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3"/>
  </p:notesMasterIdLst>
  <p:handoutMasterIdLst>
    <p:handoutMasterId r:id="rId14"/>
  </p:handoutMasterIdLst>
  <p:sldIdLst>
    <p:sldId id="256" r:id="rId2"/>
    <p:sldId id="663" r:id="rId3"/>
    <p:sldId id="640" r:id="rId4"/>
    <p:sldId id="665" r:id="rId5"/>
    <p:sldId id="664" r:id="rId6"/>
    <p:sldId id="666" r:id="rId7"/>
    <p:sldId id="661" r:id="rId8"/>
    <p:sldId id="668" r:id="rId9"/>
    <p:sldId id="667" r:id="rId10"/>
    <p:sldId id="670" r:id="rId11"/>
    <p:sldId id="672" r:id="rId12"/>
  </p:sldIdLst>
  <p:sldSz cx="12192000" cy="6858000"/>
  <p:notesSz cx="7023100" cy="93091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35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66FF"/>
    <a:srgbClr val="66FF33"/>
    <a:srgbClr val="FF6600"/>
    <a:srgbClr val="FFFF00"/>
    <a:srgbClr val="808080"/>
    <a:srgbClr val="FFFF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18" autoAdjust="0"/>
    <p:restoredTop sz="94992" autoAdjust="0"/>
  </p:normalViewPr>
  <p:slideViewPr>
    <p:cSldViewPr>
      <p:cViewPr varScale="1">
        <p:scale>
          <a:sx n="108" d="100"/>
          <a:sy n="108" d="100"/>
        </p:scale>
        <p:origin x="464" y="192"/>
      </p:cViewPr>
      <p:guideLst>
        <p:guide orient="horz" pos="3552"/>
        <p:guide pos="3840"/>
      </p:guideLst>
    </p:cSldViewPr>
  </p:slideViewPr>
  <p:outlineViewPr>
    <p:cViewPr>
      <p:scale>
        <a:sx n="25" d="100"/>
        <a:sy n="25" d="100"/>
      </p:scale>
      <p:origin x="0" y="-5938"/>
    </p:cViewPr>
  </p:outlineViewPr>
  <p:notesTextViewPr>
    <p:cViewPr>
      <p:scale>
        <a:sx n="50" d="100"/>
        <a:sy n="50" d="100"/>
      </p:scale>
      <p:origin x="0" y="0"/>
    </p:cViewPr>
  </p:notesTextViewPr>
  <p:sorterViewPr>
    <p:cViewPr>
      <p:scale>
        <a:sx n="100" d="100"/>
        <a:sy n="100" d="100"/>
      </p:scale>
      <p:origin x="0" y="-70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30213" y="703263"/>
            <a:ext cx="6183312" cy="347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35038" y="4422775"/>
            <a:ext cx="5151437" cy="4187825"/>
          </a:xfrm>
          <a:prstGeom prst="rect">
            <a:avLst/>
          </a:prstGeom>
          <a:noFill/>
          <a:ln w="12700">
            <a:noFill/>
            <a:miter lim="800000"/>
            <a:headEnd/>
            <a:tailEnd/>
          </a:ln>
          <a:effectLst/>
        </p:spPr>
        <p:txBody>
          <a:bodyPr vert="horz" wrap="square" lIns="94845" tIns="46622" rIns="94845" bIns="46622" numCol="1" anchor="t" anchorCtr="0" compatLnSpc="1">
            <a:prstTxWarp prst="textNoShape">
              <a:avLst/>
            </a:prstTxWarp>
          </a:bodyPr>
          <a:lstStyle/>
          <a:p>
            <a:pPr lvl="0"/>
            <a:r>
              <a:rPr lang="en-GB" noProof="0"/>
              <a:t>Click to edit Master text styles</a:t>
            </a:r>
          </a:p>
          <a:p>
            <a:pPr lvl="0"/>
            <a:r>
              <a:rPr lang="en-GB" noProof="0"/>
              <a:t>Second level</a:t>
            </a:r>
          </a:p>
          <a:p>
            <a:pPr lvl="0"/>
            <a:r>
              <a:rPr lang="en-GB" noProof="0"/>
              <a:t>Third level</a:t>
            </a:r>
          </a:p>
          <a:p>
            <a:pPr lvl="0"/>
            <a:r>
              <a:rPr lang="en-GB" noProof="0"/>
              <a:t>Fourth level</a:t>
            </a:r>
          </a:p>
          <a:p>
            <a:pPr lvl="0"/>
            <a:r>
              <a:rPr lang="en-GB"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466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7619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3631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3821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96510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632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6151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3673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7294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7167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117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748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62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6133" y="457200"/>
            <a:ext cx="2726267"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333" y="457200"/>
            <a:ext cx="79756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27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267" y="457200"/>
            <a:ext cx="10363200" cy="800100"/>
          </a:xfrm>
        </p:spPr>
        <p:txBody>
          <a:bodyPr/>
          <a:lstStyle/>
          <a:p>
            <a:r>
              <a:rPr lang="en-US"/>
              <a:t>Click to edit Master title style</a:t>
            </a:r>
          </a:p>
        </p:txBody>
      </p:sp>
      <p:sp>
        <p:nvSpPr>
          <p:cNvPr id="3" name="Text Placeholder 2"/>
          <p:cNvSpPr>
            <a:spLocks noGrp="1"/>
          </p:cNvSpPr>
          <p:nvPr>
            <p:ph type="body" sz="half" idx="1"/>
          </p:nvPr>
        </p:nvSpPr>
        <p:spPr>
          <a:xfrm>
            <a:off x="677334"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72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01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329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67282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91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59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en-US" dirty="0"/>
              <a:t>Click to edit Master title style</a:t>
            </a:r>
          </a:p>
        </p:txBody>
      </p:sp>
    </p:spTree>
    <p:extLst>
      <p:ext uri="{BB962C8B-B14F-4D97-AF65-F5344CB8AC3E}">
        <p14:creationId xmlns:p14="http://schemas.microsoft.com/office/powerpoint/2010/main" val="257724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05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marL="342900" indent="-342900">
              <a:buFont typeface="Wingdings" panose="05000000000000000000" pitchFamily="2" charset="2"/>
              <a:buChar char="§"/>
              <a:defRPr sz="3200"/>
            </a:lvl1pPr>
            <a:lvl2pPr marL="742950" indent="-285750">
              <a:buClr>
                <a:schemeClr val="accent1"/>
              </a:buClr>
              <a:buFont typeface="Wingdings" panose="05000000000000000000" pitchFamily="2" charset="2"/>
              <a:buChar char="§"/>
              <a:defRPr sz="2800"/>
            </a:lvl2pPr>
            <a:lvl3pPr marL="1257300" indent="-342900">
              <a:buClr>
                <a:schemeClr val="accent1"/>
              </a:buClr>
              <a:buFont typeface="Wingdings" panose="05000000000000000000" pitchFamily="2" charset="2"/>
              <a:buChar char="§"/>
              <a:defRPr sz="2400"/>
            </a:lvl3pPr>
            <a:lvl4pPr marL="1714500" indent="-342900">
              <a:buClr>
                <a:schemeClr val="accent1"/>
              </a:buClr>
              <a:buFont typeface="Wingdings" panose="05000000000000000000" pitchFamily="2" charset="2"/>
              <a:buChar char="§"/>
              <a:defRPr sz="2000"/>
            </a:lvl4pPr>
            <a:lvl5pPr marL="2171700" indent="-342900">
              <a:buClr>
                <a:schemeClr val="accent1"/>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6204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48267" y="457200"/>
            <a:ext cx="1036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77333" y="1657350"/>
            <a:ext cx="1090506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 </a:t>
            </a:r>
          </a:p>
        </p:txBody>
      </p:sp>
      <p:sp>
        <p:nvSpPr>
          <p:cNvPr id="1028" name="Rectangle 5"/>
          <p:cNvSpPr>
            <a:spLocks noChangeArrowheads="1"/>
          </p:cNvSpPr>
          <p:nvPr/>
        </p:nvSpPr>
        <p:spPr bwMode="auto">
          <a:xfrm>
            <a:off x="4343400" y="630555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GB" altLang="en-US" sz="1200" dirty="0">
                <a:solidFill>
                  <a:schemeClr val="tx1"/>
                </a:solidFill>
                <a:latin typeface="Verdana"/>
                <a:cs typeface="Verdana"/>
              </a:rPr>
              <a:t>Peter</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Kluit</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Nikhef</a:t>
            </a:r>
            <a:r>
              <a:rPr lang="en-GB" altLang="en-US" sz="1200" baseline="0" dirty="0">
                <a:solidFill>
                  <a:schemeClr val="tx1"/>
                </a:solidFill>
                <a:latin typeface="Verdana"/>
                <a:cs typeface="Verdana"/>
              </a:rPr>
              <a:t>)</a:t>
            </a:r>
            <a:endParaRPr lang="en-GB" altLang="en-US" sz="1200" dirty="0">
              <a:solidFill>
                <a:schemeClr val="tx1"/>
              </a:solidFill>
              <a:latin typeface="Verdana"/>
              <a:cs typeface="Verdana"/>
            </a:endParaRPr>
          </a:p>
        </p:txBody>
      </p:sp>
      <p:sp>
        <p:nvSpPr>
          <p:cNvPr id="1029" name="Rectangle 6"/>
          <p:cNvSpPr>
            <a:spLocks noChangeArrowheads="1"/>
          </p:cNvSpPr>
          <p:nvPr/>
        </p:nvSpPr>
        <p:spPr bwMode="auto">
          <a:xfrm>
            <a:off x="8940800" y="62293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spcBef>
                <a:spcPct val="50000"/>
              </a:spcBef>
              <a:defRPr/>
            </a:pPr>
            <a:r>
              <a:rPr lang="en-GB" altLang="en-US" sz="800">
                <a:solidFill>
                  <a:schemeClr val="bg2"/>
                </a:solidFill>
              </a:rPr>
              <a:t> </a:t>
            </a:r>
            <a:fld id="{50F9948D-FA28-478D-A82E-F93DDFBE36D5}" type="slidenum">
              <a:rPr lang="en-GB" altLang="en-US" sz="800" smtClean="0">
                <a:solidFill>
                  <a:schemeClr val="bg2"/>
                </a:solidFill>
              </a:rPr>
              <a:pPr algn="r">
                <a:spcBef>
                  <a:spcPct val="50000"/>
                </a:spcBef>
                <a:defRPr/>
              </a:pPr>
              <a:t>‹#›</a:t>
            </a:fld>
            <a:endParaRPr lang="en-GB" altLang="en-US" sz="800">
              <a:solidFill>
                <a:schemeClr val="bg2"/>
              </a:solidFill>
            </a:endParaRPr>
          </a:p>
        </p:txBody>
      </p:sp>
      <p:sp>
        <p:nvSpPr>
          <p:cNvPr id="1030" name="Rectangle 8"/>
          <p:cNvSpPr>
            <a:spLocks noChangeArrowheads="1"/>
          </p:cNvSpPr>
          <p:nvPr/>
        </p:nvSpPr>
        <p:spPr bwMode="auto">
          <a:xfrm>
            <a:off x="533400" y="6460282"/>
            <a:ext cx="4906061" cy="2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indent="0" algn="l" defTabSz="914400" rtl="0" eaLnBrk="0" fontAlgn="base" latinLnBrk="0" hangingPunct="0">
              <a:lnSpc>
                <a:spcPct val="100000"/>
              </a:lnSpc>
              <a:spcBef>
                <a:spcPct val="50000"/>
              </a:spcBef>
              <a:spcAft>
                <a:spcPct val="0"/>
              </a:spcAft>
              <a:buClrTx/>
              <a:buSzTx/>
              <a:buFontTx/>
              <a:buNone/>
              <a:tabLst/>
              <a:defRPr/>
            </a:pPr>
            <a:r>
              <a:rPr lang="en-GB" altLang="en-US" sz="700" dirty="0">
                <a:solidFill>
                  <a:schemeClr val="bg2"/>
                </a:solidFill>
                <a:latin typeface="Verdana"/>
                <a:cs typeface="Verdana"/>
              </a:rPr>
              <a:t> </a:t>
            </a:r>
            <a:r>
              <a:rPr lang="en-US" altLang="en-US" sz="1200" kern="1200" dirty="0">
                <a:solidFill>
                  <a:schemeClr val="tx1"/>
                </a:solidFill>
                <a:latin typeface="Verdana"/>
                <a:ea typeface="+mn-ea"/>
                <a:cs typeface="Verdana"/>
              </a:rPr>
              <a:t>Lepton Collider 3 October 2022</a:t>
            </a:r>
            <a:endParaRPr lang="en-GB" altLang="en-US" sz="900" dirty="0">
              <a:latin typeface="Verdana"/>
              <a:cs typeface="Verdan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eaLnBrk="0" fontAlgn="base" hangingPunct="0">
        <a:spcBef>
          <a:spcPct val="0"/>
        </a:spcBef>
        <a:spcAft>
          <a:spcPct val="0"/>
        </a:spcAft>
        <a:defRPr sz="2800" b="1">
          <a:solidFill>
            <a:schemeClr val="tx2"/>
          </a:solidFill>
          <a:latin typeface="Times New Roman" pitchFamily="18" charset="0"/>
        </a:defRPr>
      </a:lvl6pPr>
      <a:lvl7pPr marL="914400" algn="ctr" rtl="0" eaLnBrk="0" fontAlgn="base" hangingPunct="0">
        <a:spcBef>
          <a:spcPct val="0"/>
        </a:spcBef>
        <a:spcAft>
          <a:spcPct val="0"/>
        </a:spcAft>
        <a:defRPr sz="2800" b="1">
          <a:solidFill>
            <a:schemeClr val="tx2"/>
          </a:solidFill>
          <a:latin typeface="Times New Roman" pitchFamily="18" charset="0"/>
        </a:defRPr>
      </a:lvl7pPr>
      <a:lvl8pPr marL="1371600" algn="ctr" rtl="0" eaLnBrk="0" fontAlgn="base" hangingPunct="0">
        <a:spcBef>
          <a:spcPct val="0"/>
        </a:spcBef>
        <a:spcAft>
          <a:spcPct val="0"/>
        </a:spcAft>
        <a:defRPr sz="2800" b="1">
          <a:solidFill>
            <a:schemeClr val="tx2"/>
          </a:solidFill>
          <a:latin typeface="Times New Roman" pitchFamily="18" charset="0"/>
        </a:defRPr>
      </a:lvl8pPr>
      <a:lvl9pPr marL="1828800" algn="ctr" rtl="0" eaLnBrk="0" fontAlgn="base" hangingPunct="0">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100000"/>
        <a:buFont typeface="Monotype Sorts"/>
        <a:buChar char="u"/>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00000"/>
        <a:buFont typeface="Monotype Sorts"/>
        <a:buChar char="l"/>
        <a:defRPr sz="1600">
          <a:solidFill>
            <a:schemeClr val="tx1"/>
          </a:solidFill>
          <a:latin typeface="+mn-lt"/>
        </a:defRPr>
      </a:lvl2pPr>
      <a:lvl3pPr marL="1143000" indent="-228600" algn="l" rtl="0" eaLnBrk="0" fontAlgn="base" hangingPunct="0">
        <a:spcBef>
          <a:spcPct val="20000"/>
        </a:spcBef>
        <a:spcAft>
          <a:spcPct val="0"/>
        </a:spcAft>
        <a:buClr>
          <a:schemeClr val="folHlink"/>
        </a:buClr>
        <a:buSzPct val="100000"/>
        <a:buFont typeface="Monotype Sorts"/>
        <a:buChar char="n"/>
        <a:defRPr sz="1400">
          <a:solidFill>
            <a:schemeClr val="tx1"/>
          </a:solidFill>
          <a:latin typeface="+mn-lt"/>
        </a:defRPr>
      </a:lvl3pPr>
      <a:lvl4pPr marL="1600200" indent="-228600" algn="l" rtl="0" eaLnBrk="0" fontAlgn="base" hangingPunct="0">
        <a:spcBef>
          <a:spcPct val="20000"/>
        </a:spcBef>
        <a:spcAft>
          <a:spcPct val="0"/>
        </a:spcAft>
        <a:buClr>
          <a:schemeClr val="accent2"/>
        </a:buClr>
        <a:buSzPct val="100000"/>
        <a:buFont typeface="Monotype Sorts"/>
        <a:buChar char="u"/>
        <a:defRPr sz="1200">
          <a:solidFill>
            <a:schemeClr val="tx1"/>
          </a:solidFill>
          <a:latin typeface="+mn-lt"/>
        </a:defRPr>
      </a:lvl4pPr>
      <a:lvl5pPr marL="2057400" indent="-228600" algn="l" rtl="0" eaLnBrk="0" fontAlgn="base" hangingPunct="0">
        <a:spcBef>
          <a:spcPct val="20000"/>
        </a:spcBef>
        <a:spcAft>
          <a:spcPct val="0"/>
        </a:spcAft>
        <a:buClr>
          <a:schemeClr val="folHlink"/>
        </a:buClr>
        <a:buSzPct val="100000"/>
        <a:buFont typeface="Monotype Sorts"/>
        <a:buChar char="l"/>
        <a:defRPr sz="1000">
          <a:solidFill>
            <a:schemeClr val="tx1"/>
          </a:solidFill>
          <a:latin typeface="+mn-lt"/>
        </a:defRPr>
      </a:lvl5pPr>
      <a:lvl6pPr marL="25146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6pPr>
      <a:lvl7pPr marL="29718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7pPr>
      <a:lvl8pPr marL="34290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8pPr>
      <a:lvl9pPr marL="38862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629774" y="711200"/>
            <a:ext cx="2232026" cy="965200"/>
          </a:xfrm>
          <a:prstGeom prst="rect">
            <a:avLst/>
          </a:prstGeom>
        </p:spPr>
      </p:pic>
      <p:sp>
        <p:nvSpPr>
          <p:cNvPr id="3074" name="Rectangle 4"/>
          <p:cNvSpPr>
            <a:spLocks noGrp="1" noChangeArrowheads="1"/>
          </p:cNvSpPr>
          <p:nvPr>
            <p:ph type="ctrTitle"/>
          </p:nvPr>
        </p:nvSpPr>
        <p:spPr>
          <a:xfrm>
            <a:off x="2854598" y="836712"/>
            <a:ext cx="7203802" cy="1080120"/>
          </a:xfrm>
        </p:spPr>
        <p:txBody>
          <a:bodyPr anchor="ctr"/>
          <a:lstStyle/>
          <a:p>
            <a:r>
              <a:rPr lang="en-GB" altLang="en-US" sz="3600" b="0" dirty="0">
                <a:latin typeface="Verdana" panose="020B0604030504040204" pitchFamily="34" charset="0"/>
                <a:ea typeface="Verdana" panose="020B0604030504040204" pitchFamily="34" charset="0"/>
                <a:cs typeface="Verdana" panose="020B0604030504040204" pitchFamily="34" charset="0"/>
              </a:rPr>
              <a:t>Pixel TPC </a:t>
            </a:r>
            <a:r>
              <a:rPr lang="en-GB" altLang="en-US" sz="3600" b="0" dirty="0" err="1">
                <a:latin typeface="Verdana" panose="020B0604030504040204" pitchFamily="34" charset="0"/>
                <a:ea typeface="Verdana" panose="020B0604030504040204" pitchFamily="34" charset="0"/>
                <a:cs typeface="Verdana" panose="020B0604030504040204" pitchFamily="34" charset="0"/>
              </a:rPr>
              <a:t>testbeam</a:t>
            </a:r>
            <a:r>
              <a:rPr lang="en-GB" altLang="en-US" sz="3600" b="0" dirty="0">
                <a:latin typeface="Verdana" panose="020B0604030504040204" pitchFamily="34" charset="0"/>
                <a:ea typeface="Verdana" panose="020B0604030504040204" pitchFamily="34" charset="0"/>
                <a:cs typeface="Verdana" panose="020B0604030504040204" pitchFamily="34" charset="0"/>
              </a:rPr>
              <a:t> results</a:t>
            </a:r>
          </a:p>
        </p:txBody>
      </p:sp>
      <p:sp>
        <p:nvSpPr>
          <p:cNvPr id="3076" name="Rectangle 6"/>
          <p:cNvSpPr>
            <a:spLocks noGrp="1" noChangeArrowheads="1"/>
          </p:cNvSpPr>
          <p:nvPr>
            <p:ph type="subTitle" idx="1"/>
          </p:nvPr>
        </p:nvSpPr>
        <p:spPr>
          <a:xfrm>
            <a:off x="1126232" y="2647580"/>
            <a:ext cx="4249688" cy="2509612"/>
          </a:xfrm>
        </p:spPr>
        <p:txBody>
          <a:bodyPr/>
          <a:lstStyle/>
          <a:p>
            <a:pPr indent="-457200">
              <a:lnSpc>
                <a:spcPct val="120000"/>
              </a:lnSpc>
              <a:spcBef>
                <a:spcPct val="0"/>
              </a:spcBef>
              <a:defRPr/>
            </a:pPr>
            <a:r>
              <a:rPr lang="en-GB" altLang="en-US" dirty="0" err="1">
                <a:latin typeface="Verdana"/>
                <a:cs typeface="Verdana"/>
              </a:rPr>
              <a:t>Yevgen</a:t>
            </a:r>
            <a:r>
              <a:rPr lang="en-GB" altLang="en-US" dirty="0">
                <a:latin typeface="Verdana"/>
                <a:cs typeface="Verdana"/>
              </a:rPr>
              <a:t> </a:t>
            </a:r>
            <a:r>
              <a:rPr lang="en-GB" altLang="en-US" dirty="0" err="1">
                <a:latin typeface="Verdana"/>
                <a:cs typeface="Verdana"/>
              </a:rPr>
              <a:t>Bilevych</a:t>
            </a:r>
            <a:r>
              <a:rPr lang="en-GB" altLang="en-US" dirty="0">
                <a:latin typeface="Verdana"/>
                <a:cs typeface="Verdana"/>
              </a:rPr>
              <a:t>, Klaus </a:t>
            </a:r>
            <a:r>
              <a:rPr lang="en-GB" altLang="en-US" dirty="0" err="1">
                <a:latin typeface="Verdana"/>
                <a:cs typeface="Verdana"/>
              </a:rPr>
              <a:t>Desch</a:t>
            </a:r>
            <a:r>
              <a:rPr lang="en-GB" altLang="en-US" dirty="0">
                <a:latin typeface="Verdana"/>
                <a:cs typeface="Verdana"/>
              </a:rPr>
              <a:t>, Harry van der Graaf, Fred </a:t>
            </a:r>
            <a:r>
              <a:rPr lang="en-GB" altLang="en-US" dirty="0" err="1">
                <a:latin typeface="Verdana"/>
                <a:cs typeface="Verdana"/>
              </a:rPr>
              <a:t>Hartjes</a:t>
            </a:r>
            <a:r>
              <a:rPr lang="en-GB" altLang="en-US" dirty="0">
                <a:latin typeface="Verdana"/>
                <a:cs typeface="Verdana"/>
              </a:rPr>
              <a:t>, Jochen Kaminski, Peter </a:t>
            </a:r>
            <a:r>
              <a:rPr lang="en-GB" altLang="en-US" dirty="0" err="1">
                <a:latin typeface="Verdana"/>
                <a:cs typeface="Verdana"/>
              </a:rPr>
              <a:t>Kluit</a:t>
            </a:r>
            <a:r>
              <a:rPr lang="en-GB" altLang="en-US" dirty="0">
                <a:latin typeface="Verdana"/>
                <a:cs typeface="Verdana"/>
              </a:rPr>
              <a:t>, Naomi van der Kolk, </a:t>
            </a:r>
          </a:p>
          <a:p>
            <a:pPr indent="-457200">
              <a:lnSpc>
                <a:spcPct val="120000"/>
              </a:lnSpc>
              <a:spcBef>
                <a:spcPct val="0"/>
              </a:spcBef>
              <a:defRPr/>
            </a:pPr>
            <a:r>
              <a:rPr lang="en-GB" altLang="en-US" dirty="0">
                <a:latin typeface="Verdana"/>
                <a:cs typeface="Verdana"/>
              </a:rPr>
              <a:t>Cornelis </a:t>
            </a:r>
            <a:r>
              <a:rPr lang="en-GB" altLang="en-US" dirty="0" err="1">
                <a:latin typeface="Verdana"/>
                <a:cs typeface="Verdana"/>
              </a:rPr>
              <a:t>Ligtenberg</a:t>
            </a:r>
            <a:r>
              <a:rPr lang="en-GB" altLang="en-US" dirty="0">
                <a:latin typeface="Verdana"/>
                <a:cs typeface="Verdana"/>
              </a:rPr>
              <a:t>, </a:t>
            </a:r>
          </a:p>
          <a:p>
            <a:pPr indent="-457200">
              <a:lnSpc>
                <a:spcPct val="120000"/>
              </a:lnSpc>
              <a:spcBef>
                <a:spcPct val="0"/>
              </a:spcBef>
              <a:defRPr/>
            </a:pPr>
            <a:r>
              <a:rPr lang="en-GB" altLang="en-US" dirty="0">
                <a:latin typeface="Verdana"/>
                <a:cs typeface="Verdana"/>
              </a:rPr>
              <a:t>Gerhard Raven, and </a:t>
            </a:r>
          </a:p>
          <a:p>
            <a:pPr indent="-457200">
              <a:lnSpc>
                <a:spcPct val="120000"/>
              </a:lnSpc>
              <a:spcBef>
                <a:spcPct val="0"/>
              </a:spcBef>
              <a:defRPr/>
            </a:pPr>
            <a:r>
              <a:rPr lang="en-GB" altLang="en-US" dirty="0">
                <a:latin typeface="Verdana"/>
                <a:cs typeface="Verdana"/>
              </a:rPr>
              <a:t>Jan </a:t>
            </a:r>
            <a:r>
              <a:rPr lang="en-GB" altLang="en-US" dirty="0" err="1">
                <a:latin typeface="Verdana"/>
                <a:cs typeface="Verdana"/>
              </a:rPr>
              <a:t>Timmermans</a:t>
            </a:r>
            <a:endParaRPr lang="en-GB" altLang="en-US" dirty="0">
              <a:latin typeface="Verdana"/>
              <a:cs typeface="Verdana"/>
            </a:endParaRPr>
          </a:p>
          <a:p>
            <a:pPr indent="-457200">
              <a:lnSpc>
                <a:spcPct val="120000"/>
              </a:lnSpc>
              <a:spcBef>
                <a:spcPct val="0"/>
              </a:spcBef>
              <a:defRPr/>
            </a:pPr>
            <a:r>
              <a:rPr lang="en-GB" altLang="en-US" dirty="0"/>
              <a:t> </a:t>
            </a:r>
          </a:p>
        </p:txBody>
      </p:sp>
      <p:sp>
        <p:nvSpPr>
          <p:cNvPr id="2" name="Text Box 8"/>
          <p:cNvSpPr txBox="1">
            <a:spLocks noChangeArrowheads="1"/>
          </p:cNvSpPr>
          <p:nvPr/>
        </p:nvSpPr>
        <p:spPr bwMode="auto">
          <a:xfrm>
            <a:off x="2927350" y="6011864"/>
            <a:ext cx="6597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1"/>
              </a:buClr>
              <a:buSzPct val="100000"/>
              <a:buFont typeface="Monotype Sorts"/>
              <a:buChar char="u"/>
              <a:defRPr>
                <a:solidFill>
                  <a:schemeClr val="tx1"/>
                </a:solidFill>
                <a:latin typeface="Times New Roman" panose="02020603050405020304" pitchFamily="18" charset="0"/>
              </a:defRPr>
            </a:lvl1pPr>
            <a:lvl2pPr marL="742950" indent="-285750">
              <a:spcBef>
                <a:spcPct val="20000"/>
              </a:spcBef>
              <a:buClr>
                <a:schemeClr val="hlink"/>
              </a:buClr>
              <a:buSzPct val="100000"/>
              <a:buFont typeface="Monotype Sorts"/>
              <a:buChar char="l"/>
              <a:defRPr sz="1600">
                <a:solidFill>
                  <a:schemeClr val="tx1"/>
                </a:solidFill>
                <a:latin typeface="Times New Roman" panose="02020603050405020304" pitchFamily="18" charset="0"/>
              </a:defRPr>
            </a:lvl2pPr>
            <a:lvl3pPr marL="1143000" indent="-228600">
              <a:spcBef>
                <a:spcPct val="20000"/>
              </a:spcBef>
              <a:buClr>
                <a:schemeClr val="folHlink"/>
              </a:buClr>
              <a:buSzPct val="100000"/>
              <a:buFont typeface="Monotype Sorts"/>
              <a:buChar char="n"/>
              <a:defRPr sz="1400">
                <a:solidFill>
                  <a:schemeClr val="tx1"/>
                </a:solidFill>
                <a:latin typeface="Times New Roman" panose="02020603050405020304" pitchFamily="18" charset="0"/>
              </a:defRPr>
            </a:lvl3pPr>
            <a:lvl4pPr marL="1600200" indent="-228600">
              <a:spcBef>
                <a:spcPct val="20000"/>
              </a:spcBef>
              <a:buClr>
                <a:schemeClr val="accent2"/>
              </a:buClr>
              <a:buSzPct val="100000"/>
              <a:buFont typeface="Monotype Sorts"/>
              <a:buChar char="u"/>
              <a:defRPr sz="1200">
                <a:solidFill>
                  <a:schemeClr val="tx1"/>
                </a:solidFill>
                <a:latin typeface="Times New Roman" panose="02020603050405020304" pitchFamily="18" charset="0"/>
              </a:defRPr>
            </a:lvl4pPr>
            <a:lvl5pPr marL="2057400" indent="-228600">
              <a:spcBef>
                <a:spcPct val="20000"/>
              </a:spcBef>
              <a:buClr>
                <a:schemeClr val="folHlink"/>
              </a:buClr>
              <a:buSzPct val="100000"/>
              <a:buFont typeface="Monotype Sorts"/>
              <a:buChar char="l"/>
              <a:defRPr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9pPr>
          </a:lstStyle>
          <a:p>
            <a:pPr algn="ctr">
              <a:spcBef>
                <a:spcPct val="50000"/>
              </a:spcBef>
              <a:buNone/>
            </a:pPr>
            <a:r>
              <a:rPr lang="en-US" sz="1600" dirty="0">
                <a:latin typeface="Verdana"/>
                <a:cs typeface="Verdana"/>
              </a:rPr>
              <a:t>Lepton Collider 3 October 2022</a:t>
            </a:r>
            <a:endParaRPr lang="en-GB" altLang="en-US" sz="1600" i="1"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00" y="652463"/>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838200" y="553847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51592" y="5733256"/>
            <a:ext cx="1089024" cy="696976"/>
          </a:xfrm>
          <a:prstGeom prst="rect">
            <a:avLst/>
          </a:prstGeom>
        </p:spPr>
      </p:pic>
      <p:pic>
        <p:nvPicPr>
          <p:cNvPr id="12" name="Afbeelding 6">
            <a:extLst>
              <a:ext uri="{FF2B5EF4-FFF2-40B4-BE49-F238E27FC236}">
                <a16:creationId xmlns:a16="http://schemas.microsoft.com/office/drawing/2014/main" id="{89DD31EB-077E-5144-9133-CFC5CC90E3DE}"/>
              </a:ext>
            </a:extLst>
          </p:cNvPr>
          <p:cNvPicPr>
            <a:picLocks noChangeAspect="1"/>
          </p:cNvPicPr>
          <p:nvPr/>
        </p:nvPicPr>
        <p:blipFill rotWithShape="1">
          <a:blip r:embed="rId7"/>
          <a:srcRect l="10224" t="5416" r="10487" b="5393"/>
          <a:stretch/>
        </p:blipFill>
        <p:spPr>
          <a:xfrm>
            <a:off x="6845282" y="2175806"/>
            <a:ext cx="3285893" cy="2630331"/>
          </a:xfrm>
          <a:prstGeom prst="rect">
            <a:avLst/>
          </a:prstGeom>
        </p:spPr>
      </p:pic>
      <p:sp>
        <p:nvSpPr>
          <p:cNvPr id="3" name="Rectangle 2">
            <a:extLst>
              <a:ext uri="{FF2B5EF4-FFF2-40B4-BE49-F238E27FC236}">
                <a16:creationId xmlns:a16="http://schemas.microsoft.com/office/drawing/2014/main" id="{9BA6D5FF-49DB-2B4F-A60A-90C302FA7A7A}"/>
              </a:ext>
            </a:extLst>
          </p:cNvPr>
          <p:cNvSpPr/>
          <p:nvPr/>
        </p:nvSpPr>
        <p:spPr>
          <a:xfrm>
            <a:off x="7543899" y="5033030"/>
            <a:ext cx="2515432" cy="461665"/>
          </a:xfrm>
          <a:prstGeom prst="rect">
            <a:avLst/>
          </a:prstGeom>
        </p:spPr>
        <p:txBody>
          <a:bodyPr wrap="none">
            <a:spAutoFit/>
          </a:bodyPr>
          <a:lstStyle/>
          <a:p>
            <a:r>
              <a:rPr lang="en-GB" altLang="en-US" dirty="0">
                <a:latin typeface="Verdana"/>
                <a:cs typeface="Verdana"/>
              </a:rPr>
              <a:t>8 Quad Module</a:t>
            </a:r>
            <a:endParaRPr lang="en-NL" dirty="0"/>
          </a:p>
        </p:txBody>
      </p:sp>
    </p:spTree>
  </p:cSld>
  <p:clrMapOvr>
    <a:overrideClrMapping bg1="lt1" tx1="dk1" bg2="lt2" tx2="dk2" accent1="accent1" accent2="accent2" accent3="accent3" accent4="accent4" accent5="accent5" accent6="accent6" hlink="hlink" folHlink="folHlink"/>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CTPClogo_simple.wb.png"/>
          <p:cNvPicPr>
            <a:picLocks noChangeAspect="1"/>
          </p:cNvPicPr>
          <p:nvPr/>
        </p:nvPicPr>
        <p:blipFill>
          <a:blip r:embed="rId3"/>
          <a:stretch>
            <a:fillRect/>
          </a:stretch>
        </p:blipFill>
        <p:spPr>
          <a:xfrm rot="10800000" flipH="1" flipV="1">
            <a:off x="304800" y="5562600"/>
            <a:ext cx="1600200" cy="915012"/>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2915768" y="408752"/>
            <a:ext cx="6136616"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a:t>
            </a:r>
            <a:r>
              <a:rPr lang="nl-NL" sz="3200" kern="0" dirty="0" err="1">
                <a:solidFill>
                  <a:srgbClr val="FF0000"/>
                </a:solidFill>
                <a:latin typeface="Verdana"/>
                <a:ea typeface="+mj-ea"/>
                <a:cs typeface="Verdana"/>
              </a:rPr>
              <a:t>higher</a:t>
            </a:r>
            <a:r>
              <a:rPr lang="nl-NL" sz="3200" kern="0" dirty="0">
                <a:solidFill>
                  <a:srgbClr val="FF0000"/>
                </a:solidFill>
                <a:latin typeface="Verdana"/>
                <a:ea typeface="+mj-ea"/>
                <a:cs typeface="Verdana"/>
              </a:rPr>
              <a:t> </a:t>
            </a:r>
            <a:r>
              <a:rPr lang="nl-NL" sz="3200" kern="0" dirty="0" err="1">
                <a:solidFill>
                  <a:srgbClr val="FF0000"/>
                </a:solidFill>
                <a:latin typeface="Verdana"/>
                <a:ea typeface="+mj-ea"/>
                <a:cs typeface="Verdana"/>
              </a:rPr>
              <a:t>stats</a:t>
            </a:r>
            <a:endParaRPr lang="nl-NL" sz="3200" dirty="0">
              <a:solidFill>
                <a:srgbClr val="000000"/>
              </a:solidFill>
            </a:endParaRPr>
          </a:p>
        </p:txBody>
      </p:sp>
      <p:sp>
        <p:nvSpPr>
          <p:cNvPr id="4" name="TextBox 3">
            <a:extLst>
              <a:ext uri="{FF2B5EF4-FFF2-40B4-BE49-F238E27FC236}">
                <a16:creationId xmlns:a16="http://schemas.microsoft.com/office/drawing/2014/main" id="{63FE080B-F0E5-764C-BBE7-7B453050CAB9}"/>
              </a:ext>
            </a:extLst>
          </p:cNvPr>
          <p:cNvSpPr txBox="1"/>
          <p:nvPr/>
        </p:nvSpPr>
        <p:spPr>
          <a:xfrm>
            <a:off x="1631504" y="1414512"/>
            <a:ext cx="9793089" cy="4462760"/>
          </a:xfrm>
          <a:prstGeom prst="rect">
            <a:avLst/>
          </a:prstGeom>
          <a:noFill/>
        </p:spPr>
        <p:txBody>
          <a:bodyPr wrap="square" rtlCol="0">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Statistics for alignment and calibrations. </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Relevant for the error in the TPX3 alignment is not the number of TPX3 hits per chip, but the number of tracks per chip and the tightness of matching cuts between Telescope and TPX3 tracks.</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This is in xy typically 0.3 mm and in z due to the common time off set of all TPX3 hits (25 nsec jitter) typically 3 mm. </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For x=0 and 2 we have ˜1000 tracks so this gives 10 </a:t>
            </a:r>
            <a:r>
              <a:rPr lang="en-NL" sz="2000" dirty="0">
                <a:solidFill>
                  <a:srgbClr val="0066FF"/>
                </a:solidFill>
                <a:latin typeface="Symbol" pitchFamily="2" charset="2"/>
                <a:ea typeface="Verdana" panose="020B0604030504040204" pitchFamily="34" charset="0"/>
                <a:cs typeface="Verdana" panose="020B0604030504040204" pitchFamily="34" charset="0"/>
              </a:rPr>
              <a:t>m</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m xy and 100 </a:t>
            </a:r>
            <a:r>
              <a:rPr lang="en-NL" sz="2000" dirty="0">
                <a:solidFill>
                  <a:srgbClr val="0066FF"/>
                </a:solidFill>
                <a:latin typeface="Symbol" pitchFamily="2" charset="2"/>
                <a:ea typeface="Verdana" panose="020B0604030504040204" pitchFamily="34" charset="0"/>
                <a:cs typeface="Verdana" panose="020B0604030504040204" pitchFamily="34" charset="0"/>
              </a:rPr>
              <a:t>m</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m z stat  precision per chip. </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This means it is mandatory for a stable alignment and calibration procedure to use higher statistics in particular for z. In z the could also be a bais in the z=0 data set (scattering of the grid at low z values may cause a bias in t0)  </a:t>
            </a:r>
          </a:p>
        </p:txBody>
      </p:sp>
    </p:spTree>
    <p:extLst>
      <p:ext uri="{BB962C8B-B14F-4D97-AF65-F5344CB8AC3E}">
        <p14:creationId xmlns:p14="http://schemas.microsoft.com/office/powerpoint/2010/main" val="376660422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CTPClogo_simple.wb.png"/>
          <p:cNvPicPr>
            <a:picLocks noChangeAspect="1"/>
          </p:cNvPicPr>
          <p:nvPr/>
        </p:nvPicPr>
        <p:blipFill>
          <a:blip r:embed="rId3"/>
          <a:stretch>
            <a:fillRect/>
          </a:stretch>
        </p:blipFill>
        <p:spPr>
          <a:xfrm rot="10800000" flipH="1" flipV="1">
            <a:off x="304800" y="5562600"/>
            <a:ext cx="1600200" cy="915012"/>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2915768" y="408752"/>
            <a:ext cx="6136616"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a:t>
            </a:r>
            <a:r>
              <a:rPr lang="nl-NL" sz="3200" kern="0" dirty="0" err="1">
                <a:solidFill>
                  <a:srgbClr val="FF0000"/>
                </a:solidFill>
                <a:latin typeface="Verdana"/>
                <a:ea typeface="+mj-ea"/>
                <a:cs typeface="Verdana"/>
              </a:rPr>
              <a:t>higher</a:t>
            </a:r>
            <a:r>
              <a:rPr lang="nl-NL" sz="3200" kern="0" dirty="0">
                <a:solidFill>
                  <a:srgbClr val="FF0000"/>
                </a:solidFill>
                <a:latin typeface="Verdana"/>
                <a:ea typeface="+mj-ea"/>
                <a:cs typeface="Verdana"/>
              </a:rPr>
              <a:t> </a:t>
            </a:r>
            <a:r>
              <a:rPr lang="nl-NL" sz="3200" kern="0" dirty="0" err="1">
                <a:solidFill>
                  <a:srgbClr val="FF0000"/>
                </a:solidFill>
                <a:latin typeface="Verdana"/>
                <a:ea typeface="+mj-ea"/>
                <a:cs typeface="Verdana"/>
              </a:rPr>
              <a:t>stats</a:t>
            </a:r>
            <a:endParaRPr lang="nl-NL" sz="3200" dirty="0">
              <a:solidFill>
                <a:srgbClr val="000000"/>
              </a:solidFill>
            </a:endParaRPr>
          </a:p>
        </p:txBody>
      </p:sp>
      <p:sp>
        <p:nvSpPr>
          <p:cNvPr id="4" name="TextBox 3">
            <a:extLst>
              <a:ext uri="{FF2B5EF4-FFF2-40B4-BE49-F238E27FC236}">
                <a16:creationId xmlns:a16="http://schemas.microsoft.com/office/drawing/2014/main" id="{63FE080B-F0E5-764C-BBE7-7B453050CAB9}"/>
              </a:ext>
            </a:extLst>
          </p:cNvPr>
          <p:cNvSpPr txBox="1"/>
          <p:nvPr/>
        </p:nvSpPr>
        <p:spPr>
          <a:xfrm>
            <a:off x="1631504" y="1628800"/>
            <a:ext cx="10027096" cy="4154984"/>
          </a:xfrm>
          <a:prstGeom prst="rect">
            <a:avLst/>
          </a:prstGeom>
          <a:noFill/>
        </p:spPr>
        <p:txBody>
          <a:bodyPr wrap="square" rtlCol="0">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There is no issue anymore: time matching has been improved. </a:t>
            </a:r>
          </a:p>
          <a:p>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Statistics is sufficient and selection efficiencies high.</a:t>
            </a:r>
          </a:p>
          <a:p>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We can analyse all types of data p = 5 and 6 GeV without and with B field.</a:t>
            </a:r>
          </a:p>
          <a:p>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We can collect more data and calibrate and align the detector in detail</a:t>
            </a:r>
          </a:p>
          <a:p>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Fir</a:t>
            </a:r>
            <a:r>
              <a:rPr lang="en-GB" dirty="0" err="1">
                <a:solidFill>
                  <a:srgbClr val="0066FF"/>
                </a:solidFill>
                <a:latin typeface="Verdana" panose="020B0604030504040204" pitchFamily="34" charset="0"/>
                <a:ea typeface="Verdana" panose="020B0604030504040204" pitchFamily="34" charset="0"/>
                <a:cs typeface="Verdana" panose="020B0604030504040204" pitchFamily="34" charset="0"/>
              </a:rPr>
              <a:t>st</a:t>
            </a: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 high stats plots look already pretty OK</a:t>
            </a:r>
          </a:p>
        </p:txBody>
      </p:sp>
    </p:spTree>
    <p:extLst>
      <p:ext uri="{BB962C8B-B14F-4D97-AF65-F5344CB8AC3E}">
        <p14:creationId xmlns:p14="http://schemas.microsoft.com/office/powerpoint/2010/main" val="262012513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CTPClogo_simple.wb.png"/>
          <p:cNvPicPr>
            <a:picLocks noChangeAspect="1"/>
          </p:cNvPicPr>
          <p:nvPr/>
        </p:nvPicPr>
        <p:blipFill>
          <a:blip r:embed="rId3"/>
          <a:stretch>
            <a:fillRect/>
          </a:stretch>
        </p:blipFill>
        <p:spPr>
          <a:xfrm rot="10800000" flipH="1" flipV="1">
            <a:off x="304800" y="5562600"/>
            <a:ext cx="1600200" cy="915012"/>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2915768" y="408752"/>
            <a:ext cx="596188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a:t>
            </a:r>
            <a:r>
              <a:rPr lang="nl-NL" sz="3200" kern="0" dirty="0" err="1">
                <a:solidFill>
                  <a:srgbClr val="FF0000"/>
                </a:solidFill>
                <a:latin typeface="Verdana"/>
                <a:ea typeface="+mj-ea"/>
                <a:cs typeface="Verdana"/>
              </a:rPr>
              <a:t>higher</a:t>
            </a:r>
            <a:r>
              <a:rPr lang="nl-NL" sz="3200" kern="0" dirty="0">
                <a:solidFill>
                  <a:srgbClr val="FF0000"/>
                </a:solidFill>
                <a:latin typeface="Verdana"/>
                <a:ea typeface="+mj-ea"/>
                <a:cs typeface="Verdana"/>
              </a:rPr>
              <a:t> </a:t>
            </a:r>
            <a:r>
              <a:rPr lang="nl-NL" sz="3200" kern="0" dirty="0" err="1">
                <a:solidFill>
                  <a:srgbClr val="FF0000"/>
                </a:solidFill>
                <a:latin typeface="Verdana"/>
                <a:ea typeface="+mj-ea"/>
                <a:cs typeface="Verdana"/>
              </a:rPr>
              <a:t>stats</a:t>
            </a:r>
            <a:endParaRPr lang="nl-NL" sz="3200" dirty="0">
              <a:solidFill>
                <a:srgbClr val="000000"/>
              </a:solidFill>
            </a:endParaRPr>
          </a:p>
        </p:txBody>
      </p:sp>
      <p:sp>
        <p:nvSpPr>
          <p:cNvPr id="4" name="TextBox 3">
            <a:extLst>
              <a:ext uri="{FF2B5EF4-FFF2-40B4-BE49-F238E27FC236}">
                <a16:creationId xmlns:a16="http://schemas.microsoft.com/office/drawing/2014/main" id="{63FE080B-F0E5-764C-BBE7-7B453050CAB9}"/>
              </a:ext>
            </a:extLst>
          </p:cNvPr>
          <p:cNvSpPr txBox="1"/>
          <p:nvPr/>
        </p:nvSpPr>
        <p:spPr>
          <a:xfrm>
            <a:off x="1343471" y="1412776"/>
            <a:ext cx="9793089" cy="5262979"/>
          </a:xfrm>
          <a:prstGeom prst="rect">
            <a:avLst/>
          </a:prstGeom>
          <a:noFill/>
        </p:spPr>
        <p:txBody>
          <a:bodyPr wrap="square" rtlCol="0">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The aim is to collect enough data to perform a calibration and alignment of the whole module.</a:t>
            </a:r>
          </a:p>
          <a:p>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The code to match trigger times in TPX3 and TLU has been improved considerably.</a:t>
            </a:r>
          </a:p>
          <a:p>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The B=0 field  runs </a:t>
            </a:r>
            <a:r>
              <a:rPr lang="en-GB" dirty="0">
                <a:latin typeface="Verdana" panose="020B0604030504040204" pitchFamily="34" charset="0"/>
                <a:ea typeface="Verdana" panose="020B0604030504040204" pitchFamily="34" charset="0"/>
                <a:cs typeface="Verdana" panose="020B0604030504040204" pitchFamily="34" charset="0"/>
              </a:rPr>
              <a:t>6916 6917   6934  6935 </a:t>
            </a:r>
          </a:p>
          <a:p>
            <a:r>
              <a:rPr lang="en-GB" dirty="0">
                <a:latin typeface="Verdana" panose="020B0604030504040204" pitchFamily="34" charset="0"/>
                <a:ea typeface="Verdana" panose="020B0604030504040204" pitchFamily="34" charset="0"/>
                <a:cs typeface="Verdana" panose="020B0604030504040204" pitchFamily="34" charset="0"/>
              </a:rPr>
              <a:t>                 p (GeV)   6       6        5        5</a:t>
            </a:r>
          </a:p>
          <a:p>
            <a:r>
              <a:rPr lang="en-GB" dirty="0">
                <a:latin typeface="Verdana" panose="020B0604030504040204" pitchFamily="34" charset="0"/>
                <a:ea typeface="Verdana" panose="020B0604030504040204" pitchFamily="34" charset="0"/>
                <a:cs typeface="Verdana" panose="020B0604030504040204" pitchFamily="34" charset="0"/>
              </a:rPr>
              <a:t>                     (</a:t>
            </a:r>
            <a:r>
              <a:rPr lang="en-GB" dirty="0" err="1">
                <a:latin typeface="Verdana" panose="020B0604030504040204" pitchFamily="34" charset="0"/>
                <a:ea typeface="Verdana" panose="020B0604030504040204" pitchFamily="34" charset="0"/>
                <a:cs typeface="Verdana" panose="020B0604030504040204" pitchFamily="34" charset="0"/>
              </a:rPr>
              <a:t>x,z</a:t>
            </a:r>
            <a:r>
              <a:rPr lang="en-GB" dirty="0">
                <a:latin typeface="Verdana" panose="020B0604030504040204" pitchFamily="34" charset="0"/>
                <a:ea typeface="Verdana" panose="020B0604030504040204" pitchFamily="34" charset="0"/>
                <a:cs typeface="Verdana" panose="020B0604030504040204" pitchFamily="34" charset="0"/>
              </a:rPr>
              <a:t>)   1,1    1,2      0,2   2,2 </a:t>
            </a:r>
          </a:p>
          <a:p>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dirty="0">
                <a:solidFill>
                  <a:srgbClr val="FF0000"/>
                </a:solidFill>
                <a:latin typeface="Verdana" panose="020B0604030504040204" pitchFamily="34" charset="0"/>
                <a:ea typeface="Verdana" panose="020B0604030504040204" pitchFamily="34" charset="0"/>
                <a:cs typeface="Verdana" panose="020B0604030504040204" pitchFamily="34" charset="0"/>
              </a:rPr>
              <a:t>In total 40k triggers  all TPX3 tracks  13243 after telescope </a:t>
            </a:r>
            <a:r>
              <a:rPr lang="en-GB" dirty="0" err="1">
                <a:solidFill>
                  <a:srgbClr val="FF0000"/>
                </a:solidFill>
                <a:latin typeface="Verdana" panose="020B0604030504040204" pitchFamily="34" charset="0"/>
                <a:ea typeface="Verdana" panose="020B0604030504040204" pitchFamily="34" charset="0"/>
                <a:cs typeface="Verdana" panose="020B0604030504040204" pitchFamily="34" charset="0"/>
              </a:rPr>
              <a:t>xy</a:t>
            </a:r>
            <a:r>
              <a:rPr lang="en-GB" dirty="0">
                <a:solidFill>
                  <a:srgbClr val="FF0000"/>
                </a:solidFill>
                <a:latin typeface="Verdana" panose="020B0604030504040204" pitchFamily="34" charset="0"/>
                <a:ea typeface="Verdana" panose="020B0604030504040204" pitchFamily="34" charset="0"/>
                <a:cs typeface="Verdana" panose="020B0604030504040204" pitchFamily="34" charset="0"/>
              </a:rPr>
              <a:t> matching 6530 after </a:t>
            </a:r>
            <a:r>
              <a:rPr lang="en-GB" dirty="0" err="1">
                <a:solidFill>
                  <a:srgbClr val="FF0000"/>
                </a:solidFill>
                <a:latin typeface="Verdana" panose="020B0604030504040204" pitchFamily="34" charset="0"/>
                <a:ea typeface="Verdana" panose="020B0604030504040204" pitchFamily="34" charset="0"/>
                <a:cs typeface="Verdana" panose="020B0604030504040204" pitchFamily="34" charset="0"/>
              </a:rPr>
              <a:t>xy</a:t>
            </a:r>
            <a:r>
              <a:rPr lang="en-GB" dirty="0">
                <a:solidFill>
                  <a:srgbClr val="FF0000"/>
                </a:solidFill>
                <a:latin typeface="Verdana" panose="020B0604030504040204" pitchFamily="34" charset="0"/>
                <a:ea typeface="Verdana" panose="020B0604030504040204" pitchFamily="34" charset="0"/>
                <a:cs typeface="Verdana" panose="020B0604030504040204" pitchFamily="34" charset="0"/>
              </a:rPr>
              <a:t> and z match 6433</a:t>
            </a:r>
          </a:p>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4318803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CTPClogo_simple.wb.png"/>
          <p:cNvPicPr>
            <a:picLocks noChangeAspect="1"/>
          </p:cNvPicPr>
          <p:nvPr/>
        </p:nvPicPr>
        <p:blipFill>
          <a:blip r:embed="rId3"/>
          <a:stretch>
            <a:fillRect/>
          </a:stretch>
        </p:blipFill>
        <p:spPr>
          <a:xfrm rot="10800000" flipH="1" flipV="1">
            <a:off x="304800" y="5562600"/>
            <a:ext cx="1600200" cy="915012"/>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2915768" y="408752"/>
            <a:ext cx="6136616"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a:t>
            </a:r>
            <a:r>
              <a:rPr lang="nl-NL" sz="3200" kern="0" dirty="0" err="1">
                <a:solidFill>
                  <a:srgbClr val="FF0000"/>
                </a:solidFill>
                <a:latin typeface="Verdana"/>
                <a:ea typeface="+mj-ea"/>
                <a:cs typeface="Verdana"/>
              </a:rPr>
              <a:t>higher</a:t>
            </a:r>
            <a:r>
              <a:rPr lang="nl-NL" sz="3200" kern="0" dirty="0">
                <a:solidFill>
                  <a:srgbClr val="FF0000"/>
                </a:solidFill>
                <a:latin typeface="Verdana"/>
                <a:ea typeface="+mj-ea"/>
                <a:cs typeface="Verdana"/>
              </a:rPr>
              <a:t> </a:t>
            </a:r>
            <a:r>
              <a:rPr lang="nl-NL" sz="3200" kern="0" dirty="0" err="1">
                <a:solidFill>
                  <a:srgbClr val="FF0000"/>
                </a:solidFill>
                <a:latin typeface="Verdana"/>
                <a:ea typeface="+mj-ea"/>
                <a:cs typeface="Verdana"/>
              </a:rPr>
              <a:t>stats</a:t>
            </a:r>
            <a:endParaRPr lang="nl-NL" sz="3200" dirty="0">
              <a:solidFill>
                <a:srgbClr val="000000"/>
              </a:solidFill>
            </a:endParaRPr>
          </a:p>
        </p:txBody>
      </p:sp>
      <p:sp>
        <p:nvSpPr>
          <p:cNvPr id="4" name="TextBox 3">
            <a:extLst>
              <a:ext uri="{FF2B5EF4-FFF2-40B4-BE49-F238E27FC236}">
                <a16:creationId xmlns:a16="http://schemas.microsoft.com/office/drawing/2014/main" id="{63FE080B-F0E5-764C-BBE7-7B453050CAB9}"/>
              </a:ext>
            </a:extLst>
          </p:cNvPr>
          <p:cNvSpPr txBox="1"/>
          <p:nvPr/>
        </p:nvSpPr>
        <p:spPr>
          <a:xfrm>
            <a:off x="1343471" y="1863983"/>
            <a:ext cx="9793089" cy="3293209"/>
          </a:xfrm>
          <a:prstGeom prst="rect">
            <a:avLst/>
          </a:prstGeom>
          <a:noFill/>
        </p:spPr>
        <p:txBody>
          <a:bodyPr wrap="square" rtlCol="0">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The highest precision can be obtained by calibrating with telescope tracks. </a:t>
            </a:r>
          </a:p>
          <a:p>
            <a:pPr marL="342900" indent="-342900">
              <a:buFontTx/>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In the xy plane the residuals in xy wrt the telescope are used. </a:t>
            </a:r>
          </a:p>
          <a:p>
            <a:pPr marL="342900" indent="-342900">
              <a:buFontTx/>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For the drift the coordinate the z hits are selected with a fit through the TPX3 hits; this fit absorbs the time jitter of 25 nsec that is present. </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z</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hits/ drift times are time slewing corrected.</a:t>
            </a:r>
          </a:p>
          <a:p>
            <a:pPr marL="342900" indent="-342900">
              <a:buFontTx/>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residual of the TPX3 z hit wrt telescope track is unbiased and is used for the t0 calibrations </a:t>
            </a:r>
          </a:p>
          <a:p>
            <a:pPr marL="342900" indent="-342900">
              <a:buFontTx/>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drift resolution can only be measured using the  residual is wrt the TPX3 only fit</a:t>
            </a:r>
          </a:p>
        </p:txBody>
      </p:sp>
    </p:spTree>
    <p:extLst>
      <p:ext uri="{BB962C8B-B14F-4D97-AF65-F5344CB8AC3E}">
        <p14:creationId xmlns:p14="http://schemas.microsoft.com/office/powerpoint/2010/main" val="214981127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CTPClogo_simple.wb.png"/>
          <p:cNvPicPr>
            <a:picLocks noChangeAspect="1"/>
          </p:cNvPicPr>
          <p:nvPr/>
        </p:nvPicPr>
        <p:blipFill>
          <a:blip r:embed="rId3"/>
          <a:stretch>
            <a:fillRect/>
          </a:stretch>
        </p:blipFill>
        <p:spPr>
          <a:xfrm rot="10800000" flipH="1" flipV="1">
            <a:off x="304800" y="5562600"/>
            <a:ext cx="1600200" cy="915012"/>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4911922" cy="584775"/>
          </a:xfrm>
          <a:prstGeom prst="rect">
            <a:avLst/>
          </a:prstGeom>
        </p:spPr>
        <p:txBody>
          <a:bodyPr wrap="none">
            <a:spAutoFit/>
          </a:bodyPr>
          <a:lstStyle/>
          <a:p>
            <a:r>
              <a:rPr lang="nl-NL" sz="3200" kern="0" dirty="0">
                <a:solidFill>
                  <a:srgbClr val="FF0000"/>
                </a:solidFill>
                <a:latin typeface="Verdana"/>
                <a:cs typeface="Verdana"/>
              </a:rPr>
              <a:t>DESY </a:t>
            </a:r>
            <a:r>
              <a:rPr lang="nl-NL" sz="3200" kern="0" dirty="0" err="1">
                <a:solidFill>
                  <a:srgbClr val="FF0000"/>
                </a:solidFill>
                <a:latin typeface="Verdana"/>
                <a:cs typeface="Verdana"/>
              </a:rPr>
              <a:t>higher</a:t>
            </a:r>
            <a:r>
              <a:rPr lang="nl-NL" sz="3200" kern="0" dirty="0">
                <a:solidFill>
                  <a:srgbClr val="FF0000"/>
                </a:solidFill>
                <a:latin typeface="Verdana"/>
                <a:cs typeface="Verdana"/>
              </a:rPr>
              <a:t> </a:t>
            </a:r>
            <a:r>
              <a:rPr lang="nl-NL" sz="3200" kern="0" dirty="0" err="1">
                <a:solidFill>
                  <a:srgbClr val="FF0000"/>
                </a:solidFill>
                <a:latin typeface="Verdana"/>
                <a:cs typeface="Verdana"/>
              </a:rPr>
              <a:t>stats</a:t>
            </a:r>
            <a:r>
              <a:rPr lang="nl-NL" sz="3200" kern="0" dirty="0">
                <a:solidFill>
                  <a:srgbClr val="FF0000"/>
                </a:solidFill>
                <a:latin typeface="Verdana"/>
                <a:cs typeface="Verdana"/>
              </a:rPr>
              <a:t> B=0</a:t>
            </a:r>
            <a:endParaRPr lang="nl-NL" sz="3200" dirty="0">
              <a:solidFill>
                <a:srgbClr val="000000"/>
              </a:solidFill>
            </a:endParaRPr>
          </a:p>
        </p:txBody>
      </p:sp>
      <p:pic>
        <p:nvPicPr>
          <p:cNvPr id="7" name="Picture 6">
            <a:extLst>
              <a:ext uri="{FF2B5EF4-FFF2-40B4-BE49-F238E27FC236}">
                <a16:creationId xmlns:a16="http://schemas.microsoft.com/office/drawing/2014/main" id="{C720EC49-9433-2744-9094-60F848D4E6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4401479" y="-2369406"/>
            <a:ext cx="4374315" cy="11981822"/>
          </a:xfrm>
          <a:prstGeom prst="rect">
            <a:avLst/>
          </a:prstGeom>
        </p:spPr>
      </p:pic>
    </p:spTree>
    <p:extLst>
      <p:ext uri="{BB962C8B-B14F-4D97-AF65-F5344CB8AC3E}">
        <p14:creationId xmlns:p14="http://schemas.microsoft.com/office/powerpoint/2010/main" val="81857611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CTPClogo_simple.wb.png"/>
          <p:cNvPicPr>
            <a:picLocks noChangeAspect="1"/>
          </p:cNvPicPr>
          <p:nvPr/>
        </p:nvPicPr>
        <p:blipFill>
          <a:blip r:embed="rId3"/>
          <a:stretch>
            <a:fillRect/>
          </a:stretch>
        </p:blipFill>
        <p:spPr>
          <a:xfrm rot="10800000" flipH="1" flipV="1">
            <a:off x="304800" y="5562600"/>
            <a:ext cx="1600200" cy="915012"/>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4911922" cy="584775"/>
          </a:xfrm>
          <a:prstGeom prst="rect">
            <a:avLst/>
          </a:prstGeom>
        </p:spPr>
        <p:txBody>
          <a:bodyPr wrap="none">
            <a:spAutoFit/>
          </a:bodyPr>
          <a:lstStyle/>
          <a:p>
            <a:r>
              <a:rPr lang="nl-NL" sz="3200" kern="0" dirty="0">
                <a:solidFill>
                  <a:srgbClr val="FF0000"/>
                </a:solidFill>
                <a:latin typeface="Verdana"/>
                <a:cs typeface="Verdana"/>
              </a:rPr>
              <a:t>DESY </a:t>
            </a:r>
            <a:r>
              <a:rPr lang="nl-NL" sz="3200" kern="0" dirty="0" err="1">
                <a:solidFill>
                  <a:srgbClr val="FF0000"/>
                </a:solidFill>
                <a:latin typeface="Verdana"/>
                <a:cs typeface="Verdana"/>
              </a:rPr>
              <a:t>higher</a:t>
            </a:r>
            <a:r>
              <a:rPr lang="nl-NL" sz="3200" kern="0" dirty="0">
                <a:solidFill>
                  <a:srgbClr val="FF0000"/>
                </a:solidFill>
                <a:latin typeface="Verdana"/>
                <a:cs typeface="Verdana"/>
              </a:rPr>
              <a:t> </a:t>
            </a:r>
            <a:r>
              <a:rPr lang="nl-NL" sz="3200" kern="0" dirty="0" err="1">
                <a:solidFill>
                  <a:srgbClr val="FF0000"/>
                </a:solidFill>
                <a:latin typeface="Verdana"/>
                <a:cs typeface="Verdana"/>
              </a:rPr>
              <a:t>stats</a:t>
            </a:r>
            <a:r>
              <a:rPr lang="nl-NL" sz="3200" kern="0" dirty="0">
                <a:solidFill>
                  <a:srgbClr val="FF0000"/>
                </a:solidFill>
                <a:latin typeface="Verdana"/>
                <a:cs typeface="Verdana"/>
              </a:rPr>
              <a:t> B=0</a:t>
            </a:r>
            <a:endParaRPr lang="nl-NL" sz="3200" dirty="0">
              <a:solidFill>
                <a:srgbClr val="000000"/>
              </a:solidFill>
            </a:endParaRPr>
          </a:p>
        </p:txBody>
      </p:sp>
      <p:pic>
        <p:nvPicPr>
          <p:cNvPr id="7" name="Picture 6">
            <a:extLst>
              <a:ext uri="{FF2B5EF4-FFF2-40B4-BE49-F238E27FC236}">
                <a16:creationId xmlns:a16="http://schemas.microsoft.com/office/drawing/2014/main" id="{001E368E-A114-7F49-8588-78BDB78ACC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3676952" y="533280"/>
            <a:ext cx="4838095" cy="6858000"/>
          </a:xfrm>
          <a:prstGeom prst="rect">
            <a:avLst/>
          </a:prstGeom>
        </p:spPr>
      </p:pic>
    </p:spTree>
    <p:extLst>
      <p:ext uri="{BB962C8B-B14F-4D97-AF65-F5344CB8AC3E}">
        <p14:creationId xmlns:p14="http://schemas.microsoft.com/office/powerpoint/2010/main" val="107417573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CTPClogo_simple.wb.png"/>
          <p:cNvPicPr>
            <a:picLocks noChangeAspect="1"/>
          </p:cNvPicPr>
          <p:nvPr/>
        </p:nvPicPr>
        <p:blipFill>
          <a:blip r:embed="rId3"/>
          <a:stretch>
            <a:fillRect/>
          </a:stretch>
        </p:blipFill>
        <p:spPr>
          <a:xfrm rot="10800000" flipH="1" flipV="1">
            <a:off x="304800" y="5562600"/>
            <a:ext cx="1600200" cy="915012"/>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4911922" cy="584775"/>
          </a:xfrm>
          <a:prstGeom prst="rect">
            <a:avLst/>
          </a:prstGeom>
        </p:spPr>
        <p:txBody>
          <a:bodyPr wrap="none">
            <a:spAutoFit/>
          </a:bodyPr>
          <a:lstStyle/>
          <a:p>
            <a:r>
              <a:rPr lang="nl-NL" sz="3200" kern="0" dirty="0">
                <a:solidFill>
                  <a:srgbClr val="FF0000"/>
                </a:solidFill>
                <a:latin typeface="Verdana"/>
                <a:cs typeface="Verdana"/>
              </a:rPr>
              <a:t>DESY </a:t>
            </a:r>
            <a:r>
              <a:rPr lang="nl-NL" sz="3200" kern="0" dirty="0" err="1">
                <a:solidFill>
                  <a:srgbClr val="FF0000"/>
                </a:solidFill>
                <a:latin typeface="Verdana"/>
                <a:cs typeface="Verdana"/>
              </a:rPr>
              <a:t>higher</a:t>
            </a:r>
            <a:r>
              <a:rPr lang="nl-NL" sz="3200" kern="0" dirty="0">
                <a:solidFill>
                  <a:srgbClr val="FF0000"/>
                </a:solidFill>
                <a:latin typeface="Verdana"/>
                <a:cs typeface="Verdana"/>
              </a:rPr>
              <a:t> </a:t>
            </a:r>
            <a:r>
              <a:rPr lang="nl-NL" sz="3200" kern="0" dirty="0" err="1">
                <a:solidFill>
                  <a:srgbClr val="FF0000"/>
                </a:solidFill>
                <a:latin typeface="Verdana"/>
                <a:cs typeface="Verdana"/>
              </a:rPr>
              <a:t>stats</a:t>
            </a:r>
            <a:r>
              <a:rPr lang="nl-NL" sz="3200" kern="0" dirty="0">
                <a:solidFill>
                  <a:srgbClr val="FF0000"/>
                </a:solidFill>
                <a:latin typeface="Verdana"/>
                <a:cs typeface="Verdana"/>
              </a:rPr>
              <a:t> B=0</a:t>
            </a:r>
            <a:endParaRPr lang="nl-NL" sz="3200" dirty="0">
              <a:solidFill>
                <a:srgbClr val="000000"/>
              </a:solidFill>
            </a:endParaRPr>
          </a:p>
        </p:txBody>
      </p:sp>
      <p:pic>
        <p:nvPicPr>
          <p:cNvPr id="9" name="Picture 8">
            <a:extLst>
              <a:ext uri="{FF2B5EF4-FFF2-40B4-BE49-F238E27FC236}">
                <a16:creationId xmlns:a16="http://schemas.microsoft.com/office/drawing/2014/main" id="{9F5498BC-B345-8B42-BDB5-354782331C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3289529" y="245248"/>
            <a:ext cx="4838095" cy="6858000"/>
          </a:xfrm>
          <a:prstGeom prst="rect">
            <a:avLst/>
          </a:prstGeom>
        </p:spPr>
      </p:pic>
    </p:spTree>
    <p:extLst>
      <p:ext uri="{BB962C8B-B14F-4D97-AF65-F5344CB8AC3E}">
        <p14:creationId xmlns:p14="http://schemas.microsoft.com/office/powerpoint/2010/main" val="179881201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CTPClogo_simple.wb.png"/>
          <p:cNvPicPr>
            <a:picLocks noChangeAspect="1"/>
          </p:cNvPicPr>
          <p:nvPr/>
        </p:nvPicPr>
        <p:blipFill>
          <a:blip r:embed="rId3"/>
          <a:stretch>
            <a:fillRect/>
          </a:stretch>
        </p:blipFill>
        <p:spPr>
          <a:xfrm rot="10800000" flipH="1" flipV="1">
            <a:off x="304800" y="5562600"/>
            <a:ext cx="1600200" cy="915012"/>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4911922" cy="584775"/>
          </a:xfrm>
          <a:prstGeom prst="rect">
            <a:avLst/>
          </a:prstGeom>
        </p:spPr>
        <p:txBody>
          <a:bodyPr wrap="none">
            <a:spAutoFit/>
          </a:bodyPr>
          <a:lstStyle/>
          <a:p>
            <a:r>
              <a:rPr lang="nl-NL" sz="3200" kern="0" dirty="0">
                <a:solidFill>
                  <a:srgbClr val="FF0000"/>
                </a:solidFill>
                <a:latin typeface="Verdana"/>
                <a:cs typeface="Verdana"/>
              </a:rPr>
              <a:t>DESY </a:t>
            </a:r>
            <a:r>
              <a:rPr lang="nl-NL" sz="3200" kern="0" dirty="0" err="1">
                <a:solidFill>
                  <a:srgbClr val="FF0000"/>
                </a:solidFill>
                <a:latin typeface="Verdana"/>
                <a:cs typeface="Verdana"/>
              </a:rPr>
              <a:t>higher</a:t>
            </a:r>
            <a:r>
              <a:rPr lang="nl-NL" sz="3200" kern="0" dirty="0">
                <a:solidFill>
                  <a:srgbClr val="FF0000"/>
                </a:solidFill>
                <a:latin typeface="Verdana"/>
                <a:cs typeface="Verdana"/>
              </a:rPr>
              <a:t> </a:t>
            </a:r>
            <a:r>
              <a:rPr lang="nl-NL" sz="3200" kern="0" dirty="0" err="1">
                <a:solidFill>
                  <a:srgbClr val="FF0000"/>
                </a:solidFill>
                <a:latin typeface="Verdana"/>
                <a:cs typeface="Verdana"/>
              </a:rPr>
              <a:t>stats</a:t>
            </a:r>
            <a:r>
              <a:rPr lang="nl-NL" sz="3200" kern="0" dirty="0">
                <a:solidFill>
                  <a:srgbClr val="FF0000"/>
                </a:solidFill>
                <a:latin typeface="Verdana"/>
                <a:cs typeface="Verdana"/>
              </a:rPr>
              <a:t> B=0</a:t>
            </a:r>
            <a:endParaRPr lang="nl-NL" sz="3200" dirty="0">
              <a:solidFill>
                <a:srgbClr val="000000"/>
              </a:solidFill>
            </a:endParaRPr>
          </a:p>
        </p:txBody>
      </p:sp>
      <p:pic>
        <p:nvPicPr>
          <p:cNvPr id="7" name="Picture 6">
            <a:extLst>
              <a:ext uri="{FF2B5EF4-FFF2-40B4-BE49-F238E27FC236}">
                <a16:creationId xmlns:a16="http://schemas.microsoft.com/office/drawing/2014/main" id="{FE056492-D9B1-0444-8692-D7DD386EE8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3628832" y="999625"/>
            <a:ext cx="5369076" cy="5475299"/>
          </a:xfrm>
          <a:prstGeom prst="rect">
            <a:avLst/>
          </a:prstGeom>
        </p:spPr>
      </p:pic>
    </p:spTree>
    <p:extLst>
      <p:ext uri="{BB962C8B-B14F-4D97-AF65-F5344CB8AC3E}">
        <p14:creationId xmlns:p14="http://schemas.microsoft.com/office/powerpoint/2010/main" val="416834453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CTPClogo_simple.wb.png"/>
          <p:cNvPicPr>
            <a:picLocks noChangeAspect="1"/>
          </p:cNvPicPr>
          <p:nvPr/>
        </p:nvPicPr>
        <p:blipFill>
          <a:blip r:embed="rId3"/>
          <a:stretch>
            <a:fillRect/>
          </a:stretch>
        </p:blipFill>
        <p:spPr>
          <a:xfrm rot="10800000" flipH="1" flipV="1">
            <a:off x="304800" y="5562600"/>
            <a:ext cx="1600200" cy="915012"/>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4911922" cy="584775"/>
          </a:xfrm>
          <a:prstGeom prst="rect">
            <a:avLst/>
          </a:prstGeom>
        </p:spPr>
        <p:txBody>
          <a:bodyPr wrap="none">
            <a:spAutoFit/>
          </a:bodyPr>
          <a:lstStyle/>
          <a:p>
            <a:r>
              <a:rPr lang="nl-NL" sz="3200" kern="0" dirty="0">
                <a:solidFill>
                  <a:srgbClr val="FF0000"/>
                </a:solidFill>
                <a:latin typeface="Verdana"/>
                <a:cs typeface="Verdana"/>
              </a:rPr>
              <a:t>DESY </a:t>
            </a:r>
            <a:r>
              <a:rPr lang="nl-NL" sz="3200" kern="0" dirty="0" err="1">
                <a:solidFill>
                  <a:srgbClr val="FF0000"/>
                </a:solidFill>
                <a:latin typeface="Verdana"/>
                <a:cs typeface="Verdana"/>
              </a:rPr>
              <a:t>higher</a:t>
            </a:r>
            <a:r>
              <a:rPr lang="nl-NL" sz="3200" kern="0" dirty="0">
                <a:solidFill>
                  <a:srgbClr val="FF0000"/>
                </a:solidFill>
                <a:latin typeface="Verdana"/>
                <a:cs typeface="Verdana"/>
              </a:rPr>
              <a:t> </a:t>
            </a:r>
            <a:r>
              <a:rPr lang="nl-NL" sz="3200" kern="0" dirty="0" err="1">
                <a:solidFill>
                  <a:srgbClr val="FF0000"/>
                </a:solidFill>
                <a:latin typeface="Verdana"/>
                <a:cs typeface="Verdana"/>
              </a:rPr>
              <a:t>stats</a:t>
            </a:r>
            <a:r>
              <a:rPr lang="nl-NL" sz="3200" kern="0" dirty="0">
                <a:solidFill>
                  <a:srgbClr val="FF0000"/>
                </a:solidFill>
                <a:latin typeface="Verdana"/>
                <a:cs typeface="Verdana"/>
              </a:rPr>
              <a:t> B=0</a:t>
            </a:r>
            <a:endParaRPr lang="nl-NL" sz="3200" dirty="0">
              <a:solidFill>
                <a:srgbClr val="000000"/>
              </a:solidFill>
            </a:endParaRPr>
          </a:p>
        </p:txBody>
      </p:sp>
      <p:sp>
        <p:nvSpPr>
          <p:cNvPr id="5" name="Rectangle 4">
            <a:extLst>
              <a:ext uri="{FF2B5EF4-FFF2-40B4-BE49-F238E27FC236}">
                <a16:creationId xmlns:a16="http://schemas.microsoft.com/office/drawing/2014/main" id="{5DB47960-E1FF-8B48-AB9A-C6E87643FFFE}"/>
              </a:ext>
            </a:extLst>
          </p:cNvPr>
          <p:cNvSpPr/>
          <p:nvPr/>
        </p:nvSpPr>
        <p:spPr>
          <a:xfrm>
            <a:off x="2711624" y="5415607"/>
            <a:ext cx="6332183" cy="461665"/>
          </a:xfrm>
          <a:prstGeom prst="rect">
            <a:avLst/>
          </a:prstGeom>
        </p:spPr>
        <p:txBody>
          <a:bodyPr wrap="none">
            <a:spAutoFit/>
          </a:bodyPr>
          <a:lstStyle/>
          <a:p>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Below 4 mm the grid affects the results</a:t>
            </a:r>
            <a:endParaRPr lang="en-NL" dirty="0"/>
          </a:p>
        </p:txBody>
      </p:sp>
      <p:pic>
        <p:nvPicPr>
          <p:cNvPr id="8" name="Picture 7">
            <a:extLst>
              <a:ext uri="{FF2B5EF4-FFF2-40B4-BE49-F238E27FC236}">
                <a16:creationId xmlns:a16="http://schemas.microsoft.com/office/drawing/2014/main" id="{6EDC26B1-DC46-2548-9B49-67F2A975D0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3661291" y="-562501"/>
            <a:ext cx="3783038" cy="7944380"/>
          </a:xfrm>
          <a:prstGeom prst="rect">
            <a:avLst/>
          </a:prstGeom>
        </p:spPr>
      </p:pic>
    </p:spTree>
    <p:extLst>
      <p:ext uri="{BB962C8B-B14F-4D97-AF65-F5344CB8AC3E}">
        <p14:creationId xmlns:p14="http://schemas.microsoft.com/office/powerpoint/2010/main" val="319377960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CTPClogo_simple.wb.png"/>
          <p:cNvPicPr>
            <a:picLocks noChangeAspect="1"/>
          </p:cNvPicPr>
          <p:nvPr/>
        </p:nvPicPr>
        <p:blipFill>
          <a:blip r:embed="rId3"/>
          <a:stretch>
            <a:fillRect/>
          </a:stretch>
        </p:blipFill>
        <p:spPr>
          <a:xfrm rot="10800000" flipH="1" flipV="1">
            <a:off x="304800" y="5562600"/>
            <a:ext cx="1600200" cy="915012"/>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4911922" cy="584775"/>
          </a:xfrm>
          <a:prstGeom prst="rect">
            <a:avLst/>
          </a:prstGeom>
        </p:spPr>
        <p:txBody>
          <a:bodyPr wrap="none">
            <a:spAutoFit/>
          </a:bodyPr>
          <a:lstStyle/>
          <a:p>
            <a:r>
              <a:rPr lang="nl-NL" sz="3200" kern="0" dirty="0">
                <a:solidFill>
                  <a:srgbClr val="FF0000"/>
                </a:solidFill>
                <a:latin typeface="Verdana"/>
                <a:cs typeface="Verdana"/>
              </a:rPr>
              <a:t>DESY </a:t>
            </a:r>
            <a:r>
              <a:rPr lang="nl-NL" sz="3200" kern="0" dirty="0" err="1">
                <a:solidFill>
                  <a:srgbClr val="FF0000"/>
                </a:solidFill>
                <a:latin typeface="Verdana"/>
                <a:cs typeface="Verdana"/>
              </a:rPr>
              <a:t>higher</a:t>
            </a:r>
            <a:r>
              <a:rPr lang="nl-NL" sz="3200" kern="0" dirty="0">
                <a:solidFill>
                  <a:srgbClr val="FF0000"/>
                </a:solidFill>
                <a:latin typeface="Verdana"/>
                <a:cs typeface="Verdana"/>
              </a:rPr>
              <a:t> </a:t>
            </a:r>
            <a:r>
              <a:rPr lang="nl-NL" sz="3200" kern="0" dirty="0" err="1">
                <a:solidFill>
                  <a:srgbClr val="FF0000"/>
                </a:solidFill>
                <a:latin typeface="Verdana"/>
                <a:cs typeface="Verdana"/>
              </a:rPr>
              <a:t>stats</a:t>
            </a:r>
            <a:r>
              <a:rPr lang="nl-NL" sz="3200" kern="0" dirty="0">
                <a:solidFill>
                  <a:srgbClr val="FF0000"/>
                </a:solidFill>
                <a:latin typeface="Verdana"/>
                <a:cs typeface="Verdana"/>
              </a:rPr>
              <a:t> B=0</a:t>
            </a:r>
            <a:endParaRPr lang="nl-NL" sz="3200" dirty="0">
              <a:solidFill>
                <a:srgbClr val="000000"/>
              </a:solidFill>
            </a:endParaRPr>
          </a:p>
        </p:txBody>
      </p:sp>
      <p:sp>
        <p:nvSpPr>
          <p:cNvPr id="6" name="TextBox 5">
            <a:extLst>
              <a:ext uri="{FF2B5EF4-FFF2-40B4-BE49-F238E27FC236}">
                <a16:creationId xmlns:a16="http://schemas.microsoft.com/office/drawing/2014/main" id="{5F84B4AA-D792-BB45-B48F-795BE80E6B53}"/>
              </a:ext>
            </a:extLst>
          </p:cNvPr>
          <p:cNvSpPr txBox="1"/>
          <p:nvPr/>
        </p:nvSpPr>
        <p:spPr>
          <a:xfrm>
            <a:off x="9401212" y="2732727"/>
            <a:ext cx="2599444" cy="1569660"/>
          </a:xfrm>
          <a:prstGeom prst="rect">
            <a:avLst/>
          </a:prstGeom>
          <a:noFill/>
        </p:spPr>
        <p:txBody>
          <a:bodyPr wrap="square" rtlCol="0">
            <a:spAutoFit/>
          </a:bodyPr>
          <a:lstStyle/>
          <a:p>
            <a:r>
              <a:rPr lang="en-NL" dirty="0">
                <a:latin typeface="Verdana" panose="020B0604030504040204" pitchFamily="34" charset="0"/>
                <a:ea typeface="Verdana" panose="020B0604030504040204" pitchFamily="34" charset="0"/>
                <a:cs typeface="Verdana" panose="020B0604030504040204" pitchFamily="34" charset="0"/>
              </a:rPr>
              <a:t>Need more statistics? </a:t>
            </a:r>
          </a:p>
          <a:p>
            <a:r>
              <a:rPr lang="en-NL" dirty="0">
                <a:latin typeface="Verdana" panose="020B0604030504040204" pitchFamily="34" charset="0"/>
                <a:ea typeface="Verdana" panose="020B0604030504040204" pitchFamily="34" charset="0"/>
                <a:cs typeface="Verdana" panose="020B0604030504040204" pitchFamily="34" charset="0"/>
              </a:rPr>
              <a:t>and better track cleaning? </a:t>
            </a:r>
          </a:p>
        </p:txBody>
      </p:sp>
      <p:pic>
        <p:nvPicPr>
          <p:cNvPr id="5" name="Picture 4">
            <a:extLst>
              <a:ext uri="{FF2B5EF4-FFF2-40B4-BE49-F238E27FC236}">
                <a16:creationId xmlns:a16="http://schemas.microsoft.com/office/drawing/2014/main" id="{B4FAFDEB-58A2-794F-9E69-020EAD5D49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3272288" y="42784"/>
            <a:ext cx="4838095" cy="6858000"/>
          </a:xfrm>
          <a:prstGeom prst="rect">
            <a:avLst/>
          </a:prstGeom>
        </p:spPr>
      </p:pic>
    </p:spTree>
    <p:extLst>
      <p:ext uri="{BB962C8B-B14F-4D97-AF65-F5344CB8AC3E}">
        <p14:creationId xmlns:p14="http://schemas.microsoft.com/office/powerpoint/2010/main" val="3908542484"/>
      </p:ext>
    </p:extLst>
  </p:cSld>
  <p:clrMapOvr>
    <a:masterClrMapping/>
  </p:clrMapOvr>
  <p:transition spd="slow"/>
</p:sld>
</file>

<file path=ppt/theme/theme1.xml><?xml version="1.0" encoding="utf-8"?>
<a:theme xmlns:a="http://schemas.openxmlformats.org/drawingml/2006/main" name="Como">
  <a:themeElements>
    <a:clrScheme name="">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m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m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9101320</TotalTime>
  <Pages>11</Pages>
  <Words>522</Words>
  <Application>Microsoft Macintosh PowerPoint</Application>
  <PresentationFormat>Widescreen</PresentationFormat>
  <Paragraphs>62</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Monotype Sorts</vt:lpstr>
      <vt:lpstr>Symbol</vt:lpstr>
      <vt:lpstr>Times New Roman</vt:lpstr>
      <vt:lpstr>Verdana</vt:lpstr>
      <vt:lpstr>Wingdings</vt:lpstr>
      <vt:lpstr>Como</vt:lpstr>
      <vt:lpstr>Pixel TPC testbeam results</vt:lpstr>
      <vt:lpstr> </vt:lpstr>
      <vt:lpstr> </vt:lpstr>
      <vt:lpstr> </vt:lpstr>
      <vt:lpstr> </vt:lpstr>
      <vt:lpstr> </vt:lpstr>
      <vt:lpstr> </vt:lpstr>
      <vt:lpstr> </vt:lpstr>
      <vt:lpstr> </vt:lpstr>
      <vt:lpstr> </vt:lpstr>
      <vt:lpstr> </vt:lpstr>
    </vt:vector>
  </TitlesOfParts>
  <Manager/>
  <Company>NIKHEF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gaseous QUAD pixel detector</dc:title>
  <dc:subject/>
  <dc:creator>Peter Kluit </dc:creator>
  <cp:keywords/>
  <dc:description/>
  <cp:lastModifiedBy>Microsoft Office User</cp:lastModifiedBy>
  <cp:revision>2466</cp:revision>
  <cp:lastPrinted>2002-02-06T08:01:21Z</cp:lastPrinted>
  <dcterms:created xsi:type="dcterms:W3CDTF">2019-10-28T05:36:17Z</dcterms:created>
  <dcterms:modified xsi:type="dcterms:W3CDTF">2022-09-28T14:52:16Z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F.Hartjes@nikhef.nl</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\\Nikhefh\CT www\pub\techphys\diamond</vt:lpwstr>
  </property>
</Properties>
</file>