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559675" cy="106918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8"/>
          <p:cNvSpPr/>
          <p:nvPr userDrawn="1"/>
        </p:nvSpPr>
        <p:spPr>
          <a:xfrm>
            <a:off x="194400" y="673920"/>
            <a:ext cx="894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LEP 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New 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e</a:t>
            </a:r>
            <a:r>
              <a:rPr lang="de-DE" sz="1400" strike="noStrike" baseline="30000" dirty="0" err="1">
                <a:solidFill>
                  <a:srgbClr val="000000"/>
                </a:solidFill>
                <a:latin typeface="Calibri"/>
              </a:rPr>
              <a:t>+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e</a:t>
            </a:r>
            <a:r>
              <a:rPr lang="de-DE" sz="1400" strike="noStrike" baseline="30000" dirty="0">
                <a:solidFill>
                  <a:srgbClr val="000000"/>
                </a:solidFill>
                <a:latin typeface="Calibri"/>
              </a:rPr>
              <a:t>-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collider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Improved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Conclusions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			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840"/>
            <a:ext cx="8229240" cy="527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CustomShape 8"/>
          <p:cNvSpPr/>
          <p:nvPr userDrawn="1"/>
        </p:nvSpPr>
        <p:spPr>
          <a:xfrm>
            <a:off x="194400" y="673920"/>
            <a:ext cx="894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LEP </a:t>
            </a:r>
            <a:r>
              <a:rPr lang="de-DE" sz="1400" strike="noStrike" dirty="0" err="1">
                <a:solidFill>
                  <a:srgbClr val="000000"/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New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e</a:t>
            </a:r>
            <a:r>
              <a:rPr lang="de-DE" sz="1400" strike="noStrike" baseline="30000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+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e</a:t>
            </a:r>
            <a:r>
              <a:rPr lang="de-DE" sz="1400" strike="noStrike" baseline="30000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-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collider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Improved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Conclusions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			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840"/>
            <a:ext cx="8229240" cy="527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CustomShape 8"/>
          <p:cNvSpPr/>
          <p:nvPr userDrawn="1"/>
        </p:nvSpPr>
        <p:spPr>
          <a:xfrm>
            <a:off x="194400" y="673920"/>
            <a:ext cx="894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strike="noStrike" dirty="0">
                <a:solidFill>
                  <a:srgbClr val="BFBFBF"/>
                </a:solidFill>
                <a:latin typeface="Calibri"/>
              </a:rPr>
              <a:t>LEP </a:t>
            </a:r>
            <a:r>
              <a:rPr lang="de-DE" sz="1400" strike="noStrike" dirty="0" err="1">
                <a:solidFill>
                  <a:srgbClr val="BFBFBF"/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rgbClr val="BFBFBF"/>
                </a:solidFill>
                <a:latin typeface="Calibri"/>
              </a:rPr>
              <a:t>	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de-DE" sz="1400" strike="noStrike" dirty="0">
                <a:solidFill>
                  <a:schemeClr val="tx1"/>
                </a:solidFill>
                <a:latin typeface="Calibri"/>
              </a:rPr>
              <a:t>New </a:t>
            </a:r>
            <a:r>
              <a:rPr lang="de-DE" sz="1400" strike="noStrike" dirty="0" err="1">
                <a:solidFill>
                  <a:schemeClr val="tx1"/>
                </a:solidFill>
                <a:latin typeface="Calibri"/>
              </a:rPr>
              <a:t>e</a:t>
            </a:r>
            <a:r>
              <a:rPr lang="de-DE" sz="1400" strike="noStrike" baseline="30000" dirty="0" err="1">
                <a:solidFill>
                  <a:schemeClr val="tx1"/>
                </a:solidFill>
                <a:latin typeface="Calibri"/>
              </a:rPr>
              <a:t>+</a:t>
            </a:r>
            <a:r>
              <a:rPr lang="de-DE" sz="1400" strike="noStrike" dirty="0" err="1">
                <a:solidFill>
                  <a:schemeClr val="tx1"/>
                </a:solidFill>
                <a:latin typeface="Calibri"/>
              </a:rPr>
              <a:t>e</a:t>
            </a:r>
            <a:r>
              <a:rPr lang="de-DE" sz="1400" strike="noStrike" baseline="30000" dirty="0">
                <a:solidFill>
                  <a:schemeClr val="tx1"/>
                </a:solidFill>
                <a:latin typeface="Calibri"/>
              </a:rPr>
              <a:t>-</a:t>
            </a:r>
            <a:r>
              <a:rPr lang="de-DE" sz="1400" strike="noStrike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tx1"/>
                </a:solidFill>
                <a:latin typeface="Calibri"/>
              </a:rPr>
              <a:t>collider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Improved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</a:t>
            </a:r>
            <a:r>
              <a:rPr lang="de-DE" sz="1400" strike="noStrike" dirty="0">
                <a:solidFill>
                  <a:srgbClr val="BFBFBF"/>
                </a:solidFill>
                <a:latin typeface="Calibri"/>
              </a:rPr>
              <a:t>	</a:t>
            </a:r>
            <a:r>
              <a:rPr lang="de-DE" sz="1400" strike="noStrike" dirty="0" err="1">
                <a:solidFill>
                  <a:srgbClr val="BFBFBF"/>
                </a:solidFill>
                <a:latin typeface="Calibri"/>
              </a:rPr>
              <a:t>Conclusions</a:t>
            </a:r>
            <a:r>
              <a:rPr lang="de-DE" sz="1400" strike="noStrike" dirty="0">
                <a:solidFill>
                  <a:srgbClr val="BFBFBF"/>
                </a:solidFill>
                <a:latin typeface="Calibri"/>
              </a:rPr>
              <a:t>	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		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5840"/>
            <a:ext cx="8229240" cy="527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CustomShape 8"/>
          <p:cNvSpPr/>
          <p:nvPr userDrawn="1"/>
        </p:nvSpPr>
        <p:spPr>
          <a:xfrm>
            <a:off x="194400" y="673920"/>
            <a:ext cx="894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LEP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New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e</a:t>
            </a:r>
            <a:r>
              <a:rPr lang="de-DE" sz="1400" strike="noStrike" baseline="30000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+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e</a:t>
            </a:r>
            <a:r>
              <a:rPr lang="de-DE" sz="1400" strike="noStrike" baseline="30000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-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collider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chemeClr val="tx1"/>
                </a:solidFill>
                <a:latin typeface="Calibri"/>
              </a:rPr>
              <a:t>Improved</a:t>
            </a:r>
            <a:r>
              <a:rPr lang="de-DE" sz="1400" strike="noStrike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tx1"/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chemeClr val="tx1"/>
                </a:solidFill>
                <a:latin typeface="Calibri"/>
              </a:rPr>
              <a:t>	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Conclusions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			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5840"/>
            <a:ext cx="8229240" cy="527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CustomShape 8"/>
          <p:cNvSpPr/>
          <p:nvPr userDrawn="1"/>
        </p:nvSpPr>
        <p:spPr>
          <a:xfrm>
            <a:off x="194400" y="673920"/>
            <a:ext cx="894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LEP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New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e</a:t>
            </a:r>
            <a:r>
              <a:rPr lang="de-DE" sz="1400" strike="noStrike" baseline="30000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+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e</a:t>
            </a:r>
            <a:r>
              <a:rPr lang="de-DE" sz="1400" strike="noStrike" baseline="30000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-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collider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Improved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1400" strike="noStrike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bounds</a:t>
            </a:r>
            <a:r>
              <a:rPr lang="de-DE" sz="1400" strike="noStrike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				</a:t>
            </a:r>
            <a:r>
              <a:rPr lang="de-DE" sz="1400" strike="noStrike" dirty="0" err="1">
                <a:solidFill>
                  <a:schemeClr val="tx1"/>
                </a:solidFill>
                <a:latin typeface="Calibri"/>
              </a:rPr>
              <a:t>Conclusions</a:t>
            </a:r>
            <a:r>
              <a:rPr lang="de-DE" sz="1400" strike="noStrike" dirty="0">
                <a:solidFill>
                  <a:schemeClr val="tx1"/>
                </a:solidFill>
                <a:latin typeface="Calibri"/>
              </a:rPr>
              <a:t>	</a:t>
            </a:r>
            <a:r>
              <a:rPr lang="de-DE" sz="1400" strike="noStrike" dirty="0">
                <a:solidFill>
                  <a:srgbClr val="000000"/>
                </a:solidFill>
                <a:latin typeface="Calibri"/>
              </a:rPr>
              <a:t>					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1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"/>
          <p:cNvSpPr/>
          <p:nvPr/>
        </p:nvSpPr>
        <p:spPr>
          <a:xfrm>
            <a:off x="-66600" y="6259680"/>
            <a:ext cx="9246600" cy="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</p:sp>
      <p:sp>
        <p:nvSpPr>
          <p:cNvPr id="18" name="Line 2"/>
          <p:cNvSpPr/>
          <p:nvPr/>
        </p:nvSpPr>
        <p:spPr>
          <a:xfrm>
            <a:off x="-100080" y="980280"/>
            <a:ext cx="9321840" cy="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-66600" y="6259680"/>
            <a:ext cx="9246600" cy="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-100080" y="980280"/>
            <a:ext cx="9321840" cy="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</p:sp>
      <p:pic>
        <p:nvPicPr>
          <p:cNvPr id="4" name="NikhefLogoOutline.pdf"/>
          <p:cNvPicPr/>
          <p:nvPr/>
        </p:nvPicPr>
        <p:blipFill>
          <a:blip r:embed="rId7"/>
          <a:stretch/>
        </p:blipFill>
        <p:spPr>
          <a:xfrm>
            <a:off x="1039680" y="7942680"/>
            <a:ext cx="2740680" cy="1193400"/>
          </a:xfrm>
          <a:prstGeom prst="rect">
            <a:avLst/>
          </a:prstGeom>
          <a:ln w="12600">
            <a:noFill/>
          </a:ln>
        </p:spPr>
      </p:pic>
      <p:pic>
        <p:nvPicPr>
          <p:cNvPr id="5" name="NikhefLogoOutline.pdf"/>
          <p:cNvPicPr/>
          <p:nvPr/>
        </p:nvPicPr>
        <p:blipFill>
          <a:blip r:embed="rId7"/>
          <a:stretch/>
        </p:blipFill>
        <p:spPr>
          <a:xfrm>
            <a:off x="1192320" y="8095320"/>
            <a:ext cx="2740680" cy="1193400"/>
          </a:xfrm>
          <a:prstGeom prst="rect">
            <a:avLst/>
          </a:prstGeom>
          <a:ln w="12600">
            <a:noFill/>
          </a:ln>
        </p:spPr>
      </p:pic>
      <p:pic>
        <p:nvPicPr>
          <p:cNvPr id="6" name="NikhefLogoOutline.pdf"/>
          <p:cNvPicPr/>
          <p:nvPr/>
        </p:nvPicPr>
        <p:blipFill>
          <a:blip r:embed="rId7"/>
          <a:stretch/>
        </p:blipFill>
        <p:spPr>
          <a:xfrm>
            <a:off x="1344600" y="8247600"/>
            <a:ext cx="2740680" cy="1193400"/>
          </a:xfrm>
          <a:prstGeom prst="rect">
            <a:avLst/>
          </a:prstGeom>
          <a:ln w="12600">
            <a:noFill/>
          </a:ln>
        </p:spPr>
      </p:pic>
      <p:pic>
        <p:nvPicPr>
          <p:cNvPr id="7" name="NikhefLogoOutline.pdf"/>
          <p:cNvPicPr/>
          <p:nvPr/>
        </p:nvPicPr>
        <p:blipFill>
          <a:blip r:embed="rId7"/>
          <a:stretch/>
        </p:blipFill>
        <p:spPr>
          <a:xfrm>
            <a:off x="586440" y="7993800"/>
            <a:ext cx="2740680" cy="1193400"/>
          </a:xfrm>
          <a:prstGeom prst="rect">
            <a:avLst/>
          </a:prstGeom>
          <a:ln w="12600">
            <a:noFill/>
          </a:ln>
        </p:spPr>
      </p:pic>
      <p:pic>
        <p:nvPicPr>
          <p:cNvPr id="8" name="NikhefLogoOutline.pdf"/>
          <p:cNvPicPr/>
          <p:nvPr/>
        </p:nvPicPr>
        <p:blipFill>
          <a:blip r:embed="rId7"/>
          <a:stretch/>
        </p:blipFill>
        <p:spPr>
          <a:xfrm>
            <a:off x="738720" y="8146080"/>
            <a:ext cx="2740680" cy="1193400"/>
          </a:xfrm>
          <a:prstGeom prst="rect">
            <a:avLst/>
          </a:prstGeom>
          <a:ln w="12600">
            <a:noFill/>
          </a:ln>
        </p:spPr>
      </p:pic>
      <p:sp>
        <p:nvSpPr>
          <p:cNvPr id="9" name="CustomShape 5"/>
          <p:cNvSpPr/>
          <p:nvPr/>
        </p:nvSpPr>
        <p:spPr>
          <a:xfrm>
            <a:off x="8107200" y="6364080"/>
            <a:ext cx="731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fld id="{244E67A7-2ADF-4BF7-9577-00701A06F8C9}" type="slidenum">
              <a:rPr lang="de-DE" sz="1200" strike="noStrike">
                <a:solidFill>
                  <a:srgbClr val="000000"/>
                </a:solidFill>
                <a:latin typeface="Calibri"/>
              </a:rPr>
              <a:t>‹nr.›</a:t>
            </a:fld>
            <a:r>
              <a:rPr lang="de-DE" sz="1200" strike="noStrike" dirty="0">
                <a:solidFill>
                  <a:srgbClr val="8B8B8B"/>
                </a:solidFill>
                <a:latin typeface="Calibri"/>
              </a:rPr>
              <a:t>|</a:t>
            </a:r>
            <a:r>
              <a:rPr lang="de-DE" sz="1200" strike="noStrike" dirty="0" smtClean="0">
                <a:solidFill>
                  <a:srgbClr val="8B8B8B"/>
                </a:solidFill>
                <a:latin typeface="Calibri"/>
              </a:rPr>
              <a:t>17</a:t>
            </a:r>
            <a:endParaRPr dirty="0"/>
          </a:p>
        </p:txBody>
      </p:sp>
      <p:pic>
        <p:nvPicPr>
          <p:cNvPr id="10" name="Afbeelding 3"/>
          <p:cNvPicPr/>
          <p:nvPr/>
        </p:nvPicPr>
        <p:blipFill>
          <a:blip r:embed="rId8"/>
          <a:stretch/>
        </p:blipFill>
        <p:spPr>
          <a:xfrm>
            <a:off x="25560" y="6320880"/>
            <a:ext cx="1230120" cy="511560"/>
          </a:xfrm>
          <a:prstGeom prst="rect">
            <a:avLst/>
          </a:prstGeom>
          <a:ln>
            <a:noFill/>
          </a:ln>
        </p:spPr>
      </p:pic>
      <p:pic>
        <p:nvPicPr>
          <p:cNvPr id="11" name="Afbeelding 5"/>
          <p:cNvPicPr/>
          <p:nvPr/>
        </p:nvPicPr>
        <p:blipFill>
          <a:blip r:embed="rId9"/>
          <a:stretch/>
        </p:blipFill>
        <p:spPr>
          <a:xfrm>
            <a:off x="3111480" y="6196320"/>
            <a:ext cx="736200" cy="736200"/>
          </a:xfrm>
          <a:prstGeom prst="rect">
            <a:avLst/>
          </a:prstGeom>
          <a:ln>
            <a:noFill/>
          </a:ln>
        </p:spPr>
      </p:pic>
      <p:pic>
        <p:nvPicPr>
          <p:cNvPr id="12" name="Afbeelding 6"/>
          <p:cNvPicPr/>
          <p:nvPr/>
        </p:nvPicPr>
        <p:blipFill>
          <a:blip r:embed="rId10"/>
          <a:stretch/>
        </p:blipFill>
        <p:spPr>
          <a:xfrm>
            <a:off x="2374920" y="6312960"/>
            <a:ext cx="786960" cy="519480"/>
          </a:xfrm>
          <a:prstGeom prst="rect">
            <a:avLst/>
          </a:prstGeom>
          <a:ln>
            <a:noFill/>
          </a:ln>
        </p:spPr>
      </p:pic>
      <p:pic>
        <p:nvPicPr>
          <p:cNvPr id="13" name="Afbeelding 22"/>
          <p:cNvPicPr/>
          <p:nvPr/>
        </p:nvPicPr>
        <p:blipFill>
          <a:blip r:embed="rId11"/>
          <a:stretch/>
        </p:blipFill>
        <p:spPr>
          <a:xfrm>
            <a:off x="1257480" y="6355800"/>
            <a:ext cx="1117080" cy="400320"/>
          </a:xfrm>
          <a:prstGeom prst="rect">
            <a:avLst/>
          </a:prstGeom>
          <a:ln>
            <a:noFill/>
          </a:ln>
        </p:spPr>
      </p:pic>
      <p:sp>
        <p:nvSpPr>
          <p:cNvPr id="14" name="PlaceHolder 6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000" b="1" strike="noStrike" cap="all">
                <a:solidFill>
                  <a:srgbClr val="000000"/>
                </a:solidFill>
                <a:latin typeface="Calibri"/>
              </a:rPr>
              <a:t>Titelstijl van model bewerken</a:t>
            </a:r>
            <a:endParaRPr/>
          </a:p>
        </p:txBody>
      </p:sp>
      <p:sp>
        <p:nvSpPr>
          <p:cNvPr id="15" name="PlaceHolder 7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nl-NL" sz="2000" strike="noStrike">
                <a:solidFill>
                  <a:srgbClr val="8B8B8B"/>
                </a:solidFill>
                <a:latin typeface="Calibri"/>
              </a:rPr>
              <a:t>Siebte GliederungsebeneKlik om de tekststijl van het model te bewerken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1" r:id="rId3"/>
    <p:sldLayoutId id="2147483702" r:id="rId4"/>
    <p:sldLayoutId id="214748370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wmf"/><Relationship Id="rId3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Afbeelding 5"/>
          <p:cNvPicPr/>
          <p:nvPr/>
        </p:nvPicPr>
        <p:blipFill>
          <a:blip r:embed="rId2"/>
          <a:stretch/>
        </p:blipFill>
        <p:spPr>
          <a:xfrm>
            <a:off x="-79200" y="1013040"/>
            <a:ext cx="9302400" cy="5232600"/>
          </a:xfrm>
          <a:prstGeom prst="rect">
            <a:avLst/>
          </a:prstGeom>
          <a:ln>
            <a:noFill/>
          </a:ln>
        </p:spPr>
      </p:pic>
      <p:sp>
        <p:nvSpPr>
          <p:cNvPr id="207" name="TextShape 1"/>
          <p:cNvSpPr txBox="1"/>
          <p:nvPr/>
        </p:nvSpPr>
        <p:spPr>
          <a:xfrm>
            <a:off x="722160" y="4089240"/>
            <a:ext cx="810072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000" b="1" strike="noStrike" cap="all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Bounds</a:t>
            </a:r>
            <a:r>
              <a:rPr lang="nl-NL" sz="4000" b="1" strike="noStrike" cap="all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 on light </a:t>
            </a:r>
            <a:r>
              <a:rPr lang="nl-NL" sz="4000" b="1" strike="noStrike" cap="all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higgs</a:t>
            </a:r>
            <a:r>
              <a:rPr lang="nl-NL" sz="4000" b="1" strike="noStrike" cap="all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 in </a:t>
            </a:r>
            <a:r>
              <a:rPr lang="nl-NL" sz="4000" b="1" strike="noStrike" cap="all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future</a:t>
            </a:r>
            <a:r>
              <a:rPr lang="nl-NL" sz="4000" b="1" strike="noStrike" cap="all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 </a:t>
            </a:r>
            <a:r>
              <a:rPr lang="nl-NL" sz="4000" b="1" strike="noStrike" cap="all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electron</a:t>
            </a:r>
            <a:r>
              <a:rPr lang="nl-NL" sz="4000" b="1" strike="noStrike" cap="all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</a:rPr>
              <a:t> positron colliders</a:t>
            </a:r>
            <a:endParaRPr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2521440" y="5344920"/>
            <a:ext cx="6301440" cy="768240"/>
          </a:xfrm>
          <a:prstGeom prst="rect">
            <a:avLst/>
          </a:prstGeom>
          <a:solidFill>
            <a:srgbClr val="000000">
              <a:alpha val="39000"/>
            </a:srgbClr>
          </a:solidFill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nl-NL" sz="2000" u="sng" dirty="0">
                <a:solidFill>
                  <a:srgbClr val="FFFFFF"/>
                </a:solidFill>
                <a:latin typeface="Calibri"/>
              </a:rPr>
              <a:t>Monika </a:t>
            </a:r>
            <a:r>
              <a:rPr lang="nl-NL" sz="2000" u="sng" dirty="0" err="1">
                <a:solidFill>
                  <a:srgbClr val="FFFFFF"/>
                </a:solidFill>
                <a:latin typeface="Calibri"/>
              </a:rPr>
              <a:t>Kofarago</a:t>
            </a:r>
            <a:r>
              <a:rPr lang="nl-NL" sz="2000" dirty="0">
                <a:solidFill>
                  <a:srgbClr val="FFFFFF"/>
                </a:solidFill>
                <a:latin typeface="Calibri"/>
              </a:rPr>
              <a:t>, </a:t>
            </a:r>
            <a:r>
              <a:rPr lang="nl-NL" sz="2000" u="sng" dirty="0" err="1">
                <a:solidFill>
                  <a:srgbClr val="FFFFFF"/>
                </a:solidFill>
                <a:latin typeface="Calibri"/>
              </a:rPr>
              <a:t>Lennaert</a:t>
            </a:r>
            <a:r>
              <a:rPr lang="nl-NL" sz="2000" u="sng" dirty="0">
                <a:solidFill>
                  <a:srgbClr val="FFFFFF"/>
                </a:solidFill>
                <a:latin typeface="Calibri"/>
              </a:rPr>
              <a:t> Bel</a:t>
            </a:r>
            <a:r>
              <a:rPr lang="nl-NL" sz="2000" dirty="0">
                <a:solidFill>
                  <a:srgbClr val="FFFFFF"/>
                </a:solidFill>
                <a:latin typeface="Calibri"/>
              </a:rPr>
              <a:t>, Sander </a:t>
            </a:r>
            <a:r>
              <a:rPr lang="nl-NL" sz="2000" strike="noStrike" dirty="0" err="1">
                <a:solidFill>
                  <a:srgbClr val="FFFFFF"/>
                </a:solidFill>
                <a:latin typeface="Calibri"/>
              </a:rPr>
              <a:t>Breur</a:t>
            </a:r>
            <a:r>
              <a:rPr lang="nl-NL" sz="2000" strike="noStrike" dirty="0">
                <a:solidFill>
                  <a:srgbClr val="FFFFFF"/>
                </a:solidFill>
                <a:latin typeface="Calibri"/>
              </a:rPr>
              <a:t>, </a:t>
            </a:r>
            <a:r>
              <a:rPr lang="nl-NL" sz="2000" strike="noStrike" dirty="0" err="1">
                <a:solidFill>
                  <a:srgbClr val="FFFFFF"/>
                </a:solidFill>
                <a:latin typeface="Calibri"/>
              </a:rPr>
              <a:t>Boris</a:t>
            </a:r>
            <a:r>
              <a:rPr lang="nl-NL" sz="2000" strike="noStrike" dirty="0">
                <a:solidFill>
                  <a:srgbClr val="FFFFFF"/>
                </a:solidFill>
                <a:latin typeface="Calibri"/>
              </a:rPr>
              <a:t> Boom, 
</a:t>
            </a:r>
            <a:r>
              <a:rPr lang="nl-NL" sz="2000" strike="noStrike" dirty="0" err="1">
                <a:solidFill>
                  <a:srgbClr val="FFFFFF"/>
                </a:solidFill>
                <a:latin typeface="Calibri"/>
              </a:rPr>
              <a:t>Chunhui</a:t>
            </a:r>
            <a:r>
              <a:rPr lang="nl-NL" sz="2000" strike="noStrike" dirty="0">
                <a:solidFill>
                  <a:srgbClr val="FFFFFF"/>
                </a:solidFill>
                <a:latin typeface="Calibri"/>
              </a:rPr>
              <a:t> Zhang, Birgit </a:t>
            </a:r>
            <a:r>
              <a:rPr lang="nl-NL" sz="2000" strike="noStrike" dirty="0" err="1">
                <a:solidFill>
                  <a:srgbClr val="FFFFFF"/>
                </a:solidFill>
                <a:latin typeface="Calibri"/>
              </a:rPr>
              <a:t>Stapf</a:t>
            </a:r>
            <a:r>
              <a:rPr lang="nl-NL" sz="2000" strike="noStrike" dirty="0">
                <a:solidFill>
                  <a:srgbClr val="FFFFFF"/>
                </a:solidFill>
                <a:latin typeface="Calibri"/>
              </a:rPr>
              <a:t> &amp; Joris van Heijningen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 dirty="0" err="1">
                <a:solidFill>
                  <a:srgbClr val="000000"/>
                </a:solidFill>
                <a:latin typeface="Calibri"/>
              </a:rPr>
              <a:t>Luminosities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</a:rPr>
              <a:t>energies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</a:rPr>
              <a:t>e</a:t>
            </a:r>
            <a:r>
              <a:rPr lang="nl-NL" sz="4400" strike="noStrike" baseline="30000" dirty="0" err="1">
                <a:solidFill>
                  <a:srgbClr val="000000"/>
                </a:solidFill>
                <a:latin typeface="Calibri"/>
              </a:rPr>
              <a:t>+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</a:rPr>
              <a:t>e</a:t>
            </a:r>
            <a:r>
              <a:rPr lang="nl-NL" sz="4400" strike="noStrike" baseline="30000" dirty="0">
                <a:solidFill>
                  <a:srgbClr val="000000"/>
                </a:solidFill>
                <a:latin typeface="Calibri"/>
              </a:rPr>
              <a:t>-</a:t>
            </a:r>
            <a:endParaRPr dirty="0"/>
          </a:p>
        </p:txBody>
      </p:sp>
      <p:pic>
        <p:nvPicPr>
          <p:cNvPr id="237" name="Tijdelijke aanduiding voor inhoud 3"/>
          <p:cNvPicPr/>
          <p:nvPr/>
        </p:nvPicPr>
        <p:blipFill>
          <a:blip r:embed="rId2"/>
          <a:stretch/>
        </p:blipFill>
        <p:spPr>
          <a:xfrm>
            <a:off x="933480" y="1086840"/>
            <a:ext cx="6893280" cy="379044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933480" y="5031000"/>
            <a:ext cx="7243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@ 350 GeV, 500 fb</a:t>
            </a:r>
            <a:r>
              <a:rPr lang="de-DE" strike="noStrike" baseline="30000">
                <a:solidFill>
                  <a:srgbClr val="000000"/>
                </a:solidFill>
                <a:latin typeface="Calibri"/>
              </a:rPr>
              <a:t>-1 </a:t>
            </a:r>
            <a:r>
              <a:rPr lang="de-DE" strike="noStrike">
                <a:solidFill>
                  <a:srgbClr val="000000"/>
                </a:solidFill>
                <a:latin typeface="Calibri"/>
              </a:rPr>
              <a:t>takes: 	- 580 (195) days with ILC	 (Lumi upgrade)</a:t>
            </a:r>
            <a:endParaRPr/>
          </a:p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				                  - 390 days with CLiC </a:t>
            </a:r>
            <a:endParaRPr/>
          </a:p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						- 195 (70) days with FCC-ee 2IP (4IP)</a:t>
            </a:r>
            <a:endParaRPr/>
          </a:p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@ 250 GeV, 500 fb</a:t>
            </a:r>
            <a:r>
              <a:rPr lang="de-DE" strike="noStrike" baseline="30000">
                <a:solidFill>
                  <a:srgbClr val="000000"/>
                </a:solidFill>
                <a:latin typeface="Calibri"/>
              </a:rPr>
              <a:t>-1 </a:t>
            </a:r>
            <a:r>
              <a:rPr lang="de-DE" strike="noStrike">
                <a:solidFill>
                  <a:srgbClr val="000000"/>
                </a:solidFill>
                <a:latin typeface="Calibri"/>
              </a:rPr>
              <a:t>takes: 	- 145 days with FcEP		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2"/>
          <p:cNvSpPr/>
          <p:nvPr/>
        </p:nvSpPr>
        <p:spPr>
          <a:xfrm>
            <a:off x="457200" y="1308960"/>
            <a:ext cx="8523000" cy="48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de-DE" sz="2400" b="1" strike="noStrike" dirty="0" err="1">
                <a:solidFill>
                  <a:srgbClr val="000000"/>
                </a:solidFill>
                <a:latin typeface="Calibri"/>
                <a:cs typeface="Calibri"/>
              </a:rPr>
              <a:t>Luminosity</a:t>
            </a:r>
            <a:r>
              <a:rPr lang="de-DE" sz="2400" b="1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LEP: 2.4 fb</a:t>
            </a:r>
            <a:r>
              <a:rPr lang="de-DE" sz="2400" strike="noStrike" baseline="30000" dirty="0">
                <a:solidFill>
                  <a:srgbClr val="000000"/>
                </a:solidFill>
                <a:latin typeface="Calibri"/>
                <a:cs typeface="Calibri"/>
              </a:rPr>
              <a:t>-1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	→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500 fb</a:t>
            </a:r>
            <a:r>
              <a:rPr lang="de-DE" sz="2400" strike="noStrike" baseline="25000" dirty="0">
                <a:solidFill>
                  <a:srgbClr val="000000"/>
                </a:solidFill>
                <a:latin typeface="Calibri"/>
                <a:cs typeface="Calibri"/>
              </a:rPr>
              <a:t>-1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de-DE" sz="2400" b="1" strike="noStrike" dirty="0">
                <a:solidFill>
                  <a:srgbClr val="000000"/>
                </a:solidFill>
                <a:latin typeface="Calibri"/>
                <a:cs typeface="Calibri"/>
              </a:rPr>
              <a:t>Center </a:t>
            </a:r>
            <a:r>
              <a:rPr lang="de-DE" sz="2400" b="1" strike="noStrike" dirty="0" err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de-DE" sz="2400" b="1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b="1" strike="noStrike" dirty="0" err="1">
                <a:solidFill>
                  <a:srgbClr val="000000"/>
                </a:solidFill>
                <a:latin typeface="Calibri"/>
                <a:cs typeface="Calibri"/>
              </a:rPr>
              <a:t>mass</a:t>
            </a:r>
            <a:r>
              <a:rPr lang="de-DE" sz="2400" b="1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b="1" strike="noStrike" dirty="0" err="1">
                <a:solidFill>
                  <a:srgbClr val="000000"/>
                </a:solidFill>
                <a:latin typeface="Calibri"/>
                <a:cs typeface="Calibri"/>
              </a:rPr>
              <a:t>energies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LEP: 91 – 210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GeV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	→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350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cs typeface="Calibri"/>
              </a:rPr>
              <a:t>GeV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cs typeface="Calibri"/>
              </a:rPr>
              <a:t> →</a:t>
            </a:r>
            <a:r>
              <a:rPr lang="de-DE" sz="2400" i="1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σ</a:t>
            </a:r>
            <a:r>
              <a:rPr lang="de-DE" sz="2400" i="1" strike="noStrike" baseline="-250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H</a:t>
            </a:r>
            <a:r>
              <a:rPr lang="de-DE" sz="2400" i="1" strike="noStrike" baseline="-250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will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change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!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And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so will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	           </a:t>
            </a:r>
            <a:r>
              <a:rPr lang="de-DE" sz="240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	</a:t>
            </a:r>
            <a:r>
              <a:rPr lang="de-DE" sz="2400" strike="noStrike" dirty="0" err="1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cross</a:t>
            </a:r>
            <a:r>
              <a:rPr lang="de-DE" sz="240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sections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of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backgrounds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(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probably</a:t>
            </a:r>
            <a:r>
              <a:rPr lang="de-DE" sz="240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lang="de-DE" sz="2400" dirty="0" smtClean="0">
              <a:solidFill>
                <a:srgbClr val="000000"/>
              </a:solidFill>
              <a:latin typeface="Calibri"/>
              <a:ea typeface="Arial"/>
              <a:cs typeface="Calibri"/>
            </a:endParaRP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Calibri"/>
              <a:ea typeface="Arial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400" strike="noStrike" dirty="0" err="1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Both</a:t>
            </a:r>
            <a:r>
              <a:rPr lang="de-DE" sz="240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of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these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mean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that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b="1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number</a:t>
            </a:r>
            <a:r>
              <a:rPr lang="de-DE" sz="24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b="1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of</a:t>
            </a:r>
            <a:r>
              <a:rPr lang="de-DE" sz="24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b="1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events</a:t>
            </a:r>
            <a:r>
              <a:rPr lang="de-DE" sz="24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b="1" i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N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changes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	→ In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what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way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does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change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affect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limits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    </a:t>
            </a:r>
            <a:r>
              <a:rPr lang="de-DE" sz="240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→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By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what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factor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approximately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does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i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N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change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? 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	→ Can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estimate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how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limits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would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de-DE" sz="2400" strike="noStrike" dirty="0" err="1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change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>
                <a:solidFill>
                  <a:srgbClr val="000000"/>
                </a:solidFill>
                <a:latin typeface="Calibri"/>
              </a:rPr>
              <a:t>What changes in the new scenario?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0" y="15840"/>
            <a:ext cx="9144000" cy="527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>
                <a:latin typeface="Calibri"/>
              </a:rPr>
              <a:t>D</a:t>
            </a:r>
            <a:r>
              <a:rPr lang="nl-NL" sz="4400" dirty="0" smtClean="0">
                <a:latin typeface="Calibri"/>
              </a:rPr>
              <a:t>oes </a:t>
            </a:r>
            <a:r>
              <a:rPr lang="nl-NL" sz="4400" dirty="0">
                <a:latin typeface="Calibri"/>
              </a:rPr>
              <a:t>change in </a:t>
            </a:r>
            <a:r>
              <a:rPr lang="nl-NL" sz="4400" i="1" dirty="0">
                <a:latin typeface="Calibri"/>
              </a:rPr>
              <a:t>N</a:t>
            </a:r>
            <a:r>
              <a:rPr lang="nl-NL" sz="4400" dirty="0">
                <a:latin typeface="Calibri"/>
              </a:rPr>
              <a:t> change the </a:t>
            </a:r>
            <a:r>
              <a:rPr lang="nl-NL" sz="4400" dirty="0" err="1">
                <a:latin typeface="Calibri"/>
              </a:rPr>
              <a:t>limits</a:t>
            </a:r>
            <a:r>
              <a:rPr lang="nl-NL" sz="4400" dirty="0">
                <a:latin typeface="Calibri"/>
              </a:rPr>
              <a:t>?</a:t>
            </a:r>
            <a:endParaRPr sz="4400" dirty="0"/>
          </a:p>
        </p:txBody>
      </p:sp>
      <p:pic>
        <p:nvPicPr>
          <p:cNvPr id="242" name="Afbeelding 3"/>
          <p:cNvPicPr/>
          <p:nvPr/>
        </p:nvPicPr>
        <p:blipFill>
          <a:blip r:embed="rId2"/>
          <a:stretch/>
        </p:blipFill>
        <p:spPr>
          <a:xfrm>
            <a:off x="216000" y="1512000"/>
            <a:ext cx="3666240" cy="3624840"/>
          </a:xfrm>
          <a:prstGeom prst="rect">
            <a:avLst/>
          </a:prstGeom>
          <a:ln>
            <a:noFill/>
          </a:ln>
        </p:spPr>
      </p:pic>
      <p:sp>
        <p:nvSpPr>
          <p:cNvPr id="243" name="TextShape 2"/>
          <p:cNvSpPr txBox="1"/>
          <p:nvPr/>
        </p:nvSpPr>
        <p:spPr>
          <a:xfrm>
            <a:off x="4032000" y="1153800"/>
            <a:ext cx="4824000" cy="444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dirty="0">
                <a:latin typeface="Calibri"/>
                <a:cs typeface="Calibri"/>
              </a:rPr>
              <a:t>Go back </a:t>
            </a:r>
            <a:r>
              <a:rPr lang="de-DE" dirty="0" err="1">
                <a:latin typeface="Calibri"/>
                <a:cs typeface="Calibri"/>
              </a:rPr>
              <a:t>to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the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hypothesis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test</a:t>
            </a:r>
            <a:r>
              <a:rPr lang="de-DE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r>
              <a:rPr lang="de-DE" dirty="0" err="1">
                <a:latin typeface="Calibri"/>
                <a:cs typeface="Calibri"/>
              </a:rPr>
              <a:t>With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increasing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i="1" dirty="0">
                <a:latin typeface="Calibri"/>
                <a:cs typeface="Calibri"/>
              </a:rPr>
              <a:t>N</a:t>
            </a:r>
            <a:r>
              <a:rPr lang="de-DE" dirty="0">
                <a:latin typeface="Calibri"/>
                <a:cs typeface="Calibri"/>
              </a:rPr>
              <a:t> ( = </a:t>
            </a:r>
            <a:r>
              <a:rPr lang="de-DE" dirty="0" err="1">
                <a:latin typeface="Calibri"/>
                <a:cs typeface="Calibri"/>
              </a:rPr>
              <a:t>increasing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i="1" dirty="0">
                <a:latin typeface="Calibri"/>
                <a:cs typeface="Calibri"/>
              </a:rPr>
              <a:t>S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and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i="1" dirty="0">
                <a:latin typeface="Calibri"/>
                <a:cs typeface="Calibri"/>
              </a:rPr>
              <a:t>B</a:t>
            </a:r>
            <a:r>
              <a:rPr lang="de-DE" dirty="0">
                <a:latin typeface="Calibri"/>
                <a:cs typeface="Calibri"/>
              </a:rPr>
              <a:t>) </a:t>
            </a:r>
            <a:r>
              <a:rPr lang="de-DE" dirty="0" err="1">
                <a:latin typeface="Calibri"/>
                <a:cs typeface="Calibri"/>
              </a:rPr>
              <a:t>the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distributions</a:t>
            </a:r>
            <a:r>
              <a:rPr lang="de-DE" dirty="0">
                <a:latin typeface="Calibri"/>
                <a:cs typeface="Calibri"/>
              </a:rPr>
              <a:t> will </a:t>
            </a:r>
            <a:r>
              <a:rPr lang="de-DE" dirty="0" err="1">
                <a:latin typeface="Calibri"/>
                <a:cs typeface="Calibri"/>
              </a:rPr>
              <a:t>move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away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from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each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other</a:t>
            </a:r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>
                <a:latin typeface="Calibri"/>
                <a:cs typeface="Calibri"/>
              </a:rPr>
              <a:t>move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is</a:t>
            </a:r>
            <a:r>
              <a:rPr lang="de-DE" dirty="0">
                <a:latin typeface="Calibri"/>
                <a:cs typeface="Calibri"/>
              </a:rPr>
              <a:t> linear </a:t>
            </a:r>
            <a:r>
              <a:rPr lang="de-DE" dirty="0" err="1">
                <a:latin typeface="Calibri"/>
                <a:cs typeface="Calibri"/>
              </a:rPr>
              <a:t>to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i="1" dirty="0">
                <a:latin typeface="Calibri"/>
                <a:cs typeface="Calibri"/>
              </a:rPr>
              <a:t>N</a:t>
            </a:r>
            <a:r>
              <a:rPr lang="de-DE" dirty="0">
                <a:latin typeface="Calibri"/>
                <a:cs typeface="Calibri"/>
              </a:rPr>
              <a:t> (</a:t>
            </a:r>
            <a:r>
              <a:rPr lang="de-DE" dirty="0" err="1">
                <a:latin typeface="Calibri"/>
                <a:cs typeface="Calibri"/>
              </a:rPr>
              <a:t>see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equation</a:t>
            </a:r>
            <a:r>
              <a:rPr lang="de-DE" dirty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>
                <a:latin typeface="Calibri"/>
                <a:cs typeface="Calibri"/>
              </a:rPr>
              <a:t>limit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itself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scales</a:t>
            </a:r>
            <a:r>
              <a:rPr lang="de-DE" dirty="0">
                <a:latin typeface="Calibri"/>
                <a:cs typeface="Calibri"/>
              </a:rPr>
              <a:t> down </a:t>
            </a:r>
            <a:r>
              <a:rPr lang="de-DE" dirty="0" err="1">
                <a:latin typeface="Calibri"/>
                <a:cs typeface="Calibri"/>
              </a:rPr>
              <a:t>with</a:t>
            </a:r>
            <a:r>
              <a:rPr lang="de-DE" dirty="0">
                <a:latin typeface="Calibri"/>
                <a:cs typeface="Calibri"/>
              </a:rPr>
              <a:t> 1/</a:t>
            </a:r>
            <a:r>
              <a:rPr lang="de-DE" i="1" dirty="0">
                <a:latin typeface="Calibri"/>
                <a:cs typeface="Calibri"/>
              </a:rPr>
              <a:t>N</a:t>
            </a:r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r>
              <a:rPr lang="de-DE" dirty="0" err="1">
                <a:latin typeface="Calibri"/>
                <a:cs typeface="Calibri"/>
              </a:rPr>
              <a:t>Increasing</a:t>
            </a:r>
            <a:r>
              <a:rPr lang="de-DE" i="1" dirty="0">
                <a:latin typeface="Calibri"/>
                <a:cs typeface="Calibri"/>
              </a:rPr>
              <a:t> N </a:t>
            </a:r>
            <a:r>
              <a:rPr lang="de-DE" dirty="0">
                <a:latin typeface="Calibri"/>
                <a:cs typeface="Calibri"/>
              </a:rPr>
              <a:t>will also </a:t>
            </a:r>
            <a:r>
              <a:rPr lang="de-DE" dirty="0" err="1">
                <a:latin typeface="Calibri"/>
                <a:cs typeface="Calibri"/>
              </a:rPr>
              <a:t>decrease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the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width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of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the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bkg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distribution</a:t>
            </a:r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>
                <a:latin typeface="Calibri"/>
                <a:cs typeface="Calibri"/>
              </a:rPr>
              <a:t>uncertainty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bands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shrink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with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i="1" dirty="0">
                <a:latin typeface="Calibri"/>
                <a:ea typeface="Arial"/>
                <a:cs typeface="Calibri"/>
              </a:rPr>
              <a:t>√N/N</a:t>
            </a:r>
            <a:r>
              <a:rPr lang="de-DE" dirty="0">
                <a:latin typeface="Calibri"/>
                <a:ea typeface="Arial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  <a:p>
            <a:endParaRPr dirty="0">
              <a:latin typeface="Calibri"/>
              <a:cs typeface="Calibri"/>
            </a:endParaRPr>
          </a:p>
        </p:txBody>
      </p:sp>
      <p:sp>
        <p:nvSpPr>
          <p:cNvPr id="244" name="Line 3"/>
          <p:cNvSpPr/>
          <p:nvPr/>
        </p:nvSpPr>
        <p:spPr>
          <a:xfrm>
            <a:off x="3312000" y="2880000"/>
            <a:ext cx="570240" cy="0"/>
          </a:xfrm>
          <a:prstGeom prst="line">
            <a:avLst/>
          </a:prstGeom>
          <a:ln w="72000">
            <a:solidFill>
              <a:srgbClr val="729FCF"/>
            </a:solidFill>
            <a:round/>
            <a:tailEnd type="triangle" w="med" len="med"/>
          </a:ln>
        </p:spPr>
      </p:sp>
      <p:sp>
        <p:nvSpPr>
          <p:cNvPr id="245" name="Line 4"/>
          <p:cNvSpPr/>
          <p:nvPr/>
        </p:nvSpPr>
        <p:spPr>
          <a:xfrm flipH="1">
            <a:off x="1944000" y="2808000"/>
            <a:ext cx="576000" cy="0"/>
          </a:xfrm>
          <a:prstGeom prst="line">
            <a:avLst/>
          </a:prstGeom>
          <a:ln w="72000">
            <a:solidFill>
              <a:srgbClr val="729FCF"/>
            </a:solidFill>
            <a:round/>
            <a:tailEnd type="triangle" w="med" len="med"/>
          </a:ln>
        </p:spPr>
      </p:sp>
      <p:sp>
        <p:nvSpPr>
          <p:cNvPr id="246" name="Line 5"/>
          <p:cNvSpPr/>
          <p:nvPr/>
        </p:nvSpPr>
        <p:spPr>
          <a:xfrm flipH="1">
            <a:off x="648000" y="3384000"/>
            <a:ext cx="504000" cy="0"/>
          </a:xfrm>
          <a:prstGeom prst="line">
            <a:avLst/>
          </a:prstGeom>
          <a:ln w="72000">
            <a:solidFill>
              <a:srgbClr val="729FCF"/>
            </a:solidFill>
            <a:round/>
            <a:tailEnd type="triangle" w="med" len="med"/>
          </a:ln>
        </p:spPr>
      </p:sp>
      <p:sp>
        <p:nvSpPr>
          <p:cNvPr id="247" name="Line 6"/>
          <p:cNvSpPr/>
          <p:nvPr/>
        </p:nvSpPr>
        <p:spPr>
          <a:xfrm>
            <a:off x="2160000" y="3384000"/>
            <a:ext cx="432000" cy="0"/>
          </a:xfrm>
          <a:prstGeom prst="line">
            <a:avLst/>
          </a:prstGeom>
          <a:ln w="72000">
            <a:solidFill>
              <a:srgbClr val="729FCF"/>
            </a:solidFill>
            <a:round/>
            <a:tailEnd type="triangle" w="med" len="med"/>
          </a:ln>
        </p:spPr>
      </p:sp>
      <p:pic>
        <p:nvPicPr>
          <p:cNvPr id="248" name="Afbeelding 4"/>
          <p:cNvPicPr/>
          <p:nvPr/>
        </p:nvPicPr>
        <p:blipFill>
          <a:blip r:embed="rId3"/>
          <a:stretch/>
        </p:blipFill>
        <p:spPr>
          <a:xfrm>
            <a:off x="648000" y="5063760"/>
            <a:ext cx="8025840" cy="1128240"/>
          </a:xfrm>
          <a:prstGeom prst="rect">
            <a:avLst/>
          </a:prstGeom>
          <a:ln>
            <a:noFill/>
          </a:ln>
        </p:spPr>
      </p:pic>
      <p:sp>
        <p:nvSpPr>
          <p:cNvPr id="3" name="Sub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dirty="0">
                <a:solidFill>
                  <a:srgbClr val="000000"/>
                </a:solidFill>
                <a:latin typeface="Calibri"/>
              </a:rPr>
              <a:t>D</a:t>
            </a:r>
            <a:r>
              <a:rPr lang="nl-NL" sz="4400" strike="noStrike" dirty="0" smtClean="0">
                <a:solidFill>
                  <a:srgbClr val="000000"/>
                </a:solidFill>
                <a:latin typeface="Calibri"/>
              </a:rPr>
              <a:t>oes </a:t>
            </a:r>
            <a:r>
              <a:rPr lang="nl-NL" sz="4400" i="1" strike="noStrike" dirty="0" err="1">
                <a:solidFill>
                  <a:srgbClr val="000000"/>
                </a:solidFill>
                <a:latin typeface="Calibri"/>
                <a:ea typeface="Arial"/>
              </a:rPr>
              <a:t>σ</a:t>
            </a:r>
            <a:r>
              <a:rPr lang="nl-NL" sz="4400" i="1" strike="noStrike" baseline="-25000" dirty="0" err="1">
                <a:solidFill>
                  <a:srgbClr val="000000"/>
                </a:solidFill>
                <a:latin typeface="Calibri"/>
                <a:ea typeface="Arial"/>
              </a:rPr>
              <a:t>H</a:t>
            </a:r>
            <a:r>
              <a:rPr lang="nl-NL" sz="4400" i="1" strike="noStrike" baseline="-25000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  <a:ea typeface="Arial"/>
              </a:rPr>
              <a:t>change 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  <a:ea typeface="Arial"/>
              </a:rPr>
              <a:t>with</a:t>
            </a:r>
            <a:r>
              <a:rPr lang="nl-NL" sz="4400" i="1" strike="noStrike" dirty="0">
                <a:solidFill>
                  <a:srgbClr val="000000"/>
                </a:solidFill>
                <a:latin typeface="Calibri"/>
                <a:ea typeface="Arial"/>
              </a:rPr>
              <a:t> √s 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  <a:ea typeface="Arial"/>
              </a:rPr>
              <a:t>?</a:t>
            </a:r>
            <a:endParaRPr dirty="0"/>
          </a:p>
        </p:txBody>
      </p:sp>
      <p:pic>
        <p:nvPicPr>
          <p:cNvPr id="250" name="Afbeelding 2"/>
          <p:cNvPicPr/>
          <p:nvPr/>
        </p:nvPicPr>
        <p:blipFill>
          <a:blip r:embed="rId2"/>
          <a:srcRect r="44351"/>
          <a:stretch/>
        </p:blipFill>
        <p:spPr>
          <a:xfrm>
            <a:off x="1800000" y="1036080"/>
            <a:ext cx="5119560" cy="448344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549360" y="5556960"/>
            <a:ext cx="808128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strike="noStrike">
                <a:solidFill>
                  <a:srgbClr val="000000"/>
                </a:solidFill>
                <a:latin typeface="Calibri"/>
              </a:rPr>
              <a:t>For </a:t>
            </a:r>
            <a:r>
              <a:rPr lang="de-DE" sz="2000" i="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lang="de-DE" sz="2000" i="1" strike="noStrike" baseline="-25000">
                <a:solidFill>
                  <a:srgbClr val="000000"/>
                </a:solidFill>
                <a:latin typeface="Calibri"/>
              </a:rPr>
              <a:t>H</a:t>
            </a:r>
            <a:r>
              <a:rPr lang="de-DE" sz="2000" strike="noStrike">
                <a:solidFill>
                  <a:srgbClr val="000000"/>
                </a:solidFill>
                <a:latin typeface="Calibri"/>
              </a:rPr>
              <a:t> ~ 110 GeV we have </a:t>
            </a:r>
            <a:r>
              <a:rPr lang="de-DE" sz="2000" b="1" i="1" strike="noStrike">
                <a:solidFill>
                  <a:srgbClr val="000000"/>
                </a:solidFill>
                <a:latin typeface="Calibri"/>
                <a:ea typeface="Arial"/>
              </a:rPr>
              <a:t>σ</a:t>
            </a:r>
            <a:r>
              <a:rPr lang="de-DE" sz="2000" b="1" i="1" strike="noStrike" baseline="-25000">
                <a:solidFill>
                  <a:srgbClr val="000000"/>
                </a:solidFill>
                <a:latin typeface="Calibri"/>
                <a:ea typeface="Arial"/>
              </a:rPr>
              <a:t>H </a:t>
            </a:r>
            <a:r>
              <a:rPr lang="de-DE" sz="2000" b="1" i="1" strike="noStrike">
                <a:solidFill>
                  <a:srgbClr val="000000"/>
                </a:solidFill>
                <a:latin typeface="Calibri"/>
                <a:ea typeface="Arial"/>
              </a:rPr>
              <a:t>~ </a:t>
            </a:r>
            <a:r>
              <a:rPr lang="de-DE" sz="2000" b="1" strike="noStrike">
                <a:solidFill>
                  <a:srgbClr val="000000"/>
                </a:solidFill>
                <a:latin typeface="Calibri"/>
                <a:ea typeface="Arial"/>
              </a:rPr>
              <a:t>0.1 pb ~ 100 fb</a:t>
            </a:r>
            <a:r>
              <a:rPr lang="de-DE" sz="2000" strike="noStrike">
                <a:solidFill>
                  <a:srgbClr val="000000"/>
                </a:solidFill>
                <a:latin typeface="Calibri"/>
                <a:ea typeface="Arial"/>
              </a:rPr>
              <a:t> at the maximum LEP energies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" name="Sub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Afbeelding 2"/>
          <p:cNvPicPr/>
          <p:nvPr/>
        </p:nvPicPr>
        <p:blipFill>
          <a:blip r:embed="rId2"/>
          <a:stretch/>
        </p:blipFill>
        <p:spPr>
          <a:xfrm>
            <a:off x="866880" y="1036800"/>
            <a:ext cx="7089480" cy="418500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866880" y="5187960"/>
            <a:ext cx="7719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Calibri"/>
                <a:ea typeface="CMR10"/>
              </a:rPr>
              <a:t>At 350 GeV typically of the order of </a:t>
            </a:r>
            <a:r>
              <a:rPr lang="de-DE" b="1" strike="noStrike">
                <a:solidFill>
                  <a:srgbClr val="000000"/>
                </a:solidFill>
                <a:latin typeface="Calibri"/>
                <a:ea typeface="CMR10"/>
              </a:rPr>
              <a:t>100 fb</a:t>
            </a:r>
            <a:r>
              <a:rPr lang="de-DE" strike="noStrike">
                <a:solidFill>
                  <a:srgbClr val="000000"/>
                </a:solidFill>
                <a:latin typeface="Calibri"/>
                <a:ea typeface="CMR10"/>
              </a:rPr>
              <a:t> in the low Higgs mass region</a:t>
            </a:r>
            <a:endParaRPr/>
          </a:p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Calibri"/>
                <a:ea typeface="CMR10"/>
              </a:rPr>
              <a:t>→ Assume </a:t>
            </a:r>
            <a:r>
              <a:rPr lang="de-DE" b="1" strike="noStrike">
                <a:solidFill>
                  <a:srgbClr val="000000"/>
                </a:solidFill>
                <a:latin typeface="Calibri"/>
                <a:ea typeface="CMR10"/>
              </a:rPr>
              <a:t>100 fb</a:t>
            </a:r>
            <a:r>
              <a:rPr lang="de-DE" strike="noStrike">
                <a:solidFill>
                  <a:srgbClr val="000000"/>
                </a:solidFill>
                <a:latin typeface="Calibri"/>
                <a:ea typeface="CMR10"/>
              </a:rPr>
              <a:t> for both cases</a:t>
            </a:r>
            <a:endParaRPr/>
          </a:p>
        </p:txBody>
      </p:sp>
      <p:sp>
        <p:nvSpPr>
          <p:cNvPr id="7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 dirty="0">
                <a:solidFill>
                  <a:srgbClr val="000000"/>
                </a:solidFill>
                <a:latin typeface="Calibri"/>
              </a:rPr>
              <a:t>How does </a:t>
            </a:r>
            <a:r>
              <a:rPr lang="nl-NL" sz="4400" i="1" strike="noStrike" dirty="0" err="1">
                <a:solidFill>
                  <a:srgbClr val="000000"/>
                </a:solidFill>
                <a:latin typeface="Calibri"/>
                <a:ea typeface="Arial"/>
              </a:rPr>
              <a:t>σ</a:t>
            </a:r>
            <a:r>
              <a:rPr lang="nl-NL" sz="4400" i="1" strike="noStrike" baseline="-25000" dirty="0" err="1">
                <a:solidFill>
                  <a:srgbClr val="000000"/>
                </a:solidFill>
                <a:latin typeface="Calibri"/>
                <a:ea typeface="Arial"/>
              </a:rPr>
              <a:t>H</a:t>
            </a:r>
            <a:r>
              <a:rPr lang="nl-NL" sz="4400" i="1" strike="noStrike" baseline="-25000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  <a:ea typeface="Arial"/>
              </a:rPr>
              <a:t>change </a:t>
            </a:r>
            <a:r>
              <a:rPr lang="nl-NL" sz="4400" strike="noStrike" dirty="0" err="1">
                <a:solidFill>
                  <a:srgbClr val="000000"/>
                </a:solidFill>
                <a:latin typeface="Calibri"/>
                <a:ea typeface="Arial"/>
              </a:rPr>
              <a:t>with</a:t>
            </a:r>
            <a:r>
              <a:rPr lang="nl-NL" sz="4400" i="1" strike="noStrike" dirty="0">
                <a:solidFill>
                  <a:srgbClr val="000000"/>
                </a:solidFill>
                <a:latin typeface="Calibri"/>
                <a:ea typeface="Arial"/>
              </a:rPr>
              <a:t> √s </a:t>
            </a:r>
            <a:r>
              <a:rPr lang="nl-NL" sz="4400" strike="noStrike" dirty="0">
                <a:solidFill>
                  <a:srgbClr val="000000"/>
                </a:solidFill>
                <a:latin typeface="Calibri"/>
                <a:ea typeface="Arial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609600" y="31694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What</a:t>
            </a: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 does 350 </a:t>
            </a: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GeV</a:t>
            </a: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/ 500 fb</a:t>
            </a:r>
            <a:r>
              <a:rPr lang="nl-NL" sz="4400" baseline="30000" dirty="0" smtClean="0">
                <a:solidFill>
                  <a:srgbClr val="000000"/>
                </a:solidFill>
                <a:latin typeface="Calibri"/>
              </a:rPr>
              <a:t>-1</a:t>
            </a: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 do?</a:t>
            </a:r>
            <a:endParaRPr dirty="0"/>
          </a:p>
        </p:txBody>
      </p:sp>
      <p:sp>
        <p:nvSpPr>
          <p:cNvPr id="6" name="Rechthoek 5"/>
          <p:cNvSpPr/>
          <p:nvPr/>
        </p:nvSpPr>
        <p:spPr>
          <a:xfrm>
            <a:off x="218486" y="1117450"/>
            <a:ext cx="87479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Integrated luminosity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dependence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number of events entering the analysis is</a:t>
            </a:r>
            <a:r>
              <a:rPr lang="en-US" sz="2000" dirty="0" smtClean="0">
                <a:latin typeface="Calibri"/>
                <a:cs typeface="Calibri"/>
              </a:rPr>
              <a:t>: </a:t>
            </a:r>
            <a:r>
              <a:rPr lang="en-US" sz="2000" dirty="0">
                <a:latin typeface="Calibri"/>
                <a:cs typeface="Calibri"/>
              </a:rPr>
              <a:t>n = </a:t>
            </a:r>
            <a:r>
              <a:rPr lang="en-US" sz="2000" dirty="0" err="1">
                <a:latin typeface="Calibri"/>
                <a:cs typeface="Calibri"/>
              </a:rPr>
              <a:t>σ</a:t>
            </a:r>
            <a:r>
              <a:rPr lang="en-US" sz="2000" dirty="0">
                <a:latin typeface="Calibri"/>
                <a:cs typeface="Calibri"/>
              </a:rPr>
              <a:t> × </a:t>
            </a:r>
            <a:r>
              <a:rPr lang="en-US" sz="2000" dirty="0" smtClean="0">
                <a:latin typeface="Calibri"/>
                <a:cs typeface="Calibri"/>
              </a:rPr>
              <a:t>L</a:t>
            </a:r>
            <a:r>
              <a:rPr lang="en-US" sz="2000" baseline="-25000" dirty="0" smtClean="0">
                <a:latin typeface="Calibri"/>
                <a:cs typeface="Calibri"/>
              </a:rPr>
              <a:t>int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LEP					: </a:t>
            </a:r>
            <a:r>
              <a:rPr lang="en-US" sz="2000" dirty="0" err="1">
                <a:latin typeface="Calibri"/>
                <a:cs typeface="Calibri"/>
              </a:rPr>
              <a:t>n</a:t>
            </a:r>
            <a:r>
              <a:rPr lang="en-US" sz="2000" baseline="-25000" dirty="0" err="1">
                <a:latin typeface="Calibri"/>
                <a:cs typeface="Calibri"/>
              </a:rPr>
              <a:t>LEP</a:t>
            </a:r>
            <a:r>
              <a:rPr lang="en-US" sz="2000" dirty="0">
                <a:latin typeface="Calibri"/>
                <a:cs typeface="Calibri"/>
              </a:rPr>
              <a:t> = 100 </a:t>
            </a:r>
            <a:r>
              <a:rPr lang="en-US" sz="2000" dirty="0" err="1" smtClean="0">
                <a:latin typeface="Calibri"/>
                <a:cs typeface="Calibri"/>
              </a:rPr>
              <a:t>fb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× 2.4 </a:t>
            </a:r>
            <a:r>
              <a:rPr lang="en-US" sz="2000" dirty="0" smtClean="0">
                <a:latin typeface="Calibri"/>
                <a:cs typeface="Calibri"/>
              </a:rPr>
              <a:t>fb</a:t>
            </a:r>
            <a:r>
              <a:rPr lang="en-US" sz="2000" baseline="30000" dirty="0" smtClean="0">
                <a:latin typeface="Calibri"/>
                <a:cs typeface="Calibri"/>
              </a:rPr>
              <a:t>−</a:t>
            </a:r>
            <a:r>
              <a:rPr lang="en-US" sz="2000" baseline="30000" dirty="0">
                <a:latin typeface="Calibri"/>
                <a:cs typeface="Calibri"/>
              </a:rPr>
              <a:t>1</a:t>
            </a:r>
          </a:p>
          <a:p>
            <a:r>
              <a:rPr lang="en-US" sz="2000" dirty="0">
                <a:latin typeface="Calibri"/>
                <a:cs typeface="Calibri"/>
              </a:rPr>
              <a:t>Proposed </a:t>
            </a:r>
            <a:r>
              <a:rPr lang="en-US" sz="2000" dirty="0" smtClean="0">
                <a:latin typeface="Calibri"/>
                <a:cs typeface="Calibri"/>
              </a:rPr>
              <a:t>collider		: </a:t>
            </a:r>
            <a:r>
              <a:rPr lang="en-US" sz="2000" dirty="0" err="1">
                <a:latin typeface="Calibri"/>
                <a:cs typeface="Calibri"/>
              </a:rPr>
              <a:t>n</a:t>
            </a:r>
            <a:r>
              <a:rPr lang="en-US" sz="2000" baseline="-25000" dirty="0" err="1">
                <a:latin typeface="Calibri"/>
                <a:cs typeface="Calibri"/>
              </a:rPr>
              <a:t>new</a:t>
            </a:r>
            <a:r>
              <a:rPr lang="en-US" sz="2000" dirty="0">
                <a:latin typeface="Calibri"/>
                <a:cs typeface="Calibri"/>
              </a:rPr>
              <a:t> = 100 </a:t>
            </a:r>
            <a:r>
              <a:rPr lang="en-US" sz="2000" dirty="0" err="1" smtClean="0">
                <a:latin typeface="Calibri"/>
                <a:cs typeface="Calibri"/>
              </a:rPr>
              <a:t>fb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× 500 </a:t>
            </a:r>
            <a:r>
              <a:rPr lang="en-US" sz="2000" dirty="0" smtClean="0">
                <a:latin typeface="Calibri"/>
                <a:cs typeface="Calibri"/>
              </a:rPr>
              <a:t>fb</a:t>
            </a:r>
            <a:r>
              <a:rPr lang="en-US" sz="2000" baseline="30000" dirty="0" smtClean="0">
                <a:latin typeface="Calibri"/>
                <a:cs typeface="Calibri"/>
              </a:rPr>
              <a:t>−1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Scaling with the number of events: </a:t>
            </a: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−</a:t>
            </a:r>
            <a:r>
              <a:rPr lang="en-US" sz="2000" dirty="0">
                <a:latin typeface="Calibri"/>
                <a:cs typeface="Calibri"/>
              </a:rPr>
              <a:t>2 log Q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∼ 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95% CL limit on ξ</a:t>
            </a:r>
            <a:r>
              <a:rPr lang="en-US" sz="2000" baseline="30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∼ 1/n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Probability band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∼ √n/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⇒ </a:t>
            </a:r>
            <a:r>
              <a:rPr lang="en-US" sz="2000" dirty="0">
                <a:latin typeface="Calibri"/>
                <a:cs typeface="Calibri"/>
              </a:rPr>
              <a:t>Qualitatively: shifting the CL limit down and shrinking </a:t>
            </a:r>
            <a:r>
              <a:rPr lang="en-US" sz="2000" dirty="0" smtClean="0">
                <a:latin typeface="Calibri"/>
                <a:cs typeface="Calibri"/>
              </a:rPr>
              <a:t>the band </a:t>
            </a:r>
            <a:r>
              <a:rPr lang="en-US" sz="2000" dirty="0">
                <a:latin typeface="Calibri"/>
                <a:cs typeface="Calibri"/>
              </a:rPr>
              <a:t>around it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Energy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dependence: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At 200 </a:t>
            </a:r>
            <a:r>
              <a:rPr lang="en-US" sz="2000" dirty="0" err="1">
                <a:latin typeface="Calibri"/>
                <a:cs typeface="Calibri"/>
              </a:rPr>
              <a:t>GeV</a:t>
            </a:r>
            <a:r>
              <a:rPr lang="en-US" sz="2000" dirty="0">
                <a:latin typeface="Calibri"/>
                <a:cs typeface="Calibri"/>
              </a:rPr>
              <a:t> the </a:t>
            </a:r>
            <a:r>
              <a:rPr lang="en-US" sz="2000" dirty="0" err="1">
                <a:latin typeface="Calibri"/>
                <a:cs typeface="Calibri"/>
              </a:rPr>
              <a:t>σ</a:t>
            </a:r>
            <a:r>
              <a:rPr lang="en-US" sz="2000" dirty="0">
                <a:latin typeface="Calibri"/>
                <a:cs typeface="Calibri"/>
              </a:rPr>
              <a:t> of Higgs production drops at ∼ 115 </a:t>
            </a:r>
            <a:r>
              <a:rPr lang="en-US" sz="2000" dirty="0" err="1">
                <a:latin typeface="Calibri"/>
                <a:cs typeface="Calibri"/>
              </a:rPr>
              <a:t>GeV</a:t>
            </a:r>
            <a:r>
              <a:rPr lang="en-US" sz="2000" dirty="0">
                <a:latin typeface="Calibri"/>
                <a:cs typeface="Calibri"/>
              </a:rPr>
              <a:t>/c2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At 350 </a:t>
            </a:r>
            <a:r>
              <a:rPr lang="en-US" sz="2000" dirty="0" err="1">
                <a:latin typeface="Calibri"/>
                <a:cs typeface="Calibri"/>
              </a:rPr>
              <a:t>GeV</a:t>
            </a:r>
            <a:r>
              <a:rPr lang="en-US" sz="2000" dirty="0">
                <a:latin typeface="Calibri"/>
                <a:cs typeface="Calibri"/>
              </a:rPr>
              <a:t> the </a:t>
            </a:r>
            <a:r>
              <a:rPr lang="en-US" sz="2000" dirty="0" err="1">
                <a:latin typeface="Calibri"/>
                <a:cs typeface="Calibri"/>
              </a:rPr>
              <a:t>σ</a:t>
            </a:r>
            <a:r>
              <a:rPr lang="en-US" sz="2000" dirty="0">
                <a:latin typeface="Calibri"/>
                <a:cs typeface="Calibri"/>
              </a:rPr>
              <a:t> of Higgs production drops at ∼ 200 </a:t>
            </a:r>
            <a:r>
              <a:rPr lang="en-US" sz="2000" dirty="0" err="1">
                <a:latin typeface="Calibri"/>
                <a:cs typeface="Calibri"/>
              </a:rPr>
              <a:t>GeV</a:t>
            </a:r>
            <a:r>
              <a:rPr lang="en-US" sz="2000" dirty="0">
                <a:latin typeface="Calibri"/>
                <a:cs typeface="Calibri"/>
              </a:rPr>
              <a:t>/c2 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⇒ </a:t>
            </a:r>
            <a:r>
              <a:rPr lang="en-US" sz="2000" dirty="0">
                <a:latin typeface="Calibri"/>
                <a:cs typeface="Calibri"/>
              </a:rPr>
              <a:t>Qualitatively: stretching the Higgs mass axis</a:t>
            </a:r>
          </a:p>
        </p:txBody>
      </p:sp>
    </p:spTree>
    <p:extLst>
      <p:ext uri="{BB962C8B-B14F-4D97-AF65-F5344CB8AC3E}">
        <p14:creationId xmlns:p14="http://schemas.microsoft.com/office/powerpoint/2010/main" val="252378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609600" y="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‘</a:t>
            </a: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Stretching</a:t>
            </a: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’ the plot</a:t>
            </a:r>
            <a:endParaRPr dirty="0"/>
          </a:p>
        </p:txBody>
      </p:sp>
      <p:pic>
        <p:nvPicPr>
          <p:cNvPr id="2" name="Afbeelding 1" descr="LEP_resu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4" y="2948539"/>
            <a:ext cx="3777951" cy="3022360"/>
          </a:xfrm>
          <a:prstGeom prst="rect">
            <a:avLst/>
          </a:prstGeom>
        </p:spPr>
      </p:pic>
      <p:pic>
        <p:nvPicPr>
          <p:cNvPr id="3" name="Afbeelding 2" descr="New_experi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5" y="1067843"/>
            <a:ext cx="6452772" cy="516221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818337" y="1572903"/>
            <a:ext cx="2943975" cy="3997193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New_experiment_zoo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4" y="1067843"/>
            <a:ext cx="6458283" cy="51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0" y="18040"/>
            <a:ext cx="914400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Building the next </a:t>
            </a: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e</a:t>
            </a:r>
            <a:r>
              <a:rPr lang="nl-NL" sz="4400" baseline="30000" dirty="0" err="1" smtClean="0">
                <a:solidFill>
                  <a:srgbClr val="000000"/>
                </a:solidFill>
                <a:latin typeface="Calibri"/>
              </a:rPr>
              <a:t>+</a:t>
            </a: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e</a:t>
            </a:r>
            <a:r>
              <a:rPr lang="nl-NL" sz="4400" baseline="30000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collider </a:t>
            </a: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gives</a:t>
            </a:r>
            <a:r>
              <a:rPr lang="nl-NL" sz="4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4400" dirty="0" err="1" smtClean="0">
                <a:solidFill>
                  <a:srgbClr val="000000"/>
                </a:solidFill>
                <a:latin typeface="Calibri"/>
              </a:rPr>
              <a:t>us</a:t>
            </a:r>
            <a:r>
              <a:rPr lang="is-IS" sz="4400" dirty="0" smtClean="0">
                <a:solidFill>
                  <a:srgbClr val="000000"/>
                </a:solidFill>
                <a:latin typeface="Calibri"/>
              </a:rPr>
              <a:t>…</a:t>
            </a:r>
            <a:endParaRPr dirty="0"/>
          </a:p>
        </p:txBody>
      </p:sp>
      <p:sp>
        <p:nvSpPr>
          <p:cNvPr id="2" name="Tekstvak 1"/>
          <p:cNvSpPr txBox="1"/>
          <p:nvPr/>
        </p:nvSpPr>
        <p:spPr>
          <a:xfrm>
            <a:off x="600064" y="1326936"/>
            <a:ext cx="78277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We </a:t>
            </a:r>
            <a:r>
              <a:rPr lang="en-US" sz="2400" dirty="0" smtClean="0">
                <a:latin typeface="Calibri"/>
                <a:cs typeface="Calibri"/>
              </a:rPr>
              <a:t>find </a:t>
            </a:r>
            <a:r>
              <a:rPr lang="en-US" sz="2400" dirty="0" smtClean="0">
                <a:latin typeface="Calibri"/>
                <a:cs typeface="Calibri"/>
              </a:rPr>
              <a:t>going to 350 </a:t>
            </a:r>
            <a:r>
              <a:rPr lang="en-US" sz="2400" dirty="0" err="1" smtClean="0">
                <a:latin typeface="Calibri"/>
                <a:cs typeface="Calibri"/>
              </a:rPr>
              <a:t>GeV</a:t>
            </a:r>
            <a:r>
              <a:rPr lang="en-US" sz="2400" dirty="0" smtClean="0">
                <a:latin typeface="Calibri"/>
                <a:cs typeface="Calibri"/>
              </a:rPr>
              <a:t> and 500 fb</a:t>
            </a:r>
            <a:r>
              <a:rPr lang="en-US" sz="2400" baseline="30000" dirty="0" smtClean="0">
                <a:latin typeface="Calibri"/>
                <a:cs typeface="Calibri"/>
              </a:rPr>
              <a:t>-1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results in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shifting </a:t>
            </a:r>
            <a:r>
              <a:rPr lang="en-US" sz="2400" dirty="0">
                <a:latin typeface="Calibri"/>
                <a:cs typeface="Calibri"/>
              </a:rPr>
              <a:t>the CL limit down and shrinking the band around it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stretching the Higgs mass </a:t>
            </a:r>
            <a:r>
              <a:rPr lang="en-US" sz="2400" dirty="0" smtClean="0">
                <a:latin typeface="Calibri"/>
                <a:cs typeface="Calibri"/>
              </a:rPr>
              <a:t>axis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Future analysis improvements (mostly better </a:t>
            </a:r>
            <a:r>
              <a:rPr lang="en-US" sz="2400" dirty="0" err="1" smtClean="0">
                <a:latin typeface="Calibri"/>
                <a:cs typeface="Calibri"/>
              </a:rPr>
              <a:t>bkg</a:t>
            </a:r>
            <a:r>
              <a:rPr lang="en-US" sz="2400" dirty="0" smtClean="0">
                <a:latin typeface="Calibri"/>
                <a:cs typeface="Calibri"/>
              </a:rPr>
              <a:t> estimates):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include improved detector performance in MC simulations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include SM Higgs in analysis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new backgrounds will leak in and were ignored here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This is all provided we build the next </a:t>
            </a:r>
            <a:r>
              <a:rPr lang="en-US" sz="2400" dirty="0" err="1" smtClean="0">
                <a:latin typeface="Calibri"/>
                <a:cs typeface="Calibri"/>
              </a:rPr>
              <a:t>e</a:t>
            </a:r>
            <a:r>
              <a:rPr lang="en-US" sz="2400" baseline="30000" dirty="0" err="1" smtClean="0">
                <a:latin typeface="Calibri"/>
                <a:cs typeface="Calibri"/>
              </a:rPr>
              <a:t>+</a:t>
            </a:r>
            <a:r>
              <a:rPr lang="en-US" sz="2400" dirty="0" err="1" smtClean="0">
                <a:latin typeface="Calibri"/>
                <a:cs typeface="Calibri"/>
              </a:rPr>
              <a:t>e</a:t>
            </a:r>
            <a:r>
              <a:rPr lang="en-US" sz="2400" baseline="300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 collider!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793" y="4541021"/>
            <a:ext cx="2284207" cy="17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Afbeelding 208"/>
          <p:cNvPicPr/>
          <p:nvPr/>
        </p:nvPicPr>
        <p:blipFill>
          <a:blip r:embed="rId2"/>
          <a:stretch/>
        </p:blipFill>
        <p:spPr>
          <a:xfrm>
            <a:off x="0" y="1051401"/>
            <a:ext cx="7892824" cy="5093149"/>
          </a:xfrm>
          <a:prstGeom prst="rect">
            <a:avLst/>
          </a:prstGeom>
          <a:ln>
            <a:noFill/>
          </a:ln>
        </p:spPr>
      </p:pic>
      <p:sp>
        <p:nvSpPr>
          <p:cNvPr id="210" name="TextShape 1"/>
          <p:cNvSpPr txBox="1"/>
          <p:nvPr/>
        </p:nvSpPr>
        <p:spPr>
          <a:xfrm>
            <a:off x="45756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Calibri"/>
              </a:rPr>
              <a:t>Bright</a:t>
            </a:r>
            <a:r>
              <a:rPr lang="nl-NL" sz="4400" dirty="0" smtClean="0">
                <a:latin typeface="Calibri"/>
              </a:rPr>
              <a:t> or light </a:t>
            </a:r>
            <a:r>
              <a:rPr lang="nl-NL" sz="4400" dirty="0" err="1" smtClean="0">
                <a:latin typeface="Calibri"/>
              </a:rPr>
              <a:t>future</a:t>
            </a:r>
            <a:r>
              <a:rPr lang="nl-NL" sz="4400" dirty="0" smtClean="0">
                <a:latin typeface="Calibri"/>
              </a:rPr>
              <a:t>?</a:t>
            </a:r>
            <a:endParaRPr sz="4400" dirty="0"/>
          </a:p>
        </p:txBody>
      </p:sp>
      <p:sp>
        <p:nvSpPr>
          <p:cNvPr id="211" name="TextShape 2"/>
          <p:cNvSpPr txBox="1"/>
          <p:nvPr/>
        </p:nvSpPr>
        <p:spPr>
          <a:xfrm>
            <a:off x="5832000" y="2664000"/>
            <a:ext cx="3024000" cy="19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200">
                <a:latin typeface="Arial"/>
              </a:rPr>
              <a:t>→ Need to understand how these limits were achieved!</a:t>
            </a:r>
            <a:endParaRPr/>
          </a:p>
          <a:p>
            <a:endParaRPr/>
          </a:p>
          <a:p>
            <a:r>
              <a:rPr lang="de-DE" sz="2200">
                <a:latin typeface="Arial"/>
              </a:rPr>
              <a:t>→ Start with summary of LEP analysis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45584" y="15840"/>
            <a:ext cx="8040856" cy="527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>
                <a:latin typeface="Calibri"/>
              </a:rPr>
              <a:t>LEP Analysis Summary</a:t>
            </a:r>
            <a:endParaRPr sz="4400" dirty="0"/>
          </a:p>
        </p:txBody>
      </p:sp>
      <p:sp>
        <p:nvSpPr>
          <p:cNvPr id="213" name="TextShape 2"/>
          <p:cNvSpPr txBox="1"/>
          <p:nvPr/>
        </p:nvSpPr>
        <p:spPr>
          <a:xfrm>
            <a:off x="457199" y="1224000"/>
            <a:ext cx="8377847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SzPct val="45000"/>
              <a:buFont typeface="Arial"/>
              <a:buChar char="•"/>
            </a:pPr>
            <a:r>
              <a:rPr lang="nl-NL" sz="2400" dirty="0" err="1">
                <a:latin typeface="Calibri"/>
              </a:rPr>
              <a:t>Higgs</a:t>
            </a:r>
            <a:r>
              <a:rPr lang="nl-NL" sz="2400" dirty="0">
                <a:latin typeface="Calibri"/>
              </a:rPr>
              <a:t> search in </a:t>
            </a:r>
            <a:r>
              <a:rPr lang="nl-NL" sz="2400" strike="noStrike" dirty="0">
                <a:solidFill>
                  <a:srgbClr val="000000"/>
                </a:solidFill>
                <a:latin typeface="Calibri"/>
                <a:ea typeface="Times New Roman"/>
              </a:rPr>
              <a:t>2461 pb</a:t>
            </a:r>
            <a:r>
              <a:rPr lang="nl-NL" sz="2400" strike="noStrike" baseline="25000" dirty="0">
                <a:solidFill>
                  <a:srgbClr val="000000"/>
                </a:solidFill>
                <a:latin typeface="Calibri"/>
                <a:ea typeface="MTSYN"/>
              </a:rPr>
              <a:t>−</a:t>
            </a:r>
            <a:r>
              <a:rPr lang="nl-NL" sz="2400" strike="noStrike" baseline="25000" dirty="0">
                <a:solidFill>
                  <a:srgbClr val="000000"/>
                </a:solidFill>
                <a:latin typeface="Calibri"/>
                <a:ea typeface="Times New Roman"/>
              </a:rPr>
              <a:t>1</a:t>
            </a:r>
            <a:r>
              <a:rPr lang="nl-NL" sz="2400" strike="noStrike" dirty="0">
                <a:solidFill>
                  <a:srgbClr val="000000"/>
                </a:solidFill>
                <a:latin typeface="Calibri"/>
                <a:ea typeface="Times New Roman"/>
              </a:rPr>
              <a:t> of </a:t>
            </a:r>
            <a:r>
              <a:rPr lang="nl-NL" sz="2400" i="1" strike="noStrike" dirty="0" err="1">
                <a:solidFill>
                  <a:srgbClr val="000000"/>
                </a:solidFill>
                <a:latin typeface="Calibri"/>
                <a:ea typeface="Times New Roman"/>
              </a:rPr>
              <a:t>e</a:t>
            </a:r>
            <a:r>
              <a:rPr lang="nl-NL" sz="2400" i="1" strike="noStrike" baseline="25000" dirty="0" err="1">
                <a:solidFill>
                  <a:srgbClr val="000000"/>
                </a:solidFill>
                <a:latin typeface="Calibri"/>
                <a:ea typeface="Times New Roman"/>
              </a:rPr>
              <a:t>+</a:t>
            </a:r>
            <a:r>
              <a:rPr lang="nl-NL" sz="2400" i="1" strike="noStrike" dirty="0" err="1">
                <a:solidFill>
                  <a:srgbClr val="000000"/>
                </a:solidFill>
                <a:latin typeface="Calibri"/>
                <a:ea typeface="Times New Roman"/>
              </a:rPr>
              <a:t>e</a:t>
            </a:r>
            <a:r>
              <a:rPr lang="nl-NL" sz="2400" i="1" strike="noStrike" baseline="25000" dirty="0">
                <a:solidFill>
                  <a:srgbClr val="000000"/>
                </a:solidFill>
                <a:latin typeface="Calibri"/>
                <a:ea typeface="Times New Roman"/>
              </a:rPr>
              <a:t>-</a:t>
            </a:r>
            <a:r>
              <a:rPr lang="nl-NL" sz="2400" strike="noStrike" dirty="0">
                <a:solidFill>
                  <a:srgbClr val="000000"/>
                </a:solidFill>
                <a:latin typeface="Calibri"/>
                <a:ea typeface="MTSYN"/>
              </a:rPr>
              <a:t>− </a:t>
            </a:r>
            <a:r>
              <a:rPr lang="nl-NL" sz="2400" strike="noStrike" dirty="0" err="1">
                <a:solidFill>
                  <a:srgbClr val="000000"/>
                </a:solidFill>
                <a:latin typeface="Calibri"/>
                <a:ea typeface="Times New Roman"/>
              </a:rPr>
              <a:t>collision</a:t>
            </a:r>
            <a:r>
              <a:rPr lang="nl-NL" sz="2400" strike="noStrike" dirty="0">
                <a:solidFill>
                  <a:srgbClr val="000000"/>
                </a:solidFill>
                <a:latin typeface="Calibri"/>
                <a:ea typeface="Times New Roman"/>
              </a:rPr>
              <a:t> data at </a:t>
            </a:r>
            <a:r>
              <a:rPr lang="nl-NL" sz="2400" dirty="0" err="1">
                <a:latin typeface="Calibri"/>
              </a:rPr>
              <a:t>centre</a:t>
            </a:r>
            <a:r>
              <a:rPr lang="nl-NL" sz="2400" dirty="0">
                <a:latin typeface="Calibri"/>
              </a:rPr>
              <a:t>-of-</a:t>
            </a:r>
            <a:r>
              <a:rPr lang="nl-NL" sz="2400" dirty="0" err="1">
                <a:latin typeface="Calibri"/>
              </a:rPr>
              <a:t>mass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energies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between</a:t>
            </a:r>
            <a:r>
              <a:rPr lang="nl-NL" sz="2400" dirty="0">
                <a:latin typeface="Calibri"/>
              </a:rPr>
              <a:t> 189 </a:t>
            </a:r>
            <a:r>
              <a:rPr lang="nl-NL" sz="2400" dirty="0" err="1">
                <a:latin typeface="Calibri"/>
              </a:rPr>
              <a:t>and</a:t>
            </a:r>
            <a:r>
              <a:rPr lang="nl-NL" sz="2400" dirty="0">
                <a:latin typeface="Calibri"/>
              </a:rPr>
              <a:t> 209 </a:t>
            </a:r>
            <a:r>
              <a:rPr lang="nl-NL" sz="2400" dirty="0" err="1">
                <a:latin typeface="Calibri"/>
              </a:rPr>
              <a:t>GeV</a:t>
            </a:r>
            <a:r>
              <a:rPr lang="nl-NL" sz="2400" dirty="0">
                <a:latin typeface="Calibri"/>
              </a:rPr>
              <a:t> (</a:t>
            </a:r>
            <a:r>
              <a:rPr lang="nl-NL" sz="2400" dirty="0" err="1">
                <a:latin typeface="Calibri"/>
              </a:rPr>
              <a:t>from</a:t>
            </a:r>
            <a:r>
              <a:rPr lang="nl-NL" sz="2400" dirty="0">
                <a:latin typeface="Calibri"/>
              </a:rPr>
              <a:t> 4 </a:t>
            </a:r>
            <a:r>
              <a:rPr lang="nl-NL" sz="2400" dirty="0" err="1">
                <a:latin typeface="Calibri"/>
              </a:rPr>
              <a:t>experiments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combined</a:t>
            </a:r>
            <a:r>
              <a:rPr lang="nl-NL" sz="2400" dirty="0">
                <a:latin typeface="Calibri"/>
              </a:rPr>
              <a:t>)</a:t>
            </a:r>
            <a:endParaRPr dirty="0"/>
          </a:p>
          <a:p>
            <a:pPr marL="342900" indent="-342900">
              <a:buSzPct val="45000"/>
              <a:buFont typeface="Arial"/>
              <a:buChar char="•"/>
            </a:pPr>
            <a:r>
              <a:rPr lang="nl-NL" sz="2400" dirty="0">
                <a:latin typeface="Calibri"/>
              </a:rPr>
              <a:t>In </a:t>
            </a:r>
            <a:r>
              <a:rPr lang="nl-NL" sz="2400" i="1" dirty="0" err="1">
                <a:latin typeface="Calibri"/>
              </a:rPr>
              <a:t>e</a:t>
            </a:r>
            <a:r>
              <a:rPr lang="nl-NL" sz="2400" i="1" baseline="25000" dirty="0" err="1">
                <a:latin typeface="Calibri"/>
              </a:rPr>
              <a:t>+</a:t>
            </a:r>
            <a:r>
              <a:rPr lang="nl-NL" sz="2400" i="1" dirty="0" err="1">
                <a:latin typeface="Calibri"/>
              </a:rPr>
              <a:t>e</a:t>
            </a:r>
            <a:r>
              <a:rPr lang="nl-NL" sz="2400" i="1" baseline="25000" dirty="0">
                <a:latin typeface="Calibri"/>
              </a:rPr>
              <a:t>-</a:t>
            </a:r>
            <a:r>
              <a:rPr lang="nl-NL" sz="2400" dirty="0">
                <a:latin typeface="Calibri"/>
              </a:rPr>
              <a:t> - </a:t>
            </a:r>
            <a:r>
              <a:rPr lang="nl-NL" sz="2400" dirty="0" err="1">
                <a:latin typeface="Calibri"/>
              </a:rPr>
              <a:t>collisions</a:t>
            </a:r>
            <a:r>
              <a:rPr lang="nl-NL" sz="2400" dirty="0">
                <a:latin typeface="Calibri"/>
              </a:rPr>
              <a:t> the dominant </a:t>
            </a:r>
            <a:r>
              <a:rPr lang="nl-NL" sz="2400" dirty="0" err="1">
                <a:latin typeface="Calibri"/>
              </a:rPr>
              <a:t>Higgs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production</a:t>
            </a:r>
            <a:r>
              <a:rPr lang="nl-NL" sz="2400" dirty="0">
                <a:latin typeface="Calibri"/>
              </a:rPr>
              <a:t> mode is </a:t>
            </a:r>
            <a:r>
              <a:rPr lang="nl-NL" sz="2400" b="1" dirty="0" err="1">
                <a:latin typeface="Calibri"/>
              </a:rPr>
              <a:t>Higgstrahlung</a:t>
            </a:r>
            <a:r>
              <a:rPr lang="nl-NL" sz="2400" dirty="0">
                <a:latin typeface="Calibri"/>
              </a:rPr>
              <a:t>, </a:t>
            </a:r>
            <a:r>
              <a:rPr lang="nl-NL" sz="2400" dirty="0" err="1">
                <a:latin typeface="Calibri"/>
              </a:rPr>
              <a:t>with</a:t>
            </a:r>
            <a:r>
              <a:rPr lang="nl-NL" sz="2400" dirty="0">
                <a:latin typeface="Calibri"/>
              </a:rPr>
              <a:t> a small </a:t>
            </a:r>
            <a:r>
              <a:rPr lang="nl-NL" sz="2400" dirty="0" err="1">
                <a:latin typeface="Calibri"/>
              </a:rPr>
              <a:t>contribution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from</a:t>
            </a:r>
            <a:r>
              <a:rPr lang="nl-NL" sz="2400" b="1" dirty="0">
                <a:latin typeface="Calibri"/>
              </a:rPr>
              <a:t> </a:t>
            </a:r>
            <a:r>
              <a:rPr lang="nl-NL" sz="2400" b="1" dirty="0" err="1">
                <a:latin typeface="Calibri"/>
              </a:rPr>
              <a:t>vectorbosonfusion</a:t>
            </a:r>
            <a:endParaRPr dirty="0"/>
          </a:p>
        </p:txBody>
      </p:sp>
      <p:pic>
        <p:nvPicPr>
          <p:cNvPr id="214" name="Afbeelding 213"/>
          <p:cNvPicPr/>
          <p:nvPr/>
        </p:nvPicPr>
        <p:blipFill>
          <a:blip r:embed="rId2"/>
          <a:stretch/>
        </p:blipFill>
        <p:spPr>
          <a:xfrm>
            <a:off x="489600" y="3888000"/>
            <a:ext cx="3254400" cy="2160000"/>
          </a:xfrm>
          <a:prstGeom prst="rect">
            <a:avLst/>
          </a:prstGeom>
          <a:ln>
            <a:noFill/>
          </a:ln>
        </p:spPr>
      </p:pic>
      <p:pic>
        <p:nvPicPr>
          <p:cNvPr id="215" name="Afbeelding 214"/>
          <p:cNvPicPr/>
          <p:nvPr/>
        </p:nvPicPr>
        <p:blipFill>
          <a:blip r:embed="rId3"/>
          <a:stretch/>
        </p:blipFill>
        <p:spPr>
          <a:xfrm>
            <a:off x="5219280" y="3780000"/>
            <a:ext cx="3056400" cy="2160000"/>
          </a:xfrm>
          <a:prstGeom prst="rect">
            <a:avLst/>
          </a:prstGeom>
          <a:ln>
            <a:noFill/>
          </a:ln>
        </p:spPr>
      </p:pic>
      <p:sp>
        <p:nvSpPr>
          <p:cNvPr id="216" name="TextShape 3"/>
          <p:cNvSpPr txBox="1"/>
          <p:nvPr/>
        </p:nvSpPr>
        <p:spPr>
          <a:xfrm>
            <a:off x="4032000" y="4693680"/>
            <a:ext cx="82728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200">
                <a:latin typeface="Arial"/>
              </a:rPr>
              <a:t>+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>
                <a:latin typeface="Calibri"/>
              </a:rPr>
              <a:t>LEP Analysis Summary</a:t>
            </a:r>
            <a:endParaRPr sz="4400" dirty="0"/>
          </a:p>
        </p:txBody>
      </p:sp>
      <p:sp>
        <p:nvSpPr>
          <p:cNvPr id="218" name="TextShape 2"/>
          <p:cNvSpPr txBox="1"/>
          <p:nvPr/>
        </p:nvSpPr>
        <p:spPr>
          <a:xfrm>
            <a:off x="432000" y="1224000"/>
            <a:ext cx="8280000" cy="48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SzPct val="45000"/>
              <a:buFont typeface="Arial"/>
              <a:buChar char="•"/>
            </a:pPr>
            <a:r>
              <a:rPr lang="nl-NL" sz="2400" dirty="0">
                <a:latin typeface="Calibri"/>
              </a:rPr>
              <a:t>Relevant </a:t>
            </a:r>
            <a:r>
              <a:rPr lang="nl-NL" sz="2400" dirty="0" err="1">
                <a:solidFill>
                  <a:srgbClr val="FF0000"/>
                </a:solidFill>
                <a:latin typeface="Calibri"/>
              </a:rPr>
              <a:t>decay</a:t>
            </a:r>
            <a:r>
              <a:rPr lang="nl-NL" sz="2400" dirty="0">
                <a:solidFill>
                  <a:srgbClr val="FF0000"/>
                </a:solidFill>
                <a:latin typeface="Calibri"/>
              </a:rPr>
              <a:t> modes </a:t>
            </a:r>
            <a:r>
              <a:rPr lang="nl-NL" sz="2400" dirty="0">
                <a:latin typeface="Calibri"/>
              </a:rPr>
              <a:t>of the </a:t>
            </a:r>
            <a:r>
              <a:rPr lang="nl-NL" sz="2400" dirty="0" err="1">
                <a:latin typeface="Calibri"/>
              </a:rPr>
              <a:t>Higgs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here</a:t>
            </a:r>
            <a:r>
              <a:rPr lang="nl-NL" sz="2400" dirty="0">
                <a:latin typeface="Calibri"/>
              </a:rPr>
              <a:t>:  </a:t>
            </a:r>
            <a:endParaRPr sz="2400" dirty="0"/>
          </a:p>
          <a:p>
            <a:pPr marL="800100" lvl="1" indent="-342900">
              <a:buSzPct val="75000"/>
              <a:buFont typeface="Arial"/>
              <a:buChar char="•"/>
            </a:pPr>
            <a:r>
              <a:rPr lang="nl-NL" sz="2400" i="1" dirty="0">
                <a:latin typeface="Calibri"/>
              </a:rPr>
              <a:t>H → </a:t>
            </a:r>
            <a:r>
              <a:rPr lang="nl-NL" sz="2400" i="1" dirty="0" err="1">
                <a:latin typeface="Calibri"/>
              </a:rPr>
              <a:t>bb</a:t>
            </a:r>
            <a:r>
              <a:rPr lang="nl-NL" sz="2400" dirty="0">
                <a:latin typeface="Calibri"/>
              </a:rPr>
              <a:t> (74%)</a:t>
            </a:r>
            <a:endParaRPr sz="2400" dirty="0"/>
          </a:p>
          <a:p>
            <a:pPr marL="800100" lvl="1" indent="-342900">
              <a:buSzPct val="75000"/>
              <a:buFont typeface="Arial"/>
              <a:buChar char="•"/>
            </a:pPr>
            <a:r>
              <a:rPr lang="nl-NL" sz="2400" i="1" dirty="0">
                <a:latin typeface="Calibri"/>
              </a:rPr>
              <a:t>H → </a:t>
            </a:r>
            <a:r>
              <a:rPr lang="nl-NL" sz="2400" i="1" dirty="0" err="1">
                <a:latin typeface="Calibri"/>
                <a:ea typeface="Calibri"/>
              </a:rPr>
              <a:t>ττ</a:t>
            </a:r>
            <a:r>
              <a:rPr lang="nl-NL" sz="2400" dirty="0">
                <a:latin typeface="Calibri"/>
              </a:rPr>
              <a:t> (7%)</a:t>
            </a:r>
            <a:endParaRPr sz="2400" dirty="0"/>
          </a:p>
          <a:p>
            <a:pPr marL="342900" indent="-342900">
              <a:buSzPct val="45000"/>
              <a:buFont typeface="Arial"/>
              <a:buChar char="•"/>
            </a:pPr>
            <a:r>
              <a:rPr lang="nl-NL" sz="2400" dirty="0" err="1">
                <a:latin typeface="Calibri"/>
              </a:rPr>
              <a:t>Studied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Calibri"/>
              </a:rPr>
              <a:t>channels</a:t>
            </a:r>
            <a:r>
              <a:rPr lang="nl-NL" sz="2400" dirty="0">
                <a:latin typeface="Calibri"/>
              </a:rPr>
              <a:t>:</a:t>
            </a:r>
            <a:endParaRPr sz="2400" dirty="0"/>
          </a:p>
          <a:p>
            <a:pPr marL="800100" lvl="1" indent="-342900">
              <a:buSzPct val="75000"/>
              <a:buFont typeface="Arial"/>
              <a:buChar char="•"/>
            </a:pPr>
            <a:r>
              <a:rPr lang="nl-NL" sz="2400" dirty="0" err="1">
                <a:latin typeface="Calibri"/>
              </a:rPr>
              <a:t>Four</a:t>
            </a:r>
            <a:r>
              <a:rPr lang="nl-NL" sz="2400" dirty="0">
                <a:latin typeface="Calibri"/>
              </a:rPr>
              <a:t> jets: </a:t>
            </a:r>
            <a:r>
              <a:rPr lang="nl-NL" sz="2400" i="1" dirty="0" err="1">
                <a:latin typeface="Calibri"/>
              </a:rPr>
              <a:t>bb</a:t>
            </a:r>
            <a:r>
              <a:rPr lang="nl-NL" sz="2400" i="1" dirty="0">
                <a:latin typeface="Calibri"/>
              </a:rPr>
              <a:t> </a:t>
            </a:r>
            <a:r>
              <a:rPr lang="nl-NL" sz="2400" dirty="0">
                <a:latin typeface="Calibri"/>
              </a:rPr>
              <a:t>+ </a:t>
            </a:r>
            <a:r>
              <a:rPr lang="nl-NL" sz="2400" i="1" dirty="0" err="1">
                <a:latin typeface="Calibri"/>
              </a:rPr>
              <a:t>qq</a:t>
            </a:r>
            <a:endParaRPr sz="2400" dirty="0"/>
          </a:p>
          <a:p>
            <a:pPr marL="800100" lvl="1" indent="-342900">
              <a:buSzPct val="75000"/>
              <a:buFont typeface="Arial"/>
              <a:buChar char="•"/>
            </a:pPr>
            <a:r>
              <a:rPr lang="nl-NL" sz="2400" dirty="0">
                <a:latin typeface="Calibri"/>
              </a:rPr>
              <a:t>Missing energy: </a:t>
            </a:r>
            <a:r>
              <a:rPr lang="nl-NL" sz="2400" i="1" dirty="0" err="1">
                <a:latin typeface="Calibri"/>
              </a:rPr>
              <a:t>bb</a:t>
            </a:r>
            <a:r>
              <a:rPr lang="nl-NL" sz="2400" dirty="0">
                <a:latin typeface="Calibri"/>
              </a:rPr>
              <a:t> + </a:t>
            </a:r>
            <a:r>
              <a:rPr lang="nl-NL" sz="2400" i="1" dirty="0" err="1">
                <a:latin typeface="Calibri"/>
                <a:ea typeface="Calibri"/>
              </a:rPr>
              <a:t>νν</a:t>
            </a:r>
            <a:endParaRPr sz="2400" dirty="0"/>
          </a:p>
          <a:p>
            <a:pPr marL="800100" lvl="1" indent="-342900">
              <a:buSzPct val="75000"/>
              <a:buFont typeface="Arial"/>
              <a:buChar char="•"/>
            </a:pPr>
            <a:r>
              <a:rPr lang="nl-NL" sz="2400" dirty="0" err="1">
                <a:latin typeface="Calibri"/>
              </a:rPr>
              <a:t>Leptonic</a:t>
            </a:r>
            <a:r>
              <a:rPr lang="nl-NL" sz="2400" dirty="0">
                <a:latin typeface="Calibri"/>
              </a:rPr>
              <a:t>: </a:t>
            </a:r>
            <a:r>
              <a:rPr lang="nl-NL" sz="2400" i="1" dirty="0" err="1">
                <a:latin typeface="Calibri"/>
              </a:rPr>
              <a:t>bb</a:t>
            </a:r>
            <a:r>
              <a:rPr lang="nl-NL" sz="2400" dirty="0">
                <a:latin typeface="Calibri"/>
              </a:rPr>
              <a:t> + </a:t>
            </a:r>
            <a:r>
              <a:rPr lang="nl-NL" sz="2400" i="1" dirty="0" err="1">
                <a:latin typeface="Calibri"/>
              </a:rPr>
              <a:t>ll</a:t>
            </a:r>
            <a:r>
              <a:rPr lang="nl-NL" sz="2400" dirty="0">
                <a:latin typeface="Calibri"/>
              </a:rPr>
              <a:t> (</a:t>
            </a:r>
            <a:r>
              <a:rPr lang="nl-NL" sz="2400" dirty="0" err="1">
                <a:latin typeface="Calibri"/>
              </a:rPr>
              <a:t>both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electrons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and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muons</a:t>
            </a:r>
            <a:r>
              <a:rPr lang="nl-NL" sz="2400" dirty="0">
                <a:latin typeface="Calibri"/>
              </a:rPr>
              <a:t>)</a:t>
            </a:r>
            <a:endParaRPr sz="2400" dirty="0"/>
          </a:p>
          <a:p>
            <a:pPr marL="800100" lvl="1" indent="-342900">
              <a:buSzPct val="75000"/>
              <a:buFont typeface="Arial"/>
              <a:buChar char="•"/>
            </a:pPr>
            <a:r>
              <a:rPr lang="nl-NL" sz="2400" dirty="0" err="1">
                <a:latin typeface="Calibri"/>
              </a:rPr>
              <a:t>Tauonic</a:t>
            </a:r>
            <a:r>
              <a:rPr lang="nl-NL" sz="2400" dirty="0">
                <a:latin typeface="Calibri"/>
              </a:rPr>
              <a:t>: </a:t>
            </a:r>
            <a:r>
              <a:rPr lang="nl-NL" sz="2400" i="1" dirty="0" err="1">
                <a:latin typeface="Calibri"/>
              </a:rPr>
              <a:t>bb</a:t>
            </a:r>
            <a:r>
              <a:rPr lang="nl-NL" sz="2400" dirty="0">
                <a:latin typeface="Calibri"/>
              </a:rPr>
              <a:t> + </a:t>
            </a:r>
            <a:r>
              <a:rPr lang="nl-NL" sz="2400" i="1" dirty="0" err="1">
                <a:latin typeface="Calibri"/>
                <a:ea typeface="Calibri"/>
              </a:rPr>
              <a:t>ττ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and</a:t>
            </a:r>
            <a:r>
              <a:rPr lang="nl-NL" sz="2400" dirty="0">
                <a:latin typeface="Calibri"/>
              </a:rPr>
              <a:t> </a:t>
            </a:r>
            <a:r>
              <a:rPr lang="nl-NL" sz="2400" i="1" dirty="0" err="1">
                <a:latin typeface="Calibri"/>
                <a:ea typeface="Calibri"/>
              </a:rPr>
              <a:t>ττ</a:t>
            </a:r>
            <a:r>
              <a:rPr lang="nl-NL" sz="2400" dirty="0">
                <a:latin typeface="Calibri"/>
              </a:rPr>
              <a:t> + </a:t>
            </a:r>
            <a:r>
              <a:rPr lang="nl-NL" sz="2400" i="1" dirty="0" err="1">
                <a:latin typeface="Calibri"/>
              </a:rPr>
              <a:t>qq</a:t>
            </a:r>
            <a:endParaRPr sz="2400" dirty="0"/>
          </a:p>
          <a:p>
            <a:pPr marL="342900" indent="-342900">
              <a:buSzPct val="45000"/>
              <a:buFont typeface="Arial"/>
              <a:buChar char="•"/>
            </a:pPr>
            <a:r>
              <a:rPr lang="nl-NL" sz="2400" dirty="0">
                <a:latin typeface="Calibri"/>
              </a:rPr>
              <a:t>For </a:t>
            </a:r>
            <a:r>
              <a:rPr lang="nl-NL" sz="2400" dirty="0" err="1">
                <a:latin typeface="Calibri"/>
              </a:rPr>
              <a:t>each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channel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Calibri"/>
              </a:rPr>
              <a:t>bin the data </a:t>
            </a:r>
            <a:r>
              <a:rPr lang="nl-NL" sz="2400" dirty="0" err="1">
                <a:solidFill>
                  <a:srgbClr val="FF0000"/>
                </a:solidFill>
                <a:latin typeface="Calibri"/>
              </a:rPr>
              <a:t>according</a:t>
            </a:r>
            <a:r>
              <a:rPr lang="nl-NL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Calibri"/>
              </a:rPr>
              <a:t>to</a:t>
            </a:r>
            <a:r>
              <a:rPr lang="nl-NL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Calibri"/>
              </a:rPr>
              <a:t>reconstructed</a:t>
            </a:r>
            <a:r>
              <a:rPr lang="nl-NL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nl-NL" sz="2400" i="1" dirty="0" err="1">
                <a:solidFill>
                  <a:srgbClr val="FF0000"/>
                </a:solidFill>
                <a:latin typeface="Calibri"/>
              </a:rPr>
              <a:t>m</a:t>
            </a:r>
            <a:r>
              <a:rPr lang="nl-NL" sz="2400" i="1" baseline="-25000" dirty="0" err="1">
                <a:solidFill>
                  <a:srgbClr val="FF0000"/>
                </a:solidFill>
                <a:latin typeface="Calibri"/>
              </a:rPr>
              <a:t>H</a:t>
            </a:r>
            <a:r>
              <a:rPr lang="nl-NL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and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discriminating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variable</a:t>
            </a:r>
            <a:r>
              <a:rPr lang="nl-NL" sz="2400" dirty="0">
                <a:latin typeface="Calibri"/>
              </a:rPr>
              <a:t> (</a:t>
            </a:r>
            <a:r>
              <a:rPr lang="nl-NL" sz="2400" dirty="0" err="1">
                <a:latin typeface="Calibri"/>
              </a:rPr>
              <a:t>combining</a:t>
            </a:r>
            <a:r>
              <a:rPr lang="nl-NL" sz="2400" dirty="0">
                <a:latin typeface="Calibri"/>
              </a:rPr>
              <a:t> event features</a:t>
            </a:r>
            <a:r>
              <a:rPr lang="nl-NL" sz="2400" dirty="0" smtClean="0">
                <a:latin typeface="Calibri"/>
              </a:rPr>
              <a:t>)</a:t>
            </a:r>
            <a:endParaRPr lang="nl-NL" sz="2400" dirty="0"/>
          </a:p>
          <a:p>
            <a:pPr>
              <a:buSzPct val="45000"/>
            </a:pPr>
            <a:r>
              <a:rPr lang="nl-NL" sz="2400" dirty="0">
                <a:latin typeface="Calibri"/>
                <a:sym typeface="Wingdings"/>
              </a:rPr>
              <a:t>	</a:t>
            </a:r>
            <a:r>
              <a:rPr lang="nl-NL" sz="2400" dirty="0" smtClean="0">
                <a:latin typeface="Calibri"/>
                <a:sym typeface="Wingdings"/>
              </a:rPr>
              <a:t> </a:t>
            </a:r>
            <a:r>
              <a:rPr lang="nl-NL" sz="2400" dirty="0" smtClean="0">
                <a:latin typeface="Calibri"/>
              </a:rPr>
              <a:t>For </a:t>
            </a:r>
            <a:r>
              <a:rPr lang="nl-NL" sz="2400" dirty="0" err="1">
                <a:latin typeface="Calibri"/>
              </a:rPr>
              <a:t>each</a:t>
            </a:r>
            <a:r>
              <a:rPr lang="nl-NL" sz="2400" dirty="0">
                <a:latin typeface="Calibri"/>
              </a:rPr>
              <a:t> bin </a:t>
            </a:r>
            <a:r>
              <a:rPr lang="nl-NL" sz="2400" dirty="0" err="1">
                <a:latin typeface="Calibri"/>
              </a:rPr>
              <a:t>perfom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likelihood</a:t>
            </a:r>
            <a:r>
              <a:rPr lang="nl-NL" sz="2400" dirty="0">
                <a:latin typeface="Calibri"/>
              </a:rPr>
              <a:t> ratio test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>
                <a:solidFill>
                  <a:srgbClr val="000000"/>
                </a:solidFill>
                <a:latin typeface="Calibri"/>
              </a:rPr>
              <a:t>Likelihoods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4323240" y="1458360"/>
            <a:ext cx="43632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de-DE" sz="2400" i="1" strike="noStrike" dirty="0">
                <a:solidFill>
                  <a:srgbClr val="000000"/>
                </a:solidFill>
                <a:latin typeface="Calibri"/>
              </a:rPr>
              <a:t>Q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FF0000"/>
                </a:solidFill>
                <a:latin typeface="Calibri"/>
              </a:rPr>
              <a:t>likelihood</a:t>
            </a:r>
            <a:r>
              <a:rPr lang="de-DE" sz="2400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FF0000"/>
                </a:solidFill>
                <a:latin typeface="Calibri"/>
              </a:rPr>
              <a:t>ratio</a:t>
            </a:r>
            <a:r>
              <a:rPr lang="de-DE" sz="2400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fits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without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signal</a:t>
            </a:r>
            <a:endParaRPr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–2 log </a:t>
            </a:r>
            <a:r>
              <a:rPr lang="de-DE" sz="2400" i="1" strike="noStrike" dirty="0">
                <a:solidFill>
                  <a:srgbClr val="000000"/>
                </a:solidFill>
                <a:latin typeface="Calibri"/>
              </a:rPr>
              <a:t>Q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represents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FF0000"/>
                </a:solidFill>
                <a:latin typeface="Calibri"/>
              </a:rPr>
              <a:t>signal</a:t>
            </a:r>
            <a:r>
              <a:rPr lang="de-DE" sz="2400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FF0000"/>
                </a:solidFill>
                <a:latin typeface="Calibri"/>
              </a:rPr>
              <a:t>significance</a:t>
            </a:r>
            <a:endParaRPr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Equal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difference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de-DE" sz="2400" i="1" strike="noStrike" dirty="0">
                <a:solidFill>
                  <a:srgbClr val="000000"/>
                </a:solidFill>
                <a:latin typeface="Calibri"/>
              </a:rPr>
              <a:t>χ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²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fits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in high-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statistics</a:t>
            </a:r>
            <a:r>
              <a:rPr lang="de-DE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trike="noStrike" dirty="0" err="1">
                <a:solidFill>
                  <a:srgbClr val="000000"/>
                </a:solidFill>
                <a:latin typeface="Calibri"/>
              </a:rPr>
              <a:t>limit</a:t>
            </a:r>
            <a:endParaRPr dirty="0"/>
          </a:p>
        </p:txBody>
      </p:sp>
      <p:pic>
        <p:nvPicPr>
          <p:cNvPr id="221" name="Afbeelding 3"/>
          <p:cNvPicPr/>
          <p:nvPr/>
        </p:nvPicPr>
        <p:blipFill>
          <a:blip r:embed="rId2"/>
          <a:stretch/>
        </p:blipFill>
        <p:spPr>
          <a:xfrm>
            <a:off x="130320" y="1276920"/>
            <a:ext cx="3847680" cy="3656160"/>
          </a:xfrm>
          <a:prstGeom prst="rect">
            <a:avLst/>
          </a:prstGeom>
          <a:ln>
            <a:noFill/>
          </a:ln>
        </p:spPr>
      </p:pic>
      <p:pic>
        <p:nvPicPr>
          <p:cNvPr id="222" name="Afbeelding 4"/>
          <p:cNvPicPr/>
          <p:nvPr/>
        </p:nvPicPr>
        <p:blipFill>
          <a:blip r:embed="rId3"/>
          <a:stretch/>
        </p:blipFill>
        <p:spPr>
          <a:xfrm>
            <a:off x="660600" y="4935600"/>
            <a:ext cx="8025840" cy="112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>
                <a:solidFill>
                  <a:srgbClr val="000000"/>
                </a:solidFill>
                <a:latin typeface="Calibri"/>
              </a:rPr>
              <a:t>Higgs probability</a:t>
            </a:r>
            <a:endParaRPr/>
          </a:p>
        </p:txBody>
      </p:sp>
      <p:pic>
        <p:nvPicPr>
          <p:cNvPr id="224" name="Afbeelding 3"/>
          <p:cNvPicPr/>
          <p:nvPr/>
        </p:nvPicPr>
        <p:blipFill>
          <a:blip r:embed="rId2"/>
          <a:stretch/>
        </p:blipFill>
        <p:spPr>
          <a:xfrm>
            <a:off x="154080" y="1848960"/>
            <a:ext cx="3666240" cy="3624840"/>
          </a:xfrm>
          <a:prstGeom prst="rect">
            <a:avLst/>
          </a:prstGeom>
          <a:ln>
            <a:noFill/>
          </a:ln>
        </p:spPr>
      </p:pic>
      <p:sp>
        <p:nvSpPr>
          <p:cNvPr id="225" name="TextShape 2"/>
          <p:cNvSpPr txBox="1"/>
          <p:nvPr/>
        </p:nvSpPr>
        <p:spPr>
          <a:xfrm>
            <a:off x="3888000" y="1152000"/>
            <a:ext cx="5040000" cy="10077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000">
                <a:latin typeface="Calibri"/>
              </a:rPr>
              <a:t>For a given </a:t>
            </a:r>
            <a:r>
              <a:rPr lang="de-DE" sz="2000" i="1">
                <a:latin typeface="Calibri"/>
              </a:rPr>
              <a:t>m</a:t>
            </a:r>
            <a:r>
              <a:rPr lang="de-DE" sz="2000" i="1" baseline="-25000">
                <a:latin typeface="Calibri"/>
              </a:rPr>
              <a:t>H</a:t>
            </a:r>
            <a:r>
              <a:rPr lang="de-DE" sz="2000">
                <a:latin typeface="Calibri"/>
              </a:rPr>
              <a:t> consider the distribution of test statistic -2 ln(</a:t>
            </a:r>
            <a:r>
              <a:rPr lang="de-DE" sz="2000" i="1">
                <a:latin typeface="Calibri"/>
              </a:rPr>
              <a:t>Q</a:t>
            </a:r>
            <a:r>
              <a:rPr lang="de-DE" sz="2000">
                <a:latin typeface="Calibri"/>
              </a:rPr>
              <a:t>) ( „slice“ of the plot on previous slide) for </a:t>
            </a:r>
            <a:r>
              <a:rPr lang="de-DE" sz="2000" strike="noStrike">
                <a:solidFill>
                  <a:srgbClr val="000000"/>
                </a:solidFill>
                <a:latin typeface="Calibri"/>
              </a:rPr>
              <a:t>background and background + signal hypothesis, plus measurement (vertical line)</a:t>
            </a:r>
            <a:endParaRPr/>
          </a:p>
          <a:p>
            <a:endParaRPr/>
          </a:p>
          <a:p>
            <a:r>
              <a:rPr lang="de-DE" sz="2000" strike="noStrike">
                <a:solidFill>
                  <a:srgbClr val="000000"/>
                </a:solidFill>
                <a:latin typeface="Calibri"/>
              </a:rPr>
              <a:t>→ integrate bkg from -</a:t>
            </a:r>
            <a:r>
              <a:rPr lang="de-DE" sz="2000" strike="noStrike">
                <a:solidFill>
                  <a:srgbClr val="000000"/>
                </a:solidFill>
                <a:latin typeface="Calibri"/>
                <a:ea typeface="Calibri"/>
              </a:rPr>
              <a:t>∞ to measurement = incompatibility of the measurement with the bkg hypothesis</a:t>
            </a:r>
            <a:endParaRPr/>
          </a:p>
          <a:p>
            <a:endParaRPr/>
          </a:p>
          <a:p>
            <a:r>
              <a:rPr lang="de-DE" sz="2000" strike="noStrike">
                <a:solidFill>
                  <a:srgbClr val="000000"/>
                </a:solidFill>
                <a:latin typeface="Calibri"/>
                <a:ea typeface="Calibri"/>
              </a:rPr>
              <a:t>→ integrate sig+bkg from measurement to +∞  = compatibility of the measurement with the sig+ bkg hypothesis</a:t>
            </a:r>
            <a:endParaRPr/>
          </a:p>
          <a:p>
            <a:endParaRPr/>
          </a:p>
          <a:p>
            <a:r>
              <a:rPr lang="de-DE" sz="2000" strike="noStrike">
                <a:solidFill>
                  <a:srgbClr val="000000"/>
                </a:solidFill>
                <a:latin typeface="Calibri"/>
                <a:ea typeface="Calibri"/>
              </a:rPr>
              <a:t>From this caculate exclusion limits at 95% CL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>
                <a:solidFill>
                  <a:srgbClr val="000000"/>
                </a:solidFill>
                <a:latin typeface="Calibri"/>
              </a:rPr>
              <a:t>Higgs probability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194759" y="1512000"/>
            <a:ext cx="4311523" cy="40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Resulting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95%-CL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limits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coupling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constant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ratio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non-SM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SM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value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( =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ratio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cross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sections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Exclude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95%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certainty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that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Higgs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at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given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mass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has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higher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coupling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than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corresponding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point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black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curve</a:t>
            </a: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Possible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future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experiments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could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improve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0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trike="noStrike" dirty="0" err="1">
                <a:solidFill>
                  <a:srgbClr val="000000"/>
                </a:solidFill>
                <a:latin typeface="Calibri"/>
              </a:rPr>
              <a:t>limits</a:t>
            </a:r>
            <a:endParaRPr dirty="0"/>
          </a:p>
        </p:txBody>
      </p:sp>
      <p:pic>
        <p:nvPicPr>
          <p:cNvPr id="228" name="Afbeelding 4"/>
          <p:cNvPicPr/>
          <p:nvPr/>
        </p:nvPicPr>
        <p:blipFill>
          <a:blip r:embed="rId2"/>
          <a:stretch/>
        </p:blipFill>
        <p:spPr>
          <a:xfrm>
            <a:off x="4771800" y="1512720"/>
            <a:ext cx="3796200" cy="377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>
                <a:solidFill>
                  <a:srgbClr val="000000"/>
                </a:solidFill>
                <a:latin typeface="Calibri"/>
              </a:rPr>
              <a:t>Circular future e</a:t>
            </a:r>
            <a:r>
              <a:rPr lang="nl-NL" sz="4400" strike="noStrike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nl-NL" sz="4400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lang="nl-NL" sz="4400" strike="noStrike" baseline="30000">
                <a:solidFill>
                  <a:srgbClr val="000000"/>
                </a:solidFill>
                <a:latin typeface="Calibri"/>
              </a:rPr>
              <a:t>- </a:t>
            </a:r>
            <a:r>
              <a:rPr lang="nl-NL" sz="4400" strike="noStrike">
                <a:solidFill>
                  <a:srgbClr val="000000"/>
                </a:solidFill>
                <a:latin typeface="Calibri"/>
              </a:rPr>
              <a:t>colliders</a:t>
            </a:r>
            <a:endParaRPr/>
          </a:p>
        </p:txBody>
      </p:sp>
      <p:pic>
        <p:nvPicPr>
          <p:cNvPr id="230" name="Tijdelijke aanduiding voor inhoud 7"/>
          <p:cNvPicPr/>
          <p:nvPr/>
        </p:nvPicPr>
        <p:blipFill>
          <a:blip r:embed="rId2"/>
          <a:stretch/>
        </p:blipFill>
        <p:spPr>
          <a:xfrm>
            <a:off x="1230120" y="1004760"/>
            <a:ext cx="6688440" cy="3678120"/>
          </a:xfrm>
          <a:prstGeom prst="rect">
            <a:avLst/>
          </a:prstGeom>
          <a:ln>
            <a:noFill/>
          </a:ln>
        </p:spPr>
      </p:pic>
      <p:graphicFrame>
        <p:nvGraphicFramePr>
          <p:cNvPr id="231" name="Table 2"/>
          <p:cNvGraphicFramePr/>
          <p:nvPr>
            <p:extLst>
              <p:ext uri="{D42A27DB-BD31-4B8C-83A1-F6EECF244321}">
                <p14:modId xmlns:p14="http://schemas.microsoft.com/office/powerpoint/2010/main" val="1914938951"/>
              </p:ext>
            </p:extLst>
          </p:nvPr>
        </p:nvGraphicFramePr>
        <p:xfrm>
          <a:off x="1230120" y="4830840"/>
          <a:ext cx="6688440" cy="741600"/>
        </p:xfrm>
        <a:graphic>
          <a:graphicData uri="http://schemas.openxmlformats.org/drawingml/2006/table">
            <a:tbl>
              <a:tblPr/>
              <a:tblGrid>
                <a:gridCol w="3344040"/>
                <a:gridCol w="334440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</a:t>
                      </a:r>
                      <a:r>
                        <a:rPr lang="de-DE" b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de-DE" b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ee</a:t>
                      </a:r>
                      <a:r>
                        <a:rPr lang="de-DE" b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FcEP</a:t>
                      </a:r>
                      <a:endParaRPr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trike="noStrike">
                          <a:solidFill>
                            <a:srgbClr val="000000"/>
                          </a:solidFill>
                          <a:latin typeface="Calibri"/>
                        </a:rPr>
                        <a:t>100 km (350 GeV)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 km (250 </a:t>
                      </a:r>
                      <a:r>
                        <a:rPr lang="de-D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GeV</a:t>
                      </a:r>
                      <a:r>
                        <a:rPr lang="de-D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Afbeelding 4"/>
          <p:cNvPicPr/>
          <p:nvPr/>
        </p:nvPicPr>
        <p:blipFill>
          <a:blip r:embed="rId2"/>
          <a:stretch/>
        </p:blipFill>
        <p:spPr>
          <a:xfrm>
            <a:off x="0" y="1044360"/>
            <a:ext cx="5555520" cy="2387880"/>
          </a:xfrm>
          <a:prstGeom prst="rect">
            <a:avLst/>
          </a:prstGeom>
          <a:ln>
            <a:noFill/>
          </a:ln>
        </p:spPr>
      </p:pic>
      <p:pic>
        <p:nvPicPr>
          <p:cNvPr id="234" name="Afbeelding 6"/>
          <p:cNvPicPr/>
          <p:nvPr/>
        </p:nvPicPr>
        <p:blipFill>
          <a:blip r:embed="rId3"/>
          <a:stretch/>
        </p:blipFill>
        <p:spPr>
          <a:xfrm rot="5400000">
            <a:off x="5104800" y="1091880"/>
            <a:ext cx="2820240" cy="5258160"/>
          </a:xfrm>
          <a:prstGeom prst="rect">
            <a:avLst/>
          </a:prstGeom>
          <a:ln>
            <a:noFill/>
          </a:ln>
        </p:spPr>
      </p:pic>
      <p:graphicFrame>
        <p:nvGraphicFramePr>
          <p:cNvPr id="235" name="Table 2"/>
          <p:cNvGraphicFramePr/>
          <p:nvPr>
            <p:extLst>
              <p:ext uri="{D42A27DB-BD31-4B8C-83A1-F6EECF244321}">
                <p14:modId xmlns:p14="http://schemas.microsoft.com/office/powerpoint/2010/main" val="4229155241"/>
              </p:ext>
            </p:extLst>
          </p:nvPr>
        </p:nvGraphicFramePr>
        <p:xfrm>
          <a:off x="1971360" y="5297400"/>
          <a:ext cx="3827880" cy="741600"/>
        </p:xfrm>
        <a:graphic>
          <a:graphicData uri="http://schemas.openxmlformats.org/drawingml/2006/table">
            <a:tbl>
              <a:tblPr/>
              <a:tblGrid>
                <a:gridCol w="1913760"/>
                <a:gridCol w="191412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ILC</a:t>
                      </a:r>
                      <a:endParaRPr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CLiC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km (500 </a:t>
                      </a:r>
                      <a:r>
                        <a:rPr lang="de-D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GeV</a:t>
                      </a:r>
                      <a:r>
                        <a:rPr lang="de-D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km (3 </a:t>
                      </a:r>
                      <a:r>
                        <a:rPr lang="de-D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TeV</a:t>
                      </a:r>
                      <a:r>
                        <a:rPr lang="de-D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Shape 1"/>
          <p:cNvSpPr txBox="1"/>
          <p:nvPr/>
        </p:nvSpPr>
        <p:spPr>
          <a:xfrm>
            <a:off x="457200" y="15840"/>
            <a:ext cx="8229240" cy="527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nl-NL" sz="4400" strike="noStrike">
                <a:solidFill>
                  <a:srgbClr val="000000"/>
                </a:solidFill>
                <a:latin typeface="Calibri"/>
              </a:rPr>
              <a:t>Linear future e</a:t>
            </a:r>
            <a:r>
              <a:rPr lang="nl-NL" sz="4400" strike="noStrike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nl-NL" sz="4400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lang="nl-NL" sz="4400" strike="noStrike" baseline="30000">
                <a:solidFill>
                  <a:srgbClr val="000000"/>
                </a:solidFill>
                <a:latin typeface="Calibri"/>
              </a:rPr>
              <a:t>- </a:t>
            </a:r>
            <a:r>
              <a:rPr lang="nl-NL" sz="4400" strike="noStrike">
                <a:solidFill>
                  <a:srgbClr val="000000"/>
                </a:solidFill>
                <a:latin typeface="Calibri"/>
              </a:rPr>
              <a:t>colliders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681</Words>
  <Application>Microsoft Macintosh PowerPoint</Application>
  <PresentationFormat>Diavoorstelling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National Institute for Subatomic Physics 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Joris van Heijningen</dc:creator>
  <cp:lastModifiedBy>Joris van Heijningen</cp:lastModifiedBy>
  <cp:revision>366</cp:revision>
  <dcterms:created xsi:type="dcterms:W3CDTF">2013-06-03T09:14:40Z</dcterms:created>
  <dcterms:modified xsi:type="dcterms:W3CDTF">2016-04-22T11:45:29Z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National Institute for Subatomic Physics Nikhef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Diavoorstelling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