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</p:sldMasterIdLst>
  <p:notesMasterIdLst>
    <p:notesMasterId r:id="rId6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</p:sldIdLst>
  <p:sldSz cx="12192000" cy="6858000"/>
  <p:notesSz cx="7315200" cy="9601200"/>
  <p:embeddedFontLst>
    <p:embeddedFont>
      <p:font typeface="Corbel" panose="020B0503020204020204" pitchFamily="34" charset="0"/>
      <p:regular r:id="rId70"/>
      <p:bold r:id="rId71"/>
      <p:italic r:id="rId72"/>
      <p:boldItalic r:id="rId73"/>
    </p:embeddedFont>
    <p:embeddedFont>
      <p:font typeface="Gill Sans" panose="020B0502020104020203" pitchFamily="34" charset="-79"/>
      <p:regular r:id="rId74"/>
      <p:bold r:id="rId75"/>
    </p:embeddedFont>
    <p:embeddedFont>
      <p:font typeface="Helvetica Neue" panose="02000503000000020004" pitchFamily="2" charset="0"/>
      <p:regular r:id="rId76"/>
      <p:bold r:id="rId77"/>
      <p:italic r:id="rId78"/>
      <p:boldItalic r:id="rId79"/>
    </p:embeddedFont>
    <p:embeddedFont>
      <p:font typeface="Helvetica Neue Light" panose="02000403000000020004" pitchFamily="2" charset="0"/>
      <p:regular r:id="rId80"/>
      <p:bold r:id="rId81"/>
      <p:italic r:id="rId82"/>
      <p:boldItalic r:id="rId83"/>
    </p:embeddedFont>
    <p:embeddedFont>
      <p:font typeface="Open Sans" pitchFamily="2" charset="0"/>
      <p:regular r:id="rId84"/>
      <p:bold r:id="rId85"/>
      <p:italic r:id="rId86"/>
      <p:boldItalic r:id="rId87"/>
    </p:embeddedFont>
    <p:embeddedFont>
      <p:font typeface="Open Sans SemiBold" pitchFamily="2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5" roundtripDataSignature="AMtx7miB1uJ4SKSurgxO+7pb95i/jNbX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8F8831-EFC9-4270-85B6-0C517583A0DC}">
  <a:tblStyle styleId="{CC8F8831-EFC9-4270-85B6-0C517583A0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4651"/>
  </p:normalViewPr>
  <p:slideViewPr>
    <p:cSldViewPr snapToGrid="0" snapToObjects="1">
      <p:cViewPr varScale="1">
        <p:scale>
          <a:sx n="130" d="100"/>
          <a:sy n="130" d="100"/>
        </p:scale>
        <p:origin x="22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5.fntdata"/><Relationship Id="rId89" Type="http://schemas.openxmlformats.org/officeDocument/2006/relationships/font" Target="fonts/font2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3.xml"/><Relationship Id="rId90" Type="http://schemas.openxmlformats.org/officeDocument/2006/relationships/font" Target="fonts/font21.fntdata"/><Relationship Id="rId95" Type="http://customschemas.google.com/relationships/presentationmetadata" Target="meta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font" Target="fonts/font19.fntdata"/><Relationship Id="rId91" Type="http://schemas.openxmlformats.org/officeDocument/2006/relationships/font" Target="fonts/font22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7.fntdata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8.fntdata"/><Relationship Id="rId61" Type="http://schemas.openxmlformats.org/officeDocument/2006/relationships/slide" Target="slides/slide59.xml"/><Relationship Id="rId82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43238df19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43238df194_0_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243238df194_0_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43238df19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43238df194_0_2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243238df194_0_2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4427b771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4427b771ad_0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4427b771ad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4427b771a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4427b771ad_0_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24427b771ad_0_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13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4427b771a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4427b771ad_0_1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24427b771ad_0_1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14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4427b771a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4427b771ad_0_2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g24427b771ad_0_2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15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4427b771a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4427b771ad_0_3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24427b771ad_0_3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16</a:t>
            </a:fld>
            <a:endParaRPr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4427b771a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4427b771ad_0_5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24427b771ad_0_5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17</a:t>
            </a:fld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4427b771a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4427b771ad_0_5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24427b771ad_0_5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18</a:t>
            </a:fld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427b771a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427b771ad_0_7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24427b771ad_0_7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19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2d7155e5e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2d7155e5ef_0_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g22d7155e5ef_0_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4427b771a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4427b771ad_0_8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24427b771ad_0_8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20</a:t>
            </a:fld>
            <a:endParaRPr sz="14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4427b771a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4427b771ad_0_1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24427b771ad_0_1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21</a:t>
            </a:fld>
            <a:endParaRPr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4427b771a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4427b771ad_0_12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24427b771ad_0_12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22</a:t>
            </a:fld>
            <a:endParaRPr sz="1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41d3f07b4e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41d3f07b4e_1_23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241d3f07b4e_1_23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41d3f07b4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41d3f07b4e_1_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241d3f07b4e_1_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41d3f07b4e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41d3f07b4e_1_1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241d3f07b4e_1_1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41d3f07b4e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20090"/>
            <a:ext cx="65025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g241d3f07b4e_1_33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41d3f07b4e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41d3f07b4e_1_4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241d3f07b4e_1_4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41d3f07b4e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241d3f07b4e_1_4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241d3f07b4e_1_4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41d3f07b4e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41d3f07b4e_1_7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241d3f07b4e_1_7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41d3f07b4e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41d3f07b4e_1_8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g241d3f07b4e_1_8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41d3f07b4e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41d3f07b4e_1_9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g241d3f07b4e_1_9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41d3f07b4e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41d3f07b4e_1_10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g241d3f07b4e_1_10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438a68b3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438a68b36a_0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2438a68b36a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33</a:t>
            </a:fld>
            <a:endParaRPr sz="14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438a68b36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438a68b36a_0_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g2438a68b36a_0_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34</a:t>
            </a:fld>
            <a:endParaRPr sz="14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438a68b36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438a68b36a_0_2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g2438a68b36a_0_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35</a:t>
            </a:fld>
            <a:endParaRPr sz="14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438a68b36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438a68b36a_0_4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g2438a68b36a_0_4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36</a:t>
            </a:fld>
            <a:endParaRPr sz="14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438a68b36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438a68b36a_0_6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2438a68b36a_0_6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37</a:t>
            </a:fld>
            <a:endParaRPr sz="14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438a68b36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438a68b36a_0_8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g2438a68b36a_0_8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38</a:t>
            </a:fld>
            <a:endParaRPr sz="14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438a68b36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2438a68b36a_0_11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g2438a68b36a_0_11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39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2d7155e5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22d7155e5ef_0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22d7155e5ef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438a68b36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438a68b36a_0_14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g2438a68b36a_0_14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40</a:t>
            </a:fld>
            <a:endParaRPr sz="14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438a68b36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438a68b36a_0_15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g2438a68b36a_0_15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41</a:t>
            </a:fld>
            <a:endParaRPr sz="14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438a68b36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2438a68b36a_0_16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g2438a68b36a_0_16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42</a:t>
            </a:fld>
            <a:endParaRPr sz="14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438a68b36a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438a68b36a_0_17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g2438a68b36a_0_17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43</a:t>
            </a:fld>
            <a:endParaRPr sz="14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438a68b36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438a68b36a_0_18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g2438a68b36a_0_18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44</a:t>
            </a:fld>
            <a:endParaRPr sz="14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438a68b36a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438a68b36a_0_19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2438a68b36a_0_19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45</a:t>
            </a:fld>
            <a:endParaRPr sz="14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438a68b36a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2438a68b36a_0_21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g2438a68b36a_0_21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46</a:t>
            </a:fld>
            <a:endParaRPr sz="14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438a68b36a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2438a68b36a_0_22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g2438a68b36a_0_22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2100"/>
          </a:xfrm>
          <a:prstGeom prst="rect">
            <a:avLst/>
          </a:prstGeom>
        </p:spPr>
        <p:txBody>
          <a:bodyPr spcFirstLastPara="1" wrap="square" lIns="91450" tIns="91450" rIns="91450" bIns="91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47</a:t>
            </a:fld>
            <a:endParaRPr sz="14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0a36b06b64_1_117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g20a36b06b64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0a36b06b64_1_125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g20a36b06b64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2d8982898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22d89828980_0_5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22d89828980_0_5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0a36b06b64_1_140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g20a36b06b64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0a36b06b64_1_146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g20a36b06b64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0a36b06b64_1_157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g20a36b06b64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0a36b06b64_1_189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g20a36b06b64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20a36b06b64_1_195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g20a36b06b64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0a36b06b64_1_204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g20a36b06b64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0a36b06b64_1_213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g20a36b06b64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20a36b06b64_1_223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g20a36b06b64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20a36b06b64_1_255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g20a36b06b6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0a36b06b64_1_264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g20a36b06b64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2d7155e5e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2d7155e5ef_0_3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22d7155e5ef_0_3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0a36b06b64_1_270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g20a36b06b64_1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0a36b06b64_1_295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g20a36b06b64_1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20a36b06b64_1_302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g20a36b06b64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20a36b06b64_1_309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g20a36b06b64_1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20a36b06b64_1_315:notes"/>
          <p:cNvSpPr txBox="1"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g20a36b06b64_1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20090"/>
            <a:ext cx="4876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41d3f07b4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241d3f07b4e_0_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g241d3f07b4e_0_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2d7155e5e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g22d7155e5ef_0_2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0" name="Google Shape;1160;g22d7155e5ef_0_2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2d94d58a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22d94d58a1a_0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g22d94d58a1a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2d7155e5e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22d7155e5ef_0_4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g22d7155e5ef_0_4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d7155e5e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2d7155e5ef_0_5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g22d7155e5ef_0_5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1150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" type="tx">
  <p:cSld name="TITLE_AND_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a36b06b64_1_4"/>
          <p:cNvSpPr/>
          <p:nvPr/>
        </p:nvSpPr>
        <p:spPr>
          <a:xfrm>
            <a:off x="16222" y="6410548"/>
            <a:ext cx="12192001" cy="452413"/>
          </a:xfrm>
          <a:prstGeom prst="rect">
            <a:avLst/>
          </a:prstGeom>
          <a:gradFill>
            <a:gsLst>
              <a:gs pos="0">
                <a:srgbClr val="EBEBEB"/>
              </a:gs>
              <a:gs pos="100000">
                <a:srgbClr val="FFFFFF"/>
              </a:gs>
            </a:gsLst>
            <a:lin ang="1154507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g20a36b06b64_1_4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0a36b06b64_1_4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880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g20a36b06b64_1_4"/>
          <p:cNvSpPr txBox="1">
            <a:spLocks noGrp="1"/>
          </p:cNvSpPr>
          <p:nvPr>
            <p:ph type="sldNum" idx="12"/>
          </p:nvPr>
        </p:nvSpPr>
        <p:spPr>
          <a:xfrm>
            <a:off x="11616666" y="6548437"/>
            <a:ext cx="247257" cy="25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2" name="Google Shape;92;g20a36b06b64_1_4" descr="ET-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544" y="6463633"/>
            <a:ext cx="1122642" cy="346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a36b06b64_1_10"/>
          <p:cNvSpPr/>
          <p:nvPr/>
        </p:nvSpPr>
        <p:spPr>
          <a:xfrm>
            <a:off x="16222" y="6410548"/>
            <a:ext cx="12192001" cy="452413"/>
          </a:xfrm>
          <a:prstGeom prst="rect">
            <a:avLst/>
          </a:prstGeom>
          <a:gradFill>
            <a:gsLst>
              <a:gs pos="0">
                <a:srgbClr val="EBEBEB"/>
              </a:gs>
              <a:gs pos="100000">
                <a:srgbClr val="FFFFFF"/>
              </a:gs>
            </a:gsLst>
            <a:lin ang="1154507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g20a36b06b64_1_10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0a36b06b64_1_10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880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20a36b06b64_1_10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8" name="Google Shape;98;g20a36b06b64_1_10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80655" y="6442137"/>
            <a:ext cx="1304726" cy="38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0a36b06b64_1_10" descr="nikhef_logo_red_no_b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4300" y="6469983"/>
            <a:ext cx="885135" cy="34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20a36b06b64_1_10"/>
          <p:cNvSpPr txBox="1"/>
          <p:nvPr/>
        </p:nvSpPr>
        <p:spPr>
          <a:xfrm>
            <a:off x="341901" y="6481175"/>
            <a:ext cx="29295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Andreas Freise, 16.05.2023</a:t>
            </a:r>
            <a:endParaRPr sz="7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bg>
      <p:bgPr>
        <a:gradFill>
          <a:gsLst>
            <a:gs pos="0">
              <a:srgbClr val="000000"/>
            </a:gs>
            <a:gs pos="64999">
              <a:srgbClr val="000000"/>
            </a:gs>
            <a:gs pos="100000">
              <a:srgbClr val="5876A9"/>
            </a:gs>
          </a:gsLst>
          <a:lin ang="5400000" scaled="0"/>
        </a:gra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g20a36b06b64_1_18"/>
          <p:cNvCxnSpPr/>
          <p:nvPr/>
        </p:nvCxnSpPr>
        <p:spPr>
          <a:xfrm>
            <a:off x="-95294" y="785794"/>
            <a:ext cx="12477795" cy="1"/>
          </a:xfrm>
          <a:prstGeom prst="straightConnector1">
            <a:avLst/>
          </a:prstGeom>
          <a:noFill/>
          <a:ln w="127000" cap="flat" cmpd="sng">
            <a:solidFill>
              <a:srgbClr val="A30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g20a36b06b64_1_18"/>
          <p:cNvSpPr txBox="1">
            <a:spLocks noGrp="1"/>
          </p:cNvSpPr>
          <p:nvPr>
            <p:ph type="title"/>
          </p:nvPr>
        </p:nvSpPr>
        <p:spPr>
          <a:xfrm>
            <a:off x="2447595" y="44623"/>
            <a:ext cx="825691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46C"/>
              </a:buClr>
              <a:buSzPts val="4000"/>
              <a:buFont typeface="Consolas"/>
              <a:buNone/>
              <a:defRPr sz="4000">
                <a:solidFill>
                  <a:srgbClr val="FED46C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0a36b06b64_1_18"/>
          <p:cNvSpPr txBox="1"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marL="457200" lvl="0" indent="-4127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ts val="2900"/>
              <a:buFont typeface="Corbel"/>
              <a:buChar char="▪"/>
              <a:defRPr sz="3000">
                <a:solidFill>
                  <a:srgbClr val="FEB80A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4000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ts val="2700"/>
              <a:buFont typeface="Corbel"/>
              <a:buChar char="▫"/>
              <a:defRPr sz="3000">
                <a:solidFill>
                  <a:srgbClr val="FEB80A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ts val="3000"/>
              <a:buFont typeface="Corbel"/>
              <a:buChar char="◾"/>
              <a:defRPr sz="3000">
                <a:solidFill>
                  <a:srgbClr val="FEB80A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ts val="3000"/>
              <a:buFont typeface="Corbel"/>
              <a:buChar char=""/>
              <a:defRPr sz="3000">
                <a:solidFill>
                  <a:srgbClr val="FEB80A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ts val="3000"/>
              <a:buFont typeface="Corbel"/>
              <a:buChar char="●"/>
              <a:defRPr sz="3000">
                <a:solidFill>
                  <a:srgbClr val="FEB80A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cxnSp>
        <p:nvCxnSpPr>
          <p:cNvPr id="105" name="Google Shape;105;g20a36b06b64_1_18"/>
          <p:cNvCxnSpPr/>
          <p:nvPr/>
        </p:nvCxnSpPr>
        <p:spPr>
          <a:xfrm>
            <a:off x="-95294" y="785794"/>
            <a:ext cx="12477795" cy="1"/>
          </a:xfrm>
          <a:prstGeom prst="straightConnector1">
            <a:avLst/>
          </a:prstGeom>
          <a:noFill/>
          <a:ln w="127000" cap="flat" cmpd="sng">
            <a:solidFill>
              <a:srgbClr val="A30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g20a36b06b64_1_18"/>
          <p:cNvSpPr txBox="1">
            <a:spLocks noGrp="1"/>
          </p:cNvSpPr>
          <p:nvPr>
            <p:ph type="sldNum" idx="12"/>
          </p:nvPr>
        </p:nvSpPr>
        <p:spPr>
          <a:xfrm>
            <a:off x="11480800" y="6512562"/>
            <a:ext cx="250190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b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ts val="1200"/>
              <a:buFont typeface="Corbel"/>
              <a:buNone/>
              <a:defRPr>
                <a:solidFill>
                  <a:srgbClr val="D6EC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a36b06b64_1_2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20a36b06b64_1_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●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○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■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●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○"/>
              <a:defRPr sz="2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g20a36b06b64_1_24"/>
          <p:cNvSpPr txBox="1">
            <a:spLocks noGrp="1"/>
          </p:cNvSpPr>
          <p:nvPr>
            <p:ph type="sldNum" idx="12"/>
          </p:nvPr>
        </p:nvSpPr>
        <p:spPr>
          <a:xfrm>
            <a:off x="11684528" y="6313340"/>
            <a:ext cx="343685" cy="33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a36b06b64_1_28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20a36b06b64_1_28"/>
          <p:cNvSpPr txBox="1"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g20a36b06b64_1_2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a36b06b64_1_32"/>
          <p:cNvSpPr>
            <a:spLocks noGrp="1"/>
          </p:cNvSpPr>
          <p:nvPr>
            <p:ph type="pic" idx="2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g20a36b06b64_1_32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0a36b06b64_1_32"/>
          <p:cNvSpPr txBox="1">
            <a:spLocks noGrp="1"/>
          </p:cNvSpPr>
          <p:nvPr>
            <p:ph type="body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20a36b06b64_1_3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re">
  <p:cSld name="Title - Centr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a36b06b64_1_37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0a36b06b64_1_37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a36b06b64_1_40"/>
          <p:cNvSpPr>
            <a:spLocks noGrp="1"/>
          </p:cNvSpPr>
          <p:nvPr>
            <p:ph type="pic" idx="2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g20a36b06b64_1_40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20a36b06b64_1_40"/>
          <p:cNvSpPr txBox="1">
            <a:spLocks noGrp="1"/>
          </p:cNvSpPr>
          <p:nvPr>
            <p:ph type="body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  <a:defRPr sz="2700"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g20a36b06b64_1_4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a36b06b64_1_45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20a36b06b64_1_4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a36b06b64_1_48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0a36b06b64_1_48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1pPr>
            <a:lvl2pPr marL="914400" lvl="1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2pPr>
            <a:lvl3pPr marL="1371600" lvl="2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3pPr>
            <a:lvl4pPr marL="1828800" lvl="3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4pPr>
            <a:lvl5pPr marL="2286000" lvl="4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g20a36b06b64_1_4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0a36b06b64_1_52"/>
          <p:cNvSpPr>
            <a:spLocks noGrp="1"/>
          </p:cNvSpPr>
          <p:nvPr>
            <p:ph type="pic" idx="2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g20a36b06b64_1_52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20a36b06b64_1_52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1900"/>
            </a:lvl1pPr>
            <a:lvl2pPr marL="914400" lvl="1" indent="-3810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1900"/>
            </a:lvl2pPr>
            <a:lvl3pPr marL="1371600" lvl="2" indent="-3810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1900"/>
            </a:lvl3pPr>
            <a:lvl4pPr marL="1828800" lvl="3" indent="-3810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1900"/>
            </a:lvl4pPr>
            <a:lvl5pPr marL="2286000" lvl="4" indent="-3810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1900"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g20a36b06b64_1_5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a36b06b64_1_57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1pPr>
            <a:lvl2pPr marL="914400" lvl="1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2pPr>
            <a:lvl3pPr marL="1371600" lvl="2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3pPr>
            <a:lvl4pPr marL="1828800" lvl="3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4pPr>
            <a:lvl5pPr marL="2286000" lvl="4" indent="-4191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sz="2400"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g20a36b06b64_1_57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a36b06b64_1_60"/>
          <p:cNvSpPr>
            <a:spLocks noGrp="1"/>
          </p:cNvSpPr>
          <p:nvPr>
            <p:ph type="pic" idx="2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g20a36b06b64_1_60"/>
          <p:cNvSpPr>
            <a:spLocks noGrp="1"/>
          </p:cNvSpPr>
          <p:nvPr>
            <p:ph type="pic" idx="3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g20a36b06b64_1_60"/>
          <p:cNvSpPr>
            <a:spLocks noGrp="1"/>
          </p:cNvSpPr>
          <p:nvPr>
            <p:ph type="pic" idx="4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g20a36b06b64_1_6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a36b06b64_1_65"/>
          <p:cNvSpPr txBox="1">
            <a:spLocks noGrp="1"/>
          </p:cNvSpPr>
          <p:nvPr>
            <p:ph type="body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i="1"/>
            </a:lvl1pPr>
            <a:lvl2pPr marL="914400" lvl="1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20a36b06b64_1_65"/>
          <p:cNvSpPr txBox="1">
            <a:spLocks noGrp="1"/>
          </p:cNvSpPr>
          <p:nvPr>
            <p:ph type="body" idx="2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g20a36b06b64_1_6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a36b06b64_1_69"/>
          <p:cNvSpPr>
            <a:spLocks noGrp="1"/>
          </p:cNvSpPr>
          <p:nvPr>
            <p:ph type="pic" idx="2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g20a36b06b64_1_69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a36b06b64_1_7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ullets J">
  <p:cSld name="Title bullets J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0a36b06b64_1_74"/>
          <p:cNvSpPr/>
          <p:nvPr/>
        </p:nvSpPr>
        <p:spPr>
          <a:xfrm>
            <a:off x="16222" y="6410548"/>
            <a:ext cx="12192001" cy="452413"/>
          </a:xfrm>
          <a:prstGeom prst="rect">
            <a:avLst/>
          </a:prstGeom>
          <a:gradFill>
            <a:gsLst>
              <a:gs pos="0">
                <a:srgbClr val="EBEBEB"/>
              </a:gs>
              <a:gs pos="100000">
                <a:srgbClr val="FFFFFF"/>
              </a:gs>
            </a:gsLst>
            <a:lin ang="1154507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g20a36b06b64_1_74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20a36b06b64_1_74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880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g20a36b06b64_1_74"/>
          <p:cNvSpPr txBox="1">
            <a:spLocks noGrp="1"/>
          </p:cNvSpPr>
          <p:nvPr>
            <p:ph type="sldNum" idx="12"/>
          </p:nvPr>
        </p:nvSpPr>
        <p:spPr>
          <a:xfrm>
            <a:off x="11616666" y="6548437"/>
            <a:ext cx="247257" cy="25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2" name="Google Shape;162;g20a36b06b64_1_74" descr="ET-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544" y="6463633"/>
            <a:ext cx="1122642" cy="34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0a36b06b64_1_74"/>
          <p:cNvSpPr txBox="1"/>
          <p:nvPr/>
        </p:nvSpPr>
        <p:spPr>
          <a:xfrm>
            <a:off x="457896" y="6481180"/>
            <a:ext cx="3376855" cy="31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Jeannette Ridder-Numan, 15.02.2023 </a:t>
            </a:r>
            <a:endParaRPr sz="7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J">
  <p:cSld name="Title J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a36b06b64_1_81"/>
          <p:cNvSpPr/>
          <p:nvPr/>
        </p:nvSpPr>
        <p:spPr>
          <a:xfrm>
            <a:off x="16222" y="6410548"/>
            <a:ext cx="12192001" cy="452413"/>
          </a:xfrm>
          <a:prstGeom prst="rect">
            <a:avLst/>
          </a:prstGeom>
          <a:gradFill>
            <a:gsLst>
              <a:gs pos="0">
                <a:srgbClr val="EBEBEB"/>
              </a:gs>
              <a:gs pos="100000">
                <a:srgbClr val="FFFFFF"/>
              </a:gs>
            </a:gsLst>
            <a:lin ang="1154507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g20a36b06b64_1_81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20a36b06b64_1_81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880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431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  <a:defRPr sz="2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20a36b06b64_1_81"/>
          <p:cNvSpPr txBox="1">
            <a:spLocks noGrp="1"/>
          </p:cNvSpPr>
          <p:nvPr>
            <p:ph type="sldNum" idx="12"/>
          </p:nvPr>
        </p:nvSpPr>
        <p:spPr>
          <a:xfrm>
            <a:off x="11616666" y="6548437"/>
            <a:ext cx="247257" cy="25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9" name="Google Shape;169;g20a36b06b64_1_81" descr="ET-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4544" y="6463633"/>
            <a:ext cx="1122642" cy="346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bg>
      <p:bgPr>
        <a:solidFill>
          <a:srgbClr val="00000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a36b06b64_1_87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3" cy="23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20a36b06b64_1_87"/>
          <p:cNvSpPr txBox="1">
            <a:spLocks noGrp="1"/>
          </p:cNvSpPr>
          <p:nvPr>
            <p:ph type="body" idx="1"/>
          </p:nvPr>
        </p:nvSpPr>
        <p:spPr>
          <a:xfrm>
            <a:off x="2416968" y="3536156"/>
            <a:ext cx="7358063" cy="79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g20a36b06b64_1_87"/>
          <p:cNvSpPr txBox="1">
            <a:spLocks noGrp="1"/>
          </p:cNvSpPr>
          <p:nvPr>
            <p:ph type="sldNum" idx="12"/>
          </p:nvPr>
        </p:nvSpPr>
        <p:spPr>
          <a:xfrm>
            <a:off x="5967907" y="6509742"/>
            <a:ext cx="247257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bg>
      <p:bgPr>
        <a:solidFill>
          <a:srgbClr val="000000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a36b06b64_1_91"/>
          <p:cNvSpPr txBox="1">
            <a:spLocks noGrp="1"/>
          </p:cNvSpPr>
          <p:nvPr>
            <p:ph type="sldNum" idx="12"/>
          </p:nvPr>
        </p:nvSpPr>
        <p:spPr>
          <a:xfrm>
            <a:off x="5967907" y="6509742"/>
            <a:ext cx="247257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gradFill>
          <a:gsLst>
            <a:gs pos="0">
              <a:srgbClr val="1C4054"/>
            </a:gs>
            <a:gs pos="100000">
              <a:srgbClr val="00244C"/>
            </a:gs>
          </a:gsLst>
          <a:lin ang="5400000" scaled="0"/>
        </a:gra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a36b06b64_1_93"/>
          <p:cNvSpPr txBox="1">
            <a:spLocks noGrp="1"/>
          </p:cNvSpPr>
          <p:nvPr>
            <p:ph type="sldNum" idx="12"/>
          </p:nvPr>
        </p:nvSpPr>
        <p:spPr>
          <a:xfrm>
            <a:off x="8077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50" tIns="41150" rIns="41150" bIns="411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 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0a36b06b64_1_95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3" cy="23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20a36b06b64_1_95"/>
          <p:cNvSpPr txBox="1">
            <a:spLocks noGrp="1"/>
          </p:cNvSpPr>
          <p:nvPr>
            <p:ph type="body" idx="1"/>
          </p:nvPr>
        </p:nvSpPr>
        <p:spPr>
          <a:xfrm>
            <a:off x="2416968" y="3536156"/>
            <a:ext cx="7358063" cy="79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g20a36b06b64_1_95"/>
          <p:cNvSpPr txBox="1">
            <a:spLocks noGrp="1"/>
          </p:cNvSpPr>
          <p:nvPr>
            <p:ph type="sldNum" idx="12"/>
          </p:nvPr>
        </p:nvSpPr>
        <p:spPr>
          <a:xfrm>
            <a:off x="5967907" y="6509742"/>
            <a:ext cx="247257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20a36b06b64_1_99" descr="Picture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235" y="6292722"/>
            <a:ext cx="1005840" cy="53884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0a36b06b64_1_99"/>
          <p:cNvSpPr txBox="1">
            <a:spLocks noGrp="1"/>
          </p:cNvSpPr>
          <p:nvPr>
            <p:ph type="body" idx="1"/>
          </p:nvPr>
        </p:nvSpPr>
        <p:spPr>
          <a:xfrm>
            <a:off x="1558928" y="731519"/>
            <a:ext cx="9074151" cy="60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g20a36b06b64_1_99"/>
          <p:cNvSpPr txBox="1">
            <a:spLocks noGrp="1"/>
          </p:cNvSpPr>
          <p:nvPr>
            <p:ph type="sldNum" idx="12"/>
          </p:nvPr>
        </p:nvSpPr>
        <p:spPr>
          <a:xfrm>
            <a:off x="1536050" y="6561356"/>
            <a:ext cx="133487" cy="12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900"/>
              <a:buFont typeface="Arial"/>
              <a:buNone/>
              <a:defRPr sz="900">
                <a:solidFill>
                  <a:srgbClr val="31313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6" name="Google Shape;186;g20a36b06b64_1_99"/>
          <p:cNvSpPr txBox="1">
            <a:spLocks noGrp="1"/>
          </p:cNvSpPr>
          <p:nvPr>
            <p:ph type="title"/>
          </p:nvPr>
        </p:nvSpPr>
        <p:spPr>
          <a:xfrm>
            <a:off x="1558925" y="274320"/>
            <a:ext cx="9074153" cy="42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D59"/>
              </a:buClr>
              <a:buSzPts val="2800"/>
              <a:buFont typeface="Arial"/>
              <a:buNone/>
              <a:defRPr sz="2800">
                <a:solidFill>
                  <a:srgbClr val="001D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a36b06b64_1_104"/>
          <p:cNvSpPr txBox="1"/>
          <p:nvPr/>
        </p:nvSpPr>
        <p:spPr>
          <a:xfrm>
            <a:off x="1270000" y="6369922"/>
            <a:ext cx="2651760" cy="24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Andreas Freise, IAB meeting 29.04.2022</a:t>
            </a:r>
            <a:endParaRPr sz="700"/>
          </a:p>
        </p:txBody>
      </p:sp>
      <p:sp>
        <p:nvSpPr>
          <p:cNvPr id="189" name="Google Shape;189;g20a36b06b64_1_104"/>
          <p:cNvSpPr txBox="1">
            <a:spLocks noGrp="1"/>
          </p:cNvSpPr>
          <p:nvPr>
            <p:ph type="sldNum" idx="12"/>
          </p:nvPr>
        </p:nvSpPr>
        <p:spPr>
          <a:xfrm>
            <a:off x="10248086" y="6369922"/>
            <a:ext cx="252274" cy="24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200"/>
              <a:buFont typeface="Calibri"/>
              <a:buNone/>
              <a:defRPr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0" name="Google Shape;190;g20a36b06b64_1_10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2800"/>
              <a:buFont typeface="Arial"/>
              <a:buChar char="•"/>
              <a:defRPr sz="28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2800"/>
              <a:buFont typeface="Arial"/>
              <a:buChar char="•"/>
              <a:defRPr sz="28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2800"/>
              <a:buFont typeface="Arial"/>
              <a:buChar char="•"/>
              <a:defRPr sz="28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2800"/>
              <a:buFont typeface="Arial"/>
              <a:buChar char="•"/>
              <a:defRPr sz="28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2800"/>
              <a:buFont typeface="Arial"/>
              <a:buChar char="•"/>
              <a:defRPr sz="28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pic>
        <p:nvPicPr>
          <p:cNvPr id="191" name="Google Shape;191;g20a36b06b64_1_104" descr="Screenshot 2022-04-28 at 22.20.15.png"/>
          <p:cNvPicPr preferRelativeResize="0"/>
          <p:nvPr/>
        </p:nvPicPr>
        <p:blipFill rotWithShape="1">
          <a:blip r:embed="rId2">
            <a:alphaModFix/>
          </a:blip>
          <a:srcRect b="49098"/>
          <a:stretch/>
        </p:blipFill>
        <p:spPr>
          <a:xfrm>
            <a:off x="192761" y="6270154"/>
            <a:ext cx="644341" cy="44139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20a36b06b64_1_104"/>
          <p:cNvSpPr txBox="1">
            <a:spLocks noGrp="1"/>
          </p:cNvSpPr>
          <p:nvPr>
            <p:ph type="title"/>
          </p:nvPr>
        </p:nvSpPr>
        <p:spPr>
          <a:xfrm>
            <a:off x="1010920" y="619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3473"/>
              </a:buClr>
              <a:buSzPts val="4000"/>
              <a:buFont typeface="Calibri"/>
              <a:buNone/>
              <a:defRPr sz="4000">
                <a:solidFill>
                  <a:srgbClr val="26347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>
  <p:cSld name="Alleen titel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0a36b06b64_1_1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20a36b06b64_1_110"/>
          <p:cNvSpPr txBox="1">
            <a:spLocks noGrp="1"/>
          </p:cNvSpPr>
          <p:nvPr>
            <p:ph type="sldNum" idx="12"/>
          </p:nvPr>
        </p:nvSpPr>
        <p:spPr>
          <a:xfrm>
            <a:off x="11101526" y="6417935"/>
            <a:ext cx="252274" cy="24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0a36b06b64_1_1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20a36b06b64_1_1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g20a36b06b64_1_113"/>
          <p:cNvSpPr txBox="1">
            <a:spLocks noGrp="1"/>
          </p:cNvSpPr>
          <p:nvPr>
            <p:ph type="sldNum" idx="12"/>
          </p:nvPr>
        </p:nvSpPr>
        <p:spPr>
          <a:xfrm>
            <a:off x="11101526" y="6417935"/>
            <a:ext cx="252274" cy="24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dt" idx="10"/>
          </p:nvPr>
        </p:nvSpPr>
        <p:spPr>
          <a:xfrm>
            <a:off x="203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>
          <a:blip r:embed="rId13">
            <a:alphaModFix amt="87000"/>
          </a:blip>
          <a:stretch>
            <a:fillRect/>
          </a:stretch>
        </p:blipFill>
        <p:spPr>
          <a:xfrm>
            <a:off x="0" y="0"/>
            <a:ext cx="12191999" cy="687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1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Nikhef 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Jamboree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1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1"/>
          <p:cNvSpPr txBox="1"/>
          <p:nvPr/>
        </p:nvSpPr>
        <p:spPr>
          <a:xfrm>
            <a:off x="228600" y="6356350"/>
            <a:ext cx="369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S.Hild, 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J.Steinlechner, A.Green, J Janquart</a:t>
            </a: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A.Freise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a36b06b64_1_0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5" name="Google Shape;85;g20a36b06b64_1_0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marL="457200" marR="0" lvl="0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381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6" name="Google Shape;86;g20a36b06b64_1_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pn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ds.virgo-gw.eu/?content=3&amp;r=2083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gif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1.gif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gif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7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7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9.12187" TargetMode="External"/><Relationship Id="rId3" Type="http://schemas.openxmlformats.org/officeDocument/2006/relationships/image" Target="../media/image99.png"/><Relationship Id="rId7" Type="http://schemas.openxmlformats.org/officeDocument/2006/relationships/hyperlink" Target="https://arxiv.org/pdf/1612.04095.pdf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1602.05882.pdf" TargetMode="External"/><Relationship Id="rId11" Type="http://schemas.openxmlformats.org/officeDocument/2006/relationships/image" Target="../media/image100.png"/><Relationship Id="rId5" Type="http://schemas.openxmlformats.org/officeDocument/2006/relationships/hyperlink" Target="https://arxiv.org/abs/2105.14390" TargetMode="External"/><Relationship Id="rId10" Type="http://schemas.openxmlformats.org/officeDocument/2006/relationships/hyperlink" Target="https://inspirehep.net/files/a578f00ea098c082fb5f6464607a3a1f" TargetMode="External"/><Relationship Id="rId4" Type="http://schemas.openxmlformats.org/officeDocument/2006/relationships/hyperlink" Target="https://arxiv.org/pdf/2004.13811.pdf" TargetMode="External"/><Relationship Id="rId9" Type="http://schemas.openxmlformats.org/officeDocument/2006/relationships/hyperlink" Target="https://inspirehep.net/files/f990f0ff2d8c334abd53d23895e902e3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pdf/1807.07062.pdf" TargetMode="External"/><Relationship Id="rId4" Type="http://schemas.openxmlformats.org/officeDocument/2006/relationships/hyperlink" Target="https://arxiv.org/pdf/2106.12466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6.12466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pdf/2105.04536.pdf" TargetMode="External"/><Relationship Id="rId4" Type="http://schemas.openxmlformats.org/officeDocument/2006/relationships/hyperlink" Target="https://arxiv.org/pdf/1807.07062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6.12466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2104.09339.pdf" TargetMode="External"/><Relationship Id="rId5" Type="http://schemas.openxmlformats.org/officeDocument/2006/relationships/hyperlink" Target="https://arxiv.org/pdf/2105.04536.pdf" TargetMode="External"/><Relationship Id="rId4" Type="http://schemas.openxmlformats.org/officeDocument/2006/relationships/hyperlink" Target="https://arxiv.org/pdf/1807.07062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6.12466.pdf" TargetMode="External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2104.09339.pdf" TargetMode="External"/><Relationship Id="rId5" Type="http://schemas.openxmlformats.org/officeDocument/2006/relationships/hyperlink" Target="https://arxiv.org/pdf/2105.04536.pdf" TargetMode="External"/><Relationship Id="rId4" Type="http://schemas.openxmlformats.org/officeDocument/2006/relationships/hyperlink" Target="https://arxiv.org/pdf/1807.07062.pdf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106.00392.pdf" TargetMode="External"/><Relationship Id="rId13" Type="http://schemas.openxmlformats.org/officeDocument/2006/relationships/image" Target="../media/image104.png"/><Relationship Id="rId3" Type="http://schemas.openxmlformats.org/officeDocument/2006/relationships/image" Target="../media/image103.png"/><Relationship Id="rId7" Type="http://schemas.openxmlformats.org/officeDocument/2006/relationships/hyperlink" Target="https://arxiv.org/pdf/2105.14390.pdf" TargetMode="External"/><Relationship Id="rId12" Type="http://schemas.openxmlformats.org/officeDocument/2006/relationships/hyperlink" Target="https://arxiv.org/pdf/2109.06456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atermark.silverchair.com/sty2145.pdf?token=AQECAHi208BE49Ooan9kkhW_Ercy7Dm3ZL_9Cf3qfKAc485ysgAAAscwggLDBgkqhkiG9w0BBwagggK0MIICsAIBADCCAqkGCSqGSIb3DQEHATAeBglghkgBZQMEAS4wEQQMSCcOPD0PfQiw6XRpAgEQgIICekKWBnnUN-Sgoxw-isjYPpeprsyCAHmDYt80dkVq-x75KaalkE6CMRQrrZmrFQxOyxNzC6K0AE5CrfmOZKLdypWR9PLBYLUIY3RCmbpLtKeoIo5coNv-D2CgoywnE9d5FQ8H_r2feBHjfnN6TI3ZdEXG-GGxvyTeSyzKMAPG-4ZpMPcxfGFnWAixNfEuG0i4SIu7ajvA-8e40_TmihqbWzrSJOpry0uUcX3zCanzbnsZPHbbLbmzw1zWKr4eUu2f3eMKqB_Kt3Dies1pMck9GDf9xD0Ldrb4Ki1b6gKkGMQIRucVQA6g52UyKoFjXfckLbPlSpXM214yLdgfA-v5ql22td4ehR6fRt8XTkWigQ40WPNNN8QGzSJRjFPr2mjLdmINpVTW3T6xlsjgb0y9gQLx8oa5cVcpsq0ogIjAV4cikfHUWQjlvw6FECsZ_bPpLc-YnZEGxdXWQHxy9NtjB5WZ9colw9UR6GDGmNbBTPtVV6YpOHxn_m2LCvouhfETiZ5xNbdLa05wXC_OL6eB8BdDYgL7VVtEDFkvkzXWI7ZLcDCKeF8D191ckcv4KJmins_uycsZQfej_lQ_2Q6uFVFnoQNMv9WdlzjevkyBs5-Jp6ksyPgB_7rofmJMR9AKX1wdleQ9BPvU18xuwM9Y-M_x5oQ_OTie5OVRhDTWyKab4PQpefm5CQ5WT-fMBPiNk1g4WnfWexC-6TllkCQxTI_giCIs7avgv_NOh8D2h_YBB2wXCT4VZmEV0hv4J99mZ3EWFZoxcI8rH1Li0VcXKtAIAl8aiwkKzHVelb1yA1wMg175hZu2SU-SZwrFMEEKzzjKs0ZqoyNhojQ" TargetMode="External"/><Relationship Id="rId11" Type="http://schemas.openxmlformats.org/officeDocument/2006/relationships/hyperlink" Target="https://watermark.silverchair.com/staa3813.pdf?token=AQECAHi208BE49Ooan9kkhW_Ercy7Dm3ZL_9Cf3qfKAc485ysgAAAskwggLFBgkqhkiG9w0BBwagggK2MIICsgIBADCCAqsGCSqGSIb3DQEHATAeBglghkgBZQMEAS4wEQQMtagM42lhyT8pQ6XZAgEQgIICfK0Vyfrp4R_V6EnaF6YMZ8FyDZ9kKDXXzyKam83u1E1_YeTsV2fVxz0sGVhUCsWtxPJ0VaQxTF533UWsEmy3vaG7npACE0gTh_JHW0oY1rBe-rLhAQZ9FcE2XrZ5igE4ki5-fy8mBxuzXx_z5S_M00iqRjh66eq8_ZGZ4HMC-yVDi9Aj1DpvKM0gOEQfKIriqZgnNpJE4rcmilmqnE6odFm_czvHQubaZXLBqoUfH4613_fBiwf9YiWfjFOm5bq2iRolvw-421nsGdu5euMbRIxLj7UP1--a6ajd72sEwrjVVaWEm2XqIOLhUU1o3Pm_E0gc1hYs7tWzMfBLfrxgQtev1B7DYZQnkV3kOJK_yj5mKNwAFQZnaEqN3OM0lLwSDXYc9FPSfwR2xeLiF2VfwxsA9nAJn3LSqDwJKWZAdgbZL4-XBzG5hEEDuoEaA5rhBPF_0gCAvm2QBWHBx5s9Zs3K4rUz-dZDqXHSV3U84z0sDJ-I1hfuqbDbCLNBYWxuupRVTvaiCb45bQK88LAZHqPBSPMtmFWA-YX52XZvLEhXy413S_MvGvqf5S5ehua9vTrjA9zEeaR4S-JyydickWqZZCZJauHKquGKBMKnzJtVGnKLrjPr9nSqUuwAp9RVFNxG5Sj_QFi0ZyAideukD8hNldtCGHyz1QotnlDQRVg8ajg6UkgnBEnZEvWAJZZyKd2Ip9Ssd1KXIrIBeDWP36WywB5fybdkWNxuOJTs1O5SMZ4ORzVNQW7lzvcXy_TkI7MKPOiayjL2ITHKRTTeuR5kLk_8iQRWytt0aaOdmg4ec2ie6QRYqJ_u0k_ET7pNY8OcimnRyl-C96Tnkg" TargetMode="External"/><Relationship Id="rId5" Type="http://schemas.openxmlformats.org/officeDocument/2006/relationships/hyperlink" Target="https://watermark.silverchair.com/sty411.pdf?token=AQECAHi208BE49Ooan9kkhW_Ercy7Dm3ZL_9Cf3qfKAc485ysgAAAsUwggLBBgkqhkiG9w0BBwagggKyMIICrgIBADCCAqcGCSqGSIb3DQEHATAeBglghkgBZQMEAS4wEQQMBdlLMbzcpNWircfJAgEQgIICeEO5HbD2dC0iRVUt6QG_O93DLzD1vMl-zt7fyx36s7sqW8vhSZ5THwwoDjnWH_fsWY3GcX4fAOYGt1hv2Z92_5_QAOn-6UQKrdefByi2rYBb1UJUBgCDiMOVu0eUCyMZs9byQTmErB7jutF5Q4bHnlM11qvKJ75iTMlUdq6HtPE3XIzm5g_jR6V2GXZjtRLmZ8mKVOb6-3T0F2XcUFW1620QzS05QiYUQ8dobKjFDbpjyzzcZj_cdvEEui5WDS7T6x_drokI2PrX1t0_hsEWeY_u9s7CNVCkLYhIF8TzQbPaij-LHgna1aKMzvl0xzAo45xOoJrM-64TALf6QFcKoYzK9A5jooUsy7nNTMPRFH6KzAW2fwplapna-aAiLZm_KA35f9R2d5u5Mzgiul_zGPLFZZRWzzG-gxGRzCWSANWEe4gpWnpWQVXbkkvd2nvM3QkC209IDt2t8DnMYkUliTDYXuj0AMPoOml2pr9gv1lpTlQ0mdizxIeNEZFCaehddeJQC_-pDDxXZfeTYDVmdfjAsbwGVeb2wa1ryjRaox6ppahoQz16uSUrpXtKkGeivnXZN2WqyWndF3jRWL6GeH3gZJud37GJWcO2SM8ueQKdbxtfjY_ePvsAypkNDugLZXN0J7dvwUxlPdX_WyW34TJbehkxbYLEsi4GQWBlGDaphba-eLrTX8j19_PDio3pK1p1cx34xm0FLRg-fVhEPb-1jMe6sM7k5uSy-OPuueUVsOP_69fPyW8j-ndqq9xyxsATanE7TJbw_HfkhB6_SgZecPxD5f1DxB7iAuUgr6wZpSzUlyC0REmtT95FUuIpmHvPVdGH80jU" TargetMode="External"/><Relationship Id="rId10" Type="http://schemas.openxmlformats.org/officeDocument/2006/relationships/hyperlink" Target="https://arxiv.org/pdf/2006.04516.pdf" TargetMode="External"/><Relationship Id="rId4" Type="http://schemas.openxmlformats.org/officeDocument/2006/relationships/hyperlink" Target="https://journals.aps.org/prd/pdf/10.1103/PhysRevD.97.023012" TargetMode="External"/><Relationship Id="rId9" Type="http://schemas.openxmlformats.org/officeDocument/2006/relationships/hyperlink" Target="https://arxiv.org/pdf/2106.06303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nterregemr.eu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5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"/>
          <p:cNvSpPr txBox="1">
            <a:spLocks noGrp="1"/>
          </p:cNvSpPr>
          <p:nvPr>
            <p:ph type="title"/>
          </p:nvPr>
        </p:nvSpPr>
        <p:spPr>
          <a:xfrm>
            <a:off x="514725" y="160100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Nikhef GW programme</a:t>
            </a:r>
            <a:endParaRPr/>
          </a:p>
        </p:txBody>
      </p:sp>
      <p:pic>
        <p:nvPicPr>
          <p:cNvPr id="205" name="Google Shape;20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300" y="68475"/>
            <a:ext cx="11781949" cy="41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225" y="4391545"/>
            <a:ext cx="2952748" cy="1778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43238df194_0_2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43238df194_0_2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11506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g243238df194_0_2"/>
          <p:cNvPicPr preferRelativeResize="0"/>
          <p:nvPr/>
        </p:nvPicPr>
        <p:blipFill rotWithShape="1">
          <a:blip r:embed="rId3">
            <a:alphaModFix/>
          </a:blip>
          <a:srcRect t="20044"/>
          <a:stretch/>
        </p:blipFill>
        <p:spPr>
          <a:xfrm>
            <a:off x="-165250" y="0"/>
            <a:ext cx="126376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243238df194_0_2"/>
          <p:cNvSpPr txBox="1"/>
          <p:nvPr/>
        </p:nvSpPr>
        <p:spPr>
          <a:xfrm>
            <a:off x="4663950" y="5653150"/>
            <a:ext cx="663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BIG THANKS to all the Nikhef technical departments for their excellent work !</a:t>
            </a:r>
            <a:endParaRPr sz="22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43238df194_0_29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Appetizers of the work in GW programme</a:t>
            </a:r>
            <a:endParaRPr/>
          </a:p>
        </p:txBody>
      </p:sp>
      <p:sp>
        <p:nvSpPr>
          <p:cNvPr id="383" name="Google Shape;383;g243238df194_0_29"/>
          <p:cNvSpPr/>
          <p:nvPr/>
        </p:nvSpPr>
        <p:spPr>
          <a:xfrm>
            <a:off x="330200" y="1771425"/>
            <a:ext cx="2573400" cy="3560100"/>
          </a:xfrm>
          <a:prstGeom prst="roundRect">
            <a:avLst>
              <a:gd name="adj" fmla="val 16667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243238df194_0_29"/>
          <p:cNvSpPr/>
          <p:nvPr/>
        </p:nvSpPr>
        <p:spPr>
          <a:xfrm>
            <a:off x="3134450" y="1771425"/>
            <a:ext cx="2573400" cy="35601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243238df194_0_29"/>
          <p:cNvSpPr/>
          <p:nvPr/>
        </p:nvSpPr>
        <p:spPr>
          <a:xfrm>
            <a:off x="5983675" y="1771425"/>
            <a:ext cx="2573400" cy="3560100"/>
          </a:xfrm>
          <a:prstGeom prst="roundRect">
            <a:avLst>
              <a:gd name="adj" fmla="val 16667"/>
            </a:avLst>
          </a:prstGeom>
          <a:solidFill>
            <a:srgbClr val="0097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243238df194_0_29"/>
          <p:cNvSpPr/>
          <p:nvPr/>
        </p:nvSpPr>
        <p:spPr>
          <a:xfrm>
            <a:off x="8832900" y="1771425"/>
            <a:ext cx="2573400" cy="3560100"/>
          </a:xfrm>
          <a:prstGeom prst="roundRect">
            <a:avLst>
              <a:gd name="adj" fmla="val 16667"/>
            </a:avLst>
          </a:prstGeom>
          <a:solidFill>
            <a:srgbClr val="85200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43238df194_0_29"/>
          <p:cNvSpPr txBox="1"/>
          <p:nvPr/>
        </p:nvSpPr>
        <p:spPr>
          <a:xfrm>
            <a:off x="621350" y="2028800"/>
            <a:ext cx="1991100" cy="3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“Mirrors for GW detectors”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Jessica Steinlechner, UM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243238df194_0_29"/>
          <p:cNvSpPr txBox="1"/>
          <p:nvPr/>
        </p:nvSpPr>
        <p:spPr>
          <a:xfrm>
            <a:off x="8997625" y="2221425"/>
            <a:ext cx="21174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“Einstein Telescope”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Andreas Freise, VU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43238df194_0_29"/>
          <p:cNvSpPr txBox="1"/>
          <p:nvPr/>
        </p:nvSpPr>
        <p:spPr>
          <a:xfrm>
            <a:off x="3448088" y="1952600"/>
            <a:ext cx="19911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“Off-site support to Virgo with optical simulations”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Anna Green, VU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243238df194_0_29"/>
          <p:cNvSpPr txBox="1"/>
          <p:nvPr/>
        </p:nvSpPr>
        <p:spPr>
          <a:xfrm>
            <a:off x="6274826" y="1929500"/>
            <a:ext cx="21174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“Lensing of Gravitational Waves- O3 searches”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Justin Janquart, UU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1" name="Google Shape;391;g243238df194_0_29"/>
          <p:cNvGrpSpPr/>
          <p:nvPr/>
        </p:nvGrpSpPr>
        <p:grpSpPr>
          <a:xfrm>
            <a:off x="1064141" y="2790253"/>
            <a:ext cx="856017" cy="1817656"/>
            <a:chOff x="6323445" y="512000"/>
            <a:chExt cx="2236200" cy="4267800"/>
          </a:xfrm>
        </p:grpSpPr>
        <p:sp>
          <p:nvSpPr>
            <p:cNvPr id="392" name="Google Shape;392;g243238df194_0_29"/>
            <p:cNvSpPr/>
            <p:nvPr/>
          </p:nvSpPr>
          <p:spPr>
            <a:xfrm>
              <a:off x="6323445" y="512000"/>
              <a:ext cx="2236200" cy="42678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3" name="Google Shape;393;g243238df194_0_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10381" y="1015371"/>
              <a:ext cx="1330275" cy="3504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g243238df194_0_29" descr="Wall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8543" y="2970839"/>
            <a:ext cx="722114" cy="145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43238df194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2851" y="2944299"/>
            <a:ext cx="980750" cy="164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43238df194_0_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2313" y="2944311"/>
            <a:ext cx="1122625" cy="1753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24427b771ad_0_0"/>
          <p:cNvPicPr preferRelativeResize="0"/>
          <p:nvPr/>
        </p:nvPicPr>
        <p:blipFill rotWithShape="1">
          <a:blip r:embed="rId3">
            <a:alphaModFix/>
          </a:blip>
          <a:srcRect l="1829" r="58663" b="23383"/>
          <a:stretch/>
        </p:blipFill>
        <p:spPr>
          <a:xfrm flipH="1">
            <a:off x="7544336" y="0"/>
            <a:ext cx="464766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24427b771ad_0_0"/>
          <p:cNvSpPr/>
          <p:nvPr/>
        </p:nvSpPr>
        <p:spPr>
          <a:xfrm>
            <a:off x="2162100" y="4700"/>
            <a:ext cx="100299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7510"/>
                </a:srgbClr>
              </a:gs>
              <a:gs pos="50000">
                <a:schemeClr val="lt1">
                  <a:alpha val="47510"/>
                </a:schemeClr>
              </a:gs>
              <a:gs pos="100000">
                <a:srgbClr val="FFFFFF">
                  <a:alpha val="0"/>
                  <a:alpha val="4751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4427b771ad_0_0"/>
          <p:cNvSpPr txBox="1">
            <a:spLocks noGrp="1"/>
          </p:cNvSpPr>
          <p:nvPr>
            <p:ph type="title"/>
          </p:nvPr>
        </p:nvSpPr>
        <p:spPr>
          <a:xfrm>
            <a:off x="1041400" y="1366367"/>
            <a:ext cx="4874100" cy="3985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00"/>
              <a:t>Mirrors</a:t>
            </a:r>
            <a:endParaRPr sz="10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for GW Detectors          </a:t>
            </a:r>
            <a:br>
              <a:rPr lang="en-US"/>
            </a:br>
            <a:r>
              <a:rPr lang="en-US" sz="2400"/>
              <a:t>(Jessica)</a:t>
            </a:r>
            <a:br>
              <a:rPr lang="en-US"/>
            </a:b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g24427b771ad_0_7"/>
          <p:cNvGrpSpPr/>
          <p:nvPr/>
        </p:nvGrpSpPr>
        <p:grpSpPr>
          <a:xfrm>
            <a:off x="634103" y="1385850"/>
            <a:ext cx="5444571" cy="4619399"/>
            <a:chOff x="932800" y="1115615"/>
            <a:chExt cx="4083531" cy="3464636"/>
          </a:xfrm>
        </p:grpSpPr>
        <p:pic>
          <p:nvPicPr>
            <p:cNvPr id="411" name="Google Shape;411;g24427b771ad_0_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32800" y="1676801"/>
              <a:ext cx="3563001" cy="2903450"/>
            </a:xfrm>
            <a:prstGeom prst="rect">
              <a:avLst/>
            </a:prstGeom>
            <a:noFill/>
            <a:ln w="381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12" name="Google Shape;412;g24427b771ad_0_7"/>
            <p:cNvSpPr/>
            <p:nvPr/>
          </p:nvSpPr>
          <p:spPr>
            <a:xfrm rot="-2451812">
              <a:off x="2651117" y="1312839"/>
              <a:ext cx="732278" cy="34775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D5A6BD"/>
            </a:solidFill>
            <a:ln w="2857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g24427b771ad_0_7"/>
            <p:cNvSpPr/>
            <p:nvPr/>
          </p:nvSpPr>
          <p:spPr>
            <a:xfrm rot="-2451812">
              <a:off x="2714542" y="2112664"/>
              <a:ext cx="732278" cy="34775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D5A6BD"/>
            </a:solidFill>
            <a:ln w="2857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g24427b771ad_0_7"/>
            <p:cNvSpPr/>
            <p:nvPr/>
          </p:nvSpPr>
          <p:spPr>
            <a:xfrm rot="-2451812">
              <a:off x="3432317" y="2700964"/>
              <a:ext cx="732278" cy="34775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D5A6BD"/>
            </a:solidFill>
            <a:ln w="2857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g24427b771ad_0_7"/>
            <p:cNvSpPr/>
            <p:nvPr/>
          </p:nvSpPr>
          <p:spPr>
            <a:xfrm rot="-2451812">
              <a:off x="4259592" y="2778664"/>
              <a:ext cx="732278" cy="34775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D5A6BD"/>
            </a:solidFill>
            <a:ln w="2857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g24427b771ad_0_7"/>
          <p:cNvSpPr txBox="1">
            <a:spLocks noGrp="1"/>
          </p:cNvSpPr>
          <p:nvPr>
            <p:ph type="title"/>
          </p:nvPr>
        </p:nvSpPr>
        <p:spPr>
          <a:xfrm>
            <a:off x="330200" y="-56082"/>
            <a:ext cx="69792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Mirrors in a GW Detector</a:t>
            </a:r>
            <a:endParaRPr sz="2400"/>
          </a:p>
        </p:txBody>
      </p:sp>
      <p:sp>
        <p:nvSpPr>
          <p:cNvPr id="417" name="Google Shape;417;g24427b771ad_0_7"/>
          <p:cNvSpPr txBox="1"/>
          <p:nvPr/>
        </p:nvSpPr>
        <p:spPr>
          <a:xfrm>
            <a:off x="6334233" y="1547367"/>
            <a:ext cx="5444700" cy="46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GW detector: Michelson interferometer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Measures relative length changes between the two arms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Cavities to effectively increase arm length: made of input test mass mirrors (ITMs) and end test mass mirrors (ETMs)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Vibration of atoms and molecules in the mirrors due to thermal energy: displacement noise of surfaces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→ ‘hides’ GW signals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4427b771ad_0_19"/>
          <p:cNvSpPr txBox="1">
            <a:spLocks noGrp="1"/>
          </p:cNvSpPr>
          <p:nvPr>
            <p:ph type="title"/>
          </p:nvPr>
        </p:nvSpPr>
        <p:spPr>
          <a:xfrm>
            <a:off x="330200" y="-56082"/>
            <a:ext cx="69792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Mechanical Q-factor</a:t>
            </a:r>
            <a:endParaRPr sz="2400"/>
          </a:p>
        </p:txBody>
      </p:sp>
      <p:sp>
        <p:nvSpPr>
          <p:cNvPr id="424" name="Google Shape;424;g24427b771ad_0_19"/>
          <p:cNvSpPr txBox="1"/>
          <p:nvPr/>
        </p:nvSpPr>
        <p:spPr>
          <a:xfrm>
            <a:off x="238233" y="1547367"/>
            <a:ext cx="7410900" cy="28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Distribution of displacement noise: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Depends on Q-factor of the mirrors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Q-factor: response when you ping it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Long clear sound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 Q-factor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Mechanical loss ( Q</a:t>
            </a:r>
            <a:r>
              <a:rPr lang="en-US" sz="2400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)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corresponding material property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427b771ad_0_25"/>
          <p:cNvSpPr txBox="1">
            <a:spLocks noGrp="1"/>
          </p:cNvSpPr>
          <p:nvPr>
            <p:ph type="title"/>
          </p:nvPr>
        </p:nvSpPr>
        <p:spPr>
          <a:xfrm>
            <a:off x="330200" y="-56082"/>
            <a:ext cx="69792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Mechanical Q-factor</a:t>
            </a:r>
            <a:endParaRPr sz="2400"/>
          </a:p>
        </p:txBody>
      </p:sp>
      <p:sp>
        <p:nvSpPr>
          <p:cNvPr id="431" name="Google Shape;431;g24427b771ad_0_25"/>
          <p:cNvSpPr txBox="1"/>
          <p:nvPr/>
        </p:nvSpPr>
        <p:spPr>
          <a:xfrm>
            <a:off x="238233" y="1547367"/>
            <a:ext cx="7410900" cy="28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Distribution of displacement noise: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Depends on Q-factor of the mirrors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Q-factor: response when you ping it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Long clear sound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 Q-factor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Mechanical loss ( Q</a:t>
            </a:r>
            <a:r>
              <a:rPr lang="en-US" sz="24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)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corresponding material property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g24427b771ad_0_25"/>
          <p:cNvGrpSpPr/>
          <p:nvPr/>
        </p:nvGrpSpPr>
        <p:grpSpPr>
          <a:xfrm>
            <a:off x="8431049" y="682650"/>
            <a:ext cx="2981525" cy="5690258"/>
            <a:chOff x="6323445" y="512000"/>
            <a:chExt cx="2236200" cy="4267800"/>
          </a:xfrm>
        </p:grpSpPr>
        <p:sp>
          <p:nvSpPr>
            <p:cNvPr id="433" name="Google Shape;433;g24427b771ad_0_25"/>
            <p:cNvSpPr/>
            <p:nvPr/>
          </p:nvSpPr>
          <p:spPr>
            <a:xfrm>
              <a:off x="6323445" y="512000"/>
              <a:ext cx="2236200" cy="42678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4" name="Google Shape;434;g24427b771ad_0_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10381" y="1015371"/>
              <a:ext cx="1330275" cy="35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4427b771ad_0_34"/>
          <p:cNvSpPr txBox="1">
            <a:spLocks noGrp="1"/>
          </p:cNvSpPr>
          <p:nvPr>
            <p:ph type="title"/>
          </p:nvPr>
        </p:nvSpPr>
        <p:spPr>
          <a:xfrm>
            <a:off x="330200" y="-56082"/>
            <a:ext cx="69792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Noise in a GW Detector</a:t>
            </a:r>
            <a:endParaRPr sz="2400"/>
          </a:p>
        </p:txBody>
      </p:sp>
      <p:sp>
        <p:nvSpPr>
          <p:cNvPr id="441" name="Google Shape;441;g24427b771ad_0_34"/>
          <p:cNvSpPr txBox="1"/>
          <p:nvPr/>
        </p:nvSpPr>
        <p:spPr>
          <a:xfrm>
            <a:off x="238233" y="1547367"/>
            <a:ext cx="74109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Most vibration at resonance frequency: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Resonance peak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dissipation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vibrations at other frequencies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Higher Q: vibrations concentrat at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fewer vibrations ( = lower noise)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at all other frequencies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2" name="Google Shape;442;g24427b771ad_0_34"/>
          <p:cNvGrpSpPr/>
          <p:nvPr/>
        </p:nvGrpSpPr>
        <p:grpSpPr>
          <a:xfrm>
            <a:off x="6134676" y="1235426"/>
            <a:ext cx="5626433" cy="4736082"/>
            <a:chOff x="4524920" y="1231325"/>
            <a:chExt cx="4219930" cy="3552150"/>
          </a:xfrm>
        </p:grpSpPr>
        <p:sp>
          <p:nvSpPr>
            <p:cNvPr id="443" name="Google Shape;443;g24427b771ad_0_34"/>
            <p:cNvSpPr/>
            <p:nvPr/>
          </p:nvSpPr>
          <p:spPr>
            <a:xfrm>
              <a:off x="4598850" y="1231325"/>
              <a:ext cx="4146000" cy="35484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4" name="Google Shape;444;g24427b771ad_0_34"/>
            <p:cNvPicPr preferRelativeResize="0"/>
            <p:nvPr/>
          </p:nvPicPr>
          <p:blipFill rotWithShape="1">
            <a:blip r:embed="rId3">
              <a:alphaModFix/>
            </a:blip>
            <a:srcRect l="12126" b="7484"/>
            <a:stretch/>
          </p:blipFill>
          <p:spPr>
            <a:xfrm>
              <a:off x="4931350" y="1268050"/>
              <a:ext cx="3707825" cy="316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g24427b771ad_0_34"/>
            <p:cNvSpPr txBox="1"/>
            <p:nvPr/>
          </p:nvSpPr>
          <p:spPr>
            <a:xfrm rot="-5400000">
              <a:off x="3280070" y="2706575"/>
              <a:ext cx="28938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latin typeface="Calibri"/>
                  <a:ea typeface="Calibri"/>
                  <a:cs typeface="Calibri"/>
                  <a:sym typeface="Calibri"/>
                </a:rPr>
                <a:t>Thermal displacement noise [m/√Hz]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g24427b771ad_0_34"/>
            <p:cNvSpPr txBox="1"/>
            <p:nvPr/>
          </p:nvSpPr>
          <p:spPr>
            <a:xfrm>
              <a:off x="6175400" y="4379375"/>
              <a:ext cx="14241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latin typeface="Calibri"/>
                  <a:ea typeface="Calibri"/>
                  <a:cs typeface="Calibri"/>
                  <a:sym typeface="Calibri"/>
                </a:rPr>
                <a:t>Frequency [Hz]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g24427b771ad_0_34"/>
            <p:cNvSpPr/>
            <p:nvPr/>
          </p:nvSpPr>
          <p:spPr>
            <a:xfrm>
              <a:off x="6443250" y="3334300"/>
              <a:ext cx="227700" cy="455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0000"/>
                </a:solidFill>
              </a:endParaRPr>
            </a:p>
          </p:txBody>
        </p:sp>
        <p:sp>
          <p:nvSpPr>
            <p:cNvPr id="448" name="Google Shape;448;g24427b771ad_0_34"/>
            <p:cNvSpPr txBox="1"/>
            <p:nvPr/>
          </p:nvSpPr>
          <p:spPr>
            <a:xfrm>
              <a:off x="6608800" y="3203963"/>
              <a:ext cx="17292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rgbClr val="CC4125"/>
                  </a:solidFill>
                  <a:latin typeface="Calibri"/>
                  <a:ea typeface="Calibri"/>
                  <a:cs typeface="Calibri"/>
                  <a:sym typeface="Calibri"/>
                </a:rPr>
                <a:t>higher Q (lower loss)</a:t>
              </a:r>
              <a:endParaRPr sz="1900">
                <a:solidFill>
                  <a:srgbClr val="CC412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9" name="Google Shape;449;g24427b771ad_0_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38325" y="1496648"/>
              <a:ext cx="475500" cy="1115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g24427b771ad_0_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5225" y="1561669"/>
              <a:ext cx="714375" cy="77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g24427b771ad_0_34"/>
            <p:cNvSpPr txBox="1"/>
            <p:nvPr/>
          </p:nvSpPr>
          <p:spPr>
            <a:xfrm>
              <a:off x="5725950" y="1420450"/>
              <a:ext cx="1129800" cy="6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latin typeface="Calibri"/>
                  <a:ea typeface="Calibri"/>
                  <a:cs typeface="Calibri"/>
                  <a:sym typeface="Calibri"/>
                </a:rPr>
                <a:t>pendulum mode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g24427b771ad_0_34"/>
            <p:cNvSpPr txBox="1"/>
            <p:nvPr/>
          </p:nvSpPr>
          <p:spPr>
            <a:xfrm>
              <a:off x="7529890" y="2257000"/>
              <a:ext cx="714300" cy="6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latin typeface="Calibri"/>
                  <a:ea typeface="Calibri"/>
                  <a:cs typeface="Calibri"/>
                  <a:sym typeface="Calibri"/>
                </a:rPr>
                <a:t>mirror mode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4427b771ad_0_51"/>
          <p:cNvSpPr txBox="1">
            <a:spLocks noGrp="1"/>
          </p:cNvSpPr>
          <p:nvPr>
            <p:ph type="title"/>
          </p:nvPr>
        </p:nvSpPr>
        <p:spPr>
          <a:xfrm>
            <a:off x="330200" y="-56067"/>
            <a:ext cx="117669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Coatings</a:t>
            </a:r>
            <a:r>
              <a:rPr lang="en-US" sz="2400"/>
              <a:t> (are the source of all the trouble)</a:t>
            </a:r>
            <a:endParaRPr sz="2400"/>
          </a:p>
        </p:txBody>
      </p:sp>
      <p:sp>
        <p:nvSpPr>
          <p:cNvPr id="459" name="Google Shape;459;g24427b771ad_0_51"/>
          <p:cNvSpPr txBox="1"/>
          <p:nvPr/>
        </p:nvSpPr>
        <p:spPr>
          <a:xfrm>
            <a:off x="238233" y="1140967"/>
            <a:ext cx="112077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Coatings: required to make mirrors reflective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 reflectivity: uses refractive index difference of two materials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Requires stack of many layers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Usually amorphous</a:t>
            </a:r>
            <a:endParaRPr sz="24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→ unordered: vast majority has either high mechanical or high optical losses</a:t>
            </a:r>
            <a:endParaRPr sz="24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g24427b771ad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500" y="3844967"/>
            <a:ext cx="4136571" cy="2326821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1" name="Google Shape;461;g24427b771ad_0_51"/>
          <p:cNvSpPr txBox="1"/>
          <p:nvPr/>
        </p:nvSpPr>
        <p:spPr>
          <a:xfrm>
            <a:off x="949433" y="3172967"/>
            <a:ext cx="320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amorphous materials:</a:t>
            </a:r>
            <a:endParaRPr sz="24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4427b771ad_0_59"/>
          <p:cNvSpPr txBox="1">
            <a:spLocks noGrp="1"/>
          </p:cNvSpPr>
          <p:nvPr>
            <p:ph type="title"/>
          </p:nvPr>
        </p:nvSpPr>
        <p:spPr>
          <a:xfrm>
            <a:off x="330200" y="-56067"/>
            <a:ext cx="117669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Coatings</a:t>
            </a:r>
            <a:r>
              <a:rPr lang="en-US" sz="2400"/>
              <a:t> (are the source of all the trouble)</a:t>
            </a:r>
            <a:endParaRPr sz="2400"/>
          </a:p>
        </p:txBody>
      </p:sp>
      <p:sp>
        <p:nvSpPr>
          <p:cNvPr id="468" name="Google Shape;468;g24427b771ad_0_59"/>
          <p:cNvSpPr txBox="1"/>
          <p:nvPr/>
        </p:nvSpPr>
        <p:spPr>
          <a:xfrm>
            <a:off x="238233" y="1140967"/>
            <a:ext cx="112077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Coatings: required to make mirrors reflective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 reflectivity: uses refractive index difference of two materials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Requires stack of many layers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57200" algn="l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Singlecrystalline multilayer coatings under development</a:t>
            </a:r>
            <a:br>
              <a:rPr lang="en-US" sz="24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→ more ordered: lower optical and mechanical losses, but other challenges </a:t>
            </a:r>
            <a:endParaRPr sz="2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g24427b771ad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500" y="3844967"/>
            <a:ext cx="4136571" cy="2326821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0" name="Google Shape;470;g24427b771ad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9400" y="3844971"/>
            <a:ext cx="4136571" cy="2326821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1" name="Google Shape;471;g24427b771ad_0_59"/>
          <p:cNvSpPr txBox="1"/>
          <p:nvPr/>
        </p:nvSpPr>
        <p:spPr>
          <a:xfrm>
            <a:off x="949433" y="3172967"/>
            <a:ext cx="320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amorphous materials:</a:t>
            </a:r>
            <a:endParaRPr sz="24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24427b771ad_0_59"/>
          <p:cNvSpPr txBox="1"/>
          <p:nvPr/>
        </p:nvSpPr>
        <p:spPr>
          <a:xfrm>
            <a:off x="7455291" y="3172967"/>
            <a:ext cx="320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crystalline materials:</a:t>
            </a:r>
            <a:endParaRPr sz="24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24427b771ad_0_59"/>
          <p:cNvSpPr/>
          <p:nvPr/>
        </p:nvSpPr>
        <p:spPr>
          <a:xfrm>
            <a:off x="5722667" y="4702833"/>
            <a:ext cx="955200" cy="57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5A6BD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4427b771ad_0_70"/>
          <p:cNvSpPr txBox="1">
            <a:spLocks noGrp="1"/>
          </p:cNvSpPr>
          <p:nvPr>
            <p:ph type="title"/>
          </p:nvPr>
        </p:nvSpPr>
        <p:spPr>
          <a:xfrm>
            <a:off x="330200" y="-56067"/>
            <a:ext cx="117669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Crystalline Toplayer for Amorphous Coatings</a:t>
            </a:r>
            <a:endParaRPr sz="2400"/>
          </a:p>
        </p:txBody>
      </p:sp>
      <p:sp>
        <p:nvSpPr>
          <p:cNvPr id="480" name="Google Shape;480;g24427b771ad_0_70"/>
          <p:cNvSpPr txBox="1"/>
          <p:nvPr/>
        </p:nvSpPr>
        <p:spPr>
          <a:xfrm>
            <a:off x="238233" y="1140967"/>
            <a:ext cx="11207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Some materials: low mechanical loss, but too high optical absorption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Majority of absorption take place in the very first layer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Replace just the first layer by crystalline material = more choice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reduce absorption by ~70%,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g24427b771ad_0_70"/>
          <p:cNvPicPr preferRelativeResize="0"/>
          <p:nvPr/>
        </p:nvPicPr>
        <p:blipFill rotWithShape="1">
          <a:blip r:embed="rId3">
            <a:alphaModFix/>
          </a:blip>
          <a:srcRect l="20856" t="21062" r="12870" b="35926"/>
          <a:stretch/>
        </p:blipFill>
        <p:spPr>
          <a:xfrm>
            <a:off x="563167" y="3218867"/>
            <a:ext cx="8058533" cy="2941866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2" name="Google Shape;482;g24427b771ad_0_70"/>
          <p:cNvSpPr txBox="1"/>
          <p:nvPr/>
        </p:nvSpPr>
        <p:spPr>
          <a:xfrm>
            <a:off x="8520100" y="3422067"/>
            <a:ext cx="3672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Investigate properties of crystalline layers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Investigate bond prop.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 amorphous materials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Optimize layer design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g24427b771ad_0_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9210" y="173687"/>
            <a:ext cx="790233" cy="93683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4427b771ad_0_70"/>
          <p:cNvSpPr txBox="1"/>
          <p:nvPr/>
        </p:nvSpPr>
        <p:spPr>
          <a:xfrm>
            <a:off x="11284790" y="766995"/>
            <a:ext cx="68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Vidi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d7155e5ef_0_16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859"/>
              <a:t>The Mission: Detecting and studying Gravitational Waves that are produced by cataclysmic events in the universe</a:t>
            </a:r>
            <a:endParaRPr sz="3859"/>
          </a:p>
        </p:txBody>
      </p:sp>
      <p:sp>
        <p:nvSpPr>
          <p:cNvPr id="213" name="Google Shape;213;g22d7155e5ef_0_16"/>
          <p:cNvSpPr txBox="1">
            <a:spLocks noGrp="1"/>
          </p:cNvSpPr>
          <p:nvPr>
            <p:ph type="body" idx="1"/>
          </p:nvPr>
        </p:nvSpPr>
        <p:spPr>
          <a:xfrm>
            <a:off x="945250" y="1743625"/>
            <a:ext cx="9992700" cy="45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Upgrade Advanced Virgo and run jointly with Advanced LIGO providing observational data of unprecedented reach and pointing accuracy.</a:t>
            </a:r>
            <a:endParaRPr sz="21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Study gravitational waves from compact binary mergers, and extract knowledge about black-hole and neutron star populations, their formation channels, the equation of state of neutron stars and the expansion rate of the universe.</a:t>
            </a:r>
            <a:endParaRPr sz="21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Develop strategies to probe the nature of black holes and the fundamental physics of gravity and shed light on the nature of dark matter and dark energy.</a:t>
            </a:r>
            <a:endParaRPr sz="21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2100"/>
              <a:t>Develop new data-analysis techniques and consolidate innovative instrumentation R&amp;D for Virgo, ETpathfinder, ET and LISA.</a:t>
            </a:r>
            <a:endParaRPr sz="21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-US" sz="2100"/>
              <a:t>Consolidate the Dutch co-leadership of the Einstein Telescope and prepare a strong bid for hosting the Einstein Telescope in Euregio Meuse-Rhine.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4427b771ad_0_80"/>
          <p:cNvSpPr txBox="1">
            <a:spLocks noGrp="1"/>
          </p:cNvSpPr>
          <p:nvPr>
            <p:ph type="title"/>
          </p:nvPr>
        </p:nvSpPr>
        <p:spPr>
          <a:xfrm>
            <a:off x="330200" y="-56067"/>
            <a:ext cx="95784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Implant Layers into Crystalline Substrate</a:t>
            </a:r>
            <a:endParaRPr sz="2400"/>
          </a:p>
        </p:txBody>
      </p:sp>
      <p:sp>
        <p:nvSpPr>
          <p:cNvPr id="491" name="Google Shape;491;g24427b771ad_0_80"/>
          <p:cNvSpPr txBox="1"/>
          <p:nvPr/>
        </p:nvSpPr>
        <p:spPr>
          <a:xfrm>
            <a:off x="203200" y="1219200"/>
            <a:ext cx="113937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the </a:t>
            </a: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crystalline silicon mirror substrate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(planned to use in cryo. ET)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form some of the layers: excellent optical and mechanical properties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Implant nitrogen ions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(via ion implantation) to form silicon nitride (SiN) layers:</a:t>
            </a:r>
            <a:b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SiN is one of the most promising amorphous materials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Solves size issue of ‘externally grown’ single-crystalline coatings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2" name="Google Shape;492;g24427b771ad_0_80"/>
          <p:cNvGrpSpPr/>
          <p:nvPr/>
        </p:nvGrpSpPr>
        <p:grpSpPr>
          <a:xfrm>
            <a:off x="528453" y="3564142"/>
            <a:ext cx="11068123" cy="2593535"/>
            <a:chOff x="396350" y="2749375"/>
            <a:chExt cx="8301300" cy="1945200"/>
          </a:xfrm>
        </p:grpSpPr>
        <p:sp>
          <p:nvSpPr>
            <p:cNvPr id="493" name="Google Shape;493;g24427b771ad_0_80"/>
            <p:cNvSpPr/>
            <p:nvPr/>
          </p:nvSpPr>
          <p:spPr>
            <a:xfrm>
              <a:off x="396350" y="2749375"/>
              <a:ext cx="8301300" cy="19452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94" name="Google Shape;494;g24427b771ad_0_80"/>
            <p:cNvSpPr/>
            <p:nvPr/>
          </p:nvSpPr>
          <p:spPr>
            <a:xfrm>
              <a:off x="1148025" y="3674250"/>
              <a:ext cx="2128225" cy="707775"/>
            </a:xfrm>
            <a:prstGeom prst="flowChartMagneticDisk">
              <a:avLst/>
            </a:prstGeom>
            <a:gradFill>
              <a:gsLst>
                <a:gs pos="0">
                  <a:srgbClr val="BFBFBF"/>
                </a:gs>
                <a:gs pos="100000">
                  <a:srgbClr val="737373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g24427b771ad_0_80"/>
            <p:cNvSpPr/>
            <p:nvPr/>
          </p:nvSpPr>
          <p:spPr>
            <a:xfrm>
              <a:off x="3858500" y="3865477"/>
              <a:ext cx="1338900" cy="349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8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g24427b771ad_0_80"/>
            <p:cNvSpPr/>
            <p:nvPr/>
          </p:nvSpPr>
          <p:spPr>
            <a:xfrm>
              <a:off x="5676775" y="3674250"/>
              <a:ext cx="2128225" cy="707775"/>
            </a:xfrm>
            <a:prstGeom prst="flowChartMagneticDisk">
              <a:avLst/>
            </a:prstGeom>
            <a:gradFill>
              <a:gsLst>
                <a:gs pos="0">
                  <a:srgbClr val="BFBFBF"/>
                </a:gs>
                <a:gs pos="100000">
                  <a:srgbClr val="737373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497" name="Google Shape;497;g24427b771ad_0_80"/>
            <p:cNvGrpSpPr/>
            <p:nvPr/>
          </p:nvGrpSpPr>
          <p:grpSpPr>
            <a:xfrm>
              <a:off x="7575685" y="2873003"/>
              <a:ext cx="571540" cy="572714"/>
              <a:chOff x="7812060" y="3216278"/>
              <a:chExt cx="571540" cy="572714"/>
            </a:xfrm>
          </p:grpSpPr>
          <p:grpSp>
            <p:nvGrpSpPr>
              <p:cNvPr id="498" name="Google Shape;498;g24427b771ad_0_80"/>
              <p:cNvGrpSpPr/>
              <p:nvPr/>
            </p:nvGrpSpPr>
            <p:grpSpPr>
              <a:xfrm>
                <a:off x="7812060" y="3216278"/>
                <a:ext cx="198784" cy="572714"/>
                <a:chOff x="506377" y="2949151"/>
                <a:chExt cx="269100" cy="775300"/>
              </a:xfrm>
            </p:grpSpPr>
            <p:sp>
              <p:nvSpPr>
                <p:cNvPr id="499" name="Google Shape;499;g24427b771ad_0_80"/>
                <p:cNvSpPr/>
                <p:nvPr/>
              </p:nvSpPr>
              <p:spPr>
                <a:xfrm>
                  <a:off x="586310" y="2949151"/>
                  <a:ext cx="113100" cy="572700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88000">
                      <a:srgbClr val="80CBD3"/>
                    </a:gs>
                    <a:gs pos="100000">
                      <a:srgbClr val="0097A7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557213" algn="bl" rotWithShape="0">
                    <a:srgbClr val="0097A7"/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  <p:sp>
              <p:nvSpPr>
                <p:cNvPr id="500" name="Google Shape;500;g24427b771ad_0_80"/>
                <p:cNvSpPr/>
                <p:nvPr/>
              </p:nvSpPr>
              <p:spPr>
                <a:xfrm>
                  <a:off x="506377" y="3456250"/>
                  <a:ext cx="269100" cy="268200"/>
                </a:xfrm>
                <a:prstGeom prst="ellipse">
                  <a:avLst/>
                </a:prstGeom>
                <a:gradFill>
                  <a:gsLst>
                    <a:gs pos="0">
                      <a:srgbClr val="36EDF7">
                        <a:alpha val="18823"/>
                      </a:srgbClr>
                    </a:gs>
                    <a:gs pos="11000">
                      <a:srgbClr val="FFFFFF"/>
                    </a:gs>
                    <a:gs pos="30000">
                      <a:srgbClr val="C0E5E9"/>
                    </a:gs>
                    <a:gs pos="77000">
                      <a:srgbClr val="0097A7"/>
                    </a:gs>
                    <a:gs pos="100000">
                      <a:srgbClr val="134F5C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</p:grpSp>
          <p:sp>
            <p:nvSpPr>
              <p:cNvPr id="501" name="Google Shape;501;g24427b771ad_0_80"/>
              <p:cNvSpPr txBox="1"/>
              <p:nvPr/>
            </p:nvSpPr>
            <p:spPr>
              <a:xfrm>
                <a:off x="7964500" y="3309950"/>
                <a:ext cx="419100" cy="40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</a:t>
                </a:r>
                <a:r>
                  <a:rPr lang="en-US" sz="1900" b="1" baseline="30000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3-</a:t>
                </a:r>
                <a:endParaRPr sz="1900" b="1" baseline="30000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g24427b771ad_0_80"/>
            <p:cNvGrpSpPr/>
            <p:nvPr/>
          </p:nvGrpSpPr>
          <p:grpSpPr>
            <a:xfrm>
              <a:off x="7042285" y="3177803"/>
              <a:ext cx="571540" cy="572714"/>
              <a:chOff x="7812060" y="3216278"/>
              <a:chExt cx="571540" cy="572714"/>
            </a:xfrm>
          </p:grpSpPr>
          <p:grpSp>
            <p:nvGrpSpPr>
              <p:cNvPr id="503" name="Google Shape;503;g24427b771ad_0_80"/>
              <p:cNvGrpSpPr/>
              <p:nvPr/>
            </p:nvGrpSpPr>
            <p:grpSpPr>
              <a:xfrm>
                <a:off x="7812060" y="3216278"/>
                <a:ext cx="198784" cy="572714"/>
                <a:chOff x="506377" y="2949151"/>
                <a:chExt cx="269100" cy="775300"/>
              </a:xfrm>
            </p:grpSpPr>
            <p:sp>
              <p:nvSpPr>
                <p:cNvPr id="504" name="Google Shape;504;g24427b771ad_0_80"/>
                <p:cNvSpPr/>
                <p:nvPr/>
              </p:nvSpPr>
              <p:spPr>
                <a:xfrm>
                  <a:off x="586310" y="2949151"/>
                  <a:ext cx="113100" cy="572700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88000">
                      <a:srgbClr val="80CBD3"/>
                    </a:gs>
                    <a:gs pos="100000">
                      <a:srgbClr val="0097A7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557213" algn="bl" rotWithShape="0">
                    <a:srgbClr val="0097A7"/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  <p:sp>
              <p:nvSpPr>
                <p:cNvPr id="505" name="Google Shape;505;g24427b771ad_0_80"/>
                <p:cNvSpPr/>
                <p:nvPr/>
              </p:nvSpPr>
              <p:spPr>
                <a:xfrm>
                  <a:off x="506377" y="3456250"/>
                  <a:ext cx="269100" cy="268200"/>
                </a:xfrm>
                <a:prstGeom prst="ellipse">
                  <a:avLst/>
                </a:prstGeom>
                <a:gradFill>
                  <a:gsLst>
                    <a:gs pos="0">
                      <a:srgbClr val="36EDF7">
                        <a:alpha val="18823"/>
                      </a:srgbClr>
                    </a:gs>
                    <a:gs pos="11000">
                      <a:srgbClr val="FFFFFF"/>
                    </a:gs>
                    <a:gs pos="30000">
                      <a:srgbClr val="C0E5E9"/>
                    </a:gs>
                    <a:gs pos="77000">
                      <a:srgbClr val="0097A7"/>
                    </a:gs>
                    <a:gs pos="100000">
                      <a:srgbClr val="134F5C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</p:grpSp>
          <p:sp>
            <p:nvSpPr>
              <p:cNvPr id="506" name="Google Shape;506;g24427b771ad_0_80"/>
              <p:cNvSpPr txBox="1"/>
              <p:nvPr/>
            </p:nvSpPr>
            <p:spPr>
              <a:xfrm>
                <a:off x="7964500" y="3309950"/>
                <a:ext cx="419100" cy="40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</a:t>
                </a:r>
                <a:r>
                  <a:rPr lang="en-US" sz="1900" b="1" baseline="30000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3-</a:t>
                </a:r>
                <a:endParaRPr sz="1900" b="1" baseline="30000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g24427b771ad_0_80"/>
            <p:cNvGrpSpPr/>
            <p:nvPr/>
          </p:nvGrpSpPr>
          <p:grpSpPr>
            <a:xfrm>
              <a:off x="5899285" y="3025403"/>
              <a:ext cx="571540" cy="572714"/>
              <a:chOff x="7812060" y="3216278"/>
              <a:chExt cx="571540" cy="572714"/>
            </a:xfrm>
          </p:grpSpPr>
          <p:grpSp>
            <p:nvGrpSpPr>
              <p:cNvPr id="508" name="Google Shape;508;g24427b771ad_0_80"/>
              <p:cNvGrpSpPr/>
              <p:nvPr/>
            </p:nvGrpSpPr>
            <p:grpSpPr>
              <a:xfrm>
                <a:off x="7812060" y="3216278"/>
                <a:ext cx="198784" cy="572714"/>
                <a:chOff x="506377" y="2949151"/>
                <a:chExt cx="269100" cy="775300"/>
              </a:xfrm>
            </p:grpSpPr>
            <p:sp>
              <p:nvSpPr>
                <p:cNvPr id="509" name="Google Shape;509;g24427b771ad_0_80"/>
                <p:cNvSpPr/>
                <p:nvPr/>
              </p:nvSpPr>
              <p:spPr>
                <a:xfrm>
                  <a:off x="586310" y="2949151"/>
                  <a:ext cx="113100" cy="572700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88000">
                      <a:srgbClr val="80CBD3"/>
                    </a:gs>
                    <a:gs pos="100000">
                      <a:srgbClr val="0097A7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557213" algn="bl" rotWithShape="0">
                    <a:srgbClr val="0097A7"/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  <p:sp>
              <p:nvSpPr>
                <p:cNvPr id="510" name="Google Shape;510;g24427b771ad_0_80"/>
                <p:cNvSpPr/>
                <p:nvPr/>
              </p:nvSpPr>
              <p:spPr>
                <a:xfrm>
                  <a:off x="506377" y="3456250"/>
                  <a:ext cx="269100" cy="268200"/>
                </a:xfrm>
                <a:prstGeom prst="ellipse">
                  <a:avLst/>
                </a:prstGeom>
                <a:gradFill>
                  <a:gsLst>
                    <a:gs pos="0">
                      <a:srgbClr val="36EDF7">
                        <a:alpha val="18823"/>
                      </a:srgbClr>
                    </a:gs>
                    <a:gs pos="11000">
                      <a:srgbClr val="FFFFFF"/>
                    </a:gs>
                    <a:gs pos="30000">
                      <a:srgbClr val="C0E5E9"/>
                    </a:gs>
                    <a:gs pos="77000">
                      <a:srgbClr val="0097A7"/>
                    </a:gs>
                    <a:gs pos="100000">
                      <a:srgbClr val="134F5C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</p:grpSp>
          <p:sp>
            <p:nvSpPr>
              <p:cNvPr id="511" name="Google Shape;511;g24427b771ad_0_80"/>
              <p:cNvSpPr txBox="1"/>
              <p:nvPr/>
            </p:nvSpPr>
            <p:spPr>
              <a:xfrm>
                <a:off x="7964500" y="3309950"/>
                <a:ext cx="419100" cy="40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</a:t>
                </a:r>
                <a:r>
                  <a:rPr lang="en-US" sz="1900" b="1" baseline="30000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3-</a:t>
                </a:r>
                <a:endParaRPr sz="1900" b="1" baseline="30000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2" name="Google Shape;512;g24427b771ad_0_80"/>
            <p:cNvSpPr/>
            <p:nvPr/>
          </p:nvSpPr>
          <p:spPr>
            <a:xfrm rot="10800000">
              <a:off x="5295950" y="3584425"/>
              <a:ext cx="2843100" cy="509700"/>
            </a:xfrm>
            <a:prstGeom prst="blockArc">
              <a:avLst>
                <a:gd name="adj1" fmla="val 11144504"/>
                <a:gd name="adj2" fmla="val 21237083"/>
                <a:gd name="adj3" fmla="val 14355"/>
              </a:avLst>
            </a:prstGeom>
            <a:solidFill>
              <a:srgbClr val="0097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3" name="Google Shape;513;g24427b771ad_0_80"/>
            <p:cNvGrpSpPr/>
            <p:nvPr/>
          </p:nvGrpSpPr>
          <p:grpSpPr>
            <a:xfrm>
              <a:off x="6432685" y="3558803"/>
              <a:ext cx="571540" cy="572714"/>
              <a:chOff x="7812060" y="3216278"/>
              <a:chExt cx="571540" cy="572714"/>
            </a:xfrm>
          </p:grpSpPr>
          <p:grpSp>
            <p:nvGrpSpPr>
              <p:cNvPr id="514" name="Google Shape;514;g24427b771ad_0_80"/>
              <p:cNvGrpSpPr/>
              <p:nvPr/>
            </p:nvGrpSpPr>
            <p:grpSpPr>
              <a:xfrm>
                <a:off x="7812060" y="3216278"/>
                <a:ext cx="198784" cy="572714"/>
                <a:chOff x="506377" y="2949151"/>
                <a:chExt cx="269100" cy="775300"/>
              </a:xfrm>
            </p:grpSpPr>
            <p:sp>
              <p:nvSpPr>
                <p:cNvPr id="515" name="Google Shape;515;g24427b771ad_0_80"/>
                <p:cNvSpPr/>
                <p:nvPr/>
              </p:nvSpPr>
              <p:spPr>
                <a:xfrm>
                  <a:off x="586310" y="2949151"/>
                  <a:ext cx="113100" cy="572700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88000">
                      <a:srgbClr val="80CBD3"/>
                    </a:gs>
                    <a:gs pos="100000">
                      <a:srgbClr val="0097A7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557213" algn="bl" rotWithShape="0">
                    <a:srgbClr val="0097A7"/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  <p:sp>
              <p:nvSpPr>
                <p:cNvPr id="516" name="Google Shape;516;g24427b771ad_0_80"/>
                <p:cNvSpPr/>
                <p:nvPr/>
              </p:nvSpPr>
              <p:spPr>
                <a:xfrm>
                  <a:off x="506377" y="3456250"/>
                  <a:ext cx="269100" cy="268200"/>
                </a:xfrm>
                <a:prstGeom prst="ellipse">
                  <a:avLst/>
                </a:prstGeom>
                <a:gradFill>
                  <a:gsLst>
                    <a:gs pos="0">
                      <a:srgbClr val="36EDF7">
                        <a:alpha val="18823"/>
                      </a:srgbClr>
                    </a:gs>
                    <a:gs pos="11000">
                      <a:srgbClr val="FFFFFF"/>
                    </a:gs>
                    <a:gs pos="30000">
                      <a:srgbClr val="C0E5E9"/>
                    </a:gs>
                    <a:gs pos="77000">
                      <a:srgbClr val="0097A7"/>
                    </a:gs>
                    <a:gs pos="100000">
                      <a:srgbClr val="134F5C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 cap="flat" cmpd="sng">
                  <a:solidFill>
                    <a:srgbClr val="0097A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/>
                </a:p>
              </p:txBody>
            </p:sp>
          </p:grpSp>
          <p:sp>
            <p:nvSpPr>
              <p:cNvPr id="517" name="Google Shape;517;g24427b771ad_0_80"/>
              <p:cNvSpPr txBox="1"/>
              <p:nvPr/>
            </p:nvSpPr>
            <p:spPr>
              <a:xfrm>
                <a:off x="7964500" y="3309950"/>
                <a:ext cx="419100" cy="40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</a:t>
                </a:r>
                <a:r>
                  <a:rPr lang="en-US" sz="1900" b="1" baseline="30000">
                    <a:solidFill>
                      <a:srgbClr val="0097A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3-</a:t>
                </a:r>
                <a:endParaRPr sz="1900" b="1" baseline="30000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8" name="Google Shape;518;g24427b771ad_0_80"/>
            <p:cNvSpPr/>
            <p:nvPr/>
          </p:nvSpPr>
          <p:spPr>
            <a:xfrm rot="10800000">
              <a:off x="5295950" y="3736825"/>
              <a:ext cx="2843100" cy="509700"/>
            </a:xfrm>
            <a:prstGeom prst="blockArc">
              <a:avLst>
                <a:gd name="adj1" fmla="val 11144504"/>
                <a:gd name="adj2" fmla="val 21237083"/>
                <a:gd name="adj3" fmla="val 14355"/>
              </a:avLst>
            </a:prstGeom>
            <a:solidFill>
              <a:srgbClr val="0097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g24427b771ad_0_80"/>
            <p:cNvSpPr/>
            <p:nvPr/>
          </p:nvSpPr>
          <p:spPr>
            <a:xfrm>
              <a:off x="5432745" y="3922475"/>
              <a:ext cx="232800" cy="349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g24427b771ad_0_80"/>
            <p:cNvSpPr/>
            <p:nvPr/>
          </p:nvSpPr>
          <p:spPr>
            <a:xfrm>
              <a:off x="7813178" y="3876259"/>
              <a:ext cx="232800" cy="349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1" name="Google Shape;521;g24427b771ad_0_80"/>
          <p:cNvPicPr preferRelativeResize="0"/>
          <p:nvPr/>
        </p:nvPicPr>
        <p:blipFill rotWithShape="1">
          <a:blip r:embed="rId3">
            <a:alphaModFix/>
          </a:blip>
          <a:srcRect r="45205"/>
          <a:stretch/>
        </p:blipFill>
        <p:spPr>
          <a:xfrm>
            <a:off x="11261673" y="131107"/>
            <a:ext cx="687705" cy="6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4427b771ad_0_116"/>
          <p:cNvSpPr txBox="1">
            <a:spLocks noGrp="1"/>
          </p:cNvSpPr>
          <p:nvPr>
            <p:ph type="title"/>
          </p:nvPr>
        </p:nvSpPr>
        <p:spPr>
          <a:xfrm>
            <a:off x="330200" y="-56067"/>
            <a:ext cx="3254700" cy="154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Lab</a:t>
            </a:r>
            <a:endParaRPr sz="2400"/>
          </a:p>
        </p:txBody>
      </p:sp>
      <p:pic>
        <p:nvPicPr>
          <p:cNvPr id="528" name="Google Shape;528;g24427b771ad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3" y="4060100"/>
            <a:ext cx="12096998" cy="2275700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9" name="Google Shape;529;g24427b771ad_0_116"/>
          <p:cNvPicPr preferRelativeResize="0"/>
          <p:nvPr/>
        </p:nvPicPr>
        <p:blipFill rotWithShape="1">
          <a:blip r:embed="rId4">
            <a:alphaModFix/>
          </a:blip>
          <a:srcRect t="33532"/>
          <a:stretch/>
        </p:blipFill>
        <p:spPr>
          <a:xfrm>
            <a:off x="5100467" y="406399"/>
            <a:ext cx="6432033" cy="3206332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0" name="Google Shape;530;g24427b771ad_0_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269" y="1322432"/>
            <a:ext cx="4045301" cy="2275767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1" name="Google Shape;531;g24427b771ad_0_116"/>
          <p:cNvSpPr txBox="1"/>
          <p:nvPr/>
        </p:nvSpPr>
        <p:spPr>
          <a:xfrm>
            <a:off x="547433" y="3530600"/>
            <a:ext cx="2743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Optical absorption setup</a:t>
            </a: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24427b771ad_0_116"/>
          <p:cNvSpPr txBox="1"/>
          <p:nvPr/>
        </p:nvSpPr>
        <p:spPr>
          <a:xfrm>
            <a:off x="5119433" y="3530600"/>
            <a:ext cx="393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Assembling cryostat: for ice project</a:t>
            </a: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4427b771ad_0_126"/>
          <p:cNvSpPr txBox="1">
            <a:spLocks noGrp="1"/>
          </p:cNvSpPr>
          <p:nvPr>
            <p:ph type="title"/>
          </p:nvPr>
        </p:nvSpPr>
        <p:spPr>
          <a:xfrm>
            <a:off x="348033" y="1736766"/>
            <a:ext cx="7128000" cy="315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Thanks for your attention</a:t>
            </a:r>
            <a:br>
              <a:rPr lang="en-US" sz="2400"/>
            </a:br>
            <a:br>
              <a:rPr lang="en-US" sz="2400"/>
            </a:br>
            <a:r>
              <a:rPr lang="en-US" sz="2400"/>
              <a:t>- and special thanks to a great team of PhD students and postdocs who make those projects possible!</a:t>
            </a:r>
            <a:endParaRPr sz="2400"/>
          </a:p>
        </p:txBody>
      </p:sp>
      <p:pic>
        <p:nvPicPr>
          <p:cNvPr id="539" name="Google Shape;539;g24427b771ad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9533" y="372100"/>
            <a:ext cx="4327402" cy="5772009"/>
          </a:xfrm>
          <a:prstGeom prst="rect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g241d3f07b4e_1_238"/>
          <p:cNvPicPr preferRelativeResize="0"/>
          <p:nvPr/>
        </p:nvPicPr>
        <p:blipFill rotWithShape="1">
          <a:blip r:embed="rId3">
            <a:alphaModFix/>
          </a:blip>
          <a:srcRect b="35942"/>
          <a:stretch/>
        </p:blipFill>
        <p:spPr>
          <a:xfrm>
            <a:off x="338350" y="1307475"/>
            <a:ext cx="11515200" cy="4921800"/>
          </a:xfrm>
          <a:prstGeom prst="roundRect">
            <a:avLst>
              <a:gd name="adj" fmla="val 4759"/>
            </a:avLst>
          </a:prstGeom>
          <a:noFill/>
          <a:ln>
            <a:noFill/>
          </a:ln>
        </p:spPr>
      </p:pic>
      <p:sp>
        <p:nvSpPr>
          <p:cNvPr id="546" name="Google Shape;546;g241d3f07b4e_1_238"/>
          <p:cNvSpPr txBox="1">
            <a:spLocks noGrp="1"/>
          </p:cNvSpPr>
          <p:nvPr>
            <p:ph type="ctrTitle"/>
          </p:nvPr>
        </p:nvSpPr>
        <p:spPr>
          <a:xfrm>
            <a:off x="566950" y="1688475"/>
            <a:ext cx="7547700" cy="238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Off-site support to Virgo with optical simulations</a:t>
            </a:r>
            <a:endParaRPr/>
          </a:p>
        </p:txBody>
      </p:sp>
      <p:sp>
        <p:nvSpPr>
          <p:cNvPr id="547" name="Google Shape;547;g241d3f07b4e_1_238"/>
          <p:cNvSpPr txBox="1">
            <a:spLocks noGrp="1"/>
          </p:cNvSpPr>
          <p:nvPr>
            <p:ph type="subTitle" idx="1"/>
          </p:nvPr>
        </p:nvSpPr>
        <p:spPr>
          <a:xfrm>
            <a:off x="566950" y="4642050"/>
            <a:ext cx="2894400" cy="1141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Anna Green</a:t>
            </a:r>
            <a:endParaRPr/>
          </a:p>
        </p:txBody>
      </p:sp>
      <p:pic>
        <p:nvPicPr>
          <p:cNvPr id="548" name="Google Shape;548;g241d3f07b4e_1_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03389" y="228799"/>
            <a:ext cx="1417061" cy="4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241d3f07b4e_1_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0" y="228800"/>
            <a:ext cx="214960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241d3f07b4e_1_2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9300" y="0"/>
            <a:ext cx="872700" cy="11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241d3f07b4e_1_238"/>
          <p:cNvSpPr txBox="1"/>
          <p:nvPr/>
        </p:nvSpPr>
        <p:spPr>
          <a:xfrm>
            <a:off x="11259450" y="869100"/>
            <a:ext cx="992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600">
                <a:solidFill>
                  <a:srgbClr val="78909C"/>
                </a:solidFill>
              </a:rPr>
              <a:t>VI.Veni.212.047</a:t>
            </a:r>
            <a:endParaRPr sz="600">
              <a:solidFill>
                <a:srgbClr val="78909C"/>
              </a:solidFill>
            </a:endParaRPr>
          </a:p>
        </p:txBody>
      </p:sp>
      <p:sp>
        <p:nvSpPr>
          <p:cNvPr id="552" name="Google Shape;552;g241d3f07b4e_1_238"/>
          <p:cNvSpPr txBox="1"/>
          <p:nvPr/>
        </p:nvSpPr>
        <p:spPr>
          <a:xfrm>
            <a:off x="8853550" y="58905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2"/>
                </a:solidFill>
              </a:rPr>
              <a:t>Photo: R. Bonnand (LAPP)</a:t>
            </a:r>
            <a:endParaRPr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41d3f07b4e_1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Supporting Virgo development at Nikhef</a:t>
            </a:r>
            <a:endParaRPr sz="4300"/>
          </a:p>
        </p:txBody>
      </p:sp>
      <p:sp>
        <p:nvSpPr>
          <p:cNvPr id="559" name="Google Shape;559;g241d3f07b4e_1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Virgo is currently in an </a:t>
            </a:r>
            <a:r>
              <a:rPr lang="en-US" sz="2000" b="1"/>
              <a:t>intensive commissioning phase </a:t>
            </a:r>
            <a:r>
              <a:rPr lang="en-US" sz="2000"/>
              <a:t>- a significant effort needing diverse expertise: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core team of on-site staff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large network of instrumentation specialists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Nikhef support: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remotely  - continuous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in-person - both long-term (months, years) &amp; short, focused visits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Some* recent examples →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i="1"/>
              <a:t>*non-exhaustive, &amp; many people in multiple categories</a:t>
            </a:r>
            <a:endParaRPr sz="1500" i="1"/>
          </a:p>
        </p:txBody>
      </p:sp>
      <p:sp>
        <p:nvSpPr>
          <p:cNvPr id="560" name="Google Shape;560;g241d3f07b4e_1_6"/>
          <p:cNvSpPr/>
          <p:nvPr/>
        </p:nvSpPr>
        <p:spPr>
          <a:xfrm>
            <a:off x="6724375" y="1573375"/>
            <a:ext cx="2352900" cy="1970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improving </a:t>
            </a:r>
            <a:r>
              <a:rPr lang="en-US" b="1"/>
              <a:t>controls &amp; noise characterisation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Bas Swinkels, Enzo Tapia, Mathyn van Dael, Jon Perry, Riccardo Maggiore, Alex Mitchell, Pooya Saffarieh</a:t>
            </a:r>
            <a:endParaRPr>
              <a:solidFill>
                <a:srgbClr val="036855"/>
              </a:solidFill>
            </a:endParaRPr>
          </a:p>
        </p:txBody>
      </p:sp>
      <p:sp>
        <p:nvSpPr>
          <p:cNvPr id="561" name="Google Shape;561;g241d3f07b4e_1_6"/>
          <p:cNvSpPr/>
          <p:nvPr/>
        </p:nvSpPr>
        <p:spPr>
          <a:xfrm>
            <a:off x="9191125" y="1573375"/>
            <a:ext cx="2181300" cy="148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implementing  </a:t>
            </a:r>
            <a:r>
              <a:rPr lang="en-US" b="1"/>
              <a:t>frequency dependent squeezing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Yuefan Guo, </a:t>
            </a:r>
            <a:endParaRPr>
              <a:solidFill>
                <a:srgbClr val="03685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Marco Vardaro</a:t>
            </a:r>
            <a:endParaRPr>
              <a:solidFill>
                <a:srgbClr val="036855"/>
              </a:solidFill>
            </a:endParaRPr>
          </a:p>
        </p:txBody>
      </p:sp>
      <p:sp>
        <p:nvSpPr>
          <p:cNvPr id="562" name="Google Shape;562;g241d3f07b4e_1_6"/>
          <p:cNvSpPr/>
          <p:nvPr/>
        </p:nvSpPr>
        <p:spPr>
          <a:xfrm>
            <a:off x="9191125" y="4908425"/>
            <a:ext cx="2181300" cy="142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maintaining &amp; upgrading </a:t>
            </a:r>
            <a:r>
              <a:rPr lang="en-US" b="1"/>
              <a:t>wavefront sensing</a:t>
            </a:r>
            <a:endParaRPr b="1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Martin van Beuzekom, Matteo Tacca</a:t>
            </a:r>
            <a:endParaRPr>
              <a:solidFill>
                <a:srgbClr val="036855"/>
              </a:solidFill>
            </a:endParaRPr>
          </a:p>
        </p:txBody>
      </p:sp>
      <p:sp>
        <p:nvSpPr>
          <p:cNvPr id="563" name="Google Shape;563;g241d3f07b4e_1_6"/>
          <p:cNvSpPr/>
          <p:nvPr/>
        </p:nvSpPr>
        <p:spPr>
          <a:xfrm>
            <a:off x="6724375" y="3667650"/>
            <a:ext cx="2352900" cy="142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controlling </a:t>
            </a:r>
            <a:r>
              <a:rPr lang="en-US" b="1"/>
              <a:t>optical bench</a:t>
            </a:r>
            <a:r>
              <a:rPr lang="en-US"/>
              <a:t> </a:t>
            </a:r>
            <a:r>
              <a:rPr lang="en-US" b="1"/>
              <a:t>suspensions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Alessandro Bertolini, Enrico Porcelli, </a:t>
            </a:r>
            <a:endParaRPr>
              <a:solidFill>
                <a:srgbClr val="03685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Henk-Jan Bulten</a:t>
            </a:r>
            <a:endParaRPr>
              <a:solidFill>
                <a:srgbClr val="036855"/>
              </a:solidFill>
            </a:endParaRPr>
          </a:p>
        </p:txBody>
      </p:sp>
      <p:sp>
        <p:nvSpPr>
          <p:cNvPr id="564" name="Google Shape;564;g241d3f07b4e_1_6"/>
          <p:cNvSpPr/>
          <p:nvPr/>
        </p:nvSpPr>
        <p:spPr>
          <a:xfrm>
            <a:off x="9191125" y="3422700"/>
            <a:ext cx="2181300" cy="111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understanding optical </a:t>
            </a:r>
            <a:r>
              <a:rPr lang="en-US" b="1"/>
              <a:t>power &amp; loss</a:t>
            </a:r>
            <a:r>
              <a:rPr lang="en-US"/>
              <a:t> 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 Antonella Bianchi</a:t>
            </a:r>
            <a:endParaRPr>
              <a:solidFill>
                <a:srgbClr val="036855"/>
              </a:solidFill>
            </a:endParaRPr>
          </a:p>
        </p:txBody>
      </p:sp>
      <p:sp>
        <p:nvSpPr>
          <p:cNvPr id="565" name="Google Shape;565;g241d3f07b4e_1_6"/>
          <p:cNvSpPr/>
          <p:nvPr/>
        </p:nvSpPr>
        <p:spPr>
          <a:xfrm>
            <a:off x="6704275" y="5212625"/>
            <a:ext cx="2352900" cy="111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assessing </a:t>
            </a:r>
            <a:r>
              <a:rPr lang="en-US" b="1"/>
              <a:t>new optics</a:t>
            </a:r>
            <a:r>
              <a:rPr lang="en-US"/>
              <a:t> 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Anna Green, </a:t>
            </a:r>
            <a:endParaRPr>
              <a:solidFill>
                <a:srgbClr val="03685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36855"/>
                </a:solidFill>
              </a:rPr>
              <a:t>Sebastian Steinlechner</a:t>
            </a:r>
            <a:endParaRPr>
              <a:solidFill>
                <a:srgbClr val="036855"/>
              </a:solidFill>
            </a:endParaRPr>
          </a:p>
        </p:txBody>
      </p:sp>
      <p:pic>
        <p:nvPicPr>
          <p:cNvPr id="566" name="Google Shape;566;g241d3f07b4e_1_6"/>
          <p:cNvPicPr preferRelativeResize="0"/>
          <p:nvPr/>
        </p:nvPicPr>
        <p:blipFill rotWithShape="1">
          <a:blip r:embed="rId3">
            <a:alphaModFix/>
          </a:blip>
          <a:srcRect l="21053" r="2135" b="29428"/>
          <a:stretch/>
        </p:blipFill>
        <p:spPr>
          <a:xfrm>
            <a:off x="5985226" y="1307403"/>
            <a:ext cx="864000" cy="862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7" name="Google Shape;567;g241d3f07b4e_1_6"/>
          <p:cNvPicPr preferRelativeResize="0"/>
          <p:nvPr/>
        </p:nvPicPr>
        <p:blipFill rotWithShape="1">
          <a:blip r:embed="rId4">
            <a:alphaModFix/>
          </a:blip>
          <a:srcRect t="10425" b="14572"/>
          <a:stretch/>
        </p:blipFill>
        <p:spPr>
          <a:xfrm>
            <a:off x="11238381" y="3739478"/>
            <a:ext cx="864000" cy="862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8" name="Google Shape;568;g241d3f07b4e_1_6"/>
          <p:cNvPicPr preferRelativeResize="0"/>
          <p:nvPr/>
        </p:nvPicPr>
        <p:blipFill rotWithShape="1">
          <a:blip r:embed="rId5">
            <a:alphaModFix/>
          </a:blip>
          <a:srcRect r="5873"/>
          <a:stretch/>
        </p:blipFill>
        <p:spPr>
          <a:xfrm>
            <a:off x="11238381" y="2570556"/>
            <a:ext cx="864000" cy="862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9" name="Google Shape;569;g241d3f07b4e_1_6"/>
          <p:cNvPicPr preferRelativeResize="0"/>
          <p:nvPr/>
        </p:nvPicPr>
        <p:blipFill rotWithShape="1">
          <a:blip r:embed="rId6">
            <a:alphaModFix/>
          </a:blip>
          <a:srcRect l="19998" r="19998" b="60000"/>
          <a:stretch/>
        </p:blipFill>
        <p:spPr>
          <a:xfrm>
            <a:off x="11238381" y="5084614"/>
            <a:ext cx="864000" cy="862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0" name="Google Shape;570;g241d3f07b4e_1_6"/>
          <p:cNvPicPr preferRelativeResize="0"/>
          <p:nvPr/>
        </p:nvPicPr>
        <p:blipFill rotWithShape="1">
          <a:blip r:embed="rId7">
            <a:alphaModFix/>
          </a:blip>
          <a:srcRect t="2229"/>
          <a:stretch/>
        </p:blipFill>
        <p:spPr>
          <a:xfrm>
            <a:off x="5985226" y="4760691"/>
            <a:ext cx="864000" cy="8433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1" name="Google Shape;571;g241d3f07b4e_1_6"/>
          <p:cNvPicPr preferRelativeResize="0"/>
          <p:nvPr/>
        </p:nvPicPr>
        <p:blipFill rotWithShape="1">
          <a:blip r:embed="rId8">
            <a:alphaModFix/>
          </a:blip>
          <a:srcRect t="4580" b="13033"/>
          <a:stretch/>
        </p:blipFill>
        <p:spPr>
          <a:xfrm>
            <a:off x="5985226" y="5547032"/>
            <a:ext cx="864000" cy="862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2" name="Google Shape;572;g241d3f07b4e_1_6"/>
          <p:cNvPicPr preferRelativeResize="0"/>
          <p:nvPr/>
        </p:nvPicPr>
        <p:blipFill rotWithShape="1">
          <a:blip r:embed="rId9">
            <a:alphaModFix/>
          </a:blip>
          <a:srcRect l="15167" t="15167" b="-5290"/>
          <a:stretch/>
        </p:blipFill>
        <p:spPr>
          <a:xfrm>
            <a:off x="11238375" y="1727250"/>
            <a:ext cx="864000" cy="8433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3" name="Google Shape;573;g241d3f07b4e_1_6"/>
          <p:cNvPicPr preferRelativeResize="0"/>
          <p:nvPr/>
        </p:nvPicPr>
        <p:blipFill rotWithShape="1">
          <a:blip r:embed="rId10">
            <a:alphaModFix/>
          </a:blip>
          <a:srcRect l="5357" r="5357" b="12846"/>
          <a:stretch/>
        </p:blipFill>
        <p:spPr>
          <a:xfrm>
            <a:off x="5985225" y="2085325"/>
            <a:ext cx="864000" cy="8433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4" name="Google Shape;574;g241d3f07b4e_1_6"/>
          <p:cNvPicPr preferRelativeResize="0"/>
          <p:nvPr/>
        </p:nvPicPr>
        <p:blipFill rotWithShape="1">
          <a:blip r:embed="rId11">
            <a:alphaModFix/>
          </a:blip>
          <a:srcRect l="10729" t="2855" r="24945" b="23180"/>
          <a:stretch/>
        </p:blipFill>
        <p:spPr>
          <a:xfrm>
            <a:off x="5985226" y="2896506"/>
            <a:ext cx="864000" cy="862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41d3f07b4e_1_13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Optical Simulations</a:t>
            </a:r>
            <a:endParaRPr sz="4300"/>
          </a:p>
        </p:txBody>
      </p:sp>
      <p:sp>
        <p:nvSpPr>
          <p:cNvPr id="581" name="Google Shape;581;g241d3f07b4e_1_13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729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GW detectors are </a:t>
            </a:r>
            <a:r>
              <a:rPr lang="en-US" sz="2000" b="1"/>
              <a:t>optical resonators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Michelson interferometer with arm- &amp; recycling cavities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Understanding the properties of the optical field is essential to improve detector performance.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Speciality at Nikhef: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developed here: GW &amp; CT groups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leading tool in the GW community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solves sparse matrices describing optical fields in the frequency domain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Particularly good at modeling: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interferometer </a:t>
            </a:r>
            <a:r>
              <a:rPr lang="en-US" sz="2000" b="1"/>
              <a:t>controls</a:t>
            </a:r>
            <a:br>
              <a:rPr lang="en-US" sz="2000" b="1"/>
            </a:br>
            <a:r>
              <a:rPr lang="en-US" sz="2000"/>
              <a:t> - optical, mechanical &amp; electrical components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/>
              <a:t>distorted beam shapes</a:t>
            </a:r>
            <a:endParaRPr sz="2000" b="1"/>
          </a:p>
        </p:txBody>
      </p:sp>
      <p:grpSp>
        <p:nvGrpSpPr>
          <p:cNvPr id="582" name="Google Shape;582;g241d3f07b4e_1_13"/>
          <p:cNvGrpSpPr/>
          <p:nvPr/>
        </p:nvGrpSpPr>
        <p:grpSpPr>
          <a:xfrm>
            <a:off x="7866125" y="2339253"/>
            <a:ext cx="3970273" cy="3323942"/>
            <a:chOff x="8332375" y="1844700"/>
            <a:chExt cx="3054056" cy="2504100"/>
          </a:xfrm>
        </p:grpSpPr>
        <p:sp>
          <p:nvSpPr>
            <p:cNvPr id="583" name="Google Shape;583;g241d3f07b4e_1_13"/>
            <p:cNvSpPr/>
            <p:nvPr/>
          </p:nvSpPr>
          <p:spPr>
            <a:xfrm>
              <a:off x="8332375" y="1844700"/>
              <a:ext cx="3054000" cy="2504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4" name="Google Shape;584;g241d3f07b4e_1_13"/>
            <p:cNvGrpSpPr/>
            <p:nvPr/>
          </p:nvGrpSpPr>
          <p:grpSpPr>
            <a:xfrm>
              <a:off x="8332375" y="1844700"/>
              <a:ext cx="3054056" cy="2504067"/>
              <a:chOff x="4469375" y="1072050"/>
              <a:chExt cx="4362937" cy="3577238"/>
            </a:xfrm>
          </p:grpSpPr>
          <p:grpSp>
            <p:nvGrpSpPr>
              <p:cNvPr id="585" name="Google Shape;585;g241d3f07b4e_1_13"/>
              <p:cNvGrpSpPr/>
              <p:nvPr/>
            </p:nvGrpSpPr>
            <p:grpSpPr>
              <a:xfrm>
                <a:off x="4469375" y="1072050"/>
                <a:ext cx="4362937" cy="3577238"/>
                <a:chOff x="5161125" y="1422300"/>
                <a:chExt cx="2908625" cy="2384825"/>
              </a:xfrm>
            </p:grpSpPr>
            <p:grpSp>
              <p:nvGrpSpPr>
                <p:cNvPr id="586" name="Google Shape;586;g241d3f07b4e_1_13"/>
                <p:cNvGrpSpPr/>
                <p:nvPr/>
              </p:nvGrpSpPr>
              <p:grpSpPr>
                <a:xfrm>
                  <a:off x="5161125" y="1422300"/>
                  <a:ext cx="2908625" cy="2384825"/>
                  <a:chOff x="5161125" y="1422300"/>
                  <a:chExt cx="2908625" cy="2384825"/>
                </a:xfrm>
              </p:grpSpPr>
              <p:pic>
                <p:nvPicPr>
                  <p:cNvPr id="587" name="Google Shape;587;g241d3f07b4e_1_13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l="27681" t="7315" r="6550" b="23537"/>
                  <a:stretch/>
                </p:blipFill>
                <p:spPr>
                  <a:xfrm>
                    <a:off x="5556000" y="1422300"/>
                    <a:ext cx="2513750" cy="23848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88" name="Google Shape;588;g241d3f07b4e_1_13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l="1551" t="54728" r="87993" b="37080"/>
                  <a:stretch/>
                </p:blipFill>
                <p:spPr>
                  <a:xfrm>
                    <a:off x="5161125" y="3057200"/>
                    <a:ext cx="399625" cy="28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589" name="Google Shape;589;g241d3f07b4e_1_13"/>
                <p:cNvSpPr/>
                <p:nvPr/>
              </p:nvSpPr>
              <p:spPr>
                <a:xfrm>
                  <a:off x="5545250" y="3633100"/>
                  <a:ext cx="285600" cy="148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g241d3f07b4e_1_13"/>
                <p:cNvSpPr/>
                <p:nvPr/>
              </p:nvSpPr>
              <p:spPr>
                <a:xfrm>
                  <a:off x="5805075" y="2868075"/>
                  <a:ext cx="285600" cy="270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91" name="Google Shape;591;g241d3f07b4e_1_13"/>
              <p:cNvSpPr txBox="1"/>
              <p:nvPr/>
            </p:nvSpPr>
            <p:spPr>
              <a:xfrm>
                <a:off x="5549022" y="3345586"/>
                <a:ext cx="428400" cy="2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00"/>
                  <a:t>B4</a:t>
                </a:r>
                <a:endParaRPr sz="600"/>
              </a:p>
            </p:txBody>
          </p:sp>
          <p:sp>
            <p:nvSpPr>
              <p:cNvPr id="592" name="Google Shape;592;g241d3f07b4e_1_13"/>
              <p:cNvSpPr txBox="1"/>
              <p:nvPr/>
            </p:nvSpPr>
            <p:spPr>
              <a:xfrm>
                <a:off x="6347189" y="3074596"/>
                <a:ext cx="348300" cy="2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00"/>
                  <a:t>W</a:t>
                </a:r>
                <a:endParaRPr sz="600"/>
              </a:p>
            </p:txBody>
          </p:sp>
          <p:sp>
            <p:nvSpPr>
              <p:cNvPr id="593" name="Google Shape;593;g241d3f07b4e_1_13"/>
              <p:cNvSpPr txBox="1"/>
              <p:nvPr/>
            </p:nvSpPr>
            <p:spPr>
              <a:xfrm>
                <a:off x="6617561" y="3225600"/>
                <a:ext cx="348300" cy="2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00"/>
                  <a:t>N</a:t>
                </a:r>
                <a:endParaRPr sz="600"/>
              </a:p>
            </p:txBody>
          </p:sp>
        </p:grpSp>
      </p:grpSp>
      <p:sp>
        <p:nvSpPr>
          <p:cNvPr id="594" name="Google Shape;594;g241d3f07b4e_1_13"/>
          <p:cNvSpPr txBox="1"/>
          <p:nvPr/>
        </p:nvSpPr>
        <p:spPr>
          <a:xfrm>
            <a:off x="0" y="0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B4</a:t>
            </a:r>
            <a:endParaRPr/>
          </a:p>
        </p:txBody>
      </p:sp>
      <p:pic>
        <p:nvPicPr>
          <p:cNvPr id="595" name="Google Shape;595;g241d3f07b4e_1_13" descr="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125" y="3212925"/>
            <a:ext cx="1589050" cy="3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41d3f07b4e_1_33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/>
              <a:t>The shape of the laser beam</a:t>
            </a:r>
            <a:endParaRPr/>
          </a:p>
        </p:txBody>
      </p:sp>
      <p:sp>
        <p:nvSpPr>
          <p:cNvPr id="601" name="Google Shape;601;g241d3f07b4e_1_33"/>
          <p:cNvSpPr txBox="1">
            <a:spLocks noGrp="1"/>
          </p:cNvSpPr>
          <p:nvPr>
            <p:ph type="body" idx="1"/>
          </p:nvPr>
        </p:nvSpPr>
        <p:spPr>
          <a:xfrm>
            <a:off x="838200" y="1957686"/>
            <a:ext cx="6557700" cy="4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/>
              <a:t>Ideal</a:t>
            </a:r>
            <a:r>
              <a:rPr lang="en-US" sz="2000"/>
              <a:t> case: a simple, fundamental </a:t>
            </a:r>
            <a:r>
              <a:rPr lang="en-US" sz="2000" b="1"/>
              <a:t>Gaussian beam</a:t>
            </a:r>
            <a:endParaRPr sz="2000" b="1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well defined phase &amp; amplitude distribution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eigenmodes of cavities with spherically curved mirrors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Reality: imperfections in the system </a:t>
            </a:r>
            <a:r>
              <a:rPr lang="en-US" sz="2000" b="1"/>
              <a:t>distort the beam</a:t>
            </a:r>
            <a:r>
              <a:rPr lang="en-US" sz="2000"/>
              <a:t> e.g.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misalignment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mirror surface micro-roughness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thermal lensing …etc.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We describe the beam shape </a:t>
            </a:r>
            <a:r>
              <a:rPr lang="en-US" sz="2000" b="1"/>
              <a:t>perturbatively </a:t>
            </a:r>
            <a:r>
              <a:rPr lang="en-US" sz="2000"/>
              <a:t>using</a:t>
            </a:r>
            <a:r>
              <a:rPr lang="en-US" sz="2000" b="1"/>
              <a:t> higher order modes </a:t>
            </a:r>
            <a:r>
              <a:rPr lang="en-US" sz="2000"/>
              <a:t>(HOMs)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each obeys a different resonant condition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/>
              <a:t>Full interferometer:</a:t>
            </a:r>
            <a:r>
              <a:rPr lang="en-US" sz="2000"/>
              <a:t> multiple coupled resonators, multiple fields at different frequencies  -</a:t>
            </a:r>
            <a:r>
              <a:rPr lang="en-US" sz="2000" b="1"/>
              <a:t>more challenging </a:t>
            </a:r>
            <a:br>
              <a:rPr lang="en-US" sz="2000" b="1"/>
            </a:br>
            <a:r>
              <a:rPr lang="en-US" sz="2000"/>
              <a:t>(simulations help!)</a:t>
            </a:r>
            <a:endParaRPr sz="2000"/>
          </a:p>
        </p:txBody>
      </p:sp>
      <p:sp>
        <p:nvSpPr>
          <p:cNvPr id="602" name="Google Shape;602;g241d3f07b4e_1_33"/>
          <p:cNvSpPr txBox="1">
            <a:spLocks noGrp="1"/>
          </p:cNvSpPr>
          <p:nvPr>
            <p:ph type="sldNum" idx="4294967295"/>
          </p:nvPr>
        </p:nvSpPr>
        <p:spPr>
          <a:xfrm>
            <a:off x="9448800" y="12700"/>
            <a:ext cx="27432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grpSp>
        <p:nvGrpSpPr>
          <p:cNvPr id="603" name="Google Shape;603;g241d3f07b4e_1_33"/>
          <p:cNvGrpSpPr/>
          <p:nvPr/>
        </p:nvGrpSpPr>
        <p:grpSpPr>
          <a:xfrm>
            <a:off x="7142327" y="1785258"/>
            <a:ext cx="4887004" cy="1348443"/>
            <a:chOff x="1992150" y="840825"/>
            <a:chExt cx="8203800" cy="2158200"/>
          </a:xfrm>
        </p:grpSpPr>
        <p:sp>
          <p:nvSpPr>
            <p:cNvPr id="604" name="Google Shape;604;g241d3f07b4e_1_33"/>
            <p:cNvSpPr/>
            <p:nvPr/>
          </p:nvSpPr>
          <p:spPr>
            <a:xfrm>
              <a:off x="1992150" y="840825"/>
              <a:ext cx="8203800" cy="2158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05" name="Google Shape;605;g241d3f07b4e_1_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79101" y="968450"/>
              <a:ext cx="8029899" cy="1902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6" name="Google Shape;606;g241d3f07b4e_1_33"/>
          <p:cNvGrpSpPr/>
          <p:nvPr/>
        </p:nvGrpSpPr>
        <p:grpSpPr>
          <a:xfrm>
            <a:off x="7923535" y="3503445"/>
            <a:ext cx="3324587" cy="2564456"/>
            <a:chOff x="3012975" y="350350"/>
            <a:chExt cx="3769800" cy="3069000"/>
          </a:xfrm>
        </p:grpSpPr>
        <p:sp>
          <p:nvSpPr>
            <p:cNvPr id="607" name="Google Shape;607;g241d3f07b4e_1_33"/>
            <p:cNvSpPr/>
            <p:nvPr/>
          </p:nvSpPr>
          <p:spPr>
            <a:xfrm>
              <a:off x="3012975" y="350350"/>
              <a:ext cx="3769800" cy="3069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08" name="Google Shape;608;g241d3f07b4e_1_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27563" y="511888"/>
              <a:ext cx="3540624" cy="27459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41d3f07b4e_1_40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Consequences for GW detection</a:t>
            </a:r>
            <a:endParaRPr/>
          </a:p>
        </p:txBody>
      </p:sp>
      <p:sp>
        <p:nvSpPr>
          <p:cNvPr id="615" name="Google Shape;615;g241d3f07b4e_1_40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11506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Distortions in the laser beam can: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limit </a:t>
            </a:r>
            <a:r>
              <a:rPr lang="en-US" sz="2000" b="1"/>
              <a:t>sensitivity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Fewer clear detections; reduced data quality for parameter estimation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affect controls, reducing </a:t>
            </a:r>
            <a:r>
              <a:rPr lang="en-US" sz="2000" b="1"/>
              <a:t>observing time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increases likelihood we’ll miss something interesting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2 main ‘work modes’: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→ rapid response</a:t>
            </a:r>
            <a:r>
              <a:rPr lang="en-US" sz="2000" b="1"/>
              <a:t> </a:t>
            </a:r>
            <a:r>
              <a:rPr lang="en-US" sz="2000"/>
              <a:t>to</a:t>
            </a:r>
            <a:r>
              <a:rPr lang="en-US" sz="2000" b="1"/>
              <a:t> predict</a:t>
            </a:r>
            <a:r>
              <a:rPr lang="en-US" sz="2000"/>
              <a:t> or </a:t>
            </a:r>
            <a:r>
              <a:rPr lang="en-US" sz="2000" b="1"/>
              <a:t>debug</a:t>
            </a:r>
            <a:r>
              <a:rPr lang="en-US" sz="2000"/>
              <a:t> </a:t>
            </a:r>
            <a:r>
              <a:rPr lang="en-US" sz="2000" b="1"/>
              <a:t>Virgo’s current performance </a:t>
            </a:r>
            <a:r>
              <a:rPr lang="en-US" sz="2000"/>
              <a:t>by simulating how the beam will distort due to detector imperfections 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→  longer-term studies to understand </a:t>
            </a:r>
            <a:r>
              <a:rPr lang="en-US" sz="2000" b="1"/>
              <a:t>fundamental detector behaviours</a:t>
            </a:r>
            <a:r>
              <a:rPr lang="en-US" sz="2000"/>
              <a:t>, feeding into future detector development</a:t>
            </a:r>
            <a:endParaRPr sz="2000"/>
          </a:p>
        </p:txBody>
      </p:sp>
      <p:pic>
        <p:nvPicPr>
          <p:cNvPr id="616" name="Google Shape;616;g241d3f07b4e_1_40"/>
          <p:cNvPicPr preferRelativeResize="0"/>
          <p:nvPr/>
        </p:nvPicPr>
        <p:blipFill rotWithShape="1">
          <a:blip r:embed="rId3">
            <a:alphaModFix/>
          </a:blip>
          <a:srcRect l="48820" b="35942"/>
          <a:stretch/>
        </p:blipFill>
        <p:spPr>
          <a:xfrm>
            <a:off x="8878825" y="1462225"/>
            <a:ext cx="2952600" cy="2465700"/>
          </a:xfrm>
          <a:prstGeom prst="roundRect">
            <a:avLst>
              <a:gd name="adj" fmla="val 4759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41d3f07b4e_1_49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new thermal actuator</a:t>
            </a:r>
            <a:endParaRPr/>
          </a:p>
        </p:txBody>
      </p:sp>
      <p:sp>
        <p:nvSpPr>
          <p:cNvPr id="623" name="Google Shape;623;g241d3f07b4e_1_49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77184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/>
              <a:t>Challenge:</a:t>
            </a:r>
            <a:r>
              <a:rPr lang="en-US" sz="2000"/>
              <a:t> Virgo’s power recycling mirror (PRM) radius of curvature differs from design (~40m). 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Long-term: replacement? </a:t>
            </a:r>
            <a:br>
              <a:rPr lang="en-US" sz="2000"/>
            </a:br>
            <a:r>
              <a:rPr lang="en-US" sz="2000"/>
              <a:t>Near-term: use </a:t>
            </a:r>
            <a:r>
              <a:rPr lang="en-US" sz="2000" b="1"/>
              <a:t>thermal actuators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heat optics to alter surface curvature and refractive index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well-established strategy, successful for previous observing runs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New to Virgo: </a:t>
            </a:r>
            <a:r>
              <a:rPr lang="en-US" sz="2000" b="1"/>
              <a:t>signal recycling</a:t>
            </a:r>
            <a:r>
              <a:rPr lang="en-US" sz="2000"/>
              <a:t> mirror - more cavities &amp; couplings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→ needed an actuator to specifically target the beam shape inside the power recycling cavity:  the </a:t>
            </a:r>
            <a:r>
              <a:rPr lang="en-US" sz="2000" b="1"/>
              <a:t>CHRoCC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“central heating radius of curvature correction”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projects heating pattern onto optic, induces a tunable lens</a:t>
            </a:r>
            <a:endParaRPr sz="2000"/>
          </a:p>
        </p:txBody>
      </p:sp>
      <p:grpSp>
        <p:nvGrpSpPr>
          <p:cNvPr id="624" name="Google Shape;624;g241d3f07b4e_1_49"/>
          <p:cNvGrpSpPr/>
          <p:nvPr/>
        </p:nvGrpSpPr>
        <p:grpSpPr>
          <a:xfrm>
            <a:off x="8303000" y="1596900"/>
            <a:ext cx="3285900" cy="4351325"/>
            <a:chOff x="7922000" y="1825500"/>
            <a:chExt cx="3285900" cy="4351325"/>
          </a:xfrm>
        </p:grpSpPr>
        <p:sp>
          <p:nvSpPr>
            <p:cNvPr id="625" name="Google Shape;625;g241d3f07b4e_1_49"/>
            <p:cNvSpPr/>
            <p:nvPr/>
          </p:nvSpPr>
          <p:spPr>
            <a:xfrm>
              <a:off x="7922000" y="1825500"/>
              <a:ext cx="3285900" cy="4351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6" name="Google Shape;626;g241d3f07b4e_1_49"/>
            <p:cNvGrpSpPr/>
            <p:nvPr/>
          </p:nvGrpSpPr>
          <p:grpSpPr>
            <a:xfrm>
              <a:off x="8048475" y="1963800"/>
              <a:ext cx="3054056" cy="4213025"/>
              <a:chOff x="5117400" y="930475"/>
              <a:chExt cx="3054056" cy="4213025"/>
            </a:xfrm>
          </p:grpSpPr>
          <p:grpSp>
            <p:nvGrpSpPr>
              <p:cNvPr id="627" name="Google Shape;627;g241d3f07b4e_1_49"/>
              <p:cNvGrpSpPr/>
              <p:nvPr/>
            </p:nvGrpSpPr>
            <p:grpSpPr>
              <a:xfrm>
                <a:off x="5117400" y="930475"/>
                <a:ext cx="3054056" cy="2504067"/>
                <a:chOff x="4469375" y="1072050"/>
                <a:chExt cx="4362937" cy="3577238"/>
              </a:xfrm>
            </p:grpSpPr>
            <p:grpSp>
              <p:nvGrpSpPr>
                <p:cNvPr id="628" name="Google Shape;628;g241d3f07b4e_1_49"/>
                <p:cNvGrpSpPr/>
                <p:nvPr/>
              </p:nvGrpSpPr>
              <p:grpSpPr>
                <a:xfrm>
                  <a:off x="4469375" y="1072050"/>
                  <a:ext cx="4362937" cy="3577238"/>
                  <a:chOff x="5161125" y="1422300"/>
                  <a:chExt cx="2908625" cy="2384825"/>
                </a:xfrm>
              </p:grpSpPr>
              <p:grpSp>
                <p:nvGrpSpPr>
                  <p:cNvPr id="629" name="Google Shape;629;g241d3f07b4e_1_49"/>
                  <p:cNvGrpSpPr/>
                  <p:nvPr/>
                </p:nvGrpSpPr>
                <p:grpSpPr>
                  <a:xfrm>
                    <a:off x="5161125" y="1422300"/>
                    <a:ext cx="2908625" cy="2384825"/>
                    <a:chOff x="5161125" y="1422300"/>
                    <a:chExt cx="2908625" cy="2384825"/>
                  </a:xfrm>
                </p:grpSpPr>
                <p:grpSp>
                  <p:nvGrpSpPr>
                    <p:cNvPr id="630" name="Google Shape;630;g241d3f07b4e_1_49"/>
                    <p:cNvGrpSpPr/>
                    <p:nvPr/>
                  </p:nvGrpSpPr>
                  <p:grpSpPr>
                    <a:xfrm>
                      <a:off x="5161125" y="1422300"/>
                      <a:ext cx="2908625" cy="2384825"/>
                      <a:chOff x="5161125" y="1422300"/>
                      <a:chExt cx="2908625" cy="2384825"/>
                    </a:xfrm>
                  </p:grpSpPr>
                  <p:pic>
                    <p:nvPicPr>
                      <p:cNvPr id="631" name="Google Shape;631;g241d3f07b4e_1_49"/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 l="27681" t="7315" r="6550" b="23537"/>
                      <a:stretch/>
                    </p:blipFill>
                    <p:spPr>
                      <a:xfrm>
                        <a:off x="5556000" y="1422300"/>
                        <a:ext cx="2513750" cy="238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632" name="Google Shape;632;g241d3f07b4e_1_49"/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 l="1551" t="54728" r="87993" b="37080"/>
                      <a:stretch/>
                    </p:blipFill>
                    <p:spPr>
                      <a:xfrm>
                        <a:off x="5161125" y="3057200"/>
                        <a:ext cx="399625" cy="28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sp>
                  <p:nvSpPr>
                    <p:cNvPr id="633" name="Google Shape;633;g241d3f07b4e_1_49"/>
                    <p:cNvSpPr/>
                    <p:nvPr/>
                  </p:nvSpPr>
                  <p:spPr>
                    <a:xfrm>
                      <a:off x="5545250" y="3633100"/>
                      <a:ext cx="285600" cy="1482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34" name="Google Shape;634;g241d3f07b4e_1_49"/>
                    <p:cNvSpPr/>
                    <p:nvPr/>
                  </p:nvSpPr>
                  <p:spPr>
                    <a:xfrm>
                      <a:off x="5805075" y="2868075"/>
                      <a:ext cx="285600" cy="2709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635" name="Google Shape;635;g241d3f07b4e_1_49"/>
                  <p:cNvSpPr/>
                  <p:nvPr/>
                </p:nvSpPr>
                <p:spPr>
                  <a:xfrm rot="5006373">
                    <a:off x="5598291" y="3113122"/>
                    <a:ext cx="336101" cy="79114"/>
                  </a:xfrm>
                  <a:prstGeom prst="rect">
                    <a:avLst/>
                  </a:prstGeom>
                  <a:noFill/>
                  <a:ln w="19050" cap="flat" cmpd="sng">
                    <a:solidFill>
                      <a:srgbClr val="00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636" name="Google Shape;636;g241d3f07b4e_1_49"/>
                  <p:cNvCxnSpPr/>
                  <p:nvPr/>
                </p:nvCxnSpPr>
                <p:spPr>
                  <a:xfrm rot="10800000" flipH="1">
                    <a:off x="5793425" y="3049825"/>
                    <a:ext cx="170700" cy="107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stealth" w="med" len="med"/>
                  </a:ln>
                </p:spPr>
              </p:cxnSp>
            </p:grpSp>
            <p:sp>
              <p:nvSpPr>
                <p:cNvPr id="637" name="Google Shape;637;g241d3f07b4e_1_49"/>
                <p:cNvSpPr txBox="1"/>
                <p:nvPr/>
              </p:nvSpPr>
              <p:spPr>
                <a:xfrm>
                  <a:off x="5549022" y="3345586"/>
                  <a:ext cx="428400" cy="21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600"/>
                    <a:t>B4</a:t>
                  </a:r>
                  <a:endParaRPr sz="600"/>
                </a:p>
              </p:txBody>
            </p:sp>
            <p:sp>
              <p:nvSpPr>
                <p:cNvPr id="638" name="Google Shape;638;g241d3f07b4e_1_49"/>
                <p:cNvSpPr txBox="1"/>
                <p:nvPr/>
              </p:nvSpPr>
              <p:spPr>
                <a:xfrm>
                  <a:off x="6347189" y="3074596"/>
                  <a:ext cx="348300" cy="21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600"/>
                    <a:t>W</a:t>
                  </a:r>
                  <a:endParaRPr sz="600"/>
                </a:p>
              </p:txBody>
            </p:sp>
            <p:sp>
              <p:nvSpPr>
                <p:cNvPr id="639" name="Google Shape;639;g241d3f07b4e_1_49"/>
                <p:cNvSpPr txBox="1"/>
                <p:nvPr/>
              </p:nvSpPr>
              <p:spPr>
                <a:xfrm>
                  <a:off x="6617561" y="3225600"/>
                  <a:ext cx="348300" cy="21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600"/>
                    <a:t>N</a:t>
                  </a:r>
                  <a:endParaRPr sz="600"/>
                </a:p>
              </p:txBody>
            </p:sp>
          </p:grpSp>
          <p:sp>
            <p:nvSpPr>
              <p:cNvPr id="640" name="Google Shape;640;g241d3f07b4e_1_49"/>
              <p:cNvSpPr txBox="1"/>
              <p:nvPr/>
            </p:nvSpPr>
            <p:spPr>
              <a:xfrm>
                <a:off x="5117525" y="4835700"/>
                <a:ext cx="18342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rgbClr val="B7B7B7"/>
                    </a:solidFill>
                  </a:rPr>
                  <a:t>Virgo Graphic: D. Bersanetti. (2018). </a:t>
                </a:r>
                <a:endParaRPr sz="800">
                  <a:solidFill>
                    <a:srgbClr val="B7B7B7"/>
                  </a:solidFill>
                </a:endParaRPr>
              </a:p>
            </p:txBody>
          </p:sp>
          <p:grpSp>
            <p:nvGrpSpPr>
              <p:cNvPr id="641" name="Google Shape;641;g241d3f07b4e_1_49"/>
              <p:cNvGrpSpPr/>
              <p:nvPr/>
            </p:nvGrpSpPr>
            <p:grpSpPr>
              <a:xfrm>
                <a:off x="6402488" y="3177475"/>
                <a:ext cx="1685177" cy="1882175"/>
                <a:chOff x="6173888" y="3329875"/>
                <a:chExt cx="1685177" cy="1882175"/>
              </a:xfrm>
            </p:grpSpPr>
            <p:pic>
              <p:nvPicPr>
                <p:cNvPr id="642" name="Google Shape;642;g241d3f07b4e_1_4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762" r="17185"/>
                <a:stretch/>
              </p:blipFill>
              <p:spPr>
                <a:xfrm>
                  <a:off x="6173888" y="3329875"/>
                  <a:ext cx="1685177" cy="16176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43" name="Google Shape;643;g241d3f07b4e_1_49"/>
                <p:cNvSpPr txBox="1"/>
                <p:nvPr/>
              </p:nvSpPr>
              <p:spPr>
                <a:xfrm>
                  <a:off x="6173900" y="4873350"/>
                  <a:ext cx="16851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rgbClr val="0097A7"/>
                      </a:solidFill>
                    </a:rPr>
                    <a:t>VIR-0567C-22</a:t>
                  </a:r>
                  <a:endParaRPr sz="1000">
                    <a:solidFill>
                      <a:srgbClr val="0097A7"/>
                    </a:solidFill>
                  </a:endParaRPr>
                </a:p>
              </p:txBody>
            </p:sp>
          </p:grpSp>
        </p:grpSp>
        <p:cxnSp>
          <p:nvCxnSpPr>
            <p:cNvPr id="644" name="Google Shape;644;g241d3f07b4e_1_49"/>
            <p:cNvCxnSpPr/>
            <p:nvPr/>
          </p:nvCxnSpPr>
          <p:spPr>
            <a:xfrm rot="-5400000" flipH="1">
              <a:off x="8497975" y="4342862"/>
              <a:ext cx="1010100" cy="652500"/>
            </a:xfrm>
            <a:prstGeom prst="curvedConnector2">
              <a:avLst/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sp>
        <p:nvSpPr>
          <p:cNvPr id="645" name="Google Shape;645;g241d3f07b4e_1_49"/>
          <p:cNvSpPr txBox="1"/>
          <p:nvPr/>
        </p:nvSpPr>
        <p:spPr>
          <a:xfrm>
            <a:off x="379125" y="1210025"/>
            <a:ext cx="673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0097A7"/>
                </a:solidFill>
              </a:rPr>
              <a:t>work by: A. C. Green, A. Bianchi, D. D. Brown (U. Adelaide), A. Freise, R. Maggiore, </a:t>
            </a:r>
            <a:br>
              <a:rPr lang="en-US" sz="1200" i="1">
                <a:solidFill>
                  <a:srgbClr val="0097A7"/>
                </a:solidFill>
              </a:rPr>
            </a:br>
            <a:r>
              <a:rPr lang="en-US" sz="1200" i="1">
                <a:solidFill>
                  <a:srgbClr val="0097A7"/>
                </a:solidFill>
              </a:rPr>
              <a:t>              J. Perry, M. Sallé &amp; the wider Virgo commissioning team</a:t>
            </a:r>
            <a:endParaRPr sz="1200" i="1">
              <a:solidFill>
                <a:srgbClr val="0097A7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41d3f07b4e_1_76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 assessments</a:t>
            </a:r>
            <a:endParaRPr/>
          </a:p>
        </p:txBody>
      </p:sp>
      <p:sp>
        <p:nvSpPr>
          <p:cNvPr id="652" name="Google Shape;652;g241d3f07b4e_1_76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8384400" cy="327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/>
              <a:t>Key question: </a:t>
            </a:r>
            <a:br>
              <a:rPr lang="en-US" sz="2000"/>
            </a:br>
            <a:r>
              <a:rPr lang="en-US" sz="2000"/>
              <a:t>Can the CHRoCC be used to effectively restore the PR to the design RoC </a:t>
            </a:r>
            <a:r>
              <a:rPr lang="en-US" sz="2000" b="1"/>
              <a:t>without introducing critical new defects</a:t>
            </a:r>
            <a:r>
              <a:rPr lang="en-US" sz="2000"/>
              <a:t>?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Not a perfect on-axis, spherical heating pattern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Other studies confirmed: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Spherical component can restore interferometer performance (e.g. circulating power)  to design values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Tilt component can be corrected fully by alignment systems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Our contribution: exclude these &amp; model the </a:t>
            </a:r>
            <a:r>
              <a:rPr lang="en-US" sz="2000" b="1"/>
              <a:t>residual effect </a:t>
            </a:r>
            <a:endParaRPr sz="20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First: higher order mode content, power lost from 00 mode</a:t>
            </a:r>
            <a:endParaRPr sz="2000"/>
          </a:p>
        </p:txBody>
      </p:sp>
      <p:pic>
        <p:nvPicPr>
          <p:cNvPr id="653" name="Google Shape;653;g241d3f07b4e_1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76927" y="2169217"/>
            <a:ext cx="2950246" cy="2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41d3f07b4e_1_76"/>
          <p:cNvPicPr preferRelativeResize="0"/>
          <p:nvPr/>
        </p:nvPicPr>
        <p:blipFill rotWithShape="1">
          <a:blip r:embed="rId4">
            <a:alphaModFix/>
          </a:blip>
          <a:srcRect l="109"/>
          <a:stretch/>
        </p:blipFill>
        <p:spPr>
          <a:xfrm>
            <a:off x="330200" y="5104925"/>
            <a:ext cx="5627974" cy="12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241d3f07b4e_1_76"/>
          <p:cNvSpPr txBox="1"/>
          <p:nvPr/>
        </p:nvSpPr>
        <p:spPr>
          <a:xfrm>
            <a:off x="1302175" y="5104925"/>
            <a:ext cx="4656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595959"/>
                </a:solidFill>
              </a:rPr>
              <a:t>Mode content on B2 length control pd with no map</a:t>
            </a:r>
            <a:endParaRPr sz="1300" b="1">
              <a:solidFill>
                <a:srgbClr val="595959"/>
              </a:solidFill>
            </a:endParaRPr>
          </a:p>
        </p:txBody>
      </p:sp>
      <p:pic>
        <p:nvPicPr>
          <p:cNvPr id="656" name="Google Shape;656;g241d3f07b4e_1_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425" y="5104925"/>
            <a:ext cx="5627974" cy="122044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41d3f07b4e_1_76"/>
          <p:cNvSpPr txBox="1"/>
          <p:nvPr/>
        </p:nvSpPr>
        <p:spPr>
          <a:xfrm>
            <a:off x="7180375" y="5104925"/>
            <a:ext cx="4656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595959"/>
                </a:solidFill>
              </a:rPr>
              <a:t>with CHRoCC map (0.2 W)</a:t>
            </a:r>
            <a:endParaRPr sz="1300" b="1">
              <a:solidFill>
                <a:srgbClr val="595959"/>
              </a:solidFill>
            </a:endParaRPr>
          </a:p>
        </p:txBody>
      </p:sp>
      <p:sp>
        <p:nvSpPr>
          <p:cNvPr id="658" name="Google Shape;658;g241d3f07b4e_1_76"/>
          <p:cNvSpPr txBox="1"/>
          <p:nvPr/>
        </p:nvSpPr>
        <p:spPr>
          <a:xfrm>
            <a:off x="7679375" y="5372650"/>
            <a:ext cx="414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595959"/>
                </a:solidFill>
              </a:rPr>
              <a:t>HOMs of the sideband fields grow particularly quickly</a:t>
            </a:r>
            <a:endParaRPr sz="1300">
              <a:solidFill>
                <a:srgbClr val="595959"/>
              </a:solidFill>
            </a:endParaRPr>
          </a:p>
        </p:txBody>
      </p:sp>
      <p:sp>
        <p:nvSpPr>
          <p:cNvPr id="659" name="Google Shape;659;g241d3f07b4e_1_76"/>
          <p:cNvSpPr txBox="1"/>
          <p:nvPr/>
        </p:nvSpPr>
        <p:spPr>
          <a:xfrm>
            <a:off x="2551675" y="5327200"/>
            <a:ext cx="340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Carrier (</a:t>
            </a:r>
            <a:r>
              <a:rPr lang="en-US" sz="1000">
                <a:solidFill>
                  <a:srgbClr val="0000FF"/>
                </a:solidFill>
              </a:rPr>
              <a:t>blue</a:t>
            </a:r>
            <a:r>
              <a:rPr lang="en-US" sz="1000"/>
              <a:t>), lower 56 MHz (</a:t>
            </a:r>
            <a:r>
              <a:rPr lang="en-US" sz="1000">
                <a:solidFill>
                  <a:srgbClr val="FF0000"/>
                </a:solidFill>
              </a:rPr>
              <a:t>red</a:t>
            </a:r>
            <a:r>
              <a:rPr lang="en-US" sz="1000"/>
              <a:t>), upper 56 MHz (black)</a:t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 txBox="1">
            <a:spLocks noGrp="1"/>
          </p:cNvSpPr>
          <p:nvPr>
            <p:ph type="title"/>
          </p:nvPr>
        </p:nvSpPr>
        <p:spPr>
          <a:xfrm>
            <a:off x="330200" y="171375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Nikhef GW programme</a:t>
            </a:r>
            <a:endParaRPr/>
          </a:p>
        </p:txBody>
      </p:sp>
      <p:sp>
        <p:nvSpPr>
          <p:cNvPr id="219" name="Google Shape;219;p6"/>
          <p:cNvSpPr txBox="1">
            <a:spLocks noGrp="1"/>
          </p:cNvSpPr>
          <p:nvPr>
            <p:ph type="body" idx="1"/>
          </p:nvPr>
        </p:nvSpPr>
        <p:spPr>
          <a:xfrm>
            <a:off x="330200" y="1345500"/>
            <a:ext cx="1150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More than one experiment/collaboration:</a:t>
            </a:r>
            <a:endParaRPr/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140" y="2041511"/>
            <a:ext cx="2600307" cy="1733538"/>
          </a:xfrm>
          <a:prstGeom prst="rect">
            <a:avLst/>
          </a:prstGeom>
          <a:noFill/>
          <a:ln w="2857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1" name="Google Shape;221;p6"/>
          <p:cNvSpPr txBox="1"/>
          <p:nvPr/>
        </p:nvSpPr>
        <p:spPr>
          <a:xfrm>
            <a:off x="604666" y="3496662"/>
            <a:ext cx="1449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Virgo, Cascina, Italy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971" y="3971302"/>
            <a:ext cx="2600306" cy="1725391"/>
          </a:xfrm>
          <a:prstGeom prst="rect">
            <a:avLst/>
          </a:prstGeom>
          <a:noFill/>
          <a:ln w="2857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4972" y="2067333"/>
            <a:ext cx="2600306" cy="1720405"/>
          </a:xfrm>
          <a:prstGeom prst="rect">
            <a:avLst/>
          </a:prstGeom>
          <a:noFill/>
          <a:ln w="2857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p6"/>
          <p:cNvSpPr txBox="1"/>
          <p:nvPr/>
        </p:nvSpPr>
        <p:spPr>
          <a:xfrm>
            <a:off x="3268947" y="5467455"/>
            <a:ext cx="1397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LIGO, Hanford, WA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3251721" y="3509851"/>
            <a:ext cx="1467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LIGO, Livingston, 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6"/>
          <p:cNvPicPr preferRelativeResize="0"/>
          <p:nvPr/>
        </p:nvPicPr>
        <p:blipFill rotWithShape="1">
          <a:blip r:embed="rId6">
            <a:alphaModFix/>
          </a:blip>
          <a:srcRect l="1675" t="8193" r="1665" b="11626"/>
          <a:stretch/>
        </p:blipFill>
        <p:spPr>
          <a:xfrm>
            <a:off x="445140" y="3971302"/>
            <a:ext cx="2600307" cy="1725391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27" name="Google Shape;227;p6"/>
          <p:cNvSpPr txBox="1"/>
          <p:nvPr/>
        </p:nvSpPr>
        <p:spPr>
          <a:xfrm>
            <a:off x="532289" y="5467455"/>
            <a:ext cx="1045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KAGRA, Japan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6"/>
          <p:cNvPicPr preferRelativeResize="0"/>
          <p:nvPr/>
        </p:nvPicPr>
        <p:blipFill rotWithShape="1">
          <a:blip r:embed="rId7">
            <a:alphaModFix/>
          </a:blip>
          <a:srcRect l="7214" r="6344"/>
          <a:stretch/>
        </p:blipFill>
        <p:spPr>
          <a:xfrm>
            <a:off x="6239552" y="2067333"/>
            <a:ext cx="2660171" cy="173354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8">
            <a:alphaModFix/>
          </a:blip>
          <a:srcRect l="16529" r="2374"/>
          <a:stretch/>
        </p:blipFill>
        <p:spPr>
          <a:xfrm>
            <a:off x="9119216" y="3104533"/>
            <a:ext cx="2595414" cy="173353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0" name="Google Shape;230;p6"/>
          <p:cNvSpPr txBox="1"/>
          <p:nvPr/>
        </p:nvSpPr>
        <p:spPr>
          <a:xfrm>
            <a:off x="6353546" y="2091790"/>
            <a:ext cx="1356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Einstein Telescope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"/>
          <p:cNvSpPr txBox="1"/>
          <p:nvPr/>
        </p:nvSpPr>
        <p:spPr>
          <a:xfrm>
            <a:off x="9252958" y="3123789"/>
            <a:ext cx="315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LISA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6"/>
          <p:cNvPicPr preferRelativeResize="0"/>
          <p:nvPr/>
        </p:nvPicPr>
        <p:blipFill rotWithShape="1">
          <a:blip r:embed="rId9">
            <a:alphaModFix/>
          </a:blip>
          <a:srcRect t="14685" r="1800" b="4329"/>
          <a:stretch/>
        </p:blipFill>
        <p:spPr>
          <a:xfrm>
            <a:off x="6239551" y="3971302"/>
            <a:ext cx="2660171" cy="172538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3" name="Google Shape;233;p6"/>
          <p:cNvSpPr txBox="1"/>
          <p:nvPr/>
        </p:nvSpPr>
        <p:spPr>
          <a:xfrm>
            <a:off x="6353546" y="3978483"/>
            <a:ext cx="954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ETpathfinder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445150" y="5738025"/>
            <a:ext cx="11200200" cy="615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00FF"/>
              </a:gs>
              <a:gs pos="100000">
                <a:srgbClr val="C27BA0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1148125" y="5845425"/>
            <a:ext cx="426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Present …..</a:t>
            </a:r>
            <a:endParaRPr sz="1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8463325" y="5845425"/>
            <a:ext cx="426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….. Future</a:t>
            </a:r>
            <a:endParaRPr sz="1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41d3f07b4e_1_88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Effect on DARM</a:t>
            </a:r>
            <a:endParaRPr/>
          </a:p>
        </p:txBody>
      </p:sp>
      <p:sp>
        <p:nvSpPr>
          <p:cNvPr id="666" name="Google Shape;666;g241d3f07b4e_1_88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5668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/>
              <a:t>figure of merit:</a:t>
            </a:r>
            <a:r>
              <a:rPr lang="en-US" sz="2000"/>
              <a:t> Differential arm length (DARM) transfer function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0W (no CHRoCC):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expected behaviour, similar to low-pass filter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peak at 0.76Hz: ‘optical spring’ (optomechanical effect)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Increasing CHRoCC power: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behaviour in the GW detection band (from ~30Hz up) is minimally affected 😀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optical spring effect distorts 🤔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→ CHRoCC was adopted &amp; is now successfully used in Virgo’s thermal control strategy</a:t>
            </a:r>
            <a:endParaRPr sz="2000"/>
          </a:p>
        </p:txBody>
      </p:sp>
      <p:pic>
        <p:nvPicPr>
          <p:cNvPr id="667" name="Google Shape;667;g241d3f07b4e_1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275" y="1825626"/>
            <a:ext cx="5348124" cy="3678526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241d3f07b4e_1_88"/>
          <p:cNvSpPr txBox="1"/>
          <p:nvPr/>
        </p:nvSpPr>
        <p:spPr>
          <a:xfrm>
            <a:off x="7998325" y="5504150"/>
            <a:ext cx="232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VIR-0738A-22</a:t>
            </a:r>
            <a:endParaRPr sz="1000">
              <a:solidFill>
                <a:srgbClr val="0097A7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41d3f07b4e_1_96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Broader implications: fine-tuning Virgo</a:t>
            </a:r>
            <a:endParaRPr/>
          </a:p>
        </p:txBody>
      </p:sp>
      <p:sp>
        <p:nvSpPr>
          <p:cNvPr id="675" name="Google Shape;675;g241d3f07b4e_1_96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7569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The optical spring is determined by:</a:t>
            </a:r>
            <a:endParaRPr sz="2000"/>
          </a:p>
          <a:p>
            <a:pPr marL="1371600" lvl="1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mirror suspensions, optical power</a:t>
            </a:r>
            <a:endParaRPr sz="2000"/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sub-wavelength tuning of the </a:t>
            </a:r>
            <a:r>
              <a:rPr lang="en-US" sz="2000" b="1"/>
              <a:t>cavity lengths</a:t>
            </a:r>
            <a:endParaRPr sz="20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A growing collection of simulations &amp; experimental data show beam distortions are </a:t>
            </a:r>
            <a:r>
              <a:rPr lang="en-US" sz="2000" b="1"/>
              <a:t>also</a:t>
            </a:r>
            <a:r>
              <a:rPr lang="en-US" sz="2000"/>
              <a:t> affecting this optical spring</a:t>
            </a:r>
            <a:endParaRPr sz="2000"/>
          </a:p>
          <a:p>
            <a:pPr marL="9144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CHRoCC, misalignment, thermal lensing,...</a:t>
            </a:r>
            <a:endParaRPr sz="20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→ beam distortions, i.e. higher order modes, are introducing offsets to Virgo’s </a:t>
            </a:r>
            <a:r>
              <a:rPr lang="en-US" sz="2000" b="1"/>
              <a:t>length controls</a:t>
            </a:r>
            <a:endParaRPr sz="20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Virgo’s tolerance to distortions is especially low due to marginally stable recycling cavities: HOMs can also resonate in the interferometer, affecting carrier &amp; sidebands - significant challenge for commissioning</a:t>
            </a:r>
            <a:endParaRPr sz="2000"/>
          </a:p>
        </p:txBody>
      </p:sp>
      <p:pic>
        <p:nvPicPr>
          <p:cNvPr id="676" name="Google Shape;676;g241d3f07b4e_1_96"/>
          <p:cNvPicPr preferRelativeResize="0"/>
          <p:nvPr/>
        </p:nvPicPr>
        <p:blipFill rotWithShape="1">
          <a:blip r:embed="rId3">
            <a:alphaModFix/>
          </a:blip>
          <a:srcRect l="1809" t="11052" r="1915" b="2599"/>
          <a:stretch/>
        </p:blipFill>
        <p:spPr>
          <a:xfrm>
            <a:off x="8044100" y="2402425"/>
            <a:ext cx="4032226" cy="242644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241d3f07b4e_1_96"/>
          <p:cNvSpPr txBox="1"/>
          <p:nvPr/>
        </p:nvSpPr>
        <p:spPr>
          <a:xfrm>
            <a:off x="8290573" y="2077300"/>
            <a:ext cx="30699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000">
                <a:solidFill>
                  <a:srgbClr val="0097A7"/>
                </a:solidFill>
              </a:rPr>
              <a:t>Virgo </a:t>
            </a:r>
            <a:r>
              <a:rPr lang="en-US" sz="1000">
                <a:solidFill>
                  <a:srgbClr val="0097A7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data</a:t>
            </a:r>
            <a:r>
              <a:rPr lang="en-US" sz="1000">
                <a:solidFill>
                  <a:srgbClr val="0097A7"/>
                </a:solidFill>
              </a:rPr>
              <a:t>: DARM TF for various SR tilts</a:t>
            </a:r>
            <a:endParaRPr sz="1000">
              <a:solidFill>
                <a:srgbClr val="0097A7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41d3f07b4e_1_104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Going ahead</a:t>
            </a:r>
            <a:endParaRPr/>
          </a:p>
        </p:txBody>
      </p:sp>
      <p:sp>
        <p:nvSpPr>
          <p:cNvPr id="684" name="Google Shape;684;g241d3f07b4e_1_104"/>
          <p:cNvSpPr txBox="1">
            <a:spLocks noGrp="1"/>
          </p:cNvSpPr>
          <p:nvPr>
            <p:ph type="body" idx="1"/>
          </p:nvPr>
        </p:nvSpPr>
        <p:spPr>
          <a:xfrm>
            <a:off x="871900" y="1825625"/>
            <a:ext cx="109644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Our ongoing work: unpacking the </a:t>
            </a:r>
            <a:r>
              <a:rPr lang="en-US" sz="2000" b="1"/>
              <a:t>driving mechanism</a:t>
            </a:r>
            <a:r>
              <a:rPr lang="en-US" sz="2000"/>
              <a:t> that induces these offsets, e.g.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which mode of which field is the source of the issue?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how do offsets propagate through the system (5 coupled length DoFs)?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The </a:t>
            </a:r>
            <a:r>
              <a:rPr lang="en-US" sz="2000" b="1"/>
              <a:t>ultimate goal: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Feeding this experience into designs for future Virgo upgrades and the Einstein Telescope.</a:t>
            </a:r>
            <a:endParaRPr sz="2000"/>
          </a:p>
        </p:txBody>
      </p:sp>
      <p:sp>
        <p:nvSpPr>
          <p:cNvPr id="685" name="Google Shape;685;g241d3f07b4e_1_104"/>
          <p:cNvSpPr txBox="1"/>
          <p:nvPr/>
        </p:nvSpPr>
        <p:spPr>
          <a:xfrm rot="1214563">
            <a:off x="7251616" y="5597712"/>
            <a:ext cx="2947128" cy="862021"/>
          </a:xfrm>
          <a:prstGeom prst="rect">
            <a:avLst/>
          </a:prstGeom>
          <a:solidFill>
            <a:srgbClr val="03685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Thanks for your attention!</a:t>
            </a:r>
            <a:endParaRPr sz="2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438a68b36a_0_0"/>
          <p:cNvSpPr txBox="1">
            <a:spLocks noGrp="1"/>
          </p:cNvSpPr>
          <p:nvPr>
            <p:ph type="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Lensing of Gravitational Waves – O3 searches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LVK O3 lensing paper: https://arxiv.org/abs/2304.08393</a:t>
            </a:r>
            <a:endParaRPr sz="2700"/>
          </a:p>
        </p:txBody>
      </p:sp>
      <p:sp>
        <p:nvSpPr>
          <p:cNvPr id="692" name="Google Shape;692;g2438a68b36a_0_0"/>
          <p:cNvSpPr txBox="1">
            <a:spLocks noGrp="1"/>
          </p:cNvSpPr>
          <p:nvPr>
            <p:ph type="body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J. Janquart</a:t>
            </a:r>
            <a:endParaRPr/>
          </a:p>
        </p:txBody>
      </p:sp>
      <p:pic>
        <p:nvPicPr>
          <p:cNvPr id="693" name="Google Shape;693;g2438a68b36a_0_0"/>
          <p:cNvPicPr preferRelativeResize="0"/>
          <p:nvPr/>
        </p:nvPicPr>
        <p:blipFill rotWithShape="1">
          <a:blip r:embed="rId3">
            <a:alphaModFix/>
          </a:blip>
          <a:srcRect t="25694" r="70485" b="23853"/>
          <a:stretch/>
        </p:blipFill>
        <p:spPr>
          <a:xfrm>
            <a:off x="59767" y="4663233"/>
            <a:ext cx="1516833" cy="17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2438a68b36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3567" y="5166767"/>
            <a:ext cx="2894634" cy="11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2438a68b36a_0_0"/>
          <p:cNvSpPr txBox="1">
            <a:spLocks noGrp="1"/>
          </p:cNvSpPr>
          <p:nvPr>
            <p:ph type="sldNum" idx="4294967295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438a68b36a_0_9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gravitational wave lensing?</a:t>
            </a:r>
            <a:endParaRPr b="1"/>
          </a:p>
        </p:txBody>
      </p:sp>
      <p:sp>
        <p:nvSpPr>
          <p:cNvPr id="702" name="Google Shape;702;g2438a68b36a_0_9"/>
          <p:cNvSpPr txBox="1"/>
          <p:nvPr/>
        </p:nvSpPr>
        <p:spPr>
          <a:xfrm>
            <a:off x="-39267" y="612267"/>
            <a:ext cx="10845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</a:rPr>
              <a:t>Same principle as for light: the wave is deflected by a massive object along its path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703" name="Google Shape;703;g2438a68b36a_0_9" descr="black hole gravity GIF by Rochester Institute of Technolog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867" y="1373833"/>
            <a:ext cx="3428800" cy="19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2438a68b36a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5400" y="1105265"/>
            <a:ext cx="731600" cy="232373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2438a68b36a_0_9"/>
          <p:cNvSpPr txBox="1"/>
          <p:nvPr/>
        </p:nvSpPr>
        <p:spPr>
          <a:xfrm>
            <a:off x="338467" y="2956133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NASA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706" name="Google Shape;706;g2438a68b36a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6510" y="1121867"/>
            <a:ext cx="3557491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2438a68b36a_0_9"/>
          <p:cNvSpPr txBox="1"/>
          <p:nvPr/>
        </p:nvSpPr>
        <p:spPr>
          <a:xfrm>
            <a:off x="10384133" y="3116000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LIGO MIT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08" name="Google Shape;708;g2438a68b36a_0_9"/>
          <p:cNvSpPr/>
          <p:nvPr/>
        </p:nvSpPr>
        <p:spPr>
          <a:xfrm>
            <a:off x="5359000" y="2083267"/>
            <a:ext cx="864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LENS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709" name="Google Shape;709;g2438a68b36a_0_9"/>
          <p:cNvSpPr txBox="1"/>
          <p:nvPr/>
        </p:nvSpPr>
        <p:spPr>
          <a:xfrm>
            <a:off x="2983600" y="4025400"/>
            <a:ext cx="6021600" cy="4656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Different lens properties → Different effect on the GW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710" name="Google Shape;710;g2438a68b36a_0_9"/>
          <p:cNvSpPr/>
          <p:nvPr/>
        </p:nvSpPr>
        <p:spPr>
          <a:xfrm rot="-201723">
            <a:off x="3826267" y="1111062"/>
            <a:ext cx="4106180" cy="1256783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11" name="Google Shape;711;g2438a68b36a_0_9"/>
          <p:cNvSpPr/>
          <p:nvPr/>
        </p:nvSpPr>
        <p:spPr>
          <a:xfrm rot="-10597977" flipH="1">
            <a:off x="3829243" y="2655521"/>
            <a:ext cx="4129221" cy="1262690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g2438a68b36a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33" y="4184033"/>
            <a:ext cx="3903768" cy="2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2438a68b36a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67" y="1302500"/>
            <a:ext cx="3788735" cy="221009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g2438a68b36a_0_24"/>
          <p:cNvSpPr txBox="1"/>
          <p:nvPr/>
        </p:nvSpPr>
        <p:spPr>
          <a:xfrm>
            <a:off x="-39267" y="612267"/>
            <a:ext cx="10845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Same principle as for light: the wave is deflected by a massive object along its path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720" name="Google Shape;720;g2438a68b36a_0_24" descr="black hole gravity GIF by Rochester Institute of Technolog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867" y="1373833"/>
            <a:ext cx="3428800" cy="1935567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g2438a68b36a_0_24"/>
          <p:cNvSpPr txBox="1"/>
          <p:nvPr/>
        </p:nvSpPr>
        <p:spPr>
          <a:xfrm>
            <a:off x="338467" y="2956133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NASA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22" name="Google Shape;722;g2438a68b36a_0_24"/>
          <p:cNvSpPr txBox="1"/>
          <p:nvPr/>
        </p:nvSpPr>
        <p:spPr>
          <a:xfrm>
            <a:off x="4007900" y="1302500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EHT Collaboration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23" name="Google Shape;723;g2438a68b36a_0_24"/>
          <p:cNvSpPr/>
          <p:nvPr/>
        </p:nvSpPr>
        <p:spPr>
          <a:xfrm rot="566">
            <a:off x="1260267" y="4100712"/>
            <a:ext cx="1823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Microlensing</a:t>
            </a:r>
            <a:endParaRPr sz="1900"/>
          </a:p>
        </p:txBody>
      </p:sp>
      <p:sp>
        <p:nvSpPr>
          <p:cNvPr id="724" name="Google Shape;724;g2438a68b36a_0_24"/>
          <p:cNvSpPr/>
          <p:nvPr/>
        </p:nvSpPr>
        <p:spPr>
          <a:xfrm rot="-201723">
            <a:off x="3826267" y="1111062"/>
            <a:ext cx="4106180" cy="1256783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25" name="Google Shape;725;g2438a68b36a_0_24"/>
          <p:cNvSpPr/>
          <p:nvPr/>
        </p:nvSpPr>
        <p:spPr>
          <a:xfrm rot="-10597977" flipH="1">
            <a:off x="3829243" y="2655521"/>
            <a:ext cx="4129221" cy="1262690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726" name="Google Shape;726;g2438a68b36a_0_24"/>
          <p:cNvCxnSpPr/>
          <p:nvPr/>
        </p:nvCxnSpPr>
        <p:spPr>
          <a:xfrm flipH="1">
            <a:off x="2026667" y="3136600"/>
            <a:ext cx="2724300" cy="903600"/>
          </a:xfrm>
          <a:prstGeom prst="straightConnector1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7" name="Google Shape;727;g2438a68b36a_0_24"/>
          <p:cNvSpPr/>
          <p:nvPr/>
        </p:nvSpPr>
        <p:spPr>
          <a:xfrm rot="540">
            <a:off x="2616800" y="33478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≳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728" name="Google Shape;728;g2438a68b36a_0_24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gravitational wave lensing?</a:t>
            </a:r>
            <a:endParaRPr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g2438a68b36a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33" y="4184033"/>
            <a:ext cx="3903768" cy="2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2438a68b36a_0_40"/>
          <p:cNvPicPr preferRelativeResize="0"/>
          <p:nvPr/>
        </p:nvPicPr>
        <p:blipFill rotWithShape="1">
          <a:blip r:embed="rId4">
            <a:alphaModFix/>
          </a:blip>
          <a:srcRect t="9115" r="7321"/>
          <a:stretch/>
        </p:blipFill>
        <p:spPr>
          <a:xfrm>
            <a:off x="3997167" y="1279600"/>
            <a:ext cx="3791386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2438a68b36a_0_40"/>
          <p:cNvSpPr txBox="1"/>
          <p:nvPr/>
        </p:nvSpPr>
        <p:spPr>
          <a:xfrm>
            <a:off x="-39267" y="612267"/>
            <a:ext cx="10845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Same principle as for light: the wave is deflected by a massive object along its path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737" name="Google Shape;737;g2438a68b36a_0_40" descr="black hole gravity GIF by Rochester Institute of Technolog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867" y="1373833"/>
            <a:ext cx="3428800" cy="1935567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2438a68b36a_0_40"/>
          <p:cNvSpPr txBox="1"/>
          <p:nvPr/>
        </p:nvSpPr>
        <p:spPr>
          <a:xfrm>
            <a:off x="338467" y="2956133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NASA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739" name="Google Shape;739;g2438a68b36a_0_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6510" y="1121867"/>
            <a:ext cx="3557491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g2438a68b36a_0_40"/>
          <p:cNvSpPr txBox="1"/>
          <p:nvPr/>
        </p:nvSpPr>
        <p:spPr>
          <a:xfrm>
            <a:off x="10384133" y="3116000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LIGO MIT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41" name="Google Shape;741;g2438a68b36a_0_40"/>
          <p:cNvSpPr/>
          <p:nvPr/>
        </p:nvSpPr>
        <p:spPr>
          <a:xfrm rot="566">
            <a:off x="1260267" y="4100712"/>
            <a:ext cx="1823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Microlensing</a:t>
            </a:r>
            <a:endParaRPr sz="1900"/>
          </a:p>
        </p:txBody>
      </p:sp>
      <p:sp>
        <p:nvSpPr>
          <p:cNvPr id="742" name="Google Shape;742;g2438a68b36a_0_40"/>
          <p:cNvSpPr/>
          <p:nvPr/>
        </p:nvSpPr>
        <p:spPr>
          <a:xfrm rot="-10597977" flipH="1">
            <a:off x="3829243" y="2655521"/>
            <a:ext cx="4129221" cy="1262690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743" name="Google Shape;743;g2438a68b36a_0_40"/>
          <p:cNvCxnSpPr/>
          <p:nvPr/>
        </p:nvCxnSpPr>
        <p:spPr>
          <a:xfrm flipH="1">
            <a:off x="2026667" y="3136600"/>
            <a:ext cx="2724300" cy="903600"/>
          </a:xfrm>
          <a:prstGeom prst="straightConnector1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4" name="Google Shape;744;g2438a68b36a_0_40"/>
          <p:cNvSpPr/>
          <p:nvPr/>
        </p:nvSpPr>
        <p:spPr>
          <a:xfrm rot="540">
            <a:off x="2616800" y="33478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≳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745" name="Google Shape;745;g2438a68b36a_0_40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gravitational wave lensing?</a:t>
            </a:r>
            <a:endParaRPr b="1"/>
          </a:p>
        </p:txBody>
      </p:sp>
      <p:sp>
        <p:nvSpPr>
          <p:cNvPr id="746" name="Google Shape;746;g2438a68b36a_0_40"/>
          <p:cNvSpPr txBox="1"/>
          <p:nvPr/>
        </p:nvSpPr>
        <p:spPr>
          <a:xfrm>
            <a:off x="3878333" y="1133600"/>
            <a:ext cx="4272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</a:rPr>
              <a:t>Credits: Dick Locke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747" name="Google Shape;747;g2438a68b36a_0_40"/>
          <p:cNvSpPr/>
          <p:nvPr/>
        </p:nvSpPr>
        <p:spPr>
          <a:xfrm rot="-201723">
            <a:off x="3826267" y="1111062"/>
            <a:ext cx="4106180" cy="1256783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748" name="Google Shape;748;g2438a68b36a_0_40"/>
          <p:cNvCxnSpPr/>
          <p:nvPr/>
        </p:nvCxnSpPr>
        <p:spPr>
          <a:xfrm>
            <a:off x="6090700" y="3161793"/>
            <a:ext cx="1466700" cy="788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9" name="Google Shape;749;g2438a68b36a_0_40"/>
          <p:cNvSpPr/>
          <p:nvPr/>
        </p:nvSpPr>
        <p:spPr>
          <a:xfrm rot="540">
            <a:off x="5796304" y="32462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≪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750" name="Google Shape;750;g2438a68b36a_0_40"/>
          <p:cNvSpPr/>
          <p:nvPr/>
        </p:nvSpPr>
        <p:spPr>
          <a:xfrm rot="457">
            <a:off x="7654867" y="3827287"/>
            <a:ext cx="2255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Geometric optics</a:t>
            </a:r>
            <a:endParaRPr sz="19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g2438a68b36a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833" y="4142806"/>
            <a:ext cx="3950797" cy="256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2438a68b36a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833" y="4184033"/>
            <a:ext cx="3903768" cy="2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g2438a68b36a_0_61"/>
          <p:cNvPicPr preferRelativeResize="0"/>
          <p:nvPr/>
        </p:nvPicPr>
        <p:blipFill rotWithShape="1">
          <a:blip r:embed="rId5">
            <a:alphaModFix/>
          </a:blip>
          <a:srcRect t="9115" r="7321"/>
          <a:stretch/>
        </p:blipFill>
        <p:spPr>
          <a:xfrm>
            <a:off x="3997167" y="1279600"/>
            <a:ext cx="3791386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g2438a68b36a_0_61"/>
          <p:cNvSpPr txBox="1"/>
          <p:nvPr/>
        </p:nvSpPr>
        <p:spPr>
          <a:xfrm>
            <a:off x="-39267" y="612267"/>
            <a:ext cx="10845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Same principle as for light: the wave is deflected by a massive object along its path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760" name="Google Shape;760;g2438a68b36a_0_61" descr="black hole gravity GIF by Rochester Institute of Technology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867" y="1373833"/>
            <a:ext cx="3428800" cy="1935567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2438a68b36a_0_61"/>
          <p:cNvSpPr txBox="1"/>
          <p:nvPr/>
        </p:nvSpPr>
        <p:spPr>
          <a:xfrm>
            <a:off x="338467" y="2956133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NASA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762" name="Google Shape;762;g2438a68b36a_0_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6510" y="1121867"/>
            <a:ext cx="3557491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g2438a68b36a_0_61"/>
          <p:cNvSpPr txBox="1"/>
          <p:nvPr/>
        </p:nvSpPr>
        <p:spPr>
          <a:xfrm>
            <a:off x="10384133" y="3116000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LIGO MIT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64" name="Google Shape;764;g2438a68b36a_0_61"/>
          <p:cNvSpPr/>
          <p:nvPr/>
        </p:nvSpPr>
        <p:spPr>
          <a:xfrm rot="566">
            <a:off x="1260267" y="4100712"/>
            <a:ext cx="1823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Microlensing</a:t>
            </a:r>
            <a:endParaRPr sz="1900"/>
          </a:p>
        </p:txBody>
      </p:sp>
      <p:sp>
        <p:nvSpPr>
          <p:cNvPr id="765" name="Google Shape;765;g2438a68b36a_0_61"/>
          <p:cNvSpPr/>
          <p:nvPr/>
        </p:nvSpPr>
        <p:spPr>
          <a:xfrm rot="-10597977" flipH="1">
            <a:off x="3829243" y="2655521"/>
            <a:ext cx="4129221" cy="1262690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766" name="Google Shape;766;g2438a68b36a_0_61"/>
          <p:cNvCxnSpPr/>
          <p:nvPr/>
        </p:nvCxnSpPr>
        <p:spPr>
          <a:xfrm flipH="1">
            <a:off x="2026667" y="3136600"/>
            <a:ext cx="2724300" cy="903600"/>
          </a:xfrm>
          <a:prstGeom prst="straightConnector1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7" name="Google Shape;767;g2438a68b36a_0_61"/>
          <p:cNvSpPr/>
          <p:nvPr/>
        </p:nvSpPr>
        <p:spPr>
          <a:xfrm rot="540">
            <a:off x="2616800" y="33478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≳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768" name="Google Shape;768;g2438a68b36a_0_61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gravitational wave lensing?</a:t>
            </a:r>
            <a:endParaRPr b="1"/>
          </a:p>
        </p:txBody>
      </p:sp>
      <p:sp>
        <p:nvSpPr>
          <p:cNvPr id="769" name="Google Shape;769;g2438a68b36a_0_61"/>
          <p:cNvSpPr txBox="1"/>
          <p:nvPr/>
        </p:nvSpPr>
        <p:spPr>
          <a:xfrm>
            <a:off x="3878333" y="1133600"/>
            <a:ext cx="4272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</a:rPr>
              <a:t>Credits: Dick Locke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770" name="Google Shape;770;g2438a68b36a_0_61"/>
          <p:cNvSpPr/>
          <p:nvPr/>
        </p:nvSpPr>
        <p:spPr>
          <a:xfrm rot="-201723">
            <a:off x="3826267" y="1111062"/>
            <a:ext cx="4106180" cy="1256783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771" name="Google Shape;771;g2438a68b36a_0_61"/>
          <p:cNvCxnSpPr/>
          <p:nvPr/>
        </p:nvCxnSpPr>
        <p:spPr>
          <a:xfrm>
            <a:off x="6090700" y="3161793"/>
            <a:ext cx="1466700" cy="788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2" name="Google Shape;772;g2438a68b36a_0_61"/>
          <p:cNvSpPr/>
          <p:nvPr/>
        </p:nvSpPr>
        <p:spPr>
          <a:xfrm rot="540">
            <a:off x="5796304" y="32462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≪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773" name="Google Shape;773;g2438a68b36a_0_61"/>
          <p:cNvSpPr/>
          <p:nvPr/>
        </p:nvSpPr>
        <p:spPr>
          <a:xfrm rot="457">
            <a:off x="7654867" y="3827287"/>
            <a:ext cx="2255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Geometric optics</a:t>
            </a:r>
            <a:endParaRPr sz="1900"/>
          </a:p>
        </p:txBody>
      </p:sp>
      <p:sp>
        <p:nvSpPr>
          <p:cNvPr id="774" name="Google Shape;774;g2438a68b36a_0_61"/>
          <p:cNvSpPr txBox="1"/>
          <p:nvPr/>
        </p:nvSpPr>
        <p:spPr>
          <a:xfrm>
            <a:off x="-6367" y="6273528"/>
            <a:ext cx="1908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Source: Seo et al., 2021, arxiv:2110.03308</a:t>
            </a:r>
            <a:endParaRPr sz="1200"/>
          </a:p>
        </p:txBody>
      </p:sp>
      <p:cxnSp>
        <p:nvCxnSpPr>
          <p:cNvPr id="775" name="Google Shape;775;g2438a68b36a_0_61"/>
          <p:cNvCxnSpPr/>
          <p:nvPr/>
        </p:nvCxnSpPr>
        <p:spPr>
          <a:xfrm flipH="1">
            <a:off x="7118760" y="4038360"/>
            <a:ext cx="536100" cy="1116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6" name="Google Shape;776;g2438a68b36a_0_61"/>
          <p:cNvSpPr/>
          <p:nvPr/>
        </p:nvSpPr>
        <p:spPr>
          <a:xfrm rot="457">
            <a:off x="4830003" y="3976808"/>
            <a:ext cx="2255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Millilensing</a:t>
            </a:r>
            <a:endParaRPr sz="19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g2438a68b36a_0_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833" y="4142806"/>
            <a:ext cx="3950797" cy="256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g2438a68b36a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9666" y="4208684"/>
            <a:ext cx="3912602" cy="256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2438a68b36a_0_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33" y="4184033"/>
            <a:ext cx="3903768" cy="2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2438a68b36a_0_86"/>
          <p:cNvPicPr preferRelativeResize="0"/>
          <p:nvPr/>
        </p:nvPicPr>
        <p:blipFill rotWithShape="1">
          <a:blip r:embed="rId6">
            <a:alphaModFix/>
          </a:blip>
          <a:srcRect t="9115" r="7321"/>
          <a:stretch/>
        </p:blipFill>
        <p:spPr>
          <a:xfrm>
            <a:off x="3997167" y="1279600"/>
            <a:ext cx="3791386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g2438a68b36a_0_86"/>
          <p:cNvSpPr txBox="1"/>
          <p:nvPr/>
        </p:nvSpPr>
        <p:spPr>
          <a:xfrm>
            <a:off x="-39267" y="612267"/>
            <a:ext cx="10845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Same principle as for light: the wave is deflected by a massive object along its path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787" name="Google Shape;787;g2438a68b36a_0_86" descr="black hole gravity GIF by Rochester Institute of Technology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867" y="1373833"/>
            <a:ext cx="3428800" cy="1935567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g2438a68b36a_0_86"/>
          <p:cNvSpPr txBox="1"/>
          <p:nvPr/>
        </p:nvSpPr>
        <p:spPr>
          <a:xfrm>
            <a:off x="338467" y="2956133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NASA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789" name="Google Shape;789;g2438a68b36a_0_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6510" y="1121867"/>
            <a:ext cx="3557491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2438a68b36a_0_86"/>
          <p:cNvSpPr txBox="1"/>
          <p:nvPr/>
        </p:nvSpPr>
        <p:spPr>
          <a:xfrm>
            <a:off x="10384133" y="3116000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LIGO MIT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91" name="Google Shape;791;g2438a68b36a_0_86"/>
          <p:cNvSpPr/>
          <p:nvPr/>
        </p:nvSpPr>
        <p:spPr>
          <a:xfrm rot="566">
            <a:off x="1260267" y="4100712"/>
            <a:ext cx="1823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Microlensing</a:t>
            </a:r>
            <a:endParaRPr sz="1900"/>
          </a:p>
        </p:txBody>
      </p:sp>
      <p:sp>
        <p:nvSpPr>
          <p:cNvPr id="792" name="Google Shape;792;g2438a68b36a_0_86"/>
          <p:cNvSpPr/>
          <p:nvPr/>
        </p:nvSpPr>
        <p:spPr>
          <a:xfrm rot="-10597977" flipH="1">
            <a:off x="3829243" y="2655521"/>
            <a:ext cx="4129221" cy="1262690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793" name="Google Shape;793;g2438a68b36a_0_86"/>
          <p:cNvCxnSpPr/>
          <p:nvPr/>
        </p:nvCxnSpPr>
        <p:spPr>
          <a:xfrm flipH="1">
            <a:off x="2026667" y="3136600"/>
            <a:ext cx="2724300" cy="903600"/>
          </a:xfrm>
          <a:prstGeom prst="straightConnector1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4" name="Google Shape;794;g2438a68b36a_0_86"/>
          <p:cNvSpPr/>
          <p:nvPr/>
        </p:nvSpPr>
        <p:spPr>
          <a:xfrm rot="540">
            <a:off x="2616800" y="33478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≳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795" name="Google Shape;795;g2438a68b36a_0_86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gravitational wave lensing?</a:t>
            </a:r>
            <a:endParaRPr b="1"/>
          </a:p>
        </p:txBody>
      </p:sp>
      <p:sp>
        <p:nvSpPr>
          <p:cNvPr id="796" name="Google Shape;796;g2438a68b36a_0_86"/>
          <p:cNvSpPr txBox="1"/>
          <p:nvPr/>
        </p:nvSpPr>
        <p:spPr>
          <a:xfrm>
            <a:off x="3878333" y="1133600"/>
            <a:ext cx="4272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</a:rPr>
              <a:t>Credits: Dick Locke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797" name="Google Shape;797;g2438a68b36a_0_86"/>
          <p:cNvSpPr/>
          <p:nvPr/>
        </p:nvSpPr>
        <p:spPr>
          <a:xfrm rot="-201723">
            <a:off x="3826267" y="1111062"/>
            <a:ext cx="4106180" cy="1256783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798" name="Google Shape;798;g2438a68b36a_0_86"/>
          <p:cNvCxnSpPr/>
          <p:nvPr/>
        </p:nvCxnSpPr>
        <p:spPr>
          <a:xfrm>
            <a:off x="6090700" y="3161793"/>
            <a:ext cx="1466700" cy="788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9" name="Google Shape;799;g2438a68b36a_0_86"/>
          <p:cNvSpPr/>
          <p:nvPr/>
        </p:nvSpPr>
        <p:spPr>
          <a:xfrm rot="540">
            <a:off x="5796304" y="32462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≪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800" name="Google Shape;800;g2438a68b36a_0_86"/>
          <p:cNvSpPr/>
          <p:nvPr/>
        </p:nvSpPr>
        <p:spPr>
          <a:xfrm rot="457">
            <a:off x="7654867" y="3827287"/>
            <a:ext cx="2255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Geometric optics</a:t>
            </a:r>
            <a:endParaRPr sz="1900"/>
          </a:p>
        </p:txBody>
      </p:sp>
      <p:sp>
        <p:nvSpPr>
          <p:cNvPr id="801" name="Google Shape;801;g2438a68b36a_0_86"/>
          <p:cNvSpPr txBox="1"/>
          <p:nvPr/>
        </p:nvSpPr>
        <p:spPr>
          <a:xfrm>
            <a:off x="-6367" y="6273528"/>
            <a:ext cx="1908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Source: Seo et al., 2021, arxiv:2110.03308</a:t>
            </a:r>
            <a:endParaRPr sz="1200"/>
          </a:p>
        </p:txBody>
      </p:sp>
      <p:cxnSp>
        <p:nvCxnSpPr>
          <p:cNvPr id="802" name="Google Shape;802;g2438a68b36a_0_86"/>
          <p:cNvCxnSpPr/>
          <p:nvPr/>
        </p:nvCxnSpPr>
        <p:spPr>
          <a:xfrm flipH="1">
            <a:off x="7118760" y="4038360"/>
            <a:ext cx="536100" cy="1116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3" name="Google Shape;803;g2438a68b36a_0_86"/>
          <p:cNvSpPr/>
          <p:nvPr/>
        </p:nvSpPr>
        <p:spPr>
          <a:xfrm rot="457">
            <a:off x="4830003" y="3976808"/>
            <a:ext cx="2255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Millilensing</a:t>
            </a:r>
            <a:endParaRPr sz="1900"/>
          </a:p>
        </p:txBody>
      </p:sp>
      <p:cxnSp>
        <p:nvCxnSpPr>
          <p:cNvPr id="804" name="Google Shape;804;g2438a68b36a_0_86"/>
          <p:cNvCxnSpPr/>
          <p:nvPr/>
        </p:nvCxnSpPr>
        <p:spPr>
          <a:xfrm>
            <a:off x="9890060" y="4018424"/>
            <a:ext cx="358800" cy="915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5" name="Google Shape;805;g2438a68b36a_0_86"/>
          <p:cNvSpPr/>
          <p:nvPr/>
        </p:nvSpPr>
        <p:spPr>
          <a:xfrm rot="566">
            <a:off x="10308354" y="3978742"/>
            <a:ext cx="1823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Strong lensing</a:t>
            </a:r>
            <a:endParaRPr sz="19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g2438a68b36a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833" y="4142806"/>
            <a:ext cx="3950797" cy="256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2438a68b36a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9666" y="4208684"/>
            <a:ext cx="3912602" cy="256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2438a68b36a_0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33" y="4184033"/>
            <a:ext cx="3903768" cy="2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2438a68b36a_0_114"/>
          <p:cNvPicPr preferRelativeResize="0"/>
          <p:nvPr/>
        </p:nvPicPr>
        <p:blipFill rotWithShape="1">
          <a:blip r:embed="rId6">
            <a:alphaModFix/>
          </a:blip>
          <a:srcRect t="9115" r="7321"/>
          <a:stretch/>
        </p:blipFill>
        <p:spPr>
          <a:xfrm>
            <a:off x="3997167" y="1279600"/>
            <a:ext cx="3791386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g2438a68b36a_0_114"/>
          <p:cNvSpPr txBox="1"/>
          <p:nvPr/>
        </p:nvSpPr>
        <p:spPr>
          <a:xfrm>
            <a:off x="-39267" y="612267"/>
            <a:ext cx="10845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Same principle as for light: the wave is deflected by a massive object along its path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816" name="Google Shape;816;g2438a68b36a_0_114" descr="black hole gravity GIF by Rochester Institute of Technology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867" y="1373833"/>
            <a:ext cx="3428800" cy="1935567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g2438a68b36a_0_114"/>
          <p:cNvSpPr txBox="1"/>
          <p:nvPr/>
        </p:nvSpPr>
        <p:spPr>
          <a:xfrm>
            <a:off x="338467" y="2956133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NASA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818" name="Google Shape;818;g2438a68b36a_0_1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6510" y="1121867"/>
            <a:ext cx="3557491" cy="2323731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g2438a68b36a_0_114"/>
          <p:cNvSpPr txBox="1"/>
          <p:nvPr/>
        </p:nvSpPr>
        <p:spPr>
          <a:xfrm>
            <a:off x="10384133" y="3116000"/>
            <a:ext cx="2166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Credits: LIGO MIT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820" name="Google Shape;820;g2438a68b36a_0_114"/>
          <p:cNvSpPr/>
          <p:nvPr/>
        </p:nvSpPr>
        <p:spPr>
          <a:xfrm rot="566">
            <a:off x="1260267" y="4100712"/>
            <a:ext cx="1823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Microlensing</a:t>
            </a:r>
            <a:endParaRPr sz="1900"/>
          </a:p>
        </p:txBody>
      </p:sp>
      <p:sp>
        <p:nvSpPr>
          <p:cNvPr id="821" name="Google Shape;821;g2438a68b36a_0_114"/>
          <p:cNvSpPr/>
          <p:nvPr/>
        </p:nvSpPr>
        <p:spPr>
          <a:xfrm rot="-10597977" flipH="1">
            <a:off x="3829243" y="2655521"/>
            <a:ext cx="4129221" cy="1262690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822" name="Google Shape;822;g2438a68b36a_0_114"/>
          <p:cNvCxnSpPr/>
          <p:nvPr/>
        </p:nvCxnSpPr>
        <p:spPr>
          <a:xfrm flipH="1">
            <a:off x="2026667" y="3136600"/>
            <a:ext cx="2724300" cy="903600"/>
          </a:xfrm>
          <a:prstGeom prst="straightConnector1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3" name="Google Shape;823;g2438a68b36a_0_114"/>
          <p:cNvSpPr/>
          <p:nvPr/>
        </p:nvSpPr>
        <p:spPr>
          <a:xfrm rot="540">
            <a:off x="2616800" y="33478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≳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824" name="Google Shape;824;g2438a68b36a_0_114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What is gravitational wave lensing?</a:t>
            </a:r>
            <a:endParaRPr b="1"/>
          </a:p>
        </p:txBody>
      </p:sp>
      <p:sp>
        <p:nvSpPr>
          <p:cNvPr id="825" name="Google Shape;825;g2438a68b36a_0_114"/>
          <p:cNvSpPr txBox="1"/>
          <p:nvPr/>
        </p:nvSpPr>
        <p:spPr>
          <a:xfrm>
            <a:off x="3878333" y="1133600"/>
            <a:ext cx="4272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</a:rPr>
              <a:t>Credits: Dick Locke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826" name="Google Shape;826;g2438a68b36a_0_114"/>
          <p:cNvSpPr/>
          <p:nvPr/>
        </p:nvSpPr>
        <p:spPr>
          <a:xfrm rot="-201723">
            <a:off x="3826267" y="1111062"/>
            <a:ext cx="4106180" cy="1256783"/>
          </a:xfrm>
          <a:custGeom>
            <a:avLst/>
            <a:gdLst/>
            <a:ahLst/>
            <a:cxnLst/>
            <a:rect l="l" t="t" r="r" b="b"/>
            <a:pathLst>
              <a:path w="97790" h="34689" extrusionOk="0">
                <a:moveTo>
                  <a:pt x="0" y="34600"/>
                </a:moveTo>
                <a:cubicBezTo>
                  <a:pt x="1812" y="30960"/>
                  <a:pt x="7064" y="14007"/>
                  <a:pt x="10869" y="12759"/>
                </a:cubicBezTo>
                <a:cubicBezTo>
                  <a:pt x="14674" y="11511"/>
                  <a:pt x="18776" y="29240"/>
                  <a:pt x="22830" y="27113"/>
                </a:cubicBezTo>
                <a:cubicBezTo>
                  <a:pt x="26884" y="24987"/>
                  <a:pt x="31337" y="0"/>
                  <a:pt x="35191" y="0"/>
                </a:cubicBezTo>
                <a:cubicBezTo>
                  <a:pt x="39045" y="0"/>
                  <a:pt x="40953" y="26511"/>
                  <a:pt x="45956" y="27113"/>
                </a:cubicBezTo>
                <a:cubicBezTo>
                  <a:pt x="50959" y="27716"/>
                  <a:pt x="61024" y="2685"/>
                  <a:pt x="65210" y="3615"/>
                </a:cubicBezTo>
                <a:cubicBezTo>
                  <a:pt x="69397" y="4545"/>
                  <a:pt x="67553" y="30236"/>
                  <a:pt x="71075" y="32695"/>
                </a:cubicBezTo>
                <a:cubicBezTo>
                  <a:pt x="74597" y="35154"/>
                  <a:pt x="81890" y="18036"/>
                  <a:pt x="86342" y="18368"/>
                </a:cubicBezTo>
                <a:cubicBezTo>
                  <a:pt x="90795" y="18700"/>
                  <a:pt x="95882" y="31969"/>
                  <a:pt x="97790" y="346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827" name="Google Shape;827;g2438a68b36a_0_114"/>
          <p:cNvCxnSpPr/>
          <p:nvPr/>
        </p:nvCxnSpPr>
        <p:spPr>
          <a:xfrm>
            <a:off x="6090700" y="3161793"/>
            <a:ext cx="1466700" cy="788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8" name="Google Shape;828;g2438a68b36a_0_114"/>
          <p:cNvSpPr/>
          <p:nvPr/>
        </p:nvSpPr>
        <p:spPr>
          <a:xfrm rot="540">
            <a:off x="5796304" y="3246285"/>
            <a:ext cx="1908300" cy="47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λ</a:t>
            </a:r>
            <a:r>
              <a:rPr lang="en-US" sz="1900" baseline="-25000"/>
              <a:t>GW </a:t>
            </a:r>
            <a:r>
              <a:rPr lang="en-US" sz="1900"/>
              <a:t>≪ R</a:t>
            </a:r>
            <a:r>
              <a:rPr lang="en-US" sz="1900" baseline="-25000"/>
              <a:t>Schw</a:t>
            </a:r>
            <a:endParaRPr sz="1900" baseline="-25000"/>
          </a:p>
        </p:txBody>
      </p:sp>
      <p:sp>
        <p:nvSpPr>
          <p:cNvPr id="829" name="Google Shape;829;g2438a68b36a_0_114"/>
          <p:cNvSpPr/>
          <p:nvPr/>
        </p:nvSpPr>
        <p:spPr>
          <a:xfrm rot="457">
            <a:off x="7654867" y="3827287"/>
            <a:ext cx="2255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Geometric optics</a:t>
            </a:r>
            <a:endParaRPr sz="1900"/>
          </a:p>
        </p:txBody>
      </p:sp>
      <p:sp>
        <p:nvSpPr>
          <p:cNvPr id="830" name="Google Shape;830;g2438a68b36a_0_114"/>
          <p:cNvSpPr txBox="1"/>
          <p:nvPr/>
        </p:nvSpPr>
        <p:spPr>
          <a:xfrm>
            <a:off x="-6367" y="6273528"/>
            <a:ext cx="1908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Source: Seo et al., 2021, arxiv:2110.03308</a:t>
            </a:r>
            <a:endParaRPr sz="1200"/>
          </a:p>
        </p:txBody>
      </p:sp>
      <p:cxnSp>
        <p:nvCxnSpPr>
          <p:cNvPr id="831" name="Google Shape;831;g2438a68b36a_0_114"/>
          <p:cNvCxnSpPr/>
          <p:nvPr/>
        </p:nvCxnSpPr>
        <p:spPr>
          <a:xfrm flipH="1">
            <a:off x="7118760" y="4038360"/>
            <a:ext cx="536100" cy="1116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2" name="Google Shape;832;g2438a68b36a_0_114"/>
          <p:cNvSpPr/>
          <p:nvPr/>
        </p:nvSpPr>
        <p:spPr>
          <a:xfrm rot="457">
            <a:off x="4830003" y="3976808"/>
            <a:ext cx="2255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Millilensing</a:t>
            </a:r>
            <a:endParaRPr sz="1900"/>
          </a:p>
        </p:txBody>
      </p:sp>
      <p:cxnSp>
        <p:nvCxnSpPr>
          <p:cNvPr id="833" name="Google Shape;833;g2438a68b36a_0_114"/>
          <p:cNvCxnSpPr/>
          <p:nvPr/>
        </p:nvCxnSpPr>
        <p:spPr>
          <a:xfrm>
            <a:off x="9890060" y="4018424"/>
            <a:ext cx="358800" cy="915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4" name="Google Shape;834;g2438a68b36a_0_114"/>
          <p:cNvSpPr/>
          <p:nvPr/>
        </p:nvSpPr>
        <p:spPr>
          <a:xfrm rot="566">
            <a:off x="10308354" y="3978742"/>
            <a:ext cx="1823100" cy="366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Strong lensing</a:t>
            </a:r>
            <a:endParaRPr sz="1900"/>
          </a:p>
        </p:txBody>
      </p:sp>
      <p:sp>
        <p:nvSpPr>
          <p:cNvPr id="835" name="Google Shape;835;g2438a68b36a_0_114"/>
          <p:cNvSpPr/>
          <p:nvPr/>
        </p:nvSpPr>
        <p:spPr>
          <a:xfrm>
            <a:off x="8147467" y="3719333"/>
            <a:ext cx="4013100" cy="3086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2438a68b36a_0_114"/>
          <p:cNvSpPr txBox="1"/>
          <p:nvPr/>
        </p:nvSpPr>
        <p:spPr>
          <a:xfrm>
            <a:off x="8045867" y="6093800"/>
            <a:ext cx="39507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0000"/>
                </a:solidFill>
              </a:rPr>
              <a:t>FOCUS OF THIS TALK</a:t>
            </a:r>
            <a:endParaRPr sz="19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2d7155e5ef_0_0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Team</a:t>
            </a:r>
            <a:endParaRPr/>
          </a:p>
        </p:txBody>
      </p:sp>
      <p:sp>
        <p:nvSpPr>
          <p:cNvPr id="243" name="Google Shape;243;g22d7155e5ef_0_0"/>
          <p:cNvSpPr txBox="1">
            <a:spLocks noGrp="1"/>
          </p:cNvSpPr>
          <p:nvPr>
            <p:ph type="body" idx="1"/>
          </p:nvPr>
        </p:nvSpPr>
        <p:spPr>
          <a:xfrm>
            <a:off x="422425" y="3075325"/>
            <a:ext cx="7532400" cy="31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Reminder GW is one of the younger Nikhef programs (started around 15 years ago.)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GW related research carried out at all Nikhef partners (Nikhef NWO-I, VU, UvA, UU, UM, Radboud and UG).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In total about 60-70 people (excluding bachelor and master students). </a:t>
            </a:r>
            <a:endParaRPr/>
          </a:p>
        </p:txBody>
      </p:sp>
      <p:pic>
        <p:nvPicPr>
          <p:cNvPr id="244" name="Google Shape;244;g22d7155e5ef_0_0"/>
          <p:cNvPicPr preferRelativeResize="0"/>
          <p:nvPr/>
        </p:nvPicPr>
        <p:blipFill rotWithShape="1">
          <a:blip r:embed="rId3">
            <a:alphaModFix/>
          </a:blip>
          <a:srcRect t="22840" b="38175"/>
          <a:stretch/>
        </p:blipFill>
        <p:spPr>
          <a:xfrm>
            <a:off x="3002650" y="447725"/>
            <a:ext cx="8575651" cy="233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2d7155e5e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3675" y="2986000"/>
            <a:ext cx="2724625" cy="31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2d7155e5ef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2624" y="4506475"/>
            <a:ext cx="251125" cy="3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2d7155e5ef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9749" y="4568400"/>
            <a:ext cx="251125" cy="3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2d7155e5ef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96425" y="4819650"/>
            <a:ext cx="161950" cy="1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2d7155e5ef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2625" y="4791075"/>
            <a:ext cx="161950" cy="1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2d7155e5ef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61800" y="4724400"/>
            <a:ext cx="161950" cy="1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2d7155e5ef_0_0"/>
          <p:cNvSpPr txBox="1"/>
          <p:nvPr/>
        </p:nvSpPr>
        <p:spPr>
          <a:xfrm>
            <a:off x="6944250" y="447725"/>
            <a:ext cx="5904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of the GW group at a recent Nikhef ET day</a:t>
            </a:r>
            <a:endParaRPr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438a68b36a_0_144"/>
          <p:cNvSpPr txBox="1">
            <a:spLocks noGrp="1"/>
          </p:cNvSpPr>
          <p:nvPr>
            <p:ph type="title"/>
          </p:nvPr>
        </p:nvSpPr>
        <p:spPr>
          <a:xfrm>
            <a:off x="110800" y="-9299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Why is gravitational wave lensing exciting?</a:t>
            </a:r>
            <a:endParaRPr b="1"/>
          </a:p>
        </p:txBody>
      </p:sp>
      <p:pic>
        <p:nvPicPr>
          <p:cNvPr id="843" name="Google Shape;843;g2438a68b36a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00" y="1691306"/>
            <a:ext cx="5633601" cy="3645568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g2438a68b36a_0_144"/>
          <p:cNvSpPr txBox="1"/>
          <p:nvPr/>
        </p:nvSpPr>
        <p:spPr>
          <a:xfrm>
            <a:off x="18934" y="5027089"/>
            <a:ext cx="28329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Source: Ng et al, 2018, Phys. Rev. D²</a:t>
            </a:r>
            <a:endParaRPr sz="1200"/>
          </a:p>
        </p:txBody>
      </p:sp>
      <p:sp>
        <p:nvSpPr>
          <p:cNvPr id="845" name="Google Shape;845;g2438a68b36a_0_144"/>
          <p:cNvSpPr txBox="1"/>
          <p:nvPr/>
        </p:nvSpPr>
        <p:spPr>
          <a:xfrm>
            <a:off x="51233" y="564800"/>
            <a:ext cx="55359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According to literature, strong lensing is forecast with an interesting rate in the coming years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846" name="Google Shape;846;g2438a68b36a_0_144"/>
          <p:cNvSpPr txBox="1"/>
          <p:nvPr/>
        </p:nvSpPr>
        <p:spPr>
          <a:xfrm>
            <a:off x="5707600" y="611600"/>
            <a:ext cx="6484500" cy="3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New avenue for studying gravitational lensing: new insight on astrophysics, cosmology, and fundamental physics. 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Some examples:</a:t>
            </a:r>
            <a:endParaRPr sz="21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-"/>
            </a:pPr>
            <a:r>
              <a:rPr lang="en-US" sz="2100">
                <a:solidFill>
                  <a:schemeClr val="lt1"/>
                </a:solidFill>
              </a:rPr>
              <a:t>Precise localization of black holes </a:t>
            </a:r>
            <a:r>
              <a:rPr lang="en-US" sz="1900">
                <a:solidFill>
                  <a:schemeClr val="lt1"/>
                </a:solidFill>
              </a:rPr>
              <a:t>(</a:t>
            </a:r>
            <a:r>
              <a:rPr lang="en-US" sz="16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Hannuksela et. al, 2020</a:t>
            </a:r>
            <a:r>
              <a:rPr lang="en-US" sz="1900">
                <a:solidFill>
                  <a:schemeClr val="lt1"/>
                </a:solidFill>
              </a:rPr>
              <a:t>)</a:t>
            </a:r>
            <a:endParaRPr sz="1900">
              <a:solidFill>
                <a:schemeClr val="lt1"/>
              </a:solidFill>
            </a:endParaRPr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lang="en-US" sz="2100">
                <a:solidFill>
                  <a:schemeClr val="lt1"/>
                </a:solidFill>
              </a:rPr>
              <a:t>Tests of Astrophysics (</a:t>
            </a:r>
            <a:r>
              <a:rPr lang="en-US" sz="16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Xu et al, 2021</a:t>
            </a:r>
            <a:r>
              <a:rPr lang="en-US" sz="2100">
                <a:solidFill>
                  <a:schemeClr val="lt1"/>
                </a:solidFill>
              </a:rPr>
              <a:t>)</a:t>
            </a:r>
            <a:endParaRPr sz="21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-"/>
            </a:pPr>
            <a:r>
              <a:rPr lang="en-US" sz="2100">
                <a:solidFill>
                  <a:schemeClr val="lt1"/>
                </a:solidFill>
              </a:rPr>
              <a:t>Expansion of the Universe </a:t>
            </a:r>
            <a:r>
              <a:rPr lang="en-US" sz="1900">
                <a:solidFill>
                  <a:schemeClr val="lt1"/>
                </a:solidFill>
              </a:rPr>
              <a:t>(</a:t>
            </a:r>
            <a:r>
              <a:rPr lang="en-US" sz="16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Hannuksela et. al, 2020</a:t>
            </a:r>
            <a:r>
              <a:rPr lang="en-US" sz="1900">
                <a:solidFill>
                  <a:schemeClr val="lt1"/>
                </a:solidFill>
              </a:rPr>
              <a:t>)</a:t>
            </a:r>
            <a:endParaRPr sz="19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-"/>
            </a:pPr>
            <a:r>
              <a:rPr lang="en-US" sz="2100">
                <a:solidFill>
                  <a:schemeClr val="lt1"/>
                </a:solidFill>
              </a:rPr>
              <a:t>Probe fundamental physics </a:t>
            </a:r>
            <a:r>
              <a:rPr lang="en-US" sz="1900">
                <a:solidFill>
                  <a:schemeClr val="lt1"/>
                </a:solidFill>
              </a:rPr>
              <a:t>(</a:t>
            </a:r>
            <a:r>
              <a:rPr lang="en-US" sz="16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Collett &amp; Bacon, 2017</a:t>
            </a:r>
            <a:r>
              <a:rPr lang="en-US" sz="1600">
                <a:solidFill>
                  <a:schemeClr val="lt1"/>
                </a:solidFill>
              </a:rPr>
              <a:t>; </a:t>
            </a:r>
            <a:r>
              <a:rPr lang="en-US" sz="1600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 et al., 2017</a:t>
            </a:r>
            <a:r>
              <a:rPr lang="en-US" sz="1900">
                <a:solidFill>
                  <a:schemeClr val="lt1"/>
                </a:solidFill>
              </a:rPr>
              <a:t>, </a:t>
            </a:r>
            <a:r>
              <a:rPr lang="en-US" sz="1600" u="sng">
                <a:solidFill>
                  <a:schemeClr val="l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Ezquiaga &amp; Miguel Zumalacárregui,2022</a:t>
            </a:r>
            <a:r>
              <a:rPr lang="en-US" sz="1900">
                <a:solidFill>
                  <a:schemeClr val="lt1"/>
                </a:solidFill>
              </a:rPr>
              <a:t>)</a:t>
            </a:r>
            <a:endParaRPr sz="19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-"/>
            </a:pPr>
            <a:r>
              <a:rPr lang="en-US" sz="2100">
                <a:solidFill>
                  <a:schemeClr val="lt1"/>
                </a:solidFill>
              </a:rPr>
              <a:t>Test GW polarizations </a:t>
            </a:r>
            <a:r>
              <a:rPr lang="en-US" sz="1900">
                <a:solidFill>
                  <a:schemeClr val="lt1"/>
                </a:solidFill>
              </a:rPr>
              <a:t>(</a:t>
            </a:r>
            <a:r>
              <a:rPr lang="en-US" sz="1600" u="sng">
                <a:solidFill>
                  <a:schemeClr val="l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al., 2021</a:t>
            </a:r>
            <a:r>
              <a:rPr lang="en-US" sz="1900">
                <a:solidFill>
                  <a:schemeClr val="lt1"/>
                </a:solidFill>
              </a:rPr>
              <a:t>)</a:t>
            </a:r>
            <a:endParaRPr sz="19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-"/>
            </a:pPr>
            <a:r>
              <a:rPr lang="en-US" sz="2100">
                <a:solidFill>
                  <a:schemeClr val="lt1"/>
                </a:solidFill>
              </a:rPr>
              <a:t>Probe higher-order modes </a:t>
            </a:r>
            <a:r>
              <a:rPr lang="en-US" sz="1900">
                <a:solidFill>
                  <a:schemeClr val="lt1"/>
                </a:solidFill>
              </a:rPr>
              <a:t>(</a:t>
            </a:r>
            <a:r>
              <a:rPr lang="en-US" sz="1600" u="sng">
                <a:solidFill>
                  <a:schemeClr val="l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Janquart et al., 2021</a:t>
            </a:r>
            <a:r>
              <a:rPr lang="en-US" sz="1900">
                <a:solidFill>
                  <a:schemeClr val="lt1"/>
                </a:solidFill>
              </a:rPr>
              <a:t>)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847" name="Google Shape;847;g2438a68b36a_0_144"/>
          <p:cNvSpPr txBox="1">
            <a:spLocks noGrp="1"/>
          </p:cNvSpPr>
          <p:nvPr>
            <p:ph type="sldNum" idx="4294967295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848" name="Google Shape;848;g2438a68b36a_0_144"/>
          <p:cNvPicPr preferRelativeResize="0"/>
          <p:nvPr/>
        </p:nvPicPr>
        <p:blipFill rotWithShape="1">
          <a:blip r:embed="rId11">
            <a:alphaModFix/>
          </a:blip>
          <a:srcRect t="5304" r="2610" b="63477"/>
          <a:stretch/>
        </p:blipFill>
        <p:spPr>
          <a:xfrm>
            <a:off x="105265" y="5411545"/>
            <a:ext cx="11873567" cy="949434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g2438a68b36a_0_144"/>
          <p:cNvSpPr txBox="1"/>
          <p:nvPr/>
        </p:nvSpPr>
        <p:spPr>
          <a:xfrm>
            <a:off x="106757" y="5335375"/>
            <a:ext cx="35592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Source: Wierda et al, </a:t>
            </a:r>
            <a:r>
              <a:rPr lang="en-US" sz="1200">
                <a:solidFill>
                  <a:schemeClr val="dk1"/>
                </a:solidFill>
              </a:rPr>
              <a:t>Astrophys.J. 921, 2021</a:t>
            </a:r>
            <a:endParaRPr sz="1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g2438a68b36a_0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833" y="1307200"/>
            <a:ext cx="9040998" cy="448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2438a68b36a_0_156"/>
          <p:cNvSpPr txBox="1">
            <a:spLocks noGrp="1"/>
          </p:cNvSpPr>
          <p:nvPr>
            <p:ph type="title"/>
          </p:nvPr>
        </p:nvSpPr>
        <p:spPr>
          <a:xfrm>
            <a:off x="0" y="62400"/>
            <a:ext cx="121920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/>
              <a:t>Strong lensing searches in O3</a:t>
            </a:r>
            <a:endParaRPr sz="5100"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g2438a68b36a_0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1734" y="592767"/>
            <a:ext cx="6149668" cy="6149668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2438a68b36a_0_162"/>
          <p:cNvSpPr txBox="1">
            <a:spLocks noGrp="1"/>
          </p:cNvSpPr>
          <p:nvPr>
            <p:ph type="title"/>
          </p:nvPr>
        </p:nvSpPr>
        <p:spPr>
          <a:xfrm>
            <a:off x="1108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Strong lensing searches</a:t>
            </a:r>
            <a:endParaRPr b="1"/>
          </a:p>
        </p:txBody>
      </p:sp>
      <p:sp>
        <p:nvSpPr>
          <p:cNvPr id="864" name="Google Shape;864;g2438a68b36a_0_162"/>
          <p:cNvSpPr txBox="1"/>
          <p:nvPr/>
        </p:nvSpPr>
        <p:spPr>
          <a:xfrm>
            <a:off x="208533" y="592767"/>
            <a:ext cx="46809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3-step analysis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865" name="Google Shape;865;g2438a68b36a_0_162"/>
          <p:cNvSpPr txBox="1"/>
          <p:nvPr/>
        </p:nvSpPr>
        <p:spPr>
          <a:xfrm>
            <a:off x="1557767" y="9819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Low latency</a:t>
            </a:r>
            <a:endParaRPr sz="1900" u="sng">
              <a:solidFill>
                <a:schemeClr val="lt1"/>
              </a:solidFill>
            </a:endParaRPr>
          </a:p>
        </p:txBody>
      </p:sp>
      <p:sp>
        <p:nvSpPr>
          <p:cNvPr id="866" name="Google Shape;866;g2438a68b36a_0_162"/>
          <p:cNvSpPr txBox="1"/>
          <p:nvPr/>
        </p:nvSpPr>
        <p:spPr>
          <a:xfrm>
            <a:off x="170033" y="1423733"/>
            <a:ext cx="4298400" cy="22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 LensID (</a:t>
            </a:r>
            <a:r>
              <a:rPr lang="en-US" sz="16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al, 2021</a:t>
            </a:r>
            <a:r>
              <a:rPr lang="en-US" sz="1900">
                <a:solidFill>
                  <a:schemeClr val="lt1"/>
                </a:solidFill>
              </a:rPr>
              <a:t>): Machine learning based. Uses skymap overlap + time-frequency maps</a:t>
            </a:r>
            <a:endParaRPr sz="19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Posterior overlaps (</a:t>
            </a:r>
            <a:r>
              <a:rPr lang="en-US" sz="16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Haris et al, 2018</a:t>
            </a:r>
            <a:r>
              <a:rPr lang="en-US" sz="1900">
                <a:solidFill>
                  <a:schemeClr val="lt1"/>
                </a:solidFill>
              </a:rPr>
              <a:t>): Check the compatibility between the posteriors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438a68b36a_0_171"/>
          <p:cNvSpPr txBox="1">
            <a:spLocks noGrp="1"/>
          </p:cNvSpPr>
          <p:nvPr>
            <p:ph type="title"/>
          </p:nvPr>
        </p:nvSpPr>
        <p:spPr>
          <a:xfrm>
            <a:off x="1108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Strong lensing searches</a:t>
            </a:r>
            <a:endParaRPr b="1"/>
          </a:p>
        </p:txBody>
      </p:sp>
      <p:sp>
        <p:nvSpPr>
          <p:cNvPr id="873" name="Google Shape;873;g2438a68b36a_0_171"/>
          <p:cNvSpPr txBox="1"/>
          <p:nvPr/>
        </p:nvSpPr>
        <p:spPr>
          <a:xfrm>
            <a:off x="208533" y="592767"/>
            <a:ext cx="46809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3-step analysis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874" name="Google Shape;874;g2438a68b36a_0_171"/>
          <p:cNvSpPr txBox="1"/>
          <p:nvPr/>
        </p:nvSpPr>
        <p:spPr>
          <a:xfrm>
            <a:off x="1557767" y="9819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Low latency</a:t>
            </a:r>
            <a:endParaRPr sz="1900" u="sng">
              <a:solidFill>
                <a:schemeClr val="lt1"/>
              </a:solidFill>
            </a:endParaRPr>
          </a:p>
        </p:txBody>
      </p:sp>
      <p:sp>
        <p:nvSpPr>
          <p:cNvPr id="875" name="Google Shape;875;g2438a68b36a_0_171"/>
          <p:cNvSpPr txBox="1"/>
          <p:nvPr/>
        </p:nvSpPr>
        <p:spPr>
          <a:xfrm>
            <a:off x="170033" y="1423733"/>
            <a:ext cx="4298400" cy="22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 LensID (</a:t>
            </a:r>
            <a:r>
              <a:rPr lang="en-US" sz="16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al, 2021</a:t>
            </a:r>
            <a:r>
              <a:rPr lang="en-US" sz="1900">
                <a:solidFill>
                  <a:schemeClr val="lt1"/>
                </a:solidFill>
              </a:rPr>
              <a:t>): Machine learning based. Uses skymap overlap + time-frequency maps</a:t>
            </a:r>
            <a:endParaRPr sz="19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Posterior overlaps (</a:t>
            </a:r>
            <a:r>
              <a:rPr lang="en-US" sz="16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Haris et al, 2018</a:t>
            </a:r>
            <a:r>
              <a:rPr lang="en-US" sz="1900">
                <a:solidFill>
                  <a:schemeClr val="lt1"/>
                </a:solidFill>
              </a:rPr>
              <a:t>): Check the compatibility between the posteriors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876" name="Google Shape;876;g2438a68b36a_0_171"/>
          <p:cNvCxnSpPr/>
          <p:nvPr/>
        </p:nvCxnSpPr>
        <p:spPr>
          <a:xfrm rot="10800000">
            <a:off x="4142700" y="1101133"/>
            <a:ext cx="3300" cy="5539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77" name="Google Shape;877;g2438a68b36a_0_171"/>
          <p:cNvSpPr txBox="1"/>
          <p:nvPr/>
        </p:nvSpPr>
        <p:spPr>
          <a:xfrm>
            <a:off x="4191667" y="1346500"/>
            <a:ext cx="3229200" cy="23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GOLUM (</a:t>
            </a:r>
            <a:r>
              <a:rPr lang="en-US" sz="16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Janquart et al, 2021</a:t>
            </a:r>
            <a:r>
              <a:rPr lang="en-US" sz="1900">
                <a:solidFill>
                  <a:schemeClr val="lt1"/>
                </a:solidFill>
              </a:rPr>
              <a:t>): “Distributed” joint parameter estimation. 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Reduces the number of pairs from ~100 to ~10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878" name="Google Shape;878;g2438a68b36a_0_171"/>
          <p:cNvSpPr txBox="1"/>
          <p:nvPr/>
        </p:nvSpPr>
        <p:spPr>
          <a:xfrm>
            <a:off x="4707367" y="8803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Medium latency</a:t>
            </a:r>
            <a:endParaRPr sz="1900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438a68b36a_0_182"/>
          <p:cNvSpPr txBox="1">
            <a:spLocks noGrp="1"/>
          </p:cNvSpPr>
          <p:nvPr>
            <p:ph type="title"/>
          </p:nvPr>
        </p:nvSpPr>
        <p:spPr>
          <a:xfrm>
            <a:off x="1108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Strong lensing searches</a:t>
            </a:r>
            <a:endParaRPr b="1"/>
          </a:p>
        </p:txBody>
      </p:sp>
      <p:sp>
        <p:nvSpPr>
          <p:cNvPr id="885" name="Google Shape;885;g2438a68b36a_0_182"/>
          <p:cNvSpPr txBox="1"/>
          <p:nvPr/>
        </p:nvSpPr>
        <p:spPr>
          <a:xfrm>
            <a:off x="208533" y="592767"/>
            <a:ext cx="46809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3-step analysis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886" name="Google Shape;886;g2438a68b36a_0_182"/>
          <p:cNvSpPr txBox="1"/>
          <p:nvPr/>
        </p:nvSpPr>
        <p:spPr>
          <a:xfrm>
            <a:off x="1557767" y="9819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Low latency</a:t>
            </a:r>
            <a:endParaRPr sz="1900" u="sng">
              <a:solidFill>
                <a:schemeClr val="lt1"/>
              </a:solidFill>
            </a:endParaRPr>
          </a:p>
        </p:txBody>
      </p:sp>
      <p:sp>
        <p:nvSpPr>
          <p:cNvPr id="887" name="Google Shape;887;g2438a68b36a_0_182"/>
          <p:cNvSpPr txBox="1"/>
          <p:nvPr/>
        </p:nvSpPr>
        <p:spPr>
          <a:xfrm>
            <a:off x="170033" y="1423733"/>
            <a:ext cx="4298400" cy="22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 LensID (</a:t>
            </a:r>
            <a:r>
              <a:rPr lang="en-US" sz="16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al, 2021</a:t>
            </a:r>
            <a:r>
              <a:rPr lang="en-US" sz="1900">
                <a:solidFill>
                  <a:schemeClr val="lt1"/>
                </a:solidFill>
              </a:rPr>
              <a:t>): Machine learning based. Uses skymap overlap + time-frequency maps</a:t>
            </a:r>
            <a:endParaRPr sz="19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Posterior overlaps (</a:t>
            </a:r>
            <a:r>
              <a:rPr lang="en-US" sz="16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Haris et al, 2018</a:t>
            </a:r>
            <a:r>
              <a:rPr lang="en-US" sz="1900">
                <a:solidFill>
                  <a:schemeClr val="lt1"/>
                </a:solidFill>
              </a:rPr>
              <a:t>): Check the compatibility between the posteriors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888" name="Google Shape;888;g2438a68b36a_0_182"/>
          <p:cNvCxnSpPr/>
          <p:nvPr/>
        </p:nvCxnSpPr>
        <p:spPr>
          <a:xfrm rot="10800000">
            <a:off x="4142700" y="1101133"/>
            <a:ext cx="3300" cy="5539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89" name="Google Shape;889;g2438a68b36a_0_182"/>
          <p:cNvSpPr txBox="1"/>
          <p:nvPr/>
        </p:nvSpPr>
        <p:spPr>
          <a:xfrm>
            <a:off x="4191667" y="1346500"/>
            <a:ext cx="3229200" cy="23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GOLUM (</a:t>
            </a:r>
            <a:r>
              <a:rPr lang="en-US" sz="16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Janquart et al, 2021</a:t>
            </a:r>
            <a:r>
              <a:rPr lang="en-US" sz="1900">
                <a:solidFill>
                  <a:schemeClr val="lt1"/>
                </a:solidFill>
              </a:rPr>
              <a:t>): “Distributed” joint parameter estimation. 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Reduces the number of pairs from ~100 to ~10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890" name="Google Shape;890;g2438a68b36a_0_182"/>
          <p:cNvSpPr txBox="1"/>
          <p:nvPr/>
        </p:nvSpPr>
        <p:spPr>
          <a:xfrm>
            <a:off x="4707367" y="8803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Medium latency</a:t>
            </a:r>
            <a:endParaRPr sz="1900" u="sng">
              <a:solidFill>
                <a:schemeClr val="lt1"/>
              </a:solidFill>
            </a:endParaRPr>
          </a:p>
        </p:txBody>
      </p:sp>
      <p:cxnSp>
        <p:nvCxnSpPr>
          <p:cNvPr id="891" name="Google Shape;891;g2438a68b36a_0_182"/>
          <p:cNvCxnSpPr/>
          <p:nvPr/>
        </p:nvCxnSpPr>
        <p:spPr>
          <a:xfrm rot="10800000">
            <a:off x="7393900" y="1101133"/>
            <a:ext cx="3300" cy="5539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92" name="Google Shape;892;g2438a68b36a_0_182"/>
          <p:cNvSpPr txBox="1"/>
          <p:nvPr/>
        </p:nvSpPr>
        <p:spPr>
          <a:xfrm>
            <a:off x="8872967" y="8803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High latency</a:t>
            </a:r>
            <a:endParaRPr sz="1900" u="sng">
              <a:solidFill>
                <a:schemeClr val="lt1"/>
              </a:solidFill>
            </a:endParaRPr>
          </a:p>
        </p:txBody>
      </p:sp>
      <p:sp>
        <p:nvSpPr>
          <p:cNvPr id="893" name="Google Shape;893;g2438a68b36a_0_182"/>
          <p:cNvSpPr txBox="1"/>
          <p:nvPr/>
        </p:nvSpPr>
        <p:spPr>
          <a:xfrm>
            <a:off x="7399767" y="1325467"/>
            <a:ext cx="47925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Hanabi (</a:t>
            </a:r>
            <a:r>
              <a:rPr lang="en-US" sz="16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 &amp; Magana, 2021</a:t>
            </a:r>
            <a:r>
              <a:rPr lang="en-US" sz="1900">
                <a:solidFill>
                  <a:schemeClr val="lt1"/>
                </a:solidFill>
              </a:rPr>
              <a:t>): Formal complete joint parameter estimation, followed by selection effects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438a68b36a_0_196"/>
          <p:cNvSpPr txBox="1">
            <a:spLocks noGrp="1"/>
          </p:cNvSpPr>
          <p:nvPr>
            <p:ph type="title"/>
          </p:nvPr>
        </p:nvSpPr>
        <p:spPr>
          <a:xfrm>
            <a:off x="1108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Strong lensing searches</a:t>
            </a:r>
            <a:endParaRPr b="1"/>
          </a:p>
        </p:txBody>
      </p:sp>
      <p:sp>
        <p:nvSpPr>
          <p:cNvPr id="900" name="Google Shape;900;g2438a68b36a_0_196"/>
          <p:cNvSpPr txBox="1"/>
          <p:nvPr/>
        </p:nvSpPr>
        <p:spPr>
          <a:xfrm>
            <a:off x="208533" y="592767"/>
            <a:ext cx="46809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3-step analysis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901" name="Google Shape;901;g2438a68b36a_0_196"/>
          <p:cNvSpPr txBox="1"/>
          <p:nvPr/>
        </p:nvSpPr>
        <p:spPr>
          <a:xfrm>
            <a:off x="1557767" y="9819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Low latency</a:t>
            </a:r>
            <a:endParaRPr sz="1900" u="sng">
              <a:solidFill>
                <a:schemeClr val="lt1"/>
              </a:solidFill>
            </a:endParaRPr>
          </a:p>
        </p:txBody>
      </p:sp>
      <p:sp>
        <p:nvSpPr>
          <p:cNvPr id="902" name="Google Shape;902;g2438a68b36a_0_196"/>
          <p:cNvSpPr txBox="1"/>
          <p:nvPr/>
        </p:nvSpPr>
        <p:spPr>
          <a:xfrm>
            <a:off x="170033" y="1423733"/>
            <a:ext cx="4298400" cy="22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 LensID (</a:t>
            </a:r>
            <a:r>
              <a:rPr lang="en-US" sz="16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al, 2021</a:t>
            </a:r>
            <a:r>
              <a:rPr lang="en-US" sz="1900">
                <a:solidFill>
                  <a:schemeClr val="lt1"/>
                </a:solidFill>
              </a:rPr>
              <a:t>): Machine learning based. Uses skymap overlap + time-frequency maps</a:t>
            </a:r>
            <a:endParaRPr sz="1900">
              <a:solidFill>
                <a:schemeClr val="lt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AutoNum type="alphaLcParenR"/>
            </a:pPr>
            <a:r>
              <a:rPr lang="en-US" sz="1900">
                <a:solidFill>
                  <a:schemeClr val="lt1"/>
                </a:solidFill>
              </a:rPr>
              <a:t>Posterior overlaps (</a:t>
            </a:r>
            <a:r>
              <a:rPr lang="en-US" sz="16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Haris et al, 2018</a:t>
            </a:r>
            <a:r>
              <a:rPr lang="en-US" sz="1900">
                <a:solidFill>
                  <a:schemeClr val="lt1"/>
                </a:solidFill>
              </a:rPr>
              <a:t>): Check the compatibility between the posteriors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903" name="Google Shape;903;g2438a68b36a_0_196"/>
          <p:cNvCxnSpPr/>
          <p:nvPr/>
        </p:nvCxnSpPr>
        <p:spPr>
          <a:xfrm rot="10800000">
            <a:off x="4142700" y="1101133"/>
            <a:ext cx="3300" cy="5539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04" name="Google Shape;904;g2438a68b36a_0_196"/>
          <p:cNvSpPr txBox="1"/>
          <p:nvPr/>
        </p:nvSpPr>
        <p:spPr>
          <a:xfrm>
            <a:off x="4191667" y="1346500"/>
            <a:ext cx="3229200" cy="23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GOLUM (</a:t>
            </a:r>
            <a:r>
              <a:rPr lang="en-US" sz="16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Janquart et al, 2021</a:t>
            </a:r>
            <a:r>
              <a:rPr lang="en-US" sz="1900">
                <a:solidFill>
                  <a:schemeClr val="lt1"/>
                </a:solidFill>
              </a:rPr>
              <a:t>): “Distributed” joint parameter estimation. 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Reduces the number of pairs from ~100 to ~10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905" name="Google Shape;905;g2438a68b36a_0_196"/>
          <p:cNvSpPr txBox="1"/>
          <p:nvPr/>
        </p:nvSpPr>
        <p:spPr>
          <a:xfrm>
            <a:off x="4707367" y="8803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Medium latency</a:t>
            </a:r>
            <a:endParaRPr sz="1900" u="sng">
              <a:solidFill>
                <a:schemeClr val="lt1"/>
              </a:solidFill>
            </a:endParaRPr>
          </a:p>
        </p:txBody>
      </p:sp>
      <p:cxnSp>
        <p:nvCxnSpPr>
          <p:cNvPr id="906" name="Google Shape;906;g2438a68b36a_0_196"/>
          <p:cNvCxnSpPr/>
          <p:nvPr/>
        </p:nvCxnSpPr>
        <p:spPr>
          <a:xfrm rot="10800000">
            <a:off x="7393900" y="1101133"/>
            <a:ext cx="3300" cy="5539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07" name="Google Shape;907;g2438a68b36a_0_196"/>
          <p:cNvSpPr txBox="1"/>
          <p:nvPr/>
        </p:nvSpPr>
        <p:spPr>
          <a:xfrm>
            <a:off x="8872967" y="880367"/>
            <a:ext cx="3229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lt1"/>
                </a:solidFill>
              </a:rPr>
              <a:t>High latency</a:t>
            </a:r>
            <a:endParaRPr sz="1900" u="sng">
              <a:solidFill>
                <a:schemeClr val="lt1"/>
              </a:solidFill>
            </a:endParaRPr>
          </a:p>
        </p:txBody>
      </p:sp>
      <p:sp>
        <p:nvSpPr>
          <p:cNvPr id="908" name="Google Shape;908;g2438a68b36a_0_196"/>
          <p:cNvSpPr txBox="1"/>
          <p:nvPr/>
        </p:nvSpPr>
        <p:spPr>
          <a:xfrm>
            <a:off x="7399767" y="1325467"/>
            <a:ext cx="47925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Hanabi (</a:t>
            </a:r>
            <a:r>
              <a:rPr lang="en-US" sz="16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 &amp; Magana, 2021</a:t>
            </a:r>
            <a:r>
              <a:rPr lang="en-US" sz="1900">
                <a:solidFill>
                  <a:schemeClr val="lt1"/>
                </a:solidFill>
              </a:rPr>
              <a:t>): Formal complete joint parameter estimation, followed by selection effects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909" name="Google Shape;909;g2438a68b36a_0_1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64" y="2330334"/>
            <a:ext cx="9154780" cy="4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g2438a68b36a_0_196"/>
          <p:cNvSpPr txBox="1"/>
          <p:nvPr/>
        </p:nvSpPr>
        <p:spPr>
          <a:xfrm>
            <a:off x="9261367" y="4027167"/>
            <a:ext cx="2739300" cy="891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</a:rPr>
              <a:t>No evidence for strong lensing </a:t>
            </a:r>
            <a:endParaRPr sz="1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g2438a68b36a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9333" y="3616904"/>
            <a:ext cx="4110516" cy="323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g2438a68b36a_0_212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Some consequences of the non-detection</a:t>
            </a:r>
            <a:endParaRPr b="1"/>
          </a:p>
        </p:txBody>
      </p:sp>
      <p:sp>
        <p:nvSpPr>
          <p:cNvPr id="918" name="Google Shape;918;g2438a68b36a_0_212"/>
          <p:cNvSpPr txBox="1"/>
          <p:nvPr/>
        </p:nvSpPr>
        <p:spPr>
          <a:xfrm>
            <a:off x="-67" y="652300"/>
            <a:ext cx="121920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Upper limits on relative rate for the detection of strongly-lensed pairs</a:t>
            </a:r>
            <a:endParaRPr sz="1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 (</a:t>
            </a:r>
            <a:r>
              <a:rPr lang="en-US" sz="16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 et al, 2018</a:t>
            </a:r>
            <a:r>
              <a:rPr lang="en-US" sz="1600">
                <a:solidFill>
                  <a:schemeClr val="lt1"/>
                </a:solidFill>
              </a:rPr>
              <a:t>; </a:t>
            </a:r>
            <a:r>
              <a:rPr lang="en-US" sz="16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 et al, 2018</a:t>
            </a:r>
            <a:r>
              <a:rPr lang="en-US" sz="1600">
                <a:solidFill>
                  <a:schemeClr val="lt1"/>
                </a:solidFill>
              </a:rPr>
              <a:t>; </a:t>
            </a:r>
            <a:r>
              <a:rPr lang="en-US" sz="16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Oguri, 2018</a:t>
            </a:r>
            <a:r>
              <a:rPr lang="en-US" sz="1600">
                <a:solidFill>
                  <a:schemeClr val="lt1"/>
                </a:solidFill>
              </a:rPr>
              <a:t>; </a:t>
            </a:r>
            <a:r>
              <a:rPr lang="en-US" sz="1600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Xu et al, 2021</a:t>
            </a:r>
            <a:r>
              <a:rPr lang="en-US" sz="1600">
                <a:solidFill>
                  <a:schemeClr val="lt1"/>
                </a:solidFill>
              </a:rPr>
              <a:t>; </a:t>
            </a:r>
            <a:r>
              <a:rPr lang="en-US" sz="1600" u="sng">
                <a:solidFill>
                  <a:schemeClr val="l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Mukherjee et al, 2021</a:t>
            </a:r>
            <a:r>
              <a:rPr lang="en-US" sz="1600">
                <a:solidFill>
                  <a:schemeClr val="lt1"/>
                </a:solidFill>
              </a:rPr>
              <a:t>; </a:t>
            </a:r>
            <a:r>
              <a:rPr lang="en-US" sz="1600" u="sng">
                <a:solidFill>
                  <a:schemeClr val="l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Wierda et al, 2021</a:t>
            </a:r>
            <a:r>
              <a:rPr lang="en-US" sz="1900">
                <a:solidFill>
                  <a:schemeClr val="lt1"/>
                </a:solidFill>
              </a:rPr>
              <a:t>) </a:t>
            </a:r>
            <a:endParaRPr sz="1900">
              <a:solidFill>
                <a:schemeClr val="lt1"/>
              </a:solidFill>
            </a:endParaRPr>
          </a:p>
        </p:txBody>
      </p:sp>
      <p:graphicFrame>
        <p:nvGraphicFramePr>
          <p:cNvPr id="919" name="Google Shape;919;g2438a68b36a_0_212"/>
          <p:cNvGraphicFramePr/>
          <p:nvPr/>
        </p:nvGraphicFramePr>
        <p:xfrm>
          <a:off x="2699533" y="14468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{CC8F8831-EFC9-4270-85B6-0C517583A0DC}</a:tableStyleId>
              </a:tblPr>
              <a:tblGrid>
                <a:gridCol w="175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6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Galaxy 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Galaxy clusters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Super 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Super-Sub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Super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Super-Sub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1.9−11.0×10</a:t>
                      </a:r>
                      <a:r>
                        <a:rPr lang="en-US" sz="1900" baseline="30000">
                          <a:solidFill>
                            <a:schemeClr val="lt1"/>
                          </a:solidFill>
                        </a:rPr>
                        <a:t>−4</a:t>
                      </a:r>
                      <a:endParaRPr sz="1900" baseline="300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5.0−19.5×10</a:t>
                      </a:r>
                      <a:r>
                        <a:rPr lang="en-US" sz="1900" baseline="30000">
                          <a:solidFill>
                            <a:schemeClr val="lt1"/>
                          </a:solidFill>
                        </a:rPr>
                        <a:t>−4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0.8−4.4×10</a:t>
                      </a:r>
                      <a:r>
                        <a:rPr lang="en-US" sz="1900" baseline="30000">
                          <a:solidFill>
                            <a:schemeClr val="lt1"/>
                          </a:solidFill>
                        </a:rPr>
                        <a:t>−4</a:t>
                      </a:r>
                      <a:endParaRPr sz="1900" baseline="300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lt1"/>
                          </a:solidFill>
                        </a:rPr>
                        <a:t>2.0−7.6×10</a:t>
                      </a:r>
                      <a:r>
                        <a:rPr lang="en-US" sz="1900" baseline="30000">
                          <a:solidFill>
                            <a:schemeClr val="lt1"/>
                          </a:solidFill>
                        </a:rPr>
                        <a:t>−4</a:t>
                      </a:r>
                      <a:endParaRPr sz="1900" baseline="3000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0" name="Google Shape;920;g2438a68b36a_0_212"/>
          <p:cNvSpPr txBox="1"/>
          <p:nvPr/>
        </p:nvSpPr>
        <p:spPr>
          <a:xfrm>
            <a:off x="250600" y="2987389"/>
            <a:ext cx="46596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Constrain the merger rate at z &gt; 1 (</a:t>
            </a:r>
            <a:r>
              <a:rPr lang="en-US" sz="1600" u="sng">
                <a:solidFill>
                  <a:schemeClr val="l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Buscicchio et al, 2020</a:t>
            </a:r>
            <a:r>
              <a:rPr lang="en-US" sz="1900">
                <a:solidFill>
                  <a:schemeClr val="lt1"/>
                </a:solidFill>
              </a:rPr>
              <a:t>; </a:t>
            </a:r>
            <a:r>
              <a:rPr lang="en-US" sz="1600" u="sng">
                <a:solidFill>
                  <a:schemeClr val="l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Mukherjee et al, 2021</a:t>
            </a:r>
            <a:r>
              <a:rPr lang="en-US" sz="1900">
                <a:solidFill>
                  <a:schemeClr val="lt1"/>
                </a:solidFill>
              </a:rPr>
              <a:t>)</a:t>
            </a:r>
            <a:endParaRPr sz="1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</p:txBody>
      </p:sp>
      <p:sp>
        <p:nvSpPr>
          <p:cNvPr id="921" name="Google Shape;921;g2438a68b36a_0_212"/>
          <p:cNvSpPr txBox="1"/>
          <p:nvPr/>
        </p:nvSpPr>
        <p:spPr>
          <a:xfrm>
            <a:off x="5955167" y="2917059"/>
            <a:ext cx="5795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Constrain dark matter as compact objects based on the non-observation of microlensing (</a:t>
            </a:r>
            <a:r>
              <a:rPr lang="en-US" sz="1600" u="sng">
                <a:solidFill>
                  <a:schemeClr val="lt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Basak et al, 2021</a:t>
            </a:r>
            <a:r>
              <a:rPr lang="en-US" sz="1900">
                <a:solidFill>
                  <a:schemeClr val="lt1"/>
                </a:solidFill>
              </a:rPr>
              <a:t>)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922" name="Google Shape;922;g2438a68b36a_0_2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0844" y="3749305"/>
            <a:ext cx="4831832" cy="307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438a68b36a_0_223"/>
          <p:cNvSpPr txBox="1"/>
          <p:nvPr/>
        </p:nvSpPr>
        <p:spPr>
          <a:xfrm>
            <a:off x="13639" y="1047652"/>
            <a:ext cx="12116700" cy="5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Two main types of lensing are searched for in  the GWTC-3 data:</a:t>
            </a:r>
            <a:endParaRPr sz="2100">
              <a:solidFill>
                <a:schemeClr val="lt1"/>
              </a:solidFill>
            </a:endParaRPr>
          </a:p>
          <a:p>
            <a:pPr marL="6096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lang="en-US" sz="2100">
                <a:solidFill>
                  <a:schemeClr val="lt1"/>
                </a:solidFill>
              </a:rPr>
              <a:t>Strong lensing (super and sub-threshold)</a:t>
            </a:r>
            <a:endParaRPr sz="2100">
              <a:solidFill>
                <a:schemeClr val="lt1"/>
              </a:solidFill>
            </a:endParaRPr>
          </a:p>
          <a:p>
            <a:pPr marL="6096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lang="en-US" sz="2100">
                <a:solidFill>
                  <a:schemeClr val="lt1"/>
                </a:solidFill>
              </a:rPr>
              <a:t>Microlensing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→ </a:t>
            </a:r>
            <a:r>
              <a:rPr lang="en-US" sz="2100" b="1">
                <a:solidFill>
                  <a:schemeClr val="lt1"/>
                </a:solidFill>
              </a:rPr>
              <a:t>No evidence for lensing</a:t>
            </a:r>
            <a:endParaRPr sz="21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The non detection of lensing was used for</a:t>
            </a:r>
            <a:endParaRPr sz="2100">
              <a:solidFill>
                <a:schemeClr val="lt1"/>
              </a:solidFill>
            </a:endParaRPr>
          </a:p>
          <a:p>
            <a:pPr marL="6096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lang="en-US" sz="2100">
                <a:solidFill>
                  <a:schemeClr val="lt1"/>
                </a:solidFill>
              </a:rPr>
              <a:t>Placing bounds on the fractional rate of observed lensed pairs </a:t>
            </a:r>
            <a:endParaRPr sz="2100">
              <a:solidFill>
                <a:schemeClr val="lt1"/>
              </a:solidFill>
            </a:endParaRPr>
          </a:p>
          <a:p>
            <a:pPr marL="6096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lang="en-US" sz="2100">
                <a:solidFill>
                  <a:schemeClr val="lt1"/>
                </a:solidFill>
              </a:rPr>
              <a:t>Constrain the merger rate at a redshift above 1</a:t>
            </a:r>
            <a:endParaRPr sz="2100">
              <a:solidFill>
                <a:schemeClr val="lt1"/>
              </a:solidFill>
            </a:endParaRPr>
          </a:p>
          <a:p>
            <a:pPr marL="6096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-"/>
            </a:pPr>
            <a:r>
              <a:rPr lang="en-US" sz="2100">
                <a:solidFill>
                  <a:schemeClr val="lt1"/>
                </a:solidFill>
              </a:rPr>
              <a:t>Constrain the fraction of dark matter  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With the improvement in the gravitational-wave detector network, </a:t>
            </a:r>
            <a:r>
              <a:rPr lang="en-US" sz="2100" b="1">
                <a:solidFill>
                  <a:schemeClr val="lt1"/>
                </a:solidFill>
              </a:rPr>
              <a:t>the chances of observing lensing increase </a:t>
            </a:r>
            <a:r>
              <a:rPr lang="en-US" sz="2100">
                <a:solidFill>
                  <a:schemeClr val="lt1"/>
                </a:solidFill>
              </a:rPr>
              <a:t>and </a:t>
            </a:r>
            <a:r>
              <a:rPr lang="en-US" sz="2100" b="1">
                <a:solidFill>
                  <a:schemeClr val="lt1"/>
                </a:solidFill>
              </a:rPr>
              <a:t>O4 will be exciting!</a:t>
            </a:r>
            <a:endParaRPr sz="2100" b="1">
              <a:solidFill>
                <a:schemeClr val="lt1"/>
              </a:solidFill>
            </a:endParaRPr>
          </a:p>
        </p:txBody>
      </p:sp>
      <p:sp>
        <p:nvSpPr>
          <p:cNvPr id="929" name="Google Shape;929;g2438a68b36a_0_223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General overview and main conclusions</a:t>
            </a:r>
            <a:endParaRPr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g20a36b06b64_1_117" descr="ifo_updated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44117">
            <a:off x="7290484" y="1434479"/>
            <a:ext cx="4666771" cy="4895599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g20a36b06b64_1_117"/>
          <p:cNvSpPr txBox="1">
            <a:spLocks noGrp="1"/>
          </p:cNvSpPr>
          <p:nvPr>
            <p:ph type="sldNum" idx="12"/>
          </p:nvPr>
        </p:nvSpPr>
        <p:spPr>
          <a:xfrm>
            <a:off x="11659014" y="6548450"/>
            <a:ext cx="3831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48</a:t>
            </a:fld>
            <a:endParaRPr/>
          </a:p>
        </p:txBody>
      </p:sp>
      <p:sp>
        <p:nvSpPr>
          <p:cNvPr id="936" name="Google Shape;936;g20a36b06b64_1_117"/>
          <p:cNvSpPr txBox="1"/>
          <p:nvPr/>
        </p:nvSpPr>
        <p:spPr>
          <a:xfrm>
            <a:off x="366300" y="332822"/>
            <a:ext cx="11120562" cy="192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41A"/>
              </a:buClr>
              <a:buSzPts val="5700"/>
              <a:buFont typeface="Open Sans SemiBold"/>
              <a:buNone/>
            </a:pPr>
            <a:r>
              <a:rPr lang="en-US" sz="5700" b="1" i="0" u="none" strike="noStrike" cap="none">
                <a:solidFill>
                  <a:srgbClr val="D2141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Einstein Telescope</a:t>
            </a:r>
            <a:endParaRPr sz="700"/>
          </a:p>
        </p:txBody>
      </p:sp>
      <p:sp>
        <p:nvSpPr>
          <p:cNvPr id="937" name="Google Shape;937;g20a36b06b64_1_117"/>
          <p:cNvSpPr txBox="1"/>
          <p:nvPr/>
        </p:nvSpPr>
        <p:spPr>
          <a:xfrm>
            <a:off x="402120" y="5866372"/>
            <a:ext cx="7726234" cy="53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Andreas Freise, Nikhef Jamboree, 16.05.2023</a:t>
            </a:r>
            <a:endParaRPr sz="7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0a36b06b64_1_125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pen Sans"/>
              <a:buNone/>
            </a:pPr>
            <a:r>
              <a:rPr lang="en-US" sz="4600">
                <a:latin typeface="Open Sans"/>
                <a:ea typeface="Open Sans"/>
                <a:cs typeface="Open Sans"/>
                <a:sym typeface="Open Sans"/>
              </a:rPr>
              <a:t>test</a:t>
            </a:r>
            <a:endParaRPr/>
          </a:p>
        </p:txBody>
      </p:sp>
      <p:sp>
        <p:nvSpPr>
          <p:cNvPr id="943" name="Google Shape;943;g20a36b06b64_1_125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880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3048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Char char="•"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test</a:t>
            </a:r>
            <a:endParaRPr/>
          </a:p>
        </p:txBody>
      </p:sp>
      <p:sp>
        <p:nvSpPr>
          <p:cNvPr id="944" name="Google Shape;944;g20a36b06b64_1_125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49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45" name="Google Shape;945;g20a36b06b64_1_125" descr="ET2020_2.5_landscape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521" y="0"/>
            <a:ext cx="12232163" cy="68903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6" name="Google Shape;946;g20a36b06b64_1_125"/>
          <p:cNvCxnSpPr/>
          <p:nvPr/>
        </p:nvCxnSpPr>
        <p:spPr>
          <a:xfrm>
            <a:off x="1298448" y="1906517"/>
            <a:ext cx="4213730" cy="3973"/>
          </a:xfrm>
          <a:prstGeom prst="straightConnector1">
            <a:avLst/>
          </a:prstGeom>
          <a:noFill/>
          <a:ln w="88900" cap="flat" cmpd="sng">
            <a:solidFill>
              <a:srgbClr val="FFFFFF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947" name="Google Shape;947;g20a36b06b64_1_125"/>
          <p:cNvSpPr txBox="1"/>
          <p:nvPr/>
        </p:nvSpPr>
        <p:spPr>
          <a:xfrm rot="27065">
            <a:off x="5558623" y="1658295"/>
            <a:ext cx="982397" cy="43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pen Sans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 km</a:t>
            </a:r>
            <a:endParaRPr sz="700"/>
          </a:p>
        </p:txBody>
      </p:sp>
      <p:cxnSp>
        <p:nvCxnSpPr>
          <p:cNvPr id="948" name="Google Shape;948;g20a36b06b64_1_125"/>
          <p:cNvCxnSpPr/>
          <p:nvPr/>
        </p:nvCxnSpPr>
        <p:spPr>
          <a:xfrm rot="10800000">
            <a:off x="6587444" y="1906730"/>
            <a:ext cx="4800157" cy="1"/>
          </a:xfrm>
          <a:prstGeom prst="straightConnector1">
            <a:avLst/>
          </a:prstGeom>
          <a:noFill/>
          <a:ln w="88900" cap="flat" cmpd="sng">
            <a:solidFill>
              <a:srgbClr val="FFFFFF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949" name="Google Shape;949;g20a36b06b64_1_125"/>
          <p:cNvSpPr txBox="1"/>
          <p:nvPr/>
        </p:nvSpPr>
        <p:spPr>
          <a:xfrm rot="27065">
            <a:off x="8579080" y="4308971"/>
            <a:ext cx="3296485" cy="256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 times more sensitive over current generation detectors, providing GW data for astronomy and fundamental physics for at least 50 years.</a:t>
            </a:r>
            <a:endParaRPr sz="700"/>
          </a:p>
        </p:txBody>
      </p:sp>
      <p:sp>
        <p:nvSpPr>
          <p:cNvPr id="950" name="Google Shape;950;g20a36b06b64_1_125"/>
          <p:cNvSpPr txBox="1"/>
          <p:nvPr/>
        </p:nvSpPr>
        <p:spPr>
          <a:xfrm rot="27065">
            <a:off x="154121" y="4511068"/>
            <a:ext cx="3270810" cy="215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Open Sans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Large laboratories and three 10 km long tunnels, more than 200m underground</a:t>
            </a:r>
            <a:endParaRPr sz="700"/>
          </a:p>
        </p:txBody>
      </p:sp>
      <p:sp>
        <p:nvSpPr>
          <p:cNvPr id="951" name="Google Shape;951;g20a36b06b64_1_125"/>
          <p:cNvSpPr/>
          <p:nvPr/>
        </p:nvSpPr>
        <p:spPr>
          <a:xfrm>
            <a:off x="-43021" y="-54590"/>
            <a:ext cx="12327711" cy="138637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3568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2" name="Google Shape;952;g20a36b06b64_1_125"/>
          <p:cNvSpPr txBox="1"/>
          <p:nvPr/>
        </p:nvSpPr>
        <p:spPr>
          <a:xfrm rot="27065">
            <a:off x="395725" y="56470"/>
            <a:ext cx="6753270" cy="8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</a:pPr>
            <a:r>
              <a:rPr lang="en-US" sz="43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Einstein Telescope (ET)</a:t>
            </a:r>
            <a:endParaRPr sz="700"/>
          </a:p>
        </p:txBody>
      </p:sp>
      <p:sp>
        <p:nvSpPr>
          <p:cNvPr id="953" name="Google Shape;953;g20a36b06b64_1_125"/>
          <p:cNvSpPr txBox="1"/>
          <p:nvPr/>
        </p:nvSpPr>
        <p:spPr>
          <a:xfrm>
            <a:off x="416047" y="739850"/>
            <a:ext cx="11088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future European gravitational waves observatory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2d89828980_0_58"/>
          <p:cNvSpPr txBox="1">
            <a:spLocks noGrp="1"/>
          </p:cNvSpPr>
          <p:nvPr>
            <p:ph type="title"/>
          </p:nvPr>
        </p:nvSpPr>
        <p:spPr>
          <a:xfrm>
            <a:off x="342900" y="61975"/>
            <a:ext cx="11506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GW Staff</a:t>
            </a:r>
            <a:endParaRPr/>
          </a:p>
        </p:txBody>
      </p:sp>
      <p:pic>
        <p:nvPicPr>
          <p:cNvPr id="258" name="Google Shape;258;g22d89828980_0_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3850" y="1212600"/>
            <a:ext cx="977225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2d89828980_0_58"/>
          <p:cNvPicPr preferRelativeResize="0"/>
          <p:nvPr/>
        </p:nvPicPr>
        <p:blipFill rotWithShape="1">
          <a:blip r:embed="rId4">
            <a:alphaModFix/>
          </a:blip>
          <a:srcRect l="22242" r="9024" b="29108"/>
          <a:stretch/>
        </p:blipFill>
        <p:spPr>
          <a:xfrm>
            <a:off x="9238551" y="1218525"/>
            <a:ext cx="977225" cy="130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2d89828980_0_58"/>
          <p:cNvPicPr preferRelativeResize="0"/>
          <p:nvPr/>
        </p:nvPicPr>
        <p:blipFill rotWithShape="1">
          <a:blip r:embed="rId5">
            <a:alphaModFix/>
          </a:blip>
          <a:srcRect l="19745" t="11704" r="16540" b="14122"/>
          <a:stretch/>
        </p:blipFill>
        <p:spPr>
          <a:xfrm>
            <a:off x="10640024" y="4293375"/>
            <a:ext cx="930800" cy="11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2d89828980_0_58"/>
          <p:cNvPicPr preferRelativeResize="0"/>
          <p:nvPr/>
        </p:nvPicPr>
        <p:blipFill rotWithShape="1">
          <a:blip r:embed="rId6">
            <a:alphaModFix/>
          </a:blip>
          <a:srcRect l="28672" t="9669" b="27285"/>
          <a:stretch/>
        </p:blipFill>
        <p:spPr>
          <a:xfrm>
            <a:off x="9480775" y="4273988"/>
            <a:ext cx="1033979" cy="12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2d89828980_0_58"/>
          <p:cNvPicPr preferRelativeResize="0"/>
          <p:nvPr/>
        </p:nvPicPr>
        <p:blipFill rotWithShape="1">
          <a:blip r:embed="rId7">
            <a:alphaModFix/>
          </a:blip>
          <a:srcRect r="11894" b="11784"/>
          <a:stretch/>
        </p:blipFill>
        <p:spPr>
          <a:xfrm>
            <a:off x="10591700" y="435825"/>
            <a:ext cx="1033975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2d89828980_0_58"/>
          <p:cNvPicPr preferRelativeResize="0"/>
          <p:nvPr/>
        </p:nvPicPr>
        <p:blipFill rotWithShape="1">
          <a:blip r:embed="rId8">
            <a:alphaModFix/>
          </a:blip>
          <a:srcRect l="22904" t="16931" r="14221" b="17921"/>
          <a:stretch/>
        </p:blipFill>
        <p:spPr>
          <a:xfrm>
            <a:off x="10616800" y="2104796"/>
            <a:ext cx="977225" cy="129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2d89828980_0_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51563" y="4311200"/>
            <a:ext cx="864553" cy="12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2d89828980_0_5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68125" y="1186138"/>
            <a:ext cx="977225" cy="134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2d89828980_0_5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66825" y="4283075"/>
            <a:ext cx="864550" cy="119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2d89828980_0_58"/>
          <p:cNvPicPr preferRelativeResize="0"/>
          <p:nvPr/>
        </p:nvPicPr>
        <p:blipFill rotWithShape="1">
          <a:blip r:embed="rId12">
            <a:alphaModFix/>
          </a:blip>
          <a:srcRect r="12295"/>
          <a:stretch/>
        </p:blipFill>
        <p:spPr>
          <a:xfrm>
            <a:off x="3994675" y="1168313"/>
            <a:ext cx="930800" cy="129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2d89828980_0_5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3050" y="4240263"/>
            <a:ext cx="930800" cy="128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2d89828980_0_5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46387" y="4283086"/>
            <a:ext cx="864550" cy="121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2d89828980_0_5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53725" y="4279138"/>
            <a:ext cx="930800" cy="122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2d89828980_0_5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13788" y="1153000"/>
            <a:ext cx="930804" cy="12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2d89828980_0_5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068238" y="4284852"/>
            <a:ext cx="977225" cy="122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2d89828980_0_5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37363" y="1187487"/>
            <a:ext cx="864550" cy="125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2d89828980_0_5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170525" y="4273328"/>
            <a:ext cx="930800" cy="12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2d89828980_0_58"/>
          <p:cNvPicPr preferRelativeResize="0"/>
          <p:nvPr/>
        </p:nvPicPr>
        <p:blipFill rotWithShape="1">
          <a:blip r:embed="rId20">
            <a:alphaModFix/>
          </a:blip>
          <a:srcRect b="4588"/>
          <a:stretch/>
        </p:blipFill>
        <p:spPr>
          <a:xfrm>
            <a:off x="342900" y="1121075"/>
            <a:ext cx="1070400" cy="13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2d89828980_0_5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373937" y="4281724"/>
            <a:ext cx="864550" cy="120029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2d89828980_0_58"/>
          <p:cNvSpPr txBox="1"/>
          <p:nvPr/>
        </p:nvSpPr>
        <p:spPr>
          <a:xfrm>
            <a:off x="76200" y="2520538"/>
            <a:ext cx="147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F.Linde, UvA</a:t>
            </a:r>
            <a:endParaRPr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former program lead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2d89828980_0_58"/>
          <p:cNvSpPr txBox="1"/>
          <p:nvPr/>
        </p:nvSpPr>
        <p:spPr>
          <a:xfrm>
            <a:off x="1564600" y="2524023"/>
            <a:ext cx="1070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S.Hild, UM</a:t>
            </a:r>
            <a:endParaRPr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program leader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2d89828980_0_58"/>
          <p:cNvSpPr txBox="1"/>
          <p:nvPr/>
        </p:nvSpPr>
        <p:spPr>
          <a:xfrm>
            <a:off x="2725400" y="2509960"/>
            <a:ext cx="10704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A.Freise, VU</a:t>
            </a:r>
            <a:endParaRPr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deputy program leader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2d89828980_0_58"/>
          <p:cNvSpPr txBox="1"/>
          <p:nvPr/>
        </p:nvSpPr>
        <p:spPr>
          <a:xfrm>
            <a:off x="9191976" y="2519575"/>
            <a:ext cx="11748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C.v.d.Broeck, UU</a:t>
            </a:r>
            <a:endParaRPr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deputy program leader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22d89828980_0_58"/>
          <p:cNvSpPr txBox="1"/>
          <p:nvPr/>
        </p:nvSpPr>
        <p:spPr>
          <a:xfrm>
            <a:off x="3842275" y="2503050"/>
            <a:ext cx="1174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Tacca, Nikhef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22d89828980_0_58"/>
          <p:cNvSpPr txBox="1"/>
          <p:nvPr/>
        </p:nvSpPr>
        <p:spPr>
          <a:xfrm>
            <a:off x="4970800" y="2503050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A.Bertollini, Nikhef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2d89828980_0_58"/>
          <p:cNvSpPr txBox="1"/>
          <p:nvPr/>
        </p:nvSpPr>
        <p:spPr>
          <a:xfrm>
            <a:off x="6312325" y="2500688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H.J.Bulten, Nikhef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2d89828980_0_58"/>
          <p:cNvSpPr txBox="1"/>
          <p:nvPr/>
        </p:nvSpPr>
        <p:spPr>
          <a:xfrm>
            <a:off x="10451676" y="172391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A.Samajdar, UU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22d89828980_0_58"/>
          <p:cNvSpPr txBox="1"/>
          <p:nvPr/>
        </p:nvSpPr>
        <p:spPr>
          <a:xfrm>
            <a:off x="10391713" y="3394875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S.Caudill, UU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2d89828980_0_58"/>
          <p:cNvSpPr txBox="1"/>
          <p:nvPr/>
        </p:nvSpPr>
        <p:spPr>
          <a:xfrm>
            <a:off x="137743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B.Swinkels, Nikhef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22d89828980_0_58"/>
          <p:cNvSpPr txBox="1"/>
          <p:nvPr/>
        </p:nvSpPr>
        <p:spPr>
          <a:xfrm>
            <a:off x="2546900" y="5469625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P.Kuijer, Nikhef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22d89828980_0_58"/>
          <p:cNvSpPr txBox="1"/>
          <p:nvPr/>
        </p:nvSpPr>
        <p:spPr>
          <a:xfrm>
            <a:off x="134525" y="5469625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S.Steinlechner, UM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22d89828980_0_58"/>
          <p:cNvSpPr txBox="1"/>
          <p:nvPr/>
        </p:nvSpPr>
        <p:spPr>
          <a:xfrm>
            <a:off x="3643400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J.Steinlechner, UM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22d89828980_0_58"/>
          <p:cNvSpPr txBox="1"/>
          <p:nvPr/>
        </p:nvSpPr>
        <p:spPr>
          <a:xfrm>
            <a:off x="48492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S.Danilishin, UM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2d89828980_0_58"/>
          <p:cNvSpPr txBox="1"/>
          <p:nvPr/>
        </p:nvSpPr>
        <p:spPr>
          <a:xfrm>
            <a:off x="59969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C.Mow-Lowry, VU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22d89828980_0_58"/>
          <p:cNvSpPr txBox="1"/>
          <p:nvPr/>
        </p:nvSpPr>
        <p:spPr>
          <a:xfrm>
            <a:off x="704780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G.Koekoek, UM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22d89828980_0_58"/>
          <p:cNvSpPr txBox="1"/>
          <p:nvPr/>
        </p:nvSpPr>
        <p:spPr>
          <a:xfrm>
            <a:off x="1053771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Haney, Nikhef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2d89828980_0_58"/>
          <p:cNvSpPr txBox="1"/>
          <p:nvPr/>
        </p:nvSpPr>
        <p:spPr>
          <a:xfrm>
            <a:off x="9328363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S. Nissanke, UvA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22d89828980_0_58"/>
          <p:cNvSpPr txBox="1"/>
          <p:nvPr/>
        </p:nvSpPr>
        <p:spPr>
          <a:xfrm>
            <a:off x="8168688" y="5480663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P.Wernecke, Nikhef 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g22d89828980_0_58"/>
          <p:cNvPicPr preferRelativeResize="0"/>
          <p:nvPr/>
        </p:nvPicPr>
        <p:blipFill rotWithShape="1">
          <a:blip r:embed="rId22">
            <a:alphaModFix/>
          </a:blip>
          <a:srcRect r="45205"/>
          <a:stretch/>
        </p:blipFill>
        <p:spPr>
          <a:xfrm>
            <a:off x="2119227" y="915726"/>
            <a:ext cx="51577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2d89828980_0_58"/>
          <p:cNvPicPr preferRelativeResize="0"/>
          <p:nvPr/>
        </p:nvPicPr>
        <p:blipFill rotWithShape="1">
          <a:blip r:embed="rId22">
            <a:alphaModFix/>
          </a:blip>
          <a:srcRect r="45205"/>
          <a:stretch/>
        </p:blipFill>
        <p:spPr>
          <a:xfrm>
            <a:off x="4427427" y="3964751"/>
            <a:ext cx="51577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2d89828980_0_58"/>
          <p:cNvPicPr preferRelativeResize="0"/>
          <p:nvPr/>
        </p:nvPicPr>
        <p:blipFill rotWithShape="1">
          <a:blip r:embed="rId22">
            <a:alphaModFix/>
          </a:blip>
          <a:srcRect r="45205"/>
          <a:stretch/>
        </p:blipFill>
        <p:spPr>
          <a:xfrm>
            <a:off x="6624752" y="3964751"/>
            <a:ext cx="51577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2d89828980_0_5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814638" y="667222"/>
            <a:ext cx="592675" cy="7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2d89828980_0_5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08188" y="3771135"/>
            <a:ext cx="592675" cy="7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2d89828980_0_5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733063" y="3738443"/>
            <a:ext cx="592675" cy="7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2d89828980_0_58"/>
          <p:cNvSpPr txBox="1"/>
          <p:nvPr/>
        </p:nvSpPr>
        <p:spPr>
          <a:xfrm>
            <a:off x="3827248" y="4186348"/>
            <a:ext cx="51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Vidi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2d89828980_0_58"/>
          <p:cNvSpPr txBox="1"/>
          <p:nvPr/>
        </p:nvSpPr>
        <p:spPr>
          <a:xfrm>
            <a:off x="900473" y="4214717"/>
            <a:ext cx="51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Vidi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2d89828980_0_58"/>
          <p:cNvSpPr txBox="1"/>
          <p:nvPr/>
        </p:nvSpPr>
        <p:spPr>
          <a:xfrm>
            <a:off x="9874501" y="1110828"/>
            <a:ext cx="51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</a:t>
            </a: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22d89828980_0_58"/>
          <p:cNvSpPr txBox="1"/>
          <p:nvPr/>
        </p:nvSpPr>
        <p:spPr>
          <a:xfrm>
            <a:off x="2673200" y="3058475"/>
            <a:ext cx="1174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director</a:t>
            </a:r>
            <a:endParaRPr sz="9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22d89828980_0_58"/>
          <p:cNvSpPr txBox="1"/>
          <p:nvPr/>
        </p:nvSpPr>
        <p:spPr>
          <a:xfrm>
            <a:off x="1488400" y="2863725"/>
            <a:ext cx="1174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ISB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ETpathfinder PL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ET-TEchnology PI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22d89828980_0_58"/>
          <p:cNvSpPr txBox="1"/>
          <p:nvPr/>
        </p:nvSpPr>
        <p:spPr>
          <a:xfrm>
            <a:off x="3746375" y="2905575"/>
            <a:ext cx="1427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Commissioning coordinator (until 2022)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22d89828980_0_58"/>
          <p:cNvSpPr txBox="1"/>
          <p:nvPr/>
        </p:nvSpPr>
        <p:spPr>
          <a:xfrm>
            <a:off x="4987350" y="2778500"/>
            <a:ext cx="14274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FC manager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Suspension Division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WP5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E-TEST WP1 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22d89828980_0_58"/>
          <p:cNvSpPr txBox="1"/>
          <p:nvPr/>
        </p:nvSpPr>
        <p:spPr>
          <a:xfrm>
            <a:off x="3687213" y="57928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LIGO Optics 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Test mass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22d89828980_0_58"/>
          <p:cNvSpPr txBox="1"/>
          <p:nvPr/>
        </p:nvSpPr>
        <p:spPr>
          <a:xfrm>
            <a:off x="6035211" y="5782552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ET-AMN co-chair 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22d89828980_0_58"/>
          <p:cNvSpPr txBox="1"/>
          <p:nvPr/>
        </p:nvSpPr>
        <p:spPr>
          <a:xfrm>
            <a:off x="2555938" y="5792800"/>
            <a:ext cx="142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WP3 lead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2d89828980_0_58"/>
          <p:cNvSpPr txBox="1"/>
          <p:nvPr/>
        </p:nvSpPr>
        <p:spPr>
          <a:xfrm>
            <a:off x="168313" y="57856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OSD manager,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WP6 lead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22d89828980_0_58"/>
          <p:cNvSpPr txBox="1"/>
          <p:nvPr/>
        </p:nvSpPr>
        <p:spPr>
          <a:xfrm>
            <a:off x="1377463" y="57928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WP7 lead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DAQ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22d89828980_0_58"/>
          <p:cNvSpPr txBox="1"/>
          <p:nvPr/>
        </p:nvSpPr>
        <p:spPr>
          <a:xfrm>
            <a:off x="4919350" y="5792803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Interferometer Division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22d89828980_0_58"/>
          <p:cNvSpPr txBox="1"/>
          <p:nvPr/>
        </p:nvSpPr>
        <p:spPr>
          <a:xfrm>
            <a:off x="10528411" y="5782552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LVK waveforms  co-chair 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22d89828980_0_58"/>
          <p:cNvSpPr txBox="1"/>
          <p:nvPr/>
        </p:nvSpPr>
        <p:spPr>
          <a:xfrm>
            <a:off x="9360274" y="578700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OSB Division 5 co-chair 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2d89828980_0_58"/>
          <p:cNvSpPr txBox="1"/>
          <p:nvPr/>
        </p:nvSpPr>
        <p:spPr>
          <a:xfrm>
            <a:off x="9120174" y="3093450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OSB Division 1 co-chair 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2d89828980_0_58"/>
          <p:cNvSpPr txBox="1"/>
          <p:nvPr/>
        </p:nvSpPr>
        <p:spPr>
          <a:xfrm>
            <a:off x="9129549" y="3453972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OSB Division 10 co-chair 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22d89828980_0_58"/>
          <p:cNvSpPr txBox="1"/>
          <p:nvPr/>
        </p:nvSpPr>
        <p:spPr>
          <a:xfrm>
            <a:off x="8199461" y="5786604"/>
            <a:ext cx="142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Head of ET Engineering  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2d89828980_0_58"/>
          <p:cNvSpPr txBox="1"/>
          <p:nvPr/>
        </p:nvSpPr>
        <p:spPr>
          <a:xfrm>
            <a:off x="7313975" y="5782550"/>
            <a:ext cx="97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DBHC outreach lead 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2d89828980_0_58"/>
          <p:cNvSpPr txBox="1"/>
          <p:nvPr/>
        </p:nvSpPr>
        <p:spPr>
          <a:xfrm>
            <a:off x="6266000" y="2808609"/>
            <a:ext cx="1427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Virgo SBmanager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ETPF, WP4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22d89828980_0_58"/>
          <p:cNvSpPr txBox="1"/>
          <p:nvPr/>
        </p:nvSpPr>
        <p:spPr>
          <a:xfrm rot="1045973">
            <a:off x="10709142" y="3080555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Left summer 2022</a:t>
            </a:r>
            <a:endParaRPr sz="1400" b="0" i="0" u="none" strike="noStrike" cap="none"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22d89828980_0_58"/>
          <p:cNvSpPr txBox="1"/>
          <p:nvPr/>
        </p:nvSpPr>
        <p:spPr>
          <a:xfrm rot="1045973">
            <a:off x="10542929" y="166368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400" b="0" i="0" u="none" strike="noStrike" cap="none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tarted 5/2023</a:t>
            </a:r>
            <a:endParaRPr sz="1400" b="0" i="0" u="none" strike="noStrike" cap="none"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22d89828980_0_58"/>
          <p:cNvSpPr txBox="1"/>
          <p:nvPr/>
        </p:nvSpPr>
        <p:spPr>
          <a:xfrm rot="1045973">
            <a:off x="10779428" y="4111066"/>
            <a:ext cx="1638247" cy="40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highlight>
                  <a:srgbClr val="A64D79"/>
                </a:highlight>
                <a:latin typeface="Calibri"/>
                <a:ea typeface="Calibri"/>
                <a:cs typeface="Calibri"/>
                <a:sym typeface="Calibri"/>
              </a:rPr>
              <a:t>New 2022</a:t>
            </a:r>
            <a:endParaRPr sz="1400" b="0" i="0" u="none" strike="noStrike" cap="none">
              <a:solidFill>
                <a:schemeClr val="lt1"/>
              </a:solidFill>
              <a:highlight>
                <a:srgbClr val="A64D7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g22d89828980_0_5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766958" y="1218525"/>
            <a:ext cx="1084592" cy="13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2d89828980_0_58"/>
          <p:cNvSpPr txBox="1"/>
          <p:nvPr/>
        </p:nvSpPr>
        <p:spPr>
          <a:xfrm>
            <a:off x="7600950" y="2853788"/>
            <a:ext cx="15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ET Site preparation division co-chair</a:t>
            </a:r>
            <a:endParaRPr sz="11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2d89828980_0_58"/>
          <p:cNvSpPr txBox="1"/>
          <p:nvPr/>
        </p:nvSpPr>
        <p:spPr>
          <a:xfrm>
            <a:off x="7821563" y="2502961"/>
            <a:ext cx="1070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W.Walk, Nikhef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0a36b06b64_1_140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pen Sans"/>
              <a:buNone/>
            </a:pPr>
            <a:r>
              <a:rPr lang="en-US" sz="4600"/>
              <a:t>Key questions</a:t>
            </a:r>
            <a:endParaRPr/>
          </a:p>
        </p:txBody>
      </p:sp>
      <p:sp>
        <p:nvSpPr>
          <p:cNvPr id="959" name="Google Shape;959;g20a36b06b64_1_140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9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48260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Where will ET be build? </a:t>
            </a:r>
            <a:endParaRPr/>
          </a:p>
          <a:p>
            <a:pPr marL="482600" lvl="0" indent="-476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Will it be a triangle, or 2 L-shaped detectors?</a:t>
            </a:r>
            <a:endParaRPr/>
          </a:p>
          <a:p>
            <a:pPr marL="482600" lvl="0" indent="-476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How much will it cost?</a:t>
            </a:r>
            <a:endParaRPr/>
          </a:p>
          <a:p>
            <a:pPr marL="482600" lvl="0" indent="-476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How will it affect Nikhef or CERN?</a:t>
            </a:r>
            <a:endParaRPr/>
          </a:p>
        </p:txBody>
      </p:sp>
      <p:sp>
        <p:nvSpPr>
          <p:cNvPr id="960" name="Google Shape;960;g20a36b06b64_1_140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50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0a36b06b64_1_146"/>
          <p:cNvSpPr txBox="1">
            <a:spLocks noGrp="1"/>
          </p:cNvSpPr>
          <p:nvPr>
            <p:ph type="title"/>
          </p:nvPr>
        </p:nvSpPr>
        <p:spPr>
          <a:xfrm>
            <a:off x="0" y="160300"/>
            <a:ext cx="4377300" cy="14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Open Sans"/>
              <a:buNone/>
            </a:pPr>
            <a:r>
              <a:rPr lang="en-US" sz="4400"/>
              <a:t>Possible </a:t>
            </a:r>
            <a:br>
              <a:rPr lang="en-US" sz="4400"/>
            </a:br>
            <a:r>
              <a:rPr lang="en-US" sz="4400"/>
              <a:t>ET sites</a:t>
            </a:r>
            <a:endParaRPr sz="7700"/>
          </a:p>
        </p:txBody>
      </p:sp>
      <p:sp>
        <p:nvSpPr>
          <p:cNvPr id="966" name="Google Shape;966;g20a36b06b64_1_146"/>
          <p:cNvSpPr txBox="1">
            <a:spLocks noGrp="1"/>
          </p:cNvSpPr>
          <p:nvPr>
            <p:ph type="body" idx="1"/>
          </p:nvPr>
        </p:nvSpPr>
        <p:spPr>
          <a:xfrm>
            <a:off x="236475" y="4194673"/>
            <a:ext cx="11289900" cy="20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3048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2000"/>
              <a:t>Currently there are </a:t>
            </a:r>
            <a:r>
              <a:rPr lang="en-US">
                <a:solidFill>
                  <a:srgbClr val="EB220C"/>
                </a:solidFill>
              </a:rPr>
              <a:t>two candidate sites</a:t>
            </a:r>
            <a:r>
              <a:rPr lang="en-US" sz="2000"/>
              <a:t> in Europe to host ET:</a:t>
            </a:r>
            <a:endParaRPr/>
          </a:p>
          <a:p>
            <a:pPr marL="55880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2000"/>
              <a:t>The Sardinia site, close to the Sos Enattos mine</a:t>
            </a:r>
            <a:endParaRPr/>
          </a:p>
          <a:p>
            <a:pPr marL="55880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2000"/>
              <a:t>The Euregio Meuse-Rhine (</a:t>
            </a:r>
            <a:r>
              <a:rPr lang="en-US" b="1"/>
              <a:t>EMR</a:t>
            </a:r>
            <a:r>
              <a:rPr lang="en-US" sz="2000"/>
              <a:t>) site, close to the NL-B-D border</a:t>
            </a:r>
            <a:endParaRPr/>
          </a:p>
          <a:p>
            <a:pPr marL="33020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2000"/>
              <a:t>A third option in Saxony (Germany) is under discussion, but not yet a candidate.</a:t>
            </a:r>
            <a:endParaRPr/>
          </a:p>
        </p:txBody>
      </p:sp>
      <p:sp>
        <p:nvSpPr>
          <p:cNvPr id="967" name="Google Shape;967;g20a36b06b64_1_146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51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968" name="Google Shape;968;g20a36b06b64_1_146"/>
          <p:cNvGrpSpPr/>
          <p:nvPr/>
        </p:nvGrpSpPr>
        <p:grpSpPr>
          <a:xfrm>
            <a:off x="3223082" y="-635669"/>
            <a:ext cx="9078932" cy="4983054"/>
            <a:chOff x="0" y="0"/>
            <a:chExt cx="18157863" cy="9966108"/>
          </a:xfrm>
        </p:grpSpPr>
        <p:pic>
          <p:nvPicPr>
            <p:cNvPr id="969" name="Google Shape;969;g20a36b06b64_1_146" descr="europe_emr.pdf"/>
            <p:cNvPicPr preferRelativeResize="0"/>
            <p:nvPr/>
          </p:nvPicPr>
          <p:blipFill rotWithShape="1">
            <a:blip r:embed="rId3">
              <a:alphaModFix/>
            </a:blip>
            <a:srcRect t="21969" r="546"/>
            <a:stretch/>
          </p:blipFill>
          <p:spPr>
            <a:xfrm>
              <a:off x="0" y="0"/>
              <a:ext cx="18157863" cy="9966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0" name="Google Shape;970;g20a36b06b64_1_146"/>
            <p:cNvSpPr/>
            <p:nvPr/>
          </p:nvSpPr>
          <p:spPr>
            <a:xfrm>
              <a:off x="12905303" y="2919613"/>
              <a:ext cx="904827" cy="904827"/>
            </a:xfrm>
            <a:prstGeom prst="ellipse">
              <a:avLst/>
            </a:prstGeom>
            <a:solidFill>
              <a:srgbClr val="F3B80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1" name="Google Shape;971;g20a36b06b64_1_146"/>
            <p:cNvSpPr/>
            <p:nvPr/>
          </p:nvSpPr>
          <p:spPr>
            <a:xfrm>
              <a:off x="5091686" y="8330220"/>
              <a:ext cx="238274" cy="238275"/>
            </a:xfrm>
            <a:prstGeom prst="ellipse">
              <a:avLst/>
            </a:prstGeom>
            <a:solidFill>
              <a:srgbClr val="CB365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972" name="Google Shape;972;g20a36b06b64_1_146"/>
          <p:cNvSpPr txBox="1"/>
          <p:nvPr/>
        </p:nvSpPr>
        <p:spPr>
          <a:xfrm rot="-5400000">
            <a:off x="10591350" y="4270475"/>
            <a:ext cx="2667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https://www.interregemr.eu/</a:t>
            </a:r>
            <a:endParaRPr sz="7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20a36b06b64_1_157"/>
          <p:cNvSpPr txBox="1">
            <a:spLocks noGrp="1"/>
          </p:cNvSpPr>
          <p:nvPr>
            <p:ph type="title"/>
          </p:nvPr>
        </p:nvSpPr>
        <p:spPr>
          <a:xfrm>
            <a:off x="722075" y="62500"/>
            <a:ext cx="106722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None/>
            </a:pPr>
            <a:r>
              <a:rPr lang="en-US" sz="4000"/>
              <a:t>Upcoming: approval to build ET (somewhere)</a:t>
            </a:r>
            <a:endParaRPr/>
          </a:p>
        </p:txBody>
      </p:sp>
      <p:sp>
        <p:nvSpPr>
          <p:cNvPr id="978" name="Google Shape;978;g20a36b06b64_1_157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52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79" name="Google Shape;979;g20a36b06b64_1_157"/>
          <p:cNvSpPr txBox="1"/>
          <p:nvPr/>
        </p:nvSpPr>
        <p:spPr>
          <a:xfrm>
            <a:off x="530654" y="1098509"/>
            <a:ext cx="8197267" cy="108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 is a project that will be carried out within the framework of the </a:t>
            </a:r>
            <a:b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European Strategy Forum for Research Infrastructures (ESFRI).</a:t>
            </a:r>
            <a:endParaRPr sz="700"/>
          </a:p>
        </p:txBody>
      </p:sp>
      <p:sp>
        <p:nvSpPr>
          <p:cNvPr id="980" name="Google Shape;980;g20a36b06b64_1_157"/>
          <p:cNvSpPr txBox="1"/>
          <p:nvPr/>
        </p:nvSpPr>
        <p:spPr>
          <a:xfrm>
            <a:off x="648225" y="5323425"/>
            <a:ext cx="110502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Note: </a:t>
            </a:r>
            <a:r>
              <a:rPr lang="en-US" sz="1700" b="0" i="0" u="none" strike="noStrike" cap="none">
                <a:solidFill>
                  <a:srgbClr val="EB220C"/>
                </a:solidFill>
                <a:latin typeface="Open Sans"/>
                <a:ea typeface="Open Sans"/>
                <a:cs typeface="Open Sans"/>
                <a:sym typeface="Open Sans"/>
              </a:rPr>
              <a:t>this schedule from the ESFRI proposal is now out of date.</a:t>
            </a:r>
            <a:r>
              <a:rPr lang="en-US"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17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2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Focus: prepare documents for governments to approve construction of ET!</a:t>
            </a:r>
            <a:endParaRPr sz="700"/>
          </a:p>
        </p:txBody>
      </p:sp>
      <p:grpSp>
        <p:nvGrpSpPr>
          <p:cNvPr id="981" name="Google Shape;981;g20a36b06b64_1_157"/>
          <p:cNvGrpSpPr/>
          <p:nvPr/>
        </p:nvGrpSpPr>
        <p:grpSpPr>
          <a:xfrm>
            <a:off x="1182959" y="975590"/>
            <a:ext cx="10515473" cy="4351339"/>
            <a:chOff x="0" y="0"/>
            <a:chExt cx="21030941" cy="8702676"/>
          </a:xfrm>
        </p:grpSpPr>
        <p:sp>
          <p:nvSpPr>
            <p:cNvPr id="982" name="Google Shape;982;g20a36b06b64_1_157"/>
            <p:cNvSpPr/>
            <p:nvPr/>
          </p:nvSpPr>
          <p:spPr>
            <a:xfrm>
              <a:off x="1577338" y="0"/>
              <a:ext cx="17876520" cy="870267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6A6A6"/>
            </a:solidFill>
            <a:ln>
              <a:noFill/>
            </a:ln>
          </p:spPr>
          <p:txBody>
            <a:bodyPr spcFirstLastPara="1" wrap="square" lIns="45725" tIns="45725" rIns="45725" bIns="4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5F5F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3" name="Google Shape;983;g20a36b06b64_1_157"/>
            <p:cNvGrpSpPr/>
            <p:nvPr/>
          </p:nvGrpSpPr>
          <p:grpSpPr>
            <a:xfrm>
              <a:off x="0" y="2610802"/>
              <a:ext cx="3077662" cy="3481072"/>
              <a:chOff x="0" y="0"/>
              <a:chExt cx="3077661" cy="3481071"/>
            </a:xfrm>
          </p:grpSpPr>
          <p:sp>
            <p:nvSpPr>
              <p:cNvPr id="984" name="Google Shape;984;g20a36b06b64_1_157"/>
              <p:cNvSpPr/>
              <p:nvPr/>
            </p:nvSpPr>
            <p:spPr>
              <a:xfrm>
                <a:off x="0" y="0"/>
                <a:ext cx="3077661" cy="3481071"/>
              </a:xfrm>
              <a:prstGeom prst="roundRect">
                <a:avLst>
                  <a:gd name="adj" fmla="val 16667"/>
                </a:avLst>
              </a:prstGeom>
              <a:solidFill>
                <a:srgbClr val="96224F"/>
              </a:solidFill>
              <a:ln w="254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g20a36b06b64_1_157"/>
              <p:cNvSpPr txBox="1"/>
              <p:nvPr/>
            </p:nvSpPr>
            <p:spPr>
              <a:xfrm>
                <a:off x="150237" y="947022"/>
                <a:ext cx="2777100" cy="20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5" tIns="45725" rIns="45725" bIns="457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2020 </a:t>
                </a: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application ESFRI</a:t>
                </a:r>
                <a:endParaRPr sz="700"/>
              </a:p>
            </p:txBody>
          </p:sp>
        </p:grpSp>
        <p:grpSp>
          <p:nvGrpSpPr>
            <p:cNvPr id="986" name="Google Shape;986;g20a36b06b64_1_157"/>
            <p:cNvGrpSpPr/>
            <p:nvPr/>
          </p:nvGrpSpPr>
          <p:grpSpPr>
            <a:xfrm>
              <a:off x="3590859" y="2610802"/>
              <a:ext cx="3077662" cy="3481072"/>
              <a:chOff x="0" y="0"/>
              <a:chExt cx="3077661" cy="3481071"/>
            </a:xfrm>
          </p:grpSpPr>
          <p:sp>
            <p:nvSpPr>
              <p:cNvPr id="987" name="Google Shape;987;g20a36b06b64_1_157"/>
              <p:cNvSpPr/>
              <p:nvPr/>
            </p:nvSpPr>
            <p:spPr>
              <a:xfrm>
                <a:off x="0" y="0"/>
                <a:ext cx="3077661" cy="3481071"/>
              </a:xfrm>
              <a:prstGeom prst="roundRect">
                <a:avLst>
                  <a:gd name="adj" fmla="val 16667"/>
                </a:avLst>
              </a:prstGeom>
              <a:solidFill>
                <a:srgbClr val="A72B46"/>
              </a:solidFill>
              <a:ln w="254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988;g20a36b06b64_1_157"/>
              <p:cNvSpPr txBox="1"/>
              <p:nvPr/>
            </p:nvSpPr>
            <p:spPr>
              <a:xfrm>
                <a:off x="150238" y="777924"/>
                <a:ext cx="2777100" cy="239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5" tIns="45725" rIns="45725" bIns="457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2021 </a:t>
                </a: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 is added to the ESFRI roadmap</a:t>
                </a:r>
                <a:endParaRPr sz="700"/>
              </a:p>
            </p:txBody>
          </p:sp>
        </p:grpSp>
        <p:grpSp>
          <p:nvGrpSpPr>
            <p:cNvPr id="989" name="Google Shape;989;g20a36b06b64_1_157"/>
            <p:cNvGrpSpPr/>
            <p:nvPr/>
          </p:nvGrpSpPr>
          <p:grpSpPr>
            <a:xfrm>
              <a:off x="7181466" y="2610802"/>
              <a:ext cx="3077662" cy="3481072"/>
              <a:chOff x="0" y="0"/>
              <a:chExt cx="3077661" cy="3481071"/>
            </a:xfrm>
          </p:grpSpPr>
          <p:sp>
            <p:nvSpPr>
              <p:cNvPr id="990" name="Google Shape;990;g20a36b06b64_1_157"/>
              <p:cNvSpPr/>
              <p:nvPr/>
            </p:nvSpPr>
            <p:spPr>
              <a:xfrm>
                <a:off x="0" y="0"/>
                <a:ext cx="3077661" cy="3481071"/>
              </a:xfrm>
              <a:prstGeom prst="roundRect">
                <a:avLst>
                  <a:gd name="adj" fmla="val 16667"/>
                </a:avLst>
              </a:prstGeom>
              <a:solidFill>
                <a:srgbClr val="B23141"/>
              </a:solidFill>
              <a:ln w="254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g20a36b06b64_1_157"/>
              <p:cNvSpPr txBox="1"/>
              <p:nvPr/>
            </p:nvSpPr>
            <p:spPr>
              <a:xfrm>
                <a:off x="150237" y="758177"/>
                <a:ext cx="2777100" cy="19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5" tIns="45725" rIns="45725" bIns="457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2024 </a:t>
                </a: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2 sites in competition, EMR and Sardinia, have to deliver their bid</a:t>
                </a:r>
                <a:endParaRPr sz="700"/>
              </a:p>
            </p:txBody>
          </p:sp>
        </p:grpSp>
        <p:grpSp>
          <p:nvGrpSpPr>
            <p:cNvPr id="992" name="Google Shape;992;g20a36b06b64_1_157"/>
            <p:cNvGrpSpPr/>
            <p:nvPr/>
          </p:nvGrpSpPr>
          <p:grpSpPr>
            <a:xfrm>
              <a:off x="10772069" y="2610802"/>
              <a:ext cx="3077662" cy="3481072"/>
              <a:chOff x="0" y="0"/>
              <a:chExt cx="3077661" cy="3481071"/>
            </a:xfrm>
          </p:grpSpPr>
          <p:sp>
            <p:nvSpPr>
              <p:cNvPr id="993" name="Google Shape;993;g20a36b06b64_1_157"/>
              <p:cNvSpPr/>
              <p:nvPr/>
            </p:nvSpPr>
            <p:spPr>
              <a:xfrm>
                <a:off x="0" y="0"/>
                <a:ext cx="3077661" cy="3481071"/>
              </a:xfrm>
              <a:prstGeom prst="roundRect">
                <a:avLst>
                  <a:gd name="adj" fmla="val 16667"/>
                </a:avLst>
              </a:prstGeom>
              <a:solidFill>
                <a:srgbClr val="BE373B"/>
              </a:solidFill>
              <a:ln w="254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g20a36b06b64_1_157"/>
              <p:cNvSpPr txBox="1"/>
              <p:nvPr/>
            </p:nvSpPr>
            <p:spPr>
              <a:xfrm>
                <a:off x="150238" y="618955"/>
                <a:ext cx="2777100" cy="19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5" tIns="45725" rIns="45725" bIns="457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2025</a:t>
                </a: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br>
                  <a:rPr lang="en-US" sz="18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site decision</a:t>
                </a:r>
                <a:endParaRPr sz="700"/>
              </a:p>
            </p:txBody>
          </p:sp>
        </p:grpSp>
        <p:grpSp>
          <p:nvGrpSpPr>
            <p:cNvPr id="995" name="Google Shape;995;g20a36b06b64_1_157"/>
            <p:cNvGrpSpPr/>
            <p:nvPr/>
          </p:nvGrpSpPr>
          <p:grpSpPr>
            <a:xfrm>
              <a:off x="14362675" y="2610802"/>
              <a:ext cx="3077662" cy="3481072"/>
              <a:chOff x="0" y="0"/>
              <a:chExt cx="3077661" cy="3481071"/>
            </a:xfrm>
          </p:grpSpPr>
          <p:sp>
            <p:nvSpPr>
              <p:cNvPr id="996" name="Google Shape;996;g20a36b06b64_1_157"/>
              <p:cNvSpPr/>
              <p:nvPr/>
            </p:nvSpPr>
            <p:spPr>
              <a:xfrm>
                <a:off x="0" y="0"/>
                <a:ext cx="3077661" cy="3481071"/>
              </a:xfrm>
              <a:prstGeom prst="roundRect">
                <a:avLst>
                  <a:gd name="adj" fmla="val 16667"/>
                </a:avLst>
              </a:prstGeom>
              <a:solidFill>
                <a:srgbClr val="CC3F34"/>
              </a:solidFill>
              <a:ln w="254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g20a36b06b64_1_157"/>
              <p:cNvSpPr txBox="1"/>
              <p:nvPr/>
            </p:nvSpPr>
            <p:spPr>
              <a:xfrm>
                <a:off x="150238" y="608825"/>
                <a:ext cx="2777100" cy="272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5" tIns="45725" rIns="45725" bIns="457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2026 </a:t>
                </a: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preparation &amp; realization/ building ET</a:t>
                </a:r>
                <a:endParaRPr sz="700"/>
              </a:p>
            </p:txBody>
          </p:sp>
        </p:grpSp>
        <p:grpSp>
          <p:nvGrpSpPr>
            <p:cNvPr id="998" name="Google Shape;998;g20a36b06b64_1_157"/>
            <p:cNvGrpSpPr/>
            <p:nvPr/>
          </p:nvGrpSpPr>
          <p:grpSpPr>
            <a:xfrm>
              <a:off x="17953279" y="2610802"/>
              <a:ext cx="3077662" cy="3481072"/>
              <a:chOff x="0" y="0"/>
              <a:chExt cx="3077661" cy="3481071"/>
            </a:xfrm>
          </p:grpSpPr>
          <p:sp>
            <p:nvSpPr>
              <p:cNvPr id="999" name="Google Shape;999;g20a36b06b64_1_157"/>
              <p:cNvSpPr/>
              <p:nvPr/>
            </p:nvSpPr>
            <p:spPr>
              <a:xfrm>
                <a:off x="0" y="0"/>
                <a:ext cx="3077661" cy="3481071"/>
              </a:xfrm>
              <a:prstGeom prst="roundRect">
                <a:avLst>
                  <a:gd name="adj" fmla="val 16667"/>
                </a:avLst>
              </a:prstGeom>
              <a:solidFill>
                <a:srgbClr val="E94E25"/>
              </a:solidFill>
              <a:ln w="254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g20a36b06b64_1_157"/>
              <p:cNvSpPr txBox="1"/>
              <p:nvPr/>
            </p:nvSpPr>
            <p:spPr>
              <a:xfrm>
                <a:off x="150238" y="758177"/>
                <a:ext cx="2777100" cy="19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5" tIns="45725" rIns="45725" bIns="457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2035</a:t>
                </a: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2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Calibri"/>
                  <a:buNone/>
                </a:pPr>
                <a:r>
                  <a:rPr lang="en-US" sz="12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explotation (measurements of Gravitational Waves by ET)</a:t>
                </a:r>
                <a:endParaRPr sz="700"/>
              </a:p>
            </p:txBody>
          </p:sp>
        </p:grpSp>
      </p:grpSp>
      <p:grpSp>
        <p:nvGrpSpPr>
          <p:cNvPr id="1001" name="Google Shape;1001;g20a36b06b64_1_157"/>
          <p:cNvGrpSpPr/>
          <p:nvPr/>
        </p:nvGrpSpPr>
        <p:grpSpPr>
          <a:xfrm>
            <a:off x="6785400" y="2552700"/>
            <a:ext cx="1213051" cy="635000"/>
            <a:chOff x="-165499" y="0"/>
            <a:chExt cx="2426100" cy="1270000"/>
          </a:xfrm>
        </p:grpSpPr>
        <p:sp>
          <p:nvSpPr>
            <p:cNvPr id="1002" name="Google Shape;1002;g20a36b06b64_1_157"/>
            <p:cNvSpPr/>
            <p:nvPr/>
          </p:nvSpPr>
          <p:spPr>
            <a:xfrm>
              <a:off x="56963" y="0"/>
              <a:ext cx="1981201" cy="1270000"/>
            </a:xfrm>
            <a:prstGeom prst="rect">
              <a:avLst/>
            </a:prstGeom>
            <a:solidFill>
              <a:srgbClr val="BE373B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03" name="Google Shape;1003;g20a36b06b64_1_157"/>
            <p:cNvSpPr txBox="1"/>
            <p:nvPr/>
          </p:nvSpPr>
          <p:spPr>
            <a:xfrm>
              <a:off x="-165499" y="137300"/>
              <a:ext cx="2426100" cy="9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900"/>
                <a:buFont typeface="Open Sans SemiBold"/>
                <a:buNone/>
              </a:pPr>
              <a:r>
                <a:rPr lang="en-US" sz="2900" b="1" i="0" u="none" strike="noStrike" cap="none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2025?</a:t>
              </a:r>
              <a:endParaRPr sz="700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0a36b06b64_1_189"/>
          <p:cNvSpPr txBox="1">
            <a:spLocks noGrp="1"/>
          </p:cNvSpPr>
          <p:nvPr>
            <p:ph type="title"/>
          </p:nvPr>
        </p:nvSpPr>
        <p:spPr>
          <a:xfrm>
            <a:off x="1076575" y="62500"/>
            <a:ext cx="103776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pen Sans"/>
              <a:buNone/>
            </a:pPr>
            <a:r>
              <a:rPr lang="en-US" sz="4600"/>
              <a:t>Nikhef active on three fronts</a:t>
            </a:r>
            <a:endParaRPr/>
          </a:p>
        </p:txBody>
      </p:sp>
      <p:sp>
        <p:nvSpPr>
          <p:cNvPr id="1009" name="Google Shape;1009;g20a36b06b64_1_189"/>
          <p:cNvSpPr txBox="1">
            <a:spLocks noGrp="1"/>
          </p:cNvSpPr>
          <p:nvPr>
            <p:ph type="body" idx="1"/>
          </p:nvPr>
        </p:nvSpPr>
        <p:spPr>
          <a:xfrm>
            <a:off x="517650" y="1222450"/>
            <a:ext cx="11289900" cy="5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27940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5014"/>
              </a:buClr>
              <a:buSzPts val="2100"/>
              <a:buFont typeface="Open Sans"/>
              <a:buChar char="•"/>
            </a:pPr>
            <a:r>
              <a:rPr lang="en-US" sz="2100" b="1">
                <a:solidFill>
                  <a:srgbClr val="225014"/>
                </a:solidFill>
              </a:rPr>
              <a:t>ET Scientific Collaboration (international)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5014"/>
              </a:buClr>
              <a:buSzPts val="2100"/>
              <a:buFont typeface="Open Sans"/>
              <a:buChar char="•"/>
            </a:pPr>
            <a:r>
              <a:rPr lang="en-US" sz="2100">
                <a:solidFill>
                  <a:srgbClr val="225014"/>
                </a:solidFill>
              </a:rPr>
              <a:t>Define </a:t>
            </a:r>
            <a:r>
              <a:rPr lang="en-US" sz="2100" b="1"/>
              <a:t>scientific vision and detector requirements</a:t>
            </a:r>
            <a:r>
              <a:rPr lang="en-US" sz="2100">
                <a:solidFill>
                  <a:srgbClr val="225014"/>
                </a:solidFill>
              </a:rPr>
              <a:t>. For example: science case for ET, which are the key characteristics of a good ET site.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5014"/>
              </a:buClr>
              <a:buSzPts val="2100"/>
              <a:buFont typeface="Open Sans"/>
              <a:buChar char="•"/>
            </a:pPr>
            <a:r>
              <a:rPr lang="en-US" sz="2100" b="1"/>
              <a:t>Research and development the technology</a:t>
            </a:r>
            <a:r>
              <a:rPr lang="en-US" sz="2100">
                <a:solidFill>
                  <a:srgbClr val="225014"/>
                </a:solidFill>
              </a:rPr>
              <a:t> required for ET. For example, silicon mirrors, cryogenic suspension systems, … </a:t>
            </a:r>
            <a:endParaRPr sz="2100"/>
          </a:p>
          <a:p>
            <a:pPr marL="279400" lvl="0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301F"/>
              </a:buClr>
              <a:buSzPts val="2100"/>
              <a:buFont typeface="Open Sans"/>
              <a:buChar char="•"/>
            </a:pPr>
            <a:r>
              <a:rPr lang="en-US" sz="2100" b="1">
                <a:solidFill>
                  <a:srgbClr val="B0301F"/>
                </a:solidFill>
              </a:rPr>
              <a:t>ET Organisation (ETO) (international)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301F"/>
              </a:buClr>
              <a:buSzPts val="2100"/>
              <a:buFont typeface="Open Sans"/>
              <a:buChar char="•"/>
            </a:pPr>
            <a:r>
              <a:rPr lang="en-US" sz="2100">
                <a:solidFill>
                  <a:srgbClr val="B0301F"/>
                </a:solidFill>
              </a:rPr>
              <a:t>Provide </a:t>
            </a:r>
            <a:r>
              <a:rPr lang="en-US" sz="2100" b="1"/>
              <a:t>project management</a:t>
            </a:r>
            <a:r>
              <a:rPr lang="en-US" sz="2100">
                <a:solidFill>
                  <a:srgbClr val="B0301F"/>
                </a:solidFill>
              </a:rPr>
              <a:t> and all </a:t>
            </a:r>
            <a:r>
              <a:rPr lang="en-US" sz="2100" b="1"/>
              <a:t>engineering work</a:t>
            </a:r>
            <a:r>
              <a:rPr lang="en-US" sz="2100">
                <a:solidFill>
                  <a:srgbClr val="B0301F"/>
                </a:solidFill>
              </a:rPr>
              <a:t>.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301F"/>
              </a:buClr>
              <a:buSzPts val="2100"/>
              <a:buFont typeface="Open Sans"/>
              <a:buChar char="•"/>
            </a:pPr>
            <a:r>
              <a:rPr lang="en-US" sz="2100">
                <a:solidFill>
                  <a:srgbClr val="B0301F"/>
                </a:solidFill>
              </a:rPr>
              <a:t>Decide on </a:t>
            </a:r>
            <a:r>
              <a:rPr lang="en-US" sz="2100" b="1"/>
              <a:t>governance</a:t>
            </a:r>
            <a:r>
              <a:rPr lang="en-US" sz="2100">
                <a:solidFill>
                  <a:srgbClr val="B0301F"/>
                </a:solidFill>
              </a:rPr>
              <a:t>, type of legal entity and financial frameworks, …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301F"/>
              </a:buClr>
              <a:buSzPts val="2100"/>
              <a:buFont typeface="Open Sans"/>
              <a:buChar char="•"/>
            </a:pPr>
            <a:r>
              <a:rPr lang="en-US" sz="2100" b="1"/>
              <a:t>Engineering work and technical design</a:t>
            </a:r>
            <a:r>
              <a:rPr lang="en-US" sz="2100">
                <a:solidFill>
                  <a:srgbClr val="B0301F"/>
                </a:solidFill>
              </a:rPr>
              <a:t> of the research infrastructure and detector.</a:t>
            </a:r>
            <a:endParaRPr sz="2100"/>
          </a:p>
          <a:p>
            <a:pPr marL="279400" lvl="0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6B9"/>
              </a:buClr>
              <a:buSzPts val="2100"/>
              <a:buFont typeface="Open Sans"/>
              <a:buChar char="•"/>
            </a:pPr>
            <a:r>
              <a:rPr lang="en-US" sz="2100" b="1">
                <a:solidFill>
                  <a:srgbClr val="0076B9"/>
                </a:solidFill>
              </a:rPr>
              <a:t>EMR team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6B9"/>
              </a:buClr>
              <a:buSzPts val="2100"/>
              <a:buFont typeface="Open Sans"/>
              <a:buChar char="•"/>
            </a:pPr>
            <a:r>
              <a:rPr lang="en-US" sz="2100" b="1"/>
              <a:t>Site characterisation</a:t>
            </a:r>
            <a:r>
              <a:rPr lang="en-US" sz="2100">
                <a:solidFill>
                  <a:srgbClr val="0076B9"/>
                </a:solidFill>
              </a:rPr>
              <a:t> with seismic and geological studies.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6B9"/>
              </a:buClr>
              <a:buSzPts val="2100"/>
              <a:buFont typeface="Open Sans"/>
              <a:buChar char="•"/>
            </a:pPr>
            <a:r>
              <a:rPr lang="en-US" sz="2100">
                <a:solidFill>
                  <a:srgbClr val="0076B9"/>
                </a:solidFill>
              </a:rPr>
              <a:t>Deliver design and implementation plans that are </a:t>
            </a:r>
            <a:r>
              <a:rPr lang="en-US" sz="2100" b="1"/>
              <a:t>unique to the region</a:t>
            </a:r>
            <a:r>
              <a:rPr lang="en-US" sz="2100">
                <a:solidFill>
                  <a:srgbClr val="0076B9"/>
                </a:solidFill>
              </a:rPr>
              <a:t>.</a:t>
            </a:r>
            <a:endParaRPr sz="2100"/>
          </a:p>
          <a:p>
            <a:pPr marL="482600" lvl="1" indent="-2222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6B9"/>
              </a:buClr>
              <a:buSzPts val="2100"/>
              <a:buFont typeface="Open Sans"/>
              <a:buChar char="•"/>
            </a:pPr>
            <a:r>
              <a:rPr lang="en-US" sz="2100">
                <a:solidFill>
                  <a:srgbClr val="0076B9"/>
                </a:solidFill>
              </a:rPr>
              <a:t>Develop </a:t>
            </a:r>
            <a:r>
              <a:rPr lang="en-US" sz="2100" b="1"/>
              <a:t>economic case</a:t>
            </a:r>
            <a:r>
              <a:rPr lang="en-US" sz="2100">
                <a:solidFill>
                  <a:srgbClr val="0076B9"/>
                </a:solidFill>
              </a:rPr>
              <a:t> and deliver socio-economic impact plan.</a:t>
            </a:r>
            <a:endParaRPr sz="2100"/>
          </a:p>
        </p:txBody>
      </p:sp>
      <p:sp>
        <p:nvSpPr>
          <p:cNvPr id="1010" name="Google Shape;1010;g20a36b06b64_1_189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53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0a36b06b64_1_195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pen Sans"/>
              <a:buNone/>
            </a:pPr>
            <a:r>
              <a:rPr lang="en-US" sz="4600"/>
              <a:t>Scientific Collaboration</a:t>
            </a:r>
            <a:endParaRPr/>
          </a:p>
        </p:txBody>
      </p:sp>
      <p:sp>
        <p:nvSpPr>
          <p:cNvPr id="1016" name="Google Shape;1016;g20a36b06b64_1_195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9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lang="en-US" sz="2000"/>
              <a:t>The collaboration is the </a:t>
            </a:r>
            <a:r>
              <a:rPr lang="en-US" b="1"/>
              <a:t>heart and soul</a:t>
            </a:r>
            <a:r>
              <a:rPr lang="en-US" sz="2000"/>
              <a:t> of ET, organically grown since 2005, formalised in 2022.</a:t>
            </a:r>
            <a:endParaRPr/>
          </a:p>
        </p:txBody>
      </p:sp>
      <p:sp>
        <p:nvSpPr>
          <p:cNvPr id="1017" name="Google Shape;1017;g20a36b06b64_1_195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54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18" name="Google Shape;1018;g20a36b06b64_1_195" descr="Screenshot 2023-05-14 at 13.41.5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4458" y="1519311"/>
            <a:ext cx="9027504" cy="460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g20a36b06b64_1_195" descr="Grafik 6"/>
          <p:cNvPicPr preferRelativeResize="0"/>
          <p:nvPr/>
        </p:nvPicPr>
        <p:blipFill rotWithShape="1">
          <a:blip r:embed="rId4">
            <a:alphaModFix/>
          </a:blip>
          <a:srcRect l="3645" r="5603"/>
          <a:stretch/>
        </p:blipFill>
        <p:spPr>
          <a:xfrm>
            <a:off x="8933048" y="1519347"/>
            <a:ext cx="3253711" cy="46076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g20a36b06b64_1_195"/>
          <p:cNvSpPr txBox="1"/>
          <p:nvPr/>
        </p:nvSpPr>
        <p:spPr>
          <a:xfrm>
            <a:off x="105724" y="4657263"/>
            <a:ext cx="2088000" cy="13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95C"/>
              </a:buClr>
              <a:buSzPts val="1700"/>
              <a:buFont typeface="Open Sans SemiBold"/>
              <a:buNone/>
            </a:pPr>
            <a:r>
              <a:rPr lang="en-US" sz="1700" b="1" i="0" u="none" strike="noStrike" cap="none">
                <a:solidFill>
                  <a:srgbClr val="96195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Executive Committee </a:t>
            </a:r>
            <a:br>
              <a:rPr lang="en-US" sz="1700" b="1" i="0" u="none" strike="noStrike" cap="none">
                <a:solidFill>
                  <a:srgbClr val="96195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700" b="1" i="0" u="none" strike="noStrike" cap="none">
                <a:solidFill>
                  <a:srgbClr val="96195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includes: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95C"/>
              </a:buClr>
              <a:buSzPts val="1700"/>
              <a:buFont typeface="Open Sans SemiBold"/>
              <a:buNone/>
            </a:pPr>
            <a:r>
              <a:rPr lang="en-US" sz="1700" b="1" i="0" u="none" strike="noStrike" cap="none">
                <a:solidFill>
                  <a:srgbClr val="96195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Stefan Hild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95C"/>
              </a:buClr>
              <a:buSzPts val="1700"/>
              <a:buFont typeface="Open Sans SemiBold"/>
              <a:buNone/>
            </a:pPr>
            <a:r>
              <a:rPr lang="en-US" sz="1700" b="1" i="0" u="none" strike="noStrike" cap="none">
                <a:solidFill>
                  <a:srgbClr val="96195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Wim Walk</a:t>
            </a:r>
            <a:endParaRPr sz="7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0a36b06b64_1_204"/>
          <p:cNvSpPr txBox="1">
            <a:spLocks noGrp="1"/>
          </p:cNvSpPr>
          <p:nvPr>
            <p:ph type="title"/>
          </p:nvPr>
        </p:nvSpPr>
        <p:spPr>
          <a:xfrm>
            <a:off x="2447595" y="44623"/>
            <a:ext cx="825691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46C"/>
              </a:buClr>
              <a:buSzPts val="4000"/>
              <a:buFont typeface="Consolas"/>
              <a:buNone/>
            </a:pPr>
            <a:endParaRPr sz="4000">
              <a:solidFill>
                <a:srgbClr val="FED46C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026" name="Google Shape;1026;g20a36b06b64_1_204" descr="Inhaltsplatzhalter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81883"/>
            <a:ext cx="12996234" cy="7295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7" name="Google Shape;1027;g20a36b06b64_1_204"/>
          <p:cNvGrpSpPr/>
          <p:nvPr/>
        </p:nvGrpSpPr>
        <p:grpSpPr>
          <a:xfrm>
            <a:off x="386500" y="3016576"/>
            <a:ext cx="9021452" cy="2507534"/>
            <a:chOff x="1" y="-1"/>
            <a:chExt cx="18042902" cy="5015066"/>
          </a:xfrm>
        </p:grpSpPr>
        <p:cxnSp>
          <p:nvCxnSpPr>
            <p:cNvPr id="1028" name="Google Shape;1028;g20a36b06b64_1_204"/>
            <p:cNvCxnSpPr/>
            <p:nvPr/>
          </p:nvCxnSpPr>
          <p:spPr>
            <a:xfrm rot="10800000" flipH="1">
              <a:off x="452486" y="4355185"/>
              <a:ext cx="17590417" cy="659879"/>
            </a:xfrm>
            <a:prstGeom prst="straightConnector1">
              <a:avLst/>
            </a:prstGeom>
            <a:noFill/>
            <a:ln w="215900" cap="flat" cmpd="sng">
              <a:solidFill>
                <a:srgbClr val="FF3F3F">
                  <a:alpha val="83921"/>
                </a:srgb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29" name="Google Shape;1029;g20a36b06b64_1_204"/>
            <p:cNvCxnSpPr/>
            <p:nvPr/>
          </p:nvCxnSpPr>
          <p:spPr>
            <a:xfrm>
              <a:off x="10991653" y="-1"/>
              <a:ext cx="7051249" cy="4355187"/>
            </a:xfrm>
            <a:prstGeom prst="straightConnector1">
              <a:avLst/>
            </a:prstGeom>
            <a:noFill/>
            <a:ln w="215900" cap="flat" cmpd="sng">
              <a:solidFill>
                <a:srgbClr val="FF3F3F">
                  <a:alpha val="83921"/>
                </a:srgb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30" name="Google Shape;1030;g20a36b06b64_1_204"/>
            <p:cNvCxnSpPr/>
            <p:nvPr/>
          </p:nvCxnSpPr>
          <p:spPr>
            <a:xfrm flipH="1">
              <a:off x="1" y="-1"/>
              <a:ext cx="10991653" cy="5015066"/>
            </a:xfrm>
            <a:prstGeom prst="straightConnector1">
              <a:avLst/>
            </a:prstGeom>
            <a:noFill/>
            <a:ln w="215900" cap="flat" cmpd="sng">
              <a:solidFill>
                <a:srgbClr val="FF3F3F">
                  <a:alpha val="83921"/>
                </a:srgbClr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0a36b06b64_1_213"/>
          <p:cNvSpPr txBox="1">
            <a:spLocks noGrp="1"/>
          </p:cNvSpPr>
          <p:nvPr>
            <p:ph type="title"/>
          </p:nvPr>
        </p:nvSpPr>
        <p:spPr>
          <a:xfrm>
            <a:off x="2447595" y="44623"/>
            <a:ext cx="825691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46C"/>
              </a:buClr>
              <a:buSzPts val="4000"/>
              <a:buFont typeface="Consolas"/>
              <a:buNone/>
            </a:pPr>
            <a:endParaRPr sz="4000">
              <a:solidFill>
                <a:srgbClr val="FED46C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036" name="Google Shape;1036;g20a36b06b64_1_213" descr="Inhaltsplatzhalter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81883"/>
            <a:ext cx="12996234" cy="7295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7" name="Google Shape;1037;g20a36b06b64_1_213"/>
          <p:cNvGrpSpPr/>
          <p:nvPr/>
        </p:nvGrpSpPr>
        <p:grpSpPr>
          <a:xfrm>
            <a:off x="386500" y="3016576"/>
            <a:ext cx="9021452" cy="2507534"/>
            <a:chOff x="1" y="-1"/>
            <a:chExt cx="18042902" cy="5015066"/>
          </a:xfrm>
        </p:grpSpPr>
        <p:cxnSp>
          <p:nvCxnSpPr>
            <p:cNvPr id="1038" name="Google Shape;1038;g20a36b06b64_1_213"/>
            <p:cNvCxnSpPr/>
            <p:nvPr/>
          </p:nvCxnSpPr>
          <p:spPr>
            <a:xfrm rot="10800000" flipH="1">
              <a:off x="452486" y="4355185"/>
              <a:ext cx="17590417" cy="659879"/>
            </a:xfrm>
            <a:prstGeom prst="straightConnector1">
              <a:avLst/>
            </a:prstGeom>
            <a:noFill/>
            <a:ln w="215900" cap="flat" cmpd="sng">
              <a:solidFill>
                <a:srgbClr val="FF3F3F">
                  <a:alpha val="83921"/>
                </a:srgb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39" name="Google Shape;1039;g20a36b06b64_1_213"/>
            <p:cNvCxnSpPr/>
            <p:nvPr/>
          </p:nvCxnSpPr>
          <p:spPr>
            <a:xfrm>
              <a:off x="10991653" y="-1"/>
              <a:ext cx="7051249" cy="4355187"/>
            </a:xfrm>
            <a:prstGeom prst="straightConnector1">
              <a:avLst/>
            </a:prstGeom>
            <a:noFill/>
            <a:ln w="215900" cap="flat" cmpd="sng">
              <a:solidFill>
                <a:srgbClr val="FF3F3F">
                  <a:alpha val="83921"/>
                </a:srgb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40" name="Google Shape;1040;g20a36b06b64_1_213"/>
            <p:cNvCxnSpPr/>
            <p:nvPr/>
          </p:nvCxnSpPr>
          <p:spPr>
            <a:xfrm flipH="1">
              <a:off x="1" y="-1"/>
              <a:ext cx="10991653" cy="5015066"/>
            </a:xfrm>
            <a:prstGeom prst="straightConnector1">
              <a:avLst/>
            </a:prstGeom>
            <a:noFill/>
            <a:ln w="215900" cap="flat" cmpd="sng">
              <a:solidFill>
                <a:srgbClr val="FF3F3F">
                  <a:alpha val="83921"/>
                </a:srgbClr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pic>
        <p:nvPicPr>
          <p:cNvPr id="1041" name="Google Shape;1041;g20a36b06b64_1_213" descr="Wall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0830" y="4731701"/>
            <a:ext cx="722113" cy="145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20a36b06b64_1_223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lang="en-US" sz="2400"/>
              <a:t>ETO: an organisation to provide project management and engineering support</a:t>
            </a:r>
            <a:endParaRPr/>
          </a:p>
        </p:txBody>
      </p:sp>
      <p:sp>
        <p:nvSpPr>
          <p:cNvPr id="1047" name="Google Shape;1047;g20a36b06b64_1_223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880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304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8" name="Google Shape;1048;g20a36b06b64_1_223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57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49" name="Google Shape;1049;g20a36b06b64_1_223" descr="Screenshot 2023-01-21 at 21.16.1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718" y="3862871"/>
            <a:ext cx="4928877" cy="2311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g20a36b06b64_1_223"/>
          <p:cNvSpPr/>
          <p:nvPr/>
        </p:nvSpPr>
        <p:spPr>
          <a:xfrm>
            <a:off x="365530" y="1040137"/>
            <a:ext cx="5287592" cy="5291802"/>
          </a:xfrm>
          <a:prstGeom prst="roundRect">
            <a:avLst>
              <a:gd name="adj" fmla="val 3847"/>
            </a:avLst>
          </a:prstGeom>
          <a:solidFill>
            <a:srgbClr val="FFEAD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51" name="Google Shape;1051;g20a36b06b64_1_223"/>
          <p:cNvGrpSpPr/>
          <p:nvPr/>
        </p:nvGrpSpPr>
        <p:grpSpPr>
          <a:xfrm>
            <a:off x="547836" y="1571985"/>
            <a:ext cx="4842324" cy="527311"/>
            <a:chOff x="0" y="0"/>
            <a:chExt cx="9684647" cy="1054620"/>
          </a:xfrm>
        </p:grpSpPr>
        <p:sp>
          <p:nvSpPr>
            <p:cNvPr id="1052" name="Google Shape;1052;g20a36b06b64_1_223"/>
            <p:cNvSpPr/>
            <p:nvPr/>
          </p:nvSpPr>
          <p:spPr>
            <a:xfrm>
              <a:off x="0" y="0"/>
              <a:ext cx="9684647" cy="1054620"/>
            </a:xfrm>
            <a:prstGeom prst="roundRect">
              <a:avLst>
                <a:gd name="adj" fmla="val 28430"/>
              </a:avLst>
            </a:prstGeom>
            <a:solidFill>
              <a:srgbClr val="E8B9BA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3" name="Google Shape;1053;g20a36b06b64_1_223"/>
            <p:cNvSpPr txBox="1"/>
            <p:nvPr/>
          </p:nvSpPr>
          <p:spPr>
            <a:xfrm>
              <a:off x="993109" y="216159"/>
              <a:ext cx="7588636" cy="62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C7F"/>
                </a:buClr>
                <a:buSzPts val="1500"/>
                <a:buFont typeface="Open Sans"/>
                <a:buNone/>
              </a:pPr>
              <a:r>
                <a:rPr lang="en-US" sz="1500" b="1" i="0" u="none" strike="noStrike" cap="none">
                  <a:solidFill>
                    <a:srgbClr val="004C7F"/>
                  </a:solidFill>
                  <a:latin typeface="Open Sans"/>
                  <a:ea typeface="Open Sans"/>
                  <a:cs typeface="Open Sans"/>
                  <a:sym typeface="Open Sans"/>
                </a:rPr>
                <a:t>Board of governmental representatives</a:t>
              </a:r>
              <a:endParaRPr sz="700"/>
            </a:p>
          </p:txBody>
        </p:sp>
      </p:grpSp>
      <p:sp>
        <p:nvSpPr>
          <p:cNvPr id="1054" name="Google Shape;1054;g20a36b06b64_1_223"/>
          <p:cNvSpPr txBox="1"/>
          <p:nvPr/>
        </p:nvSpPr>
        <p:spPr>
          <a:xfrm>
            <a:off x="1917462" y="1152886"/>
            <a:ext cx="2103072" cy="31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500"/>
              <a:buFont typeface="Open Sans"/>
              <a:buNone/>
            </a:pPr>
            <a:r>
              <a:rPr lang="en-US" sz="1500" b="1" i="0" u="none" strike="noStrike" cap="none">
                <a:solidFill>
                  <a:srgbClr val="004C7F"/>
                </a:solidFill>
                <a:latin typeface="Open Sans"/>
                <a:ea typeface="Open Sans"/>
                <a:cs typeface="Open Sans"/>
                <a:sym typeface="Open Sans"/>
              </a:rPr>
              <a:t>ETO (ET Organisation)</a:t>
            </a:r>
            <a:endParaRPr sz="700"/>
          </a:p>
        </p:txBody>
      </p:sp>
      <p:sp>
        <p:nvSpPr>
          <p:cNvPr id="1055" name="Google Shape;1055;g20a36b06b64_1_223"/>
          <p:cNvSpPr/>
          <p:nvPr/>
        </p:nvSpPr>
        <p:spPr>
          <a:xfrm>
            <a:off x="547836" y="3025800"/>
            <a:ext cx="4842324" cy="765776"/>
          </a:xfrm>
          <a:prstGeom prst="roundRect">
            <a:avLst>
              <a:gd name="adj" fmla="val 19577"/>
            </a:avLst>
          </a:prstGeom>
          <a:solidFill>
            <a:srgbClr val="FF956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6" name="Google Shape;1056;g20a36b06b64_1_223"/>
          <p:cNvSpPr txBox="1"/>
          <p:nvPr/>
        </p:nvSpPr>
        <p:spPr>
          <a:xfrm>
            <a:off x="2264185" y="3161777"/>
            <a:ext cx="1409626" cy="3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500"/>
              <a:buFont typeface="Open Sans"/>
              <a:buNone/>
            </a:pPr>
            <a:r>
              <a:rPr lang="en-US" sz="1500" b="1" i="0" u="none" strike="noStrike" cap="none">
                <a:solidFill>
                  <a:srgbClr val="004C7F"/>
                </a:solidFill>
                <a:latin typeface="Open Sans"/>
                <a:ea typeface="Open Sans"/>
                <a:cs typeface="Open Sans"/>
                <a:sym typeface="Open Sans"/>
              </a:rPr>
              <a:t>ET Directorate</a:t>
            </a:r>
            <a:endParaRPr sz="700"/>
          </a:p>
        </p:txBody>
      </p:sp>
      <p:grpSp>
        <p:nvGrpSpPr>
          <p:cNvPr id="1057" name="Google Shape;1057;g20a36b06b64_1_223"/>
          <p:cNvGrpSpPr/>
          <p:nvPr/>
        </p:nvGrpSpPr>
        <p:grpSpPr>
          <a:xfrm>
            <a:off x="3452639" y="4053531"/>
            <a:ext cx="1912740" cy="823980"/>
            <a:chOff x="0" y="0"/>
            <a:chExt cx="3825479" cy="1647957"/>
          </a:xfrm>
        </p:grpSpPr>
        <p:sp>
          <p:nvSpPr>
            <p:cNvPr id="1058" name="Google Shape;1058;g20a36b06b64_1_223"/>
            <p:cNvSpPr/>
            <p:nvPr/>
          </p:nvSpPr>
          <p:spPr>
            <a:xfrm>
              <a:off x="0" y="0"/>
              <a:ext cx="3825479" cy="16479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742" y="21600"/>
                  </a:moveTo>
                  <a:lnTo>
                    <a:pt x="18858" y="21600"/>
                  </a:lnTo>
                  <a:cubicBezTo>
                    <a:pt x="19663" y="21600"/>
                    <a:pt x="20145" y="21600"/>
                    <a:pt x="20467" y="21288"/>
                  </a:cubicBezTo>
                  <a:cubicBezTo>
                    <a:pt x="20931" y="20896"/>
                    <a:pt x="21297" y="20048"/>
                    <a:pt x="21466" y="18971"/>
                  </a:cubicBezTo>
                  <a:cubicBezTo>
                    <a:pt x="21600" y="18224"/>
                    <a:pt x="21600" y="17103"/>
                    <a:pt x="21600" y="15235"/>
                  </a:cubicBezTo>
                  <a:lnTo>
                    <a:pt x="21600" y="6365"/>
                  </a:lnTo>
                  <a:cubicBezTo>
                    <a:pt x="21600" y="4497"/>
                    <a:pt x="21600" y="3376"/>
                    <a:pt x="21466" y="2629"/>
                  </a:cubicBezTo>
                  <a:cubicBezTo>
                    <a:pt x="21297" y="1552"/>
                    <a:pt x="20931" y="704"/>
                    <a:pt x="20467" y="312"/>
                  </a:cubicBezTo>
                  <a:cubicBezTo>
                    <a:pt x="20145" y="0"/>
                    <a:pt x="19663" y="0"/>
                    <a:pt x="18858" y="0"/>
                  </a:cubicBezTo>
                  <a:lnTo>
                    <a:pt x="2742" y="0"/>
                  </a:lnTo>
                  <a:cubicBezTo>
                    <a:pt x="1937" y="0"/>
                    <a:pt x="1455" y="0"/>
                    <a:pt x="1133" y="312"/>
                  </a:cubicBezTo>
                  <a:cubicBezTo>
                    <a:pt x="669" y="704"/>
                    <a:pt x="303" y="1552"/>
                    <a:pt x="134" y="2629"/>
                  </a:cubicBezTo>
                  <a:cubicBezTo>
                    <a:pt x="0" y="3376"/>
                    <a:pt x="0" y="4497"/>
                    <a:pt x="0" y="6365"/>
                  </a:cubicBezTo>
                  <a:lnTo>
                    <a:pt x="0" y="15235"/>
                  </a:lnTo>
                  <a:cubicBezTo>
                    <a:pt x="0" y="17103"/>
                    <a:pt x="0" y="18224"/>
                    <a:pt x="134" y="18971"/>
                  </a:cubicBezTo>
                  <a:cubicBezTo>
                    <a:pt x="303" y="20048"/>
                    <a:pt x="669" y="20896"/>
                    <a:pt x="1133" y="21288"/>
                  </a:cubicBezTo>
                  <a:cubicBezTo>
                    <a:pt x="1455" y="21600"/>
                    <a:pt x="1937" y="21600"/>
                    <a:pt x="2742" y="21600"/>
                  </a:cubicBezTo>
                  <a:close/>
                </a:path>
              </a:pathLst>
            </a:custGeom>
            <a:solidFill>
              <a:srgbClr val="FFC79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9" name="Google Shape;1059;g20a36b06b64_1_223"/>
            <p:cNvSpPr txBox="1"/>
            <p:nvPr/>
          </p:nvSpPr>
          <p:spPr>
            <a:xfrm>
              <a:off x="650960" y="238690"/>
              <a:ext cx="2523558" cy="11705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C7F"/>
                </a:buClr>
                <a:buSzPts val="1500"/>
                <a:buFont typeface="Open Sans"/>
                <a:buNone/>
              </a:pPr>
              <a:r>
                <a:rPr lang="en-US" sz="1500" b="1" i="0" u="none" strike="noStrike" cap="none">
                  <a:solidFill>
                    <a:srgbClr val="004C7F"/>
                  </a:solidFill>
                  <a:latin typeface="Open Sans"/>
                  <a:ea typeface="Open Sans"/>
                  <a:cs typeface="Open Sans"/>
                  <a:sym typeface="Open Sans"/>
                </a:rPr>
                <a:t>Engineering </a:t>
              </a:r>
              <a:br>
                <a:rPr lang="en-US" sz="1500" b="1" i="0" u="none" strike="noStrike" cap="none">
                  <a:solidFill>
                    <a:srgbClr val="004C7F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500" b="1" i="0" u="none" strike="noStrike" cap="none">
                  <a:solidFill>
                    <a:srgbClr val="004C7F"/>
                  </a:solidFill>
                  <a:latin typeface="Open Sans"/>
                  <a:ea typeface="Open Sans"/>
                  <a:cs typeface="Open Sans"/>
                  <a:sym typeface="Open Sans"/>
                </a:rPr>
                <a:t>department</a:t>
              </a:r>
              <a:endParaRPr sz="700"/>
            </a:p>
          </p:txBody>
        </p:sp>
      </p:grpSp>
      <p:grpSp>
        <p:nvGrpSpPr>
          <p:cNvPr id="1060" name="Google Shape;1060;g20a36b06b64_1_223"/>
          <p:cNvGrpSpPr/>
          <p:nvPr/>
        </p:nvGrpSpPr>
        <p:grpSpPr>
          <a:xfrm>
            <a:off x="524330" y="4053531"/>
            <a:ext cx="2363576" cy="823980"/>
            <a:chOff x="0" y="0"/>
            <a:chExt cx="4727150" cy="1647957"/>
          </a:xfrm>
        </p:grpSpPr>
        <p:sp>
          <p:nvSpPr>
            <p:cNvPr id="1061" name="Google Shape;1061;g20a36b06b64_1_223"/>
            <p:cNvSpPr/>
            <p:nvPr/>
          </p:nvSpPr>
          <p:spPr>
            <a:xfrm>
              <a:off x="0" y="0"/>
              <a:ext cx="4727150" cy="16479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742" y="21600"/>
                  </a:moveTo>
                  <a:lnTo>
                    <a:pt x="18858" y="21600"/>
                  </a:lnTo>
                  <a:cubicBezTo>
                    <a:pt x="19663" y="21600"/>
                    <a:pt x="20145" y="21600"/>
                    <a:pt x="20467" y="21215"/>
                  </a:cubicBezTo>
                  <a:cubicBezTo>
                    <a:pt x="20931" y="20730"/>
                    <a:pt x="21297" y="19682"/>
                    <a:pt x="21466" y="18351"/>
                  </a:cubicBezTo>
                  <a:cubicBezTo>
                    <a:pt x="21600" y="17428"/>
                    <a:pt x="21600" y="16043"/>
                    <a:pt x="21600" y="13735"/>
                  </a:cubicBezTo>
                  <a:lnTo>
                    <a:pt x="21600" y="7865"/>
                  </a:lnTo>
                  <a:cubicBezTo>
                    <a:pt x="21600" y="5557"/>
                    <a:pt x="21600" y="4172"/>
                    <a:pt x="21466" y="3249"/>
                  </a:cubicBezTo>
                  <a:cubicBezTo>
                    <a:pt x="21297" y="1918"/>
                    <a:pt x="20931" y="870"/>
                    <a:pt x="20467" y="385"/>
                  </a:cubicBezTo>
                  <a:cubicBezTo>
                    <a:pt x="20145" y="0"/>
                    <a:pt x="19663" y="0"/>
                    <a:pt x="18858" y="0"/>
                  </a:cubicBezTo>
                  <a:lnTo>
                    <a:pt x="2742" y="0"/>
                  </a:lnTo>
                  <a:cubicBezTo>
                    <a:pt x="1937" y="0"/>
                    <a:pt x="1455" y="0"/>
                    <a:pt x="1133" y="385"/>
                  </a:cubicBezTo>
                  <a:cubicBezTo>
                    <a:pt x="669" y="870"/>
                    <a:pt x="303" y="1918"/>
                    <a:pt x="134" y="3249"/>
                  </a:cubicBezTo>
                  <a:cubicBezTo>
                    <a:pt x="0" y="4172"/>
                    <a:pt x="0" y="5557"/>
                    <a:pt x="0" y="7865"/>
                  </a:cubicBezTo>
                  <a:lnTo>
                    <a:pt x="0" y="13735"/>
                  </a:lnTo>
                  <a:cubicBezTo>
                    <a:pt x="0" y="16043"/>
                    <a:pt x="0" y="17428"/>
                    <a:pt x="134" y="18351"/>
                  </a:cubicBezTo>
                  <a:cubicBezTo>
                    <a:pt x="303" y="19682"/>
                    <a:pt x="669" y="20730"/>
                    <a:pt x="1133" y="21215"/>
                  </a:cubicBezTo>
                  <a:cubicBezTo>
                    <a:pt x="1455" y="21600"/>
                    <a:pt x="1937" y="21600"/>
                    <a:pt x="2742" y="21600"/>
                  </a:cubicBezTo>
                  <a:close/>
                </a:path>
              </a:pathLst>
            </a:custGeom>
            <a:solidFill>
              <a:srgbClr val="FFC79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2" name="Google Shape;1062;g20a36b06b64_1_223"/>
            <p:cNvSpPr txBox="1"/>
            <p:nvPr/>
          </p:nvSpPr>
          <p:spPr>
            <a:xfrm>
              <a:off x="703157" y="430213"/>
              <a:ext cx="3320834" cy="787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C7F"/>
                </a:buClr>
                <a:buSzPts val="1500"/>
                <a:buFont typeface="Open Sans"/>
                <a:buNone/>
              </a:pPr>
              <a:r>
                <a:rPr lang="en-US" sz="1500" b="1" i="0" u="none" strike="noStrike" cap="none">
                  <a:solidFill>
                    <a:srgbClr val="004C7F"/>
                  </a:solidFill>
                  <a:latin typeface="Open Sans"/>
                  <a:ea typeface="Open Sans"/>
                  <a:cs typeface="Open Sans"/>
                  <a:sym typeface="Open Sans"/>
                </a:rPr>
                <a:t>Project office</a:t>
              </a:r>
              <a:endParaRPr sz="700"/>
            </a:p>
          </p:txBody>
        </p:sp>
      </p:grpSp>
      <p:sp>
        <p:nvSpPr>
          <p:cNvPr id="1063" name="Google Shape;1063;g20a36b06b64_1_223"/>
          <p:cNvSpPr/>
          <p:nvPr/>
        </p:nvSpPr>
        <p:spPr>
          <a:xfrm>
            <a:off x="690295" y="4356495"/>
            <a:ext cx="2363576" cy="8721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655" y="21600"/>
                </a:moveTo>
                <a:lnTo>
                  <a:pt x="18945" y="21600"/>
                </a:lnTo>
                <a:cubicBezTo>
                  <a:pt x="19724" y="21600"/>
                  <a:pt x="20191" y="21600"/>
                  <a:pt x="20503" y="21247"/>
                </a:cubicBezTo>
                <a:cubicBezTo>
                  <a:pt x="20952" y="20804"/>
                  <a:pt x="21306" y="19845"/>
                  <a:pt x="21470" y="18627"/>
                </a:cubicBezTo>
                <a:cubicBezTo>
                  <a:pt x="21600" y="17782"/>
                  <a:pt x="21600" y="16515"/>
                  <a:pt x="21600" y="14404"/>
                </a:cubicBezTo>
                <a:lnTo>
                  <a:pt x="21600" y="7196"/>
                </a:lnTo>
                <a:cubicBezTo>
                  <a:pt x="21600" y="5085"/>
                  <a:pt x="21600" y="3818"/>
                  <a:pt x="21470" y="2973"/>
                </a:cubicBezTo>
                <a:cubicBezTo>
                  <a:pt x="21306" y="1755"/>
                  <a:pt x="20952" y="796"/>
                  <a:pt x="20503" y="353"/>
                </a:cubicBezTo>
                <a:cubicBezTo>
                  <a:pt x="20191" y="0"/>
                  <a:pt x="19724" y="0"/>
                  <a:pt x="18945" y="0"/>
                </a:cubicBezTo>
                <a:lnTo>
                  <a:pt x="2655" y="0"/>
                </a:lnTo>
                <a:cubicBezTo>
                  <a:pt x="1876" y="0"/>
                  <a:pt x="1409" y="0"/>
                  <a:pt x="1097" y="353"/>
                </a:cubicBezTo>
                <a:cubicBezTo>
                  <a:pt x="648" y="796"/>
                  <a:pt x="294" y="1755"/>
                  <a:pt x="130" y="2973"/>
                </a:cubicBezTo>
                <a:cubicBezTo>
                  <a:pt x="0" y="3818"/>
                  <a:pt x="0" y="5085"/>
                  <a:pt x="0" y="7196"/>
                </a:cubicBezTo>
                <a:lnTo>
                  <a:pt x="0" y="14404"/>
                </a:lnTo>
                <a:cubicBezTo>
                  <a:pt x="0" y="16515"/>
                  <a:pt x="0" y="17782"/>
                  <a:pt x="130" y="18627"/>
                </a:cubicBezTo>
                <a:cubicBezTo>
                  <a:pt x="294" y="19845"/>
                  <a:pt x="648" y="20804"/>
                  <a:pt x="1097" y="21247"/>
                </a:cubicBezTo>
                <a:cubicBezTo>
                  <a:pt x="1409" y="21600"/>
                  <a:pt x="1876" y="21600"/>
                  <a:pt x="2655" y="21600"/>
                </a:cubicBezTo>
                <a:close/>
              </a:path>
            </a:pathLst>
          </a:custGeom>
          <a:solidFill>
            <a:srgbClr val="FFC792"/>
          </a:solidFill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4" name="Google Shape;1064;g20a36b06b64_1_223"/>
          <p:cNvSpPr txBox="1"/>
          <p:nvPr/>
        </p:nvSpPr>
        <p:spPr>
          <a:xfrm>
            <a:off x="1059276" y="4506811"/>
            <a:ext cx="1625613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500"/>
              <a:buFont typeface="Open Sans"/>
              <a:buNone/>
            </a:pPr>
            <a:r>
              <a:rPr lang="en-US" sz="1500" b="1" i="0" u="none" strike="noStrike" cap="none">
                <a:solidFill>
                  <a:srgbClr val="004C7F"/>
                </a:solidFill>
                <a:latin typeface="Open Sans"/>
                <a:ea typeface="Open Sans"/>
                <a:cs typeface="Open Sans"/>
                <a:sym typeface="Open Sans"/>
              </a:rPr>
              <a:t>Communication </a:t>
            </a:r>
            <a:br>
              <a:rPr lang="en-US" sz="1500" b="1" i="0" u="none" strike="noStrike" cap="none">
                <a:solidFill>
                  <a:srgbClr val="004C7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500" b="1" i="0" u="none" strike="noStrike" cap="none">
                <a:solidFill>
                  <a:srgbClr val="004C7F"/>
                </a:solidFill>
                <a:latin typeface="Open Sans"/>
                <a:ea typeface="Open Sans"/>
                <a:cs typeface="Open Sans"/>
                <a:sym typeface="Open Sans"/>
              </a:rPr>
              <a:t>office</a:t>
            </a:r>
            <a:endParaRPr sz="700"/>
          </a:p>
        </p:txBody>
      </p:sp>
      <p:sp>
        <p:nvSpPr>
          <p:cNvPr id="1065" name="Google Shape;1065;g20a36b06b64_1_223"/>
          <p:cNvSpPr/>
          <p:nvPr/>
        </p:nvSpPr>
        <p:spPr>
          <a:xfrm>
            <a:off x="3118816" y="2221578"/>
            <a:ext cx="2254691" cy="681939"/>
          </a:xfrm>
          <a:prstGeom prst="roundRect">
            <a:avLst>
              <a:gd name="adj" fmla="val 21983"/>
            </a:avLst>
          </a:prstGeom>
          <a:solidFill>
            <a:srgbClr val="E8B9B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500"/>
              <a:buFont typeface="Open Sans"/>
              <a:buNone/>
            </a:pPr>
            <a:r>
              <a:rPr lang="en-US" sz="1500" b="1" i="0" u="none" strike="noStrike" cap="none">
                <a:solidFill>
                  <a:srgbClr val="004C7F"/>
                </a:solidFill>
                <a:latin typeface="Open Sans"/>
                <a:ea typeface="Open Sans"/>
                <a:cs typeface="Open Sans"/>
                <a:sym typeface="Open Sans"/>
              </a:rPr>
              <a:t>Coordinators</a:t>
            </a:r>
            <a:endParaRPr sz="700"/>
          </a:p>
        </p:txBody>
      </p:sp>
      <p:sp>
        <p:nvSpPr>
          <p:cNvPr id="1066" name="Google Shape;1066;g20a36b06b64_1_223"/>
          <p:cNvSpPr/>
          <p:nvPr/>
        </p:nvSpPr>
        <p:spPr>
          <a:xfrm>
            <a:off x="548734" y="2221578"/>
            <a:ext cx="2254691" cy="681939"/>
          </a:xfrm>
          <a:prstGeom prst="roundRect">
            <a:avLst>
              <a:gd name="adj" fmla="val 21983"/>
            </a:avLst>
          </a:prstGeom>
          <a:solidFill>
            <a:srgbClr val="E8B9B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500"/>
              <a:buFont typeface="Open Sans"/>
              <a:buNone/>
            </a:pPr>
            <a:r>
              <a:rPr lang="en-US" sz="1500" b="1" i="0" u="none" strike="noStrike" cap="none">
                <a:solidFill>
                  <a:srgbClr val="004C7F"/>
                </a:solidFill>
                <a:latin typeface="Open Sans"/>
                <a:ea typeface="Open Sans"/>
                <a:cs typeface="Open Sans"/>
                <a:sym typeface="Open Sans"/>
              </a:rPr>
              <a:t>Board of Scientific representatives</a:t>
            </a:r>
            <a:endParaRPr sz="700"/>
          </a:p>
        </p:txBody>
      </p:sp>
      <p:sp>
        <p:nvSpPr>
          <p:cNvPr id="1067" name="Google Shape;1067;g20a36b06b64_1_223"/>
          <p:cNvSpPr/>
          <p:nvPr/>
        </p:nvSpPr>
        <p:spPr>
          <a:xfrm rot="-901247">
            <a:off x="5314680" y="2010464"/>
            <a:ext cx="984152" cy="635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64A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8" name="Google Shape;1068;g20a36b06b64_1_223"/>
          <p:cNvSpPr/>
          <p:nvPr/>
        </p:nvSpPr>
        <p:spPr>
          <a:xfrm rot="1470364">
            <a:off x="5322586" y="3547314"/>
            <a:ext cx="984151" cy="635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8064A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9" name="Google Shape;1069;g20a36b06b64_1_223" descr="Screenshot 2023-04-12 at 22.23.2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6927" y="1156085"/>
            <a:ext cx="3657012" cy="2413628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g20a36b06b64_1_223"/>
          <p:cNvSpPr txBox="1"/>
          <p:nvPr/>
        </p:nvSpPr>
        <p:spPr>
          <a:xfrm>
            <a:off x="3237620" y="5661314"/>
            <a:ext cx="201777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20C"/>
              </a:buClr>
              <a:buSzPts val="1500"/>
              <a:buFont typeface="Open Sans SemiBold"/>
              <a:buNone/>
            </a:pPr>
            <a:r>
              <a:rPr lang="en-US" sz="1500" b="1" i="0" u="none" strike="noStrike" cap="none">
                <a:solidFill>
                  <a:srgbClr val="EB220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Head of engineering :</a:t>
            </a:r>
            <a:br>
              <a:rPr lang="en-US" sz="1500" b="1" i="0" u="none" strike="noStrike" cap="none">
                <a:solidFill>
                  <a:srgbClr val="EB220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500" b="1" i="0" u="none" strike="noStrike" cap="none">
                <a:solidFill>
                  <a:srgbClr val="EB220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Patrick Werneke</a:t>
            </a:r>
            <a:endParaRPr sz="700"/>
          </a:p>
        </p:txBody>
      </p:sp>
      <p:sp>
        <p:nvSpPr>
          <p:cNvPr id="1071" name="Google Shape;1071;g20a36b06b64_1_223"/>
          <p:cNvSpPr/>
          <p:nvPr/>
        </p:nvSpPr>
        <p:spPr>
          <a:xfrm rot="5407667">
            <a:off x="4124954" y="4782416"/>
            <a:ext cx="567563" cy="637520"/>
          </a:xfrm>
          <a:prstGeom prst="rightArrow">
            <a:avLst>
              <a:gd name="adj1" fmla="val 32000"/>
              <a:gd name="adj2" fmla="val 71604"/>
            </a:avLst>
          </a:prstGeom>
          <a:solidFill>
            <a:srgbClr val="8064A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2" name="Google Shape;1072;g20a36b06b64_1_223"/>
          <p:cNvSpPr/>
          <p:nvPr/>
        </p:nvSpPr>
        <p:spPr>
          <a:xfrm>
            <a:off x="8089900" y="1130300"/>
            <a:ext cx="1450427" cy="5084589"/>
          </a:xfrm>
          <a:prstGeom prst="rect">
            <a:avLst/>
          </a:prstGeom>
          <a:noFill/>
          <a:ln w="28575" cap="flat" cmpd="sng">
            <a:solidFill>
              <a:srgbClr val="EB220C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3" name="Google Shape;1073;g20a36b06b64_1_223"/>
          <p:cNvSpPr/>
          <p:nvPr/>
        </p:nvSpPr>
        <p:spPr>
          <a:xfrm rot="5407667">
            <a:off x="1588027" y="5221211"/>
            <a:ext cx="567563" cy="637520"/>
          </a:xfrm>
          <a:prstGeom prst="rightArrow">
            <a:avLst>
              <a:gd name="adj1" fmla="val 32000"/>
              <a:gd name="adj2" fmla="val 71604"/>
            </a:avLst>
          </a:prstGeom>
          <a:solidFill>
            <a:srgbClr val="8064A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4" name="Google Shape;1074;g20a36b06b64_1_223"/>
          <p:cNvSpPr txBox="1"/>
          <p:nvPr/>
        </p:nvSpPr>
        <p:spPr>
          <a:xfrm>
            <a:off x="714088" y="5771607"/>
            <a:ext cx="231599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20C"/>
              </a:buClr>
              <a:buSzPts val="1500"/>
              <a:buFont typeface="Open Sans SemiBold"/>
              <a:buNone/>
            </a:pPr>
            <a:r>
              <a:rPr lang="en-US" sz="1500" b="1" i="0" u="none" strike="noStrike" cap="none">
                <a:solidFill>
                  <a:srgbClr val="EB220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Head of communication:</a:t>
            </a:r>
            <a:br>
              <a:rPr lang="en-US" sz="1500" b="1" i="0" u="none" strike="noStrike" cap="none">
                <a:solidFill>
                  <a:srgbClr val="EB220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500" b="1" i="0" u="none" strike="noStrike" cap="none">
                <a:solidFill>
                  <a:srgbClr val="EB220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Martine Oudenhoven</a:t>
            </a:r>
            <a:endParaRPr sz="7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Google Shape;1079;g20a36b06b64_1_255"/>
          <p:cNvGrpSpPr/>
          <p:nvPr/>
        </p:nvGrpSpPr>
        <p:grpSpPr>
          <a:xfrm>
            <a:off x="5095028" y="1150355"/>
            <a:ext cx="6990644" cy="4643838"/>
            <a:chOff x="0" y="0"/>
            <a:chExt cx="13981287" cy="9287675"/>
          </a:xfrm>
        </p:grpSpPr>
        <p:pic>
          <p:nvPicPr>
            <p:cNvPr id="1080" name="Google Shape;1080;g20a36b06b64_1_255" descr="Screenshot 2021-05-25 at 19.35.43.png"/>
            <p:cNvPicPr preferRelativeResize="0"/>
            <p:nvPr/>
          </p:nvPicPr>
          <p:blipFill rotWithShape="1">
            <a:blip r:embed="rId3">
              <a:alphaModFix/>
            </a:blip>
            <a:srcRect l="7896" t="17254" r="4473" b="4828"/>
            <a:stretch/>
          </p:blipFill>
          <p:spPr>
            <a:xfrm>
              <a:off x="0" y="0"/>
              <a:ext cx="13981287" cy="9287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1" name="Google Shape;1081;g20a36b06b64_1_255"/>
            <p:cNvSpPr/>
            <p:nvPr/>
          </p:nvSpPr>
          <p:spPr>
            <a:xfrm>
              <a:off x="15490" y="2772820"/>
              <a:ext cx="2790011" cy="41823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082" name="Google Shape;1082;g20a36b06b64_1_255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pen Sans"/>
              <a:buNone/>
            </a:pPr>
            <a:r>
              <a:rPr lang="en-US" sz="3400"/>
              <a:t>ETO: towards approval of construction</a:t>
            </a:r>
            <a:endParaRPr/>
          </a:p>
        </p:txBody>
      </p:sp>
      <p:sp>
        <p:nvSpPr>
          <p:cNvPr id="1083" name="Google Shape;1083;g20a36b06b64_1_255"/>
          <p:cNvSpPr txBox="1">
            <a:spLocks noGrp="1"/>
          </p:cNvSpPr>
          <p:nvPr>
            <p:ph type="body" idx="1"/>
          </p:nvPr>
        </p:nvSpPr>
        <p:spPr>
          <a:xfrm>
            <a:off x="322075" y="934650"/>
            <a:ext cx="56565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330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"/>
              <a:buChar char="•"/>
            </a:pPr>
            <a:r>
              <a:rPr lang="en-US" sz="2000"/>
              <a:t>ETO must prepare and deliver all the </a:t>
            </a:r>
            <a:r>
              <a:rPr lang="en-US">
                <a:solidFill>
                  <a:srgbClr val="EB220C"/>
                </a:solidFill>
              </a:rPr>
              <a:t>necessary documents </a:t>
            </a:r>
            <a:r>
              <a:rPr lang="en-US" sz="2000"/>
              <a:t>for such a decision to the ministries, and demonstrate </a:t>
            </a:r>
            <a:r>
              <a:rPr lang="en-US">
                <a:solidFill>
                  <a:srgbClr val="EB220C"/>
                </a:solidFill>
              </a:rPr>
              <a:t>efficient and professional management </a:t>
            </a:r>
            <a:r>
              <a:rPr lang="en-US" sz="2000"/>
              <a:t>of the emerging project.</a:t>
            </a:r>
            <a:endParaRPr/>
          </a:p>
          <a:p>
            <a:pPr marL="30480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Open Sans"/>
              <a:buChar char="•"/>
            </a:pPr>
            <a:r>
              <a:rPr lang="en-US" sz="2000"/>
              <a:t>‘ET-PP’ (European INFRADEV grant) provides funding from 2022 to 2026 in support. Total value is 12M€ for 12 countries, Nikhef participates with 3M€.</a:t>
            </a:r>
            <a:endParaRPr/>
          </a:p>
          <a:p>
            <a:pPr marL="30480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Open Sans"/>
              <a:buChar char="•"/>
            </a:pPr>
            <a:r>
              <a:rPr lang="en-US" sz="2000"/>
              <a:t>Nikhef ET-PP team: Andreas Freise, Miriam Roelofs, Hans Chang, Rob van der Meer, Patrick Werneke, Martine Oudenhoven, Gideon Koekoek, Arjen van Rijn, Job de Kleuver.</a:t>
            </a:r>
            <a:endParaRPr/>
          </a:p>
        </p:txBody>
      </p:sp>
      <p:sp>
        <p:nvSpPr>
          <p:cNvPr id="1084" name="Google Shape;1084;g20a36b06b64_1_255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58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0a36b06b64_1_264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pen Sans"/>
              <a:buNone/>
            </a:pPr>
            <a:r>
              <a:rPr lang="en-US" sz="4600"/>
              <a:t>Working with CERN</a:t>
            </a:r>
            <a:endParaRPr/>
          </a:p>
        </p:txBody>
      </p:sp>
      <p:sp>
        <p:nvSpPr>
          <p:cNvPr id="1090" name="Google Shape;1090;g20a36b06b64_1_264"/>
          <p:cNvSpPr txBox="1">
            <a:spLocks noGrp="1"/>
          </p:cNvSpPr>
          <p:nvPr>
            <p:ph type="body" idx="1"/>
          </p:nvPr>
        </p:nvSpPr>
        <p:spPr>
          <a:xfrm>
            <a:off x="517650" y="1064126"/>
            <a:ext cx="11289900" cy="5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2540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</a:pPr>
            <a:r>
              <a:rPr lang="en-US" sz="2000" b="1"/>
              <a:t>We actively seek collaborations with technical teams at CERN</a:t>
            </a:r>
            <a:r>
              <a:rPr lang="en-US" sz="2000"/>
              <a:t>. Those teams can provide extremely valuable expertise for urgent topics, such as vacuum pipe systems and the construction of underground infrastructures. </a:t>
            </a:r>
            <a:endParaRPr sz="2000"/>
          </a:p>
          <a:p>
            <a:pPr marL="254000" lvl="0" indent="-215900" algn="l" rtl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</a:pPr>
            <a:r>
              <a:rPr lang="en-US" sz="2000"/>
              <a:t>By working with CERN we are established links and building ET-related knowledge within the technical teams at CERN and we are establishing ET as a active topic within the CERN systems, </a:t>
            </a:r>
            <a:r>
              <a:rPr lang="en-US" sz="2000" b="1"/>
              <a:t>opening the doors for future opportunities </a:t>
            </a:r>
            <a:r>
              <a:rPr lang="en-US" sz="2000"/>
              <a:t>(management, coordination, …).</a:t>
            </a:r>
            <a:endParaRPr sz="2000"/>
          </a:p>
          <a:p>
            <a:pPr marL="254000" lvl="0" indent="-215900" algn="l" rtl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</a:pPr>
            <a:r>
              <a:rPr lang="en-US" sz="2000"/>
              <a:t>An MOU between ET partners and CERN was signed between CERN, INFN and Nikhef. Recently IFAE has joined as a fourth partner. Based on this MOU we initiated joint work on vacuum systems and civil engineering, we are discussing further corporation on engineering, health and safety and more.</a:t>
            </a:r>
            <a:endParaRPr sz="2000"/>
          </a:p>
          <a:p>
            <a:pPr marL="254000" lvl="0" indent="-215900" algn="l" rtl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</a:pPr>
            <a:r>
              <a:rPr lang="en-US" sz="2000"/>
              <a:t>The Einstein Telescope is now a ‘</a:t>
            </a:r>
            <a:r>
              <a:rPr lang="en-US" sz="2000" b="1"/>
              <a:t>recognised experiment</a:t>
            </a:r>
            <a:r>
              <a:rPr lang="en-US" sz="2000"/>
              <a:t>’ at CERN (since this month), following an application process from the ET Collaboration. This will allow easier access to CERN itself and to CERN tools.</a:t>
            </a:r>
            <a:endParaRPr sz="2000"/>
          </a:p>
        </p:txBody>
      </p:sp>
      <p:sp>
        <p:nvSpPr>
          <p:cNvPr id="1091" name="Google Shape;1091;g20a36b06b64_1_264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59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2d7155e5ef_0_34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Diverse Activities</a:t>
            </a:r>
            <a:endParaRPr/>
          </a:p>
        </p:txBody>
      </p:sp>
      <p:sp>
        <p:nvSpPr>
          <p:cNvPr id="334" name="Google Shape;334;g22d7155e5ef_0_34"/>
          <p:cNvSpPr txBox="1">
            <a:spLocks noGrp="1"/>
          </p:cNvSpPr>
          <p:nvPr>
            <p:ph type="body" idx="1"/>
          </p:nvPr>
        </p:nvSpPr>
        <p:spPr>
          <a:xfrm>
            <a:off x="342900" y="1476150"/>
            <a:ext cx="9549300" cy="4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en-US"/>
              <a:t>Program covers a wide variety of ‘traditional’ activities: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Instrumentation science (Seismic isolation, Sensors, Mirrors, Coatings, Interferometry, Controls, Vacuum, Cryogenics …)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Observational science (Data analysis, Parameter estimation, Tests of GR, Multimessenger …)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Outreach and Education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en-US"/>
              <a:t>as well as a variety of less traditional activities: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ct val="64285"/>
              <a:buChar char="•"/>
            </a:pPr>
            <a:r>
              <a:rPr lang="en-US"/>
              <a:t>Seismic studies, site studies, some aspects of geology, sustainability, planning/permissions, windturbines, civil engineering studies … </a:t>
            </a:r>
            <a:endParaRPr/>
          </a:p>
        </p:txBody>
      </p:sp>
      <p:pic>
        <p:nvPicPr>
          <p:cNvPr id="335" name="Google Shape;335;g22d7155e5ef_0_34"/>
          <p:cNvPicPr preferRelativeResize="0"/>
          <p:nvPr/>
        </p:nvPicPr>
        <p:blipFill rotWithShape="1">
          <a:blip r:embed="rId3">
            <a:alphaModFix/>
          </a:blip>
          <a:srcRect l="17625" t="15561" r="3052"/>
          <a:stretch/>
        </p:blipFill>
        <p:spPr>
          <a:xfrm>
            <a:off x="9744124" y="2947474"/>
            <a:ext cx="2092272" cy="16703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6" name="Google Shape;336;g22d7155e5ef_0_34"/>
          <p:cNvPicPr preferRelativeResize="0"/>
          <p:nvPr/>
        </p:nvPicPr>
        <p:blipFill rotWithShape="1">
          <a:blip r:embed="rId4">
            <a:alphaModFix/>
          </a:blip>
          <a:srcRect b="16540"/>
          <a:stretch/>
        </p:blipFill>
        <p:spPr>
          <a:xfrm>
            <a:off x="9744125" y="485150"/>
            <a:ext cx="2092275" cy="23646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g22d7155e5ef_0_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4126" y="4715533"/>
            <a:ext cx="2092275" cy="173504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8" name="Google Shape;338;g22d7155e5ef_0_34"/>
          <p:cNvSpPr txBox="1"/>
          <p:nvPr/>
        </p:nvSpPr>
        <p:spPr>
          <a:xfrm>
            <a:off x="8578088" y="5769648"/>
            <a:ext cx="1070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W.Walk, Nikhef</a:t>
            </a:r>
            <a:endParaRPr sz="900" b="1" i="0" u="none" strike="no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20a36b06b64_1_270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Calibri"/>
              <a:buNone/>
            </a:pPr>
            <a:endParaRPr sz="3900"/>
          </a:p>
        </p:txBody>
      </p:sp>
      <p:sp>
        <p:nvSpPr>
          <p:cNvPr id="1097" name="Google Shape;1097;g20a36b06b64_1_270"/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11360801" cy="455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8" name="Google Shape;1098;g20a36b06b64_1_270" descr="Google Shape;7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" y="1"/>
            <a:ext cx="1204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g20a36b06b64_1_270"/>
          <p:cNvSpPr txBox="1"/>
          <p:nvPr/>
        </p:nvSpPr>
        <p:spPr>
          <a:xfrm rot="3768622">
            <a:off x="5410416" y="3303295"/>
            <a:ext cx="5032436" cy="55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Aubel</a:t>
            </a:r>
            <a:endParaRPr sz="700"/>
          </a:p>
        </p:txBody>
      </p:sp>
      <p:sp>
        <p:nvSpPr>
          <p:cNvPr id="1100" name="Google Shape;1100;g20a36b06b64_1_270"/>
          <p:cNvSpPr txBox="1"/>
          <p:nvPr/>
        </p:nvSpPr>
        <p:spPr>
          <a:xfrm rot="3615335">
            <a:off x="9346367" y="940119"/>
            <a:ext cx="2258121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Henri-Chapelle</a:t>
            </a:r>
            <a:endParaRPr sz="700"/>
          </a:p>
        </p:txBody>
      </p:sp>
      <p:sp>
        <p:nvSpPr>
          <p:cNvPr id="1101" name="Google Shape;1101;g20a36b06b64_1_270"/>
          <p:cNvSpPr txBox="1"/>
          <p:nvPr/>
        </p:nvSpPr>
        <p:spPr>
          <a:xfrm rot="3691379">
            <a:off x="3267696" y="2213910"/>
            <a:ext cx="2258909" cy="55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Voeren</a:t>
            </a:r>
            <a:endParaRPr sz="700"/>
          </a:p>
        </p:txBody>
      </p:sp>
      <p:sp>
        <p:nvSpPr>
          <p:cNvPr id="1102" name="Google Shape;1102;g20a36b06b64_1_270"/>
          <p:cNvSpPr txBox="1"/>
          <p:nvPr/>
        </p:nvSpPr>
        <p:spPr>
          <a:xfrm>
            <a:off x="438484" y="2110500"/>
            <a:ext cx="11165200" cy="55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Netherlands       | Belgium</a:t>
            </a:r>
            <a:endParaRPr sz="700"/>
          </a:p>
        </p:txBody>
      </p:sp>
      <p:sp>
        <p:nvSpPr>
          <p:cNvPr id="1103" name="Google Shape;1103;g20a36b06b64_1_270"/>
          <p:cNvSpPr/>
          <p:nvPr/>
        </p:nvSpPr>
        <p:spPr>
          <a:xfrm>
            <a:off x="5299967" y="3470000"/>
            <a:ext cx="544000" cy="533600"/>
          </a:xfrm>
          <a:prstGeom prst="ellipse">
            <a:avLst/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g20a36b06b64_1_270"/>
          <p:cNvSpPr txBox="1"/>
          <p:nvPr/>
        </p:nvSpPr>
        <p:spPr>
          <a:xfrm>
            <a:off x="419839" y="1214784"/>
            <a:ext cx="11920401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NW                                                                                                                                                       SE</a:t>
            </a:r>
            <a:endParaRPr sz="700"/>
          </a:p>
        </p:txBody>
      </p:sp>
      <p:sp>
        <p:nvSpPr>
          <p:cNvPr id="1105" name="Google Shape;1105;g20a36b06b64_1_270"/>
          <p:cNvSpPr txBox="1"/>
          <p:nvPr/>
        </p:nvSpPr>
        <p:spPr>
          <a:xfrm>
            <a:off x="5299967" y="3568034"/>
            <a:ext cx="6784801" cy="44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</a:t>
            </a:r>
            <a:endParaRPr sz="700"/>
          </a:p>
        </p:txBody>
      </p:sp>
      <p:sp>
        <p:nvSpPr>
          <p:cNvPr id="1106" name="Google Shape;1106;g20a36b06b64_1_270"/>
          <p:cNvSpPr txBox="1"/>
          <p:nvPr/>
        </p:nvSpPr>
        <p:spPr>
          <a:xfrm rot="823925">
            <a:off x="7332729" y="3015192"/>
            <a:ext cx="4367644" cy="92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 Carboniferous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shales, limestone, dolomite</a:t>
            </a:r>
            <a:endParaRPr sz="700"/>
          </a:p>
        </p:txBody>
      </p:sp>
      <p:sp>
        <p:nvSpPr>
          <p:cNvPr id="1107" name="Google Shape;1107;g20a36b06b64_1_270"/>
          <p:cNvSpPr txBox="1"/>
          <p:nvPr/>
        </p:nvSpPr>
        <p:spPr>
          <a:xfrm rot="871139">
            <a:off x="6790616" y="4312853"/>
            <a:ext cx="5999187" cy="204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Upper Devonian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Sandstone  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 Devonian 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Sandstone,  quartzite, schists</a:t>
            </a:r>
            <a:endParaRPr sz="700"/>
          </a:p>
        </p:txBody>
      </p:sp>
      <p:sp>
        <p:nvSpPr>
          <p:cNvPr id="1108" name="Google Shape;1108;g20a36b06b64_1_270"/>
          <p:cNvSpPr txBox="1"/>
          <p:nvPr/>
        </p:nvSpPr>
        <p:spPr>
          <a:xfrm rot="904916">
            <a:off x="7492788" y="2664718"/>
            <a:ext cx="4398080" cy="55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Upper Carboniferous, shales </a:t>
            </a:r>
            <a:endParaRPr sz="700"/>
          </a:p>
        </p:txBody>
      </p:sp>
      <p:sp>
        <p:nvSpPr>
          <p:cNvPr id="1109" name="Google Shape;1109;g20a36b06b64_1_270"/>
          <p:cNvSpPr txBox="1"/>
          <p:nvPr/>
        </p:nvSpPr>
        <p:spPr>
          <a:xfrm>
            <a:off x="15500" y="4548433"/>
            <a:ext cx="12011201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Middle Devonian shales</a:t>
            </a:r>
            <a:endParaRPr sz="700"/>
          </a:p>
        </p:txBody>
      </p:sp>
      <p:sp>
        <p:nvSpPr>
          <p:cNvPr id="1110" name="Google Shape;1110;g20a36b06b64_1_270"/>
          <p:cNvSpPr txBox="1"/>
          <p:nvPr/>
        </p:nvSpPr>
        <p:spPr>
          <a:xfrm rot="-188928">
            <a:off x="-46622" y="2431135"/>
            <a:ext cx="12131917" cy="55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Overburden</a:t>
            </a:r>
            <a:endParaRPr sz="700"/>
          </a:p>
        </p:txBody>
      </p:sp>
      <p:sp>
        <p:nvSpPr>
          <p:cNvPr id="1111" name="Google Shape;1111;g20a36b06b64_1_270"/>
          <p:cNvSpPr txBox="1"/>
          <p:nvPr/>
        </p:nvSpPr>
        <p:spPr>
          <a:xfrm>
            <a:off x="194200" y="3741900"/>
            <a:ext cx="12041600" cy="55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Karst</a:t>
            </a:r>
            <a:endParaRPr sz="700"/>
          </a:p>
        </p:txBody>
      </p:sp>
      <p:sp>
        <p:nvSpPr>
          <p:cNvPr id="1112" name="Google Shape;1112;g20a36b06b64_1_270"/>
          <p:cNvSpPr txBox="1"/>
          <p:nvPr/>
        </p:nvSpPr>
        <p:spPr>
          <a:xfrm>
            <a:off x="4321114" y="2107763"/>
            <a:ext cx="7238001" cy="354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m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 m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500 m</a:t>
            </a:r>
            <a:endParaRPr sz="700"/>
          </a:p>
        </p:txBody>
      </p:sp>
      <p:cxnSp>
        <p:nvCxnSpPr>
          <p:cNvPr id="1113" name="Google Shape;1113;g20a36b06b64_1_270"/>
          <p:cNvCxnSpPr/>
          <p:nvPr/>
        </p:nvCxnSpPr>
        <p:spPr>
          <a:xfrm flipH="1">
            <a:off x="2429667" y="2744933"/>
            <a:ext cx="30400" cy="1238401"/>
          </a:xfrm>
          <a:prstGeom prst="straightConnector1">
            <a:avLst/>
          </a:prstGeom>
          <a:noFill/>
          <a:ln w="5080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4" name="Google Shape;1114;g20a36b06b64_1_270"/>
          <p:cNvCxnSpPr/>
          <p:nvPr/>
        </p:nvCxnSpPr>
        <p:spPr>
          <a:xfrm>
            <a:off x="3668532" y="2744933"/>
            <a:ext cx="0" cy="302001"/>
          </a:xfrm>
          <a:prstGeom prst="straightConnector1">
            <a:avLst/>
          </a:prstGeom>
          <a:noFill/>
          <a:ln w="1270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5" name="Google Shape;1115;g20a36b06b64_1_270"/>
          <p:cNvSpPr txBox="1"/>
          <p:nvPr/>
        </p:nvSpPr>
        <p:spPr>
          <a:xfrm>
            <a:off x="646410" y="62507"/>
            <a:ext cx="11000235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Open Sans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EMR: geology studies</a:t>
            </a:r>
            <a:endParaRPr sz="700"/>
          </a:p>
        </p:txBody>
      </p:sp>
      <p:pic>
        <p:nvPicPr>
          <p:cNvPr id="1116" name="Google Shape;1116;g20a36b06b64_1_270" descr="Wim_Walk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809" y="5373299"/>
            <a:ext cx="1389514" cy="1389514"/>
          </a:xfrm>
          <a:prstGeom prst="rect">
            <a:avLst/>
          </a:prstGeom>
          <a:noFill/>
          <a:ln w="635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1117" name="Google Shape;1117;g20a36b06b64_1_270"/>
          <p:cNvSpPr txBox="1"/>
          <p:nvPr/>
        </p:nvSpPr>
        <p:spPr>
          <a:xfrm>
            <a:off x="1668799" y="6406950"/>
            <a:ext cx="56667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Wim Walk, presentation at ET Symposium in Sardegna</a:t>
            </a:r>
            <a:endParaRPr sz="7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0a36b06b64_1_295"/>
          <p:cNvSpPr txBox="1">
            <a:spLocks noGrp="1"/>
          </p:cNvSpPr>
          <p:nvPr>
            <p:ph type="title"/>
          </p:nvPr>
        </p:nvSpPr>
        <p:spPr>
          <a:xfrm>
            <a:off x="358750" y="62500"/>
            <a:ext cx="113289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en-US" sz="4400"/>
              <a:t>EMR Task Force (Government)</a:t>
            </a:r>
            <a:endParaRPr/>
          </a:p>
        </p:txBody>
      </p:sp>
      <p:sp>
        <p:nvSpPr>
          <p:cNvPr id="1123" name="Google Shape;1123;g20a36b06b64_1_295"/>
          <p:cNvSpPr txBox="1">
            <a:spLocks noGrp="1"/>
          </p:cNvSpPr>
          <p:nvPr>
            <p:ph type="body" idx="1"/>
          </p:nvPr>
        </p:nvSpPr>
        <p:spPr>
          <a:xfrm>
            <a:off x="432105" y="1320825"/>
            <a:ext cx="55098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</a:pPr>
            <a:r>
              <a:rPr lang="en-US" sz="1900"/>
              <a:t>The EMR Task Force engages governments in the region, with tasks to decide upon:</a:t>
            </a:r>
            <a:endParaRPr/>
          </a:p>
          <a:p>
            <a:pPr marL="254000" lvl="0" indent="-254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/>
              <a:t>Collection and dissemination of relevant information;</a:t>
            </a:r>
            <a:endParaRPr/>
          </a:p>
          <a:p>
            <a:pPr marL="254000" lvl="0" indent="-254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/>
              <a:t>coordination with scientific experts and committees;</a:t>
            </a:r>
            <a:endParaRPr/>
          </a:p>
          <a:p>
            <a:pPr marL="254000" lvl="0" indent="-254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/>
              <a:t>preparation of bid book;</a:t>
            </a:r>
            <a:endParaRPr/>
          </a:p>
          <a:p>
            <a:pPr marL="254000" lvl="0" indent="-254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/>
              <a:t>preparation of host consortium of governments. </a:t>
            </a:r>
            <a:endParaRPr/>
          </a:p>
        </p:txBody>
      </p:sp>
      <p:sp>
        <p:nvSpPr>
          <p:cNvPr id="1124" name="Google Shape;1124;g20a36b06b64_1_295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61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25" name="Google Shape;1125;g20a36b06b64_1_295"/>
          <p:cNvSpPr txBox="1"/>
          <p:nvPr/>
        </p:nvSpPr>
        <p:spPr>
          <a:xfrm>
            <a:off x="6375605" y="1210831"/>
            <a:ext cx="5078400" cy="4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 lnSpcReduction="20000"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Members of the task force: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Netherlands and Province of Limburg;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North Rhine-Westphalia;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Belgian federal entity;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Flanders (Belgium);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Wallonia (Belgium);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German speaking community (Belgium)</a:t>
            </a:r>
            <a:endParaRPr sz="700"/>
          </a:p>
          <a:p>
            <a:pPr marL="254000" marR="0" lvl="0" indent="-254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Observers of the Task Force: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Federal Republic of Germany;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Benelux-Union;</a:t>
            </a:r>
            <a:endParaRPr sz="700"/>
          </a:p>
          <a:p>
            <a:pPr marL="482600" marR="0" lvl="1" indent="-266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Euregion Meuse-Rhine</a:t>
            </a:r>
            <a:endParaRPr sz="7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20a36b06b64_1_302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pen Sans"/>
              <a:buNone/>
            </a:pPr>
            <a:r>
              <a:rPr lang="en-US" sz="4600"/>
              <a:t>ET Projectbureau (EMR)</a:t>
            </a:r>
            <a:endParaRPr/>
          </a:p>
        </p:txBody>
      </p:sp>
      <p:sp>
        <p:nvSpPr>
          <p:cNvPr id="1131" name="Google Shape;1131;g20a36b06b64_1_302"/>
          <p:cNvSpPr txBox="1">
            <a:spLocks noGrp="1"/>
          </p:cNvSpPr>
          <p:nvPr>
            <p:ph type="body" idx="1"/>
          </p:nvPr>
        </p:nvSpPr>
        <p:spPr>
          <a:xfrm>
            <a:off x="529880" y="1218900"/>
            <a:ext cx="5485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</a:pPr>
            <a:r>
              <a:rPr lang="en-US" sz="1900"/>
              <a:t>An ET projectbureau has been established in Maastricht, in order to prepare:</a:t>
            </a:r>
            <a:endParaRPr/>
          </a:p>
          <a:p>
            <a:pPr marL="254000" lvl="0" indent="-247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Char char="•"/>
            </a:pPr>
            <a:r>
              <a:rPr lang="en-US" sz="1900"/>
              <a:t>feasibility studies for civil engineering and geology;</a:t>
            </a:r>
            <a:endParaRPr/>
          </a:p>
          <a:p>
            <a:pPr marL="254000" lvl="0" indent="-247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Char char="•"/>
            </a:pPr>
            <a:r>
              <a:rPr lang="en-US" sz="1900"/>
              <a:t>feasibility studies for planning and regulations;</a:t>
            </a:r>
            <a:endParaRPr/>
          </a:p>
          <a:p>
            <a:pPr marL="254000" lvl="0" indent="-247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Char char="•"/>
            </a:pPr>
            <a:r>
              <a:rPr lang="en-US" sz="1900"/>
              <a:t>stakeholder communications;</a:t>
            </a:r>
            <a:endParaRPr/>
          </a:p>
          <a:p>
            <a:pPr marL="254000" lvl="0" indent="-2476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Char char="•"/>
            </a:pPr>
            <a:r>
              <a:rPr lang="en-US" sz="1900"/>
              <a:t>bid book content and preparation</a:t>
            </a:r>
            <a:endParaRPr/>
          </a:p>
        </p:txBody>
      </p:sp>
      <p:sp>
        <p:nvSpPr>
          <p:cNvPr id="1132" name="Google Shape;1132;g20a36b06b64_1_302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62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3" name="Google Shape;1133;g20a36b06b64_1_302"/>
          <p:cNvSpPr txBox="1"/>
          <p:nvPr/>
        </p:nvSpPr>
        <p:spPr>
          <a:xfrm>
            <a:off x="6501030" y="1179156"/>
            <a:ext cx="5078400" cy="4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 lnSpcReduction="20000"/>
          </a:bodyPr>
          <a:lstStyle/>
          <a:p>
            <a:pPr marL="2413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Partners: Nikhef, Limburg (NL), FWO and GRE (BE)</a:t>
            </a:r>
            <a:endParaRPr sz="700"/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Management: Nikhef and Limburg</a:t>
            </a:r>
            <a:endParaRPr sz="700"/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Legal entity: Nikhef</a:t>
            </a:r>
            <a:endParaRPr sz="700"/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Funding: NGF, Limburg and FWO and GRE.</a:t>
            </a:r>
            <a:endParaRPr sz="700"/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Permanent offices and regular meetings in Maastricht next to ETPathfinder</a:t>
            </a:r>
            <a:endParaRPr sz="700"/>
          </a:p>
          <a:p>
            <a:pPr marL="444500" marR="0" lvl="1" indent="-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</a:pPr>
            <a:endParaRPr sz="1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Attached projects:</a:t>
            </a:r>
            <a:endParaRPr sz="700"/>
          </a:p>
          <a:p>
            <a:pPr marL="444500" marR="0" lvl="1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Support of partner institutes on R+D</a:t>
            </a:r>
            <a:endParaRPr sz="700"/>
          </a:p>
          <a:p>
            <a:pPr marL="444500" marR="0" lvl="1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Support of Regional Development Agencies on industry contacts and innovation projects (ET2SMEs for EMR, Et-NGF for NL)</a:t>
            </a:r>
            <a:endParaRPr sz="7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20a36b06b64_1_309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Open Sans"/>
              <a:buNone/>
            </a:pPr>
            <a:r>
              <a:rPr lang="en-US" sz="4600"/>
              <a:t>Key questions</a:t>
            </a:r>
            <a:endParaRPr/>
          </a:p>
        </p:txBody>
      </p:sp>
      <p:sp>
        <p:nvSpPr>
          <p:cNvPr id="1139" name="Google Shape;1139;g20a36b06b64_1_309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9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48260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Where will ET be build? </a:t>
            </a:r>
            <a:endParaRPr/>
          </a:p>
          <a:p>
            <a:pPr marL="482600" lvl="0" indent="-476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Will it be a triangle or 2 L-shaped detectors?</a:t>
            </a:r>
            <a:endParaRPr/>
          </a:p>
          <a:p>
            <a:pPr marL="482600" lvl="0" indent="-476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How much will it cost?</a:t>
            </a:r>
            <a:endParaRPr/>
          </a:p>
          <a:p>
            <a:pPr marL="482600" lvl="0" indent="-476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Open Sans"/>
              <a:buChar char="•"/>
            </a:pPr>
            <a:r>
              <a:rPr lang="en-US" sz="3400"/>
              <a:t>How will it affect Nikhef or CERN?</a:t>
            </a:r>
            <a:endParaRPr/>
          </a:p>
        </p:txBody>
      </p:sp>
      <p:sp>
        <p:nvSpPr>
          <p:cNvPr id="1140" name="Google Shape;1140;g20a36b06b64_1_309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63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20a36b06b64_1_315"/>
          <p:cNvSpPr txBox="1">
            <a:spLocks noGrp="1"/>
          </p:cNvSpPr>
          <p:nvPr>
            <p:ph type="title"/>
          </p:nvPr>
        </p:nvSpPr>
        <p:spPr>
          <a:xfrm>
            <a:off x="2193727" y="62507"/>
            <a:ext cx="7804547" cy="8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</a:pPr>
            <a:r>
              <a:rPr lang="en-US" sz="3300"/>
              <a:t>New series of Nikhef ET team meetings</a:t>
            </a:r>
            <a:endParaRPr/>
          </a:p>
        </p:txBody>
      </p:sp>
      <p:sp>
        <p:nvSpPr>
          <p:cNvPr id="1146" name="Google Shape;1146;g20a36b06b64_1_315"/>
          <p:cNvSpPr txBox="1">
            <a:spLocks noGrp="1"/>
          </p:cNvSpPr>
          <p:nvPr>
            <p:ph type="body" idx="1"/>
          </p:nvPr>
        </p:nvSpPr>
        <p:spPr>
          <a:xfrm>
            <a:off x="517659" y="1064121"/>
            <a:ext cx="11289880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rmAutofit/>
          </a:bodyPr>
          <a:lstStyle/>
          <a:p>
            <a:pPr marL="304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7" name="Google Shape;1147;g20a36b06b64_1_315"/>
          <p:cNvSpPr txBox="1">
            <a:spLocks noGrp="1"/>
          </p:cNvSpPr>
          <p:nvPr>
            <p:ph type="sldNum" idx="12"/>
          </p:nvPr>
        </p:nvSpPr>
        <p:spPr>
          <a:xfrm flipH="1">
            <a:off x="11454003" y="6514700"/>
            <a:ext cx="4767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/>
              <a:t>64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148" name="Google Shape;1148;g20a36b06b64_1_315"/>
          <p:cNvGrpSpPr/>
          <p:nvPr/>
        </p:nvGrpSpPr>
        <p:grpSpPr>
          <a:xfrm>
            <a:off x="-5061" y="837302"/>
            <a:ext cx="12202044" cy="5586695"/>
            <a:chOff x="0" y="0"/>
            <a:chExt cx="24404087" cy="11173388"/>
          </a:xfrm>
        </p:grpSpPr>
        <p:pic>
          <p:nvPicPr>
            <p:cNvPr id="1149" name="Google Shape;1149;g20a36b06b64_1_315" descr="Image"/>
            <p:cNvPicPr preferRelativeResize="0"/>
            <p:nvPr/>
          </p:nvPicPr>
          <p:blipFill rotWithShape="1">
            <a:blip r:embed="rId3">
              <a:alphaModFix/>
            </a:blip>
            <a:srcRect t="10084" b="21236"/>
            <a:stretch/>
          </p:blipFill>
          <p:spPr>
            <a:xfrm>
              <a:off x="0" y="0"/>
              <a:ext cx="24404087" cy="11173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0" name="Google Shape;1150;g20a36b06b64_1_315"/>
            <p:cNvSpPr txBox="1"/>
            <p:nvPr/>
          </p:nvSpPr>
          <p:spPr>
            <a:xfrm>
              <a:off x="19082122" y="251146"/>
              <a:ext cx="50808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Open Sans"/>
                <a:buNone/>
              </a:pPr>
              <a:r>
                <a:rPr lang="en-US" sz="31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29.03.2023</a:t>
              </a:r>
              <a:endParaRPr sz="700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41d3f07b4e_0_7"/>
          <p:cNvSpPr txBox="1">
            <a:spLocks noGrp="1"/>
          </p:cNvSpPr>
          <p:nvPr>
            <p:ph type="title"/>
          </p:nvPr>
        </p:nvSpPr>
        <p:spPr>
          <a:xfrm>
            <a:off x="425950" y="1386450"/>
            <a:ext cx="11506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very much for attention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2d7155e5ef_0_28"/>
          <p:cNvSpPr txBox="1">
            <a:spLocks noGrp="1"/>
          </p:cNvSpPr>
          <p:nvPr>
            <p:ph type="title"/>
          </p:nvPr>
        </p:nvSpPr>
        <p:spPr>
          <a:xfrm>
            <a:off x="945275" y="1349225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7100"/>
              <a:t>END</a:t>
            </a:r>
            <a:endParaRPr sz="7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d94d58a1a_0_0"/>
          <p:cNvSpPr/>
          <p:nvPr/>
        </p:nvSpPr>
        <p:spPr>
          <a:xfrm>
            <a:off x="-82000" y="-30750"/>
            <a:ext cx="12273900" cy="702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2d94d58a1a_0_0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46" name="Google Shape;346;g22d94d58a1a_0_0"/>
          <p:cNvSpPr txBox="1">
            <a:spLocks noGrp="1"/>
          </p:cNvSpPr>
          <p:nvPr>
            <p:ph type="body" idx="1"/>
          </p:nvPr>
        </p:nvSpPr>
        <p:spPr>
          <a:xfrm>
            <a:off x="330200" y="1825625"/>
            <a:ext cx="1150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47" name="Google Shape;347;g22d94d58a1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3284"/>
            <a:ext cx="12191999" cy="6451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d7155e5ef_0_46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Highlights from past year </a:t>
            </a:r>
            <a:endParaRPr/>
          </a:p>
        </p:txBody>
      </p:sp>
      <p:sp>
        <p:nvSpPr>
          <p:cNvPr id="354" name="Google Shape;354;g22d7155e5ef_0_46"/>
          <p:cNvSpPr txBox="1">
            <a:spLocks noGrp="1"/>
          </p:cNvSpPr>
          <p:nvPr>
            <p:ph type="body" idx="1"/>
          </p:nvPr>
        </p:nvSpPr>
        <p:spPr>
          <a:xfrm>
            <a:off x="330200" y="1260925"/>
            <a:ext cx="9111000" cy="50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Advanced Virgo + (Phase 1 completed): Strong hardware contribution from Nikhef, i.e. filter cavity for frequency dependent squeezing.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Nikhef became third member of the European Gravitational Observatory (EGO), next to INFN and CNRS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Final O3 analyses published.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ETpathfinder came really to life!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National Growth funds approved (42+870 MEuro for ET), LISA roadmap proposal approved, ENW-XL@Utrecht for nuclear matter, next Virgo consortium approved (NWO infrastructure)</a:t>
            </a:r>
            <a:endParaRPr/>
          </a:p>
        </p:txBody>
      </p:sp>
      <p:pic>
        <p:nvPicPr>
          <p:cNvPr id="355" name="Google Shape;355;g22d7155e5ef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8062" y="1368600"/>
            <a:ext cx="1943624" cy="25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22d7155e5ef_0_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7537" y="4352975"/>
            <a:ext cx="1964648" cy="1507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2d7155e5ef_0_52"/>
          <p:cNvSpPr txBox="1">
            <a:spLocks noGrp="1"/>
          </p:cNvSpPr>
          <p:nvPr>
            <p:ph type="title"/>
          </p:nvPr>
        </p:nvSpPr>
        <p:spPr>
          <a:xfrm>
            <a:off x="330200" y="365125"/>
            <a:ext cx="11506200" cy="9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Looking forward towards the next 12+ months</a:t>
            </a:r>
            <a:endParaRPr/>
          </a:p>
        </p:txBody>
      </p:sp>
      <p:sp>
        <p:nvSpPr>
          <p:cNvPr id="363" name="Google Shape;363;g22d7155e5ef_0_52"/>
          <p:cNvSpPr txBox="1">
            <a:spLocks noGrp="1"/>
          </p:cNvSpPr>
          <p:nvPr>
            <p:ph type="body" idx="1"/>
          </p:nvPr>
        </p:nvSpPr>
        <p:spPr>
          <a:xfrm>
            <a:off x="330200" y="1456600"/>
            <a:ext cx="7009500" cy="47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O4 to starting very soon. Run extended from 12 to 18 months on request of astronomy community.</a:t>
            </a:r>
            <a:endParaRPr/>
          </a:p>
          <a:p>
            <a:pPr marL="457200" lvl="0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Expect many hundreds of signals!</a:t>
            </a:r>
            <a:endParaRPr/>
          </a:p>
          <a:p>
            <a:pPr marL="457200" lvl="0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In parallel preparation for upgrades between O4 and O5 will ramp up.</a:t>
            </a:r>
            <a:endParaRPr/>
          </a:p>
          <a:p>
            <a:pPr marL="457200" lvl="0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LISA hardware (see presentation from detector group) and also DA preparations underway.</a:t>
            </a:r>
            <a:endParaRPr/>
          </a:p>
          <a:p>
            <a:pPr marL="457200" lvl="0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Thinking about Virgo beyond 2030 has started (Nissanke co-chair of this effort).</a:t>
            </a:r>
            <a:endParaRPr/>
          </a:p>
          <a:p>
            <a:pPr marL="457200" lvl="0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/>
              <a:t>ETpathfinder coming into full swing …</a:t>
            </a:r>
            <a:endParaRPr/>
          </a:p>
          <a:p>
            <a:pPr marL="457200" lvl="0" indent="-334327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ct val="64285"/>
              <a:buChar char="•"/>
            </a:pPr>
            <a:r>
              <a:rPr lang="en-US"/>
              <a:t>… and many other activities </a:t>
            </a:r>
            <a:endParaRPr/>
          </a:p>
        </p:txBody>
      </p:sp>
      <p:pic>
        <p:nvPicPr>
          <p:cNvPr id="364" name="Google Shape;364;g22d7155e5ef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0350" y="3235175"/>
            <a:ext cx="4547500" cy="255980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22d7155e5ef_0_52"/>
          <p:cNvSpPr txBox="1"/>
          <p:nvPr/>
        </p:nvSpPr>
        <p:spPr>
          <a:xfrm>
            <a:off x="10119050" y="4329300"/>
            <a:ext cx="82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000"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6" name="Google Shape;366;g22d7155e5ef_0_52"/>
          <p:cNvCxnSpPr/>
          <p:nvPr/>
        </p:nvCxnSpPr>
        <p:spPr>
          <a:xfrm>
            <a:off x="9673175" y="2950950"/>
            <a:ext cx="557700" cy="14262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7" name="Google Shape;367;g22d7155e5ef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7238" y="1312225"/>
            <a:ext cx="1813728" cy="161815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3889</Words>
  <Application>Microsoft Macintosh PowerPoint</Application>
  <PresentationFormat>Widescreen</PresentationFormat>
  <Paragraphs>682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Calibri</vt:lpstr>
      <vt:lpstr>Gill Sans</vt:lpstr>
      <vt:lpstr>Corbel</vt:lpstr>
      <vt:lpstr>Open Sans</vt:lpstr>
      <vt:lpstr>Arial</vt:lpstr>
      <vt:lpstr>Verdana</vt:lpstr>
      <vt:lpstr>Consolas</vt:lpstr>
      <vt:lpstr>Open Sans SemiBold</vt:lpstr>
      <vt:lpstr>Helvetica Neue Light</vt:lpstr>
      <vt:lpstr>Helvetica Neue</vt:lpstr>
      <vt:lpstr>Office</vt:lpstr>
      <vt:lpstr>White</vt:lpstr>
      <vt:lpstr>Nikhef GW programme</vt:lpstr>
      <vt:lpstr>The Mission: Detecting and studying Gravitational Waves that are produced by cataclysmic events in the universe</vt:lpstr>
      <vt:lpstr>Nikhef GW programme</vt:lpstr>
      <vt:lpstr>The Team</vt:lpstr>
      <vt:lpstr>The GW Staff</vt:lpstr>
      <vt:lpstr>Diverse Activities</vt:lpstr>
      <vt:lpstr>PowerPoint Presentation</vt:lpstr>
      <vt:lpstr>Highlights from past year </vt:lpstr>
      <vt:lpstr>Looking forward towards the next 12+ months</vt:lpstr>
      <vt:lpstr>PowerPoint Presentation</vt:lpstr>
      <vt:lpstr>Appetizers of the work in GW programme</vt:lpstr>
      <vt:lpstr>Mirrors - for GW Detectors           (Jessica) </vt:lpstr>
      <vt:lpstr>Mirrors in a GW Detector</vt:lpstr>
      <vt:lpstr>Mechanical Q-factor</vt:lpstr>
      <vt:lpstr>Mechanical Q-factor</vt:lpstr>
      <vt:lpstr>Noise in a GW Detector</vt:lpstr>
      <vt:lpstr>Coatings (are the source of all the trouble)</vt:lpstr>
      <vt:lpstr>Coatings (are the source of all the trouble)</vt:lpstr>
      <vt:lpstr>Crystalline Toplayer for Amorphous Coatings</vt:lpstr>
      <vt:lpstr>Implant Layers into Crystalline Substrate</vt:lpstr>
      <vt:lpstr>Our Lab</vt:lpstr>
      <vt:lpstr>Thanks for your attention  - and special thanks to a great team of PhD students and postdocs who make those projects possible!</vt:lpstr>
      <vt:lpstr>Off-site support to Virgo with optical simulations</vt:lpstr>
      <vt:lpstr>Supporting Virgo development at Nikhef</vt:lpstr>
      <vt:lpstr>Optical Simulations</vt:lpstr>
      <vt:lpstr>The shape of the laser beam</vt:lpstr>
      <vt:lpstr>Consequences for GW detection</vt:lpstr>
      <vt:lpstr>A new thermal actuator</vt:lpstr>
      <vt:lpstr>Initial assessments</vt:lpstr>
      <vt:lpstr>Effect on DARM</vt:lpstr>
      <vt:lpstr>Broader implications: fine-tuning Virgo</vt:lpstr>
      <vt:lpstr>Going ahead</vt:lpstr>
      <vt:lpstr>Lensing of Gravitational Waves – O3 searches LVK O3 lensing paper: https://arxiv.org/abs/2304.08393</vt:lpstr>
      <vt:lpstr>What is gravitational wave lensing?</vt:lpstr>
      <vt:lpstr>What is gravitational wave lensing?</vt:lpstr>
      <vt:lpstr>What is gravitational wave lensing?</vt:lpstr>
      <vt:lpstr>What is gravitational wave lensing?</vt:lpstr>
      <vt:lpstr>What is gravitational wave lensing?</vt:lpstr>
      <vt:lpstr>What is gravitational wave lensing?</vt:lpstr>
      <vt:lpstr>Why is gravitational wave lensing exciting?</vt:lpstr>
      <vt:lpstr>Strong lensing searches in O3</vt:lpstr>
      <vt:lpstr>Strong lensing searches</vt:lpstr>
      <vt:lpstr>Strong lensing searches</vt:lpstr>
      <vt:lpstr>Strong lensing searches</vt:lpstr>
      <vt:lpstr>Strong lensing searches</vt:lpstr>
      <vt:lpstr>Some consequences of the non-detection</vt:lpstr>
      <vt:lpstr>General overview and main conclusions</vt:lpstr>
      <vt:lpstr>PowerPoint Presentation</vt:lpstr>
      <vt:lpstr>test</vt:lpstr>
      <vt:lpstr>Key questions</vt:lpstr>
      <vt:lpstr>Possible  ET sites</vt:lpstr>
      <vt:lpstr>Upcoming: approval to build ET (somewhere)</vt:lpstr>
      <vt:lpstr>Nikhef active on three fronts</vt:lpstr>
      <vt:lpstr>Scientific Collaboration</vt:lpstr>
      <vt:lpstr>PowerPoint Presentation</vt:lpstr>
      <vt:lpstr>PowerPoint Presentation</vt:lpstr>
      <vt:lpstr>ETO: an organisation to provide project management and engineering support</vt:lpstr>
      <vt:lpstr>ETO: towards approval of construction</vt:lpstr>
      <vt:lpstr>Working with CERN</vt:lpstr>
      <vt:lpstr>PowerPoint Presentation</vt:lpstr>
      <vt:lpstr>EMR Task Force (Government)</vt:lpstr>
      <vt:lpstr>ET Projectbureau (EMR)</vt:lpstr>
      <vt:lpstr>Key questions</vt:lpstr>
      <vt:lpstr>New series of Nikhef ET team meetings</vt:lpstr>
      <vt:lpstr>Thank you very much for attention</vt:lpstr>
      <vt:lpstr>END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Nikhef GW programme</dc:title>
  <dc:creator>haluec</dc:creator>
  <cp:lastModifiedBy>Stefan Hild</cp:lastModifiedBy>
  <cp:revision>1</cp:revision>
  <dcterms:created xsi:type="dcterms:W3CDTF">2021-06-11T10:44:03Z</dcterms:created>
  <dcterms:modified xsi:type="dcterms:W3CDTF">2023-05-16T05:44:01Z</dcterms:modified>
</cp:coreProperties>
</file>