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21.jpg" ContentType="image/jpg"/>
  <Override PartName="/ppt/notesSlides/notesSlide6.xml" ContentType="application/vnd.openxmlformats-officedocument.presentationml.notesSlide+xml"/>
  <Override PartName="/ppt/media/image22.jpg" ContentType="image/jpg"/>
  <Override PartName="/ppt/notesSlides/notesSlide7.xml" ContentType="application/vnd.openxmlformats-officedocument.presentationml.notesSlide+xml"/>
  <Override PartName="/ppt/media/image25.jpg" ContentType="image/jp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58.jpg" ContentType="image/jpg"/>
  <Override PartName="/ppt/notesSlides/notesSlide16.xml" ContentType="application/vnd.openxmlformats-officedocument.presentationml.notesSlide+xml"/>
  <Override PartName="/ppt/media/image60.jpg" ContentType="image/jpg"/>
  <Override PartName="/ppt/media/image61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735" r:id="rId2"/>
    <p:sldId id="713" r:id="rId3"/>
    <p:sldId id="736" r:id="rId4"/>
    <p:sldId id="715" r:id="rId5"/>
    <p:sldId id="711" r:id="rId6"/>
    <p:sldId id="731" r:id="rId7"/>
    <p:sldId id="258" r:id="rId8"/>
    <p:sldId id="275" r:id="rId9"/>
    <p:sldId id="730" r:id="rId10"/>
    <p:sldId id="702" r:id="rId11"/>
    <p:sldId id="737" r:id="rId12"/>
    <p:sldId id="685" r:id="rId13"/>
    <p:sldId id="734" r:id="rId14"/>
    <p:sldId id="728" r:id="rId15"/>
    <p:sldId id="662" r:id="rId16"/>
    <p:sldId id="721" r:id="rId17"/>
    <p:sldId id="738" r:id="rId18"/>
    <p:sldId id="739" r:id="rId19"/>
    <p:sldId id="718" r:id="rId20"/>
    <p:sldId id="726" r:id="rId21"/>
    <p:sldId id="282" r:id="rId22"/>
    <p:sldId id="733" r:id="rId23"/>
  </p:sldIdLst>
  <p:sldSz cx="12192000" cy="6858000"/>
  <p:notesSz cx="6858000" cy="9144000"/>
  <p:defaultTextStyle>
    <a:defPPr>
      <a:defRPr lang="ru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0B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30"/>
    <p:restoredTop sz="94552"/>
  </p:normalViewPr>
  <p:slideViewPr>
    <p:cSldViewPr snapToGrid="0" snapToObjects="1">
      <p:cViewPr varScale="1">
        <p:scale>
          <a:sx n="109" d="100"/>
          <a:sy n="109" d="100"/>
        </p:scale>
        <p:origin x="432" y="192"/>
      </p:cViewPr>
      <p:guideLst/>
    </p:cSldViewPr>
  </p:slideViewPr>
  <p:notesTextViewPr>
    <p:cViewPr>
      <p:scale>
        <a:sx n="130" d="100"/>
        <a:sy n="13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NL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B19C12-0823-F444-BB33-8F99EF499B62}" type="datetimeFigureOut">
              <a:rPr lang="ru-NL" smtClean="0"/>
              <a:t>16.05.2023</a:t>
            </a:fld>
            <a:endParaRPr lang="ru-NL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NL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NL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NL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88636-AB99-D549-9FDA-A935284421FD}" type="slidenum">
              <a:rPr lang="ru-NL" smtClean="0"/>
              <a:t>‹#›</a:t>
            </a:fld>
            <a:endParaRPr lang="ru-NL"/>
          </a:p>
        </p:txBody>
      </p:sp>
    </p:spTree>
    <p:extLst>
      <p:ext uri="{BB962C8B-B14F-4D97-AF65-F5344CB8AC3E}">
        <p14:creationId xmlns:p14="http://schemas.microsoft.com/office/powerpoint/2010/main" val="4235615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BA232-94E9-D14A-B747-9C3AB69659E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14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NL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88636-AB99-D549-9FDA-A935284421FD}" type="slidenum">
              <a:rPr lang="ru-NL" smtClean="0"/>
              <a:t>11</a:t>
            </a:fld>
            <a:endParaRPr lang="ru-NL"/>
          </a:p>
        </p:txBody>
      </p:sp>
    </p:spTree>
    <p:extLst>
      <p:ext uri="{BB962C8B-B14F-4D97-AF65-F5344CB8AC3E}">
        <p14:creationId xmlns:p14="http://schemas.microsoft.com/office/powerpoint/2010/main" val="2127830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NL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88636-AB99-D549-9FDA-A935284421FD}" type="slidenum">
              <a:rPr lang="ru-NL" smtClean="0"/>
              <a:t>12</a:t>
            </a:fld>
            <a:endParaRPr lang="ru-NL"/>
          </a:p>
        </p:txBody>
      </p:sp>
    </p:spTree>
    <p:extLst>
      <p:ext uri="{BB962C8B-B14F-4D97-AF65-F5344CB8AC3E}">
        <p14:creationId xmlns:p14="http://schemas.microsoft.com/office/powerpoint/2010/main" val="4030690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NL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88636-AB99-D549-9FDA-A935284421FD}" type="slidenum">
              <a:rPr lang="ru-NL" smtClean="0"/>
              <a:t>14</a:t>
            </a:fld>
            <a:endParaRPr lang="ru-NL"/>
          </a:p>
        </p:txBody>
      </p:sp>
    </p:spTree>
    <p:extLst>
      <p:ext uri="{BB962C8B-B14F-4D97-AF65-F5344CB8AC3E}">
        <p14:creationId xmlns:p14="http://schemas.microsoft.com/office/powerpoint/2010/main" val="291103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BA232-94E9-D14A-B747-9C3AB69659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08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BA232-94E9-D14A-B747-9C3AB69659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737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NL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8B81A-C6E7-BD49-9F5C-85DE315AEA76}" type="slidenum">
              <a:rPr lang="ru-NL" smtClean="0"/>
              <a:t>19</a:t>
            </a:fld>
            <a:endParaRPr lang="ru-NL"/>
          </a:p>
        </p:txBody>
      </p:sp>
    </p:spTree>
    <p:extLst>
      <p:ext uri="{BB962C8B-B14F-4D97-AF65-F5344CB8AC3E}">
        <p14:creationId xmlns:p14="http://schemas.microsoft.com/office/powerpoint/2010/main" val="24677475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NL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8B81A-C6E7-BD49-9F5C-85DE315AEA76}" type="slidenum">
              <a:rPr lang="ru-NL" smtClean="0"/>
              <a:t>20</a:t>
            </a:fld>
            <a:endParaRPr lang="ru-NL"/>
          </a:p>
        </p:txBody>
      </p:sp>
    </p:spTree>
    <p:extLst>
      <p:ext uri="{BB962C8B-B14F-4D97-AF65-F5344CB8AC3E}">
        <p14:creationId xmlns:p14="http://schemas.microsoft.com/office/powerpoint/2010/main" val="1585325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NL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8B81A-C6E7-BD49-9F5C-85DE315AEA76}" type="slidenum">
              <a:rPr lang="ru-NL" smtClean="0"/>
              <a:t>2</a:t>
            </a:fld>
            <a:endParaRPr lang="ru-NL"/>
          </a:p>
        </p:txBody>
      </p:sp>
    </p:spTree>
    <p:extLst>
      <p:ext uri="{BB962C8B-B14F-4D97-AF65-F5344CB8AC3E}">
        <p14:creationId xmlns:p14="http://schemas.microsoft.com/office/powerpoint/2010/main" val="4063482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NL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8B81A-C6E7-BD49-9F5C-85DE315AEA76}" type="slidenum">
              <a:rPr lang="ru-NL" smtClean="0"/>
              <a:t>3</a:t>
            </a:fld>
            <a:endParaRPr lang="ru-NL"/>
          </a:p>
        </p:txBody>
      </p:sp>
    </p:spTree>
    <p:extLst>
      <p:ext uri="{BB962C8B-B14F-4D97-AF65-F5344CB8AC3E}">
        <p14:creationId xmlns:p14="http://schemas.microsoft.com/office/powerpoint/2010/main" val="494932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NL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8B81A-C6E7-BD49-9F5C-85DE315AEA76}" type="slidenum">
              <a:rPr lang="ru-NL" smtClean="0"/>
              <a:t>4</a:t>
            </a:fld>
            <a:endParaRPr lang="ru-NL"/>
          </a:p>
        </p:txBody>
      </p:sp>
    </p:spTree>
    <p:extLst>
      <p:ext uri="{BB962C8B-B14F-4D97-AF65-F5344CB8AC3E}">
        <p14:creationId xmlns:p14="http://schemas.microsoft.com/office/powerpoint/2010/main" val="2643872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NL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8B81A-C6E7-BD49-9F5C-85DE315AEA76}" type="slidenum">
              <a:rPr lang="ru-NL" smtClean="0"/>
              <a:t>5</a:t>
            </a:fld>
            <a:endParaRPr lang="ru-NL"/>
          </a:p>
        </p:txBody>
      </p:sp>
    </p:spTree>
    <p:extLst>
      <p:ext uri="{BB962C8B-B14F-4D97-AF65-F5344CB8AC3E}">
        <p14:creationId xmlns:p14="http://schemas.microsoft.com/office/powerpoint/2010/main" val="3079892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NL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8B81A-C6E7-BD49-9F5C-85DE315AEA76}" type="slidenum">
              <a:rPr lang="ru-NL" smtClean="0"/>
              <a:t>6</a:t>
            </a:fld>
            <a:endParaRPr lang="ru-NL"/>
          </a:p>
        </p:txBody>
      </p:sp>
    </p:spTree>
    <p:extLst>
      <p:ext uri="{BB962C8B-B14F-4D97-AF65-F5344CB8AC3E}">
        <p14:creationId xmlns:p14="http://schemas.microsoft.com/office/powerpoint/2010/main" val="1648262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NL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88636-AB99-D549-9FDA-A935284421FD}" type="slidenum">
              <a:rPr lang="ru-NL" smtClean="0"/>
              <a:t>7</a:t>
            </a:fld>
            <a:endParaRPr lang="ru-NL"/>
          </a:p>
        </p:txBody>
      </p:sp>
    </p:spTree>
    <p:extLst>
      <p:ext uri="{BB962C8B-B14F-4D97-AF65-F5344CB8AC3E}">
        <p14:creationId xmlns:p14="http://schemas.microsoft.com/office/powerpoint/2010/main" val="2953548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NL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88636-AB99-D549-9FDA-A935284421FD}" type="slidenum">
              <a:rPr lang="ru-NL" smtClean="0"/>
              <a:t>9</a:t>
            </a:fld>
            <a:endParaRPr lang="ru-NL"/>
          </a:p>
        </p:txBody>
      </p:sp>
    </p:spTree>
    <p:extLst>
      <p:ext uri="{BB962C8B-B14F-4D97-AF65-F5344CB8AC3E}">
        <p14:creationId xmlns:p14="http://schemas.microsoft.com/office/powerpoint/2010/main" val="2167764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NL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8B81A-C6E7-BD49-9F5C-85DE315AEA76}" type="slidenum">
              <a:rPr lang="ru-NL" smtClean="0"/>
              <a:t>10</a:t>
            </a:fld>
            <a:endParaRPr lang="ru-NL"/>
          </a:p>
        </p:txBody>
      </p:sp>
    </p:spTree>
    <p:extLst>
      <p:ext uri="{BB962C8B-B14F-4D97-AF65-F5344CB8AC3E}">
        <p14:creationId xmlns:p14="http://schemas.microsoft.com/office/powerpoint/2010/main" val="3136030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FE8225-B207-E945-B5C1-E9535324AD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NL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B0CC851-BAB6-EE47-AAE4-D42B89849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NL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D414E4-1EBA-D34E-87BB-69FE778C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E5B88-49C5-9147-B1D7-974F33950381}" type="datetimeFigureOut">
              <a:rPr lang="ru-NL" smtClean="0"/>
              <a:t>16.05.2023</a:t>
            </a:fld>
            <a:endParaRPr lang="ru-NL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C3A6E1-4632-AB41-AE9D-FDFEBB4E0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NL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FCA1CA-5436-2D46-91AD-6F1458D5E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659C-5727-264E-8AAE-59806692675E}" type="slidenum">
              <a:rPr lang="ru-NL" smtClean="0"/>
              <a:t>‹#›</a:t>
            </a:fld>
            <a:endParaRPr lang="ru-NL"/>
          </a:p>
        </p:txBody>
      </p:sp>
    </p:spTree>
    <p:extLst>
      <p:ext uri="{BB962C8B-B14F-4D97-AF65-F5344CB8AC3E}">
        <p14:creationId xmlns:p14="http://schemas.microsoft.com/office/powerpoint/2010/main" val="1750783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A44E86-5CBE-814A-87A2-E17C403E7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NL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DE3CB39-547D-C840-8607-52DDCBC59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NL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8DC881-79E4-B845-B539-F699531BE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E5B88-49C5-9147-B1D7-974F33950381}" type="datetimeFigureOut">
              <a:rPr lang="ru-NL" smtClean="0"/>
              <a:t>16.05.2023</a:t>
            </a:fld>
            <a:endParaRPr lang="ru-NL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5C85AA-E8AB-D146-BDA0-45C83761C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NL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915155-3AEF-6F43-8EF8-E6688CFA8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659C-5727-264E-8AAE-59806692675E}" type="slidenum">
              <a:rPr lang="ru-NL" smtClean="0"/>
              <a:t>‹#›</a:t>
            </a:fld>
            <a:endParaRPr lang="ru-NL"/>
          </a:p>
        </p:txBody>
      </p:sp>
    </p:spTree>
    <p:extLst>
      <p:ext uri="{BB962C8B-B14F-4D97-AF65-F5344CB8AC3E}">
        <p14:creationId xmlns:p14="http://schemas.microsoft.com/office/powerpoint/2010/main" val="4281825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DF94D3D-00BB-1546-8F56-860971AA79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NL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C374273-106B-D54C-80E2-68DC0D1FAD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NL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1A35CD-7E4E-5644-B31F-A0900A7E6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E5B88-49C5-9147-B1D7-974F33950381}" type="datetimeFigureOut">
              <a:rPr lang="ru-NL" smtClean="0"/>
              <a:t>16.05.2023</a:t>
            </a:fld>
            <a:endParaRPr lang="ru-NL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9643A7-31F2-0A44-928A-413FB6436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NL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0CE4E6-B5E4-AD43-A50F-651CC9E7F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659C-5727-264E-8AAE-59806692675E}" type="slidenum">
              <a:rPr lang="ru-NL" smtClean="0"/>
              <a:t>‹#›</a:t>
            </a:fld>
            <a:endParaRPr lang="ru-NL"/>
          </a:p>
        </p:txBody>
      </p:sp>
    </p:spTree>
    <p:extLst>
      <p:ext uri="{BB962C8B-B14F-4D97-AF65-F5344CB8AC3E}">
        <p14:creationId xmlns:p14="http://schemas.microsoft.com/office/powerpoint/2010/main" val="13342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F64E57-C794-D24E-BB51-91FCABE39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NL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9CE6D6-FC04-874C-AF69-834265174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NL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2CA1F5-B96D-5846-860A-6EB2BFF2F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E5B88-49C5-9147-B1D7-974F33950381}" type="datetimeFigureOut">
              <a:rPr lang="ru-NL" smtClean="0"/>
              <a:t>16.05.2023</a:t>
            </a:fld>
            <a:endParaRPr lang="ru-NL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F059DF-D8A0-1646-8ED1-30F86878E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NL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78C63B-F4C7-474F-AB10-7324740DF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659C-5727-264E-8AAE-59806692675E}" type="slidenum">
              <a:rPr lang="ru-NL" smtClean="0"/>
              <a:t>‹#›</a:t>
            </a:fld>
            <a:endParaRPr lang="ru-NL"/>
          </a:p>
        </p:txBody>
      </p:sp>
    </p:spTree>
    <p:extLst>
      <p:ext uri="{BB962C8B-B14F-4D97-AF65-F5344CB8AC3E}">
        <p14:creationId xmlns:p14="http://schemas.microsoft.com/office/powerpoint/2010/main" val="4089851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A892FE-BAF3-D648-93FF-AF3714D11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NL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ECE0C6-191C-E54F-8AE7-41FC1E6AE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D96A94-65EF-304C-AC5D-25E49B843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E5B88-49C5-9147-B1D7-974F33950381}" type="datetimeFigureOut">
              <a:rPr lang="ru-NL" smtClean="0"/>
              <a:t>16.05.2023</a:t>
            </a:fld>
            <a:endParaRPr lang="ru-NL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A383E0-AA69-A84E-8F07-7A0EF2E04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NL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0AC0B4-0477-8745-9A8C-0099FDC09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659C-5727-264E-8AAE-59806692675E}" type="slidenum">
              <a:rPr lang="ru-NL" smtClean="0"/>
              <a:t>‹#›</a:t>
            </a:fld>
            <a:endParaRPr lang="ru-NL"/>
          </a:p>
        </p:txBody>
      </p:sp>
    </p:spTree>
    <p:extLst>
      <p:ext uri="{BB962C8B-B14F-4D97-AF65-F5344CB8AC3E}">
        <p14:creationId xmlns:p14="http://schemas.microsoft.com/office/powerpoint/2010/main" val="1646826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261AA3-0493-B34F-9080-199AE03BF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NL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174B06-4B6B-084C-A6B4-C92DCF63AD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NL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468FCF-9EF9-924F-AB92-F46B90C4BD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NL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E94886C-76A1-604B-8C53-3F5D356A1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E5B88-49C5-9147-B1D7-974F33950381}" type="datetimeFigureOut">
              <a:rPr lang="ru-NL" smtClean="0"/>
              <a:t>16.05.2023</a:t>
            </a:fld>
            <a:endParaRPr lang="ru-NL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F1D7FB-EA2B-6E4E-AC8B-377419A6D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NL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8879C6-DC01-6745-9BCC-4A298CBE4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659C-5727-264E-8AAE-59806692675E}" type="slidenum">
              <a:rPr lang="ru-NL" smtClean="0"/>
              <a:t>‹#›</a:t>
            </a:fld>
            <a:endParaRPr lang="ru-NL"/>
          </a:p>
        </p:txBody>
      </p:sp>
    </p:spTree>
    <p:extLst>
      <p:ext uri="{BB962C8B-B14F-4D97-AF65-F5344CB8AC3E}">
        <p14:creationId xmlns:p14="http://schemas.microsoft.com/office/powerpoint/2010/main" val="399346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FAD17-D77D-924C-B969-1E59EFF9D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NL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1DC02E7-71A0-9845-A93E-F039C1E8A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727F676-9D30-3C4C-9C8A-8A918015C1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NL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9014ABF-9430-D547-A7E2-51214233C4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1E1852C-F782-9242-BB5A-835A0BEE09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NL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0781F50-E2A8-7048-B574-518E59E8E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E5B88-49C5-9147-B1D7-974F33950381}" type="datetimeFigureOut">
              <a:rPr lang="ru-NL" smtClean="0"/>
              <a:t>16.05.2023</a:t>
            </a:fld>
            <a:endParaRPr lang="ru-NL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B545234-0ED5-F645-99BC-2B7DFDD38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NL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AA4AD17-E117-9941-95C3-9267BEDA6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659C-5727-264E-8AAE-59806692675E}" type="slidenum">
              <a:rPr lang="ru-NL" smtClean="0"/>
              <a:t>‹#›</a:t>
            </a:fld>
            <a:endParaRPr lang="ru-NL"/>
          </a:p>
        </p:txBody>
      </p:sp>
    </p:spTree>
    <p:extLst>
      <p:ext uri="{BB962C8B-B14F-4D97-AF65-F5344CB8AC3E}">
        <p14:creationId xmlns:p14="http://schemas.microsoft.com/office/powerpoint/2010/main" val="1963138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012524-B1FE-A640-93BC-8500520FE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NL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BDC74C4-13AA-5442-916B-BEEF01742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E5B88-49C5-9147-B1D7-974F33950381}" type="datetimeFigureOut">
              <a:rPr lang="ru-NL" smtClean="0"/>
              <a:t>16.05.2023</a:t>
            </a:fld>
            <a:endParaRPr lang="ru-NL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E065094-1D31-AC43-B389-7907EF91F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NL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F832EDA-C8A0-3E48-8540-25A5FD7C0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659C-5727-264E-8AAE-59806692675E}" type="slidenum">
              <a:rPr lang="ru-NL" smtClean="0"/>
              <a:t>‹#›</a:t>
            </a:fld>
            <a:endParaRPr lang="ru-NL"/>
          </a:p>
        </p:txBody>
      </p:sp>
    </p:spTree>
    <p:extLst>
      <p:ext uri="{BB962C8B-B14F-4D97-AF65-F5344CB8AC3E}">
        <p14:creationId xmlns:p14="http://schemas.microsoft.com/office/powerpoint/2010/main" val="352705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FAA06A-CEEC-0043-8E54-C426CC539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E5B88-49C5-9147-B1D7-974F33950381}" type="datetimeFigureOut">
              <a:rPr lang="ru-NL" smtClean="0"/>
              <a:t>16.05.2023</a:t>
            </a:fld>
            <a:endParaRPr lang="ru-NL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AF2FE1-A6D2-574F-8AF6-5AF6E2184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NL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6313AB0-887D-ED43-A803-49F32461D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659C-5727-264E-8AAE-59806692675E}" type="slidenum">
              <a:rPr lang="ru-NL" smtClean="0"/>
              <a:t>‹#›</a:t>
            </a:fld>
            <a:endParaRPr lang="ru-NL"/>
          </a:p>
        </p:txBody>
      </p:sp>
    </p:spTree>
    <p:extLst>
      <p:ext uri="{BB962C8B-B14F-4D97-AF65-F5344CB8AC3E}">
        <p14:creationId xmlns:p14="http://schemas.microsoft.com/office/powerpoint/2010/main" val="860230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A92A9A-4A83-F443-A854-8942C6A8F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NL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A621CD-D947-024C-97C9-D1372D993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NL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F33693C-7EA0-684F-A5B1-A653895C69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CB6284-E447-944A-A6C6-FC3A1A936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E5B88-49C5-9147-B1D7-974F33950381}" type="datetimeFigureOut">
              <a:rPr lang="ru-NL" smtClean="0"/>
              <a:t>16.05.2023</a:t>
            </a:fld>
            <a:endParaRPr lang="ru-NL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D4D4F6-F649-7E4D-93C6-68AC647E0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NL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805686-E629-A442-907F-9B480049C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659C-5727-264E-8AAE-59806692675E}" type="slidenum">
              <a:rPr lang="ru-NL" smtClean="0"/>
              <a:t>‹#›</a:t>
            </a:fld>
            <a:endParaRPr lang="ru-NL"/>
          </a:p>
        </p:txBody>
      </p:sp>
    </p:spTree>
    <p:extLst>
      <p:ext uri="{BB962C8B-B14F-4D97-AF65-F5344CB8AC3E}">
        <p14:creationId xmlns:p14="http://schemas.microsoft.com/office/powerpoint/2010/main" val="3568811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F3360-09DB-2A46-8B20-8E88A9D96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NL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6591742-5DCA-A64D-8765-D6A6AE9160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NL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6F548A-93BC-A543-AD84-630F9A8B5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3BBFE2-3B58-364A-9E76-43D939238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E5B88-49C5-9147-B1D7-974F33950381}" type="datetimeFigureOut">
              <a:rPr lang="ru-NL" smtClean="0"/>
              <a:t>16.05.2023</a:t>
            </a:fld>
            <a:endParaRPr lang="ru-NL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5009A8-2E11-4B4F-A41E-552194315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NL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5244D5-1BC4-B041-9139-22E379FC8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3659C-5727-264E-8AAE-59806692675E}" type="slidenum">
              <a:rPr lang="ru-NL" smtClean="0"/>
              <a:t>‹#›</a:t>
            </a:fld>
            <a:endParaRPr lang="ru-NL"/>
          </a:p>
        </p:txBody>
      </p:sp>
    </p:spTree>
    <p:extLst>
      <p:ext uri="{BB962C8B-B14F-4D97-AF65-F5344CB8AC3E}">
        <p14:creationId xmlns:p14="http://schemas.microsoft.com/office/powerpoint/2010/main" val="3412713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2F7F9A-9FF7-B74E-8CED-0554AA467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NL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2B794F-DEFF-C741-B177-B4C7DF8CA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NL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A521BA-9D99-7848-A248-C8C33F922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E5B88-49C5-9147-B1D7-974F33950381}" type="datetimeFigureOut">
              <a:rPr lang="ru-NL" smtClean="0"/>
              <a:t>16.05.2023</a:t>
            </a:fld>
            <a:endParaRPr lang="ru-NL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75FC4D-A5CA-7549-973B-40F5A0DF05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NL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CC8D99-91AC-E74A-9488-854150582A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3659C-5727-264E-8AAE-59806692675E}" type="slidenum">
              <a:rPr lang="ru-NL" smtClean="0"/>
              <a:t>‹#›</a:t>
            </a:fld>
            <a:endParaRPr lang="ru-NL"/>
          </a:p>
        </p:txBody>
      </p:sp>
    </p:spTree>
    <p:extLst>
      <p:ext uri="{BB962C8B-B14F-4D97-AF65-F5344CB8AC3E}">
        <p14:creationId xmlns:p14="http://schemas.microsoft.com/office/powerpoint/2010/main" val="67379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tiff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hyperlink" Target="https://arxiv.org/pdf/2202.03772.pdf" TargetMode="External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hyperlink" Target="https://arxiv.org/abs/1706.03762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11.05143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1706.03762" TargetMode="External"/><Relationship Id="rId4" Type="http://schemas.openxmlformats.org/officeDocument/2006/relationships/hyperlink" Target="https://arxiv.org/pdf/2202.03772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pdf/2202.03772.pdf" TargetMode="External"/><Relationship Id="rId5" Type="http://schemas.openxmlformats.org/officeDocument/2006/relationships/image" Target="../media/image150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806.01261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tlas.web.cern.ch/Atlas/GROUPS/PHYSICS/PUBNOTES/ATL-PHYS-PUB-2022-051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3.15061" TargetMode="External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ome.cern/news/news/physics/atlas-and-cms-observe-simultaneous-production-four-top-quarks" TargetMode="External"/><Relationship Id="rId4" Type="http://schemas.openxmlformats.org/officeDocument/2006/relationships/hyperlink" Target="http://cms-results.web.cern.ch/cms-results/public-results/preliminary-results/TOP-22-013/index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19.png"/><Relationship Id="rId3" Type="http://schemas.openxmlformats.org/officeDocument/2006/relationships/hyperlink" Target="https://arxiv.org/abs/1711.02116" TargetMode="External"/><Relationship Id="rId7" Type="http://schemas.openxmlformats.org/officeDocument/2006/relationships/image" Target="../media/image15.png"/><Relationship Id="rId12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hyperlink" Target="https://arxiv.org/pdf/2212.03259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4.emf"/><Relationship Id="rId7" Type="http://schemas.openxmlformats.org/officeDocument/2006/relationships/image" Target="../media/image2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nk.springer.com/article/10.1140/epjc/s10052-020-08509-3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1.png"/><Relationship Id="rId7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image" Target="../media/image26.emf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2" Type="http://schemas.openxmlformats.org/officeDocument/2006/relationships/image" Target="../media/image33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30.png"/><Relationship Id="rId15" Type="http://schemas.openxmlformats.org/officeDocument/2006/relationships/image" Target="../media/image38.pn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E43BAD7A-6359-894B-9DC0-F980429691E7}"/>
              </a:ext>
            </a:extLst>
          </p:cNvPr>
          <p:cNvSpPr/>
          <p:nvPr/>
        </p:nvSpPr>
        <p:spPr>
          <a:xfrm>
            <a:off x="134022" y="2472625"/>
            <a:ext cx="6657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Top physics analysis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Gill Sans MT" panose="020B0502020104020203" pitchFamily="34" charset="0"/>
                <a:cs typeface="Calibri" panose="020F0502020204030204" pitchFamily="34" charset="0"/>
              </a:rPr>
              <a:t>Search for four-top-quark </a:t>
            </a:r>
          </a:p>
        </p:txBody>
      </p:sp>
      <p:pic>
        <p:nvPicPr>
          <p:cNvPr id="7" name="Рисунок 6" descr="Изображение выглядит как нож&#10;&#10;Автоматически созданное описание">
            <a:extLst>
              <a:ext uri="{FF2B5EF4-FFF2-40B4-BE49-F238E27FC236}">
                <a16:creationId xmlns:a16="http://schemas.microsoft.com/office/drawing/2014/main" id="{09539D75-4C30-314E-A72F-D3210A2807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70" t="36426" r="25958" b="29065"/>
          <a:stretch/>
        </p:blipFill>
        <p:spPr>
          <a:xfrm>
            <a:off x="9358850" y="861068"/>
            <a:ext cx="1796478" cy="314100"/>
          </a:xfrm>
          <a:prstGeom prst="rect">
            <a:avLst/>
          </a:prstGeom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01BD70A6-8E16-6E42-A818-EFE161781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85" y="146733"/>
            <a:ext cx="1750321" cy="921836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88D5A1D-415B-8145-8D3E-4E83517EA825}"/>
              </a:ext>
            </a:extLst>
          </p:cNvPr>
          <p:cNvSpPr/>
          <p:nvPr/>
        </p:nvSpPr>
        <p:spPr>
          <a:xfrm>
            <a:off x="1998725" y="6165632"/>
            <a:ext cx="81945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Gill Sans MT" panose="020B0502020104020203" pitchFamily="34" charset="0"/>
              </a:rPr>
              <a:t>Nikhef</a:t>
            </a:r>
            <a:r>
              <a:rPr lang="en-US" sz="2000" dirty="0">
                <a:solidFill>
                  <a:srgbClr val="002060"/>
                </a:solidFill>
                <a:latin typeface="Gill Sans MT" panose="020B0502020104020203" pitchFamily="34" charset="0"/>
              </a:rPr>
              <a:t> Jamboree,  Amsterdam, 16/05/2023</a:t>
            </a:r>
            <a:endParaRPr lang="ru-NL" sz="2000" dirty="0">
              <a:solidFill>
                <a:srgbClr val="002060"/>
              </a:solidFill>
              <a:latin typeface="Gill Sans MT" panose="020B0502020104020203" pitchFamily="34" charset="0"/>
            </a:endParaRPr>
          </a:p>
        </p:txBody>
      </p:sp>
      <p:pic>
        <p:nvPicPr>
          <p:cNvPr id="14" name="Рисунок 13" descr="Изображение выглядит как объект, часы, знак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A63E86C5-127E-DE42-995A-7B5DDEC610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9960" y="307647"/>
            <a:ext cx="1811269" cy="610859"/>
          </a:xfrm>
          <a:prstGeom prst="rect">
            <a:avLst/>
          </a:prstGeom>
        </p:spPr>
      </p:pic>
      <p:pic>
        <p:nvPicPr>
          <p:cNvPr id="10" name="Рисунок 9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14D57E19-4D65-0B4B-93BD-598D29A662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9087" y="146733"/>
            <a:ext cx="813428" cy="104583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982437B-1FD2-5641-9B92-DCA2A67E1572}"/>
              </a:ext>
            </a:extLst>
          </p:cNvPr>
          <p:cNvSpPr/>
          <p:nvPr/>
        </p:nvSpPr>
        <p:spPr>
          <a:xfrm>
            <a:off x="1104258" y="3672954"/>
            <a:ext cx="48862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Gill Sans MT" panose="020B0502020104020203" pitchFamily="34" charset="0"/>
              </a:rPr>
              <a:t>Sascha Caron, Clara </a:t>
            </a:r>
            <a:r>
              <a:rPr lang="en-US" sz="2000" dirty="0" err="1">
                <a:solidFill>
                  <a:srgbClr val="002060"/>
                </a:solidFill>
                <a:latin typeface="Gill Sans MT" panose="020B0502020104020203" pitchFamily="34" charset="0"/>
              </a:rPr>
              <a:t>Nellist</a:t>
            </a:r>
            <a:r>
              <a:rPr lang="en-US" sz="2000" dirty="0">
                <a:solidFill>
                  <a:srgbClr val="002060"/>
                </a:solidFill>
                <a:latin typeface="Gill Sans MT" panose="020B0502020104020203" pitchFamily="34" charset="0"/>
              </a:rPr>
              <a:t>, </a:t>
            </a:r>
            <a:r>
              <a:rPr lang="en-US" sz="2000" u="sng" dirty="0">
                <a:solidFill>
                  <a:srgbClr val="002060"/>
                </a:solidFill>
                <a:latin typeface="Gill Sans MT" panose="020B0502020104020203" pitchFamily="34" charset="0"/>
              </a:rPr>
              <a:t>Polina </a:t>
            </a:r>
            <a:r>
              <a:rPr lang="en-US" sz="2000" u="sng" dirty="0" err="1">
                <a:solidFill>
                  <a:srgbClr val="002060"/>
                </a:solidFill>
                <a:latin typeface="Gill Sans MT" panose="020B0502020104020203" pitchFamily="34" charset="0"/>
              </a:rPr>
              <a:t>Moskvitina</a:t>
            </a:r>
            <a:endParaRPr lang="en-US" sz="2000" u="sng" dirty="0">
              <a:solidFill>
                <a:srgbClr val="002060"/>
              </a:solidFill>
              <a:latin typeface="Gill Sans MT" panose="020B0502020104020203" pitchFamily="34" charset="0"/>
            </a:endParaRPr>
          </a:p>
        </p:txBody>
      </p:sp>
      <p:pic>
        <p:nvPicPr>
          <p:cNvPr id="9" name="Рисунок 8" descr="Изображение выглядит как текст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226C4D99-06E3-3547-8453-5474789707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8592" y="1965331"/>
            <a:ext cx="5161189" cy="340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89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6041F3-D9C6-DA40-BB92-53F13D48E5DD}"/>
              </a:ext>
            </a:extLst>
          </p:cNvPr>
          <p:cNvSpPr txBox="1">
            <a:spLocks/>
          </p:cNvSpPr>
          <p:nvPr/>
        </p:nvSpPr>
        <p:spPr>
          <a:xfrm>
            <a:off x="1105658" y="321629"/>
            <a:ext cx="10112298" cy="1088522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Our group outside ATLAS</a:t>
            </a:r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476790CB-23C6-F449-A49F-EAAC15A30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0298" y="6374446"/>
            <a:ext cx="2743200" cy="365125"/>
          </a:xfrm>
        </p:spPr>
        <p:txBody>
          <a:bodyPr/>
          <a:lstStyle/>
          <a:p>
            <a:fld id="{D74AACC6-A36B-224F-BF4C-84FE9543576B}" type="slidenum">
              <a:rPr lang="en-US" sz="2000" smtClean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10</a:t>
            </a:fld>
            <a:endParaRPr lang="en-US" sz="2000" dirty="0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9A7567-C053-1D4D-B65C-341374BF3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73"/>
          <a:stretch/>
        </p:blipFill>
        <p:spPr>
          <a:xfrm>
            <a:off x="0" y="4986184"/>
            <a:ext cx="12192000" cy="18653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ABEB05-70B7-414A-A6F6-D7909E4BFBA7}"/>
              </a:ext>
            </a:extLst>
          </p:cNvPr>
          <p:cNvSpPr txBox="1"/>
          <p:nvPr/>
        </p:nvSpPr>
        <p:spPr>
          <a:xfrm>
            <a:off x="753596" y="4459521"/>
            <a:ext cx="106848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Gill Sans MT" panose="020B0502020104020203" pitchFamily="34" charset="0"/>
              </a:rPr>
              <a:t> The question was:  “What is the </a:t>
            </a:r>
            <a:r>
              <a:rPr lang="en-US" sz="2000" b="1" dirty="0">
                <a:solidFill>
                  <a:srgbClr val="002060"/>
                </a:solidFill>
                <a:latin typeface="Gill Sans MT" panose="020B0502020104020203" pitchFamily="34" charset="0"/>
              </a:rPr>
              <a:t>best network configuration </a:t>
            </a:r>
            <a:r>
              <a:rPr lang="en-US" sz="2000" dirty="0">
                <a:solidFill>
                  <a:srgbClr val="002060"/>
                </a:solidFill>
                <a:latin typeface="Gill Sans MT" panose="020B0502020104020203" pitchFamily="34" charset="0"/>
              </a:rPr>
              <a:t>to search for the </a:t>
            </a:r>
            <a:r>
              <a:rPr lang="en-US" sz="2000" b="1" dirty="0">
                <a:solidFill>
                  <a:srgbClr val="002060"/>
                </a:solidFill>
                <a:latin typeface="Gill Sans MT" panose="020B0502020104020203" pitchFamily="34" charset="0"/>
              </a:rPr>
              <a:t>four-top</a:t>
            </a:r>
            <a:r>
              <a:rPr lang="en-US" sz="2000" dirty="0">
                <a:solidFill>
                  <a:srgbClr val="002060"/>
                </a:solidFill>
                <a:latin typeface="Gill Sans MT" panose="020B0502020104020203" pitchFamily="34" charset="0"/>
              </a:rPr>
              <a:t> channel?”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FB4F7F-24A2-554A-817D-6721730B8214}"/>
              </a:ext>
            </a:extLst>
          </p:cNvPr>
          <p:cNvSpPr txBox="1"/>
          <p:nvPr/>
        </p:nvSpPr>
        <p:spPr>
          <a:xfrm>
            <a:off x="1518921" y="3968407"/>
            <a:ext cx="92857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also looked at simulated data studies outside of ATLAS!</a:t>
            </a:r>
            <a:endParaRPr lang="ru-N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44517A-3B20-964D-A405-5104FC67057B}"/>
              </a:ext>
            </a:extLst>
          </p:cNvPr>
          <p:cNvSpPr txBox="1"/>
          <p:nvPr/>
        </p:nvSpPr>
        <p:spPr>
          <a:xfrm>
            <a:off x="8586021" y="1019998"/>
            <a:ext cx="2291411" cy="473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u="sng" dirty="0">
                <a:solidFill>
                  <a:srgbClr val="0070C0"/>
                </a:solidFill>
                <a:effectLst/>
                <a:latin typeface="GillSansMT"/>
              </a:rPr>
              <a:t>From </a:t>
            </a:r>
            <a:r>
              <a:rPr lang="en-US" b="1" u="sng" dirty="0" err="1">
                <a:solidFill>
                  <a:srgbClr val="0070C0"/>
                </a:solidFill>
                <a:effectLst/>
                <a:latin typeface="GillSansMT"/>
              </a:rPr>
              <a:t>DarkMachines</a:t>
            </a:r>
            <a:r>
              <a:rPr lang="en-US" b="1" u="sng" dirty="0">
                <a:solidFill>
                  <a:srgbClr val="0070C0"/>
                </a:solidFill>
                <a:effectLst/>
                <a:latin typeface="GillSansMT"/>
              </a:rPr>
              <a:t> :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18CC9D4-E71A-0C49-8BAF-39AA688AEFF1}"/>
              </a:ext>
            </a:extLst>
          </p:cNvPr>
          <p:cNvSpPr/>
          <p:nvPr/>
        </p:nvSpPr>
        <p:spPr>
          <a:xfrm>
            <a:off x="1823568" y="1399547"/>
            <a:ext cx="27453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000" b="1" dirty="0">
                <a:solidFill>
                  <a:srgbClr val="002060"/>
                </a:solidFill>
                <a:latin typeface="Gill Sans MT" panose="020B0502020104020203" pitchFamily="34" charset="0"/>
              </a:rPr>
              <a:t>Sascha</a:t>
            </a:r>
            <a:r>
              <a:rPr lang="en-US" sz="2000" dirty="0">
                <a:solidFill>
                  <a:srgbClr val="002060"/>
                </a:solidFill>
                <a:latin typeface="Gill Sans MT" panose="020B0502020104020203" pitchFamily="34" charset="0"/>
              </a:rPr>
              <a:t>)</a:t>
            </a:r>
          </a:p>
          <a:p>
            <a:pPr fontAlgn="base"/>
            <a:r>
              <a:rPr lang="en-US" sz="2000" dirty="0">
                <a:solidFill>
                  <a:srgbClr val="002060"/>
                </a:solidFill>
                <a:latin typeface="Gill Sans MT" panose="020B0502020104020203" pitchFamily="34" charset="0"/>
              </a:rPr>
              <a:t>(Supervisor)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6CD7EBC-F10E-7D46-8B46-E2417C8CA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427" y="874469"/>
            <a:ext cx="1183274" cy="17673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E32F38D-ED0A-FE4F-A06B-585A8B912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329" y="2768857"/>
            <a:ext cx="1299046" cy="1513006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ABBC1B4-FC04-AB48-A06C-D294FB5F4475}"/>
              </a:ext>
            </a:extLst>
          </p:cNvPr>
          <p:cNvSpPr/>
          <p:nvPr/>
        </p:nvSpPr>
        <p:spPr>
          <a:xfrm>
            <a:off x="1823568" y="3153606"/>
            <a:ext cx="27453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000" b="1" dirty="0">
                <a:solidFill>
                  <a:srgbClr val="002060"/>
                </a:solidFill>
                <a:latin typeface="Gill Sans MT" panose="020B0502020104020203" pitchFamily="34" charset="0"/>
              </a:rPr>
              <a:t>Clara</a:t>
            </a:r>
          </a:p>
          <a:p>
            <a:pPr fontAlgn="base"/>
            <a:r>
              <a:rPr lang="en-US" sz="2000" dirty="0">
                <a:solidFill>
                  <a:srgbClr val="002060"/>
                </a:solidFill>
                <a:latin typeface="Gill Sans MT" panose="020B0502020104020203" pitchFamily="34" charset="0"/>
              </a:rPr>
              <a:t>(Co-supervisor)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01DFAB5-202F-A442-A04F-AB4E645830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4703" y="1629835"/>
            <a:ext cx="1299046" cy="1472253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F6BD14F-D3B1-9143-A738-0B0E6103C960}"/>
              </a:ext>
            </a:extLst>
          </p:cNvPr>
          <p:cNvSpPr/>
          <p:nvPr/>
        </p:nvSpPr>
        <p:spPr>
          <a:xfrm>
            <a:off x="5679838" y="2132112"/>
            <a:ext cx="9808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000" b="1" dirty="0">
                <a:solidFill>
                  <a:srgbClr val="002060"/>
                </a:solidFill>
                <a:latin typeface="Gill Sans MT" panose="020B0502020104020203" pitchFamily="34" charset="0"/>
              </a:rPr>
              <a:t>Polina</a:t>
            </a:r>
          </a:p>
          <a:p>
            <a:pPr fontAlgn="base"/>
            <a:r>
              <a:rPr lang="en-US" sz="2000" dirty="0">
                <a:solidFill>
                  <a:srgbClr val="002060"/>
                </a:solidFill>
                <a:latin typeface="Gill Sans MT" panose="020B0502020104020203" pitchFamily="34" charset="0"/>
              </a:rPr>
              <a:t>(PhD)</a:t>
            </a:r>
          </a:p>
        </p:txBody>
      </p:sp>
      <p:sp>
        <p:nvSpPr>
          <p:cNvPr id="19" name="Плюс 18">
            <a:extLst>
              <a:ext uri="{FF2B5EF4-FFF2-40B4-BE49-F238E27FC236}">
                <a16:creationId xmlns:a16="http://schemas.microsoft.com/office/drawing/2014/main" id="{2946C2C1-7DD5-E844-847C-F21486F744FF}"/>
              </a:ext>
            </a:extLst>
          </p:cNvPr>
          <p:cNvSpPr/>
          <p:nvPr/>
        </p:nvSpPr>
        <p:spPr>
          <a:xfrm>
            <a:off x="3009428" y="2107433"/>
            <a:ext cx="675678" cy="615269"/>
          </a:xfrm>
          <a:prstGeom prst="mathPlus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NL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26" name="Picture 2" descr="Zhongyi Zhang">
            <a:extLst>
              <a:ext uri="{FF2B5EF4-FFF2-40B4-BE49-F238E27FC236}">
                <a16:creationId xmlns:a16="http://schemas.microsoft.com/office/drawing/2014/main" id="{19298AA3-347B-0B47-BE6D-08F155B92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142" y="1547815"/>
            <a:ext cx="1299046" cy="147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F63CEEB-31ED-A141-8667-B9E9241D519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933" r="9373"/>
          <a:stretch/>
        </p:blipFill>
        <p:spPr>
          <a:xfrm>
            <a:off x="10408623" y="37186"/>
            <a:ext cx="1772311" cy="13420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3F69DDE-AA27-D440-B046-3293CC7082D7}"/>
              </a:ext>
            </a:extLst>
          </p:cNvPr>
          <p:cNvSpPr txBox="1"/>
          <p:nvPr/>
        </p:nvSpPr>
        <p:spPr>
          <a:xfrm>
            <a:off x="8503920" y="3094148"/>
            <a:ext cx="3677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1E5E"/>
                </a:solidFill>
                <a:latin typeface="GillSansMT"/>
              </a:rPr>
              <a:t>Roberto Ruiz de </a:t>
            </a:r>
            <a:r>
              <a:rPr lang="en-US" b="1" dirty="0" err="1">
                <a:solidFill>
                  <a:srgbClr val="001E5E"/>
                </a:solidFill>
                <a:latin typeface="GillSansMT"/>
              </a:rPr>
              <a:t>Austri</a:t>
            </a:r>
            <a:r>
              <a:rPr lang="en-US" b="1" dirty="0">
                <a:solidFill>
                  <a:srgbClr val="001E5E"/>
                </a:solidFill>
                <a:latin typeface="GillSansMT"/>
              </a:rPr>
              <a:t> </a:t>
            </a:r>
            <a:r>
              <a:rPr lang="en-US" dirty="0">
                <a:solidFill>
                  <a:srgbClr val="001E5E"/>
                </a:solidFill>
                <a:latin typeface="GillSansMT"/>
              </a:rPr>
              <a:t>(</a:t>
            </a:r>
            <a:r>
              <a:rPr lang="en-US" sz="1800" dirty="0">
                <a:solidFill>
                  <a:srgbClr val="002060"/>
                </a:solidFill>
                <a:latin typeface="Gill Sans MT" panose="020B0502020104020203" pitchFamily="34" charset="0"/>
              </a:rPr>
              <a:t>Postdoc, </a:t>
            </a:r>
            <a:r>
              <a:rPr lang="en-US" dirty="0">
                <a:solidFill>
                  <a:srgbClr val="001E5E"/>
                </a:solidFill>
                <a:latin typeface="GillSansMT"/>
              </a:rPr>
              <a:t>IFIC)</a:t>
            </a:r>
          </a:p>
          <a:p>
            <a:r>
              <a:rPr lang="en-US" b="1" dirty="0">
                <a:solidFill>
                  <a:srgbClr val="001E5E"/>
                </a:solidFill>
                <a:latin typeface="GillSansMT"/>
              </a:rPr>
              <a:t>Rob </a:t>
            </a:r>
            <a:r>
              <a:rPr lang="en-US" b="1" dirty="0" err="1">
                <a:solidFill>
                  <a:srgbClr val="001E5E"/>
                </a:solidFill>
                <a:latin typeface="GillSansMT"/>
              </a:rPr>
              <a:t>Verheyen</a:t>
            </a:r>
            <a:r>
              <a:rPr lang="en-US" b="1" dirty="0">
                <a:solidFill>
                  <a:srgbClr val="001E5E"/>
                </a:solidFill>
                <a:latin typeface="GillSansMT"/>
              </a:rPr>
              <a:t> </a:t>
            </a:r>
            <a:r>
              <a:rPr lang="en-US" dirty="0">
                <a:solidFill>
                  <a:srgbClr val="001E5E"/>
                </a:solidFill>
                <a:latin typeface="GillSansMT"/>
              </a:rPr>
              <a:t>(</a:t>
            </a:r>
            <a:r>
              <a:rPr lang="en-US" sz="1800" dirty="0">
                <a:solidFill>
                  <a:srgbClr val="002060"/>
                </a:solidFill>
                <a:latin typeface="Gill Sans MT" panose="020B0502020104020203" pitchFamily="34" charset="0"/>
              </a:rPr>
              <a:t>Postdoc, </a:t>
            </a:r>
            <a:r>
              <a:rPr lang="en-US" dirty="0">
                <a:solidFill>
                  <a:srgbClr val="001E5E"/>
                </a:solidFill>
                <a:latin typeface="GillSansMT"/>
              </a:rPr>
              <a:t>UCL)</a:t>
            </a:r>
            <a:endParaRPr lang="en-US" dirty="0">
              <a:solidFill>
                <a:srgbClr val="001E5E"/>
              </a:solidFill>
              <a:effectLst/>
              <a:latin typeface="GillSansM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BA2C39-A506-C14F-AB27-D4CC1D8DE618}"/>
              </a:ext>
            </a:extLst>
          </p:cNvPr>
          <p:cNvSpPr txBox="1"/>
          <p:nvPr/>
        </p:nvSpPr>
        <p:spPr>
          <a:xfrm>
            <a:off x="10139504" y="2132112"/>
            <a:ext cx="20414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1E5E"/>
                </a:solidFill>
                <a:latin typeface="GillSansMT"/>
              </a:rPr>
              <a:t>Zhongyi</a:t>
            </a:r>
            <a:endParaRPr lang="en-US" sz="2000" b="1" dirty="0">
              <a:solidFill>
                <a:srgbClr val="001E5E"/>
              </a:solidFill>
              <a:latin typeface="GillSansMT"/>
            </a:endParaRPr>
          </a:p>
          <a:p>
            <a:r>
              <a:rPr lang="en-US" sz="2000" dirty="0">
                <a:solidFill>
                  <a:srgbClr val="002060"/>
                </a:solidFill>
                <a:latin typeface="Gill Sans MT" panose="020B0502020104020203" pitchFamily="34" charset="0"/>
              </a:rPr>
              <a:t>(Postdoc)</a:t>
            </a:r>
            <a:r>
              <a:rPr lang="en-US" sz="2000" b="1" dirty="0">
                <a:solidFill>
                  <a:srgbClr val="001E5E"/>
                </a:solidFill>
                <a:latin typeface="GillSansMT"/>
              </a:rPr>
              <a:t> </a:t>
            </a:r>
            <a:endParaRPr lang="en-US" sz="2000" b="1" u="sng" dirty="0">
              <a:solidFill>
                <a:srgbClr val="001E5E"/>
              </a:solidFill>
              <a:effectLst/>
              <a:latin typeface="GillSansMT"/>
            </a:endParaRPr>
          </a:p>
        </p:txBody>
      </p:sp>
      <p:sp>
        <p:nvSpPr>
          <p:cNvPr id="20" name="Плюс 19">
            <a:extLst>
              <a:ext uri="{FF2B5EF4-FFF2-40B4-BE49-F238E27FC236}">
                <a16:creationId xmlns:a16="http://schemas.microsoft.com/office/drawing/2014/main" id="{7152D060-AC94-C542-8DC1-BD518FD32083}"/>
              </a:ext>
            </a:extLst>
          </p:cNvPr>
          <p:cNvSpPr/>
          <p:nvPr/>
        </p:nvSpPr>
        <p:spPr>
          <a:xfrm>
            <a:off x="8065477" y="3216137"/>
            <a:ext cx="438443" cy="400110"/>
          </a:xfrm>
          <a:prstGeom prst="mathPlus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NL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Плюс 22">
            <a:extLst>
              <a:ext uri="{FF2B5EF4-FFF2-40B4-BE49-F238E27FC236}">
                <a16:creationId xmlns:a16="http://schemas.microsoft.com/office/drawing/2014/main" id="{F6AE883C-455F-6649-BD7B-1F44A7F99331}"/>
              </a:ext>
            </a:extLst>
          </p:cNvPr>
          <p:cNvSpPr/>
          <p:nvPr/>
        </p:nvSpPr>
        <p:spPr>
          <a:xfrm>
            <a:off x="7263399" y="2107432"/>
            <a:ext cx="675678" cy="615269"/>
          </a:xfrm>
          <a:prstGeom prst="mathPlus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NL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2478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60F997E-D530-4541-8671-271A1B705EC0}"/>
              </a:ext>
            </a:extLst>
          </p:cNvPr>
          <p:cNvSpPr/>
          <p:nvPr/>
        </p:nvSpPr>
        <p:spPr>
          <a:xfrm>
            <a:off x="184616" y="1109934"/>
            <a:ext cx="48409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Idea</a:t>
            </a:r>
          </a:p>
          <a:p>
            <a:pPr algn="just"/>
            <a:r>
              <a:rPr lang="en-US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Sequence-to-sequence network that learns importance of elements with respect to others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FB8C0A03-6170-B54A-BC10-1D8319528F06}"/>
              </a:ext>
            </a:extLst>
          </p:cNvPr>
          <p:cNvSpPr txBox="1">
            <a:spLocks/>
          </p:cNvSpPr>
          <p:nvPr/>
        </p:nvSpPr>
        <p:spPr>
          <a:xfrm>
            <a:off x="986905" y="321629"/>
            <a:ext cx="10112298" cy="1088522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Transformers</a:t>
            </a:r>
          </a:p>
        </p:txBody>
      </p:sp>
      <p:sp>
        <p:nvSpPr>
          <p:cNvPr id="20" name="Slide Number Placeholder 8">
            <a:extLst>
              <a:ext uri="{FF2B5EF4-FFF2-40B4-BE49-F238E27FC236}">
                <a16:creationId xmlns:a16="http://schemas.microsoft.com/office/drawing/2014/main" id="{7CBC185E-12ED-2841-9077-47F528F80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0298" y="6374446"/>
            <a:ext cx="2743200" cy="365125"/>
          </a:xfrm>
        </p:spPr>
        <p:txBody>
          <a:bodyPr/>
          <a:lstStyle/>
          <a:p>
            <a:fld id="{D74AACC6-A36B-224F-BF4C-84FE9543576B}" type="slidenum">
              <a:rPr lang="en-US" sz="2000" smtClean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11</a:t>
            </a:fld>
            <a:endParaRPr lang="en-US" sz="2000" dirty="0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0E5020-EC15-FD4E-AFD4-F5156E9C800F}"/>
              </a:ext>
            </a:extLst>
          </p:cNvPr>
          <p:cNvSpPr txBox="1"/>
          <p:nvPr/>
        </p:nvSpPr>
        <p:spPr>
          <a:xfrm>
            <a:off x="631762" y="5950630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Gill Sans MT" panose="020B0502020104020203" pitchFamily="34" charset="0"/>
              </a:rPr>
              <a:t>Attention is All You Need!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765066-E1D0-B04A-9E18-845450C249A0}"/>
              </a:ext>
            </a:extLst>
          </p:cNvPr>
          <p:cNvSpPr txBox="1"/>
          <p:nvPr/>
        </p:nvSpPr>
        <p:spPr>
          <a:xfrm>
            <a:off x="9966188" y="160181"/>
            <a:ext cx="21406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hlinkClick r:id="rId3"/>
              </a:rPr>
              <a:t>arXiv:2202.03772</a:t>
            </a:r>
            <a:endParaRPr lang="ru-NL" sz="1400" dirty="0"/>
          </a:p>
        </p:txBody>
      </p:sp>
      <p:pic>
        <p:nvPicPr>
          <p:cNvPr id="9" name="Picture 2" descr="OpenAI launches new company for funding safe artificial general  intelligence | VentureBeat">
            <a:extLst>
              <a:ext uri="{FF2B5EF4-FFF2-40B4-BE49-F238E27FC236}">
                <a16:creationId xmlns:a16="http://schemas.microsoft.com/office/drawing/2014/main" id="{296AB4DF-0EE8-1847-BCFE-981E288C0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239" y="0"/>
            <a:ext cx="1913341" cy="79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Low attention and high attention in a transformer model">
            <a:extLst>
              <a:ext uri="{FF2B5EF4-FFF2-40B4-BE49-F238E27FC236}">
                <a16:creationId xmlns:a16="http://schemas.microsoft.com/office/drawing/2014/main" id="{F85C89A0-0CF1-734F-A2C5-49D9AAC9D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363" y="4710428"/>
            <a:ext cx="6096000" cy="143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idden states from encoding to decoding in a transformer model">
            <a:extLst>
              <a:ext uri="{FF2B5EF4-FFF2-40B4-BE49-F238E27FC236}">
                <a16:creationId xmlns:a16="http://schemas.microsoft.com/office/drawing/2014/main" id="{3E7F9E7F-259A-5F46-8004-DFF2765F3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363" y="1615823"/>
            <a:ext cx="5984978" cy="227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nfinite Galaxy Puzzle 2 - Art of Play">
            <a:extLst>
              <a:ext uri="{FF2B5EF4-FFF2-40B4-BE49-F238E27FC236}">
                <a16:creationId xmlns:a16="http://schemas.microsoft.com/office/drawing/2014/main" id="{DCFABC4B-F2C9-8F4A-8C33-2E8922AC3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5659" b="23556"/>
          <a:stretch/>
        </p:blipFill>
        <p:spPr bwMode="auto">
          <a:xfrm>
            <a:off x="90025" y="1384253"/>
            <a:ext cx="7076426" cy="442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Over Kansen artificiële intelligentie (AI) en ChatGPT voor  communicatieprofessionals - Utrechtse Communicatiekring">
            <a:extLst>
              <a:ext uri="{FF2B5EF4-FFF2-40B4-BE49-F238E27FC236}">
                <a16:creationId xmlns:a16="http://schemas.microsoft.com/office/drawing/2014/main" id="{599D90C9-65D9-EF45-BF29-8C1EDF6DB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4" y="115957"/>
            <a:ext cx="1069035" cy="60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C632A41-59E2-2D4C-841C-4B34CAC3279A}"/>
              </a:ext>
            </a:extLst>
          </p:cNvPr>
          <p:cNvSpPr txBox="1"/>
          <p:nvPr/>
        </p:nvSpPr>
        <p:spPr>
          <a:xfrm>
            <a:off x="1398730" y="6249231"/>
            <a:ext cx="21406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hlinkClick r:id="rId9"/>
              </a:rPr>
              <a:t>arXiv:1706.03762</a:t>
            </a:r>
            <a:endParaRPr lang="ru-NL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6C84F9-DD04-7A44-A5EC-9B4EEAB6173F}"/>
              </a:ext>
            </a:extLst>
          </p:cNvPr>
          <p:cNvSpPr txBox="1"/>
          <p:nvPr/>
        </p:nvSpPr>
        <p:spPr>
          <a:xfrm>
            <a:off x="258502" y="5871132"/>
            <a:ext cx="6098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Gill Sans MT" panose="020B0502020104020203" pitchFamily="34" charset="0"/>
              </a:rPr>
              <a:t>+</a:t>
            </a:r>
            <a:endParaRPr lang="ru-NL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F2C449-8D35-2543-A883-F555465BD2C9}"/>
              </a:ext>
            </a:extLst>
          </p:cNvPr>
          <p:cNvSpPr txBox="1"/>
          <p:nvPr/>
        </p:nvSpPr>
        <p:spPr>
          <a:xfrm>
            <a:off x="4642596" y="6214070"/>
            <a:ext cx="6098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Gill Sans MT" panose="020B0502020104020203" pitchFamily="34" charset="0"/>
              </a:rPr>
              <a:t>+</a:t>
            </a:r>
            <a:endParaRPr lang="ru-NL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44033C9-F073-3041-B567-4920BF29542C}"/>
                  </a:ext>
                </a:extLst>
              </p:cNvPr>
              <p:cNvSpPr txBox="1"/>
              <p:nvPr/>
            </p:nvSpPr>
            <p:spPr>
              <a:xfrm>
                <a:off x="5037868" y="6300904"/>
                <a:ext cx="60980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rgbClr val="C00000"/>
                    </a:solidFill>
                    <a:latin typeface="Gill Sans MT" panose="020B0502020104020203" pitchFamily="34" charset="0"/>
                  </a:rPr>
                  <a:t>Pairwise features </a:t>
                </a:r>
                <a:r>
                  <a:rPr lang="en-US" sz="1600" b="1" dirty="0">
                    <a:solidFill>
                      <a:srgbClr val="C00000"/>
                    </a:solidFill>
                    <a:latin typeface="Gill Sans MT" panose="020B0502020104020203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𝒊𝒋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C00000"/>
                    </a:solidFill>
                    <a:effectLst/>
                    <a:latin typeface="Gill Sans MT" panose="020B0502020104020203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 </m:t>
                    </m:r>
                    <m:sSub>
                      <m:sSubPr>
                        <m:ctrlPr>
                          <a:rPr lang="en-US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𝒊𝒋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C00000"/>
                    </a:solidFill>
                    <a:effectLst/>
                    <a:latin typeface="Gill Sans MT" panose="020B0502020104020203" pitchFamily="34" charset="0"/>
                  </a:rPr>
                  <a:t>, etc..</a:t>
                </a:r>
                <a:r>
                  <a:rPr lang="en-US" sz="1600" b="1" dirty="0">
                    <a:solidFill>
                      <a:srgbClr val="C00000"/>
                    </a:solidFill>
                    <a:latin typeface="Gill Sans MT" panose="020B0502020104020203" pitchFamily="34" charset="0"/>
                  </a:rPr>
                  <a:t>)</a:t>
                </a:r>
                <a:endParaRPr lang="en-US" b="1" dirty="0">
                  <a:solidFill>
                    <a:srgbClr val="C00000"/>
                  </a:solidFill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44033C9-F073-3041-B567-4920BF295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7868" y="6300904"/>
                <a:ext cx="6098058" cy="369332"/>
              </a:xfrm>
              <a:prstGeom prst="rect">
                <a:avLst/>
              </a:prstGeom>
              <a:blipFill>
                <a:blip r:embed="rId10"/>
                <a:stretch>
                  <a:fillRect l="-832" t="-13333" b="-16667"/>
                </a:stretch>
              </a:blipFill>
            </p:spPr>
            <p:txBody>
              <a:bodyPr/>
              <a:lstStyle/>
              <a:p>
                <a:r>
                  <a:rPr lang="ru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2650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8EAB4DD-9357-A245-99BF-9A4D8FCD39EE}"/>
              </a:ext>
            </a:extLst>
          </p:cNvPr>
          <p:cNvSpPr txBox="1">
            <a:spLocks/>
          </p:cNvSpPr>
          <p:nvPr/>
        </p:nvSpPr>
        <p:spPr>
          <a:xfrm>
            <a:off x="986905" y="321629"/>
            <a:ext cx="10112298" cy="1088522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7D68DF-22C2-EB49-867F-B6DC7F0754E6}"/>
              </a:ext>
            </a:extLst>
          </p:cNvPr>
          <p:cNvSpPr txBox="1"/>
          <p:nvPr/>
        </p:nvSpPr>
        <p:spPr>
          <a:xfrm>
            <a:off x="10286842" y="167740"/>
            <a:ext cx="18365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hlinkClick r:id="rId3"/>
              </a:rPr>
              <a:t>arXiv:2211.05143</a:t>
            </a:r>
            <a:endParaRPr lang="ru-NL" sz="1400" dirty="0"/>
          </a:p>
        </p:txBody>
      </p:sp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337DC059-03E9-7148-8514-126CF822C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0298" y="6374446"/>
            <a:ext cx="2743200" cy="365125"/>
          </a:xfrm>
        </p:spPr>
        <p:txBody>
          <a:bodyPr/>
          <a:lstStyle/>
          <a:p>
            <a:fld id="{D74AACC6-A36B-224F-BF4C-84FE9543576B}" type="slidenum">
              <a:rPr lang="en-US" sz="2000" smtClean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12</a:t>
            </a:fld>
            <a:endParaRPr lang="en-US" sz="2000" dirty="0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8EFE9F-565C-484F-83C8-0D99AC0796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099" b="51957"/>
          <a:stretch/>
        </p:blipFill>
        <p:spPr>
          <a:xfrm>
            <a:off x="361516" y="1408650"/>
            <a:ext cx="5144516" cy="38135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8932BC-38C5-8846-AA6C-BF9E3B076D06}"/>
              </a:ext>
            </a:extLst>
          </p:cNvPr>
          <p:cNvSpPr txBox="1"/>
          <p:nvPr/>
        </p:nvSpPr>
        <p:spPr>
          <a:xfrm>
            <a:off x="1191382" y="5882911"/>
            <a:ext cx="44907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</a:rPr>
              <a:t>A plot with signal efficiency VS background rejection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C62918B-0BED-1E4E-A7C3-7803F52784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319" t="3079" r="4435" b="71138"/>
          <a:stretch/>
        </p:blipFill>
        <p:spPr>
          <a:xfrm>
            <a:off x="4220599" y="1617210"/>
            <a:ext cx="1191564" cy="154361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FA5A42A-F715-8947-BA4B-89309CA032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654" t="90345"/>
          <a:stretch/>
        </p:blipFill>
        <p:spPr>
          <a:xfrm>
            <a:off x="1166715" y="5031906"/>
            <a:ext cx="4601784" cy="76599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B196DB8-8566-1043-83EE-D236DD6241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921" t="92050" r="44966" b="4105"/>
          <a:stretch/>
        </p:blipFill>
        <p:spPr>
          <a:xfrm>
            <a:off x="996157" y="5165508"/>
            <a:ext cx="410220" cy="31287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143F724-A207-784B-967C-C168D9F78C69}"/>
              </a:ext>
            </a:extLst>
          </p:cNvPr>
          <p:cNvSpPr/>
          <p:nvPr/>
        </p:nvSpPr>
        <p:spPr>
          <a:xfrm>
            <a:off x="1191382" y="4999632"/>
            <a:ext cx="141025" cy="1025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NL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671C6D-24BF-8D4C-9AC5-FA99DDE4E202}"/>
              </a:ext>
            </a:extLst>
          </p:cNvPr>
          <p:cNvSpPr txBox="1"/>
          <p:nvPr/>
        </p:nvSpPr>
        <p:spPr>
          <a:xfrm>
            <a:off x="6561485" y="3145315"/>
            <a:ext cx="47663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We can achieve </a:t>
            </a:r>
            <a:r>
              <a:rPr lang="en-US" sz="2400" b="0" i="0" u="none" strike="noStrike" dirty="0">
                <a:solidFill>
                  <a:srgbClr val="C00000"/>
                </a:solidFill>
                <a:effectLst/>
                <a:latin typeface="Gill Sans MT" panose="020B0502020104020203" pitchFamily="34" charset="0"/>
              </a:rPr>
              <a:t>a 50% higher background rejection </a:t>
            </a:r>
            <a:r>
              <a:rPr lang="en-US" sz="2400" b="1" i="0" u="none" strike="noStrike" dirty="0">
                <a:solidFill>
                  <a:srgbClr val="C00000"/>
                </a:solidFill>
                <a:effectLst/>
                <a:latin typeface="Gill Sans MT" panose="020B0502020104020203" pitchFamily="34" charset="0"/>
              </a:rPr>
              <a:t>FOR FREE</a:t>
            </a:r>
            <a:r>
              <a:rPr lang="en-US" sz="2400" b="0" i="0" u="none" strike="noStrike" dirty="0">
                <a:solidFill>
                  <a:srgbClr val="C00000"/>
                </a:solidFill>
                <a:effectLst/>
                <a:latin typeface="Gill Sans MT" panose="020B0502020104020203" pitchFamily="34" charset="0"/>
              </a:rPr>
              <a:t> 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by switching from </a:t>
            </a:r>
            <a:r>
              <a:rPr lang="en-US" sz="2400" b="1" i="0" u="none" strike="noStrike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BDT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 to </a:t>
            </a:r>
            <a:r>
              <a:rPr lang="en-US" sz="2400" b="1" i="0" u="none" strike="noStrike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Transformers </a:t>
            </a:r>
            <a:r>
              <a:rPr lang="en-US" sz="1600" i="0" u="none" strike="noStrike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(with pairwise features)</a:t>
            </a:r>
            <a:endParaRPr lang="ru-NL" sz="2400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E041DF-8C72-B142-A0A1-E31599CC87B9}"/>
              </a:ext>
            </a:extLst>
          </p:cNvPr>
          <p:cNvSpPr txBox="1"/>
          <p:nvPr/>
        </p:nvSpPr>
        <p:spPr>
          <a:xfrm>
            <a:off x="5847589" y="1673655"/>
            <a:ext cx="51445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X-axis </a:t>
            </a:r>
            <a:r>
              <a:rPr lang="en-US" sz="2000" dirty="0">
                <a:solidFill>
                  <a:srgbClr val="002060"/>
                </a:solidFill>
                <a:latin typeface="Gill Sans MT" panose="020B0502020104020203" pitchFamily="34" charset="0"/>
              </a:rPr>
              <a:t>–</a:t>
            </a:r>
            <a:r>
              <a:rPr lang="en-US" sz="2000" b="0" i="0" u="none" strike="noStrike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 the signal efficiency</a:t>
            </a:r>
          </a:p>
          <a:p>
            <a:r>
              <a:rPr lang="en-US" sz="2000" b="0" i="0" u="none" strike="noStrike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 Y-axis </a:t>
            </a:r>
            <a:r>
              <a:rPr lang="en-US" sz="2000" dirty="0">
                <a:solidFill>
                  <a:srgbClr val="002060"/>
                </a:solidFill>
                <a:latin typeface="Gill Sans MT" panose="020B0502020104020203" pitchFamily="34" charset="0"/>
              </a:rPr>
              <a:t>– t</a:t>
            </a:r>
            <a:r>
              <a:rPr lang="en-US" sz="2000" b="0" i="0" u="none" strike="noStrike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he background rejection</a:t>
            </a:r>
            <a:endParaRPr lang="ru-NL" sz="2000" dirty="0">
              <a:solidFill>
                <a:srgbClr val="00206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78100D-AB4F-3E42-B5E8-4D69FD6CC89F}"/>
              </a:ext>
            </a:extLst>
          </p:cNvPr>
          <p:cNvSpPr txBox="1"/>
          <p:nvPr/>
        </p:nvSpPr>
        <p:spPr>
          <a:xfrm rot="905537">
            <a:off x="9206442" y="1741791"/>
            <a:ext cx="28429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0" u="none" strike="noStrike" dirty="0">
                <a:solidFill>
                  <a:srgbClr val="C00000"/>
                </a:solidFill>
                <a:effectLst/>
                <a:latin typeface="Gill Sans MT" panose="020B0502020104020203" pitchFamily="34" charset="0"/>
              </a:rPr>
              <a:t>compared to the </a:t>
            </a:r>
            <a:r>
              <a:rPr lang="en-US" sz="2000" b="1" i="0" u="none" strike="noStrike" dirty="0">
                <a:solidFill>
                  <a:srgbClr val="C00000"/>
                </a:solidFill>
                <a:effectLst/>
                <a:latin typeface="Gill Sans MT" panose="020B0502020104020203" pitchFamily="34" charset="0"/>
              </a:rPr>
              <a:t>BDT</a:t>
            </a:r>
            <a:endParaRPr lang="ru-NL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029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533DE8F6-2FD0-364F-BA73-802C87F4F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0298" y="6374446"/>
            <a:ext cx="2743200" cy="365125"/>
          </a:xfrm>
        </p:spPr>
        <p:txBody>
          <a:bodyPr/>
          <a:lstStyle/>
          <a:p>
            <a:fld id="{D74AACC6-A36B-224F-BF4C-84FE9543576B}" type="slidenum">
              <a:rPr lang="en-US" sz="2000" smtClean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13</a:t>
            </a:fld>
            <a:endParaRPr lang="en-US" sz="2000" dirty="0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237F97-4F6A-8A47-875B-387B5CC72E03}"/>
              </a:ext>
            </a:extLst>
          </p:cNvPr>
          <p:cNvSpPr txBox="1"/>
          <p:nvPr/>
        </p:nvSpPr>
        <p:spPr>
          <a:xfrm>
            <a:off x="2291861" y="2398017"/>
            <a:ext cx="7608277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Exact nature of the excess remains unknown</a:t>
            </a:r>
          </a:p>
          <a:p>
            <a:pPr algn="ctr"/>
            <a:endParaRPr lang="en-US" sz="2400" b="1" dirty="0">
              <a:solidFill>
                <a:srgbClr val="C00000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Gill Sans MT" panose="020B0502020104020203" pitchFamily="34" charset="0"/>
              </a:rPr>
              <a:t>Is it actually four-top production??</a:t>
            </a:r>
            <a:endParaRPr lang="ru-NL" sz="3200" b="1" dirty="0">
              <a:solidFill>
                <a:srgbClr val="C00000"/>
              </a:solidFill>
            </a:endParaRPr>
          </a:p>
        </p:txBody>
      </p:sp>
      <p:pic>
        <p:nvPicPr>
          <p:cNvPr id="4" name="Picture 2" descr="The X-files - I Want To Believe Poster - Maxi-Posters - online kaufen | Ex  Libris">
            <a:extLst>
              <a:ext uri="{FF2B5EF4-FFF2-40B4-BE49-F238E27FC236}">
                <a16:creationId xmlns:a16="http://schemas.microsoft.com/office/drawing/2014/main" id="{9F34DA59-CBDF-E649-B2F8-D8A724EFD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7691">
            <a:off x="10159232" y="307030"/>
            <a:ext cx="1682918" cy="252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top quark subatomic particle plush toy">
            <a:extLst>
              <a:ext uri="{FF2B5EF4-FFF2-40B4-BE49-F238E27FC236}">
                <a16:creationId xmlns:a16="http://schemas.microsoft.com/office/drawing/2014/main" id="{A9FABCED-B44F-7145-BDF1-39AB9BA8F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0582" y="5667811"/>
            <a:ext cx="934840" cy="103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93ABB1-5A8C-9442-9CD1-1707C68368EC}"/>
              </a:ext>
            </a:extLst>
          </p:cNvPr>
          <p:cNvSpPr txBox="1"/>
          <p:nvPr/>
        </p:nvSpPr>
        <p:spPr>
          <a:xfrm>
            <a:off x="449179" y="5375244"/>
            <a:ext cx="68458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Gill Sans MT" panose="020B0502020104020203" pitchFamily="34" charset="0"/>
              </a:rPr>
              <a:t>Are there new physics in the four-top channel? </a:t>
            </a:r>
          </a:p>
          <a:p>
            <a:endParaRPr lang="en-GB" dirty="0">
              <a:solidFill>
                <a:srgbClr val="FF0000"/>
              </a:solidFill>
              <a:latin typeface="Gill Sans MT" panose="020B0502020104020203" pitchFamily="34" charset="0"/>
            </a:endParaRPr>
          </a:p>
          <a:p>
            <a:r>
              <a:rPr lang="en-GB" b="1" dirty="0">
                <a:solidFill>
                  <a:srgbClr val="002060"/>
                </a:solidFill>
                <a:latin typeface="Gill Sans MT" panose="020B0502020104020203" pitchFamily="34" charset="0"/>
              </a:rPr>
              <a:t>New physics beyond the SM (BSM) 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….</a:t>
            </a:r>
            <a:endParaRPr lang="en-GB" b="1" dirty="0">
              <a:solidFill>
                <a:srgbClr val="002060"/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D717A5-F468-E042-A2E7-A02B4E9AB953}"/>
              </a:ext>
            </a:extLst>
          </p:cNvPr>
          <p:cNvSpPr txBox="1"/>
          <p:nvPr/>
        </p:nvSpPr>
        <p:spPr>
          <a:xfrm>
            <a:off x="449179" y="623137"/>
            <a:ext cx="81975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none" strike="noStrike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We observed a significantly higher number of four-top events than expected within the Standard Model</a:t>
            </a:r>
            <a:endParaRPr lang="ru-NL" sz="2000" b="1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A31566-6BA6-A24D-9E8B-8658DCD9F6D9}"/>
              </a:ext>
            </a:extLst>
          </p:cNvPr>
          <p:cNvSpPr txBox="1"/>
          <p:nvPr/>
        </p:nvSpPr>
        <p:spPr>
          <a:xfrm>
            <a:off x="3400926" y="4286740"/>
            <a:ext cx="85325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b="1" i="0" u="none" strike="noStrike" dirty="0">
                <a:solidFill>
                  <a:srgbClr val="C00000"/>
                </a:solidFill>
                <a:effectLst/>
                <a:latin typeface="Gill Sans MT" panose="020B0502020104020203" pitchFamily="34" charset="0"/>
              </a:rPr>
              <a:t>Are there anomalies hidden in the four-top selection ??</a:t>
            </a:r>
            <a:endParaRPr lang="ru-NL" sz="2400" b="1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716A10-B8DC-D244-A52F-C7146C9C40F6}"/>
              </a:ext>
            </a:extLst>
          </p:cNvPr>
          <p:cNvSpPr txBox="1"/>
          <p:nvPr/>
        </p:nvSpPr>
        <p:spPr>
          <a:xfrm>
            <a:off x="449179" y="1281353"/>
            <a:ext cx="44829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spc="-7" dirty="0">
                <a:solidFill>
                  <a:srgbClr val="C00000"/>
                </a:solidFill>
                <a:latin typeface="Gill Sans MT" panose="020B0502020104020203" pitchFamily="34" charset="0"/>
                <a:cs typeface="Arial"/>
              </a:rPr>
              <a:t>[6.1 </a:t>
            </a:r>
            <a:r>
              <a:rPr lang="el-GR" sz="2200" b="1" spc="-7" dirty="0">
                <a:solidFill>
                  <a:srgbClr val="C00000"/>
                </a:solidFill>
                <a:latin typeface="Gill Sans MT" panose="020B0502020104020203" pitchFamily="34" charset="0"/>
                <a:cs typeface="Arial"/>
              </a:rPr>
              <a:t>σ</a:t>
            </a:r>
            <a:r>
              <a:rPr lang="el-GR" sz="2200" b="1" spc="-27" dirty="0">
                <a:solidFill>
                  <a:srgbClr val="C00000"/>
                </a:solidFill>
                <a:latin typeface="Gill Sans MT" panose="020B0502020104020203" pitchFamily="34" charset="0"/>
                <a:cs typeface="Arial"/>
              </a:rPr>
              <a:t> </a:t>
            </a:r>
            <a:r>
              <a:rPr lang="el-GR" sz="2200" b="1" dirty="0">
                <a:solidFill>
                  <a:srgbClr val="C00000"/>
                </a:solidFill>
                <a:latin typeface="Gill Sans MT" panose="020B0502020104020203" pitchFamily="34" charset="0"/>
                <a:cs typeface="Arial"/>
              </a:rPr>
              <a:t>(4.3σ)</a:t>
            </a:r>
            <a:r>
              <a:rPr lang="en-US" sz="2200" b="1" dirty="0">
                <a:solidFill>
                  <a:srgbClr val="C00000"/>
                </a:solidFill>
                <a:latin typeface="Gill Sans MT" panose="020B0502020104020203" pitchFamily="34" charset="0"/>
                <a:cs typeface="Arial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036853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8EAB4DD-9357-A245-99BF-9A4D8FCD39EE}"/>
              </a:ext>
            </a:extLst>
          </p:cNvPr>
          <p:cNvSpPr txBox="1">
            <a:spLocks/>
          </p:cNvSpPr>
          <p:nvPr/>
        </p:nvSpPr>
        <p:spPr>
          <a:xfrm>
            <a:off x="986905" y="321629"/>
            <a:ext cx="10112298" cy="1088522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8BFA3F6-B6A3-F241-AE0B-46E29731B4CF}"/>
              </a:ext>
            </a:extLst>
          </p:cNvPr>
          <p:cNvSpPr/>
          <p:nvPr/>
        </p:nvSpPr>
        <p:spPr>
          <a:xfrm>
            <a:off x="1039850" y="1549157"/>
            <a:ext cx="1011229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C00000"/>
                </a:solidFill>
                <a:latin typeface="Gill Sans MT" panose="020B0502020104020203" pitchFamily="34" charset="0"/>
              </a:rPr>
              <a:t>Four-</a:t>
            </a:r>
            <a:r>
              <a:rPr lang="en-US" sz="2200" b="1" dirty="0">
                <a:solidFill>
                  <a:srgbClr val="C00000"/>
                </a:solidFill>
                <a:effectLst/>
                <a:latin typeface="Gill Sans MT" panose="020B0502020104020203" pitchFamily="34" charset="0"/>
              </a:rPr>
              <a:t>top observation! </a:t>
            </a:r>
            <a:r>
              <a:rPr lang="en-US" sz="2200" b="1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First time ever! </a:t>
            </a:r>
          </a:p>
          <a:p>
            <a:pPr algn="ctr"/>
            <a:r>
              <a:rPr lang="en-US" sz="2200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Background only hypothesis rejected with a significance of </a:t>
            </a:r>
            <a:r>
              <a:rPr lang="en-US" sz="2200" b="1" dirty="0">
                <a:solidFill>
                  <a:srgbClr val="C00000"/>
                </a:solidFill>
                <a:effectLst/>
                <a:latin typeface="Gill Sans MT" panose="020B0502020104020203" pitchFamily="34" charset="0"/>
              </a:rPr>
              <a:t>6.1</a:t>
            </a:r>
            <a:r>
              <a:rPr lang="el-GR" sz="2200" b="1" dirty="0">
                <a:solidFill>
                  <a:srgbClr val="C00000"/>
                </a:solidFill>
                <a:effectLst/>
                <a:latin typeface="Helvetica Neue" panose="02000503000000020004" pitchFamily="2" charset="0"/>
              </a:rPr>
              <a:t>σ </a:t>
            </a:r>
            <a:endParaRPr lang="el-GR" sz="2200" dirty="0">
              <a:solidFill>
                <a:srgbClr val="C00000"/>
              </a:solidFill>
              <a:effectLst/>
              <a:latin typeface="Helvetica Neue" panose="02000503000000020004" pitchFamily="2" charset="0"/>
            </a:endParaRPr>
          </a:p>
          <a:p>
            <a:pPr algn="ctr"/>
            <a:endParaRPr lang="en-US" sz="2200" dirty="0">
              <a:solidFill>
                <a:srgbClr val="002060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n-US" sz="2200" dirty="0">
                <a:solidFill>
                  <a:srgbClr val="002060"/>
                </a:solidFill>
                <a:latin typeface="Gill Sans MT" panose="020B0502020104020203" pitchFamily="34" charset="0"/>
              </a:rPr>
              <a:t>Transformers are to be a capable tool when applied to particle collider problems!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13476A-94E5-4942-AA8A-0F6E221040AE}"/>
              </a:ext>
            </a:extLst>
          </p:cNvPr>
          <p:cNvSpPr txBox="1"/>
          <p:nvPr/>
        </p:nvSpPr>
        <p:spPr>
          <a:xfrm>
            <a:off x="2041525" y="3134713"/>
            <a:ext cx="810894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002060"/>
              </a:solidFill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</a:rPr>
              <a:t>Next steps: Investigating the excess of 3-top/4-top events and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Searching for Anomalies in ATLAS!!! 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5" name="Picture 2" descr="How to get Google Mobile Web Specialist Certificate: TechMagic">
            <a:extLst>
              <a:ext uri="{FF2B5EF4-FFF2-40B4-BE49-F238E27FC236}">
                <a16:creationId xmlns:a16="http://schemas.microsoft.com/office/drawing/2014/main" id="{D2F86614-8ED6-0F41-B733-4C3F647E08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2"/>
          <a:stretch/>
        </p:blipFill>
        <p:spPr bwMode="auto">
          <a:xfrm>
            <a:off x="3773695" y="4549410"/>
            <a:ext cx="3453113" cy="187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64366F-CB1D-FC4D-BFFA-1FFD76B61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06409">
            <a:off x="6913589" y="4630806"/>
            <a:ext cx="1527084" cy="178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15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>
            <a:extLst>
              <a:ext uri="{FF2B5EF4-FFF2-40B4-BE49-F238E27FC236}">
                <a16:creationId xmlns:a16="http://schemas.microsoft.com/office/drawing/2014/main" id="{93AA8157-667B-914E-A847-6B3C011F54E4}"/>
              </a:ext>
            </a:extLst>
          </p:cNvPr>
          <p:cNvSpPr/>
          <p:nvPr/>
        </p:nvSpPr>
        <p:spPr>
          <a:xfrm>
            <a:off x="2861236" y="4874380"/>
            <a:ext cx="64695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Thank you for your attention!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BF838D-8C26-E144-BE95-4951141B0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406" y="1061522"/>
            <a:ext cx="3236256" cy="3072809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0427538D-7DD9-0549-8FBD-2DE7224012AA}"/>
              </a:ext>
            </a:extLst>
          </p:cNvPr>
          <p:cNvSpPr/>
          <p:nvPr/>
        </p:nvSpPr>
        <p:spPr>
          <a:xfrm>
            <a:off x="3998152" y="4273523"/>
            <a:ext cx="3866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MAY THE TOPS BE WITH YOU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60AB1A46-FE82-8949-ADE4-05D88D58EC80}"/>
              </a:ext>
            </a:extLst>
          </p:cNvPr>
          <p:cNvCxnSpPr/>
          <p:nvPr/>
        </p:nvCxnSpPr>
        <p:spPr>
          <a:xfrm>
            <a:off x="1992923" y="4859140"/>
            <a:ext cx="8206154" cy="0"/>
          </a:xfrm>
          <a:prstGeom prst="line">
            <a:avLst/>
          </a:prstGeom>
          <a:ln w="2222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386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>
            <a:extLst>
              <a:ext uri="{FF2B5EF4-FFF2-40B4-BE49-F238E27FC236}">
                <a16:creationId xmlns:a16="http://schemas.microsoft.com/office/drawing/2014/main" id="{93AA8157-667B-914E-A847-6B3C011F54E4}"/>
              </a:ext>
            </a:extLst>
          </p:cNvPr>
          <p:cNvSpPr/>
          <p:nvPr/>
        </p:nvSpPr>
        <p:spPr>
          <a:xfrm>
            <a:off x="5307582" y="2844225"/>
            <a:ext cx="15768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614435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2BC357-FFBB-EF4B-88A0-01133C0089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4" t="1457"/>
          <a:stretch/>
        </p:blipFill>
        <p:spPr>
          <a:xfrm>
            <a:off x="4664765" y="1130586"/>
            <a:ext cx="7116418" cy="5726705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60F997E-D530-4541-8671-271A1B705EC0}"/>
              </a:ext>
            </a:extLst>
          </p:cNvPr>
          <p:cNvSpPr/>
          <p:nvPr/>
        </p:nvSpPr>
        <p:spPr>
          <a:xfrm>
            <a:off x="209745" y="1410151"/>
            <a:ext cx="38454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Idea</a:t>
            </a:r>
          </a:p>
          <a:p>
            <a:pPr algn="just"/>
            <a:r>
              <a:rPr lang="en-US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Sequence-to-sequence network that learns importance of elements with respect to others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90CB4679-4DB7-6342-8283-60AFCB6CDA54}"/>
                  </a:ext>
                </a:extLst>
              </p:cNvPr>
              <p:cNvSpPr/>
              <p:nvPr/>
            </p:nvSpPr>
            <p:spPr>
              <a:xfrm>
                <a:off x="209745" y="3331029"/>
                <a:ext cx="4415263" cy="25792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b="1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Attention Modules</a:t>
                </a:r>
              </a:p>
              <a:p>
                <a:pPr algn="just"/>
                <a:r>
                  <a:rPr lang="en-US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(scaled dot product attention):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𝐴𝑡𝑡𝑒𝑛𝑡𝑖𝑜𝑛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US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𝑆𝑜𝑓𝑡𝑀𝑎𝑥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𝑄𝐾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rad>
                          </m:den>
                        </m:f>
                      </m:e>
                    </m:d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b="0" dirty="0">
                  <a:solidFill>
                    <a:srgbClr val="002060"/>
                  </a:solidFill>
                  <a:latin typeface="Gill Sans MT" panose="020B0502020104020203" pitchFamily="34" charset="0"/>
                </a:endParaRPr>
              </a:p>
              <a:p>
                <a:pPr algn="just"/>
                <a:r>
                  <a:rPr lang="en-US" dirty="0">
                    <a:effectLst/>
                    <a:latin typeface="Gill Sans MT" panose="020B0502020104020203" pitchFamily="34" charset="0"/>
                  </a:rPr>
                  <a:t>where Q, K and V are trainable d-dimensional linear projections of the particle embedding based on the variables of Table2 (</a:t>
                </a:r>
                <a:r>
                  <a:rPr lang="en-US" dirty="0">
                    <a:latin typeface="Gill Sans MT" panose="020B0502020104020203" pitchFamily="34" charset="0"/>
                  </a:rPr>
                  <a:t>backup</a:t>
                </a:r>
                <a:r>
                  <a:rPr lang="en-US" dirty="0">
                    <a:effectLst/>
                    <a:latin typeface="Gill Sans MT" panose="020B0502020104020203" pitchFamily="34" charset="0"/>
                  </a:rPr>
                  <a:t>)</a:t>
                </a:r>
                <a:endParaRPr lang="en-US" dirty="0">
                  <a:solidFill>
                    <a:srgbClr val="002060"/>
                  </a:solidFill>
                  <a:latin typeface="Gill Sans MT" panose="020B0502020104020203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𝑞𝑢𝑒𝑟𝑖𝑒𝑠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𝑘𝑒𝑦𝑠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𝑣𝑎𝑙𝑢𝑒𝑠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i="1" dirty="0">
                  <a:solidFill>
                    <a:srgbClr val="002060"/>
                  </a:solidFill>
                  <a:latin typeface="Gill Sans MT" panose="020B0502020104020203" pitchFamily="34" charset="0"/>
                </a:endParaRPr>
              </a:p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i="1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Self-attention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i="1" dirty="0">
                  <a:solidFill>
                    <a:srgbClr val="002060"/>
                  </a:solidFill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90CB4679-4DB7-6342-8283-60AFCB6CDA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745" y="3331029"/>
                <a:ext cx="4415263" cy="2579296"/>
              </a:xfrm>
              <a:prstGeom prst="rect">
                <a:avLst/>
              </a:prstGeom>
              <a:blipFill>
                <a:blip r:embed="rId3"/>
                <a:stretch>
                  <a:fillRect l="-1146" t="-980" r="-1146" b="-1961"/>
                </a:stretch>
              </a:blipFill>
            </p:spPr>
            <p:txBody>
              <a:bodyPr/>
              <a:lstStyle/>
              <a:p>
                <a:r>
                  <a:rPr lang="ru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FB8C0A03-6170-B54A-BC10-1D8319528F06}"/>
              </a:ext>
            </a:extLst>
          </p:cNvPr>
          <p:cNvSpPr txBox="1">
            <a:spLocks/>
          </p:cNvSpPr>
          <p:nvPr/>
        </p:nvSpPr>
        <p:spPr>
          <a:xfrm>
            <a:off x="986905" y="321629"/>
            <a:ext cx="10112298" cy="1088522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Transformers</a:t>
            </a:r>
          </a:p>
        </p:txBody>
      </p:sp>
      <p:sp>
        <p:nvSpPr>
          <p:cNvPr id="20" name="Slide Number Placeholder 8">
            <a:extLst>
              <a:ext uri="{FF2B5EF4-FFF2-40B4-BE49-F238E27FC236}">
                <a16:creationId xmlns:a16="http://schemas.microsoft.com/office/drawing/2014/main" id="{7CBC185E-12ED-2841-9077-47F528F80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0298" y="6374446"/>
            <a:ext cx="2743200" cy="365125"/>
          </a:xfrm>
        </p:spPr>
        <p:txBody>
          <a:bodyPr/>
          <a:lstStyle/>
          <a:p>
            <a:fld id="{D74AACC6-A36B-224F-BF4C-84FE9543576B}" type="slidenum">
              <a:rPr lang="en-US" sz="2000" smtClean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17</a:t>
            </a:fld>
            <a:endParaRPr lang="en-US" sz="2000" dirty="0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0E5020-EC15-FD4E-AFD4-F5156E9C800F}"/>
              </a:ext>
            </a:extLst>
          </p:cNvPr>
          <p:cNvSpPr txBox="1"/>
          <p:nvPr/>
        </p:nvSpPr>
        <p:spPr>
          <a:xfrm>
            <a:off x="1947221" y="6107768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Gill Sans MT" panose="020B0502020104020203" pitchFamily="34" charset="0"/>
              </a:rPr>
              <a:t>Attention is All You Need!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765066-E1D0-B04A-9E18-845450C249A0}"/>
              </a:ext>
            </a:extLst>
          </p:cNvPr>
          <p:cNvSpPr txBox="1"/>
          <p:nvPr/>
        </p:nvSpPr>
        <p:spPr>
          <a:xfrm>
            <a:off x="9735755" y="837502"/>
            <a:ext cx="21406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arXiv:2202.03772</a:t>
            </a:r>
            <a:endParaRPr lang="ru-NL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A685D0-3E9E-314F-A34E-BCD8BE9AF6E9}"/>
              </a:ext>
            </a:extLst>
          </p:cNvPr>
          <p:cNvSpPr txBox="1"/>
          <p:nvPr/>
        </p:nvSpPr>
        <p:spPr>
          <a:xfrm>
            <a:off x="1254285" y="6375337"/>
            <a:ext cx="21406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hlinkClick r:id="rId5"/>
              </a:rPr>
              <a:t>arXiv:1706.03762</a:t>
            </a:r>
            <a:endParaRPr lang="ru-NL" sz="1400" dirty="0"/>
          </a:p>
        </p:txBody>
      </p:sp>
    </p:spTree>
    <p:extLst>
      <p:ext uri="{BB962C8B-B14F-4D97-AF65-F5344CB8AC3E}">
        <p14:creationId xmlns:p14="http://schemas.microsoft.com/office/powerpoint/2010/main" val="223624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DB0056-B850-C042-9BAF-71A1A3B95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0298" y="6374446"/>
            <a:ext cx="2743200" cy="365125"/>
          </a:xfrm>
        </p:spPr>
        <p:txBody>
          <a:bodyPr/>
          <a:lstStyle/>
          <a:p>
            <a:fld id="{D74AACC6-A36B-224F-BF4C-84FE9543576B}" type="slidenum">
              <a:rPr lang="en-US" sz="2000" smtClean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18</a:t>
            </a:fld>
            <a:endParaRPr lang="en-US" sz="2000" dirty="0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90CB4679-4DB7-6342-8283-60AFCB6CDA54}"/>
                  </a:ext>
                </a:extLst>
              </p:cNvPr>
              <p:cNvSpPr/>
              <p:nvPr/>
            </p:nvSpPr>
            <p:spPr>
              <a:xfrm>
                <a:off x="315762" y="2309865"/>
                <a:ext cx="11770135" cy="9044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000" b="1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Attention Modules</a:t>
                </a:r>
              </a:p>
              <a:p>
                <a:pPr algn="just"/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𝐴𝑡𝑡𝑒𝑛𝑡𝑖𝑜𝑛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US" sz="20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𝑆𝑜𝑓𝑡𝑀𝑎𝑥</m:t>
                    </m:r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𝑄𝐾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20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0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rad>
                          </m:den>
                        </m:f>
                      </m:e>
                    </m:d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000" b="0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                          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𝐴𝑡𝑡𝑒𝑛𝑡𝑖𝑜𝑛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sz="20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𝑆𝑜𝑓𝑡𝑀𝑎𝑥</m:t>
                    </m:r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𝑄𝐾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20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0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rad>
                          </m:den>
                        </m:f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</m:d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000" b="0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90CB4679-4DB7-6342-8283-60AFCB6CDA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762" y="2309865"/>
                <a:ext cx="11770135" cy="904478"/>
              </a:xfrm>
              <a:prstGeom prst="rect">
                <a:avLst/>
              </a:prstGeom>
              <a:blipFill>
                <a:blip r:embed="rId2"/>
                <a:stretch>
                  <a:fillRect l="-539" t="-2778"/>
                </a:stretch>
              </a:blipFill>
            </p:spPr>
            <p:txBody>
              <a:bodyPr/>
              <a:lstStyle/>
              <a:p>
                <a:r>
                  <a:rPr lang="ru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FB8C0A03-6170-B54A-BC10-1D8319528F06}"/>
              </a:ext>
            </a:extLst>
          </p:cNvPr>
          <p:cNvSpPr txBox="1">
            <a:spLocks/>
          </p:cNvSpPr>
          <p:nvPr/>
        </p:nvSpPr>
        <p:spPr>
          <a:xfrm>
            <a:off x="986905" y="321629"/>
            <a:ext cx="10112298" cy="1088522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Adding Pairwise features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AD5CF44-66C5-6146-A864-459E37E9D18C}"/>
                  </a:ext>
                </a:extLst>
              </p:cNvPr>
              <p:cNvSpPr txBox="1"/>
              <p:nvPr/>
            </p:nvSpPr>
            <p:spPr>
              <a:xfrm>
                <a:off x="6698974" y="4047443"/>
                <a:ext cx="5234524" cy="19636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2000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E</a:t>
                </a:r>
                <a:r>
                  <a:rPr lang="en-US" sz="2000" dirty="0">
                    <a:solidFill>
                      <a:srgbClr val="002060"/>
                    </a:solidFill>
                    <a:effectLst/>
                    <a:latin typeface="Gill Sans MT" panose="020B0502020104020203" pitchFamily="34" charset="0"/>
                  </a:rPr>
                  <a:t>valuated the performance of a wide variety of pairwise features, including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𝒊𝒋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02060"/>
                    </a:solidFill>
                    <a:effectLst/>
                    <a:latin typeface="Gill Sans MT" panose="020B0502020104020203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 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𝒊𝒋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02060"/>
                    </a:solidFill>
                    <a:effectLst/>
                    <a:latin typeface="Gill Sans MT" panose="020B0502020104020203" pitchFamily="34" charset="0"/>
                  </a:rPr>
                  <a:t>, the jet-based features, three-body invariant masses, and discrete </a:t>
                </a:r>
                <a:r>
                  <a:rPr lang="en-US" sz="2000" dirty="0" err="1">
                    <a:solidFill>
                      <a:srgbClr val="002060"/>
                    </a:solidFill>
                    <a:effectLst/>
                    <a:latin typeface="Gill Sans MT" panose="020B0502020104020203" pitchFamily="34" charset="0"/>
                  </a:rPr>
                  <a:t>flavour</a:t>
                </a:r>
                <a:r>
                  <a:rPr lang="en-US" sz="2000" dirty="0">
                    <a:solidFill>
                      <a:srgbClr val="002060"/>
                    </a:solidFill>
                    <a:effectLst/>
                    <a:latin typeface="Gill Sans MT" panose="020B0502020104020203" pitchFamily="34" charset="0"/>
                  </a:rPr>
                  <a:t> interaction terms (i.e. a feature that is 1 when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000" dirty="0">
                    <a:solidFill>
                      <a:srgbClr val="002060"/>
                    </a:solidFill>
                    <a:effectLst/>
                    <a:latin typeface="Gill Sans MT" panose="020B0502020104020203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000" dirty="0">
                    <a:solidFill>
                      <a:srgbClr val="002060"/>
                    </a:solidFill>
                    <a:effectLst/>
                    <a:latin typeface="Gill Sans MT" panose="020B0502020104020203" pitchFamily="34" charset="0"/>
                  </a:rPr>
                  <a:t> are components of a </a:t>
                </a:r>
                <a:r>
                  <a:rPr lang="en-US" sz="2000" b="1" dirty="0">
                    <a:solidFill>
                      <a:srgbClr val="002060"/>
                    </a:solidFill>
                    <a:effectLst/>
                    <a:latin typeface="Gill Sans MT" panose="020B0502020104020203" pitchFamily="34" charset="0"/>
                  </a:rPr>
                  <a:t>SM</a:t>
                </a:r>
                <a:r>
                  <a:rPr lang="en-US" sz="2000" dirty="0">
                    <a:solidFill>
                      <a:srgbClr val="002060"/>
                    </a:solidFill>
                    <a:effectLst/>
                    <a:latin typeface="Gill Sans MT" panose="020B0502020104020203" pitchFamily="34" charset="0"/>
                  </a:rPr>
                  <a:t> current, and 0 otherwise) </a:t>
                </a:r>
                <a:endParaRPr lang="en-US" sz="2000" dirty="0">
                  <a:solidFill>
                    <a:srgbClr val="002060"/>
                  </a:solidFill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AD5CF44-66C5-6146-A864-459E37E9D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8974" y="4047443"/>
                <a:ext cx="5234524" cy="1963679"/>
              </a:xfrm>
              <a:prstGeom prst="rect">
                <a:avLst/>
              </a:prstGeom>
              <a:blipFill>
                <a:blip r:embed="rId3"/>
                <a:stretch>
                  <a:fillRect t="-1923" r="-2663" b="-5128"/>
                </a:stretch>
              </a:blipFill>
            </p:spPr>
            <p:txBody>
              <a:bodyPr/>
              <a:lstStyle/>
              <a:p>
                <a:r>
                  <a:rPr lang="ru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03A30FC8-4B47-314E-8CD9-85D9CE2CB8B8}"/>
                  </a:ext>
                </a:extLst>
              </p:cNvPr>
              <p:cNvSpPr/>
              <p:nvPr/>
            </p:nvSpPr>
            <p:spPr>
              <a:xfrm>
                <a:off x="258502" y="3734888"/>
                <a:ext cx="6769933" cy="23647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000" b="1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Features 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2000" dirty="0" err="1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ParT</a:t>
                </a:r>
                <a:r>
                  <a:rPr lang="en-US" sz="2000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 uses high level features for better performance</a:t>
                </a:r>
              </a:p>
              <a:p>
                <a:pPr marL="914400" lvl="1" indent="-457200" algn="just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=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  <m: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 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  <m: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+ </m:t>
                        </m:r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  <m: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 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  <m: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2000" dirty="0">
                  <a:solidFill>
                    <a:srgbClr val="002060"/>
                  </a:solidFill>
                  <a:latin typeface="Gill Sans MT" panose="020B0502020104020203" pitchFamily="34" charset="0"/>
                </a:endParaRPr>
              </a:p>
              <a:p>
                <a:pPr marL="914400" lvl="1" indent="-457200" algn="just"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=</m:t>
                    </m:r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𝑚𝑖𝑛</m:t>
                    </m:r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endParaRPr lang="en-US" sz="2000" dirty="0">
                  <a:solidFill>
                    <a:srgbClr val="002060"/>
                  </a:solidFill>
                  <a:latin typeface="Gill Sans MT" panose="020B0502020104020203" pitchFamily="34" charset="0"/>
                </a:endParaRPr>
              </a:p>
              <a:p>
                <a:pPr marL="914400" lvl="1" indent="-457200" algn="just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𝑚𝑖𝑛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e>
                    </m:d>
                  </m:oMath>
                </a14:m>
                <a:endParaRPr lang="en-US" sz="2000" dirty="0">
                  <a:solidFill>
                    <a:srgbClr val="002060"/>
                  </a:solidFill>
                  <a:latin typeface="Gill Sans MT" panose="020B0502020104020203" pitchFamily="34" charset="0"/>
                </a:endParaRPr>
              </a:p>
              <a:p>
                <a:pPr marL="914400" lvl="1" indent="-457200" algn="just">
                  <a:buFont typeface="+mj-lt"/>
                  <a:buAutoNum type="arabi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− </m:t>
                    </m:r>
                    <m:sSup>
                      <m:sSupPr>
                        <m:ctrlPr>
                          <a:rPr lang="en-US" sz="20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000" b="0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  <m:r>
                              <a:rPr lang="en-US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000" b="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>
                  <a:solidFill>
                    <a:srgbClr val="002060"/>
                  </a:solidFill>
                  <a:latin typeface="Gill Sans MT" panose="020B0502020104020203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These were also tested in </a:t>
                </a:r>
                <a:r>
                  <a:rPr lang="en-US" sz="2000" dirty="0" err="1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LightGBM</a:t>
                </a:r>
                <a:endParaRPr lang="en-US" sz="2000" dirty="0">
                  <a:solidFill>
                    <a:srgbClr val="002060"/>
                  </a:solidFill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03A30FC8-4B47-314E-8CD9-85D9CE2CB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502" y="3734888"/>
                <a:ext cx="6769933" cy="2364750"/>
              </a:xfrm>
              <a:prstGeom prst="rect">
                <a:avLst/>
              </a:prstGeom>
              <a:blipFill>
                <a:blip r:embed="rId4"/>
                <a:stretch>
                  <a:fillRect l="-936" t="-1604" b="-3209"/>
                </a:stretch>
              </a:blipFill>
            </p:spPr>
            <p:txBody>
              <a:bodyPr/>
              <a:lstStyle/>
              <a:p>
                <a:r>
                  <a:rPr lang="ru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77B8A734-9FE2-DD47-B8BF-C3CE561738B2}"/>
                  </a:ext>
                </a:extLst>
              </p:cNvPr>
              <p:cNvSpPr/>
              <p:nvPr/>
            </p:nvSpPr>
            <p:spPr>
              <a:xfrm>
                <a:off x="253203" y="1542810"/>
                <a:ext cx="11674996" cy="4124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900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Include pairwise features in Particle Transformer through a trainable embedding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en-US" sz="19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𝒊𝒋</m:t>
                        </m:r>
                      </m:sub>
                    </m:sSub>
                  </m:oMath>
                </a14:m>
                <a:r>
                  <a:rPr lang="en-US" sz="1900" dirty="0">
                    <a:solidFill>
                      <a:srgbClr val="002060"/>
                    </a:solidFill>
                    <a:effectLst/>
                    <a:latin typeface="Gill Sans MT" panose="020B0502020104020203" pitchFamily="34" charset="0"/>
                  </a:rPr>
                  <a:t> for particles</a:t>
                </a:r>
                <a:r>
                  <a:rPr lang="en-US" sz="1900" dirty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1900" dirty="0">
                    <a:latin typeface="CMMI10"/>
                  </a:rPr>
                  <a:t> </a:t>
                </a:r>
                <a:r>
                  <a:rPr lang="en-US" sz="1900" dirty="0">
                    <a:latin typeface="CMR10"/>
                  </a:rPr>
                  <a:t>and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1900" dirty="0">
                    <a:solidFill>
                      <a:srgbClr val="002060"/>
                    </a:solidFill>
                    <a:effectLst/>
                    <a:latin typeface="Gill Sans MT" panose="020B0502020104020203" pitchFamily="34" charset="0"/>
                  </a:rPr>
                  <a:t>, by replacing :</a:t>
                </a:r>
              </a:p>
            </p:txBody>
          </p:sp>
        </mc:Choice>
        <mc:Fallback xmlns=""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77B8A734-9FE2-DD47-B8BF-C3CE561738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203" y="1542810"/>
                <a:ext cx="11674996" cy="412485"/>
              </a:xfrm>
              <a:prstGeom prst="rect">
                <a:avLst/>
              </a:prstGeom>
              <a:blipFill>
                <a:blip r:embed="rId5"/>
                <a:stretch>
                  <a:fillRect l="-543" t="-5882" r="-109" b="-14706"/>
                </a:stretch>
              </a:blipFill>
            </p:spPr>
            <p:txBody>
              <a:bodyPr/>
              <a:lstStyle/>
              <a:p>
                <a:r>
                  <a:rPr lang="ru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Стрелка вправо 4">
            <a:extLst>
              <a:ext uri="{FF2B5EF4-FFF2-40B4-BE49-F238E27FC236}">
                <a16:creationId xmlns:a16="http://schemas.microsoft.com/office/drawing/2014/main" id="{4470B1AF-6C13-B940-AE2D-93FF6B2F35FD}"/>
              </a:ext>
            </a:extLst>
          </p:cNvPr>
          <p:cNvSpPr/>
          <p:nvPr/>
        </p:nvSpPr>
        <p:spPr>
          <a:xfrm>
            <a:off x="5479756" y="257801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NL"/>
          </a:p>
        </p:txBody>
      </p:sp>
      <p:sp>
        <p:nvSpPr>
          <p:cNvPr id="6" name="Плюс 5">
            <a:extLst>
              <a:ext uri="{FF2B5EF4-FFF2-40B4-BE49-F238E27FC236}">
                <a16:creationId xmlns:a16="http://schemas.microsoft.com/office/drawing/2014/main" id="{3AEE50E5-0A06-064D-876D-E3115FD8CECE}"/>
              </a:ext>
            </a:extLst>
          </p:cNvPr>
          <p:cNvSpPr/>
          <p:nvPr/>
        </p:nvSpPr>
        <p:spPr>
          <a:xfrm>
            <a:off x="5637655" y="4755623"/>
            <a:ext cx="662609" cy="54731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NL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1DA00A-A9C1-D547-AB56-04C85403F53F}"/>
              </a:ext>
            </a:extLst>
          </p:cNvPr>
          <p:cNvSpPr txBox="1"/>
          <p:nvPr/>
        </p:nvSpPr>
        <p:spPr>
          <a:xfrm>
            <a:off x="1530244" y="3643658"/>
            <a:ext cx="21406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6"/>
              </a:rPr>
              <a:t>arXiv:2202.03772</a:t>
            </a:r>
            <a:endParaRPr lang="ru-NL" sz="1400" dirty="0"/>
          </a:p>
        </p:txBody>
      </p:sp>
    </p:spTree>
    <p:extLst>
      <p:ext uri="{BB962C8B-B14F-4D97-AF65-F5344CB8AC3E}">
        <p14:creationId xmlns:p14="http://schemas.microsoft.com/office/powerpoint/2010/main" val="1122671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6041F3-D9C6-DA40-BB92-53F13D48E5DD}"/>
              </a:ext>
            </a:extLst>
          </p:cNvPr>
          <p:cNvSpPr txBox="1">
            <a:spLocks/>
          </p:cNvSpPr>
          <p:nvPr/>
        </p:nvSpPr>
        <p:spPr>
          <a:xfrm>
            <a:off x="1105658" y="321629"/>
            <a:ext cx="10112298" cy="1088522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GNN multivariate analysis</a:t>
            </a:r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476790CB-23C6-F449-A49F-EAAC15A30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0298" y="6374446"/>
            <a:ext cx="2743200" cy="365125"/>
          </a:xfrm>
        </p:spPr>
        <p:txBody>
          <a:bodyPr/>
          <a:lstStyle/>
          <a:p>
            <a:fld id="{D74AACC6-A36B-224F-BF4C-84FE9543576B}" type="slidenum">
              <a:rPr lang="en-US" sz="2000" smtClean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19</a:t>
            </a:fld>
            <a:endParaRPr lang="en-US" sz="2000" dirty="0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A14FC6-3C71-024E-8AC4-A0DF5575E5FF}"/>
              </a:ext>
            </a:extLst>
          </p:cNvPr>
          <p:cNvSpPr txBox="1"/>
          <p:nvPr/>
        </p:nvSpPr>
        <p:spPr>
          <a:xfrm>
            <a:off x="493426" y="1151407"/>
            <a:ext cx="11205148" cy="1502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900" b="0" i="0" u="none" strike="noStrike" dirty="0">
                <a:solidFill>
                  <a:srgbClr val="C00000"/>
                </a:solidFill>
                <a:effectLst/>
                <a:latin typeface="Gill Sans MT" panose="020B0502020104020203" pitchFamily="34" charset="0"/>
              </a:rPr>
              <a:t>The main challenge of the four-top signal extraction is the complicated final state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i="0" u="none" strike="noStrike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The </a:t>
            </a:r>
            <a:r>
              <a:rPr lang="en-US" sz="1900" b="1" i="0" u="none" strike="noStrike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G</a:t>
            </a:r>
            <a:r>
              <a:rPr lang="en-US" sz="1900" b="0" i="0" u="none" strike="noStrike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raphic </a:t>
            </a:r>
            <a:r>
              <a:rPr lang="en-US" sz="1900" b="1" i="0" u="none" strike="noStrike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N</a:t>
            </a:r>
            <a:r>
              <a:rPr lang="en-US" sz="1900" b="0" i="0" u="none" strike="noStrike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eural </a:t>
            </a:r>
            <a:r>
              <a:rPr lang="en-US" sz="1900" b="1" i="0" u="none" strike="noStrike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N</a:t>
            </a:r>
            <a:r>
              <a:rPr lang="en-US" sz="1900" b="0" i="0" u="none" strike="noStrike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etwork (</a:t>
            </a:r>
            <a:r>
              <a:rPr lang="en-US" sz="1900" b="1" i="0" u="none" strike="noStrike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GNN</a:t>
            </a:r>
            <a:r>
              <a:rPr lang="en-US" sz="1900" b="0" i="0" u="none" strike="noStrike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, </a:t>
            </a:r>
            <a:r>
              <a:rPr lang="en-US" sz="1400" b="0" i="0" u="none" strike="noStrike" dirty="0">
                <a:solidFill>
                  <a:srgbClr val="002060"/>
                </a:solidFill>
                <a:effectLst/>
                <a:latin typeface="Gill Sans MT" panose="020B0502020104020203" pitchFamily="34" charset="0"/>
                <a:hlinkClick r:id="rId3"/>
              </a:rPr>
              <a:t>arxiv</a:t>
            </a:r>
            <a:r>
              <a:rPr lang="en-US" sz="1400" dirty="0">
                <a:solidFill>
                  <a:srgbClr val="002060"/>
                </a:solidFill>
                <a:latin typeface="Gill Sans MT" panose="020B0502020104020203" pitchFamily="34" charset="0"/>
                <a:hlinkClick r:id="rId3"/>
              </a:rPr>
              <a:t>:</a:t>
            </a:r>
            <a:r>
              <a:rPr lang="en-US" sz="1400" b="0" i="0" u="none" strike="noStrike" dirty="0">
                <a:solidFill>
                  <a:srgbClr val="002060"/>
                </a:solidFill>
                <a:effectLst/>
                <a:latin typeface="Gill Sans MT" panose="020B0502020104020203" pitchFamily="34" charset="0"/>
                <a:hlinkClick r:id="rId3"/>
              </a:rPr>
              <a:t>1806.01261</a:t>
            </a:r>
            <a:r>
              <a:rPr lang="en-US" sz="1900" b="0" i="0" u="none" strike="noStrike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) combines information about all objects (</a:t>
            </a:r>
            <a:r>
              <a:rPr lang="en-US" sz="1900" b="1" i="0" u="none" strike="noStrike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jets</a:t>
            </a:r>
            <a:r>
              <a:rPr lang="en-US" sz="1900" b="0" i="0" u="none" strike="noStrike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, </a:t>
            </a:r>
            <a:r>
              <a:rPr lang="en-US" sz="1900" b="1" i="0" u="none" strike="noStrike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leptons</a:t>
            </a:r>
            <a:r>
              <a:rPr lang="en-US" sz="1900" b="0" i="0" u="none" strike="noStrike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, </a:t>
            </a:r>
            <a:r>
              <a:rPr lang="en-US" sz="1900" b="1" i="0" u="none" strike="noStrike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MET</a:t>
            </a:r>
            <a:r>
              <a:rPr lang="en-US" sz="1900" b="0" i="0" u="none" strike="noStrike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) from an event into a graph, with </a:t>
            </a:r>
            <a:r>
              <a:rPr lang="en-US" sz="1900" b="1" i="0" u="none" strike="noStrike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node</a:t>
            </a:r>
            <a:r>
              <a:rPr lang="en-US" sz="1900" b="0" i="0" u="none" strike="noStrike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, </a:t>
            </a:r>
            <a:r>
              <a:rPr lang="en-US" sz="1900" b="1" i="0" u="none" strike="noStrike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edge</a:t>
            </a:r>
            <a:r>
              <a:rPr lang="en-US" sz="1900" b="0" i="0" u="none" strike="noStrike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 and </a:t>
            </a:r>
            <a:r>
              <a:rPr lang="en-US" sz="1900" b="1" i="0" u="none" strike="noStrike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global</a:t>
            </a:r>
            <a:r>
              <a:rPr lang="en-US" sz="1900" b="0" i="0" u="none" strike="noStrike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 properties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b="0" i="0" u="none" strike="noStrike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Message passing architecture allows network to learn complex features of the four-top process</a:t>
            </a:r>
          </a:p>
        </p:txBody>
      </p:sp>
      <p:pic>
        <p:nvPicPr>
          <p:cNvPr id="10" name="object 5">
            <a:extLst>
              <a:ext uri="{FF2B5EF4-FFF2-40B4-BE49-F238E27FC236}">
                <a16:creationId xmlns:a16="http://schemas.microsoft.com/office/drawing/2014/main" id="{247CC085-364D-FD4F-B6F6-BDC8A06B3FA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3696" y="2959485"/>
            <a:ext cx="2950826" cy="3007313"/>
          </a:xfrm>
          <a:prstGeom prst="rect">
            <a:avLst/>
          </a:prstGeom>
        </p:spPr>
      </p:pic>
      <p:pic>
        <p:nvPicPr>
          <p:cNvPr id="11" name="object 2">
            <a:extLst>
              <a:ext uri="{FF2B5EF4-FFF2-40B4-BE49-F238E27FC236}">
                <a16:creationId xmlns:a16="http://schemas.microsoft.com/office/drawing/2014/main" id="{8E27B62F-23D7-8643-942E-8D9BBE8A98E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17065" y="2923395"/>
            <a:ext cx="6307772" cy="341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79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6041F3-D9C6-DA40-BB92-53F13D48E5DD}"/>
              </a:ext>
            </a:extLst>
          </p:cNvPr>
          <p:cNvSpPr txBox="1">
            <a:spLocks/>
          </p:cNvSpPr>
          <p:nvPr/>
        </p:nvSpPr>
        <p:spPr>
          <a:xfrm>
            <a:off x="1105658" y="321629"/>
            <a:ext cx="10112298" cy="1088522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The top quark production at LHC</a:t>
            </a:r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476790CB-23C6-F449-A49F-EAAC15A30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0298" y="6374446"/>
            <a:ext cx="2743200" cy="365125"/>
          </a:xfrm>
        </p:spPr>
        <p:txBody>
          <a:bodyPr/>
          <a:lstStyle/>
          <a:p>
            <a:fld id="{D74AACC6-A36B-224F-BF4C-84FE9543576B}" type="slidenum">
              <a:rPr lang="en-US" sz="2000" smtClean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2</a:t>
            </a:fld>
            <a:endParaRPr lang="en-US" sz="2000" dirty="0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428E7F-D7F7-0541-9995-78F77315BCA9}"/>
              </a:ext>
            </a:extLst>
          </p:cNvPr>
          <p:cNvSpPr txBox="1"/>
          <p:nvPr/>
        </p:nvSpPr>
        <p:spPr>
          <a:xfrm>
            <a:off x="9520697" y="118429"/>
            <a:ext cx="29276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9999"/>
                </a:solidFill>
                <a:effectLst/>
                <a:latin typeface="ArialMT"/>
                <a:hlinkClick r:id="rId3"/>
              </a:rPr>
              <a:t>ATL-PHYS-PUB-2022-051 </a:t>
            </a:r>
            <a:endParaRPr lang="en-US" sz="1400" dirty="0"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244AB8-0794-D740-86B9-6C9261B1511A}"/>
              </a:ext>
            </a:extLst>
          </p:cNvPr>
          <p:cNvSpPr txBox="1"/>
          <p:nvPr/>
        </p:nvSpPr>
        <p:spPr>
          <a:xfrm>
            <a:off x="7119150" y="6425490"/>
            <a:ext cx="38653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none" strike="noStrike" dirty="0">
                <a:solidFill>
                  <a:srgbClr val="C00000"/>
                </a:solidFill>
                <a:effectLst/>
                <a:latin typeface="Gill Sans MT" panose="020B0502020104020203" pitchFamily="34" charset="0"/>
              </a:rPr>
              <a:t>Multi-top (four-top, </a:t>
            </a:r>
            <a:r>
              <a:rPr lang="en-US" sz="2000" b="1" dirty="0">
                <a:solidFill>
                  <a:srgbClr val="C00000"/>
                </a:solidFill>
                <a:latin typeface="Gill Sans MT" panose="020B0502020104020203" pitchFamily="34" charset="0"/>
              </a:rPr>
              <a:t>three</a:t>
            </a:r>
            <a:r>
              <a:rPr lang="en-US" sz="2000" b="1" i="0" u="none" strike="noStrike" dirty="0">
                <a:solidFill>
                  <a:srgbClr val="C00000"/>
                </a:solidFill>
                <a:effectLst/>
                <a:latin typeface="Gill Sans MT" panose="020B0502020104020203" pitchFamily="34" charset="0"/>
              </a:rPr>
              <a:t>-top)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E8286CA-3185-B742-9133-1A664DA85B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0" t="63176" r="62596" b="3688"/>
          <a:stretch/>
        </p:blipFill>
        <p:spPr>
          <a:xfrm>
            <a:off x="156412" y="5998804"/>
            <a:ext cx="2250831" cy="757116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592C3E26-1BC4-F142-B01B-C8F50674A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8489" y="1182480"/>
            <a:ext cx="6928693" cy="520200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E92EB2F-522D-744D-B52D-6C94928A31C2}"/>
              </a:ext>
            </a:extLst>
          </p:cNvPr>
          <p:cNvSpPr/>
          <p:nvPr/>
        </p:nvSpPr>
        <p:spPr>
          <a:xfrm>
            <a:off x="11465166" y="5218041"/>
            <a:ext cx="445477" cy="1088522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NL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C243857-39EB-1F49-8157-D559078DDC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404" t="28587" b="1714"/>
          <a:stretch/>
        </p:blipFill>
        <p:spPr>
          <a:xfrm>
            <a:off x="2407243" y="5481120"/>
            <a:ext cx="3106615" cy="12748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260745C-DF03-AE47-B878-7D69997F50EA}"/>
              </a:ext>
            </a:extLst>
          </p:cNvPr>
          <p:cNvSpPr txBox="1"/>
          <p:nvPr/>
        </p:nvSpPr>
        <p:spPr>
          <a:xfrm>
            <a:off x="1095469" y="3980105"/>
            <a:ext cx="38653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u="none" strike="noStrike" dirty="0">
                <a:solidFill>
                  <a:srgbClr val="C00000"/>
                </a:solidFill>
                <a:effectLst/>
                <a:latin typeface="Gill Sans MT" panose="020B0502020104020203" pitchFamily="34" charset="0"/>
              </a:rPr>
              <a:t>How can the Higgs give mass to the top quark?</a:t>
            </a:r>
          </a:p>
        </p:txBody>
      </p:sp>
      <p:pic>
        <p:nvPicPr>
          <p:cNvPr id="1026" name="Picture 2" descr="Стрелки для презентации - фото и картинки abrakadabra.fun">
            <a:extLst>
              <a:ext uri="{FF2B5EF4-FFF2-40B4-BE49-F238E27FC236}">
                <a16:creationId xmlns:a16="http://schemas.microsoft.com/office/drawing/2014/main" id="{C1870B2A-0EC0-7E48-85A7-C33FF8A1D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12624">
            <a:off x="2637514" y="4328341"/>
            <a:ext cx="2465920" cy="179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EB4B5E5-3E65-4C47-85D9-B5C7675F4934}"/>
              </a:ext>
            </a:extLst>
          </p:cNvPr>
          <p:cNvSpPr txBox="1"/>
          <p:nvPr/>
        </p:nvSpPr>
        <p:spPr>
          <a:xfrm>
            <a:off x="507147" y="2046898"/>
            <a:ext cx="61000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Gill Sans MT" panose="020B0502020104020203" pitchFamily="34" charset="0"/>
              </a:rPr>
              <a:t>What are its properties? </a:t>
            </a:r>
            <a:endParaRPr lang="ru-RU" sz="2400" b="1" dirty="0">
              <a:solidFill>
                <a:srgbClr val="C00000"/>
              </a:solidFill>
              <a:latin typeface="Gill Sans MT" panose="020B0502020104020203" pitchFamily="34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Gill Sans MT" panose="020B0502020104020203" pitchFamily="34" charset="0"/>
              </a:rPr>
              <a:t>Why so heavy? </a:t>
            </a:r>
            <a:endParaRPr lang="ru-NL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514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6041F3-D9C6-DA40-BB92-53F13D48E5DD}"/>
              </a:ext>
            </a:extLst>
          </p:cNvPr>
          <p:cNvSpPr txBox="1">
            <a:spLocks/>
          </p:cNvSpPr>
          <p:nvPr/>
        </p:nvSpPr>
        <p:spPr>
          <a:xfrm>
            <a:off x="1105658" y="321629"/>
            <a:ext cx="10112298" cy="1088522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The publication before the observation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C50B8A-B3C5-2042-A550-73FE5B573445}"/>
              </a:ext>
            </a:extLst>
          </p:cNvPr>
          <p:cNvSpPr txBox="1"/>
          <p:nvPr/>
        </p:nvSpPr>
        <p:spPr>
          <a:xfrm>
            <a:off x="545395" y="1903584"/>
            <a:ext cx="4442199" cy="3490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267335">
              <a:lnSpc>
                <a:spcPct val="113300"/>
              </a:lnSpc>
              <a:spcBef>
                <a:spcPts val="100"/>
              </a:spcBef>
            </a:pPr>
            <a:r>
              <a:rPr lang="en-US" sz="2000" spc="-5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Both</a:t>
            </a:r>
            <a:r>
              <a:rPr lang="en-US" sz="2000" spc="-105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lang="en-US" sz="2000" b="1" spc="-30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ATLAS</a:t>
            </a:r>
            <a:r>
              <a:rPr lang="en-US" sz="2000" spc="-15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lang="en-US" sz="2000" spc="-5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and</a:t>
            </a:r>
            <a:r>
              <a:rPr lang="en-US" sz="2000" spc="-15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lang="en-US" sz="2000" b="1" spc="-5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CMS</a:t>
            </a:r>
            <a:r>
              <a:rPr lang="en-US" sz="2000" spc="-15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lang="en-US" sz="2000" spc="-5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experiments</a:t>
            </a:r>
            <a:r>
              <a:rPr lang="en-US" sz="2000" spc="-15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lang="en-US" sz="2000" spc="-5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had</a:t>
            </a:r>
            <a:r>
              <a:rPr lang="en-US" sz="2000" spc="-15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lang="en-US" sz="2000" spc="-5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the </a:t>
            </a:r>
            <a:r>
              <a:rPr lang="en-US" sz="2000" spc="-430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lang="en-US" sz="2000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combined measurements </a:t>
            </a:r>
            <a:r>
              <a:rPr lang="en-US" sz="2000" spc="-5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on four-top with </a:t>
            </a:r>
            <a:r>
              <a:rPr lang="en-US" sz="2000" b="1" spc="-30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ATLAS</a:t>
            </a:r>
            <a:r>
              <a:rPr lang="en-US" sz="2000" spc="-10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lang="en-US" sz="2000" spc="-5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full Run-2</a:t>
            </a:r>
            <a:r>
              <a:rPr lang="en-US" sz="2000" spc="-10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lang="en-US" sz="2000" spc="-5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data</a:t>
            </a:r>
            <a:endParaRPr lang="en-US" sz="2000" dirty="0">
              <a:latin typeface="Gill Sans MT" panose="020B0502020104020203" pitchFamily="34" charset="0"/>
              <a:cs typeface="Arial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lang="en-US" sz="2000" dirty="0">
              <a:latin typeface="Gill Sans MT" panose="020B0502020104020203" pitchFamily="34" charset="0"/>
              <a:cs typeface="Arial MT"/>
            </a:endParaRPr>
          </a:p>
          <a:p>
            <a:pPr marL="12700" marR="45720">
              <a:lnSpc>
                <a:spcPct val="113300"/>
              </a:lnSpc>
            </a:pPr>
            <a:r>
              <a:rPr lang="en-US" sz="2000" b="1" spc="-5" dirty="0">
                <a:solidFill>
                  <a:srgbClr val="003366"/>
                </a:solidFill>
                <a:latin typeface="Gill Sans MT" panose="020B0502020104020203" pitchFamily="34" charset="0"/>
                <a:cs typeface="Arial"/>
              </a:rPr>
              <a:t>Both </a:t>
            </a:r>
            <a:r>
              <a:rPr lang="en-US" sz="2000" b="1" spc="-20" dirty="0">
                <a:solidFill>
                  <a:srgbClr val="003366"/>
                </a:solidFill>
                <a:latin typeface="Gill Sans MT" panose="020B0502020104020203" pitchFamily="34" charset="0"/>
                <a:cs typeface="Arial"/>
              </a:rPr>
              <a:t>ATLAS/CMS </a:t>
            </a:r>
            <a:r>
              <a:rPr lang="en-US" sz="2000" b="1" spc="-5" dirty="0">
                <a:solidFill>
                  <a:srgbClr val="003366"/>
                </a:solidFill>
                <a:latin typeface="Gill Sans MT" panose="020B0502020104020203" pitchFamily="34" charset="0"/>
                <a:cs typeface="Arial"/>
              </a:rPr>
              <a:t>experiments </a:t>
            </a:r>
            <a:r>
              <a:rPr lang="en-US" sz="2000" spc="-5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declared the </a:t>
            </a:r>
            <a:r>
              <a:rPr lang="en-US" sz="2000" spc="-430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lang="en-US" sz="2000" spc="-5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evidence of the four-top, and </a:t>
            </a:r>
            <a:r>
              <a:rPr lang="en-US" sz="2000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re-optimized </a:t>
            </a:r>
            <a:r>
              <a:rPr lang="en-US" sz="2000" spc="-5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their analysis with the </a:t>
            </a:r>
            <a:r>
              <a:rPr lang="en-US" sz="2000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same </a:t>
            </a:r>
            <a:r>
              <a:rPr lang="en-US" sz="2000" spc="-5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Run2 data in </a:t>
            </a:r>
            <a:r>
              <a:rPr lang="en-US" sz="2000" b="1" spc="-5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2LSS/3L</a:t>
            </a:r>
            <a:r>
              <a:rPr lang="en-US" sz="2000" b="1" spc="-70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lang="en-US" sz="2000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channel</a:t>
            </a:r>
            <a:r>
              <a:rPr lang="en-US" sz="2000" spc="-10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lang="en-US" sz="2000" spc="-5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for</a:t>
            </a:r>
            <a:r>
              <a:rPr lang="en-US" sz="2000" spc="-10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lang="en-US" sz="2000" spc="-5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the</a:t>
            </a:r>
            <a:r>
              <a:rPr lang="en-US" sz="2000" spc="-10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lang="en-US" sz="2000" spc="-5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observation</a:t>
            </a:r>
            <a:endParaRPr lang="en-US" sz="2000" dirty="0">
              <a:latin typeface="Gill Sans MT" panose="020B0502020104020203" pitchFamily="34" charset="0"/>
              <a:cs typeface="Arial MT"/>
            </a:endParaRPr>
          </a:p>
          <a:p>
            <a:endParaRPr lang="en-GB" sz="2000" dirty="0">
              <a:solidFill>
                <a:srgbClr val="002060"/>
              </a:solidFill>
              <a:latin typeface="Gill Sans MT" panose="020B0502020104020203" pitchFamily="34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04A0D62-5FF1-D247-B6B7-3B685B5EA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35549" y="570935"/>
            <a:ext cx="5363101" cy="6567771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45990F1-300F-9B4A-A96F-68C40484496A}"/>
              </a:ext>
            </a:extLst>
          </p:cNvPr>
          <p:cNvSpPr/>
          <p:nvPr/>
        </p:nvSpPr>
        <p:spPr>
          <a:xfrm>
            <a:off x="5124453" y="2813077"/>
            <a:ext cx="6244497" cy="365125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NL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1A7D4C3C-8A1A-4846-A6EC-097089BEF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0298" y="6374446"/>
            <a:ext cx="2743200" cy="365125"/>
          </a:xfrm>
        </p:spPr>
        <p:txBody>
          <a:bodyPr/>
          <a:lstStyle/>
          <a:p>
            <a:fld id="{D74AACC6-A36B-224F-BF4C-84FE9543576B}" type="slidenum">
              <a:rPr lang="en-US" sz="2000" smtClean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20</a:t>
            </a:fld>
            <a:endParaRPr lang="en-US" sz="2000" dirty="0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807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 rotWithShape="1">
          <a:blip r:embed="rId2" cstate="print"/>
          <a:srcRect l="3024" t="2788" r="1009" b="1131"/>
          <a:stretch/>
        </p:blipFill>
        <p:spPr>
          <a:xfrm>
            <a:off x="7585184" y="1501979"/>
            <a:ext cx="4241328" cy="4555407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F55A666A-04DA-4347-8351-9BA715D9CA0C}"/>
              </a:ext>
            </a:extLst>
          </p:cNvPr>
          <p:cNvSpPr txBox="1">
            <a:spLocks/>
          </p:cNvSpPr>
          <p:nvPr/>
        </p:nvSpPr>
        <p:spPr>
          <a:xfrm>
            <a:off x="1105658" y="321629"/>
            <a:ext cx="10112298" cy="1088522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The CMS result (2LSS/3L/4L)</a:t>
            </a:r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B2BEAF41-8B5E-134D-9DA5-8531325BB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0298" y="6374446"/>
            <a:ext cx="2743200" cy="365125"/>
          </a:xfrm>
        </p:spPr>
        <p:txBody>
          <a:bodyPr/>
          <a:lstStyle/>
          <a:p>
            <a:fld id="{D74AACC6-A36B-224F-BF4C-84FE9543576B}" type="slidenum">
              <a:rPr lang="en-US" sz="2000" smtClean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21</a:t>
            </a:fld>
            <a:endParaRPr lang="en-US" sz="2000" dirty="0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E714BB61-01AD-4442-8655-92C6B062C337}"/>
              </a:ext>
            </a:extLst>
          </p:cNvPr>
          <p:cNvSpPr txBox="1"/>
          <p:nvPr/>
        </p:nvSpPr>
        <p:spPr>
          <a:xfrm>
            <a:off x="199233" y="2933698"/>
            <a:ext cx="7507236" cy="3535049"/>
          </a:xfrm>
          <a:prstGeom prst="rect">
            <a:avLst/>
          </a:prstGeom>
        </p:spPr>
        <p:txBody>
          <a:bodyPr vert="horz" wrap="square" lIns="0" tIns="62653" rIns="0" bIns="0" rtlCol="0">
            <a:spAutoFit/>
          </a:bodyPr>
          <a:lstStyle/>
          <a:p>
            <a:pPr marL="16933">
              <a:spcBef>
                <a:spcPts val="493"/>
              </a:spcBef>
            </a:pPr>
            <a:r>
              <a:rPr b="1" spc="-13" dirty="0">
                <a:solidFill>
                  <a:srgbClr val="C00000"/>
                </a:solidFill>
                <a:latin typeface="Gill Sans MT" panose="020B0502020104020203" pitchFamily="34" charset="0"/>
                <a:cs typeface="Arial MT"/>
              </a:rPr>
              <a:t>Differences</a:t>
            </a:r>
            <a:endParaRPr b="1" dirty="0">
              <a:solidFill>
                <a:srgbClr val="C00000"/>
              </a:solidFill>
              <a:latin typeface="Gill Sans MT" panose="020B0502020104020203" pitchFamily="34" charset="0"/>
              <a:cs typeface="Arial MT"/>
            </a:endParaRPr>
          </a:p>
          <a:p>
            <a:pPr marL="626518" marR="6773" indent="-448722">
              <a:lnSpc>
                <a:spcPct val="116100"/>
              </a:lnSpc>
              <a:buClr>
                <a:srgbClr val="000000"/>
              </a:buClr>
              <a:buChar char="●"/>
              <a:tabLst>
                <a:tab pos="625671" algn="l"/>
                <a:tab pos="626518" algn="l"/>
              </a:tabLst>
            </a:pPr>
            <a:r>
              <a:rPr b="1" spc="-7"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CMS</a:t>
            </a:r>
            <a:r>
              <a:rPr spc="-7"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 has </a:t>
            </a:r>
            <a:r>
              <a:rPr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a </a:t>
            </a:r>
            <a:r>
              <a:rPr spc="-7"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4-lepton </a:t>
            </a:r>
            <a:r>
              <a:rPr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channel (tiny contribution), </a:t>
            </a:r>
            <a:r>
              <a:rPr spc="-7"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lepton </a:t>
            </a:r>
            <a:r>
              <a:rPr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channels </a:t>
            </a:r>
            <a:r>
              <a:rPr spc="-507"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spc="-7"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are</a:t>
            </a:r>
            <a:r>
              <a:rPr spc="-13"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split,</a:t>
            </a:r>
            <a:r>
              <a:rPr spc="-107"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lang="en-US" spc="-107"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b="1" spc="-33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ATLAS</a:t>
            </a:r>
            <a:r>
              <a:rPr spc="-13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merged</a:t>
            </a:r>
            <a:r>
              <a:rPr spc="-7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b="1" spc="-7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2LSS/3L</a:t>
            </a:r>
            <a:r>
              <a:rPr b="1" spc="-80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channels</a:t>
            </a:r>
          </a:p>
          <a:p>
            <a:pPr marL="626518" indent="-448722">
              <a:spcBef>
                <a:spcPts val="360"/>
              </a:spcBef>
              <a:buClr>
                <a:srgbClr val="000000"/>
              </a:buClr>
              <a:buChar char="●"/>
              <a:tabLst>
                <a:tab pos="625671" algn="l"/>
                <a:tab pos="626518" algn="l"/>
              </a:tabLst>
            </a:pPr>
            <a:r>
              <a:rPr b="1" spc="-7"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CM</a:t>
            </a:r>
            <a:r>
              <a:rPr b="1"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S</a:t>
            </a:r>
            <a:r>
              <a:rPr spc="-7"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 i</a:t>
            </a:r>
            <a:r>
              <a:rPr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s</a:t>
            </a:r>
            <a:r>
              <a:rPr spc="-7"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 usin</a:t>
            </a:r>
            <a:r>
              <a:rPr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g</a:t>
            </a:r>
            <a:r>
              <a:rPr spc="-7"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multi-class</a:t>
            </a:r>
            <a:r>
              <a:rPr spc="-7"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b="1" spc="-7"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BD</a:t>
            </a:r>
            <a:r>
              <a:rPr b="1" spc="-213"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T</a:t>
            </a:r>
            <a:r>
              <a:rPr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,</a:t>
            </a:r>
            <a:r>
              <a:rPr spc="-113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lang="en-US" spc="-113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b="1" spc="-140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A</a:t>
            </a:r>
            <a:r>
              <a:rPr b="1" spc="-7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TLA</a:t>
            </a:r>
            <a:r>
              <a:rPr b="1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S</a:t>
            </a:r>
            <a:r>
              <a:rPr spc="-7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 i</a:t>
            </a:r>
            <a:r>
              <a:rPr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s</a:t>
            </a:r>
            <a:r>
              <a:rPr spc="-7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 usin</a:t>
            </a:r>
            <a:r>
              <a:rPr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g</a:t>
            </a:r>
            <a:r>
              <a:rPr spc="-7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b="1" spc="-7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GNN</a:t>
            </a:r>
            <a:endParaRPr b="1" dirty="0">
              <a:solidFill>
                <a:schemeClr val="accent6">
                  <a:lumMod val="50000"/>
                </a:schemeClr>
              </a:solidFill>
              <a:latin typeface="Gill Sans MT" panose="020B0502020104020203" pitchFamily="34" charset="0"/>
              <a:cs typeface="Arial MT"/>
            </a:endParaRPr>
          </a:p>
          <a:p>
            <a:pPr marL="626518" marR="1078626" indent="-448722">
              <a:lnSpc>
                <a:spcPct val="116100"/>
              </a:lnSpc>
              <a:buClr>
                <a:srgbClr val="000000"/>
              </a:buClr>
              <a:buChar char="●"/>
              <a:tabLst>
                <a:tab pos="625671" algn="l"/>
                <a:tab pos="626518" algn="l"/>
              </a:tabLst>
            </a:pPr>
            <a:r>
              <a:rPr b="1" spc="-7"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CMS</a:t>
            </a:r>
            <a:r>
              <a:rPr spc="-7"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merged </a:t>
            </a:r>
            <a:r>
              <a:rPr spc="-7"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t</a:t>
            </a:r>
            <a:r>
              <a:rPr lang="en-US" spc="-7"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hree</a:t>
            </a:r>
            <a:r>
              <a:rPr spc="-7"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-top </a:t>
            </a:r>
            <a:r>
              <a:rPr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contribution </a:t>
            </a:r>
            <a:r>
              <a:rPr spc="-7"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with all the </a:t>
            </a:r>
            <a:r>
              <a:rPr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minor </a:t>
            </a:r>
            <a:r>
              <a:rPr spc="-7"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top </a:t>
            </a:r>
            <a:r>
              <a:rPr spc="-507"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spc="-7"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productions</a:t>
            </a:r>
            <a:endParaRPr lang="en-US" spc="-7" dirty="0">
              <a:solidFill>
                <a:srgbClr val="0070C0"/>
              </a:solidFill>
              <a:latin typeface="Gill Sans MT" panose="020B0502020104020203" pitchFamily="34" charset="0"/>
              <a:cs typeface="Arial MT"/>
            </a:endParaRPr>
          </a:p>
          <a:p>
            <a:pPr marL="626518" marR="1078626" indent="-448722">
              <a:lnSpc>
                <a:spcPct val="116100"/>
              </a:lnSpc>
              <a:buClr>
                <a:srgbClr val="000000"/>
              </a:buClr>
              <a:buChar char="●"/>
              <a:tabLst>
                <a:tab pos="625671" algn="l"/>
                <a:tab pos="626518" algn="l"/>
              </a:tabLst>
            </a:pPr>
            <a:r>
              <a:rPr b="1" spc="-7"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CMS</a:t>
            </a:r>
            <a:r>
              <a:rPr spc="-7"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 used data-driven </a:t>
            </a:r>
            <a:r>
              <a:rPr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method </a:t>
            </a:r>
            <a:r>
              <a:rPr spc="-7"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to estimate the non-prompt </a:t>
            </a:r>
            <a:r>
              <a:rPr spc="-500"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(</a:t>
            </a:r>
            <a:r>
              <a:rPr b="1"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ttbar</a:t>
            </a:r>
            <a:r>
              <a:rPr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) </a:t>
            </a:r>
            <a:r>
              <a:rPr spc="-7"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backgrounds</a:t>
            </a:r>
            <a:r>
              <a:rPr spc="-7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, </a:t>
            </a:r>
            <a:r>
              <a:rPr lang="en-US" spc="-7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b="1" spc="-33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ATLAS</a:t>
            </a:r>
            <a:r>
              <a:rPr spc="-33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spc="-7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used </a:t>
            </a:r>
            <a:r>
              <a:rPr b="1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MC </a:t>
            </a:r>
            <a:r>
              <a:rPr b="1" spc="-27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ttbar</a:t>
            </a:r>
            <a:r>
              <a:rPr spc="-27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, </a:t>
            </a:r>
            <a:r>
              <a:rPr spc="-7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with profiled</a:t>
            </a:r>
            <a:r>
              <a:rPr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spc="-7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normalizations</a:t>
            </a:r>
            <a:endParaRPr dirty="0">
              <a:solidFill>
                <a:schemeClr val="accent6">
                  <a:lumMod val="50000"/>
                </a:schemeClr>
              </a:solidFill>
              <a:latin typeface="Gill Sans MT" panose="020B0502020104020203" pitchFamily="34" charset="0"/>
              <a:cs typeface="Arial MT"/>
            </a:endParaRPr>
          </a:p>
          <a:p>
            <a:pPr marL="626518" marR="130383" indent="-448722">
              <a:lnSpc>
                <a:spcPct val="116100"/>
              </a:lnSpc>
              <a:buClr>
                <a:srgbClr val="000000"/>
              </a:buClr>
              <a:buChar char="●"/>
              <a:tabLst>
                <a:tab pos="625671" algn="l"/>
                <a:tab pos="626518" algn="l"/>
              </a:tabLst>
            </a:pPr>
            <a:r>
              <a:rPr b="1" spc="-7"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CMS</a:t>
            </a:r>
            <a:r>
              <a:rPr spc="-7"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measures </a:t>
            </a:r>
            <a:r>
              <a:rPr b="1" spc="-7"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four-top</a:t>
            </a:r>
            <a:r>
              <a:rPr spc="-7"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, </a:t>
            </a:r>
            <a:r>
              <a:rPr b="1" spc="-7"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ttW</a:t>
            </a:r>
            <a:r>
              <a:rPr spc="-7"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 and </a:t>
            </a:r>
            <a:r>
              <a:rPr b="1" spc="-7"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ttZ</a:t>
            </a:r>
            <a:r>
              <a:rPr spc="-7"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spc="-13" dirty="0">
                <a:solidFill>
                  <a:srgbClr val="0070C0"/>
                </a:solidFill>
                <a:latin typeface="Gill Sans MT" panose="020B0502020104020203" pitchFamily="34" charset="0"/>
                <a:cs typeface="Arial MT"/>
              </a:rPr>
              <a:t>simultaneously</a:t>
            </a:r>
            <a:r>
              <a:rPr spc="-13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, </a:t>
            </a:r>
            <a:r>
              <a:rPr lang="en-US" spc="-13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b="1" spc="-33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ATLAS</a:t>
            </a:r>
            <a:r>
              <a:rPr spc="-33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spc="-27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measures</a:t>
            </a:r>
            <a:r>
              <a:rPr spc="-27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b="1" spc="-7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four-top</a:t>
            </a:r>
            <a:r>
              <a:rPr spc="-7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,</a:t>
            </a:r>
            <a:r>
              <a:rPr spc="-20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b="1" spc="-7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ttW</a:t>
            </a:r>
            <a:r>
              <a:rPr spc="-20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spc="-7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and</a:t>
            </a:r>
            <a:r>
              <a:rPr spc="-20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b="1" spc="-7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non-prompt</a:t>
            </a:r>
            <a:r>
              <a:rPr spc="-20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(</a:t>
            </a:r>
            <a:r>
              <a:rPr b="1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ttbar</a:t>
            </a:r>
            <a:r>
              <a:rPr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)</a:t>
            </a:r>
            <a:r>
              <a:rPr lang="en-US" spc="480"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dirty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Arial MT"/>
              </a:rPr>
              <a:t>simultaneously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8859F64-9A09-114B-BB9B-AAFA5A416141}"/>
                  </a:ext>
                </a:extLst>
              </p:cNvPr>
              <p:cNvSpPr txBox="1"/>
              <p:nvPr/>
            </p:nvSpPr>
            <p:spPr>
              <a:xfrm>
                <a:off x="1105658" y="1592034"/>
                <a:ext cx="5214953" cy="4683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bar>
                            <m:barPr>
                              <m:pos m:val="top"/>
                              <m:ctrlPr>
                                <a:rPr lang="en-US" sz="2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m:rPr>
                                  <m:sty m:val="p"/>
                                </m:rPr>
                                <a:rPr lang="en-US" sz="28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bar>
                          <m:r>
                            <m:rPr>
                              <m:sty m:val="p"/>
                            </m:rPr>
                            <a:rPr lang="en-US" sz="2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bar>
                            <m:barPr>
                              <m:pos m:val="top"/>
                              <m:ctrlPr>
                                <a:rPr lang="en-US" sz="2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m:rPr>
                                  <m:sty m:val="p"/>
                                </m:rPr>
                                <a:rPr lang="en-US" sz="28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bar>
                        </m:sub>
                      </m:sSub>
                      <m:r>
                        <a:rPr lang="en-US" sz="280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Sup>
                        <m:sSubSupPr>
                          <m:ctrlPr>
                            <a:rPr lang="en-US" sz="2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  <m:r>
                            <a:rPr lang="en-US" sz="280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e>
                        <m:sub>
                          <m:r>
                            <a:rPr lang="en-US" sz="280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80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en-US" sz="280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3.7</m:t>
                          </m:r>
                        </m:sup>
                      </m:sSubSup>
                      <m:r>
                        <a:rPr lang="en-US" sz="28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8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stat</m:t>
                      </m:r>
                      <m:r>
                        <a:rPr lang="en-US" sz="28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Pre>
                        <m:sPrePr>
                          <m:ctrlPr>
                            <a:rPr lang="en-US" sz="2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280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80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d>
                            <m:dPr>
                              <m:ctrlPr>
                                <a:rPr lang="en-US" sz="28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8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syst</m:t>
                              </m:r>
                            </m:e>
                          </m:d>
                          <m:r>
                            <a:rPr lang="en-US" sz="2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fb</m:t>
                          </m:r>
                        </m:e>
                      </m:sPre>
                    </m:oMath>
                  </m:oMathPara>
                </a14:m>
                <a:endParaRPr lang="ru-NL" sz="2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8859F64-9A09-114B-BB9B-AAFA5A4161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658" y="1592034"/>
                <a:ext cx="5214953" cy="468333"/>
              </a:xfrm>
              <a:prstGeom prst="rect">
                <a:avLst/>
              </a:prstGeom>
              <a:blipFill>
                <a:blip r:embed="rId3"/>
                <a:stretch>
                  <a:fillRect l="-243" t="-2632" r="-1214" b="-28947"/>
                </a:stretch>
              </a:blipFill>
            </p:spPr>
            <p:txBody>
              <a:bodyPr/>
              <a:lstStyle/>
              <a:p>
                <a:r>
                  <a:rPr lang="ru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AB881C-9605-FD4F-99C0-730553158ACC}"/>
                  </a:ext>
                </a:extLst>
              </p:cNvPr>
              <p:cNvSpPr txBox="1"/>
              <p:nvPr/>
            </p:nvSpPr>
            <p:spPr>
              <a:xfrm>
                <a:off x="2056462" y="2283256"/>
                <a:ext cx="2935263" cy="4275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1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𝐒</m:t>
                        </m:r>
                      </m:e>
                      <m:sub>
                        <m:r>
                          <a:rPr lang="en-US" sz="2100" b="1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𝐭</m:t>
                        </m:r>
                        <m:bar>
                          <m:barPr>
                            <m:pos m:val="top"/>
                            <m:ctrlPr>
                              <a:rPr lang="en-US" sz="21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100" b="1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𝐭</m:t>
                            </m:r>
                          </m:e>
                        </m:bar>
                        <m:r>
                          <a:rPr lang="en-US" sz="2100" b="1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𝐭</m:t>
                        </m:r>
                        <m:bar>
                          <m:barPr>
                            <m:pos m:val="top"/>
                            <m:ctrlPr>
                              <a:rPr lang="en-US" sz="21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100" b="1" i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𝐭</m:t>
                            </m:r>
                          </m:e>
                        </m:bar>
                      </m:sub>
                    </m:sSub>
                    <m:r>
                      <a:rPr lang="en-US" sz="21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sz="21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21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1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21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21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21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1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sz="21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GB" sz="21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</m:oMath>
                </a14:m>
                <a:endParaRPr lang="ru-NL" sz="21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AB881C-9605-FD4F-99C0-730553158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6462" y="2283256"/>
                <a:ext cx="2935263" cy="427553"/>
              </a:xfrm>
              <a:prstGeom prst="rect">
                <a:avLst/>
              </a:prstGeom>
              <a:blipFill>
                <a:blip r:embed="rId4"/>
                <a:stretch>
                  <a:fillRect l="-1717" t="-5882" b="-17647"/>
                </a:stretch>
              </a:blipFill>
            </p:spPr>
            <p:txBody>
              <a:bodyPr/>
              <a:lstStyle/>
              <a:p>
                <a:r>
                  <a:rPr lang="ru-N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13170" y="1382441"/>
            <a:ext cx="10804786" cy="1397220"/>
          </a:xfrm>
          <a:prstGeom prst="rect">
            <a:avLst/>
          </a:prstGeom>
        </p:spPr>
        <p:txBody>
          <a:bodyPr vert="horz" wrap="square" lIns="0" tIns="60113" rIns="0" bIns="0" rtlCol="0">
            <a:spAutoFit/>
          </a:bodyPr>
          <a:lstStyle/>
          <a:p>
            <a:pPr marL="485128" indent="-469042">
              <a:spcBef>
                <a:spcPts val="473"/>
              </a:spcBef>
              <a:buClr>
                <a:srgbClr val="000000"/>
              </a:buClr>
              <a:buChar char="●"/>
              <a:tabLst>
                <a:tab pos="485128" algn="l"/>
                <a:tab pos="485975" algn="l"/>
              </a:tabLst>
            </a:pPr>
            <a:r>
              <a:rPr sz="1900" b="1" spc="-7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Four</a:t>
            </a:r>
            <a:r>
              <a:rPr sz="1900" b="1" spc="-13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sz="1900" b="1" spc="-7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tops </a:t>
            </a:r>
            <a:r>
              <a:rPr sz="2400" b="1" spc="-7" dirty="0">
                <a:solidFill>
                  <a:srgbClr val="C00000"/>
                </a:solidFill>
                <a:latin typeface="Gill Sans MT" panose="020B0502020104020203" pitchFamily="34" charset="0"/>
                <a:cs typeface="Arial MT"/>
              </a:rPr>
              <a:t>observed</a:t>
            </a:r>
            <a:r>
              <a:rPr sz="1900" spc="-13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sz="1900" spc="-7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for </a:t>
            </a:r>
            <a:r>
              <a:rPr sz="2400" b="1" spc="-7" dirty="0">
                <a:solidFill>
                  <a:srgbClr val="C00000"/>
                </a:solidFill>
                <a:latin typeface="Gill Sans MT" panose="020B0502020104020203" pitchFamily="34" charset="0"/>
                <a:cs typeface="Arial MT"/>
              </a:rPr>
              <a:t>the</a:t>
            </a:r>
            <a:r>
              <a:rPr sz="2400" b="1" spc="-13" dirty="0">
                <a:solidFill>
                  <a:srgbClr val="C00000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sz="2400" b="1" spc="-7" dirty="0">
                <a:solidFill>
                  <a:srgbClr val="C00000"/>
                </a:solidFill>
                <a:latin typeface="Gill Sans MT" panose="020B0502020104020203" pitchFamily="34" charset="0"/>
                <a:cs typeface="Arial MT"/>
              </a:rPr>
              <a:t>first time</a:t>
            </a:r>
            <a:r>
              <a:rPr sz="2400" b="1" spc="-13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sz="1900" spc="-7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at </a:t>
            </a:r>
            <a:r>
              <a:rPr sz="1900" b="1" spc="-7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CERN</a:t>
            </a:r>
            <a:r>
              <a:rPr sz="1900" spc="-7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lang="ru-NL" sz="1900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–</a:t>
            </a:r>
            <a:r>
              <a:rPr sz="1900" spc="-53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sz="1900" spc="-7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The heaviest</a:t>
            </a:r>
            <a:r>
              <a:rPr sz="1900" spc="-13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sz="1900" spc="-7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final </a:t>
            </a:r>
            <a:r>
              <a:rPr sz="1900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state</a:t>
            </a:r>
            <a:r>
              <a:rPr sz="1900" spc="-13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sz="1900" spc="-7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ever observed</a:t>
            </a:r>
            <a:r>
              <a:rPr lang="en-US" sz="1900" spc="-7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!!!</a:t>
            </a:r>
            <a:endParaRPr sz="1900" dirty="0">
              <a:latin typeface="Gill Sans MT" panose="020B0502020104020203" pitchFamily="34" charset="0"/>
              <a:cs typeface="Arial MT"/>
            </a:endParaRPr>
          </a:p>
          <a:p>
            <a:pPr marL="1094713" lvl="1" indent="-469888">
              <a:spcBef>
                <a:spcPts val="339"/>
              </a:spcBef>
              <a:buChar char="○"/>
              <a:tabLst>
                <a:tab pos="1094713" algn="l"/>
                <a:tab pos="1095559" algn="l"/>
              </a:tabLst>
            </a:pPr>
            <a:r>
              <a:rPr sz="1900" spc="-7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The</a:t>
            </a:r>
            <a:r>
              <a:rPr sz="1900" spc="-27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sz="1900" spc="-7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observations</a:t>
            </a:r>
            <a:r>
              <a:rPr sz="1900" spc="-20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sz="1900" spc="-7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happened</a:t>
            </a:r>
            <a:r>
              <a:rPr sz="1900" spc="-20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sz="1900" spc="-7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in</a:t>
            </a:r>
            <a:r>
              <a:rPr sz="1900" spc="-20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sz="1900" b="1" spc="-7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2LSS/3L</a:t>
            </a:r>
            <a:r>
              <a:rPr sz="1900" b="1" spc="-100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sz="1900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channel</a:t>
            </a:r>
            <a:r>
              <a:rPr sz="1900" spc="-20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sz="1900" spc="-7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only</a:t>
            </a:r>
            <a:endParaRPr sz="1900" dirty="0">
              <a:latin typeface="Gill Sans MT" panose="020B0502020104020203" pitchFamily="34" charset="0"/>
              <a:cs typeface="Arial MT"/>
            </a:endParaRPr>
          </a:p>
          <a:p>
            <a:pPr marL="1094713" marR="6773" lvl="1" indent="-469042">
              <a:lnSpc>
                <a:spcPct val="113300"/>
              </a:lnSpc>
              <a:buChar char="○"/>
              <a:tabLst>
                <a:tab pos="1094713" algn="l"/>
                <a:tab pos="1095559" algn="l"/>
              </a:tabLst>
            </a:pPr>
            <a:r>
              <a:rPr sz="1900" spc="-7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The interpretations are done with t</a:t>
            </a:r>
            <a:r>
              <a:rPr lang="en-US" sz="1900" spc="-7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hree</a:t>
            </a:r>
            <a:r>
              <a:rPr sz="1900" spc="-7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-top </a:t>
            </a:r>
            <a:r>
              <a:rPr sz="1900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measurements, </a:t>
            </a:r>
            <a:r>
              <a:rPr sz="1900" b="1" spc="-7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top-Higgs </a:t>
            </a:r>
            <a:r>
              <a:rPr sz="1900" b="1" spc="-27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Yukawa </a:t>
            </a:r>
            <a:r>
              <a:rPr sz="1900" b="1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coupling</a:t>
            </a:r>
            <a:r>
              <a:rPr sz="1900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sz="1900" spc="-573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sz="1900" spc="-7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and</a:t>
            </a:r>
            <a:r>
              <a:rPr sz="1900" spc="-13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sz="1900" b="1" spc="-7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EFT</a:t>
            </a:r>
            <a:r>
              <a:rPr sz="1900" b="1" spc="-47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sz="1900" b="1" spc="-7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parameters</a:t>
            </a:r>
            <a:endParaRPr lang="en-US" sz="1900" b="1" spc="-7" dirty="0">
              <a:solidFill>
                <a:srgbClr val="003366"/>
              </a:solidFill>
              <a:latin typeface="Gill Sans MT" panose="020B0502020104020203" pitchFamily="34" charset="0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49281" y="2719455"/>
            <a:ext cx="5210958" cy="3813858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C3F80A7E-2E7B-6241-932D-374B45C5498F}"/>
              </a:ext>
            </a:extLst>
          </p:cNvPr>
          <p:cNvSpPr txBox="1">
            <a:spLocks/>
          </p:cNvSpPr>
          <p:nvPr/>
        </p:nvSpPr>
        <p:spPr>
          <a:xfrm>
            <a:off x="1105658" y="321629"/>
            <a:ext cx="10112298" cy="1088522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Papers</a:t>
            </a:r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533DE8F6-2FD0-364F-BA73-802C87F4F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0298" y="6374446"/>
            <a:ext cx="2743200" cy="365125"/>
          </a:xfrm>
        </p:spPr>
        <p:txBody>
          <a:bodyPr/>
          <a:lstStyle/>
          <a:p>
            <a:fld id="{D74AACC6-A36B-224F-BF4C-84FE9543576B}" type="slidenum">
              <a:rPr lang="en-US" sz="2000" smtClean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22</a:t>
            </a:fld>
            <a:endParaRPr lang="en-US" sz="2000" dirty="0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1E5AC1-B445-F149-A3BC-90261BD1F9CA}"/>
              </a:ext>
            </a:extLst>
          </p:cNvPr>
          <p:cNvSpPr txBox="1"/>
          <p:nvPr/>
        </p:nvSpPr>
        <p:spPr>
          <a:xfrm>
            <a:off x="1539237" y="3746863"/>
            <a:ext cx="4490957" cy="1192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5128" indent="-469042">
              <a:spcBef>
                <a:spcPts val="339"/>
              </a:spcBef>
              <a:buClr>
                <a:srgbClr val="000000"/>
              </a:buClr>
              <a:buChar char="●"/>
              <a:tabLst>
                <a:tab pos="485128" algn="l"/>
                <a:tab pos="485975" algn="l"/>
              </a:tabLst>
            </a:pPr>
            <a:r>
              <a:rPr lang="en-US" sz="1600" spc="-7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All</a:t>
            </a:r>
            <a:r>
              <a:rPr lang="en-US" sz="1600" spc="-27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lang="en-US" sz="1600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results</a:t>
            </a:r>
            <a:r>
              <a:rPr lang="en-US" sz="1600" spc="-27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lang="en-US" sz="1600" spc="-7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are</a:t>
            </a:r>
            <a:r>
              <a:rPr lang="en-US" sz="1600" spc="-27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lang="en-US" sz="1600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compatible</a:t>
            </a:r>
            <a:r>
              <a:rPr lang="en-US" sz="1600" spc="-20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lang="en-US" sz="1600" spc="-7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with</a:t>
            </a:r>
            <a:r>
              <a:rPr lang="en-US" sz="1600" spc="-27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lang="en-US" sz="1600" b="1" spc="-7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SM</a:t>
            </a:r>
            <a:endParaRPr lang="en-US" sz="1600" b="1" dirty="0">
              <a:latin typeface="Gill Sans MT" panose="020B0502020104020203" pitchFamily="34" charset="0"/>
              <a:cs typeface="Arial MT"/>
            </a:endParaRPr>
          </a:p>
          <a:p>
            <a:pPr marL="485128" indent="-469042">
              <a:spcBef>
                <a:spcPts val="339"/>
              </a:spcBef>
              <a:buClr>
                <a:srgbClr val="000000"/>
              </a:buClr>
              <a:buChar char="●"/>
              <a:tabLst>
                <a:tab pos="485128" algn="l"/>
                <a:tab pos="485975" algn="l"/>
              </a:tabLst>
            </a:pPr>
            <a:r>
              <a:rPr lang="en-US" sz="1600" b="1" spc="-40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ATLAS</a:t>
            </a:r>
            <a:r>
              <a:rPr lang="en-US" sz="1600" spc="-40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lang="en-US" sz="1400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(EPJC,</a:t>
            </a:r>
            <a:r>
              <a:rPr lang="en-US" sz="1400" spc="-20" dirty="0">
                <a:solidFill>
                  <a:srgbClr val="009999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lang="en-US" sz="1400" spc="-20" dirty="0">
                <a:solidFill>
                  <a:srgbClr val="009999"/>
                </a:solidFill>
                <a:latin typeface="Gill Sans MT" panose="020B0502020104020203" pitchFamily="34" charset="0"/>
                <a:cs typeface="Arial MT"/>
                <a:hlinkClick r:id="rId3"/>
              </a:rPr>
              <a:t>CERN-EP-2023-055</a:t>
            </a:r>
            <a:r>
              <a:rPr lang="en-US" sz="1400" spc="-7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)</a:t>
            </a:r>
            <a:endParaRPr lang="en-US" sz="1400" dirty="0">
              <a:latin typeface="Gill Sans MT" panose="020B0502020104020203" pitchFamily="34" charset="0"/>
              <a:cs typeface="Arial MT"/>
            </a:endParaRPr>
          </a:p>
          <a:p>
            <a:pPr marL="485128" indent="-469042">
              <a:spcBef>
                <a:spcPts val="339"/>
              </a:spcBef>
              <a:buClr>
                <a:srgbClr val="000000"/>
              </a:buClr>
              <a:buChar char="●"/>
              <a:tabLst>
                <a:tab pos="485128" algn="l"/>
                <a:tab pos="485975" algn="l"/>
              </a:tabLst>
            </a:pPr>
            <a:r>
              <a:rPr lang="en-US" sz="1600" b="1" spc="-7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CMS</a:t>
            </a:r>
            <a:r>
              <a:rPr lang="en-US" sz="1600" spc="-20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lang="en-US" sz="1400" spc="-20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(</a:t>
            </a:r>
            <a:r>
              <a:rPr lang="en-US" sz="1400" spc="-20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  <a:hlinkClick r:id="rId4"/>
              </a:rPr>
              <a:t>CMS-PAS-TOP-22-013</a:t>
            </a:r>
            <a:r>
              <a:rPr lang="en-US" sz="1400" spc="-20" dirty="0">
                <a:solidFill>
                  <a:srgbClr val="003366"/>
                </a:solidFill>
                <a:latin typeface="Gill Sans MT" panose="020B0502020104020203" pitchFamily="34" charset="0"/>
                <a:cs typeface="Arial MT"/>
              </a:rPr>
              <a:t>)</a:t>
            </a:r>
          </a:p>
          <a:p>
            <a:pPr marL="485128" indent="-469042">
              <a:spcBef>
                <a:spcPts val="339"/>
              </a:spcBef>
              <a:buClr>
                <a:srgbClr val="000000"/>
              </a:buClr>
              <a:buChar char="●"/>
              <a:tabLst>
                <a:tab pos="485128" algn="l"/>
                <a:tab pos="485975" algn="l"/>
              </a:tabLst>
            </a:pPr>
            <a:r>
              <a:rPr lang="en-US" sz="1600" dirty="0">
                <a:latin typeface="Gill Sans MT" panose="020B0502020104020203" pitchFamily="34" charset="0"/>
                <a:cs typeface="Arial MT"/>
                <a:hlinkClick r:id="rId5"/>
              </a:rPr>
              <a:t>CERN news and briefing</a:t>
            </a:r>
            <a:endParaRPr lang="en-US" sz="1600" dirty="0">
              <a:latin typeface="Gill Sans MT" panose="020B0502020104020203" pitchFamily="34" charset="0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3714758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6041F3-D9C6-DA40-BB92-53F13D48E5DD}"/>
              </a:ext>
            </a:extLst>
          </p:cNvPr>
          <p:cNvSpPr txBox="1">
            <a:spLocks/>
          </p:cNvSpPr>
          <p:nvPr/>
        </p:nvSpPr>
        <p:spPr>
          <a:xfrm>
            <a:off x="1105658" y="321629"/>
            <a:ext cx="10112298" cy="1088522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Exploring BSM</a:t>
            </a:r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476790CB-23C6-F449-A49F-EAAC15A30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0298" y="6374446"/>
            <a:ext cx="2743200" cy="365125"/>
          </a:xfrm>
        </p:spPr>
        <p:txBody>
          <a:bodyPr/>
          <a:lstStyle/>
          <a:p>
            <a:fld id="{D74AACC6-A36B-224F-BF4C-84FE9543576B}" type="slidenum">
              <a:rPr lang="en-US" sz="2000" smtClean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3</a:t>
            </a:fld>
            <a:endParaRPr lang="en-US" sz="2000" dirty="0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B64829-8656-5944-876F-954AC5A89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4426" y="2401196"/>
            <a:ext cx="2743200" cy="18252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63A507A-65F6-8040-A377-BE41CD385DDF}"/>
              </a:ext>
            </a:extLst>
          </p:cNvPr>
          <p:cNvSpPr txBox="1"/>
          <p:nvPr/>
        </p:nvSpPr>
        <p:spPr>
          <a:xfrm>
            <a:off x="9530430" y="1899511"/>
            <a:ext cx="1071191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b="1" dirty="0">
                <a:solidFill>
                  <a:srgbClr val="002060"/>
                </a:solidFill>
                <a:latin typeface="Gill Sans MT" panose="020B0502020104020203" pitchFamily="34" charset="0"/>
              </a:rPr>
              <a:t>2HDM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3093BA-1F46-D042-B94D-0A953170EC98}"/>
              </a:ext>
            </a:extLst>
          </p:cNvPr>
          <p:cNvSpPr txBox="1"/>
          <p:nvPr/>
        </p:nvSpPr>
        <p:spPr>
          <a:xfrm>
            <a:off x="606835" y="1899512"/>
            <a:ext cx="6098058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b="1" dirty="0">
                <a:solidFill>
                  <a:srgbClr val="002060"/>
                </a:solidFill>
                <a:latin typeface="Gill Sans MT" panose="020B0502020104020203" pitchFamily="34" charset="0"/>
              </a:rPr>
              <a:t>SUSY (</a:t>
            </a:r>
            <a:r>
              <a:rPr lang="en-US" sz="1900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gluino</a:t>
            </a:r>
            <a:r>
              <a:rPr lang="en-US" sz="1900" b="1" dirty="0">
                <a:solidFill>
                  <a:srgbClr val="002060"/>
                </a:solidFill>
                <a:latin typeface="Gill Sans MT" panose="020B0502020104020203" pitchFamily="34" charset="0"/>
              </a:rPr>
              <a:t>/</a:t>
            </a:r>
            <a:r>
              <a:rPr lang="en-US" sz="1900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sgluino</a:t>
            </a:r>
            <a:r>
              <a:rPr lang="en-US" sz="1900" b="1" dirty="0">
                <a:solidFill>
                  <a:srgbClr val="002060"/>
                </a:solidFill>
                <a:latin typeface="Gill Sans MT" panose="020B0502020104020203" pitchFamily="34" charset="0"/>
              </a:rPr>
              <a:t> pair, ..,)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4D0E5F7-60F9-8F4A-94A0-40C76915D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4149" y="2186629"/>
            <a:ext cx="3914296" cy="237368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420EAB1-03A5-144F-B718-312101AB7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099" y="2410591"/>
            <a:ext cx="3326130" cy="204295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B9DE93D-DB94-CE41-881A-2718FC576E62}"/>
              </a:ext>
            </a:extLst>
          </p:cNvPr>
          <p:cNvSpPr txBox="1"/>
          <p:nvPr/>
        </p:nvSpPr>
        <p:spPr>
          <a:xfrm>
            <a:off x="5007357" y="1899511"/>
            <a:ext cx="252647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b="1" dirty="0">
                <a:solidFill>
                  <a:srgbClr val="002060"/>
                </a:solidFill>
                <a:latin typeface="Gill Sans MT" panose="020B0502020104020203" pitchFamily="34" charset="0"/>
              </a:rPr>
              <a:t>Contact Interaction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A52412-006B-A446-90AF-345455EF1371}"/>
              </a:ext>
            </a:extLst>
          </p:cNvPr>
          <p:cNvSpPr txBox="1"/>
          <p:nvPr/>
        </p:nvSpPr>
        <p:spPr>
          <a:xfrm>
            <a:off x="2072483" y="5403470"/>
            <a:ext cx="84576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Gill Sans MT" panose="020B0502020104020203" pitchFamily="34" charset="0"/>
              </a:rPr>
              <a:t>More likely to couple to new physics because of mass?</a:t>
            </a:r>
            <a:endParaRPr lang="ru-NL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443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0CD5969F-1A03-644B-A48E-AC668086EE4C}"/>
                  </a:ext>
                </a:extLst>
              </p:cNvPr>
              <p:cNvSpPr/>
              <p:nvPr/>
            </p:nvSpPr>
            <p:spPr>
              <a:xfrm>
                <a:off x="607217" y="1494383"/>
                <a:ext cx="6099858" cy="688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base"/>
                <a:r>
                  <a:rPr lang="en-US" sz="1900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The four-top quark is very rare</a:t>
                </a:r>
              </a:p>
              <a:p>
                <a:pPr marL="342900" indent="-342900" fontAlgn="base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9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9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19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𝑵𝑳𝑶</m:t>
                        </m:r>
                      </m:sub>
                    </m:sSub>
                    <m:r>
                      <a:rPr lang="en-US" sz="19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=12 </m:t>
                    </m:r>
                    <m:r>
                      <m:rPr>
                        <m:sty m:val="p"/>
                      </m:rPr>
                      <a:rPr lang="en-US" sz="19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fb</m:t>
                    </m:r>
                    <m:r>
                      <a:rPr lang="en-US" sz="19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±20%</m:t>
                    </m:r>
                  </m:oMath>
                </a14:m>
                <a:r>
                  <a:rPr lang="en-US" sz="1900" i="1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[</m:t>
                    </m:r>
                  </m:oMath>
                </a14:m>
                <a:r>
                  <a:rPr lang="en-GB" sz="1400" dirty="0">
                    <a:solidFill>
                      <a:srgbClr val="002060"/>
                    </a:solidFill>
                    <a:latin typeface="Gill Sans MT" panose="020B0502020104020203" pitchFamily="34" charset="0"/>
                    <a:hlinkClick r:id="rId3"/>
                  </a:rPr>
                  <a:t>JHEP02(2018)031</a:t>
                </a:r>
                <a:r>
                  <a:rPr lang="en-GB" sz="1400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]</a:t>
                </a:r>
                <a:endParaRPr lang="en-US" sz="1400" b="1" dirty="0">
                  <a:solidFill>
                    <a:srgbClr val="002060"/>
                  </a:solidFill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0CD5969F-1A03-644B-A48E-AC668086EE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217" y="1494383"/>
                <a:ext cx="6099858" cy="688137"/>
              </a:xfrm>
              <a:prstGeom prst="rect">
                <a:avLst/>
              </a:prstGeom>
              <a:blipFill>
                <a:blip r:embed="rId4"/>
                <a:stretch>
                  <a:fillRect l="-1042" t="-3636" b="-10909"/>
                </a:stretch>
              </a:blipFill>
            </p:spPr>
            <p:txBody>
              <a:bodyPr/>
              <a:lstStyle/>
              <a:p>
                <a:r>
                  <a:rPr lang="ru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9D7F3DAF-8F2E-644B-9C69-26D3B662C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0298" y="6374446"/>
            <a:ext cx="2743200" cy="365125"/>
          </a:xfrm>
        </p:spPr>
        <p:txBody>
          <a:bodyPr/>
          <a:lstStyle/>
          <a:p>
            <a:fld id="{D74AACC6-A36B-224F-BF4C-84FE9543576B}" type="slidenum">
              <a:rPr lang="en-US" sz="2000" smtClean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4</a:t>
            </a:fld>
            <a:endParaRPr lang="en-US" sz="2000" dirty="0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E40168E-0CF8-CA42-847F-8E2D39CD9E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1202" y="1309164"/>
            <a:ext cx="3738817" cy="36743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A4D546-8F7C-CA47-81B0-D46AAC76C4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231" y="3050074"/>
            <a:ext cx="2025860" cy="18040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67277B-5295-CE4D-820C-E308AEF356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4669" y="2893599"/>
            <a:ext cx="2134996" cy="19466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AEBBAFB-0A2D-AC44-8228-12F9B470FC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5972" y="3036138"/>
            <a:ext cx="1946062" cy="18040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E73868C-C197-FD4A-B3E0-1C4AD1D42AD9}"/>
                  </a:ext>
                </a:extLst>
              </p:cNvPr>
              <p:cNvSpPr txBox="1"/>
              <p:nvPr/>
            </p:nvSpPr>
            <p:spPr>
              <a:xfrm>
                <a:off x="8017983" y="4665276"/>
                <a:ext cx="2077656" cy="10092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009999"/>
                    </a:solidFill>
                    <a:effectLst/>
                    <a:latin typeface="ArialMT"/>
                    <a:hlinkClick r:id="rId9"/>
                  </a:rPr>
                  <a:t>arXiv:2212.03259</a:t>
                </a:r>
                <a:endParaRPr lang="en-US" sz="1400" dirty="0">
                  <a:solidFill>
                    <a:srgbClr val="009999"/>
                  </a:solidFill>
                  <a:effectLst/>
                  <a:latin typeface="ArialMT"/>
                </a:endParaRPr>
              </a:p>
              <a:p>
                <a:r>
                  <a:rPr lang="en-US" sz="1400" dirty="0">
                    <a:solidFill>
                      <a:srgbClr val="009999"/>
                    </a:solidFill>
                    <a:effectLst/>
                    <a:latin typeface="ArialM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bar>
                          <m:barPr>
                            <m:pos m:val="top"/>
                            <m:ctrlPr>
                              <a:rPr lang="en-US" sz="1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1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bar>
                        <m:r>
                          <a:rPr lang="en-US" sz="1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bar>
                          <m:barPr>
                            <m:pos m:val="top"/>
                            <m:ctrlPr>
                              <a:rPr lang="en-US" sz="1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1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bar>
                      </m:sub>
                    </m:sSub>
                  </m:oMath>
                </a14:m>
                <a:r>
                  <a:rPr lang="en-US" sz="1400" dirty="0">
                    <a:effectLst/>
                    <a:latin typeface="Gill Sans MT" panose="020B0502020104020203" pitchFamily="34" charset="0"/>
                  </a:rPr>
                  <a:t> predictions</a:t>
                </a:r>
                <a:endParaRPr lang="ru-RU" sz="1400" dirty="0">
                  <a:effectLst/>
                </a:endParaRPr>
              </a:p>
              <a:p>
                <a:endParaRPr lang="ru-RU" sz="1400" dirty="0"/>
              </a:p>
              <a:p>
                <a:r>
                  <a:rPr lang="en-US" sz="1700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* </a:t>
                </a:r>
                <a:r>
                  <a:rPr lang="en-US" sz="1700" b="1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Melissa</a:t>
                </a:r>
                <a:r>
                  <a:rPr lang="en-US" sz="1700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 </a:t>
                </a:r>
                <a:endParaRPr lang="en-US" sz="1700" dirty="0">
                  <a:solidFill>
                    <a:srgbClr val="002060"/>
                  </a:solidFill>
                  <a:effectLst/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E73868C-C197-FD4A-B3E0-1C4AD1D42A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7983" y="4665276"/>
                <a:ext cx="2077656" cy="1009251"/>
              </a:xfrm>
              <a:prstGeom prst="rect">
                <a:avLst/>
              </a:prstGeom>
              <a:blipFill>
                <a:blip r:embed="rId10"/>
                <a:stretch>
                  <a:fillRect l="-1829" t="-1250" b="-7500"/>
                </a:stretch>
              </a:blipFill>
            </p:spPr>
            <p:txBody>
              <a:bodyPr/>
              <a:lstStyle/>
              <a:p>
                <a:r>
                  <a:rPr lang="ru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5D6519A1-9E4A-1848-A158-785E7A3A7C60}"/>
              </a:ext>
            </a:extLst>
          </p:cNvPr>
          <p:cNvSpPr txBox="1">
            <a:spLocks/>
          </p:cNvSpPr>
          <p:nvPr/>
        </p:nvSpPr>
        <p:spPr>
          <a:xfrm>
            <a:off x="1105658" y="321629"/>
            <a:ext cx="10112298" cy="1088522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The four-top-quarks production at LHC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818FE82-44EA-4541-AAF3-CAC53DAABF76}"/>
                  </a:ext>
                </a:extLst>
              </p:cNvPr>
              <p:cNvSpPr txBox="1"/>
              <p:nvPr/>
            </p:nvSpPr>
            <p:spPr>
              <a:xfrm>
                <a:off x="901901" y="4886507"/>
                <a:ext cx="6099858" cy="5364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2060"/>
                    </a:solidFill>
                    <a:effectLst/>
                    <a:latin typeface="Gill Sans MT" panose="020B0502020104020203" pitchFamily="34" charset="0"/>
                  </a:rPr>
                  <a:t>Examples of Feynman diagrams for SM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bar>
                      <m:barPr>
                        <m:pos m:val="top"/>
                        <m:ctrlPr>
                          <a:rPr lang="en-US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bar>
                    <m:r>
                      <a:rPr lang="en-US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bar>
                      <m:barPr>
                        <m:pos m:val="top"/>
                        <m:ctrlPr>
                          <a:rPr lang="en-US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bar>
                  </m:oMath>
                </a14:m>
                <a:r>
                  <a:rPr lang="en-US" sz="1400" dirty="0">
                    <a:solidFill>
                      <a:srgbClr val="002060"/>
                    </a:solidFill>
                    <a:effectLst/>
                    <a:latin typeface="Gill Sans MT" panose="020B0502020104020203" pitchFamily="34" charset="0"/>
                  </a:rPr>
                  <a:t> production at leading order in QCD and via an off-shell Higgs boson mediator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818FE82-44EA-4541-AAF3-CAC53DAABF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901" y="4886507"/>
                <a:ext cx="6099858" cy="536429"/>
              </a:xfrm>
              <a:prstGeom prst="rect">
                <a:avLst/>
              </a:prstGeom>
              <a:blipFill>
                <a:blip r:embed="rId11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ru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 descr="Изображение выглядит как человек, стена, в помещении, удержание&#10;&#10;Автоматически созданное описание">
            <a:extLst>
              <a:ext uri="{FF2B5EF4-FFF2-40B4-BE49-F238E27FC236}">
                <a16:creationId xmlns:a16="http://schemas.microsoft.com/office/drawing/2014/main" id="{01975C10-B5AF-CD45-BD48-6CA890190D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93986" y="4993963"/>
            <a:ext cx="1517877" cy="141668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C969B28-F998-AB49-8F11-D68A8BD5A2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39822" y="2278597"/>
            <a:ext cx="1393509" cy="9161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0CC48A-415B-B74F-B0F8-A1B165EFC24E}"/>
              </a:ext>
            </a:extLst>
          </p:cNvPr>
          <p:cNvSpPr txBox="1"/>
          <p:nvPr/>
        </p:nvSpPr>
        <p:spPr>
          <a:xfrm>
            <a:off x="446237" y="5866000"/>
            <a:ext cx="86982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1E5E"/>
                </a:solidFill>
                <a:effectLst/>
                <a:latin typeface="GillSansMT"/>
              </a:rPr>
              <a:t>The signal for 4-top events </a:t>
            </a:r>
            <a:r>
              <a:rPr lang="en-US" b="1" dirty="0">
                <a:solidFill>
                  <a:srgbClr val="BF0000"/>
                </a:solidFill>
                <a:effectLst/>
                <a:latin typeface="GillSansMT"/>
              </a:rPr>
              <a:t>has not been discovered yet</a:t>
            </a:r>
            <a:r>
              <a:rPr lang="en-US" dirty="0">
                <a:solidFill>
                  <a:srgbClr val="001E5E"/>
                </a:solidFill>
                <a:effectLst/>
                <a:latin typeface="GillSansMT"/>
              </a:rPr>
              <a:t>, but if the measurement is different to the </a:t>
            </a:r>
            <a:r>
              <a:rPr lang="en-US" b="1" dirty="0">
                <a:solidFill>
                  <a:srgbClr val="001E5E"/>
                </a:solidFill>
                <a:effectLst/>
                <a:latin typeface="GillSansMT"/>
              </a:rPr>
              <a:t>SM</a:t>
            </a:r>
            <a:r>
              <a:rPr lang="en-US" dirty="0">
                <a:solidFill>
                  <a:srgbClr val="001E5E"/>
                </a:solidFill>
                <a:effectLst/>
                <a:latin typeface="GillSansMT"/>
              </a:rPr>
              <a:t>, it would indicate physics beyond it 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63980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0CA694-25BD-ED40-AF33-E6A888D80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577" y="4258372"/>
            <a:ext cx="4150666" cy="221100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0CB490F-EF54-A94E-B67C-842F0B3FEFF1}"/>
              </a:ext>
            </a:extLst>
          </p:cNvPr>
          <p:cNvSpPr/>
          <p:nvPr/>
        </p:nvSpPr>
        <p:spPr>
          <a:xfrm>
            <a:off x="9610007" y="5513344"/>
            <a:ext cx="1353235" cy="702902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NL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C6CD46E8-D66C-7B40-B1BE-52F517CE8A81}"/>
              </a:ext>
            </a:extLst>
          </p:cNvPr>
          <p:cNvSpPr txBox="1">
            <a:spLocks/>
          </p:cNvSpPr>
          <p:nvPr/>
        </p:nvSpPr>
        <p:spPr>
          <a:xfrm>
            <a:off x="1105658" y="321629"/>
            <a:ext cx="10112298" cy="1088522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The four-top decays</a:t>
            </a:r>
          </a:p>
        </p:txBody>
      </p:sp>
      <p:pic>
        <p:nvPicPr>
          <p:cNvPr id="17" name="object 7">
            <a:extLst>
              <a:ext uri="{FF2B5EF4-FFF2-40B4-BE49-F238E27FC236}">
                <a16:creationId xmlns:a16="http://schemas.microsoft.com/office/drawing/2014/main" id="{8488B107-5536-7A43-A494-9C3C6436475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68011" y="1016538"/>
            <a:ext cx="2946400" cy="2808152"/>
          </a:xfrm>
          <a:prstGeom prst="rect">
            <a:avLst/>
          </a:prstGeom>
        </p:spPr>
      </p:pic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23A992B7-1AF7-C742-8842-F5E79C84F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0298" y="6374446"/>
            <a:ext cx="2743200" cy="365125"/>
          </a:xfrm>
        </p:spPr>
        <p:txBody>
          <a:bodyPr/>
          <a:lstStyle/>
          <a:p>
            <a:fld id="{D74AACC6-A36B-224F-BF4C-84FE9543576B}" type="slidenum">
              <a:rPr lang="en-US" sz="2000" smtClean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5</a:t>
            </a:fld>
            <a:endParaRPr lang="en-US" sz="2000" dirty="0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CFFFC9A-1721-EE46-B31C-55E1E1D8F139}"/>
              </a:ext>
            </a:extLst>
          </p:cNvPr>
          <p:cNvSpPr/>
          <p:nvPr/>
        </p:nvSpPr>
        <p:spPr>
          <a:xfrm>
            <a:off x="707414" y="2325977"/>
            <a:ext cx="581225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200" b="1" dirty="0">
                <a:solidFill>
                  <a:srgbClr val="002060"/>
                </a:solidFill>
                <a:latin typeface="Gill Sans MT" panose="020B0502020104020203" pitchFamily="34" charset="0"/>
              </a:rPr>
              <a:t>2</a:t>
            </a:r>
            <a:r>
              <a:rPr lang="en-US" sz="2200" dirty="0">
                <a:solidFill>
                  <a:srgbClr val="002060"/>
                </a:solidFill>
                <a:latin typeface="Gill Sans MT" panose="020B0502020104020203" pitchFamily="34" charset="0"/>
              </a:rPr>
              <a:t> </a:t>
            </a:r>
            <a:r>
              <a:rPr lang="en-US" sz="2200" b="1" dirty="0">
                <a:solidFill>
                  <a:srgbClr val="002060"/>
                </a:solidFill>
                <a:latin typeface="Gill Sans MT" panose="020B0502020104020203" pitchFamily="34" charset="0"/>
              </a:rPr>
              <a:t>l</a:t>
            </a:r>
            <a:r>
              <a:rPr lang="en-US" sz="2200" dirty="0">
                <a:solidFill>
                  <a:srgbClr val="002060"/>
                </a:solidFill>
                <a:latin typeface="Gill Sans MT" panose="020B0502020104020203" pitchFamily="34" charset="0"/>
              </a:rPr>
              <a:t>eptons </a:t>
            </a:r>
            <a:r>
              <a:rPr lang="en-US" sz="2200" b="1" dirty="0">
                <a:solidFill>
                  <a:srgbClr val="002060"/>
                </a:solidFill>
                <a:latin typeface="Gill Sans MT" panose="020B0502020104020203" pitchFamily="34" charset="0"/>
              </a:rPr>
              <a:t>s</a:t>
            </a:r>
            <a:r>
              <a:rPr lang="en-US" sz="2200" dirty="0">
                <a:solidFill>
                  <a:srgbClr val="002060"/>
                </a:solidFill>
                <a:latin typeface="Gill Sans MT" panose="020B0502020104020203" pitchFamily="34" charset="0"/>
              </a:rPr>
              <a:t>ame-</a:t>
            </a:r>
            <a:r>
              <a:rPr lang="en-US" sz="2200" b="1" dirty="0">
                <a:solidFill>
                  <a:srgbClr val="002060"/>
                </a:solidFill>
                <a:latin typeface="Gill Sans MT" panose="020B0502020104020203" pitchFamily="34" charset="0"/>
              </a:rPr>
              <a:t>s</a:t>
            </a:r>
            <a:r>
              <a:rPr lang="en-US" sz="2200" dirty="0">
                <a:solidFill>
                  <a:srgbClr val="002060"/>
                </a:solidFill>
                <a:latin typeface="Gill Sans MT" panose="020B0502020104020203" pitchFamily="34" charset="0"/>
              </a:rPr>
              <a:t>ign and </a:t>
            </a:r>
            <a:r>
              <a:rPr lang="en-US" sz="2200" b="1" dirty="0">
                <a:solidFill>
                  <a:srgbClr val="002060"/>
                </a:solidFill>
                <a:latin typeface="Gill Sans MT" panose="020B0502020104020203" pitchFamily="34" charset="0"/>
              </a:rPr>
              <a:t>3 l</a:t>
            </a:r>
            <a:r>
              <a:rPr lang="en-US" sz="2200" dirty="0">
                <a:solidFill>
                  <a:srgbClr val="002060"/>
                </a:solidFill>
                <a:latin typeface="Gill Sans MT" panose="020B0502020104020203" pitchFamily="34" charset="0"/>
              </a:rPr>
              <a:t>eptons (</a:t>
            </a:r>
            <a:r>
              <a:rPr lang="en-US" sz="2200" b="1" dirty="0">
                <a:solidFill>
                  <a:srgbClr val="002060"/>
                </a:solidFill>
                <a:latin typeface="Gill Sans MT" panose="020B0502020104020203" pitchFamily="34" charset="0"/>
              </a:rPr>
              <a:t>2LSS/3L</a:t>
            </a:r>
            <a:r>
              <a:rPr lang="en-US" sz="2200" dirty="0">
                <a:solidFill>
                  <a:srgbClr val="002060"/>
                </a:solidFill>
                <a:latin typeface="Gill Sans MT" panose="020B0502020104020203" pitchFamily="34" charset="0"/>
              </a:rPr>
              <a:t>) </a:t>
            </a:r>
          </a:p>
          <a:p>
            <a:pPr marL="342900" indent="-342900" fontAlgn="base">
              <a:buFont typeface="Courier New" panose="02070309020205020404" pitchFamily="49" charset="0"/>
              <a:buChar char="o"/>
            </a:pPr>
            <a:r>
              <a:rPr lang="en-US" sz="2200" b="1" dirty="0">
                <a:solidFill>
                  <a:srgbClr val="002060"/>
                </a:solidFill>
                <a:latin typeface="Gill Sans MT" panose="020B0502020104020203" pitchFamily="34" charset="0"/>
              </a:rPr>
              <a:t>13%</a:t>
            </a:r>
            <a:r>
              <a:rPr lang="en-US" sz="2200" dirty="0">
                <a:solidFill>
                  <a:srgbClr val="002060"/>
                </a:solidFill>
                <a:latin typeface="Gill Sans MT" panose="020B0502020104020203" pitchFamily="34" charset="0"/>
              </a:rPr>
              <a:t> branching ration</a:t>
            </a:r>
          </a:p>
          <a:p>
            <a:pPr marL="342900" indent="-342900" fontAlgn="base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rgbClr val="002060"/>
                </a:solidFill>
                <a:latin typeface="Gill Sans MT" panose="020B0502020104020203" pitchFamily="34" charset="0"/>
              </a:rPr>
              <a:t>highest sensitivity – observation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468BBE8-C86F-8A4F-A2DF-3D2A794C4492}"/>
              </a:ext>
            </a:extLst>
          </p:cNvPr>
          <p:cNvSpPr/>
          <p:nvPr/>
        </p:nvSpPr>
        <p:spPr>
          <a:xfrm>
            <a:off x="477589" y="2013191"/>
            <a:ext cx="6215311" cy="184960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NL"/>
          </a:p>
        </p:txBody>
      </p:sp>
    </p:spTree>
    <p:extLst>
      <p:ext uri="{BB962C8B-B14F-4D97-AF65-F5344CB8AC3E}">
        <p14:creationId xmlns:p14="http://schemas.microsoft.com/office/powerpoint/2010/main" val="509168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6041F3-D9C6-DA40-BB92-53F13D48E5DD}"/>
              </a:ext>
            </a:extLst>
          </p:cNvPr>
          <p:cNvSpPr txBox="1">
            <a:spLocks/>
          </p:cNvSpPr>
          <p:nvPr/>
        </p:nvSpPr>
        <p:spPr>
          <a:xfrm>
            <a:off x="1105658" y="321629"/>
            <a:ext cx="10112298" cy="1088522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Background composition</a:t>
            </a:r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476790CB-23C6-F449-A49F-EAAC15A30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0298" y="6374446"/>
            <a:ext cx="2743200" cy="365125"/>
          </a:xfrm>
        </p:spPr>
        <p:txBody>
          <a:bodyPr/>
          <a:lstStyle/>
          <a:p>
            <a:fld id="{D74AACC6-A36B-224F-BF4C-84FE9543576B}" type="slidenum">
              <a:rPr lang="en-US" sz="2000" smtClean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6</a:t>
            </a:fld>
            <a:endParaRPr lang="en-US" sz="2000" dirty="0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19" name="object 7">
            <a:extLst>
              <a:ext uri="{FF2B5EF4-FFF2-40B4-BE49-F238E27FC236}">
                <a16:creationId xmlns:a16="http://schemas.microsoft.com/office/drawing/2014/main" id="{E28C1D66-6D29-1D44-B7AE-87B55607D5AF}"/>
              </a:ext>
            </a:extLst>
          </p:cNvPr>
          <p:cNvPicPr/>
          <p:nvPr/>
        </p:nvPicPr>
        <p:blipFill rotWithShape="1">
          <a:blip r:embed="rId3" cstate="print"/>
          <a:srcRect b="90084"/>
          <a:stretch/>
        </p:blipFill>
        <p:spPr>
          <a:xfrm>
            <a:off x="883642" y="4953084"/>
            <a:ext cx="2304371" cy="4633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1CC9EC-8B2D-1543-8C34-03B8A725C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0027" y="1653266"/>
            <a:ext cx="4547923" cy="37631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737B2BE-430C-C948-81FA-AFD3C27B5703}"/>
                  </a:ext>
                </a:extLst>
              </p:cNvPr>
              <p:cNvSpPr txBox="1"/>
              <p:nvPr/>
            </p:nvSpPr>
            <p:spPr>
              <a:xfrm>
                <a:off x="8034963" y="5538787"/>
                <a:ext cx="2602760" cy="8931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7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bar>
                      <m:barPr>
                        <m:pos m:val="top"/>
                        <m:ctrlPr>
                          <a:rPr lang="en-US" sz="17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17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bar>
                    <m:r>
                      <a:rPr lang="en-US" sz="17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sz="1700" b="1" dirty="0">
                    <a:solidFill>
                      <a:srgbClr val="FF0000"/>
                    </a:solidFill>
                    <a:latin typeface="Gill Sans MT" panose="020B0502020104020203" pitchFamily="34" charset="0"/>
                  </a:rPr>
                  <a:t> serves as important background given similar kinematics</a:t>
                </a:r>
                <a:endParaRPr lang="ru-NL" sz="17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737B2BE-430C-C948-81FA-AFD3C27B57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4963" y="5538787"/>
                <a:ext cx="2602760" cy="893193"/>
              </a:xfrm>
              <a:prstGeom prst="rect">
                <a:avLst/>
              </a:prstGeom>
              <a:blipFill>
                <a:blip r:embed="rId5"/>
                <a:stretch>
                  <a:fillRect l="-1456" r="-485" b="-8451"/>
                </a:stretch>
              </a:blipFill>
            </p:spPr>
            <p:txBody>
              <a:bodyPr/>
              <a:lstStyle/>
              <a:p>
                <a:r>
                  <a:rPr lang="ru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F48A33D5-4FC2-9F4B-8BD5-C82A5E23328D}"/>
              </a:ext>
            </a:extLst>
          </p:cNvPr>
          <p:cNvCxnSpPr>
            <a:cxnSpLocks/>
          </p:cNvCxnSpPr>
          <p:nvPr/>
        </p:nvCxnSpPr>
        <p:spPr>
          <a:xfrm>
            <a:off x="9924765" y="5248796"/>
            <a:ext cx="0" cy="26116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8C9778D-5F09-CB4D-875B-B1F09CB74AE0}"/>
              </a:ext>
            </a:extLst>
          </p:cNvPr>
          <p:cNvSpPr txBox="1"/>
          <p:nvPr/>
        </p:nvSpPr>
        <p:spPr>
          <a:xfrm>
            <a:off x="7555338" y="1192375"/>
            <a:ext cx="35620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Gill Sans MT" panose="020B0502020104020203" pitchFamily="34" charset="0"/>
              </a:rPr>
              <a:t>Signal Region Composition</a:t>
            </a:r>
          </a:p>
        </p:txBody>
      </p:sp>
      <p:pic>
        <p:nvPicPr>
          <p:cNvPr id="23" name="object 7">
            <a:extLst>
              <a:ext uri="{FF2B5EF4-FFF2-40B4-BE49-F238E27FC236}">
                <a16:creationId xmlns:a16="http://schemas.microsoft.com/office/drawing/2014/main" id="{E99ECA1D-4463-7143-87EF-73F2E48269F9}"/>
              </a:ext>
            </a:extLst>
          </p:cNvPr>
          <p:cNvPicPr/>
          <p:nvPr/>
        </p:nvPicPr>
        <p:blipFill rotWithShape="1">
          <a:blip r:embed="rId3" cstate="print"/>
          <a:srcRect t="72031" r="-5733" b="13329"/>
          <a:stretch/>
        </p:blipFill>
        <p:spPr>
          <a:xfrm>
            <a:off x="883642" y="5335438"/>
            <a:ext cx="2436470" cy="684143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DE9A217-37C8-754B-848C-E05560E71EF0}"/>
              </a:ext>
            </a:extLst>
          </p:cNvPr>
          <p:cNvSpPr/>
          <p:nvPr/>
        </p:nvSpPr>
        <p:spPr>
          <a:xfrm>
            <a:off x="1143170" y="5335438"/>
            <a:ext cx="2176942" cy="68414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NL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B4BBAC4-52CC-9543-A2BE-C67DD16BDDFE}"/>
              </a:ext>
            </a:extLst>
          </p:cNvPr>
          <p:cNvSpPr txBox="1"/>
          <p:nvPr/>
        </p:nvSpPr>
        <p:spPr>
          <a:xfrm>
            <a:off x="883642" y="2129350"/>
            <a:ext cx="4547923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MVA</a:t>
            </a:r>
            <a:r>
              <a:rPr lang="en-US" sz="2200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 allows to recover signal purity even with larger background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2060"/>
              </a:solidFill>
              <a:latin typeface="Gill Sans MT" panose="020B05020201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Novel </a:t>
            </a:r>
            <a:r>
              <a:rPr lang="en-US" sz="2200" b="1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MVA</a:t>
            </a:r>
            <a:r>
              <a:rPr lang="en-US" sz="2200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 techniques bring improvement for </a:t>
            </a:r>
            <a:r>
              <a:rPr lang="en-US" sz="2200" b="1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S/B </a:t>
            </a:r>
            <a:r>
              <a:rPr lang="en-US" sz="2200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separation </a:t>
            </a:r>
          </a:p>
        </p:txBody>
      </p:sp>
    </p:spTree>
    <p:extLst>
      <p:ext uri="{BB962C8B-B14F-4D97-AF65-F5344CB8AC3E}">
        <p14:creationId xmlns:p14="http://schemas.microsoft.com/office/powerpoint/2010/main" val="4097504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lide Number Placeholder 8">
            <a:extLst>
              <a:ext uri="{FF2B5EF4-FFF2-40B4-BE49-F238E27FC236}">
                <a16:creationId xmlns:a16="http://schemas.microsoft.com/office/drawing/2014/main" id="{4C64CAD8-5D5C-A54A-A974-93551CB32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0298" y="6374446"/>
            <a:ext cx="2743200" cy="365125"/>
          </a:xfrm>
        </p:spPr>
        <p:txBody>
          <a:bodyPr/>
          <a:lstStyle/>
          <a:p>
            <a:fld id="{D74AACC6-A36B-224F-BF4C-84FE9543576B}" type="slidenum">
              <a:rPr lang="en-US" sz="2000" smtClean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7</a:t>
            </a:fld>
            <a:endParaRPr lang="en-US" sz="2000" dirty="0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615" name="Рисунок 614">
            <a:extLst>
              <a:ext uri="{FF2B5EF4-FFF2-40B4-BE49-F238E27FC236}">
                <a16:creationId xmlns:a16="http://schemas.microsoft.com/office/drawing/2014/main" id="{BB488E70-AB59-D247-ACCD-9C40BAF75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288" y="1911359"/>
            <a:ext cx="3976897" cy="44819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16" name="TextBox 615">
                <a:extLst>
                  <a:ext uri="{FF2B5EF4-FFF2-40B4-BE49-F238E27FC236}">
                    <a16:creationId xmlns:a16="http://schemas.microsoft.com/office/drawing/2014/main" id="{3320E211-2AFA-C344-A4B3-0A80CA311A6C}"/>
                  </a:ext>
                </a:extLst>
              </p:cNvPr>
              <p:cNvSpPr txBox="1"/>
              <p:nvPr/>
            </p:nvSpPr>
            <p:spPr>
              <a:xfrm>
                <a:off x="8435093" y="4469067"/>
                <a:ext cx="1974867" cy="5364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</a:rPr>
                  <a:t>Similar shape between </a:t>
                </a:r>
              </a:p>
              <a:p>
                <a14:m>
                  <m:oMath xmlns:m="http://schemas.openxmlformats.org/officeDocument/2006/math">
                    <m:r>
                      <a:rPr lang="en-US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bar>
                      <m:barPr>
                        <m:pos m:val="top"/>
                        <m:ctrlPr>
                          <a:rPr lang="en-US" sz="1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1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bar>
                    <m:r>
                      <a:rPr lang="en-US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bar>
                      <m:barPr>
                        <m:pos m:val="top"/>
                        <m:ctrlPr>
                          <a:rPr lang="en-US" sz="1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1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bar>
                  </m:oMath>
                </a14:m>
                <a:r>
                  <a:rPr lang="en-US" sz="1400" b="1" spc="30" dirty="0">
                    <a:solidFill>
                      <a:schemeClr val="bg1"/>
                    </a:solidFill>
                    <a:latin typeface="Gill Sans MT" panose="020B0502020104020203" pitchFamily="34" charset="0"/>
                    <a:cs typeface="Arial MT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bar>
                      <m:barPr>
                        <m:pos m:val="top"/>
                        <m:ctrlPr>
                          <a:rPr lang="en-US" sz="1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1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bar>
                    <m:r>
                      <a:rPr lang="en-US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sz="1400" b="1" spc="30" dirty="0">
                    <a:solidFill>
                      <a:schemeClr val="bg1"/>
                    </a:solidFill>
                    <a:latin typeface="Gill Sans MT" panose="020B0502020104020203" pitchFamily="34" charset="0"/>
                    <a:cs typeface="Arial MT"/>
                  </a:rPr>
                  <a:t> </a:t>
                </a:r>
                <a:endParaRPr lang="ru-NL" sz="1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16" name="TextBox 615">
                <a:extLst>
                  <a:ext uri="{FF2B5EF4-FFF2-40B4-BE49-F238E27FC236}">
                    <a16:creationId xmlns:a16="http://schemas.microsoft.com/office/drawing/2014/main" id="{3320E211-2AFA-C344-A4B3-0A80CA311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5093" y="4469067"/>
                <a:ext cx="1974867" cy="536429"/>
              </a:xfrm>
              <a:prstGeom prst="rect">
                <a:avLst/>
              </a:prstGeom>
              <a:blipFill>
                <a:blip r:embed="rId4"/>
                <a:stretch>
                  <a:fillRect l="-1282" t="-2273" b="-9091"/>
                </a:stretch>
              </a:blipFill>
            </p:spPr>
            <p:txBody>
              <a:bodyPr/>
              <a:lstStyle/>
              <a:p>
                <a:r>
                  <a:rPr lang="ru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7" name="TextBox 616">
            <a:extLst>
              <a:ext uri="{FF2B5EF4-FFF2-40B4-BE49-F238E27FC236}">
                <a16:creationId xmlns:a16="http://schemas.microsoft.com/office/drawing/2014/main" id="{1172EB50-FCBC-EE4B-A7D8-D3464DEA5287}"/>
              </a:ext>
            </a:extLst>
          </p:cNvPr>
          <p:cNvSpPr txBox="1"/>
          <p:nvPr/>
        </p:nvSpPr>
        <p:spPr>
          <a:xfrm>
            <a:off x="8628153" y="3100117"/>
            <a:ext cx="9407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spc="30" dirty="0">
                <a:solidFill>
                  <a:srgbClr val="002060"/>
                </a:solidFill>
                <a:latin typeface="Gill Sans MT" panose="020B0502020104020203" pitchFamily="34" charset="0"/>
                <a:cs typeface="Arial MT"/>
              </a:rPr>
              <a:t>SR</a:t>
            </a:r>
            <a:endParaRPr lang="ru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136">
                <a:extLst>
                  <a:ext uri="{FF2B5EF4-FFF2-40B4-BE49-F238E27FC236}">
                    <a16:creationId xmlns:a16="http://schemas.microsoft.com/office/drawing/2014/main" id="{D9539254-B14D-0541-B01B-5420565F7CD4}"/>
                  </a:ext>
                </a:extLst>
              </p:cNvPr>
              <p:cNvSpPr txBox="1"/>
              <p:nvPr/>
            </p:nvSpPr>
            <p:spPr>
              <a:xfrm>
                <a:off x="476570" y="2317326"/>
                <a:ext cx="5133398" cy="1836354"/>
              </a:xfrm>
              <a:prstGeom prst="rect">
                <a:avLst/>
              </a:prstGeom>
            </p:spPr>
            <p:txBody>
              <a:bodyPr vert="horz" wrap="square" lIns="0" tIns="7701" rIns="0" bIns="0" rtlCol="0">
                <a:spAutoFit/>
              </a:bodyPr>
              <a:lstStyle/>
              <a:p>
                <a:pPr marL="300768" marR="1287654" indent="-285750">
                  <a:spcBef>
                    <a:spcPts val="61"/>
                  </a:spcBef>
                  <a:buClr>
                    <a:srgbClr val="AA1728"/>
                  </a:buClr>
                  <a:buSzPct val="151785"/>
                  <a:buFont typeface="Arial" panose="020B0604020202020204" pitchFamily="34" charset="0"/>
                  <a:buChar char="•"/>
                  <a:tabLst>
                    <a:tab pos="234119" algn="l"/>
                    <a:tab pos="4291153" algn="l"/>
                  </a:tabLst>
                </a:pPr>
                <a:r>
                  <a:rPr lang="en-US" sz="1900" b="1" spc="30" dirty="0">
                    <a:solidFill>
                      <a:srgbClr val="187CC0"/>
                    </a:solidFill>
                    <a:latin typeface="Gill Sans MT" panose="020B0502020104020203" pitchFamily="34" charset="0"/>
                    <a:cs typeface="Arial"/>
                  </a:rPr>
                  <a:t>Updated</a:t>
                </a:r>
                <a:r>
                  <a:rPr lang="en-US" sz="1900" b="1" spc="6" dirty="0">
                    <a:solidFill>
                      <a:srgbClr val="187CC0"/>
                    </a:solidFill>
                    <a:latin typeface="Gill Sans MT" panose="020B0502020104020203" pitchFamily="34" charset="0"/>
                    <a:cs typeface="Arial"/>
                  </a:rPr>
                  <a:t> </a:t>
                </a:r>
                <a:r>
                  <a:rPr lang="en-US" sz="1900" b="1" spc="30" dirty="0">
                    <a:solidFill>
                      <a:srgbClr val="187CC0"/>
                    </a:solidFill>
                    <a:latin typeface="Gill Sans MT" panose="020B0502020104020203" pitchFamily="34" charset="0"/>
                    <a:cs typeface="Arial"/>
                  </a:rPr>
                  <a:t>CP</a:t>
                </a:r>
                <a:r>
                  <a:rPr lang="en-US" sz="1900" b="1" spc="9" dirty="0">
                    <a:solidFill>
                      <a:srgbClr val="187CC0"/>
                    </a:solidFill>
                    <a:latin typeface="Gill Sans MT" panose="020B0502020104020203" pitchFamily="34" charset="0"/>
                    <a:cs typeface="Arial"/>
                  </a:rPr>
                  <a:t> </a:t>
                </a:r>
                <a:r>
                  <a:rPr lang="en-US" sz="1900" b="1" spc="12" dirty="0">
                    <a:solidFill>
                      <a:srgbClr val="187CC0"/>
                    </a:solidFill>
                    <a:latin typeface="Gill Sans MT" panose="020B0502020104020203" pitchFamily="34" charset="0"/>
                    <a:cs typeface="Arial"/>
                  </a:rPr>
                  <a:t>and</a:t>
                </a:r>
                <a:r>
                  <a:rPr lang="en-US" sz="1900" b="1" spc="9" dirty="0">
                    <a:solidFill>
                      <a:srgbClr val="187CC0"/>
                    </a:solidFill>
                    <a:latin typeface="Gill Sans MT" panose="020B0502020104020203" pitchFamily="34" charset="0"/>
                    <a:cs typeface="Arial"/>
                  </a:rPr>
                  <a:t> </a:t>
                </a:r>
                <a:r>
                  <a:rPr lang="en-US" sz="1900" b="1" spc="24" dirty="0">
                    <a:solidFill>
                      <a:srgbClr val="187CC0"/>
                    </a:solidFill>
                    <a:latin typeface="Gill Sans MT" panose="020B0502020104020203" pitchFamily="34" charset="0"/>
                    <a:cs typeface="Arial"/>
                  </a:rPr>
                  <a:t>re-optimized</a:t>
                </a:r>
                <a:r>
                  <a:rPr lang="en-US" sz="1900" b="1" spc="9" dirty="0">
                    <a:solidFill>
                      <a:srgbClr val="187CC0"/>
                    </a:solidFill>
                    <a:latin typeface="Gill Sans MT" panose="020B0502020104020203" pitchFamily="34" charset="0"/>
                    <a:cs typeface="Arial"/>
                  </a:rPr>
                  <a:t> </a:t>
                </a:r>
                <a:r>
                  <a:rPr lang="en-US" sz="1900" b="1" spc="24" dirty="0">
                    <a:solidFill>
                      <a:srgbClr val="187CC0"/>
                    </a:solidFill>
                    <a:latin typeface="Gill Sans MT" panose="020B0502020104020203" pitchFamily="34" charset="0"/>
                    <a:cs typeface="Arial"/>
                  </a:rPr>
                  <a:t>object</a:t>
                </a:r>
                <a:r>
                  <a:rPr lang="en-US" sz="1900" b="1" spc="6" dirty="0">
                    <a:solidFill>
                      <a:srgbClr val="187CC0"/>
                    </a:solidFill>
                    <a:latin typeface="Gill Sans MT" panose="020B0502020104020203" pitchFamily="34" charset="0"/>
                    <a:cs typeface="Arial"/>
                  </a:rPr>
                  <a:t> </a:t>
                </a:r>
                <a:r>
                  <a:rPr lang="en-US" sz="1900" b="1" spc="9" dirty="0">
                    <a:solidFill>
                      <a:srgbClr val="187CC0"/>
                    </a:solidFill>
                    <a:latin typeface="Gill Sans MT" panose="020B0502020104020203" pitchFamily="34" charset="0"/>
                    <a:cs typeface="Arial"/>
                  </a:rPr>
                  <a:t>selection</a:t>
                </a:r>
                <a:endParaRPr lang="en-US" sz="1900" dirty="0">
                  <a:solidFill>
                    <a:srgbClr val="002060"/>
                  </a:solidFill>
                  <a:latin typeface="Gill Sans MT" panose="020B0502020104020203" pitchFamily="34" charset="0"/>
                  <a:cs typeface="Arial MT"/>
                </a:endParaRPr>
              </a:p>
              <a:p>
                <a:pPr marL="300768" marR="1287654" indent="-285750">
                  <a:spcBef>
                    <a:spcPts val="61"/>
                  </a:spcBef>
                  <a:buClr>
                    <a:srgbClr val="AA1728"/>
                  </a:buClr>
                  <a:buSzPct val="151785"/>
                  <a:buFont typeface="Arial" panose="020B0604020202020204" pitchFamily="34" charset="0"/>
                  <a:buChar char="•"/>
                  <a:tabLst>
                    <a:tab pos="234119" algn="l"/>
                    <a:tab pos="4291153" algn="l"/>
                  </a:tabLst>
                </a:pPr>
                <a14:m>
                  <m:oMath xmlns:m="http://schemas.openxmlformats.org/officeDocument/2006/math">
                    <m:r>
                      <a:rPr lang="en-US" sz="1900" b="1" i="1" spc="24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 MT"/>
                      </a:rPr>
                      <m:t>𝒕</m:t>
                    </m:r>
                    <m:bar>
                      <m:barPr>
                        <m:pos m:val="top"/>
                        <m:ctrlPr>
                          <a:rPr lang="en-US" sz="19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19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bar>
                    <m:r>
                      <a:rPr lang="en-US" sz="1900" b="1" i="1" spc="24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 MT"/>
                      </a:rPr>
                      <m:t>𝑾</m:t>
                    </m:r>
                  </m:oMath>
                </a14:m>
                <a:r>
                  <a:rPr lang="en-US" sz="1900" b="1" spc="21" dirty="0">
                    <a:solidFill>
                      <a:srgbClr val="017100"/>
                    </a:solidFill>
                    <a:latin typeface="Gill Sans MT" panose="020B0502020104020203" pitchFamily="34" charset="0"/>
                    <a:cs typeface="Arial"/>
                  </a:rPr>
                  <a:t>data-driven</a:t>
                </a:r>
                <a:r>
                  <a:rPr lang="en-US" sz="1900" b="1" spc="9" dirty="0">
                    <a:solidFill>
                      <a:srgbClr val="017100"/>
                    </a:solidFill>
                    <a:latin typeface="Gill Sans MT" panose="020B0502020104020203" pitchFamily="34" charset="0"/>
                    <a:cs typeface="Arial"/>
                  </a:rPr>
                  <a:t> </a:t>
                </a:r>
                <a:r>
                  <a:rPr lang="en-US" sz="1900" b="1" spc="21" dirty="0">
                    <a:solidFill>
                      <a:srgbClr val="017100"/>
                    </a:solidFill>
                    <a:latin typeface="Gill Sans MT" panose="020B0502020104020203" pitchFamily="34" charset="0"/>
                    <a:cs typeface="Arial"/>
                  </a:rPr>
                  <a:t>method</a:t>
                </a:r>
                <a:r>
                  <a:rPr lang="en-US" sz="1900" b="1" spc="6" dirty="0">
                    <a:solidFill>
                      <a:srgbClr val="017100"/>
                    </a:solidFill>
                    <a:latin typeface="Gill Sans MT" panose="020B0502020104020203" pitchFamily="34" charset="0"/>
                    <a:cs typeface="Arial"/>
                  </a:rPr>
                  <a:t> fitting </a:t>
                </a:r>
                <a:r>
                  <a:rPr lang="en-US" sz="1900" b="1" spc="21" dirty="0">
                    <a:solidFill>
                      <a:srgbClr val="017100"/>
                    </a:solidFill>
                    <a:latin typeface="Gill Sans MT" panose="020B0502020104020203" pitchFamily="34" charset="0"/>
                    <a:cs typeface="Arial"/>
                  </a:rPr>
                  <a:t>the</a:t>
                </a:r>
                <a:r>
                  <a:rPr lang="en-US" sz="1900" b="1" spc="6" dirty="0">
                    <a:solidFill>
                      <a:srgbClr val="017100"/>
                    </a:solidFill>
                    <a:latin typeface="Gill Sans MT" panose="020B0502020104020203" pitchFamily="34" charset="0"/>
                    <a:cs typeface="Arial"/>
                  </a:rPr>
                  <a:t> </a:t>
                </a:r>
                <a:r>
                  <a:rPr lang="en-US" sz="1900" i="1" spc="-9" dirty="0" err="1">
                    <a:solidFill>
                      <a:srgbClr val="017100"/>
                    </a:solidFill>
                    <a:latin typeface="Gill Sans MT" panose="020B0502020104020203" pitchFamily="34" charset="0"/>
                    <a:cs typeface="Times New Roman"/>
                  </a:rPr>
                  <a:t>N</a:t>
                </a:r>
                <a:r>
                  <a:rPr lang="en-US" sz="1900" i="1" spc="-13" baseline="-19675" dirty="0" err="1">
                    <a:solidFill>
                      <a:srgbClr val="017100"/>
                    </a:solidFill>
                    <a:latin typeface="Gill Sans MT" panose="020B0502020104020203" pitchFamily="34" charset="0"/>
                    <a:cs typeface="Times New Roman"/>
                  </a:rPr>
                  <a:t>jets</a:t>
                </a:r>
                <a:r>
                  <a:rPr lang="en-US" sz="1900" i="1" spc="172" baseline="-19675" dirty="0">
                    <a:solidFill>
                      <a:srgbClr val="017100"/>
                    </a:solidFill>
                    <a:latin typeface="Gill Sans MT" panose="020B0502020104020203" pitchFamily="34" charset="0"/>
                    <a:cs typeface="Times New Roman"/>
                  </a:rPr>
                  <a:t> </a:t>
                </a:r>
                <a:r>
                  <a:rPr lang="en-US" sz="1900" b="1" spc="21" dirty="0">
                    <a:solidFill>
                      <a:srgbClr val="017100"/>
                    </a:solidFill>
                    <a:latin typeface="Gill Sans MT" panose="020B0502020104020203" pitchFamily="34" charset="0"/>
                    <a:cs typeface="Arial"/>
                  </a:rPr>
                  <a:t>dependence </a:t>
                </a:r>
              </a:p>
              <a:p>
                <a:pPr marL="300768" marR="1287654" indent="-285750">
                  <a:spcBef>
                    <a:spcPts val="61"/>
                  </a:spcBef>
                  <a:buClr>
                    <a:srgbClr val="AA1728"/>
                  </a:buClr>
                  <a:buSzPct val="151785"/>
                  <a:buFont typeface="Arial" panose="020B0604020202020204" pitchFamily="34" charset="0"/>
                  <a:buChar char="•"/>
                  <a:tabLst>
                    <a:tab pos="234119" algn="l"/>
                    <a:tab pos="4291153" algn="l"/>
                  </a:tabLst>
                </a:pPr>
                <a:r>
                  <a:rPr lang="en-US" sz="1900" b="1" spc="6" dirty="0">
                    <a:solidFill>
                      <a:srgbClr val="002060"/>
                    </a:solidFill>
                    <a:latin typeface="Gill Sans MT" panose="020B0502020104020203" pitchFamily="34" charset="0"/>
                    <a:cs typeface="Arial"/>
                  </a:rPr>
                  <a:t>GNN</a:t>
                </a:r>
                <a:r>
                  <a:rPr lang="en-US" sz="1900" b="1" spc="6" dirty="0">
                    <a:solidFill>
                      <a:srgbClr val="E42832"/>
                    </a:solidFill>
                    <a:latin typeface="Gill Sans MT" panose="020B0502020104020203" pitchFamily="34" charset="0"/>
                    <a:cs typeface="Arial"/>
                  </a:rPr>
                  <a:t> </a:t>
                </a:r>
                <a:r>
                  <a:rPr lang="en-US" sz="1900" spc="55" dirty="0">
                    <a:solidFill>
                      <a:srgbClr val="002060"/>
                    </a:solidFill>
                    <a:latin typeface="Gill Sans MT" panose="020B0502020104020203" pitchFamily="34" charset="0"/>
                    <a:cs typeface="Arial MT"/>
                  </a:rPr>
                  <a:t>to</a:t>
                </a:r>
                <a:r>
                  <a:rPr lang="en-US" sz="1900" spc="12" dirty="0">
                    <a:solidFill>
                      <a:srgbClr val="002060"/>
                    </a:solidFill>
                    <a:latin typeface="Gill Sans MT" panose="020B0502020104020203" pitchFamily="34" charset="0"/>
                    <a:cs typeface="Arial MT"/>
                  </a:rPr>
                  <a:t> </a:t>
                </a:r>
                <a:r>
                  <a:rPr lang="en-US" sz="1900" spc="30" dirty="0">
                    <a:solidFill>
                      <a:srgbClr val="002060"/>
                    </a:solidFill>
                    <a:latin typeface="Gill Sans MT" panose="020B0502020104020203" pitchFamily="34" charset="0"/>
                    <a:cs typeface="Arial MT"/>
                  </a:rPr>
                  <a:t>extract</a:t>
                </a:r>
                <a:r>
                  <a:rPr lang="en-US" sz="1900" spc="9" dirty="0">
                    <a:solidFill>
                      <a:srgbClr val="002060"/>
                    </a:solidFill>
                    <a:latin typeface="Gill Sans MT" panose="020B0502020104020203" pitchFamily="34" charset="0"/>
                    <a:cs typeface="Arial MT"/>
                  </a:rPr>
                  <a:t> </a:t>
                </a:r>
                <a:r>
                  <a:rPr lang="en-US" sz="1900" spc="18" dirty="0">
                    <a:solidFill>
                      <a:srgbClr val="002060"/>
                    </a:solidFill>
                    <a:latin typeface="Gill Sans MT" panose="020B0502020104020203" pitchFamily="34" charset="0"/>
                    <a:cs typeface="Arial MT"/>
                  </a:rPr>
                  <a:t>the</a:t>
                </a:r>
                <a:r>
                  <a:rPr lang="en-US" sz="1900" spc="12" dirty="0">
                    <a:solidFill>
                      <a:srgbClr val="002060"/>
                    </a:solidFill>
                    <a:latin typeface="Gill Sans MT" panose="020B0502020104020203" pitchFamily="34" charset="0"/>
                    <a:cs typeface="Arial MT"/>
                  </a:rPr>
                  <a:t> </a:t>
                </a:r>
                <a:r>
                  <a:rPr lang="en-US" sz="1900" spc="6" dirty="0">
                    <a:solidFill>
                      <a:srgbClr val="002060"/>
                    </a:solidFill>
                    <a:latin typeface="Gill Sans MT" panose="020B0502020104020203" pitchFamily="34" charset="0"/>
                    <a:cs typeface="Arial MT"/>
                  </a:rPr>
                  <a:t>signal</a:t>
                </a:r>
              </a:p>
              <a:p>
                <a:pPr marL="300768" marR="1287654" indent="-285750">
                  <a:spcBef>
                    <a:spcPts val="61"/>
                  </a:spcBef>
                  <a:buClr>
                    <a:srgbClr val="AA1728"/>
                  </a:buClr>
                  <a:buSzPct val="151785"/>
                  <a:buFont typeface="Arial" panose="020B0604020202020204" pitchFamily="34" charset="0"/>
                  <a:buChar char="•"/>
                  <a:tabLst>
                    <a:tab pos="234119" algn="l"/>
                    <a:tab pos="4291153" algn="l"/>
                  </a:tabLst>
                </a:pPr>
                <a:r>
                  <a:rPr lang="en-US" sz="1900" b="1" spc="30" dirty="0">
                    <a:solidFill>
                      <a:srgbClr val="7030A0"/>
                    </a:solidFill>
                    <a:latin typeface="Gill Sans MT" panose="020B0502020104020203" pitchFamily="34" charset="0"/>
                    <a:cs typeface="Arial"/>
                  </a:rPr>
                  <a:t>Updated </a:t>
                </a:r>
                <a14:m>
                  <m:oMath xmlns:m="http://schemas.openxmlformats.org/officeDocument/2006/math">
                    <m:r>
                      <a:rPr lang="en-US" sz="1900" b="1" i="1" spc="24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 MT"/>
                      </a:rPr>
                      <m:t>𝒕</m:t>
                    </m:r>
                    <m:bar>
                      <m:barPr>
                        <m:pos m:val="top"/>
                        <m:ctrlPr>
                          <a:rPr lang="ar-AE" sz="19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ar-AE" sz="19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bar>
                    <m:r>
                      <a:rPr lang="ar-AE" sz="19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ar-AE" sz="1900" b="1" i="1" spc="30" dirty="0">
                    <a:solidFill>
                      <a:srgbClr val="7030A0"/>
                    </a:solidFill>
                    <a:latin typeface="Gill Sans MT" panose="020B0502020104020203" pitchFamily="34" charset="0"/>
                    <a:cs typeface="Arial"/>
                  </a:rPr>
                  <a:t> </a:t>
                </a:r>
                <a:r>
                  <a:rPr lang="en-US" sz="1900" b="1" spc="6" dirty="0">
                    <a:solidFill>
                      <a:srgbClr val="7030A0"/>
                    </a:solidFill>
                    <a:latin typeface="Gill Sans MT" panose="020B0502020104020203" pitchFamily="34" charset="0"/>
                    <a:cs typeface="Arial"/>
                  </a:rPr>
                  <a:t>modeling</a:t>
                </a:r>
                <a:endParaRPr lang="en-US" sz="1900" dirty="0">
                  <a:solidFill>
                    <a:srgbClr val="7030A0"/>
                  </a:solidFill>
                  <a:latin typeface="Gill Sans MT" panose="020B0502020104020203" pitchFamily="34" charset="0"/>
                  <a:cs typeface="Arial"/>
                </a:endParaRPr>
              </a:p>
            </p:txBody>
          </p:sp>
        </mc:Choice>
        <mc:Fallback xmlns="">
          <p:sp>
            <p:nvSpPr>
              <p:cNvPr id="16" name="object 136">
                <a:extLst>
                  <a:ext uri="{FF2B5EF4-FFF2-40B4-BE49-F238E27FC236}">
                    <a16:creationId xmlns:a16="http://schemas.microsoft.com/office/drawing/2014/main" id="{D9539254-B14D-0541-B01B-5420565F7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70" y="2317326"/>
                <a:ext cx="5133398" cy="1836354"/>
              </a:xfrm>
              <a:prstGeom prst="rect">
                <a:avLst/>
              </a:prstGeom>
              <a:blipFill>
                <a:blip r:embed="rId5"/>
                <a:stretch>
                  <a:fillRect l="-3704" t="-10345" b="-11724"/>
                </a:stretch>
              </a:blipFill>
            </p:spPr>
            <p:txBody>
              <a:bodyPr/>
              <a:lstStyle/>
              <a:p>
                <a:r>
                  <a:rPr lang="ru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bject 136">
                <a:extLst>
                  <a:ext uri="{FF2B5EF4-FFF2-40B4-BE49-F238E27FC236}">
                    <a16:creationId xmlns:a16="http://schemas.microsoft.com/office/drawing/2014/main" id="{DEEA7808-6DA9-5044-A99E-86842E917E0B}"/>
                  </a:ext>
                </a:extLst>
              </p:cNvPr>
              <p:cNvSpPr txBox="1"/>
              <p:nvPr/>
            </p:nvSpPr>
            <p:spPr>
              <a:xfrm>
                <a:off x="1371441" y="1344588"/>
                <a:ext cx="10820559" cy="336904"/>
              </a:xfrm>
              <a:prstGeom prst="rect">
                <a:avLst/>
              </a:prstGeom>
            </p:spPr>
            <p:txBody>
              <a:bodyPr vert="horz" wrap="square" lIns="0" tIns="7701" rIns="0" bIns="0" rtlCol="0">
                <a:spAutoFit/>
              </a:bodyPr>
              <a:lstStyle/>
              <a:p>
                <a:pPr marL="15018" marR="1287654" algn="ctr">
                  <a:spcBef>
                    <a:spcPts val="61"/>
                  </a:spcBef>
                  <a:buClr>
                    <a:srgbClr val="AA1728"/>
                  </a:buClr>
                  <a:buSzPct val="151785"/>
                  <a:tabLst>
                    <a:tab pos="234119" algn="l"/>
                    <a:tab pos="4291153" algn="l"/>
                  </a:tabLst>
                </a:pPr>
                <a:r>
                  <a:rPr lang="en-US" sz="2000" dirty="0">
                    <a:solidFill>
                      <a:srgbClr val="002060"/>
                    </a:solidFill>
                    <a:latin typeface="Gill Sans MT" panose="020B0502020104020203" pitchFamily="34" charset="0"/>
                    <a:cs typeface="Arial MT"/>
                  </a:rPr>
                  <a:t>Analysis</a:t>
                </a:r>
                <a:r>
                  <a:rPr lang="en-US" sz="2000" spc="12" dirty="0">
                    <a:solidFill>
                      <a:srgbClr val="002060"/>
                    </a:solidFill>
                    <a:latin typeface="Gill Sans MT" panose="020B0502020104020203" pitchFamily="34" charset="0"/>
                    <a:cs typeface="Arial MT"/>
                  </a:rPr>
                  <a:t> </a:t>
                </a:r>
                <a:r>
                  <a:rPr lang="en-US" sz="2000" spc="15" dirty="0">
                    <a:solidFill>
                      <a:srgbClr val="002060"/>
                    </a:solidFill>
                    <a:latin typeface="Gill Sans MT" panose="020B0502020104020203" pitchFamily="34" charset="0"/>
                    <a:cs typeface="Arial MT"/>
                  </a:rPr>
                  <a:t>strategies </a:t>
                </a:r>
                <a:r>
                  <a:rPr lang="en-US" sz="2000" spc="-24" dirty="0">
                    <a:solidFill>
                      <a:srgbClr val="002060"/>
                    </a:solidFill>
                    <a:latin typeface="Gill Sans MT" panose="020B0502020104020203" pitchFamily="34" charset="0"/>
                    <a:cs typeface="Arial MT"/>
                  </a:rPr>
                  <a:t>are</a:t>
                </a:r>
                <a:r>
                  <a:rPr lang="en-US" sz="2000" spc="15" dirty="0">
                    <a:solidFill>
                      <a:srgbClr val="002060"/>
                    </a:solidFill>
                    <a:latin typeface="Gill Sans MT" panose="020B0502020104020203" pitchFamily="34" charset="0"/>
                    <a:cs typeface="Arial MT"/>
                  </a:rPr>
                  <a:t> </a:t>
                </a:r>
                <a:r>
                  <a:rPr lang="en-US" sz="2000" spc="21" dirty="0">
                    <a:solidFill>
                      <a:srgbClr val="002060"/>
                    </a:solidFill>
                    <a:latin typeface="Gill Sans MT" panose="020B0502020104020203" pitchFamily="34" charset="0"/>
                    <a:cs typeface="Arial MT"/>
                  </a:rPr>
                  <a:t>based</a:t>
                </a:r>
                <a:r>
                  <a:rPr lang="en-US" sz="2000" spc="12" dirty="0">
                    <a:solidFill>
                      <a:srgbClr val="002060"/>
                    </a:solidFill>
                    <a:latin typeface="Gill Sans MT" panose="020B0502020104020203" pitchFamily="34" charset="0"/>
                    <a:cs typeface="Arial MT"/>
                  </a:rPr>
                  <a:t> </a:t>
                </a:r>
                <a:r>
                  <a:rPr lang="en-US" sz="2000" spc="27" dirty="0">
                    <a:solidFill>
                      <a:srgbClr val="002060"/>
                    </a:solidFill>
                    <a:latin typeface="Gill Sans MT" panose="020B0502020104020203" pitchFamily="34" charset="0"/>
                    <a:cs typeface="Arial MT"/>
                  </a:rPr>
                  <a:t>on</a:t>
                </a:r>
                <a:r>
                  <a:rPr lang="en-US" sz="2000" spc="15" dirty="0">
                    <a:solidFill>
                      <a:srgbClr val="002060"/>
                    </a:solidFill>
                    <a:latin typeface="Gill Sans MT" panose="020B0502020104020203" pitchFamily="34" charset="0"/>
                    <a:cs typeface="Arial MT"/>
                  </a:rPr>
                  <a:t> </a:t>
                </a:r>
                <a:r>
                  <a:rPr lang="en-US" sz="2000" spc="18" dirty="0">
                    <a:solidFill>
                      <a:srgbClr val="002060"/>
                    </a:solidFill>
                    <a:latin typeface="Gill Sans MT" panose="020B0502020104020203" pitchFamily="34" charset="0"/>
                    <a:cs typeface="Arial MT"/>
                  </a:rPr>
                  <a:t>the</a:t>
                </a:r>
                <a:r>
                  <a:rPr lang="en-US" sz="2000" spc="15" dirty="0">
                    <a:solidFill>
                      <a:srgbClr val="002060"/>
                    </a:solidFill>
                    <a:latin typeface="Gill Sans MT" panose="020B0502020104020203" pitchFamily="34" charset="0"/>
                    <a:cs typeface="Arial MT"/>
                  </a:rPr>
                  <a:t> </a:t>
                </a:r>
                <a:r>
                  <a:rPr lang="en-US" sz="2000" b="1" spc="30" dirty="0">
                    <a:solidFill>
                      <a:srgbClr val="002060"/>
                    </a:solidFill>
                    <a:latin typeface="Gill Sans MT" panose="020B0502020104020203" pitchFamily="34" charset="0"/>
                    <a:cs typeface="Arial MT"/>
                  </a:rPr>
                  <a:t>SM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bar>
                      <m:barPr>
                        <m:pos m:val="top"/>
                        <m:ctrlPr>
                          <a:rPr lang="en-US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bar>
                    <m:r>
                      <a:rPr lang="en-US" sz="2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bar>
                      <m:barPr>
                        <m:pos m:val="top"/>
                        <m:ctrlPr>
                          <a:rPr lang="en-US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bar>
                  </m:oMath>
                </a14:m>
                <a:r>
                  <a:rPr lang="en-US" sz="2000" b="1" spc="30" dirty="0">
                    <a:solidFill>
                      <a:srgbClr val="002060"/>
                    </a:solidFill>
                    <a:latin typeface="Gill Sans MT" panose="020B0502020104020203" pitchFamily="34" charset="0"/>
                    <a:cs typeface="Arial MT"/>
                  </a:rPr>
                  <a:t> </a:t>
                </a:r>
                <a:r>
                  <a:rPr lang="en-US" sz="2000" b="1" spc="30" dirty="0">
                    <a:solidFill>
                      <a:srgbClr val="002060"/>
                    </a:solidFill>
                    <a:latin typeface="Gill Sans MT" panose="020B0502020104020203" pitchFamily="34" charset="0"/>
                    <a:cs typeface="Arial MT"/>
                    <a:hlinkClick r:id="rId6"/>
                  </a:rPr>
                  <a:t>evidence paper</a:t>
                </a:r>
                <a:r>
                  <a:rPr lang="en-US" sz="2000" spc="30" dirty="0">
                    <a:solidFill>
                      <a:srgbClr val="002060"/>
                    </a:solidFill>
                    <a:latin typeface="Gill Sans MT" panose="020B0502020104020203" pitchFamily="34" charset="0"/>
                    <a:cs typeface="Arial MT"/>
                  </a:rPr>
                  <a:t> </a:t>
                </a:r>
                <a:r>
                  <a:rPr lang="en-US" sz="2000" spc="39" dirty="0">
                    <a:solidFill>
                      <a:srgbClr val="002060"/>
                    </a:solidFill>
                    <a:latin typeface="Gill Sans MT" panose="020B0502020104020203" pitchFamily="34" charset="0"/>
                    <a:cs typeface="Arial MT"/>
                  </a:rPr>
                  <a:t>with</a:t>
                </a:r>
                <a:r>
                  <a:rPr lang="en-US" sz="2000" spc="6" dirty="0">
                    <a:solidFill>
                      <a:srgbClr val="002060"/>
                    </a:solidFill>
                    <a:latin typeface="Gill Sans MT" panose="020B0502020104020203" pitchFamily="34" charset="0"/>
                    <a:cs typeface="Arial MT"/>
                  </a:rPr>
                  <a:t> </a:t>
                </a:r>
                <a:r>
                  <a:rPr lang="en-US" sz="2000" spc="-6" dirty="0">
                    <a:solidFill>
                      <a:srgbClr val="002060"/>
                    </a:solidFill>
                    <a:latin typeface="Gill Sans MT" panose="020B0502020104020203" pitchFamily="34" charset="0"/>
                    <a:cs typeface="Arial MT"/>
                  </a:rPr>
                  <a:t>several </a:t>
                </a:r>
                <a:r>
                  <a:rPr lang="en-US" sz="2000" spc="-464" dirty="0">
                    <a:solidFill>
                      <a:srgbClr val="002060"/>
                    </a:solidFill>
                    <a:latin typeface="Gill Sans MT" panose="020B0502020104020203" pitchFamily="34" charset="0"/>
                    <a:cs typeface="Arial MT"/>
                  </a:rPr>
                  <a:t> </a:t>
                </a:r>
                <a:r>
                  <a:rPr lang="en-US" sz="2000" spc="21" dirty="0">
                    <a:solidFill>
                      <a:srgbClr val="002060"/>
                    </a:solidFill>
                    <a:latin typeface="Gill Sans MT" panose="020B0502020104020203" pitchFamily="34" charset="0"/>
                    <a:cs typeface="Arial MT"/>
                  </a:rPr>
                  <a:t>improvements</a:t>
                </a:r>
              </a:p>
            </p:txBody>
          </p:sp>
        </mc:Choice>
        <mc:Fallback xmlns="">
          <p:sp>
            <p:nvSpPr>
              <p:cNvPr id="18" name="object 136">
                <a:extLst>
                  <a:ext uri="{FF2B5EF4-FFF2-40B4-BE49-F238E27FC236}">
                    <a16:creationId xmlns:a16="http://schemas.microsoft.com/office/drawing/2014/main" id="{DEEA7808-6DA9-5044-A99E-86842E917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441" y="1344588"/>
                <a:ext cx="10820559" cy="336904"/>
              </a:xfrm>
              <a:prstGeom prst="rect">
                <a:avLst/>
              </a:prstGeom>
              <a:blipFill>
                <a:blip r:embed="rId7"/>
                <a:stretch>
                  <a:fillRect l="-1172" t="-14815" b="-44444"/>
                </a:stretch>
              </a:blipFill>
            </p:spPr>
            <p:txBody>
              <a:bodyPr/>
              <a:lstStyle/>
              <a:p>
                <a:r>
                  <a:rPr lang="ru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8579BB01-74B7-8941-A186-5A18E40761FD}"/>
              </a:ext>
            </a:extLst>
          </p:cNvPr>
          <p:cNvSpPr txBox="1">
            <a:spLocks/>
          </p:cNvSpPr>
          <p:nvPr/>
        </p:nvSpPr>
        <p:spPr>
          <a:xfrm>
            <a:off x="1105658" y="321629"/>
            <a:ext cx="10112298" cy="1088522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Main aspects of the analysis</a:t>
            </a:r>
          </a:p>
        </p:txBody>
      </p:sp>
      <p:pic>
        <p:nvPicPr>
          <p:cNvPr id="11" name="object 3">
            <a:extLst>
              <a:ext uri="{FF2B5EF4-FFF2-40B4-BE49-F238E27FC236}">
                <a16:creationId xmlns:a16="http://schemas.microsoft.com/office/drawing/2014/main" id="{17C9B47E-32CF-D946-99CB-901A34AD02DA}"/>
              </a:ext>
            </a:extLst>
          </p:cNvPr>
          <p:cNvPicPr/>
          <p:nvPr/>
        </p:nvPicPr>
        <p:blipFill rotWithShape="1">
          <a:blip r:embed="rId8" cstate="print"/>
          <a:srcRect b="8225"/>
          <a:stretch/>
        </p:blipFill>
        <p:spPr>
          <a:xfrm>
            <a:off x="4476477" y="2520534"/>
            <a:ext cx="2750296" cy="24721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09737B-E8A3-454B-A51C-8AD03B25265C}"/>
              </a:ext>
            </a:extLst>
          </p:cNvPr>
          <p:cNvSpPr txBox="1"/>
          <p:nvPr/>
        </p:nvSpPr>
        <p:spPr>
          <a:xfrm>
            <a:off x="679141" y="4789514"/>
            <a:ext cx="448295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Observed (exp.) significance : </a:t>
            </a:r>
          </a:p>
          <a:p>
            <a:r>
              <a:rPr lang="en-US" sz="2200" b="1" spc="-7" dirty="0">
                <a:solidFill>
                  <a:srgbClr val="002060"/>
                </a:solidFill>
                <a:latin typeface="Gill Sans MT" panose="020B0502020104020203" pitchFamily="34" charset="0"/>
              </a:rPr>
              <a:t>GNN:  </a:t>
            </a:r>
            <a:r>
              <a:rPr lang="en-US" sz="2200" b="1" spc="-7" dirty="0">
                <a:solidFill>
                  <a:srgbClr val="C00000"/>
                </a:solidFill>
                <a:latin typeface="Gill Sans MT" panose="020B0502020104020203" pitchFamily="34" charset="0"/>
                <a:cs typeface="Arial"/>
              </a:rPr>
              <a:t>6.1 </a:t>
            </a:r>
            <a:r>
              <a:rPr lang="el-GR" sz="2200" b="1" spc="-7" dirty="0">
                <a:solidFill>
                  <a:srgbClr val="C00000"/>
                </a:solidFill>
                <a:latin typeface="Gill Sans MT" panose="020B0502020104020203" pitchFamily="34" charset="0"/>
                <a:cs typeface="Arial"/>
              </a:rPr>
              <a:t>σ</a:t>
            </a:r>
            <a:r>
              <a:rPr lang="el-GR" sz="2200" b="1" spc="-27" dirty="0">
                <a:solidFill>
                  <a:srgbClr val="C00000"/>
                </a:solidFill>
                <a:latin typeface="Gill Sans MT" panose="020B0502020104020203" pitchFamily="34" charset="0"/>
                <a:cs typeface="Arial"/>
              </a:rPr>
              <a:t> </a:t>
            </a:r>
            <a:r>
              <a:rPr lang="el-GR" sz="2200" b="1" dirty="0">
                <a:solidFill>
                  <a:srgbClr val="C00000"/>
                </a:solidFill>
                <a:latin typeface="Gill Sans MT" panose="020B0502020104020203" pitchFamily="34" charset="0"/>
                <a:cs typeface="Arial"/>
              </a:rPr>
              <a:t>(4.3σ)</a:t>
            </a:r>
            <a:endParaRPr lang="en-US" sz="2200" b="1" dirty="0">
              <a:solidFill>
                <a:srgbClr val="C00000"/>
              </a:solidFill>
              <a:latin typeface="Gill Sans MT" panose="020B0502020104020203" pitchFamily="34" charset="0"/>
              <a:cs typeface="Arial"/>
            </a:endParaRPr>
          </a:p>
          <a:p>
            <a:r>
              <a:rPr lang="en-US" sz="2200" b="1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BDT</a:t>
            </a:r>
            <a:r>
              <a:rPr lang="en-US" sz="2200" b="1" dirty="0">
                <a:effectLst/>
                <a:latin typeface="Gill Sans MT" panose="020B0502020104020203" pitchFamily="34" charset="0"/>
              </a:rPr>
              <a:t>:   </a:t>
            </a:r>
            <a:r>
              <a:rPr lang="en-US" sz="2200" b="1" dirty="0">
                <a:solidFill>
                  <a:srgbClr val="C00000"/>
                </a:solidFill>
                <a:effectLst/>
                <a:latin typeface="Gill Sans MT" panose="020B0502020104020203" pitchFamily="34" charset="0"/>
              </a:rPr>
              <a:t>6.0</a:t>
            </a:r>
            <a:r>
              <a:rPr lang="en-US" sz="2200" b="1" spc="-7" dirty="0">
                <a:solidFill>
                  <a:srgbClr val="C00000"/>
                </a:solidFill>
                <a:effectLst/>
                <a:latin typeface="Gill Sans MT" panose="020B0502020104020203" pitchFamily="34" charset="0"/>
                <a:cs typeface="Arial"/>
              </a:rPr>
              <a:t> </a:t>
            </a:r>
            <a:r>
              <a:rPr lang="el-GR" sz="2200" b="1" spc="-7" dirty="0">
                <a:solidFill>
                  <a:srgbClr val="C00000"/>
                </a:solidFill>
                <a:latin typeface="Gill Sans MT" panose="020B0502020104020203" pitchFamily="34" charset="0"/>
                <a:cs typeface="Arial"/>
              </a:rPr>
              <a:t>σ</a:t>
            </a:r>
            <a:r>
              <a:rPr lang="en-US" sz="2200" b="1" dirty="0">
                <a:solidFill>
                  <a:srgbClr val="C00000"/>
                </a:solidFill>
                <a:effectLst/>
                <a:latin typeface="Gill Sans MT" panose="020B0502020104020203" pitchFamily="34" charset="0"/>
              </a:rPr>
              <a:t> (3.9</a:t>
            </a:r>
            <a:r>
              <a:rPr lang="el-GR" sz="2200" b="1" spc="-7" dirty="0">
                <a:solidFill>
                  <a:srgbClr val="C00000"/>
                </a:solidFill>
                <a:latin typeface="Gill Sans MT" panose="020B0502020104020203" pitchFamily="34" charset="0"/>
                <a:cs typeface="Arial"/>
              </a:rPr>
              <a:t>σ</a:t>
            </a:r>
            <a:r>
              <a:rPr lang="en-US" sz="2200" b="1" dirty="0">
                <a:solidFill>
                  <a:srgbClr val="C00000"/>
                </a:solidFill>
                <a:effectLst/>
                <a:latin typeface="Gill Sans MT" panose="020B0502020104020203" pitchFamily="34" charset="0"/>
              </a:rPr>
              <a:t>)</a:t>
            </a:r>
            <a:endParaRPr lang="en-US" sz="2200" b="1" dirty="0">
              <a:latin typeface="Gill Sans MT" panose="020B0502020104020203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8">
            <a:extLst>
              <a:ext uri="{FF2B5EF4-FFF2-40B4-BE49-F238E27FC236}">
                <a16:creationId xmlns:a16="http://schemas.microsoft.com/office/drawing/2014/main" id="{E327602E-094A-F44B-9C98-584E613CD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0298" y="6374446"/>
            <a:ext cx="2743200" cy="365125"/>
          </a:xfrm>
        </p:spPr>
        <p:txBody>
          <a:bodyPr/>
          <a:lstStyle/>
          <a:p>
            <a:fld id="{D74AACC6-A36B-224F-BF4C-84FE9543576B}" type="slidenum">
              <a:rPr lang="en-US" sz="2000" smtClean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8</a:t>
            </a:fld>
            <a:endParaRPr lang="en-US" sz="2000" dirty="0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3AA4D23-30D1-A743-B57F-CA4DC1B06A4F}"/>
                  </a:ext>
                </a:extLst>
              </p:cNvPr>
              <p:cNvSpPr txBox="1"/>
              <p:nvPr/>
            </p:nvSpPr>
            <p:spPr>
              <a:xfrm>
                <a:off x="496908" y="1581642"/>
                <a:ext cx="5210216" cy="1222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1" spc="-7" dirty="0">
                    <a:solidFill>
                      <a:srgbClr val="C00000"/>
                    </a:solidFill>
                    <a:latin typeface="Gill Sans MT" panose="020B0502020104020203" pitchFamily="34" charset="0"/>
                  </a:rPr>
                  <a:t>First observation </a:t>
                </a:r>
                <a:r>
                  <a:rPr lang="en-US" sz="2400" spc="-7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of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bar>
                      <m:barPr>
                        <m:pos m:val="top"/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bar>
                    <m:r>
                      <a:rPr lang="en-US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bar>
                      <m:barPr>
                        <m:pos m:val="top"/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bar>
                  </m:oMath>
                </a14:m>
                <a:r>
                  <a:rPr lang="en-US" sz="2400" b="1" spc="30" dirty="0">
                    <a:solidFill>
                      <a:srgbClr val="002060"/>
                    </a:solidFill>
                    <a:latin typeface="Gill Sans MT" panose="020B0502020104020203" pitchFamily="34" charset="0"/>
                    <a:cs typeface="Arial MT"/>
                  </a:rPr>
                  <a:t>  </a:t>
                </a:r>
                <a:r>
                  <a:rPr lang="en-US" sz="2400" spc="30" dirty="0">
                    <a:solidFill>
                      <a:srgbClr val="002060"/>
                    </a:solidFill>
                    <a:latin typeface="Gill Sans MT" panose="020B0502020104020203" pitchFamily="34" charset="0"/>
                    <a:cs typeface="Arial MT"/>
                  </a:rPr>
                  <a:t>production with an </a:t>
                </a:r>
                <a:r>
                  <a:rPr lang="en-US" sz="2400" spc="-7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observed</a:t>
                </a:r>
                <a:r>
                  <a:rPr lang="en-US" sz="2400" spc="-33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 </a:t>
                </a:r>
                <a:r>
                  <a:rPr lang="en-US" sz="2400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(expected)</a:t>
                </a:r>
                <a:r>
                  <a:rPr lang="en-US" sz="2400" spc="-27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 </a:t>
                </a:r>
                <a:r>
                  <a:rPr lang="en-US" sz="2400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significance</a:t>
                </a:r>
                <a:r>
                  <a:rPr lang="en-US" sz="2400" spc="-27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 </a:t>
                </a:r>
                <a:r>
                  <a:rPr lang="en-US" sz="2400" spc="-7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of</a:t>
                </a:r>
                <a:r>
                  <a:rPr lang="en-US" sz="2400" spc="-27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 </a:t>
                </a:r>
                <a:r>
                  <a:rPr lang="en-US" sz="2400" b="1" spc="-7" dirty="0">
                    <a:solidFill>
                      <a:srgbClr val="C00000"/>
                    </a:solidFill>
                    <a:latin typeface="Gill Sans MT" panose="020B0502020104020203" pitchFamily="34" charset="0"/>
                    <a:cs typeface="Arial"/>
                  </a:rPr>
                  <a:t>6.1</a:t>
                </a:r>
                <a:r>
                  <a:rPr lang="el-GR" sz="2400" b="1" spc="-7" dirty="0">
                    <a:solidFill>
                      <a:srgbClr val="C00000"/>
                    </a:solidFill>
                    <a:latin typeface="Gill Sans MT" panose="020B0502020104020203" pitchFamily="34" charset="0"/>
                    <a:cs typeface="Arial"/>
                  </a:rPr>
                  <a:t>σ</a:t>
                </a:r>
                <a:r>
                  <a:rPr lang="el-GR" sz="2400" b="1" spc="-27" dirty="0">
                    <a:solidFill>
                      <a:srgbClr val="C00000"/>
                    </a:solidFill>
                    <a:latin typeface="Gill Sans MT" panose="020B0502020104020203" pitchFamily="34" charset="0"/>
                    <a:cs typeface="Arial"/>
                  </a:rPr>
                  <a:t> </a:t>
                </a:r>
                <a:r>
                  <a:rPr lang="el-GR" sz="2400" b="1" dirty="0">
                    <a:solidFill>
                      <a:srgbClr val="C00000"/>
                    </a:solidFill>
                    <a:latin typeface="Gill Sans MT" panose="020B0502020104020203" pitchFamily="34" charset="0"/>
                    <a:cs typeface="Arial"/>
                  </a:rPr>
                  <a:t>(4.3σ)</a:t>
                </a:r>
                <a:r>
                  <a:rPr lang="en-US" sz="2400" b="1" dirty="0">
                    <a:solidFill>
                      <a:srgbClr val="C00000"/>
                    </a:solidFill>
                    <a:latin typeface="Gill Sans MT" panose="020B0502020104020203" pitchFamily="34" charset="0"/>
                    <a:cs typeface="Arial"/>
                  </a:rPr>
                  <a:t> </a:t>
                </a:r>
                <a:r>
                  <a:rPr lang="en-US" sz="2400" b="1" dirty="0">
                    <a:solidFill>
                      <a:srgbClr val="002060"/>
                    </a:solidFill>
                    <a:latin typeface="Gill Sans MT" panose="020B0502020104020203" pitchFamily="34" charset="0"/>
                    <a:cs typeface="Arial"/>
                  </a:rPr>
                  <a:t>with GNN</a:t>
                </a:r>
                <a:endParaRPr lang="en-US" sz="1600" dirty="0">
                  <a:solidFill>
                    <a:srgbClr val="002060"/>
                  </a:solidFill>
                  <a:latin typeface="Gill Sans MT" panose="020B0502020104020203" pitchFamily="34" charset="0"/>
                  <a:cs typeface="Arial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3AA4D23-30D1-A743-B57F-CA4DC1B06A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08" y="1581642"/>
                <a:ext cx="5210216" cy="1222964"/>
              </a:xfrm>
              <a:prstGeom prst="rect">
                <a:avLst/>
              </a:prstGeom>
              <a:blipFill>
                <a:blip r:embed="rId2"/>
                <a:stretch>
                  <a:fillRect l="-1946" t="-2062" r="-1703" b="-10309"/>
                </a:stretch>
              </a:blipFill>
            </p:spPr>
            <p:txBody>
              <a:bodyPr/>
              <a:lstStyle/>
              <a:p>
                <a:r>
                  <a:rPr lang="ru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59C3745-DDEB-D343-AECA-970337808364}"/>
                  </a:ext>
                </a:extLst>
              </p:cNvPr>
              <p:cNvSpPr txBox="1"/>
              <p:nvPr/>
            </p:nvSpPr>
            <p:spPr>
              <a:xfrm>
                <a:off x="724672" y="3831525"/>
                <a:ext cx="4990725" cy="301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b="0" i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bar>
                          <m:barPr>
                            <m:pos m:val="top"/>
                            <m:ctrlPr>
                              <a:rPr lang="en-US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m:rPr>
                                <m:sty m:val="p"/>
                              </m:rPr>
                              <a:rPr lang="en-US" b="0" i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t</m:t>
                            </m:r>
                          </m:e>
                        </m:bar>
                        <m:r>
                          <m:rPr>
                            <m:sty m:val="p"/>
                          </m:rPr>
                          <a:rPr lang="en-US" b="0" i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bar>
                          <m:barPr>
                            <m:pos m:val="top"/>
                            <m:ctrlPr>
                              <a:rPr lang="en-US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m:rPr>
                                <m:sty m:val="p"/>
                              </m:rPr>
                              <a:rPr lang="en-US" b="0" i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t</m:t>
                            </m:r>
                          </m:e>
                        </m:bar>
                      </m:sub>
                    </m:sSub>
                    <m:r>
                      <a:rPr lang="en-US" b="0" i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bSup>
                      <m:sSubSupPr>
                        <m:ctrlPr>
                          <a:rPr lang="en-US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22.5</m:t>
                        </m:r>
                      </m:e>
                      <m:sub>
                        <m:r>
                          <a:rPr lang="en-US" b="0" i="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−4.3</m:t>
                        </m:r>
                      </m:sub>
                      <m:sup>
                        <m:r>
                          <a:rPr lang="en-US" b="0" i="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+4.7</m:t>
                        </m:r>
                      </m:sup>
                    </m:sSubSup>
                    <m:r>
                      <a:rPr lang="en-US" b="0" i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stat</m:t>
                    </m:r>
                    <m:r>
                      <a:rPr lang="en-US" b="0" i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  <m:sPre>
                      <m:sPrePr>
                        <m:ctrlPr>
                          <a:rPr lang="en-US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b="0" i="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−3.4</m:t>
                        </m:r>
                      </m:sub>
                      <m:sup>
                        <m:r>
                          <a:rPr lang="en-US" b="0" i="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+4.6</m:t>
                        </m:r>
                      </m:sup>
                      <m:e>
                        <m:d>
                          <m:dPr>
                            <m:ctrlPr>
                              <a:rPr lang="en-US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syst</m:t>
                            </m:r>
                          </m:e>
                        </m:d>
                        <m:r>
                          <a:rPr lang="en-US" b="0" i="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fb</m:t>
                        </m:r>
                        <m:r>
                          <a:rPr lang="en-US" b="0" i="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22.5</m:t>
                            </m:r>
                          </m:e>
                          <m:sub>
                            <m:r>
                              <a:rPr lang="en-US" b="0" i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0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b="0" i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b="0" i="0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  <m:sup>
                            <m:r>
                              <a:rPr lang="en-US" b="0" i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0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lang="en-US" b="0" i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b="0" i="0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bSup>
                        <m:r>
                          <a:rPr lang="en-US" b="0" i="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fb</m:t>
                        </m:r>
                      </m:e>
                    </m:sPre>
                  </m:oMath>
                </a14:m>
                <a:endParaRPr lang="ru-NL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59C3745-DDEB-D343-AECA-970337808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672" y="3831525"/>
                <a:ext cx="4990725" cy="301108"/>
              </a:xfrm>
              <a:prstGeom prst="rect">
                <a:avLst/>
              </a:prstGeom>
              <a:blipFill>
                <a:blip r:embed="rId3"/>
                <a:stretch>
                  <a:fillRect l="-2538" t="-12000" b="-36000"/>
                </a:stretch>
              </a:blipFill>
            </p:spPr>
            <p:txBody>
              <a:bodyPr/>
              <a:lstStyle/>
              <a:p>
                <a:r>
                  <a:rPr lang="ru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468DAF0-EAA7-4C46-B374-C637ED9739F1}"/>
                  </a:ext>
                </a:extLst>
              </p:cNvPr>
              <p:cNvSpPr txBox="1"/>
              <p:nvPr/>
            </p:nvSpPr>
            <p:spPr>
              <a:xfrm>
                <a:off x="724672" y="3121243"/>
                <a:ext cx="4133055" cy="288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=1.9</m:t>
                    </m:r>
                    <m:r>
                      <a:rPr lang="en-US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±0.4</m:t>
                    </m:r>
                    <m:r>
                      <a:rPr lang="en-US" b="0" i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stat</m:t>
                    </m:r>
                    <m:r>
                      <a:rPr lang="en-US" b="0" i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  <m:sPre>
                      <m:sPrePr>
                        <m:ctrlPr>
                          <a:rPr lang="en-US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b="0" i="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−0.4</m:t>
                        </m:r>
                      </m:sub>
                      <m:sup>
                        <m:r>
                          <a:rPr lang="en-US" b="0" i="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+0.7</m:t>
                        </m:r>
                      </m:sup>
                      <m:e>
                        <m:d>
                          <m:dPr>
                            <m:ctrlPr>
                              <a:rPr lang="en-US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syst</m:t>
                            </m:r>
                          </m:e>
                        </m:d>
                        <m:r>
                          <a:rPr lang="en-US" b="0" i="0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0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1.9</m:t>
                            </m:r>
                          </m:e>
                          <m:sub>
                            <m:r>
                              <a:rPr lang="en-US" b="0" i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0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b="0" i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b="0" i="0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  <m:sup>
                            <m:r>
                              <a:rPr lang="en-US" b="0" i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0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b="0" i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b="0" i="0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sup>
                        </m:sSubSup>
                      </m:e>
                    </m:sPre>
                  </m:oMath>
                </a14:m>
                <a:endParaRPr lang="ru-NL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468DAF0-EAA7-4C46-B374-C637ED9739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672" y="3121243"/>
                <a:ext cx="4133055" cy="288220"/>
              </a:xfrm>
              <a:prstGeom prst="rect">
                <a:avLst/>
              </a:prstGeom>
              <a:blipFill>
                <a:blip r:embed="rId4"/>
                <a:stretch>
                  <a:fillRect l="-3067" t="-12500" b="-37500"/>
                </a:stretch>
              </a:blipFill>
            </p:spPr>
            <p:txBody>
              <a:bodyPr/>
              <a:lstStyle/>
              <a:p>
                <a:r>
                  <a:rPr lang="ru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D2A04B8-F97E-294D-8A2E-D87012BFD9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457944" y="929769"/>
            <a:ext cx="4745896" cy="59931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DEA310D-CC9C-6E40-A398-81311A6D6968}"/>
                  </a:ext>
                </a:extLst>
              </p:cNvPr>
              <p:cNvSpPr txBox="1"/>
              <p:nvPr/>
            </p:nvSpPr>
            <p:spPr>
              <a:xfrm>
                <a:off x="7498863" y="1553395"/>
                <a:ext cx="3350419" cy="3158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spc="30" dirty="0">
                    <a:solidFill>
                      <a:srgbClr val="002060"/>
                    </a:solidFill>
                    <a:latin typeface="Gill Sans MT" panose="020B0502020104020203" pitchFamily="34" charset="0"/>
                    <a:cs typeface="Arial MT"/>
                  </a:rPr>
                  <a:t>Likelihood distribution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  <m:bar>
                          <m:barPr>
                            <m:pos m:val="top"/>
                            <m:ctrlPr>
                              <a:rPr lang="en-US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bar>
                        <m:r>
                          <a:rPr 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  <m:bar>
                          <m:barPr>
                            <m:pos m:val="top"/>
                            <m:ctrlPr>
                              <a:rPr lang="en-US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</m:bar>
                      </m:sub>
                    </m:sSub>
                  </m:oMath>
                </a14:m>
                <a:r>
                  <a:rPr lang="en-US" sz="1400" spc="30" dirty="0">
                    <a:solidFill>
                      <a:srgbClr val="002060"/>
                    </a:solidFill>
                    <a:latin typeface="Gill Sans MT" panose="020B0502020104020203" pitchFamily="34" charset="0"/>
                    <a:cs typeface="Arial MT"/>
                  </a:rPr>
                  <a:t> </a:t>
                </a:r>
                <a:endParaRPr lang="ru-NL" sz="14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DEA310D-CC9C-6E40-A398-81311A6D6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8863" y="1553395"/>
                <a:ext cx="3350419" cy="315856"/>
              </a:xfrm>
              <a:prstGeom prst="rect">
                <a:avLst/>
              </a:prstGeom>
              <a:blipFill>
                <a:blip r:embed="rId6"/>
                <a:stretch>
                  <a:fillRect t="-3846" b="-11538"/>
                </a:stretch>
              </a:blipFill>
            </p:spPr>
            <p:txBody>
              <a:bodyPr/>
              <a:lstStyle/>
              <a:p>
                <a:r>
                  <a:rPr lang="ru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Заголовок 1">
            <a:extLst>
              <a:ext uri="{FF2B5EF4-FFF2-40B4-BE49-F238E27FC236}">
                <a16:creationId xmlns:a16="http://schemas.microsoft.com/office/drawing/2014/main" id="{B13D3D96-3205-634C-B7DE-E5D4DDA3FFFB}"/>
              </a:ext>
            </a:extLst>
          </p:cNvPr>
          <p:cNvSpPr txBox="1">
            <a:spLocks/>
          </p:cNvSpPr>
          <p:nvPr/>
        </p:nvSpPr>
        <p:spPr>
          <a:xfrm>
            <a:off x="1105658" y="321629"/>
            <a:ext cx="10112298" cy="1088522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First observation of four-top production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bject 5">
                <a:extLst>
                  <a:ext uri="{FF2B5EF4-FFF2-40B4-BE49-F238E27FC236}">
                    <a16:creationId xmlns:a16="http://schemas.microsoft.com/office/drawing/2014/main" id="{2DAE1521-C084-7245-B723-3F0F0B09E4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8502" y="6191529"/>
                <a:ext cx="6151639" cy="514222"/>
              </a:xfrm>
              <a:prstGeom prst="rect">
                <a:avLst/>
              </a:prstGeom>
            </p:spPr>
            <p:txBody>
              <a:bodyPr vert="horz" wrap="square" lIns="0" tIns="16933" rIns="0" bIns="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6086" marR="6773" indent="0">
                  <a:lnSpc>
                    <a:spcPct val="100000"/>
                  </a:lnSpc>
                  <a:buClr>
                    <a:srgbClr val="000000"/>
                  </a:buClr>
                  <a:buFont typeface="Arial" panose="020B0604020202020204" pitchFamily="34" charset="0"/>
                  <a:buNone/>
                  <a:tabLst>
                    <a:tab pos="485128" algn="l"/>
                    <a:tab pos="485975" algn="l"/>
                  </a:tabLst>
                </a:pPr>
                <a:r>
                  <a:rPr lang="en-US" sz="1600" spc="-7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* Consistent with the </a:t>
                </a:r>
                <a:r>
                  <a:rPr lang="en-US" sz="1600" b="1" spc="-7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SM</a:t>
                </a:r>
                <a:r>
                  <a:rPr lang="en-US" sz="1600" spc="-7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 within 1.8 </a:t>
                </a:r>
                <a:r>
                  <a:rPr lang="en-US" sz="1600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standard </a:t>
                </a:r>
                <a:r>
                  <a:rPr lang="en-US" sz="1600" spc="-573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 </a:t>
                </a:r>
                <a:r>
                  <a:rPr lang="en-US" sz="1600" spc="-7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deviations and with</a:t>
                </a:r>
                <a:r>
                  <a:rPr lang="en-US" sz="1600" spc="-27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 </a:t>
                </a:r>
                <a:r>
                  <a:rPr lang="en-US" sz="1600" spc="-7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previous</a:t>
                </a:r>
                <a:r>
                  <a:rPr lang="en-US" sz="1600" spc="-133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 </a:t>
                </a:r>
                <a:r>
                  <a:rPr lang="en-US" sz="1600" b="1" spc="-40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ATLAS</a:t>
                </a:r>
                <a:r>
                  <a:rPr lang="en-US" sz="1600" spc="-27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 </a:t>
                </a:r>
                <a:r>
                  <a:rPr lang="en-US" sz="1600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measurement</a:t>
                </a:r>
                <a:r>
                  <a:rPr lang="en-US" sz="1600" spc="-27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 </a:t>
                </a:r>
                <a:r>
                  <a:rPr lang="en-US" sz="1600" spc="-7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ar-AE" sz="1600" i="1" spc="-7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AE" sz="1600" i="1" spc="-7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600" i="1" spc="-7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b>
                        <m:r>
                          <a:rPr lang="en-US" sz="1600" i="1" spc="-7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−6 </m:t>
                        </m:r>
                      </m:sub>
                      <m:sup>
                        <m:r>
                          <a:rPr lang="en-US" sz="1600" i="1" spc="-7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+7</m:t>
                        </m:r>
                      </m:sup>
                    </m:sSubSup>
                  </m:oMath>
                </a14:m>
                <a:r>
                  <a:rPr lang="en-US" sz="1600" spc="-7" dirty="0">
                    <a:solidFill>
                      <a:srgbClr val="002060"/>
                    </a:solidFill>
                    <a:latin typeface="Gill Sans MT" panose="020B0502020104020203" pitchFamily="34" charset="0"/>
                  </a:rPr>
                  <a:t>fb</a:t>
                </a:r>
              </a:p>
            </p:txBody>
          </p:sp>
        </mc:Choice>
        <mc:Fallback xmlns="">
          <p:sp>
            <p:nvSpPr>
              <p:cNvPr id="21" name="object 5">
                <a:extLst>
                  <a:ext uri="{FF2B5EF4-FFF2-40B4-BE49-F238E27FC236}">
                    <a16:creationId xmlns:a16="http://schemas.microsoft.com/office/drawing/2014/main" id="{2DAE1521-C084-7245-B723-3F0F0B09E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502" y="6191529"/>
                <a:ext cx="6151639" cy="514222"/>
              </a:xfrm>
              <a:prstGeom prst="rect">
                <a:avLst/>
              </a:prstGeom>
              <a:blipFill>
                <a:blip r:embed="rId7"/>
                <a:stretch>
                  <a:fillRect l="-1649" t="-9756" r="-1649" b="-24390"/>
                </a:stretch>
              </a:blipFill>
            </p:spPr>
            <p:txBody>
              <a:bodyPr/>
              <a:lstStyle/>
              <a:p>
                <a:r>
                  <a:rPr lang="ru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EBC9A03F-A8CC-104D-81D7-9313C586C127}"/>
              </a:ext>
            </a:extLst>
          </p:cNvPr>
          <p:cNvSpPr txBox="1"/>
          <p:nvPr/>
        </p:nvSpPr>
        <p:spPr>
          <a:xfrm>
            <a:off x="496908" y="4546006"/>
            <a:ext cx="4482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With BDT</a:t>
            </a:r>
            <a:r>
              <a:rPr lang="en-US" sz="1800" b="1" dirty="0">
                <a:effectLst/>
                <a:latin typeface="Gill Sans MT" panose="020B0502020104020203" pitchFamily="34" charset="0"/>
              </a:rPr>
              <a:t>:  </a:t>
            </a:r>
            <a:r>
              <a:rPr lang="en-US" sz="1800" b="1" dirty="0">
                <a:solidFill>
                  <a:srgbClr val="C00000"/>
                </a:solidFill>
                <a:effectLst/>
                <a:latin typeface="Gill Sans MT" panose="020B0502020104020203" pitchFamily="34" charset="0"/>
              </a:rPr>
              <a:t>6.0</a:t>
            </a:r>
            <a:r>
              <a:rPr lang="el-GR" sz="1800" b="1" spc="-7" dirty="0">
                <a:solidFill>
                  <a:srgbClr val="C00000"/>
                </a:solidFill>
                <a:latin typeface="Gill Sans MT" panose="020B0502020104020203" pitchFamily="34" charset="0"/>
                <a:cs typeface="Arial"/>
              </a:rPr>
              <a:t>σ</a:t>
            </a:r>
            <a:r>
              <a:rPr lang="en-US" sz="1800" b="1" dirty="0">
                <a:solidFill>
                  <a:srgbClr val="C00000"/>
                </a:solidFill>
                <a:effectLst/>
                <a:latin typeface="Gill Sans MT" panose="020B0502020104020203" pitchFamily="34" charset="0"/>
              </a:rPr>
              <a:t> (3.9</a:t>
            </a:r>
            <a:r>
              <a:rPr lang="el-GR" sz="1800" b="1" spc="-7" dirty="0">
                <a:solidFill>
                  <a:srgbClr val="C00000"/>
                </a:solidFill>
                <a:latin typeface="Gill Sans MT" panose="020B0502020104020203" pitchFamily="34" charset="0"/>
                <a:cs typeface="Arial"/>
              </a:rPr>
              <a:t>σ</a:t>
            </a:r>
            <a:r>
              <a:rPr lang="en-US" sz="1800" b="1" dirty="0">
                <a:solidFill>
                  <a:srgbClr val="C00000"/>
                </a:solidFill>
                <a:effectLst/>
                <a:latin typeface="Gill Sans MT" panose="020B0502020104020203" pitchFamily="34" charset="0"/>
              </a:rPr>
              <a:t>)</a:t>
            </a:r>
            <a:endParaRPr lang="en-US" sz="2000" b="1" dirty="0">
              <a:latin typeface="Gill Sans MT" panose="020B05020201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0779B4-0DF5-124B-BA74-D0C7DAEB9717}"/>
              </a:ext>
            </a:extLst>
          </p:cNvPr>
          <p:cNvSpPr txBox="1"/>
          <p:nvPr/>
        </p:nvSpPr>
        <p:spPr>
          <a:xfrm>
            <a:off x="258502" y="4969943"/>
            <a:ext cx="6098058" cy="628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21055" marR="5080" lvl="1" indent="-351790">
              <a:lnSpc>
                <a:spcPct val="113300"/>
              </a:lnSpc>
              <a:buChar char="○"/>
              <a:tabLst>
                <a:tab pos="821055" algn="l"/>
                <a:tab pos="821690" algn="l"/>
              </a:tabLst>
            </a:pPr>
            <a:r>
              <a:rPr lang="en-US" sz="1600" b="1" spc="-5" dirty="0">
                <a:solidFill>
                  <a:srgbClr val="37761C"/>
                </a:solidFill>
                <a:latin typeface="Gill Sans MT" panose="020B0502020104020203" pitchFamily="34" charset="0"/>
                <a:cs typeface="Arial MT"/>
              </a:rPr>
              <a:t>GNN</a:t>
            </a:r>
            <a:r>
              <a:rPr lang="en-US" sz="1600" spc="-5" dirty="0">
                <a:solidFill>
                  <a:srgbClr val="37761C"/>
                </a:solidFill>
                <a:latin typeface="Gill Sans MT" panose="020B0502020104020203" pitchFamily="34" charset="0"/>
                <a:cs typeface="Arial MT"/>
              </a:rPr>
              <a:t> gave 10%</a:t>
            </a:r>
            <a:r>
              <a:rPr lang="en-US" sz="1600" spc="-25" dirty="0">
                <a:solidFill>
                  <a:srgbClr val="37761C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lang="en-US" sz="1600" spc="-5" dirty="0">
                <a:solidFill>
                  <a:srgbClr val="37761C"/>
                </a:solidFill>
                <a:latin typeface="Gill Sans MT" panose="020B0502020104020203" pitchFamily="34" charset="0"/>
                <a:cs typeface="Arial MT"/>
              </a:rPr>
              <a:t>higher</a:t>
            </a:r>
            <a:r>
              <a:rPr lang="en-US" sz="1600" spc="-20" dirty="0">
                <a:solidFill>
                  <a:srgbClr val="37761C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lang="en-US" sz="1600" dirty="0">
                <a:solidFill>
                  <a:srgbClr val="37761C"/>
                </a:solidFill>
                <a:latin typeface="Gill Sans MT" panose="020B0502020104020203" pitchFamily="34" charset="0"/>
                <a:cs typeface="Arial MT"/>
              </a:rPr>
              <a:t>sensitivity</a:t>
            </a:r>
            <a:r>
              <a:rPr lang="en-US" sz="1600" spc="-20" dirty="0">
                <a:solidFill>
                  <a:srgbClr val="37761C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lang="en-US" sz="1600" dirty="0">
                <a:solidFill>
                  <a:srgbClr val="37761C"/>
                </a:solidFill>
                <a:latin typeface="Gill Sans MT" panose="020B0502020104020203" pitchFamily="34" charset="0"/>
                <a:cs typeface="Arial MT"/>
              </a:rPr>
              <a:t>compared</a:t>
            </a:r>
            <a:r>
              <a:rPr lang="en-US" sz="1600" spc="-25" dirty="0">
                <a:solidFill>
                  <a:srgbClr val="37761C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lang="en-US" sz="1600" spc="-5" dirty="0">
                <a:solidFill>
                  <a:srgbClr val="37761C"/>
                </a:solidFill>
                <a:latin typeface="Gill Sans MT" panose="020B0502020104020203" pitchFamily="34" charset="0"/>
                <a:cs typeface="Arial MT"/>
              </a:rPr>
              <a:t>with</a:t>
            </a:r>
            <a:r>
              <a:rPr lang="en-US" sz="1600" spc="-20" dirty="0">
                <a:solidFill>
                  <a:srgbClr val="37761C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lang="en-US" sz="1600" spc="-5" dirty="0">
                <a:solidFill>
                  <a:srgbClr val="37761C"/>
                </a:solidFill>
                <a:latin typeface="Gill Sans MT" panose="020B0502020104020203" pitchFamily="34" charset="0"/>
                <a:cs typeface="Arial MT"/>
              </a:rPr>
              <a:t>the best</a:t>
            </a:r>
            <a:r>
              <a:rPr lang="en-US" sz="1600" spc="-15" dirty="0">
                <a:solidFill>
                  <a:srgbClr val="37761C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lang="en-US" sz="1600" b="1" spc="-5" dirty="0">
                <a:solidFill>
                  <a:srgbClr val="37761C"/>
                </a:solidFill>
                <a:latin typeface="Gill Sans MT" panose="020B0502020104020203" pitchFamily="34" charset="0"/>
                <a:cs typeface="Arial MT"/>
              </a:rPr>
              <a:t>BDT</a:t>
            </a:r>
            <a:r>
              <a:rPr lang="en-US" sz="1600" spc="-40" dirty="0">
                <a:solidFill>
                  <a:srgbClr val="37761C"/>
                </a:solidFill>
                <a:latin typeface="Gill Sans MT" panose="020B0502020104020203" pitchFamily="34" charset="0"/>
                <a:cs typeface="Arial MT"/>
              </a:rPr>
              <a:t> </a:t>
            </a:r>
            <a:r>
              <a:rPr lang="en-US" sz="1600" dirty="0">
                <a:solidFill>
                  <a:srgbClr val="37761C"/>
                </a:solidFill>
                <a:latin typeface="Gill Sans MT" panose="020B0502020104020203" pitchFamily="34" charset="0"/>
                <a:cs typeface="Arial MT"/>
              </a:rPr>
              <a:t>methods</a:t>
            </a:r>
            <a:r>
              <a:rPr lang="en-US" sz="1600" spc="-10" dirty="0">
                <a:solidFill>
                  <a:srgbClr val="37761C"/>
                </a:solidFill>
                <a:latin typeface="Gill Sans MT" panose="020B0502020104020203" pitchFamily="34" charset="0"/>
                <a:cs typeface="Arial MT"/>
              </a:rPr>
              <a:t>!</a:t>
            </a:r>
            <a:endParaRPr lang="en-US" sz="1600" dirty="0">
              <a:latin typeface="Gill Sans MT" panose="020B0502020104020203" pitchFamily="34" charset="0"/>
              <a:cs typeface="Arial MT"/>
            </a:endParaRPr>
          </a:p>
        </p:txBody>
      </p:sp>
      <p:pic>
        <p:nvPicPr>
          <p:cNvPr id="2050" name="Picture 2" descr="Смайлик ⭐ Звездочка — значение, скопировать эмодзи">
            <a:extLst>
              <a:ext uri="{FF2B5EF4-FFF2-40B4-BE49-F238E27FC236}">
                <a16:creationId xmlns:a16="http://schemas.microsoft.com/office/drawing/2014/main" id="{4D6C4F80-0268-BC4D-9292-EAB6FCEA8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342" y="507909"/>
            <a:ext cx="629152" cy="62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lide Number Placeholder 8">
            <a:extLst>
              <a:ext uri="{FF2B5EF4-FFF2-40B4-BE49-F238E27FC236}">
                <a16:creationId xmlns:a16="http://schemas.microsoft.com/office/drawing/2014/main" id="{4C64CAD8-5D5C-A54A-A974-93551CB32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0298" y="6374446"/>
            <a:ext cx="2743200" cy="365125"/>
          </a:xfrm>
        </p:spPr>
        <p:txBody>
          <a:bodyPr/>
          <a:lstStyle/>
          <a:p>
            <a:fld id="{D74AACC6-A36B-224F-BF4C-84FE9543576B}" type="slidenum">
              <a:rPr lang="en-US" sz="2000" smtClean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9</a:t>
            </a:fld>
            <a:endParaRPr lang="en-US" sz="2000" dirty="0">
              <a:solidFill>
                <a:schemeClr val="accent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6" name="TextBox 615">
                <a:extLst>
                  <a:ext uri="{FF2B5EF4-FFF2-40B4-BE49-F238E27FC236}">
                    <a16:creationId xmlns:a16="http://schemas.microsoft.com/office/drawing/2014/main" id="{3320E211-2AFA-C344-A4B3-0A80CA311A6C}"/>
                  </a:ext>
                </a:extLst>
              </p:cNvPr>
              <p:cNvSpPr txBox="1"/>
              <p:nvPr/>
            </p:nvSpPr>
            <p:spPr>
              <a:xfrm>
                <a:off x="9414759" y="2065260"/>
                <a:ext cx="1722328" cy="4385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100" b="1" dirty="0">
                    <a:solidFill>
                      <a:schemeClr val="bg1"/>
                    </a:solidFill>
                  </a:rPr>
                  <a:t>Similar shape between </a:t>
                </a:r>
              </a:p>
              <a:p>
                <a14:m>
                  <m:oMath xmlns:m="http://schemas.openxmlformats.org/officeDocument/2006/math">
                    <m:r>
                      <a:rPr lang="en-US" sz="11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bar>
                      <m:barPr>
                        <m:pos m:val="top"/>
                        <m:ctrlPr>
                          <a:rPr lang="en-US" sz="11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11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bar>
                    <m:r>
                      <a:rPr lang="en-US" sz="11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bar>
                      <m:barPr>
                        <m:pos m:val="top"/>
                        <m:ctrlPr>
                          <a:rPr lang="en-US" sz="11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11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bar>
                  </m:oMath>
                </a14:m>
                <a:r>
                  <a:rPr lang="en-US" sz="1100" b="1" spc="30" dirty="0">
                    <a:solidFill>
                      <a:schemeClr val="bg1"/>
                    </a:solidFill>
                    <a:latin typeface="Gill Sans MT" panose="020B0502020104020203" pitchFamily="34" charset="0"/>
                    <a:cs typeface="Arial MT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1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bar>
                      <m:barPr>
                        <m:pos m:val="top"/>
                        <m:ctrlPr>
                          <a:rPr lang="en-US" sz="11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11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bar>
                    <m:r>
                      <a:rPr lang="en-US" sz="11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sz="1100" b="1" spc="30" dirty="0">
                    <a:solidFill>
                      <a:schemeClr val="bg1"/>
                    </a:solidFill>
                    <a:latin typeface="Gill Sans MT" panose="020B0502020104020203" pitchFamily="34" charset="0"/>
                    <a:cs typeface="Arial MT"/>
                  </a:rPr>
                  <a:t> </a:t>
                </a:r>
                <a:endParaRPr lang="ru-NL" sz="11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16" name="TextBox 615">
                <a:extLst>
                  <a:ext uri="{FF2B5EF4-FFF2-40B4-BE49-F238E27FC236}">
                    <a16:creationId xmlns:a16="http://schemas.microsoft.com/office/drawing/2014/main" id="{3320E211-2AFA-C344-A4B3-0A80CA311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4759" y="2065260"/>
                <a:ext cx="1722328" cy="438582"/>
              </a:xfrm>
              <a:prstGeom prst="rect">
                <a:avLst/>
              </a:prstGeom>
              <a:blipFill>
                <a:blip r:embed="rId11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ru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9DE5090-2C1E-9E4D-B2D2-B12506D6E1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03279" y="1302359"/>
            <a:ext cx="2743200" cy="1548000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ABCD8E3C-514C-F64B-8F28-D9095654B8D1}"/>
              </a:ext>
            </a:extLst>
          </p:cNvPr>
          <p:cNvSpPr txBox="1">
            <a:spLocks/>
          </p:cNvSpPr>
          <p:nvPr/>
        </p:nvSpPr>
        <p:spPr>
          <a:xfrm>
            <a:off x="1105658" y="321629"/>
            <a:ext cx="10112298" cy="1088522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Four top as a path to three top</a:t>
            </a:r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D30B3752-4B90-6346-9E17-D2F1A70A6510}"/>
              </a:ext>
            </a:extLst>
          </p:cNvPr>
          <p:cNvSpPr txBox="1"/>
          <p:nvPr/>
        </p:nvSpPr>
        <p:spPr>
          <a:xfrm>
            <a:off x="556838" y="947609"/>
            <a:ext cx="11376660" cy="94966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485128" marR="171869" indent="-469042">
              <a:lnSpc>
                <a:spcPct val="113300"/>
              </a:lnSpc>
              <a:spcBef>
                <a:spcPts val="133"/>
              </a:spcBef>
              <a:buClr>
                <a:srgbClr val="000000"/>
              </a:buClr>
              <a:buChar char="●"/>
              <a:tabLst>
                <a:tab pos="485128" algn="l"/>
                <a:tab pos="485975" algn="l"/>
              </a:tabLst>
            </a:pPr>
            <a:endParaRPr lang="en-US" sz="2000" b="1" spc="-7" dirty="0">
              <a:solidFill>
                <a:srgbClr val="002060"/>
              </a:solidFill>
              <a:latin typeface="Gill Sans MT" panose="020B0502020104020203" pitchFamily="34" charset="0"/>
              <a:cs typeface="Arial MT"/>
            </a:endParaRPr>
          </a:p>
          <a:p>
            <a:pPr algn="just"/>
            <a:r>
              <a:rPr lang="en-US" sz="2000" b="1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Hard to distinguish three and four top production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Cross section ~10 times smaller than the four top process </a:t>
            </a:r>
            <a:endParaRPr lang="en-US" sz="2000" dirty="0">
              <a:solidFill>
                <a:srgbClr val="002060"/>
              </a:solidFill>
              <a:effectLst/>
              <a:latin typeface="Gill Sans MT" panose="020B0502020104020203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635F4D-C77D-7042-BC0C-561DD2608AB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44539"/>
          <a:stretch/>
        </p:blipFill>
        <p:spPr>
          <a:xfrm>
            <a:off x="470836" y="2115061"/>
            <a:ext cx="1851316" cy="341619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DAC73FB-5D87-CE42-BD01-F3596FDD3F0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7049" t="68397"/>
          <a:stretch/>
        </p:blipFill>
        <p:spPr>
          <a:xfrm>
            <a:off x="2324688" y="4429510"/>
            <a:ext cx="1220329" cy="9189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AC8F4AB-52E7-BA42-B749-EDAA7448D1E1}"/>
              </a:ext>
            </a:extLst>
          </p:cNvPr>
          <p:cNvSpPr txBox="1"/>
          <p:nvPr/>
        </p:nvSpPr>
        <p:spPr>
          <a:xfrm>
            <a:off x="2429950" y="2271018"/>
            <a:ext cx="2306261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Final state signature is similar to </a:t>
            </a:r>
            <a:r>
              <a:rPr lang="en-US" sz="1900" b="1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four-top </a:t>
            </a:r>
            <a:r>
              <a:rPr lang="en-US" sz="1900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signal </a:t>
            </a:r>
          </a:p>
          <a:p>
            <a:endParaRPr lang="en-US" sz="1900" dirty="0">
              <a:solidFill>
                <a:srgbClr val="002060"/>
              </a:solidFill>
              <a:effectLst/>
              <a:latin typeface="Gill Sans MT" panose="020B0502020104020203" pitchFamily="34" charset="0"/>
            </a:endParaRPr>
          </a:p>
          <a:p>
            <a:r>
              <a:rPr lang="en-US" sz="1900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Populates region of high </a:t>
            </a:r>
            <a:r>
              <a:rPr lang="en-US" sz="1900" b="1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GNN</a:t>
            </a:r>
            <a:r>
              <a:rPr lang="en-US" sz="1900" dirty="0">
                <a:solidFill>
                  <a:srgbClr val="002060"/>
                </a:solidFill>
                <a:effectLst/>
                <a:latin typeface="Gill Sans MT" panose="020B0502020104020203" pitchFamily="34" charset="0"/>
              </a:rPr>
              <a:t> score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B2C0D7-1EF1-9E49-969E-D26441B053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61611" y="2586690"/>
            <a:ext cx="3212751" cy="29445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15310FA-4D13-2544-871B-6F3200D5F90C}"/>
                  </a:ext>
                </a:extLst>
              </p:cNvPr>
              <p:cNvSpPr txBox="1"/>
              <p:nvPr/>
            </p:nvSpPr>
            <p:spPr>
              <a:xfrm>
                <a:off x="3304949" y="5348427"/>
                <a:ext cx="1802435" cy="8461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rgbClr val="002060"/>
                    </a:solidFill>
                    <a:effectLst/>
                    <a:latin typeface="Gill Sans MT" panose="020B0502020104020203" pitchFamily="34" charset="0"/>
                  </a:rPr>
                  <a:t>Items to improve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bar>
                      <m:barPr>
                        <m:pos m:val="top"/>
                        <m:ctrlPr>
                          <a:rPr lang="en-US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bar>
                    <m:r>
                      <a:rPr lang="en-US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sz="1600" i="1" dirty="0">
                    <a:solidFill>
                      <a:srgbClr val="002060"/>
                    </a:solidFill>
                    <a:effectLst/>
                    <a:latin typeface="Gill Sans MT" panose="020B0502020104020203" pitchFamily="34" charset="0"/>
                  </a:rPr>
                  <a:t> </a:t>
                </a:r>
                <a:r>
                  <a:rPr lang="en-US" sz="1600" dirty="0">
                    <a:solidFill>
                      <a:srgbClr val="002060"/>
                    </a:solidFill>
                    <a:effectLst/>
                    <a:latin typeface="Gill Sans MT" panose="020B0502020104020203" pitchFamily="34" charset="0"/>
                  </a:rPr>
                  <a:t>modeling and separation </a:t>
                </a:r>
                <a:endParaRPr lang="en-US" sz="1600" dirty="0">
                  <a:solidFill>
                    <a:srgbClr val="002060"/>
                  </a:solidFill>
                  <a:latin typeface="Gill Sans MT" panose="020B0502020104020203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15310FA-4D13-2544-871B-6F3200D5F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4949" y="5348427"/>
                <a:ext cx="1802435" cy="846129"/>
              </a:xfrm>
              <a:prstGeom prst="rect">
                <a:avLst/>
              </a:prstGeom>
              <a:blipFill>
                <a:blip r:embed="rId15"/>
                <a:stretch>
                  <a:fillRect l="-2098" t="-1471" b="-8824"/>
                </a:stretch>
              </a:blipFill>
            </p:spPr>
            <p:txBody>
              <a:bodyPr/>
              <a:lstStyle/>
              <a:p>
                <a:r>
                  <a:rPr lang="ru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AEC8F84-0413-694C-9D22-A75F1938A851}"/>
              </a:ext>
            </a:extLst>
          </p:cNvPr>
          <p:cNvSpPr/>
          <p:nvPr/>
        </p:nvSpPr>
        <p:spPr>
          <a:xfrm>
            <a:off x="3241736" y="5319399"/>
            <a:ext cx="1757027" cy="924514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NL" sz="140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9DDA83-667D-B940-8F5F-4E935D73F84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59723" y="3424169"/>
            <a:ext cx="3618700" cy="145077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33A261-FAEF-5A49-B9B2-44CC6808C18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56757" y="5143595"/>
            <a:ext cx="1504536" cy="10425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4DAFDFD-F817-814C-A517-6821748C8D8B}"/>
              </a:ext>
            </a:extLst>
          </p:cNvPr>
          <p:cNvSpPr txBox="1"/>
          <p:nvPr/>
        </p:nvSpPr>
        <p:spPr>
          <a:xfrm>
            <a:off x="8925810" y="4878029"/>
            <a:ext cx="24217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</a:rPr>
              <a:t>BSM</a:t>
            </a:r>
            <a:endParaRPr lang="ru-NL" sz="1600" b="1" dirty="0">
              <a:solidFill>
                <a:srgbClr val="00206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D13576-B168-C640-84F8-79E6A54CCDC1}"/>
              </a:ext>
            </a:extLst>
          </p:cNvPr>
          <p:cNvSpPr txBox="1"/>
          <p:nvPr/>
        </p:nvSpPr>
        <p:spPr>
          <a:xfrm>
            <a:off x="8878535" y="3114962"/>
            <a:ext cx="24217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</a:rPr>
              <a:t>SM</a:t>
            </a:r>
            <a:endParaRPr lang="ru-NL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6119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11205</TotalTime>
  <Words>1261</Words>
  <Application>Microsoft Macintosh PowerPoint</Application>
  <PresentationFormat>Широкоэкранный</PresentationFormat>
  <Paragraphs>200</Paragraphs>
  <Slides>22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4" baseType="lpstr">
      <vt:lpstr>Arial</vt:lpstr>
      <vt:lpstr>ArialMT</vt:lpstr>
      <vt:lpstr>Calibri</vt:lpstr>
      <vt:lpstr>Calibri Light</vt:lpstr>
      <vt:lpstr>Cambria Math</vt:lpstr>
      <vt:lpstr>CMMI10</vt:lpstr>
      <vt:lpstr>CMR10</vt:lpstr>
      <vt:lpstr>Courier New</vt:lpstr>
      <vt:lpstr>Gill Sans MT</vt:lpstr>
      <vt:lpstr>GillSansMT</vt:lpstr>
      <vt:lpstr>Helvetica Neue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Polina Moskvitina</dc:creator>
  <cp:lastModifiedBy>Polina Moskvitina</cp:lastModifiedBy>
  <cp:revision>368</cp:revision>
  <dcterms:created xsi:type="dcterms:W3CDTF">2022-12-18T20:02:32Z</dcterms:created>
  <dcterms:modified xsi:type="dcterms:W3CDTF">2023-05-15T22:37:16Z</dcterms:modified>
</cp:coreProperties>
</file>