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228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457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685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9144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11430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13716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16002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1828800" algn="l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5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br/>
            <a:r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 en ondertitel">
    <p:bg>
      <p:bgPr>
        <a:solidFill>
          <a:srgbClr val="002F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riehoek"/>
          <p:cNvSpPr/>
          <p:nvPr/>
        </p:nvSpPr>
        <p:spPr>
          <a:xfrm>
            <a:off x="-1517387" y="-518162"/>
            <a:ext cx="11382274" cy="4914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51F3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574" y="462381"/>
            <a:ext cx="3319979" cy="13042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Parallellogram"/>
          <p:cNvSpPr/>
          <p:nvPr/>
        </p:nvSpPr>
        <p:spPr>
          <a:xfrm flipH="1" rot="10800000">
            <a:off x="4796386" y="-43445"/>
            <a:ext cx="4880292" cy="2315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" name="Title Text"/>
          <p:cNvSpPr txBox="1"/>
          <p:nvPr>
            <p:ph type="title"/>
          </p:nvPr>
        </p:nvSpPr>
        <p:spPr>
          <a:xfrm>
            <a:off x="5861090" y="6461"/>
            <a:ext cx="18759977" cy="1064573"/>
          </a:xfrm>
          <a:prstGeom prst="rect">
            <a:avLst/>
          </a:prstGeom>
        </p:spPr>
        <p:txBody>
          <a:bodyPr anchor="b"/>
          <a:lstStyle>
            <a:lvl1pPr defTabSz="825500">
              <a:spcBef>
                <a:spcPts val="4500"/>
              </a:spcBef>
              <a:defRPr sz="38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–Johnny Appleseed"/>
          <p:cNvSpPr txBox="1"/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>
                <a:solidFill>
                  <a:srgbClr val="02AABD"/>
                </a:solidFill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10" name="&quot;Typ hier een citaat.&quot;"/>
          <p:cNvSpPr txBox="1"/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"Typ hier een citaat." </a:t>
            </a:r>
          </a:p>
        </p:txBody>
      </p:sp>
      <p:sp>
        <p:nvSpPr>
          <p:cNvPr id="11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532241774_2880x1920.jpg"/>
          <p:cNvSpPr/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9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Driehoek"/>
          <p:cNvSpPr/>
          <p:nvPr/>
        </p:nvSpPr>
        <p:spPr>
          <a:xfrm>
            <a:off x="-1517387" y="-518162"/>
            <a:ext cx="11382274" cy="4914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134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574" y="359367"/>
            <a:ext cx="3319979" cy="1304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Parallellogram"/>
          <p:cNvSpPr/>
          <p:nvPr/>
        </p:nvSpPr>
        <p:spPr>
          <a:xfrm flipH="1" rot="10800000">
            <a:off x="4796386" y="-43445"/>
            <a:ext cx="4880292" cy="2315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6" name="Parallellogram"/>
          <p:cNvSpPr/>
          <p:nvPr/>
        </p:nvSpPr>
        <p:spPr>
          <a:xfrm flipH="1" rot="10800000">
            <a:off x="4796386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7" name="Parallellogram"/>
          <p:cNvSpPr/>
          <p:nvPr/>
        </p:nvSpPr>
        <p:spPr>
          <a:xfrm flipH="1" rot="10800000">
            <a:off x="6955386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8" name="Parallellogram"/>
          <p:cNvSpPr/>
          <p:nvPr/>
        </p:nvSpPr>
        <p:spPr>
          <a:xfrm flipH="1" rot="10800000">
            <a:off x="8372158" y="-43286"/>
            <a:ext cx="3003940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9" name="Parallellogram"/>
          <p:cNvSpPr/>
          <p:nvPr/>
        </p:nvSpPr>
        <p:spPr>
          <a:xfrm flipH="1" rot="10800000">
            <a:off x="10020117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0" name="Parallellogram"/>
          <p:cNvSpPr/>
          <p:nvPr/>
        </p:nvSpPr>
        <p:spPr>
          <a:xfrm flipH="1" rot="10800000">
            <a:off x="11704577" y="-43286"/>
            <a:ext cx="3003940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1" name="Parallellogram"/>
          <p:cNvSpPr/>
          <p:nvPr/>
        </p:nvSpPr>
        <p:spPr>
          <a:xfrm flipH="1" rot="10800000">
            <a:off x="13522883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2" name="Parallellogram"/>
          <p:cNvSpPr/>
          <p:nvPr/>
        </p:nvSpPr>
        <p:spPr>
          <a:xfrm flipH="1" rot="10800000">
            <a:off x="15426362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" name="Parallellogram"/>
          <p:cNvSpPr/>
          <p:nvPr/>
        </p:nvSpPr>
        <p:spPr>
          <a:xfrm flipH="1" rot="10800000">
            <a:off x="17025649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4" name="Parallellogram"/>
          <p:cNvSpPr/>
          <p:nvPr/>
        </p:nvSpPr>
        <p:spPr>
          <a:xfrm flipH="1" rot="10800000">
            <a:off x="18953463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5" name="Parallellogram"/>
          <p:cNvSpPr/>
          <p:nvPr/>
        </p:nvSpPr>
        <p:spPr>
          <a:xfrm flipH="1" rot="10800000">
            <a:off x="20832607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" name="Parallellogram"/>
          <p:cNvSpPr/>
          <p:nvPr/>
        </p:nvSpPr>
        <p:spPr>
          <a:xfrm flipH="1" rot="10800000">
            <a:off x="22249379" y="-43286"/>
            <a:ext cx="3003940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7" name="Dianummer"/>
          <p:cNvSpPr txBox="1"/>
          <p:nvPr>
            <p:ph type="sldNum" sz="quarter" idx="2"/>
          </p:nvPr>
        </p:nvSpPr>
        <p:spPr>
          <a:xfrm>
            <a:off x="23304827" y="249334"/>
            <a:ext cx="893044" cy="840223"/>
          </a:xfrm>
          <a:prstGeom prst="rect">
            <a:avLst/>
          </a:prstGeom>
        </p:spPr>
        <p:txBody>
          <a:bodyPr/>
          <a:lstStyle>
            <a:lvl1pPr>
              <a:defRPr sz="4600">
                <a:solidFill>
                  <a:srgbClr val="FFFFFF"/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48" name="Body Level One…"/>
          <p:cNvSpPr txBox="1"/>
          <p:nvPr>
            <p:ph type="body" idx="1"/>
          </p:nvPr>
        </p:nvSpPr>
        <p:spPr>
          <a:xfrm>
            <a:off x="1689100" y="3376089"/>
            <a:ext cx="21005800" cy="9296401"/>
          </a:xfrm>
          <a:prstGeom prst="rect">
            <a:avLst/>
          </a:prstGeom>
        </p:spPr>
        <p:txBody>
          <a:bodyPr/>
          <a:lstStyle>
            <a:lvl1pPr marL="502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1pPr>
            <a:lvl2pPr marL="1137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2pPr>
            <a:lvl3pPr marL="1772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3pPr>
            <a:lvl4pPr marL="2407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4pPr>
            <a:lvl5pPr marL="3042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itle Text"/>
          <p:cNvSpPr txBox="1"/>
          <p:nvPr>
            <p:ph type="title"/>
          </p:nvPr>
        </p:nvSpPr>
        <p:spPr>
          <a:xfrm>
            <a:off x="5426249" y="1487070"/>
            <a:ext cx="16666471" cy="1425464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2F4F"/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ianumm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57" name="Rechthoek"/>
          <p:cNvSpPr/>
          <p:nvPr/>
        </p:nvSpPr>
        <p:spPr>
          <a:xfrm>
            <a:off x="-190184" y="-181796"/>
            <a:ext cx="24764368" cy="140795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62" name="Groepeer"/>
          <p:cNvGrpSpPr/>
          <p:nvPr/>
        </p:nvGrpSpPr>
        <p:grpSpPr>
          <a:xfrm>
            <a:off x="-68724" y="13156020"/>
            <a:ext cx="24521447" cy="185297"/>
            <a:chOff x="0" y="0"/>
            <a:chExt cx="24521445" cy="185296"/>
          </a:xfrm>
        </p:grpSpPr>
        <p:sp>
          <p:nvSpPr>
            <p:cNvPr id="158" name="Rechthoek"/>
            <p:cNvSpPr/>
            <p:nvPr/>
          </p:nvSpPr>
          <p:spPr>
            <a:xfrm>
              <a:off x="0" y="-1"/>
              <a:ext cx="6108700" cy="185298"/>
            </a:xfrm>
            <a:prstGeom prst="rect">
              <a:avLst/>
            </a:prstGeom>
            <a:solidFill>
              <a:srgbClr val="CA223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59" name="Rechthoek"/>
            <p:cNvSpPr/>
            <p:nvPr/>
          </p:nvSpPr>
          <p:spPr>
            <a:xfrm>
              <a:off x="6097591" y="-1"/>
              <a:ext cx="6104545" cy="185298"/>
            </a:xfrm>
            <a:prstGeom prst="rect">
              <a:avLst/>
            </a:prstGeom>
            <a:solidFill>
              <a:srgbClr val="E0D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0" name="Rechthoek"/>
            <p:cNvSpPr/>
            <p:nvPr/>
          </p:nvSpPr>
          <p:spPr>
            <a:xfrm>
              <a:off x="12199661" y="-1"/>
              <a:ext cx="6108701" cy="185298"/>
            </a:xfrm>
            <a:prstGeom prst="rect">
              <a:avLst/>
            </a:prstGeom>
            <a:solidFill>
              <a:srgbClr val="66226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61" name="Rechthoek"/>
            <p:cNvSpPr/>
            <p:nvPr/>
          </p:nvSpPr>
          <p:spPr>
            <a:xfrm>
              <a:off x="18289032" y="-1"/>
              <a:ext cx="6232414" cy="185298"/>
            </a:xfrm>
            <a:prstGeom prst="rect">
              <a:avLst/>
            </a:prstGeom>
            <a:solidFill>
              <a:srgbClr val="01AABD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163" name="Backup"/>
          <p:cNvSpPr txBox="1"/>
          <p:nvPr/>
        </p:nvSpPr>
        <p:spPr>
          <a:xfrm>
            <a:off x="15838964" y="4911402"/>
            <a:ext cx="7441532" cy="2759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7200"/>
            </a:lvl1pPr>
          </a:lstStyle>
          <a:p>
            <a:pPr/>
            <a:r>
              <a:t>Backup</a:t>
            </a:r>
          </a:p>
        </p:txBody>
      </p:sp>
      <p:pic>
        <p:nvPicPr>
          <p:cNvPr id="16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8319" y="-241222"/>
            <a:ext cx="12545618" cy="12197871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ekst"/>
          <p:cNvSpPr txBox="1"/>
          <p:nvPr/>
        </p:nvSpPr>
        <p:spPr>
          <a:xfrm>
            <a:off x="12031776" y="13073062"/>
            <a:ext cx="310923" cy="477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>
            <a:spAutoFit/>
          </a:bodyPr>
          <a:lstStyle>
            <a:lvl1pPr algn="ctr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/>
          <p:nvPr>
            <p:ph type="title"/>
          </p:nvPr>
        </p:nvSpPr>
        <p:spPr>
          <a:xfrm>
            <a:off x="1918656" y="-97393"/>
            <a:ext cx="22518507" cy="1971220"/>
          </a:xfrm>
          <a:prstGeom prst="rect">
            <a:avLst/>
          </a:prstGeom>
        </p:spPr>
        <p:txBody>
          <a:bodyPr lIns="71437" tIns="71437" rIns="71437" bIns="71437"/>
          <a:lstStyle/>
          <a:p>
            <a:pPr/>
            <a:r>
              <a:t>Title Text</a:t>
            </a:r>
          </a:p>
        </p:txBody>
      </p:sp>
      <p:sp>
        <p:nvSpPr>
          <p:cNvPr id="173" name="Rechthoek"/>
          <p:cNvSpPr/>
          <p:nvPr/>
        </p:nvSpPr>
        <p:spPr>
          <a:xfrm>
            <a:off x="-5407" y="-19123"/>
            <a:ext cx="1389490" cy="137542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78" name="Groepeer"/>
          <p:cNvGrpSpPr/>
          <p:nvPr/>
        </p:nvGrpSpPr>
        <p:grpSpPr>
          <a:xfrm rot="16200000">
            <a:off x="-5417417" y="6779366"/>
            <a:ext cx="13746091" cy="157268"/>
            <a:chOff x="0" y="0"/>
            <a:chExt cx="13746089" cy="157267"/>
          </a:xfrm>
        </p:grpSpPr>
        <p:sp>
          <p:nvSpPr>
            <p:cNvPr id="174" name="Rechthoek"/>
            <p:cNvSpPr/>
            <p:nvPr/>
          </p:nvSpPr>
          <p:spPr>
            <a:xfrm>
              <a:off x="0" y="-1"/>
              <a:ext cx="3424380" cy="157269"/>
            </a:xfrm>
            <a:prstGeom prst="rect">
              <a:avLst/>
            </a:prstGeom>
            <a:solidFill>
              <a:srgbClr val="CA223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5" name="Rechthoek"/>
            <p:cNvSpPr/>
            <p:nvPr/>
          </p:nvSpPr>
          <p:spPr>
            <a:xfrm>
              <a:off x="3418152" y="-1"/>
              <a:ext cx="3422051" cy="157269"/>
            </a:xfrm>
            <a:prstGeom prst="rect">
              <a:avLst/>
            </a:prstGeom>
            <a:solidFill>
              <a:srgbClr val="E0D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6" name="Rechthoek"/>
            <p:cNvSpPr/>
            <p:nvPr/>
          </p:nvSpPr>
          <p:spPr>
            <a:xfrm>
              <a:off x="6838815" y="-1"/>
              <a:ext cx="3424380" cy="157269"/>
            </a:xfrm>
            <a:prstGeom prst="rect">
              <a:avLst/>
            </a:prstGeom>
            <a:solidFill>
              <a:srgbClr val="66226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77" name="Rechthoek"/>
            <p:cNvSpPr/>
            <p:nvPr/>
          </p:nvSpPr>
          <p:spPr>
            <a:xfrm>
              <a:off x="10252359" y="-1"/>
              <a:ext cx="3493731" cy="157269"/>
            </a:xfrm>
            <a:prstGeom prst="rect">
              <a:avLst/>
            </a:prstGeom>
            <a:solidFill>
              <a:srgbClr val="01AABD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7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32020" t="0" r="29705" b="0"/>
          <a:stretch>
            <a:fillRect/>
          </a:stretch>
        </p:blipFill>
        <p:spPr>
          <a:xfrm>
            <a:off x="82913" y="157015"/>
            <a:ext cx="1212849" cy="124575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Offshell and Total Width measurement"/>
          <p:cNvSpPr txBox="1"/>
          <p:nvPr/>
        </p:nvSpPr>
        <p:spPr>
          <a:xfrm rot="16200000">
            <a:off x="-5546211" y="6508523"/>
            <a:ext cx="12471099" cy="698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4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p>
                    <m:r>
                      <a:rPr xmlns:a="http://schemas.openxmlformats.org/drawingml/2006/main" sz="4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Offshell and Total Width measurement</a:t>
            </a:r>
          </a:p>
        </p:txBody>
      </p:sp>
      <p:sp>
        <p:nvSpPr>
          <p:cNvPr id="181" name="Dianummer"/>
          <p:cNvSpPr txBox="1"/>
          <p:nvPr>
            <p:ph type="sldNum" sz="quarter" idx="2"/>
          </p:nvPr>
        </p:nvSpPr>
        <p:spPr>
          <a:xfrm>
            <a:off x="258393" y="12639836"/>
            <a:ext cx="861890" cy="9048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hthoek"/>
          <p:cNvSpPr/>
          <p:nvPr/>
        </p:nvSpPr>
        <p:spPr>
          <a:xfrm>
            <a:off x="-190184" y="-181796"/>
            <a:ext cx="24764368" cy="14079592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93" name="Groepeer"/>
          <p:cNvGrpSpPr/>
          <p:nvPr/>
        </p:nvGrpSpPr>
        <p:grpSpPr>
          <a:xfrm>
            <a:off x="-68724" y="13156020"/>
            <a:ext cx="24521447" cy="185297"/>
            <a:chOff x="0" y="0"/>
            <a:chExt cx="24521445" cy="185296"/>
          </a:xfrm>
        </p:grpSpPr>
        <p:sp>
          <p:nvSpPr>
            <p:cNvPr id="189" name="Rechthoek"/>
            <p:cNvSpPr/>
            <p:nvPr/>
          </p:nvSpPr>
          <p:spPr>
            <a:xfrm>
              <a:off x="0" y="-1"/>
              <a:ext cx="6108700" cy="185298"/>
            </a:xfrm>
            <a:prstGeom prst="rect">
              <a:avLst/>
            </a:prstGeom>
            <a:solidFill>
              <a:srgbClr val="CA223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0" name="Rechthoek"/>
            <p:cNvSpPr/>
            <p:nvPr/>
          </p:nvSpPr>
          <p:spPr>
            <a:xfrm>
              <a:off x="6097591" y="-1"/>
              <a:ext cx="6104545" cy="185298"/>
            </a:xfrm>
            <a:prstGeom prst="rect">
              <a:avLst/>
            </a:prstGeom>
            <a:solidFill>
              <a:srgbClr val="E0D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1" name="Rechthoek"/>
            <p:cNvSpPr/>
            <p:nvPr/>
          </p:nvSpPr>
          <p:spPr>
            <a:xfrm>
              <a:off x="12199661" y="-1"/>
              <a:ext cx="6108701" cy="185298"/>
            </a:xfrm>
            <a:prstGeom prst="rect">
              <a:avLst/>
            </a:prstGeom>
            <a:solidFill>
              <a:srgbClr val="66226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92" name="Rechthoek"/>
            <p:cNvSpPr/>
            <p:nvPr/>
          </p:nvSpPr>
          <p:spPr>
            <a:xfrm>
              <a:off x="18289032" y="-1"/>
              <a:ext cx="6232414" cy="185298"/>
            </a:xfrm>
            <a:prstGeom prst="rect">
              <a:avLst/>
            </a:prstGeom>
            <a:solidFill>
              <a:srgbClr val="01AABD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194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5255" y="8691138"/>
            <a:ext cx="7488552" cy="394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Afbeelding" descr="Afbeeldi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42120" y="9466408"/>
            <a:ext cx="6656892" cy="261702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Rahul, Bryan and Brian"/>
          <p:cNvSpPr txBox="1"/>
          <p:nvPr/>
        </p:nvSpPr>
        <p:spPr>
          <a:xfrm>
            <a:off x="16136808" y="5682684"/>
            <a:ext cx="6064518" cy="82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500"/>
            </a:lvl1pPr>
          </a:lstStyle>
          <a:p>
            <a:pPr/>
            <a:r>
              <a:t>Rahul, Bryan and Brian</a:t>
            </a:r>
          </a:p>
        </p:txBody>
      </p:sp>
      <p:sp>
        <p:nvSpPr>
          <p:cNvPr id="197" name="ATLAS @ Nikhef: 1-day physics workshop"/>
          <p:cNvSpPr txBox="1"/>
          <p:nvPr/>
        </p:nvSpPr>
        <p:spPr>
          <a:xfrm>
            <a:off x="16136808" y="6900701"/>
            <a:ext cx="10857807" cy="82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500"/>
            </a:lvl1pPr>
          </a:lstStyle>
          <a:p>
            <a:pPr/>
            <a:r>
              <a:t>ATLAS @ Nikhef: 1-day physics workshop</a:t>
            </a:r>
          </a:p>
        </p:txBody>
      </p:sp>
      <p:sp>
        <p:nvSpPr>
          <p:cNvPr id="198" name="30/11/2021"/>
          <p:cNvSpPr txBox="1"/>
          <p:nvPr/>
        </p:nvSpPr>
        <p:spPr>
          <a:xfrm>
            <a:off x="16136808" y="8110608"/>
            <a:ext cx="2973730" cy="828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500"/>
            </a:lvl1pPr>
          </a:lstStyle>
          <a:p>
            <a:pPr/>
            <a:r>
              <a:t>30/11/2021</a:t>
            </a:r>
          </a:p>
        </p:txBody>
      </p:sp>
      <p:pic>
        <p:nvPicPr>
          <p:cNvPr id="199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978319" y="-241222"/>
            <a:ext cx="12545618" cy="1219787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Dianumm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1" name="Higgs"/>
          <p:cNvSpPr txBox="1"/>
          <p:nvPr/>
        </p:nvSpPr>
        <p:spPr>
          <a:xfrm>
            <a:off x="10916268" y="1162742"/>
            <a:ext cx="10441082" cy="190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>
              <a:defRPr sz="11000">
                <a:solidFill>
                  <a:srgbClr val="FFFFFF"/>
                </a:solidFill>
              </a:defRPr>
            </a:lvl1pPr>
          </a:lstStyle>
          <a:p>
            <a:pPr/>
            <a:r>
              <a:t>Higgs</a:t>
            </a:r>
          </a:p>
        </p:txBody>
      </p:sp>
      <p:sp>
        <p:nvSpPr>
          <p:cNvPr id="202" name="Precision, distributions,  and combined interpretations"/>
          <p:cNvSpPr txBox="1"/>
          <p:nvPr/>
        </p:nvSpPr>
        <p:spPr>
          <a:xfrm>
            <a:off x="16136808" y="3572993"/>
            <a:ext cx="5888281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Precision, distributions, </a:t>
            </a:r>
            <a:br/>
            <a:r>
              <a:t>and combined interpretations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https---app.thefeedfactory.nl-api-assets-5ff889f5de7e8633a4aabf1e-5645f923-7f01-4894-b641-9dfb6f03435e.jpg" descr="https---app.thefeedfactory.nl-api-assets-5ff889f5de7e8633a4aabf1e-5645f923-7f01-4894-b641-9dfb6f03435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54261" y="-39712"/>
            <a:ext cx="24344864" cy="1379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8ed7d3faaf655f2258af4b9424ab12d9-820x1024.jpg" descr="8ed7d3faaf655f2258af4b9424ab12d9-820x10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74594" y="-1"/>
            <a:ext cx="1098351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hthoek"/>
          <p:cNvSpPr/>
          <p:nvPr/>
        </p:nvSpPr>
        <p:spPr>
          <a:xfrm>
            <a:off x="-5407" y="-19123"/>
            <a:ext cx="1389490" cy="137542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16" name="Groepeer"/>
          <p:cNvGrpSpPr/>
          <p:nvPr/>
        </p:nvGrpSpPr>
        <p:grpSpPr>
          <a:xfrm rot="16200000">
            <a:off x="-5417417" y="6779366"/>
            <a:ext cx="13746091" cy="157268"/>
            <a:chOff x="0" y="0"/>
            <a:chExt cx="13746089" cy="157267"/>
          </a:xfrm>
        </p:grpSpPr>
        <p:sp>
          <p:nvSpPr>
            <p:cNvPr id="212" name="Rechthoek"/>
            <p:cNvSpPr/>
            <p:nvPr/>
          </p:nvSpPr>
          <p:spPr>
            <a:xfrm>
              <a:off x="0" y="-1"/>
              <a:ext cx="3424380" cy="157269"/>
            </a:xfrm>
            <a:prstGeom prst="rect">
              <a:avLst/>
            </a:prstGeom>
            <a:solidFill>
              <a:srgbClr val="CA223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3" name="Rechthoek"/>
            <p:cNvSpPr/>
            <p:nvPr/>
          </p:nvSpPr>
          <p:spPr>
            <a:xfrm>
              <a:off x="3418152" y="-1"/>
              <a:ext cx="3422051" cy="157269"/>
            </a:xfrm>
            <a:prstGeom prst="rect">
              <a:avLst/>
            </a:prstGeom>
            <a:solidFill>
              <a:srgbClr val="E0D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4" name="Rechthoek"/>
            <p:cNvSpPr/>
            <p:nvPr/>
          </p:nvSpPr>
          <p:spPr>
            <a:xfrm>
              <a:off x="6838815" y="-1"/>
              <a:ext cx="3424380" cy="157269"/>
            </a:xfrm>
            <a:prstGeom prst="rect">
              <a:avLst/>
            </a:prstGeom>
            <a:solidFill>
              <a:srgbClr val="66226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15" name="Rechthoek"/>
            <p:cNvSpPr/>
            <p:nvPr/>
          </p:nvSpPr>
          <p:spPr>
            <a:xfrm>
              <a:off x="10252359" y="-1"/>
              <a:ext cx="3493731" cy="157269"/>
            </a:xfrm>
            <a:prstGeom prst="rect">
              <a:avLst/>
            </a:prstGeom>
            <a:solidFill>
              <a:srgbClr val="01AABD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17" name="Nikhef Jamboree, May 16 2023, Amsterdam"/>
          <p:cNvSpPr txBox="1"/>
          <p:nvPr/>
        </p:nvSpPr>
        <p:spPr>
          <a:xfrm rot="16200000">
            <a:off x="-5546211" y="6759224"/>
            <a:ext cx="12471099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Nikhef Jamboree, May 16 2023, Amsterdam</a:t>
            </a:r>
          </a:p>
        </p:txBody>
      </p:sp>
      <p:pic>
        <p:nvPicPr>
          <p:cNvPr id="218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rcRect l="32020" t="0" r="29705" b="0"/>
          <a:stretch>
            <a:fillRect/>
          </a:stretch>
        </p:blipFill>
        <p:spPr>
          <a:xfrm>
            <a:off x="82913" y="157015"/>
            <a:ext cx="1212849" cy="12457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Groepeer"/>
          <p:cNvGrpSpPr/>
          <p:nvPr/>
        </p:nvGrpSpPr>
        <p:grpSpPr>
          <a:xfrm>
            <a:off x="2322098" y="-1034115"/>
            <a:ext cx="10857328" cy="12001673"/>
            <a:chOff x="0" y="0"/>
            <a:chExt cx="10857327" cy="12001672"/>
          </a:xfrm>
        </p:grpSpPr>
        <p:pic>
          <p:nvPicPr>
            <p:cNvPr id="219" name="Test.pdf" descr="Test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0857328" cy="12001673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220" name="Ovaal"/>
            <p:cNvSpPr/>
            <p:nvPr/>
          </p:nvSpPr>
          <p:spPr>
            <a:xfrm>
              <a:off x="4278188" y="5760272"/>
              <a:ext cx="1565238" cy="1571284"/>
            </a:xfrm>
            <a:prstGeom prst="ellipse">
              <a:avLst/>
            </a:prstGeom>
            <a:solidFill>
              <a:srgbClr val="FFFFFF">
                <a:alpha val="9929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22" name="Afbeelding" descr="Afbeeldi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39586" y="10296141"/>
            <a:ext cx="6656892" cy="26170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3" name="ATLAS.pdf" descr="ATLAS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09731" y="9993736"/>
            <a:ext cx="7056238" cy="32216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24" name="UT_Logo_Sta_White_EN.pdf" descr="UT_Logo_Sta_White_EN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70380" y="9844519"/>
            <a:ext cx="8007787" cy="4003894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Dianumm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/>
          <p:nvPr>
            <p:ph type="title"/>
          </p:nvPr>
        </p:nvSpPr>
        <p:spPr>
          <a:xfrm>
            <a:off x="1918656" y="-97393"/>
            <a:ext cx="22518507" cy="1971220"/>
          </a:xfrm>
          <a:prstGeom prst="rect">
            <a:avLst/>
          </a:prstGeom>
        </p:spPr>
        <p:txBody>
          <a:bodyPr lIns="71437" tIns="71437" rIns="71437" bIns="71437"/>
          <a:lstStyle/>
          <a:p>
            <a:pPr/>
            <a:r>
              <a:t>Title Text</a:t>
            </a:r>
          </a:p>
        </p:txBody>
      </p:sp>
      <p:sp>
        <p:nvSpPr>
          <p:cNvPr id="233" name="Rechthoek"/>
          <p:cNvSpPr/>
          <p:nvPr/>
        </p:nvSpPr>
        <p:spPr>
          <a:xfrm>
            <a:off x="-5407" y="-19123"/>
            <a:ext cx="1389490" cy="137542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38" name="Groepeer"/>
          <p:cNvGrpSpPr/>
          <p:nvPr/>
        </p:nvGrpSpPr>
        <p:grpSpPr>
          <a:xfrm rot="16200000">
            <a:off x="-5417417" y="6779366"/>
            <a:ext cx="13746091" cy="157268"/>
            <a:chOff x="0" y="0"/>
            <a:chExt cx="13746089" cy="157267"/>
          </a:xfrm>
        </p:grpSpPr>
        <p:sp>
          <p:nvSpPr>
            <p:cNvPr id="234" name="Rechthoek"/>
            <p:cNvSpPr/>
            <p:nvPr/>
          </p:nvSpPr>
          <p:spPr>
            <a:xfrm>
              <a:off x="0" y="-1"/>
              <a:ext cx="3424380" cy="157269"/>
            </a:xfrm>
            <a:prstGeom prst="rect">
              <a:avLst/>
            </a:prstGeom>
            <a:solidFill>
              <a:srgbClr val="CA223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5" name="Rechthoek"/>
            <p:cNvSpPr/>
            <p:nvPr/>
          </p:nvSpPr>
          <p:spPr>
            <a:xfrm>
              <a:off x="3418152" y="-1"/>
              <a:ext cx="3422051" cy="157269"/>
            </a:xfrm>
            <a:prstGeom prst="rect">
              <a:avLst/>
            </a:prstGeom>
            <a:solidFill>
              <a:srgbClr val="E0D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6" name="Rechthoek"/>
            <p:cNvSpPr/>
            <p:nvPr/>
          </p:nvSpPr>
          <p:spPr>
            <a:xfrm>
              <a:off x="6838815" y="-1"/>
              <a:ext cx="3424380" cy="157269"/>
            </a:xfrm>
            <a:prstGeom prst="rect">
              <a:avLst/>
            </a:prstGeom>
            <a:solidFill>
              <a:srgbClr val="66226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7" name="Rechthoek"/>
            <p:cNvSpPr/>
            <p:nvPr/>
          </p:nvSpPr>
          <p:spPr>
            <a:xfrm>
              <a:off x="10252359" y="-1"/>
              <a:ext cx="3493731" cy="157269"/>
            </a:xfrm>
            <a:prstGeom prst="rect">
              <a:avLst/>
            </a:prstGeom>
            <a:solidFill>
              <a:srgbClr val="01AABD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39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32020" t="0" r="29705" b="0"/>
          <a:stretch>
            <a:fillRect/>
          </a:stretch>
        </p:blipFill>
        <p:spPr>
          <a:xfrm>
            <a:off x="82913" y="157015"/>
            <a:ext cx="1212849" cy="124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Offshell and Total Width measurement"/>
          <p:cNvSpPr txBox="1"/>
          <p:nvPr/>
        </p:nvSpPr>
        <p:spPr>
          <a:xfrm rot="16200000">
            <a:off x="-5546211" y="6508523"/>
            <a:ext cx="12471099" cy="698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4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p>
                    <m:r>
                      <a:rPr xmlns:a="http://schemas.openxmlformats.org/drawingml/2006/main" sz="4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Offshell and Total Width measurement</a:t>
            </a:r>
          </a:p>
        </p:txBody>
      </p:sp>
      <p:sp>
        <p:nvSpPr>
          <p:cNvPr id="241" name="Dianummer"/>
          <p:cNvSpPr txBox="1"/>
          <p:nvPr>
            <p:ph type="sldNum" sz="quarter" idx="2"/>
          </p:nvPr>
        </p:nvSpPr>
        <p:spPr>
          <a:xfrm>
            <a:off x="258393" y="12639836"/>
            <a:ext cx="861890" cy="9048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 Text"/>
          <p:cNvSpPr txBox="1"/>
          <p:nvPr>
            <p:ph type="title"/>
          </p:nvPr>
        </p:nvSpPr>
        <p:spPr>
          <a:xfrm>
            <a:off x="1918656" y="-97393"/>
            <a:ext cx="22518507" cy="1971220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7500"/>
            </a:lvl1pPr>
          </a:lstStyle>
          <a:p>
            <a:pPr/>
            <a:r>
              <a:t>Title Text</a:t>
            </a:r>
          </a:p>
        </p:txBody>
      </p:sp>
      <p:sp>
        <p:nvSpPr>
          <p:cNvPr id="249" name="Rechthoek"/>
          <p:cNvSpPr/>
          <p:nvPr/>
        </p:nvSpPr>
        <p:spPr>
          <a:xfrm>
            <a:off x="-5407" y="-19123"/>
            <a:ext cx="1389490" cy="137542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54" name="Groepeer"/>
          <p:cNvGrpSpPr/>
          <p:nvPr/>
        </p:nvGrpSpPr>
        <p:grpSpPr>
          <a:xfrm rot="16200000">
            <a:off x="-5417417" y="6779366"/>
            <a:ext cx="13746091" cy="157268"/>
            <a:chOff x="0" y="0"/>
            <a:chExt cx="13746089" cy="157267"/>
          </a:xfrm>
        </p:grpSpPr>
        <p:sp>
          <p:nvSpPr>
            <p:cNvPr id="250" name="Rechthoek"/>
            <p:cNvSpPr/>
            <p:nvPr/>
          </p:nvSpPr>
          <p:spPr>
            <a:xfrm>
              <a:off x="0" y="-1"/>
              <a:ext cx="3424380" cy="157269"/>
            </a:xfrm>
            <a:prstGeom prst="rect">
              <a:avLst/>
            </a:prstGeom>
            <a:solidFill>
              <a:srgbClr val="CA223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1" name="Rechthoek"/>
            <p:cNvSpPr/>
            <p:nvPr/>
          </p:nvSpPr>
          <p:spPr>
            <a:xfrm>
              <a:off x="3418152" y="-1"/>
              <a:ext cx="3422051" cy="157269"/>
            </a:xfrm>
            <a:prstGeom prst="rect">
              <a:avLst/>
            </a:prstGeom>
            <a:solidFill>
              <a:srgbClr val="E0D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2" name="Rechthoek"/>
            <p:cNvSpPr/>
            <p:nvPr/>
          </p:nvSpPr>
          <p:spPr>
            <a:xfrm>
              <a:off x="6838815" y="-1"/>
              <a:ext cx="3424380" cy="157269"/>
            </a:xfrm>
            <a:prstGeom prst="rect">
              <a:avLst/>
            </a:prstGeom>
            <a:solidFill>
              <a:srgbClr val="66226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3" name="Rechthoek"/>
            <p:cNvSpPr/>
            <p:nvPr/>
          </p:nvSpPr>
          <p:spPr>
            <a:xfrm>
              <a:off x="10252359" y="-1"/>
              <a:ext cx="3493731" cy="157269"/>
            </a:xfrm>
            <a:prstGeom prst="rect">
              <a:avLst/>
            </a:prstGeom>
            <a:solidFill>
              <a:srgbClr val="01AABD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55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32020" t="0" r="29705" b="0"/>
          <a:stretch>
            <a:fillRect/>
          </a:stretch>
        </p:blipFill>
        <p:spPr>
          <a:xfrm>
            <a:off x="82913" y="157015"/>
            <a:ext cx="1212849" cy="124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Benchmarking neuromorphic hardware vs. FPGA"/>
          <p:cNvSpPr txBox="1"/>
          <p:nvPr/>
        </p:nvSpPr>
        <p:spPr>
          <a:xfrm rot="16200000">
            <a:off x="-5546211" y="6759224"/>
            <a:ext cx="12471099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Benchmarking neuromorphic hardware vs. FPGA</a:t>
            </a:r>
          </a:p>
        </p:txBody>
      </p:sp>
      <p:sp>
        <p:nvSpPr>
          <p:cNvPr id="257" name="Dianummer"/>
          <p:cNvSpPr txBox="1"/>
          <p:nvPr>
            <p:ph type="sldNum" sz="quarter" idx="2"/>
          </p:nvPr>
        </p:nvSpPr>
        <p:spPr>
          <a:xfrm>
            <a:off x="258393" y="12639836"/>
            <a:ext cx="861890" cy="9048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riehoek"/>
          <p:cNvSpPr/>
          <p:nvPr/>
        </p:nvSpPr>
        <p:spPr>
          <a:xfrm>
            <a:off x="-1517387" y="-518162"/>
            <a:ext cx="11382274" cy="49145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pic>
        <p:nvPicPr>
          <p:cNvPr id="23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574" y="359367"/>
            <a:ext cx="3319979" cy="130420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Parallellogram"/>
          <p:cNvSpPr/>
          <p:nvPr/>
        </p:nvSpPr>
        <p:spPr>
          <a:xfrm flipH="1" rot="10800000">
            <a:off x="4796386" y="-43445"/>
            <a:ext cx="4880292" cy="23158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" name="Parallellogram"/>
          <p:cNvSpPr/>
          <p:nvPr/>
        </p:nvSpPr>
        <p:spPr>
          <a:xfrm flipH="1" rot="10800000">
            <a:off x="4796386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" name="Parallellogram"/>
          <p:cNvSpPr/>
          <p:nvPr/>
        </p:nvSpPr>
        <p:spPr>
          <a:xfrm flipH="1" rot="10800000">
            <a:off x="6955386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" name="Parallellogram"/>
          <p:cNvSpPr/>
          <p:nvPr/>
        </p:nvSpPr>
        <p:spPr>
          <a:xfrm flipH="1" rot="10800000">
            <a:off x="8372158" y="-43286"/>
            <a:ext cx="3003940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" name="Parallellogram"/>
          <p:cNvSpPr/>
          <p:nvPr/>
        </p:nvSpPr>
        <p:spPr>
          <a:xfrm flipH="1" rot="10800000">
            <a:off x="10020117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" name="Parallellogram"/>
          <p:cNvSpPr/>
          <p:nvPr/>
        </p:nvSpPr>
        <p:spPr>
          <a:xfrm flipH="1" rot="10800000">
            <a:off x="11704577" y="-43286"/>
            <a:ext cx="3003940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" name="Parallellogram"/>
          <p:cNvSpPr/>
          <p:nvPr/>
        </p:nvSpPr>
        <p:spPr>
          <a:xfrm flipH="1" rot="10800000">
            <a:off x="13522883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" name="Parallellogram"/>
          <p:cNvSpPr/>
          <p:nvPr/>
        </p:nvSpPr>
        <p:spPr>
          <a:xfrm flipH="1" rot="10800000">
            <a:off x="15426362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" name="Parallellogram"/>
          <p:cNvSpPr/>
          <p:nvPr/>
        </p:nvSpPr>
        <p:spPr>
          <a:xfrm flipH="1" rot="10800000">
            <a:off x="17025649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" name="Parallellogram"/>
          <p:cNvSpPr/>
          <p:nvPr/>
        </p:nvSpPr>
        <p:spPr>
          <a:xfrm flipH="1" rot="10800000">
            <a:off x="18953463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" name="Parallellogram"/>
          <p:cNvSpPr/>
          <p:nvPr/>
        </p:nvSpPr>
        <p:spPr>
          <a:xfrm flipH="1" rot="10800000">
            <a:off x="20832607" y="-43286"/>
            <a:ext cx="3003939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5" name="Parallellogram"/>
          <p:cNvSpPr/>
          <p:nvPr/>
        </p:nvSpPr>
        <p:spPr>
          <a:xfrm flipH="1" rot="10800000">
            <a:off x="22249379" y="-43286"/>
            <a:ext cx="3003940" cy="1425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002F4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6" name="Dianummer"/>
          <p:cNvSpPr txBox="1"/>
          <p:nvPr>
            <p:ph type="sldNum" sz="quarter" idx="2"/>
          </p:nvPr>
        </p:nvSpPr>
        <p:spPr>
          <a:xfrm>
            <a:off x="23761565" y="13148733"/>
            <a:ext cx="453238" cy="46106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7" name="Body Level One…"/>
          <p:cNvSpPr txBox="1"/>
          <p:nvPr>
            <p:ph type="body" idx="1"/>
          </p:nvPr>
        </p:nvSpPr>
        <p:spPr>
          <a:xfrm>
            <a:off x="1689100" y="3376089"/>
            <a:ext cx="21005800" cy="9296401"/>
          </a:xfrm>
          <a:prstGeom prst="rect">
            <a:avLst/>
          </a:prstGeom>
        </p:spPr>
        <p:txBody>
          <a:bodyPr/>
          <a:lstStyle>
            <a:lvl1pPr marL="502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1pPr>
            <a:lvl2pPr marL="1137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2pPr>
            <a:lvl3pPr marL="1772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3pPr>
            <a:lvl4pPr marL="2407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4pPr>
            <a:lvl5pPr marL="3042708" indent="-502708">
              <a:spcBef>
                <a:spcPts val="4500"/>
              </a:spcBef>
              <a:buSzPct val="50000"/>
              <a:buBlip>
                <a:blip r:embed="rId3"/>
              </a:buBlip>
              <a:defRPr sz="3800">
                <a:solidFill>
                  <a:srgbClr val="002F4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" name="Title Text"/>
          <p:cNvSpPr txBox="1"/>
          <p:nvPr>
            <p:ph type="title"/>
          </p:nvPr>
        </p:nvSpPr>
        <p:spPr>
          <a:xfrm>
            <a:off x="5426249" y="1487070"/>
            <a:ext cx="16666471" cy="1425464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002F4F"/>
                </a:solidFill>
                <a:latin typeface="Geneva"/>
                <a:ea typeface="Geneva"/>
                <a:cs typeface="Geneva"/>
                <a:sym typeface="Geneva"/>
              </a:defRPr>
            </a:lvl1pPr>
          </a:lstStyle>
          <a:p>
            <a:pPr/>
            <a: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/>
          <p:nvPr>
            <p:ph type="title"/>
          </p:nvPr>
        </p:nvSpPr>
        <p:spPr>
          <a:xfrm>
            <a:off x="1918656" y="-97393"/>
            <a:ext cx="22518507" cy="1971220"/>
          </a:xfrm>
          <a:prstGeom prst="rect">
            <a:avLst/>
          </a:prstGeom>
        </p:spPr>
        <p:txBody>
          <a:bodyPr lIns="71437" tIns="71437" rIns="71437" bIns="71437"/>
          <a:lstStyle>
            <a:lvl1pPr>
              <a:defRPr sz="7500"/>
            </a:lvl1pPr>
          </a:lstStyle>
          <a:p>
            <a:pPr/>
            <a:r>
              <a:t>Title Text</a:t>
            </a:r>
          </a:p>
        </p:txBody>
      </p:sp>
      <p:sp>
        <p:nvSpPr>
          <p:cNvPr id="265" name="Rechthoek"/>
          <p:cNvSpPr/>
          <p:nvPr/>
        </p:nvSpPr>
        <p:spPr>
          <a:xfrm>
            <a:off x="-5407" y="-19123"/>
            <a:ext cx="1389490" cy="13754246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270" name="Groepeer"/>
          <p:cNvGrpSpPr/>
          <p:nvPr/>
        </p:nvGrpSpPr>
        <p:grpSpPr>
          <a:xfrm rot="16200000">
            <a:off x="-5417417" y="6779366"/>
            <a:ext cx="13746091" cy="157268"/>
            <a:chOff x="0" y="0"/>
            <a:chExt cx="13746089" cy="157267"/>
          </a:xfrm>
        </p:grpSpPr>
        <p:sp>
          <p:nvSpPr>
            <p:cNvPr id="266" name="Rechthoek"/>
            <p:cNvSpPr/>
            <p:nvPr/>
          </p:nvSpPr>
          <p:spPr>
            <a:xfrm>
              <a:off x="0" y="-1"/>
              <a:ext cx="3424380" cy="157269"/>
            </a:xfrm>
            <a:prstGeom prst="rect">
              <a:avLst/>
            </a:prstGeom>
            <a:solidFill>
              <a:srgbClr val="CA2236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67" name="Rechthoek"/>
            <p:cNvSpPr/>
            <p:nvPr/>
          </p:nvSpPr>
          <p:spPr>
            <a:xfrm>
              <a:off x="3418152" y="-1"/>
              <a:ext cx="3422051" cy="157269"/>
            </a:xfrm>
            <a:prstGeom prst="rect">
              <a:avLst/>
            </a:prstGeom>
            <a:solidFill>
              <a:srgbClr val="E0D37E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68" name="Rechthoek"/>
            <p:cNvSpPr/>
            <p:nvPr/>
          </p:nvSpPr>
          <p:spPr>
            <a:xfrm>
              <a:off x="6838815" y="-1"/>
              <a:ext cx="3424380" cy="157269"/>
            </a:xfrm>
            <a:prstGeom prst="rect">
              <a:avLst/>
            </a:prstGeom>
            <a:solidFill>
              <a:srgbClr val="66226B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69" name="Rechthoek"/>
            <p:cNvSpPr/>
            <p:nvPr/>
          </p:nvSpPr>
          <p:spPr>
            <a:xfrm>
              <a:off x="10252359" y="-1"/>
              <a:ext cx="3493731" cy="157269"/>
            </a:xfrm>
            <a:prstGeom prst="rect">
              <a:avLst/>
            </a:prstGeom>
            <a:solidFill>
              <a:srgbClr val="01AABD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pic>
        <p:nvPicPr>
          <p:cNvPr id="271" name="Afbeelding" descr="Afbeelding"/>
          <p:cNvPicPr>
            <a:picLocks noChangeAspect="1"/>
          </p:cNvPicPr>
          <p:nvPr/>
        </p:nvPicPr>
        <p:blipFill>
          <a:blip r:embed="rId2">
            <a:extLst/>
          </a:blip>
          <a:srcRect l="32020" t="0" r="29705" b="0"/>
          <a:stretch>
            <a:fillRect/>
          </a:stretch>
        </p:blipFill>
        <p:spPr>
          <a:xfrm>
            <a:off x="82913" y="157015"/>
            <a:ext cx="1212849" cy="124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Offshell and Total Width measurement"/>
          <p:cNvSpPr txBox="1"/>
          <p:nvPr/>
        </p:nvSpPr>
        <p:spPr>
          <a:xfrm rot="16200000">
            <a:off x="-5546211" y="6747884"/>
            <a:ext cx="12471099" cy="698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14:m>
              <m:oMath>
                <m:sSup>
                  <m:e>
                    <m:r>
                      <a:rPr xmlns:a="http://schemas.openxmlformats.org/drawingml/2006/main" sz="4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p>
                    <m:r>
                      <a:rPr xmlns:a="http://schemas.openxmlformats.org/drawingml/2006/main" sz="4250" i="1">
                        <a:solidFill>
                          <a:srgbClr val="FEFEFE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4250" i="1">
                    <a:solidFill>
                      <a:srgbClr val="FEFEFE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Offshell and Total Width measurement</a:t>
            </a:r>
          </a:p>
        </p:txBody>
      </p:sp>
      <p:sp>
        <p:nvSpPr>
          <p:cNvPr id="273" name="Dianummer"/>
          <p:cNvSpPr txBox="1"/>
          <p:nvPr>
            <p:ph type="sldNum" sz="quarter" idx="2"/>
          </p:nvPr>
        </p:nvSpPr>
        <p:spPr>
          <a:xfrm>
            <a:off x="258393" y="12639836"/>
            <a:ext cx="861890" cy="904876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532241774_2880x1920.jpg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532204087_1355x1355.jpg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 algn="ctr" defTabSz="825500">
              <a:defRPr sz="8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532205080_1647x1098.jpg"/>
          <p:cNvSpPr/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532205080_1647x1098.jpg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532204087_1355x1355.jpg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1" name="532241774_2880x1920.jpg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ransition xmlns:p14="http://schemas.microsoft.com/office/powerpoint/2010/main" spd="med" advClick="1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457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914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1371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1828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22860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2743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3200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3657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tif"/><Relationship Id="rId3" Type="http://schemas.openxmlformats.org/officeDocument/2006/relationships/image" Target="../media/image1.tif"/><Relationship Id="rId4" Type="http://schemas.openxmlformats.org/officeDocument/2006/relationships/image" Target="../media/image4.tif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Relationship Id="rId3" Type="http://schemas.openxmlformats.org/officeDocument/2006/relationships/image" Target="../media/image1.tif"/><Relationship Id="rId4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9.png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3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Offshell and Total Width measurement"/>
          <p:cNvSpPr txBox="1"/>
          <p:nvPr/>
        </p:nvSpPr>
        <p:spPr>
          <a:xfrm>
            <a:off x="15537908" y="-101892"/>
            <a:ext cx="6656892" cy="5522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>
              <a:defRPr sz="7000"/>
            </a:pPr>
            <a14:m>
              <m:oMath>
                <m:sSup>
                  <m:e>
                    <m:r>
                      <a:rPr xmlns:a="http://schemas.openxmlformats.org/drawingml/2006/main" sz="8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p>
                    <m:r>
                      <a:rPr xmlns:a="http://schemas.openxmlformats.org/drawingml/2006/main" sz="85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8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8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85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Offshell and Total Width measurement</a:t>
            </a:r>
          </a:p>
        </p:txBody>
      </p:sp>
      <p:sp>
        <p:nvSpPr>
          <p:cNvPr id="283" name="Bryan Kortman"/>
          <p:cNvSpPr txBox="1"/>
          <p:nvPr/>
        </p:nvSpPr>
        <p:spPr>
          <a:xfrm>
            <a:off x="14862460" y="7676253"/>
            <a:ext cx="8007786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7000"/>
            </a:lvl1pPr>
          </a:lstStyle>
          <a:p>
            <a:pPr/>
            <a:r>
              <a:t>Bryan Kortman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70" name="HWW Off-shell analysis: Topologies"/>
          <p:cNvSpPr txBox="1"/>
          <p:nvPr/>
        </p:nvSpPr>
        <p:spPr>
          <a:xfrm>
            <a:off x="1872442" y="157610"/>
            <a:ext cx="22879592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HWW Off-shell analysis: Topologies</a:t>
            </a:r>
          </a:p>
        </p:txBody>
      </p:sp>
      <p:grpSp>
        <p:nvGrpSpPr>
          <p:cNvPr id="482" name="Groepeer"/>
          <p:cNvGrpSpPr/>
          <p:nvPr/>
        </p:nvGrpSpPr>
        <p:grpSpPr>
          <a:xfrm>
            <a:off x="2435410" y="3101530"/>
            <a:ext cx="20691332" cy="4874833"/>
            <a:chOff x="0" y="0"/>
            <a:chExt cx="20691331" cy="4874832"/>
          </a:xfrm>
        </p:grpSpPr>
        <p:grpSp>
          <p:nvGrpSpPr>
            <p:cNvPr id="473" name="Groepeer"/>
            <p:cNvGrpSpPr/>
            <p:nvPr/>
          </p:nvGrpSpPr>
          <p:grpSpPr>
            <a:xfrm>
              <a:off x="7637387" y="646575"/>
              <a:ext cx="6457438" cy="3739688"/>
              <a:chOff x="0" y="0"/>
              <a:chExt cx="6457437" cy="3739686"/>
            </a:xfrm>
          </p:grpSpPr>
          <p:pic>
            <p:nvPicPr>
              <p:cNvPr id="471" name="Afbeelding" descr="Afbeeldi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131761"/>
                <a:ext cx="6457438" cy="36079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2" name="Kegel 2"/>
              <p:cNvSpPr/>
              <p:nvPr/>
            </p:nvSpPr>
            <p:spPr>
              <a:xfrm rot="12739514">
                <a:off x="1318862" y="179121"/>
                <a:ext cx="1178243" cy="1753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0756" y="0"/>
                      <a:pt x="10712" y="15"/>
                      <a:pt x="10692" y="47"/>
                    </a:cubicBezTo>
                    <a:lnTo>
                      <a:pt x="1264" y="15519"/>
                    </a:lnTo>
                    <a:cubicBezTo>
                      <a:pt x="1219" y="15592"/>
                      <a:pt x="1345" y="15659"/>
                      <a:pt x="1439" y="15612"/>
                    </a:cubicBezTo>
                    <a:cubicBezTo>
                      <a:pt x="5951" y="13347"/>
                      <a:pt x="15677" y="13362"/>
                      <a:pt x="20161" y="15612"/>
                    </a:cubicBezTo>
                    <a:cubicBezTo>
                      <a:pt x="20255" y="15659"/>
                      <a:pt x="20381" y="15592"/>
                      <a:pt x="20336" y="15519"/>
                    </a:cubicBezTo>
                    <a:lnTo>
                      <a:pt x="10908" y="47"/>
                    </a:lnTo>
                    <a:cubicBezTo>
                      <a:pt x="10888" y="15"/>
                      <a:pt x="10844" y="0"/>
                      <a:pt x="10800" y="0"/>
                    </a:cubicBezTo>
                    <a:close/>
                    <a:moveTo>
                      <a:pt x="10800" y="14353"/>
                    </a:moveTo>
                    <a:cubicBezTo>
                      <a:pt x="4836" y="14353"/>
                      <a:pt x="0" y="15976"/>
                      <a:pt x="0" y="17980"/>
                    </a:cubicBezTo>
                    <a:cubicBezTo>
                      <a:pt x="0" y="19983"/>
                      <a:pt x="4836" y="21600"/>
                      <a:pt x="10800" y="21600"/>
                    </a:cubicBezTo>
                    <a:cubicBezTo>
                      <a:pt x="16764" y="21600"/>
                      <a:pt x="21600" y="19983"/>
                      <a:pt x="21600" y="17980"/>
                    </a:cubicBezTo>
                    <a:cubicBezTo>
                      <a:pt x="21600" y="15976"/>
                      <a:pt x="16764" y="14353"/>
                      <a:pt x="10800" y="14353"/>
                    </a:cubicBezTo>
                    <a:close/>
                  </a:path>
                </a:pathLst>
              </a:custGeom>
              <a:solidFill>
                <a:schemeClr val="accent5">
                  <a:hueOff val="-82419"/>
                  <a:satOff val="-9513"/>
                  <a:lumOff val="-16343"/>
                  <a:alpha val="48843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550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pic>
          <p:nvPicPr>
            <p:cNvPr id="474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2393"/>
              <a:ext cx="6956374" cy="25787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78" name="Groepeer"/>
            <p:cNvGrpSpPr/>
            <p:nvPr/>
          </p:nvGrpSpPr>
          <p:grpSpPr>
            <a:xfrm>
              <a:off x="15199342" y="916170"/>
              <a:ext cx="5491990" cy="3958663"/>
              <a:chOff x="0" y="0"/>
              <a:chExt cx="5491989" cy="3958662"/>
            </a:xfrm>
          </p:grpSpPr>
          <p:pic>
            <p:nvPicPr>
              <p:cNvPr id="475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495912"/>
                <a:ext cx="5491990" cy="31382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76" name="Kegel 2"/>
              <p:cNvSpPr/>
              <p:nvPr/>
            </p:nvSpPr>
            <p:spPr>
              <a:xfrm rot="14943320">
                <a:off x="2420990" y="-14794"/>
                <a:ext cx="1316357" cy="19593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0756" y="0"/>
                      <a:pt x="10712" y="15"/>
                      <a:pt x="10692" y="47"/>
                    </a:cubicBezTo>
                    <a:lnTo>
                      <a:pt x="1264" y="15519"/>
                    </a:lnTo>
                    <a:cubicBezTo>
                      <a:pt x="1219" y="15592"/>
                      <a:pt x="1345" y="15659"/>
                      <a:pt x="1439" y="15612"/>
                    </a:cubicBezTo>
                    <a:cubicBezTo>
                      <a:pt x="5951" y="13347"/>
                      <a:pt x="15677" y="13362"/>
                      <a:pt x="20161" y="15612"/>
                    </a:cubicBezTo>
                    <a:cubicBezTo>
                      <a:pt x="20255" y="15659"/>
                      <a:pt x="20381" y="15592"/>
                      <a:pt x="20336" y="15519"/>
                    </a:cubicBezTo>
                    <a:lnTo>
                      <a:pt x="10908" y="47"/>
                    </a:lnTo>
                    <a:cubicBezTo>
                      <a:pt x="10888" y="15"/>
                      <a:pt x="10844" y="0"/>
                      <a:pt x="10800" y="0"/>
                    </a:cubicBezTo>
                    <a:close/>
                    <a:moveTo>
                      <a:pt x="10800" y="14353"/>
                    </a:moveTo>
                    <a:cubicBezTo>
                      <a:pt x="4836" y="14353"/>
                      <a:pt x="0" y="15976"/>
                      <a:pt x="0" y="17980"/>
                    </a:cubicBezTo>
                    <a:cubicBezTo>
                      <a:pt x="0" y="19983"/>
                      <a:pt x="4836" y="21600"/>
                      <a:pt x="10800" y="21600"/>
                    </a:cubicBezTo>
                    <a:cubicBezTo>
                      <a:pt x="16764" y="21600"/>
                      <a:pt x="21600" y="19983"/>
                      <a:pt x="21600" y="17980"/>
                    </a:cubicBezTo>
                    <a:cubicBezTo>
                      <a:pt x="21600" y="15976"/>
                      <a:pt x="16764" y="14353"/>
                      <a:pt x="10800" y="14353"/>
                    </a:cubicBezTo>
                    <a:close/>
                  </a:path>
                </a:pathLst>
              </a:custGeom>
              <a:solidFill>
                <a:srgbClr val="02AABD">
                  <a:alpha val="48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550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477" name="Kegel 2"/>
              <p:cNvSpPr/>
              <p:nvPr/>
            </p:nvSpPr>
            <p:spPr>
              <a:xfrm rot="17185624">
                <a:off x="2432405" y="2062421"/>
                <a:ext cx="1322067" cy="19678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10756" y="0"/>
                      <a:pt x="10712" y="15"/>
                      <a:pt x="10692" y="47"/>
                    </a:cubicBezTo>
                    <a:lnTo>
                      <a:pt x="1264" y="15519"/>
                    </a:lnTo>
                    <a:cubicBezTo>
                      <a:pt x="1219" y="15592"/>
                      <a:pt x="1345" y="15659"/>
                      <a:pt x="1439" y="15612"/>
                    </a:cubicBezTo>
                    <a:cubicBezTo>
                      <a:pt x="5951" y="13347"/>
                      <a:pt x="15677" y="13362"/>
                      <a:pt x="20161" y="15612"/>
                    </a:cubicBezTo>
                    <a:cubicBezTo>
                      <a:pt x="20255" y="15659"/>
                      <a:pt x="20381" y="15592"/>
                      <a:pt x="20336" y="15519"/>
                    </a:cubicBezTo>
                    <a:lnTo>
                      <a:pt x="10908" y="47"/>
                    </a:lnTo>
                    <a:cubicBezTo>
                      <a:pt x="10888" y="15"/>
                      <a:pt x="10844" y="0"/>
                      <a:pt x="10800" y="0"/>
                    </a:cubicBezTo>
                    <a:close/>
                    <a:moveTo>
                      <a:pt x="10800" y="14353"/>
                    </a:moveTo>
                    <a:cubicBezTo>
                      <a:pt x="4836" y="14353"/>
                      <a:pt x="0" y="15976"/>
                      <a:pt x="0" y="17980"/>
                    </a:cubicBezTo>
                    <a:cubicBezTo>
                      <a:pt x="0" y="19983"/>
                      <a:pt x="4836" y="21600"/>
                      <a:pt x="10800" y="21600"/>
                    </a:cubicBezTo>
                    <a:cubicBezTo>
                      <a:pt x="16764" y="21600"/>
                      <a:pt x="21600" y="19983"/>
                      <a:pt x="21600" y="17980"/>
                    </a:cubicBezTo>
                    <a:cubicBezTo>
                      <a:pt x="21600" y="15976"/>
                      <a:pt x="16764" y="14353"/>
                      <a:pt x="10800" y="14353"/>
                    </a:cubicBezTo>
                    <a:close/>
                  </a:path>
                </a:pathLst>
              </a:custGeom>
              <a:solidFill>
                <a:srgbClr val="02AABD">
                  <a:alpha val="48843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550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479" name="Gluon fusion"/>
            <p:cNvSpPr txBox="1"/>
            <p:nvPr/>
          </p:nvSpPr>
          <p:spPr>
            <a:xfrm>
              <a:off x="1943402" y="0"/>
              <a:ext cx="2854878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i="1" u="sng"/>
              </a:lvl1pPr>
            </a:lstStyle>
            <a:p>
              <a:pPr/>
              <a:r>
                <a:t>Gluon fusion</a:t>
              </a:r>
            </a:p>
          </p:txBody>
        </p:sp>
        <p:sp>
          <p:nvSpPr>
            <p:cNvPr id="480" name="Gluon fusion + 1 jet"/>
            <p:cNvSpPr txBox="1"/>
            <p:nvPr/>
          </p:nvSpPr>
          <p:spPr>
            <a:xfrm>
              <a:off x="9438667" y="0"/>
              <a:ext cx="4250886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i="1" u="sng"/>
              </a:lvl1pPr>
            </a:lstStyle>
            <a:p>
              <a:pPr/>
              <a:r>
                <a:t>Gluon fusion + 1 jet</a:t>
              </a:r>
            </a:p>
          </p:txBody>
        </p:sp>
        <p:sp>
          <p:nvSpPr>
            <p:cNvPr id="481" name="Vector boson fusion"/>
            <p:cNvSpPr txBox="1"/>
            <p:nvPr/>
          </p:nvSpPr>
          <p:spPr>
            <a:xfrm>
              <a:off x="15593934" y="0"/>
              <a:ext cx="4386971" cy="635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i="1" u="sng"/>
              </a:lvl1pPr>
            </a:lstStyle>
            <a:p>
              <a:pPr/>
              <a:r>
                <a:t>Vector boson fusion</a:t>
              </a:r>
            </a:p>
          </p:txBody>
        </p:sp>
      </p:grpSp>
      <p:sp>
        <p:nvSpPr>
          <p:cNvPr id="483" name="6 signal regions, 3 production modes, 2 decay topologies…"/>
          <p:cNvSpPr txBox="1"/>
          <p:nvPr/>
        </p:nvSpPr>
        <p:spPr>
          <a:xfrm>
            <a:off x="963818" y="1526739"/>
            <a:ext cx="22194767" cy="145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6 signal regions, 3 production modes, 2 decay topologies </a:t>
            </a:r>
          </a:p>
          <a:p>
            <a:pPr lvl="4" marL="2333625" indent="-555625">
              <a:buSzPct val="145000"/>
              <a:buChar char="•"/>
              <a:defRPr sz="4300"/>
            </a:pP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and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</a:t>
            </a:r>
          </a:p>
        </p:txBody>
      </p:sp>
      <p:pic>
        <p:nvPicPr>
          <p:cNvPr id="484" name="Schermafbeelding 2023-05-10 om 14.06.41.png" descr="Schermafbeelding 2023-05-10 om 14.06.41.png"/>
          <p:cNvPicPr>
            <a:picLocks noChangeAspect="1"/>
          </p:cNvPicPr>
          <p:nvPr/>
        </p:nvPicPr>
        <p:blipFill>
          <a:blip r:embed="rId5">
            <a:extLst/>
          </a:blip>
          <a:srcRect l="0" t="52668" r="0" b="0"/>
          <a:stretch>
            <a:fillRect/>
          </a:stretch>
        </p:blipFill>
        <p:spPr>
          <a:xfrm>
            <a:off x="17340642" y="8914236"/>
            <a:ext cx="3008958" cy="558132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CJV (Central-jet-veto)"/>
          <p:cNvSpPr txBox="1"/>
          <p:nvPr/>
        </p:nvSpPr>
        <p:spPr>
          <a:xfrm>
            <a:off x="17515316" y="9385963"/>
            <a:ext cx="5546237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66236B"/>
                </a:solidFill>
              </a:defRPr>
            </a:lvl1pPr>
          </a:lstStyle>
          <a:p>
            <a:pPr/>
            <a:r>
              <a:t>CJV (Central-jet-veto) </a:t>
            </a:r>
          </a:p>
        </p:txBody>
      </p:sp>
      <p:sp>
        <p:nvSpPr>
          <p:cNvPr id="486" name="OLV (outside-lepton-veto)"/>
          <p:cNvSpPr txBox="1"/>
          <p:nvPr/>
        </p:nvSpPr>
        <p:spPr>
          <a:xfrm>
            <a:off x="17468180" y="10030080"/>
            <a:ext cx="6478712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02AABD"/>
                </a:solidFill>
              </a:defRPr>
            </a:lvl1pPr>
          </a:lstStyle>
          <a:p>
            <a:pPr/>
            <a:r>
              <a:t>OLV (outside-lepton-veto) </a:t>
            </a:r>
          </a:p>
        </p:txBody>
      </p:sp>
      <p:grpSp>
        <p:nvGrpSpPr>
          <p:cNvPr id="489" name="Groepeer"/>
          <p:cNvGrpSpPr/>
          <p:nvPr/>
        </p:nvGrpSpPr>
        <p:grpSpPr>
          <a:xfrm>
            <a:off x="17622902" y="10838329"/>
            <a:ext cx="5060134" cy="2815710"/>
            <a:chOff x="0" y="0"/>
            <a:chExt cx="5060132" cy="2815708"/>
          </a:xfrm>
        </p:grpSpPr>
        <p:pic>
          <p:nvPicPr>
            <p:cNvPr id="487" name="Schermafbeelding 2023-05-10 om 14.04.32.png" descr="Schermafbeelding 2023-05-10 om 14.04.32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0276" y="0"/>
              <a:ext cx="4999857" cy="28157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8" name="Afgeronde rechthoek"/>
            <p:cNvSpPr/>
            <p:nvPr/>
          </p:nvSpPr>
          <p:spPr>
            <a:xfrm>
              <a:off x="0" y="0"/>
              <a:ext cx="1722686" cy="762001"/>
            </a:xfrm>
            <a:prstGeom prst="roundRect">
              <a:avLst>
                <a:gd name="adj" fmla="val 25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502" name="Groepeer"/>
          <p:cNvGrpSpPr/>
          <p:nvPr/>
        </p:nvGrpSpPr>
        <p:grpSpPr>
          <a:xfrm>
            <a:off x="4059626" y="10449072"/>
            <a:ext cx="3126679" cy="3126679"/>
            <a:chOff x="0" y="0"/>
            <a:chExt cx="3126677" cy="3126677"/>
          </a:xfrm>
        </p:grpSpPr>
        <p:grpSp>
          <p:nvGrpSpPr>
            <p:cNvPr id="499" name="Groepeer"/>
            <p:cNvGrpSpPr/>
            <p:nvPr/>
          </p:nvGrpSpPr>
          <p:grpSpPr>
            <a:xfrm>
              <a:off x="0" y="0"/>
              <a:ext cx="3126678" cy="3126678"/>
              <a:chOff x="0" y="0"/>
              <a:chExt cx="3126677" cy="3126677"/>
            </a:xfrm>
          </p:grpSpPr>
          <p:grpSp>
            <p:nvGrpSpPr>
              <p:cNvPr id="492" name="Groepeer"/>
              <p:cNvGrpSpPr/>
              <p:nvPr/>
            </p:nvGrpSpPr>
            <p:grpSpPr>
              <a:xfrm>
                <a:off x="0" y="0"/>
                <a:ext cx="3126678" cy="3126678"/>
                <a:chOff x="0" y="0"/>
                <a:chExt cx="3126677" cy="3126677"/>
              </a:xfrm>
            </p:grpSpPr>
            <p:sp>
              <p:nvSpPr>
                <p:cNvPr id="490" name="Cirkel"/>
                <p:cNvSpPr/>
                <p:nvPr/>
              </p:nvSpPr>
              <p:spPr>
                <a:xfrm>
                  <a:off x="0" y="0"/>
                  <a:ext cx="3126678" cy="3126678"/>
                </a:xfrm>
                <a:prstGeom prst="ellips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491" name="Cirkel"/>
                <p:cNvSpPr/>
                <p:nvPr/>
              </p:nvSpPr>
              <p:spPr>
                <a:xfrm>
                  <a:off x="1511227" y="1511227"/>
                  <a:ext cx="104224" cy="104224"/>
                </a:xfrm>
                <a:prstGeom prst="ellipse">
                  <a:avLst/>
                </a:prstGeom>
                <a:solidFill>
                  <a:srgbClr val="002F4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493" name="Lijn"/>
              <p:cNvSpPr/>
              <p:nvPr/>
            </p:nvSpPr>
            <p:spPr>
              <a:xfrm flipV="1">
                <a:off x="1584609" y="92106"/>
                <a:ext cx="373226" cy="147217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b="1"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494" name="Lijn"/>
              <p:cNvSpPr/>
              <p:nvPr/>
            </p:nvSpPr>
            <p:spPr>
              <a:xfrm flipH="1" flipV="1">
                <a:off x="984685" y="145977"/>
                <a:ext cx="592581" cy="142491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b="1"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495" name="Lijn"/>
              <p:cNvSpPr/>
              <p:nvPr/>
            </p:nvSpPr>
            <p:spPr>
              <a:xfrm flipH="1">
                <a:off x="1563339" y="1570893"/>
                <a:ext cx="1" cy="1518567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b="1"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496" name="Vergelijking"/>
              <p:cNvSpPr txBox="1"/>
              <p:nvPr/>
            </p:nvSpPr>
            <p:spPr>
              <a:xfrm>
                <a:off x="592238" y="753058"/>
                <a:ext cx="328473" cy="2442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sz="2500"/>
              </a:p>
            </p:txBody>
          </p:sp>
          <p:sp>
            <p:nvSpPr>
              <p:cNvPr id="497" name="Vergelijking"/>
              <p:cNvSpPr txBox="1"/>
              <p:nvPr/>
            </p:nvSpPr>
            <p:spPr>
              <a:xfrm>
                <a:off x="2320051" y="764216"/>
                <a:ext cx="325093" cy="2216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</m:sup>
                      </m:sSup>
                    </m:oMath>
                  </m:oMathPara>
                </a14:m>
                <a:endParaRPr sz="2500"/>
              </a:p>
            </p:txBody>
          </p:sp>
          <p:sp>
            <p:nvSpPr>
              <p:cNvPr id="498" name="Vergelijking"/>
              <p:cNvSpPr txBox="1"/>
              <p:nvPr/>
            </p:nvSpPr>
            <p:spPr>
              <a:xfrm>
                <a:off x="1646079" y="2152706"/>
                <a:ext cx="606442" cy="3604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bSup>
                        <m:e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2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p>
                      </m:sSubSup>
                    </m:oMath>
                  </m:oMathPara>
                </a14:m>
                <a:endParaRPr sz="2500"/>
              </a:p>
            </p:txBody>
          </p:sp>
        </p:grpSp>
        <p:sp>
          <p:nvSpPr>
            <p:cNvPr id="528" name="Verbindingslijn"/>
            <p:cNvSpPr/>
            <p:nvPr/>
          </p:nvSpPr>
          <p:spPr>
            <a:xfrm>
              <a:off x="1233479" y="535609"/>
              <a:ext cx="547638" cy="148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39" fill="norm" stroke="1" extrusionOk="0">
                  <a:moveTo>
                    <a:pt x="0" y="16239"/>
                  </a:moveTo>
                  <a:cubicBezTo>
                    <a:pt x="5350" y="-4351"/>
                    <a:pt x="12550" y="-5361"/>
                    <a:pt x="21600" y="13210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01" name="Vergelijking"/>
            <p:cNvSpPr txBox="1"/>
            <p:nvPr/>
          </p:nvSpPr>
          <p:spPr>
            <a:xfrm>
              <a:off x="1229538" y="153153"/>
              <a:ext cx="555521" cy="343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ty m:val="p"/>
                      </m:rP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m:oMathPara>
              </a14:m>
              <a:endParaRPr sz="2900"/>
            </a:p>
          </p:txBody>
        </p:sp>
      </p:grpSp>
      <p:grpSp>
        <p:nvGrpSpPr>
          <p:cNvPr id="515" name="Groepeer"/>
          <p:cNvGrpSpPr/>
          <p:nvPr/>
        </p:nvGrpSpPr>
        <p:grpSpPr>
          <a:xfrm>
            <a:off x="10687521" y="10584215"/>
            <a:ext cx="3008958" cy="3008958"/>
            <a:chOff x="0" y="0"/>
            <a:chExt cx="3008956" cy="3008956"/>
          </a:xfrm>
        </p:grpSpPr>
        <p:grpSp>
          <p:nvGrpSpPr>
            <p:cNvPr id="512" name="Groepeer"/>
            <p:cNvGrpSpPr/>
            <p:nvPr/>
          </p:nvGrpSpPr>
          <p:grpSpPr>
            <a:xfrm>
              <a:off x="0" y="0"/>
              <a:ext cx="3008957" cy="3008957"/>
              <a:chOff x="0" y="0"/>
              <a:chExt cx="3008956" cy="3008956"/>
            </a:xfrm>
          </p:grpSpPr>
          <p:grpSp>
            <p:nvGrpSpPr>
              <p:cNvPr id="505" name="Groepeer"/>
              <p:cNvGrpSpPr/>
              <p:nvPr/>
            </p:nvGrpSpPr>
            <p:grpSpPr>
              <a:xfrm>
                <a:off x="0" y="0"/>
                <a:ext cx="3008957" cy="3008957"/>
                <a:chOff x="0" y="0"/>
                <a:chExt cx="3008956" cy="3008956"/>
              </a:xfrm>
            </p:grpSpPr>
            <p:sp>
              <p:nvSpPr>
                <p:cNvPr id="503" name="Cirkel"/>
                <p:cNvSpPr/>
                <p:nvPr/>
              </p:nvSpPr>
              <p:spPr>
                <a:xfrm>
                  <a:off x="0" y="0"/>
                  <a:ext cx="3008957" cy="3008957"/>
                </a:xfrm>
                <a:prstGeom prst="ellips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  <p:sp>
              <p:nvSpPr>
                <p:cNvPr id="504" name="Cirkel"/>
                <p:cNvSpPr/>
                <p:nvPr/>
              </p:nvSpPr>
              <p:spPr>
                <a:xfrm>
                  <a:off x="1454329" y="1454329"/>
                  <a:ext cx="100299" cy="100299"/>
                </a:xfrm>
                <a:prstGeom prst="ellipse">
                  <a:avLst/>
                </a:prstGeom>
                <a:solidFill>
                  <a:srgbClr val="002F4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defTabSz="825500">
                    <a:defRPr sz="32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 Neue Medium"/>
                    </a:defRPr>
                  </a:pPr>
                </a:p>
              </p:txBody>
            </p:sp>
          </p:grpSp>
          <p:sp>
            <p:nvSpPr>
              <p:cNvPr id="506" name="Lijn"/>
              <p:cNvSpPr/>
              <p:nvPr/>
            </p:nvSpPr>
            <p:spPr>
              <a:xfrm flipV="1">
                <a:off x="1524947" y="906002"/>
                <a:ext cx="1309941" cy="599385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b="1"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507" name="Lijn"/>
              <p:cNvSpPr/>
              <p:nvPr/>
            </p:nvSpPr>
            <p:spPr>
              <a:xfrm flipH="1" flipV="1">
                <a:off x="168403" y="955769"/>
                <a:ext cx="1349478" cy="555980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b="1"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508" name="Lijn"/>
              <p:cNvSpPr/>
              <p:nvPr/>
            </p:nvSpPr>
            <p:spPr>
              <a:xfrm flipH="1">
                <a:off x="1504478" y="1511748"/>
                <a:ext cx="1" cy="146139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ysDot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b="1" sz="3000"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</a:p>
            </p:txBody>
          </p:sp>
          <p:sp>
            <p:nvSpPr>
              <p:cNvPr id="509" name="Vergelijking"/>
              <p:cNvSpPr txBox="1"/>
              <p:nvPr/>
            </p:nvSpPr>
            <p:spPr>
              <a:xfrm>
                <a:off x="569939" y="724705"/>
                <a:ext cx="315335" cy="234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sz="2400"/>
              </a:p>
            </p:txBody>
          </p:sp>
          <p:sp>
            <p:nvSpPr>
              <p:cNvPr id="510" name="Vergelijking"/>
              <p:cNvSpPr txBox="1"/>
              <p:nvPr/>
            </p:nvSpPr>
            <p:spPr>
              <a:xfrm>
                <a:off x="2232700" y="735442"/>
                <a:ext cx="312089" cy="2127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</m:sup>
                      </m:sSup>
                    </m:oMath>
                  </m:oMathPara>
                </a14:m>
                <a:endParaRPr sz="2400"/>
              </a:p>
            </p:txBody>
          </p:sp>
          <p:sp>
            <p:nvSpPr>
              <p:cNvPr id="511" name="Vergelijking"/>
              <p:cNvSpPr txBox="1"/>
              <p:nvPr/>
            </p:nvSpPr>
            <p:spPr>
              <a:xfrm>
                <a:off x="1584103" y="2071655"/>
                <a:ext cx="582185" cy="3460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sSubSup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e>
                        <m:sub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p>
                      </m:sSubSup>
                    </m:oMath>
                  </m:oMathPara>
                </a14:m>
                <a:endParaRPr sz="2400"/>
              </a:p>
            </p:txBody>
          </p:sp>
        </p:grpSp>
        <p:sp>
          <p:nvSpPr>
            <p:cNvPr id="529" name="Verbindingslijn"/>
            <p:cNvSpPr/>
            <p:nvPr/>
          </p:nvSpPr>
          <p:spPr>
            <a:xfrm>
              <a:off x="1001661" y="848153"/>
              <a:ext cx="1053590" cy="292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0" fill="norm" stroke="1" extrusionOk="0">
                  <a:moveTo>
                    <a:pt x="0" y="16200"/>
                  </a:moveTo>
                  <a:cubicBezTo>
                    <a:pt x="7952" y="-5392"/>
                    <a:pt x="15152" y="-5400"/>
                    <a:pt x="21600" y="16175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514" name="Vergelijking"/>
            <p:cNvSpPr txBox="1"/>
            <p:nvPr/>
          </p:nvSpPr>
          <p:spPr>
            <a:xfrm>
              <a:off x="1198543" y="430024"/>
              <a:ext cx="611871" cy="3465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ty m:val="p"/>
                      </m:rPr>
                      <a:rPr xmlns:a="http://schemas.openxmlformats.org/drawingml/2006/main"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e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r>
                          <a:rPr xmlns:a="http://schemas.openxmlformats.org/drawingml/2006/main"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</m:oMath>
                </m:oMathPara>
              </a14:m>
              <a:endParaRPr sz="2900"/>
            </a:p>
          </p:txBody>
        </p:sp>
      </p:grpSp>
      <p:pic>
        <p:nvPicPr>
          <p:cNvPr id="516" name="Schermafbeelding 2023-05-10 om 14.22.18.png" descr="Schermafbeelding 2023-05-10 om 14.22.18.png"/>
          <p:cNvPicPr>
            <a:picLocks noChangeAspect="1"/>
          </p:cNvPicPr>
          <p:nvPr/>
        </p:nvPicPr>
        <p:blipFill>
          <a:blip r:embed="rId7">
            <a:extLst/>
          </a:blip>
          <a:srcRect l="0" t="19272" r="0" b="0"/>
          <a:stretch>
            <a:fillRect/>
          </a:stretch>
        </p:blipFill>
        <p:spPr>
          <a:xfrm>
            <a:off x="17451696" y="8455539"/>
            <a:ext cx="1257301" cy="451106"/>
          </a:xfrm>
          <a:prstGeom prst="rect">
            <a:avLst/>
          </a:prstGeom>
          <a:ln w="12700">
            <a:miter lim="400000"/>
          </a:ln>
        </p:spPr>
      </p:pic>
      <p:sp>
        <p:nvSpPr>
          <p:cNvPr id="517" name="Lijn"/>
          <p:cNvSpPr/>
          <p:nvPr/>
        </p:nvSpPr>
        <p:spPr>
          <a:xfrm flipH="1">
            <a:off x="9619787" y="3725565"/>
            <a:ext cx="1" cy="40780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521" name="Groepeer"/>
          <p:cNvGrpSpPr/>
          <p:nvPr/>
        </p:nvGrpSpPr>
        <p:grpSpPr>
          <a:xfrm>
            <a:off x="4469595" y="7858146"/>
            <a:ext cx="6187823" cy="2385515"/>
            <a:chOff x="0" y="0"/>
            <a:chExt cx="6187822" cy="2385513"/>
          </a:xfrm>
        </p:grpSpPr>
        <p:pic>
          <p:nvPicPr>
            <p:cNvPr id="518" name="Schermafbeelding 2023-05-10 om 14.05.36.png" descr="Schermafbeelding 2023-05-10 om 14.05.36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49187" r="0" b="0"/>
            <a:stretch>
              <a:fillRect/>
            </a:stretch>
          </p:blipFill>
          <p:spPr>
            <a:xfrm>
              <a:off x="22474" y="1194638"/>
              <a:ext cx="6165349" cy="11908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9" name="Schermafbeelding 2023-05-10 om 14.21.39.png" descr="Schermafbeelding 2023-05-10 om 14.21.39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0041" y="580541"/>
              <a:ext cx="1599152" cy="6016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0" name="Schermafbeelding 2023-05-10 om 14.19.45.png" descr="Schermafbeelding 2023-05-10 om 14.19.4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598466" cy="569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22" name="Lijn"/>
          <p:cNvSpPr/>
          <p:nvPr/>
        </p:nvSpPr>
        <p:spPr>
          <a:xfrm>
            <a:off x="17028120" y="3618467"/>
            <a:ext cx="1" cy="40780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grpSp>
        <p:nvGrpSpPr>
          <p:cNvPr id="526" name="Groepeer"/>
          <p:cNvGrpSpPr/>
          <p:nvPr/>
        </p:nvGrpSpPr>
        <p:grpSpPr>
          <a:xfrm>
            <a:off x="10692275" y="7735811"/>
            <a:ext cx="3408784" cy="2538861"/>
            <a:chOff x="0" y="0"/>
            <a:chExt cx="3408783" cy="2538859"/>
          </a:xfrm>
        </p:grpSpPr>
        <p:pic>
          <p:nvPicPr>
            <p:cNvPr id="523" name="Schermafbeelding 2023-05-10 om 14.06.07.png" descr="Schermafbeelding 2023-05-10 om 14.06.07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33667" r="0" b="0"/>
            <a:stretch>
              <a:fillRect/>
            </a:stretch>
          </p:blipFill>
          <p:spPr>
            <a:xfrm>
              <a:off x="0" y="1227410"/>
              <a:ext cx="3408784" cy="1311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4" name="Schermafbeelding 2023-05-10 om 14.22.02.png" descr="Schermafbeelding 2023-05-10 om 14.22.02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33875" y="662364"/>
              <a:ext cx="1350954" cy="5216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5" name="Schermafbeelding 2023-05-10 om 14.19.45.png" descr="Schermafbeelding 2023-05-10 om 14.19.45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13223" y="0"/>
              <a:ext cx="3293052" cy="521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27" name="Schermafbeelding 2023-05-10 om 14.19.45.png" descr="Schermafbeelding 2023-05-10 om 14.19.4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451696" y="7857901"/>
            <a:ext cx="3126678" cy="495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Dianummer"/>
          <p:cNvSpPr txBox="1"/>
          <p:nvPr>
            <p:ph type="sldNum" sz="quarter" idx="2"/>
          </p:nvPr>
        </p:nvSpPr>
        <p:spPr>
          <a:xfrm>
            <a:off x="281803" y="12639836"/>
            <a:ext cx="815071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32" name="Signal extraction"/>
          <p:cNvSpPr txBox="1"/>
          <p:nvPr/>
        </p:nvSpPr>
        <p:spPr>
          <a:xfrm>
            <a:off x="2003240" y="360810"/>
            <a:ext cx="2037751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Signal extraction</a:t>
            </a:r>
          </a:p>
        </p:txBody>
      </p:sp>
      <p:sp>
        <p:nvSpPr>
          <p:cNvPr id="533" name="First background defined:…"/>
          <p:cNvSpPr txBox="1"/>
          <p:nvPr/>
        </p:nvSpPr>
        <p:spPr>
          <a:xfrm>
            <a:off x="1180094" y="1203104"/>
            <a:ext cx="13031034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First background defined: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3" marL="1889125" indent="-555625">
              <a:buSzPct val="145000"/>
              <a:buChar char="•"/>
              <a:defRPr sz="4300"/>
            </a:pPr>
            <a:r>
              <a:rPr b="1" u="sng">
                <a:solidFill>
                  <a:srgbClr val="02AABD"/>
                </a:solidFill>
              </a:rPr>
              <a:t>Non-interfering</a:t>
            </a:r>
            <a:r>
              <a:t> background</a:t>
            </a:r>
          </a:p>
          <a:p>
            <a:pPr lvl="3" marL="1889125" indent="-555625">
              <a:buSzPct val="145000"/>
              <a:buChar char="•"/>
              <a:defRPr sz="4300"/>
            </a:pPr>
          </a:p>
          <a:p>
            <a:pPr lvl="3" marL="1889125" indent="-555625">
              <a:buSzPct val="145000"/>
              <a:buChar char="•"/>
              <a:defRPr sz="4300"/>
            </a:pPr>
            <a:r>
              <a:t>3 </a:t>
            </a:r>
            <a:r>
              <a:rPr b="1" u="sng">
                <a:solidFill>
                  <a:srgbClr val="02AABD"/>
                </a:solidFill>
              </a:rPr>
              <a:t>Binary classifiers</a:t>
            </a:r>
            <a:r>
              <a:t> trained per channel and background composition </a:t>
            </a:r>
          </a:p>
        </p:txBody>
      </p:sp>
      <p:sp>
        <p:nvSpPr>
          <p:cNvPr id="534" name="Gluon fusion"/>
          <p:cNvSpPr txBox="1"/>
          <p:nvPr/>
        </p:nvSpPr>
        <p:spPr>
          <a:xfrm>
            <a:off x="3962892" y="6540500"/>
            <a:ext cx="285487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u="sng"/>
            </a:lvl1pPr>
          </a:lstStyle>
          <a:p>
            <a:pPr/>
            <a:r>
              <a:t>Gluon fusion</a:t>
            </a:r>
          </a:p>
        </p:txBody>
      </p:sp>
      <p:sp>
        <p:nvSpPr>
          <p:cNvPr id="535" name="Gluon fusion + 1 jet"/>
          <p:cNvSpPr txBox="1"/>
          <p:nvPr/>
        </p:nvSpPr>
        <p:spPr>
          <a:xfrm>
            <a:off x="11458157" y="6540500"/>
            <a:ext cx="4250885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u="sng"/>
            </a:lvl1pPr>
          </a:lstStyle>
          <a:p>
            <a:pPr/>
            <a:r>
              <a:t>Gluon fusion + 1 jet</a:t>
            </a:r>
          </a:p>
        </p:txBody>
      </p:sp>
      <p:sp>
        <p:nvSpPr>
          <p:cNvPr id="536" name="Vector boson fusion"/>
          <p:cNvSpPr txBox="1"/>
          <p:nvPr/>
        </p:nvSpPr>
        <p:spPr>
          <a:xfrm>
            <a:off x="17613424" y="6540500"/>
            <a:ext cx="438697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 u="sng"/>
            </a:lvl1pPr>
          </a:lstStyle>
          <a:p>
            <a:pPr/>
            <a:r>
              <a:t>Vector boson fusion</a:t>
            </a:r>
          </a:p>
        </p:txBody>
      </p:sp>
      <p:grpSp>
        <p:nvGrpSpPr>
          <p:cNvPr id="540" name="Groepeer"/>
          <p:cNvGrpSpPr/>
          <p:nvPr/>
        </p:nvGrpSpPr>
        <p:grpSpPr>
          <a:xfrm>
            <a:off x="1615493" y="7598297"/>
            <a:ext cx="22732300" cy="5971867"/>
            <a:chOff x="0" y="0"/>
            <a:chExt cx="22732298" cy="5971866"/>
          </a:xfrm>
        </p:grpSpPr>
        <p:pic>
          <p:nvPicPr>
            <p:cNvPr id="537" name="Schermafbeelding 2023-05-10 om 17.25.09.png" descr="Schermafbeelding 2023-05-10 om 17.25.09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552196" cy="5892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8" name="Schermafbeelding 2023-05-10 om 17.25.38.png" descr="Schermafbeelding 2023-05-10 om 17.25.3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640187" y="79719"/>
              <a:ext cx="7713925" cy="5892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9" name="Schermafbeelding 2023-05-10 om 17.26.09.png" descr="Schermafbeelding 2023-05-10 om 17.26.0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15337511" y="156174"/>
              <a:ext cx="7394788" cy="5739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1" name="Train 1-Dimensional classifiers to pass all interfering Background, Signal and SBI…"/>
          <p:cNvSpPr txBox="1"/>
          <p:nvPr/>
        </p:nvSpPr>
        <p:spPr>
          <a:xfrm>
            <a:off x="14649817" y="1322052"/>
            <a:ext cx="9334973" cy="3668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defRPr b="1" i="1" sz="39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Train 1-Dimensional classifiers to pass all interfering Background, Signal and SBI</a:t>
            </a:r>
          </a:p>
          <a:p>
            <a:pPr algn="ctr" defTabSz="825500">
              <a:defRPr b="1" i="1" sz="39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ctr" defTabSz="825500">
              <a:defRPr b="1" i="1" sz="39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Discriminating against non interfering Background</a:t>
            </a:r>
          </a:p>
        </p:txBody>
      </p:sp>
      <p:sp>
        <p:nvSpPr>
          <p:cNvPr id="542" name="Afgeronde rechthoek"/>
          <p:cNvSpPr/>
          <p:nvPr/>
        </p:nvSpPr>
        <p:spPr>
          <a:xfrm>
            <a:off x="2695613" y="8034004"/>
            <a:ext cx="2187648" cy="3119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3" name="Afgeronde rechthoek"/>
          <p:cNvSpPr/>
          <p:nvPr/>
        </p:nvSpPr>
        <p:spPr>
          <a:xfrm>
            <a:off x="10349480" y="8034004"/>
            <a:ext cx="2263848" cy="3119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44" name="Afgeronde rechthoek"/>
          <p:cNvSpPr/>
          <p:nvPr/>
        </p:nvSpPr>
        <p:spPr>
          <a:xfrm>
            <a:off x="18054147" y="8161004"/>
            <a:ext cx="2187648" cy="3119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47" name="Background modelling"/>
          <p:cNvSpPr txBox="1"/>
          <p:nvPr/>
        </p:nvSpPr>
        <p:spPr>
          <a:xfrm>
            <a:off x="1872442" y="133312"/>
            <a:ext cx="20377518" cy="1293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500"/>
            </a:pPr>
            <a14:m>
              <m:oMath>
                <m:sSup>
                  <m:e>
                    <m:r>
                      <a:rPr xmlns:a="http://schemas.openxmlformats.org/drawingml/2006/main" sz="9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e>
                  <m:sup>
                    <m:r>
                      <a:rPr xmlns:a="http://schemas.openxmlformats.org/drawingml/2006/main" sz="9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*</m:t>
                    </m:r>
                  </m:sup>
                </m:sSup>
                <m:r>
                  <a:rPr xmlns:a="http://schemas.openxmlformats.org/drawingml/2006/main" sz="9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9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91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Background modelling</a:t>
            </a:r>
          </a:p>
        </p:txBody>
      </p:sp>
      <p:sp>
        <p:nvSpPr>
          <p:cNvPr id="548" name="WW, Top and Z+jets: normalisation contained by a dedicated control region…"/>
          <p:cNvSpPr txBox="1"/>
          <p:nvPr/>
        </p:nvSpPr>
        <p:spPr>
          <a:xfrm>
            <a:off x="976083" y="1829547"/>
            <a:ext cx="13398417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rPr>
                <a:solidFill>
                  <a:srgbClr val="66236B"/>
                </a:solidFill>
              </a:rPr>
              <a:t>WW</a:t>
            </a:r>
            <a:r>
              <a:t>, </a:t>
            </a:r>
            <a:r>
              <a:rPr>
                <a:solidFill>
                  <a:srgbClr val="B7B73F"/>
                </a:solidFill>
              </a:rPr>
              <a:t>T</a:t>
            </a:r>
            <a:r>
              <a:rPr>
                <a:solidFill>
                  <a:srgbClr val="B7B73E"/>
                </a:solidFill>
              </a:rPr>
              <a:t>op</a:t>
            </a:r>
            <a:r>
              <a:t> and </a:t>
            </a:r>
            <a:r>
              <a:rPr>
                <a:solidFill>
                  <a:srgbClr val="3AB54B"/>
                </a:solidFill>
              </a:rPr>
              <a:t>Z+jets</a:t>
            </a:r>
            <a:r>
              <a:t>: normalisation contained by a dedicated control region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rPr b="1" u="sng">
                <a:solidFill>
                  <a:srgbClr val="02AABD"/>
                </a:solidFill>
              </a:rPr>
              <a:t>Crucial</a:t>
            </a:r>
            <a:r>
              <a:t> for this type of measurement</a:t>
            </a:r>
          </a:p>
          <a:p>
            <a:pPr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State-of-the-art </a:t>
            </a:r>
            <a:r>
              <a:rPr b="1" u="sng">
                <a:solidFill>
                  <a:srgbClr val="02AABD"/>
                </a:solidFill>
              </a:rPr>
              <a:t>higher order corrections</a:t>
            </a:r>
            <a:r>
              <a:t> applied in collaboration with theorists</a:t>
            </a:r>
          </a:p>
        </p:txBody>
      </p:sp>
      <p:grpSp>
        <p:nvGrpSpPr>
          <p:cNvPr id="559" name="Groepeer"/>
          <p:cNvGrpSpPr/>
          <p:nvPr/>
        </p:nvGrpSpPr>
        <p:grpSpPr>
          <a:xfrm>
            <a:off x="1615494" y="6707123"/>
            <a:ext cx="22799814" cy="6511339"/>
            <a:chOff x="0" y="0"/>
            <a:chExt cx="22799812" cy="6511337"/>
          </a:xfrm>
        </p:grpSpPr>
        <p:grpSp>
          <p:nvGrpSpPr>
            <p:cNvPr id="555" name="Groepeer"/>
            <p:cNvGrpSpPr/>
            <p:nvPr/>
          </p:nvGrpSpPr>
          <p:grpSpPr>
            <a:xfrm>
              <a:off x="0" y="-1"/>
              <a:ext cx="22799814" cy="6511339"/>
              <a:chOff x="0" y="0"/>
              <a:chExt cx="22799813" cy="6511337"/>
            </a:xfrm>
          </p:grpSpPr>
          <p:pic>
            <p:nvPicPr>
              <p:cNvPr id="549" name="run2-emme-CutWW0JCR-MT-lin.png" descr="run2-emme-CutWW0JCR-MT-lin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4301" t="0" r="2390" b="3689"/>
              <a:stretch>
                <a:fillRect/>
              </a:stretch>
            </p:blipFill>
            <p:spPr>
              <a:xfrm>
                <a:off x="0" y="687137"/>
                <a:ext cx="7302221" cy="56528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0" name="run2-emme-CutTop0JCR-MT-lin.png" descr="run2-emme-CutTop0JCR-MT-lin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4069" t="0" r="1777" b="3021"/>
              <a:stretch>
                <a:fillRect/>
              </a:stretch>
            </p:blipFill>
            <p:spPr>
              <a:xfrm>
                <a:off x="7457490" y="650119"/>
                <a:ext cx="7587230" cy="58612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51" name="run2-emme-CutZtt0JCR-MT-lin.png" descr="run2-emme-CutZtt0JCR-MT-lin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3876" t="0" r="1809" b="3184"/>
              <a:stretch>
                <a:fillRect/>
              </a:stretch>
            </p:blipFill>
            <p:spPr>
              <a:xfrm>
                <a:off x="15199824" y="655214"/>
                <a:ext cx="7599990" cy="58511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2" name="0-jet"/>
              <p:cNvSpPr txBox="1"/>
              <p:nvPr/>
            </p:nvSpPr>
            <p:spPr>
              <a:xfrm>
                <a:off x="913598" y="0"/>
                <a:ext cx="6163940" cy="812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300">
                    <a:solidFill>
                      <a:srgbClr val="6666CC"/>
                    </a:solidFill>
                  </a:defRPr>
                </a:pPr>
                <a14:m>
                  <m:oMath>
                    <m:r>
                      <a:rPr xmlns:a="http://schemas.openxmlformats.org/drawingml/2006/main" sz="5250" i="1">
                        <a:solidFill>
                          <a:srgbClr val="6566CC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xmlns:a="http://schemas.openxmlformats.org/drawingml/2006/main" sz="5250" i="1">
                        <a:solidFill>
                          <a:srgbClr val="6566CC"/>
                        </a:solidFill>
                        <a:latin typeface="Cambria Math" panose="02040503050406030204" pitchFamily="18" charset="0"/>
                      </a:rPr>
                      <m:t>q</m:t>
                    </m:r>
                    <m:r>
                      <a:rPr xmlns:a="http://schemas.openxmlformats.org/drawingml/2006/main" sz="5250" i="1">
                        <a:solidFill>
                          <a:srgbClr val="6566CC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5250" i="1">
                        <a:solidFill>
                          <a:srgbClr val="6566CC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6566CC"/>
                        </a:solidFill>
                        <a:latin typeface="Cambria Math" panose="02040503050406030204" pitchFamily="18" charset="0"/>
                      </a:rPr>
                      <m:t>W</m:t>
                    </m:r>
                  </m:oMath>
                </a14:m>
                <a:r>
                  <a:t> 0-jet</a:t>
                </a:r>
              </a:p>
            </p:txBody>
          </p:sp>
          <p:sp>
            <p:nvSpPr>
              <p:cNvPr id="553" name="0-jet"/>
              <p:cNvSpPr txBox="1"/>
              <p:nvPr/>
            </p:nvSpPr>
            <p:spPr>
              <a:xfrm>
                <a:off x="8429625" y="0"/>
                <a:ext cx="5621679" cy="812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300">
                    <a:solidFill>
                      <a:srgbClr val="B7B73E"/>
                    </a:solidFill>
                  </a:defRPr>
                </a:pPr>
                <a14:m>
                  <m:oMath>
                    <m:r>
                      <a:rPr xmlns:a="http://schemas.openxmlformats.org/drawingml/2006/main" sz="5250" i="1">
                        <a:solidFill>
                          <a:srgbClr val="B6B63D"/>
                        </a:solidFill>
                        <a:latin typeface="Cambria Math" panose="02040503050406030204" pitchFamily="18" charset="0"/>
                      </a:rPr>
                      <m:t>p</m:t>
                    </m:r>
                    <m:bar>
                      <m:barPr>
                        <m:ctrlPr>
                          <a:rPr xmlns:a="http://schemas.openxmlformats.org/drawingml/2006/main" sz="5250" i="1">
                            <a:solidFill>
                              <a:srgbClr val="B6B63D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5250" i="1">
                            <a:solidFill>
                              <a:srgbClr val="B6B63D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bar>
                    <m:r>
                      <a:rPr xmlns:a="http://schemas.openxmlformats.org/drawingml/2006/main" sz="5250" i="1">
                        <a:solidFill>
                          <a:srgbClr val="B6B63D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5250" i="1">
                        <a:solidFill>
                          <a:srgbClr val="B6B63D"/>
                        </a:solidFill>
                        <a:latin typeface="Cambria Math" panose="02040503050406030204" pitchFamily="18" charset="0"/>
                      </a:rPr>
                      <m:t>t</m:t>
                    </m:r>
                    <m:bar>
                      <m:barPr>
                        <m:ctrlPr>
                          <a:rPr xmlns:a="http://schemas.openxmlformats.org/drawingml/2006/main" sz="5250" i="1">
                            <a:solidFill>
                              <a:srgbClr val="B6B63D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5250" i="1">
                            <a:solidFill>
                              <a:srgbClr val="B6B63D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</m:bar>
                  </m:oMath>
                </a14:m>
                <a:r>
                  <a:t> 0-jet</a:t>
                </a:r>
              </a:p>
            </p:txBody>
          </p:sp>
          <p:sp>
            <p:nvSpPr>
              <p:cNvPr id="554" name="0-jet"/>
              <p:cNvSpPr txBox="1"/>
              <p:nvPr/>
            </p:nvSpPr>
            <p:spPr>
              <a:xfrm>
                <a:off x="16218602" y="0"/>
                <a:ext cx="6309811" cy="812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300">
                    <a:solidFill>
                      <a:srgbClr val="14B715"/>
                    </a:solidFill>
                  </a:defRPr>
                </a:pPr>
                <a14:m>
                  <m:oMath>
                    <m:r>
                      <a:rPr xmlns:a="http://schemas.openxmlformats.org/drawingml/2006/main" sz="5250" i="1">
                        <a:solidFill>
                          <a:srgbClr val="13B714"/>
                        </a:solidFill>
                        <a:latin typeface="Cambria Math" panose="02040503050406030204" pitchFamily="18" charset="0"/>
                      </a:rPr>
                      <m:t>p</m:t>
                    </m:r>
                    <m:bar>
                      <m:barPr>
                        <m:ctrlPr>
                          <a:rPr xmlns:a="http://schemas.openxmlformats.org/drawingml/2006/main" sz="5250" i="1">
                            <a:solidFill>
                              <a:srgbClr val="13B714"/>
                            </a:solidFill>
                            <a:latin typeface="Cambria Math" panose="02040503050406030204" pitchFamily="18" charset="0"/>
                          </a:rPr>
                        </m:ctrlPr>
                        <m:pos m:val="top"/>
                      </m:barPr>
                      <m:e>
                        <m:r>
                          <a:rPr xmlns:a="http://schemas.openxmlformats.org/drawingml/2006/main" sz="5250" i="1">
                            <a:solidFill>
                              <a:srgbClr val="13B714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bar>
                    <m:r>
                      <a:rPr xmlns:a="http://schemas.openxmlformats.org/drawingml/2006/main" sz="5250" i="1">
                        <a:solidFill>
                          <a:srgbClr val="13B71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5250" i="1">
                        <a:solidFill>
                          <a:srgbClr val="13B714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xmlns:a="http://schemas.openxmlformats.org/drawingml/2006/main" sz="5250" i="1">
                        <a:solidFill>
                          <a:srgbClr val="13B714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5250" i="1">
                        <a:solidFill>
                          <a:srgbClr val="13B714"/>
                        </a:solidFill>
                        <a:latin typeface="Cambria Math" panose="02040503050406030204" pitchFamily="18" charset="0"/>
                      </a:rPr>
                      <m:t>τ</m:t>
                    </m:r>
                    <m:r>
                      <a:rPr xmlns:a="http://schemas.openxmlformats.org/drawingml/2006/main" sz="5250" i="1">
                        <a:solidFill>
                          <a:srgbClr val="13B714"/>
                        </a:solidFill>
                        <a:latin typeface="Cambria Math" panose="02040503050406030204" pitchFamily="18" charset="0"/>
                      </a:rPr>
                      <m:t>τ</m:t>
                    </m:r>
                  </m:oMath>
                </a14:m>
                <a:r>
                  <a:t> 0-jet</a:t>
                </a:r>
              </a:p>
            </p:txBody>
          </p:sp>
        </p:grpSp>
        <p:sp>
          <p:nvSpPr>
            <p:cNvPr id="556" name="High mass CR"/>
            <p:cNvSpPr/>
            <p:nvPr/>
          </p:nvSpPr>
          <p:spPr>
            <a:xfrm>
              <a:off x="1525723" y="6450076"/>
              <a:ext cx="461059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defRPr b="1" i="1" sz="3200" u="sng">
                  <a:solidFill>
                    <a:srgbClr val="02AAB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High mass CR</a:t>
              </a:r>
            </a:p>
          </p:txBody>
        </p:sp>
        <p:sp>
          <p:nvSpPr>
            <p:cNvPr id="557" name="High mass CR"/>
            <p:cNvSpPr/>
            <p:nvPr/>
          </p:nvSpPr>
          <p:spPr>
            <a:xfrm>
              <a:off x="9630458" y="6450076"/>
              <a:ext cx="39491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defRPr b="1" i="1" sz="3200" u="sng">
                  <a:solidFill>
                    <a:srgbClr val="02AAB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High mass CR</a:t>
              </a:r>
            </a:p>
          </p:txBody>
        </p:sp>
        <p:sp>
          <p:nvSpPr>
            <p:cNvPr id="558" name="On the Z-peak"/>
            <p:cNvSpPr/>
            <p:nvPr/>
          </p:nvSpPr>
          <p:spPr>
            <a:xfrm>
              <a:off x="17464258" y="6450076"/>
              <a:ext cx="406986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825500">
                <a:defRPr b="1" i="1" sz="3200" u="sng">
                  <a:solidFill>
                    <a:srgbClr val="02AABD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On the Z-peak</a:t>
              </a:r>
            </a:p>
          </p:txBody>
        </p:sp>
      </p:grpSp>
      <p:sp>
        <p:nvSpPr>
          <p:cNvPr id="560" name="Try to setup your Control region as close to the Signal region as possible…"/>
          <p:cNvSpPr txBox="1"/>
          <p:nvPr/>
        </p:nvSpPr>
        <p:spPr>
          <a:xfrm>
            <a:off x="14768293" y="2530949"/>
            <a:ext cx="9076579" cy="307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defRPr b="1" i="1" sz="39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Try to setup your Control region as close to the Signal region as possible</a:t>
            </a:r>
          </a:p>
          <a:p>
            <a:pPr algn="ctr" defTabSz="825500">
              <a:defRPr b="1" i="1" sz="39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algn="ctr" defTabSz="825500">
              <a:defRPr b="1" i="1" sz="39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Normalisation factor extracted and applied to the Signal region</a:t>
            </a:r>
          </a:p>
        </p:txBody>
      </p:sp>
      <p:sp>
        <p:nvSpPr>
          <p:cNvPr id="561" name="Afgeronde rechthoek"/>
          <p:cNvSpPr/>
          <p:nvPr/>
        </p:nvSpPr>
        <p:spPr>
          <a:xfrm>
            <a:off x="2636347" y="7830804"/>
            <a:ext cx="2187647" cy="3119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2" name="Afgeronde rechthoek"/>
          <p:cNvSpPr/>
          <p:nvPr/>
        </p:nvSpPr>
        <p:spPr>
          <a:xfrm>
            <a:off x="10163213" y="7830804"/>
            <a:ext cx="2187648" cy="3119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563" name="Afgeronde rechthoek"/>
          <p:cNvSpPr/>
          <p:nvPr/>
        </p:nvSpPr>
        <p:spPr>
          <a:xfrm>
            <a:off x="17944079" y="7830804"/>
            <a:ext cx="2187648" cy="3119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66" name="Signal extraction"/>
          <p:cNvSpPr txBox="1"/>
          <p:nvPr/>
        </p:nvSpPr>
        <p:spPr>
          <a:xfrm>
            <a:off x="1872442" y="157610"/>
            <a:ext cx="203775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Signal extraction</a:t>
            </a:r>
          </a:p>
        </p:txBody>
      </p:sp>
      <p:sp>
        <p:nvSpPr>
          <p:cNvPr id="567" name="Second type background defined:…"/>
          <p:cNvSpPr txBox="1"/>
          <p:nvPr/>
        </p:nvSpPr>
        <p:spPr>
          <a:xfrm>
            <a:off x="1011023" y="1688975"/>
            <a:ext cx="9887241" cy="350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Second type background defined:</a:t>
            </a:r>
          </a:p>
          <a:p>
            <a:pPr lvl="3" marL="1889125" indent="-555625">
              <a:buSzPct val="145000"/>
              <a:buChar char="•"/>
              <a:defRPr sz="4300"/>
            </a:pPr>
            <a:r>
              <a:rPr b="1" u="sng">
                <a:solidFill>
                  <a:srgbClr val="02AABD"/>
                </a:solidFill>
              </a:rPr>
              <a:t>Interfering</a:t>
            </a:r>
            <a:r>
              <a:t> background</a:t>
            </a:r>
          </a:p>
          <a:p>
            <a:pPr lvl="3" marL="1889125" indent="-555625">
              <a:buSzPct val="145000"/>
              <a:buChar char="•"/>
              <a:defRPr sz="4300"/>
            </a:pPr>
          </a:p>
          <a:p>
            <a:pPr lvl="3" marL="1889125" indent="-555625">
              <a:buSzPct val="145000"/>
              <a:buChar char="•"/>
              <a:defRPr sz="4300"/>
            </a:pPr>
            <a14:m>
              <m:oMath>
                <m:sSub>
                  <m:e>
                    <m:r>
                      <a:rPr xmlns:a="http://schemas.openxmlformats.org/drawingml/2006/main" sz="5250" i="1">
                        <a:solidFill>
                          <a:srgbClr val="01AABC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1AABC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01AABC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rPr b="1">
                <a:solidFill>
                  <a:srgbClr val="02AABD"/>
                </a:solidFill>
              </a:rPr>
              <a:t> - </a:t>
            </a:r>
            <a:r>
              <a:rPr b="1" u="sng">
                <a:solidFill>
                  <a:srgbClr val="02AABD"/>
                </a:solidFill>
              </a:rPr>
              <a:t>proxy</a:t>
            </a:r>
            <a:r>
              <a:t> observable</a:t>
            </a:r>
          </a:p>
          <a:p>
            <a:pPr lvl="4" marL="2333625" indent="-555625">
              <a:buSzPct val="145000"/>
              <a:buChar char="•"/>
              <a:defRPr sz="4300"/>
            </a:pPr>
            <a14:m>
              <m:oMath>
                <m:sSub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t> -regressor or V7</a:t>
            </a:r>
          </a:p>
        </p:txBody>
      </p:sp>
      <p:sp>
        <p:nvSpPr>
          <p:cNvPr id="568" name="Observable defined as close to   as possible…"/>
          <p:cNvSpPr txBox="1"/>
          <p:nvPr/>
        </p:nvSpPr>
        <p:spPr>
          <a:xfrm>
            <a:off x="4325750" y="5143521"/>
            <a:ext cx="16951699" cy="1211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25500">
              <a:defRPr b="1" i="1" sz="32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Observable defined as close to </a:t>
            </a:r>
            <a14:m>
              <m:oMath>
                <m:sSub>
                  <m:e>
                    <m:r>
                      <a:rPr xmlns:a="http://schemas.openxmlformats.org/drawingml/2006/main" sz="3850" i="1">
                        <a:solidFill>
                          <a:srgbClr val="01AABC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850" i="1">
                        <a:solidFill>
                          <a:srgbClr val="01AABC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3850" i="1">
                        <a:solidFill>
                          <a:srgbClr val="01AABC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t> as possible</a:t>
            </a:r>
          </a:p>
          <a:p>
            <a:pPr algn="ctr" defTabSz="825500">
              <a:defRPr b="1" i="1" sz="32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Use as discriminant variable to separate interference and signal dominated regions</a:t>
            </a:r>
          </a:p>
        </p:txBody>
      </p:sp>
      <p:grpSp>
        <p:nvGrpSpPr>
          <p:cNvPr id="575" name="Groepeer"/>
          <p:cNvGrpSpPr/>
          <p:nvPr/>
        </p:nvGrpSpPr>
        <p:grpSpPr>
          <a:xfrm>
            <a:off x="2079568" y="6365526"/>
            <a:ext cx="9356545" cy="7295055"/>
            <a:chOff x="-20870" y="0"/>
            <a:chExt cx="9356544" cy="7295053"/>
          </a:xfrm>
        </p:grpSpPr>
        <p:pic>
          <p:nvPicPr>
            <p:cNvPr id="569" name="logical-sweep-1BRegV7Output.png" descr="logical-sweep-1BRegV7Output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2735"/>
            <a:stretch>
              <a:fillRect/>
            </a:stretch>
          </p:blipFill>
          <p:spPr>
            <a:xfrm>
              <a:off x="169662" y="0"/>
              <a:ext cx="9166013" cy="66864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0" name="Vergelijking"/>
            <p:cNvSpPr txBox="1"/>
            <p:nvPr/>
          </p:nvSpPr>
          <p:spPr>
            <a:xfrm>
              <a:off x="2340995" y="6830076"/>
              <a:ext cx="5284309" cy="464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>
                      <m:e>
                        <m:r>
                          <a:rPr xmlns:a="http://schemas.openxmlformats.org/drawingml/2006/main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xmlns:a="http://schemas.openxmlformats.org/drawingml/2006/main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  <m:r>
                          <a:rPr xmlns:a="http://schemas.openxmlformats.org/drawingml/2006/main" sz="3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sub>
                    </m:sSub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xmlns:a="http://schemas.openxmlformats.org/drawingml/2006/main" sz="3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m:oMathPara>
              </a14:m>
              <a:endParaRPr sz="3900"/>
            </a:p>
          </p:txBody>
        </p:sp>
        <p:sp>
          <p:nvSpPr>
            <p:cNvPr id="571" name="Afgeronde rechthoek"/>
            <p:cNvSpPr/>
            <p:nvPr/>
          </p:nvSpPr>
          <p:spPr>
            <a:xfrm>
              <a:off x="0" y="3593677"/>
              <a:ext cx="401732" cy="143475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72" name="Afgeronde rechthoek"/>
            <p:cNvSpPr/>
            <p:nvPr/>
          </p:nvSpPr>
          <p:spPr>
            <a:xfrm>
              <a:off x="0" y="5133649"/>
              <a:ext cx="274925" cy="1434756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73" name="Vergelijking"/>
            <p:cNvSpPr txBox="1"/>
            <p:nvPr/>
          </p:nvSpPr>
          <p:spPr>
            <a:xfrm rot="16200000">
              <a:off x="-494201" y="4167520"/>
              <a:ext cx="1222865" cy="2762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m:rPr>
                        <m:sty m:val="p"/>
                      </m:rP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e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</m:e>
                      <m:sup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p>
                    </m:sSup>
                  </m:oMath>
                </m:oMathPara>
              </a14:m>
              <a:endParaRPr sz="2500"/>
            </a:p>
          </p:txBody>
        </p:sp>
        <p:sp>
          <p:nvSpPr>
            <p:cNvPr id="574" name="Vergelijking"/>
            <p:cNvSpPr txBox="1"/>
            <p:nvPr/>
          </p:nvSpPr>
          <p:spPr>
            <a:xfrm rot="16200000">
              <a:off x="-514752" y="5734761"/>
              <a:ext cx="1451434" cy="238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xmlns:a="http://schemas.openxmlformats.org/drawingml/2006/main" sz="2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m:oMathPara>
              </a14:m>
              <a:endParaRPr sz="2200"/>
            </a:p>
          </p:txBody>
        </p:sp>
      </p:grpSp>
      <p:grpSp>
        <p:nvGrpSpPr>
          <p:cNvPr id="580" name="Groepeer"/>
          <p:cNvGrpSpPr/>
          <p:nvPr/>
        </p:nvGrpSpPr>
        <p:grpSpPr>
          <a:xfrm>
            <a:off x="13492670" y="6387720"/>
            <a:ext cx="9676339" cy="7250667"/>
            <a:chOff x="0" y="0"/>
            <a:chExt cx="9676337" cy="7250665"/>
          </a:xfrm>
        </p:grpSpPr>
        <p:pic>
          <p:nvPicPr>
            <p:cNvPr id="576" name="Schermafbeelding 2023-05-10 om 15.40.10.png" descr="Schermafbeelding 2023-05-10 om 15.40.1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676338" cy="72506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7" name="Afgeronde rechthoek"/>
            <p:cNvSpPr/>
            <p:nvPr/>
          </p:nvSpPr>
          <p:spPr>
            <a:xfrm>
              <a:off x="2246844" y="2149377"/>
              <a:ext cx="1776999" cy="4392472"/>
            </a:xfrm>
            <a:prstGeom prst="roundRect">
              <a:avLst>
                <a:gd name="adj" fmla="val 23479"/>
              </a:avLst>
            </a:prstGeom>
            <a:solidFill>
              <a:schemeClr val="accent1">
                <a:alpha val="2689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78" name="Afgeronde rechthoek"/>
            <p:cNvSpPr/>
            <p:nvPr/>
          </p:nvSpPr>
          <p:spPr>
            <a:xfrm>
              <a:off x="4055306" y="2149377"/>
              <a:ext cx="5467959" cy="4392472"/>
            </a:xfrm>
            <a:prstGeom prst="roundRect">
              <a:avLst>
                <a:gd name="adj" fmla="val 9499"/>
              </a:avLst>
            </a:prstGeom>
            <a:solidFill>
              <a:schemeClr val="accent4">
                <a:alpha val="27197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79" name="Afgeronde rechthoek"/>
            <p:cNvSpPr/>
            <p:nvPr/>
          </p:nvSpPr>
          <p:spPr>
            <a:xfrm>
              <a:off x="1241497" y="2149377"/>
              <a:ext cx="973882" cy="4392472"/>
            </a:xfrm>
            <a:prstGeom prst="roundRect">
              <a:avLst>
                <a:gd name="adj" fmla="val 42841"/>
              </a:avLst>
            </a:prstGeom>
            <a:solidFill>
              <a:srgbClr val="929292">
                <a:alpha val="2695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581" name="Allows for a natural separation off:…"/>
          <p:cNvSpPr txBox="1"/>
          <p:nvPr/>
        </p:nvSpPr>
        <p:spPr>
          <a:xfrm>
            <a:off x="12542623" y="1882656"/>
            <a:ext cx="11243792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Allows for a natural separation off:</a:t>
            </a:r>
          </a:p>
          <a:p>
            <a:pPr lvl="3" marL="1889125" indent="-555625">
              <a:buSzPct val="145000"/>
              <a:buChar char="•"/>
              <a:defRPr b="1" sz="4300" u="sng">
                <a:solidFill>
                  <a:srgbClr val="929292"/>
                </a:solidFill>
              </a:defRPr>
            </a:pPr>
            <a:r>
              <a:t>Onshell region</a:t>
            </a:r>
          </a:p>
          <a:p>
            <a:pPr lvl="3" marL="1889125" indent="-555625">
              <a:buSzPct val="145000"/>
              <a:buChar char="•"/>
              <a:defRPr b="1" sz="4300" u="sng">
                <a:solidFill>
                  <a:schemeClr val="accent1">
                    <a:lumOff val="-13575"/>
                  </a:schemeClr>
                </a:solidFill>
              </a:defRPr>
            </a:pPr>
            <a:r>
              <a:t>Interference dominated region</a:t>
            </a:r>
          </a:p>
          <a:p>
            <a:pPr lvl="3" marL="1889125" indent="-555625">
              <a:buSzPct val="145000"/>
              <a:buChar char="•"/>
              <a:defRPr b="1" sz="4300" u="sng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pPr>
            <a:r>
              <a:t>Signal dominated region</a:t>
            </a:r>
          </a:p>
        </p:txBody>
      </p:sp>
      <p:sp>
        <p:nvSpPr>
          <p:cNvPr id="582" name="Afgeronde rechthoek"/>
          <p:cNvSpPr/>
          <p:nvPr/>
        </p:nvSpPr>
        <p:spPr>
          <a:xfrm>
            <a:off x="15041092" y="6872844"/>
            <a:ext cx="2693138" cy="624473"/>
          </a:xfrm>
          <a:prstGeom prst="roundRect">
            <a:avLst>
              <a:gd name="adj" fmla="val 305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85" name="Total Higgs Width measurement"/>
          <p:cNvSpPr txBox="1"/>
          <p:nvPr/>
        </p:nvSpPr>
        <p:spPr>
          <a:xfrm>
            <a:off x="2003240" y="360810"/>
            <a:ext cx="2037751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Total Higgs Width measurement</a:t>
            </a:r>
          </a:p>
        </p:txBody>
      </p:sp>
      <p:grpSp>
        <p:nvGrpSpPr>
          <p:cNvPr id="588" name="Groepeer"/>
          <p:cNvGrpSpPr/>
          <p:nvPr/>
        </p:nvGrpSpPr>
        <p:grpSpPr>
          <a:xfrm>
            <a:off x="12853551" y="3747736"/>
            <a:ext cx="11504138" cy="8012741"/>
            <a:chOff x="0" y="0"/>
            <a:chExt cx="11504137" cy="8012740"/>
          </a:xfrm>
        </p:grpSpPr>
        <p:pic>
          <p:nvPicPr>
            <p:cNvPr id="586" name="Schermafbeelding 2023-05-11 om 08.37.02.png" descr="Schermafbeelding 2023-05-11 om 08.37.0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824402"/>
              <a:ext cx="11457693" cy="71883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7" name="channel only!"/>
            <p:cNvSpPr txBox="1"/>
            <p:nvPr/>
          </p:nvSpPr>
          <p:spPr>
            <a:xfrm>
              <a:off x="305423" y="0"/>
              <a:ext cx="11198715" cy="8124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lvl="2" marL="1444625" indent="-555625">
                <a:buSzPct val="145000"/>
                <a:buChar char="•"/>
                <a:defRPr sz="4300"/>
              </a:pPr>
              <a14:m>
                <m:oMath>
                  <m:r>
                    <a:rPr xmlns:a="http://schemas.openxmlformats.org/drawingml/2006/main" sz="5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5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W</m:t>
                  </m:r>
                  <m:r>
                    <a:rPr xmlns:a="http://schemas.openxmlformats.org/drawingml/2006/main" sz="5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→</m:t>
                  </m:r>
                  <m:r>
                    <a:rPr xmlns:a="http://schemas.openxmlformats.org/drawingml/2006/main" sz="5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5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ν</m:t>
                  </m:r>
                  <m:r>
                    <a:rPr xmlns:a="http://schemas.openxmlformats.org/drawingml/2006/main" sz="5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μ</m:t>
                  </m:r>
                  <m:r>
                    <a:rPr xmlns:a="http://schemas.openxmlformats.org/drawingml/2006/main" sz="52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ν</m:t>
                  </m:r>
                </m:oMath>
              </a14:m>
              <a:r>
                <a:t> channel only!</a:t>
              </a:r>
            </a:p>
          </p:txBody>
        </p:sp>
      </p:grpSp>
      <p:sp>
        <p:nvSpPr>
          <p:cNvPr id="589" name="Expect to set limits on the Offshell   Signal strength…"/>
          <p:cNvSpPr txBox="1"/>
          <p:nvPr/>
        </p:nvSpPr>
        <p:spPr>
          <a:xfrm>
            <a:off x="1115464" y="4545930"/>
            <a:ext cx="11746105" cy="719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Expect to set limits on the </a:t>
            </a:r>
            <a:r>
              <a:rPr b="1" u="sng">
                <a:solidFill>
                  <a:srgbClr val="02AABD"/>
                </a:solidFill>
              </a:rPr>
              <a:t>Offshell </a:t>
            </a:r>
            <a14:m>
              <m:oMath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rPr b="1" u="sng">
                <a:solidFill>
                  <a:srgbClr val="02AABD"/>
                </a:solidFill>
              </a:rPr>
              <a:t> Signal strength</a:t>
            </a:r>
          </a:p>
          <a:p>
            <a:pPr lvl="3" marL="1889125" indent="-555625">
              <a:buSzPct val="145000"/>
              <a:buChar char="•"/>
              <a:defRPr sz="4300"/>
            </a:pPr>
            <a14:m>
              <m:oMath>
                <m:sSub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sub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ν</m:t>
                    </m:r>
                  </m:sup>
                </m:sSubSup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0.97</m:t>
                    </m:r>
                  </m:sub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1.96</m:t>
                    </m:r>
                  </m:sup>
                </m:sSubSup>
              </m:oMath>
            </a14:m>
            <a:r>
              <a:t> (stat+sys+theo)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When combining with On-shell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Current </a:t>
            </a:r>
            <a:r>
              <a:rPr b="1" u="sng">
                <a:solidFill>
                  <a:srgbClr val="02AABD"/>
                </a:solidFill>
              </a:rPr>
              <a:t>Expected</a:t>
            </a:r>
            <a:r>
              <a:t> sensitivity for the </a:t>
            </a:r>
            <a:r>
              <a:rPr b="1" u="sng">
                <a:solidFill>
                  <a:srgbClr val="02AABD"/>
                </a:solidFill>
              </a:rPr>
              <a:t>total Higgs width</a:t>
            </a:r>
            <a:endParaRPr b="1" u="sng">
              <a:solidFill>
                <a:srgbClr val="02AABD"/>
              </a:solidFill>
            </a:endParaRPr>
          </a:p>
          <a:p>
            <a:pPr lvl="2" marL="1444625" indent="-555625">
              <a:buSzPct val="145000"/>
              <a:buChar char="•"/>
              <a:defRPr sz="4300"/>
            </a:pPr>
            <a:endParaRPr b="1" u="sng"/>
          </a:p>
          <a:p>
            <a:pPr lvl="2" marL="1444625" indent="-555625">
              <a:buSzPct val="145000"/>
              <a:buChar char="•"/>
              <a:defRPr sz="4300"/>
            </a:pPr>
            <a14:m>
              <m:oMath>
                <m:sSubSup>
                  <m:e>
                    <m:r>
                      <m:rPr>
                        <m:sty m:val="p"/>
                      </m:rP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sup>
                </m:sSubSup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4.1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4.1</m:t>
                    </m:r>
                  </m:sub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12.3</m:t>
                    </m:r>
                  </m:sup>
                </m:sSubSup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(stat+sys+theo)</a:t>
            </a:r>
          </a:p>
        </p:txBody>
      </p:sp>
      <p:sp>
        <p:nvSpPr>
          <p:cNvPr id="590" name="The  -proxy and DNN output are unrolled"/>
          <p:cNvSpPr txBox="1"/>
          <p:nvPr/>
        </p:nvSpPr>
        <p:spPr>
          <a:xfrm>
            <a:off x="1115464" y="2669797"/>
            <a:ext cx="15768654" cy="811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The </a:t>
            </a:r>
            <a14:m>
              <m:oMath>
                <m:sSub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t>-proxy and DNN output are </a:t>
            </a:r>
            <a:r>
              <a:rPr b="1" u="sng">
                <a:solidFill>
                  <a:srgbClr val="02AABD"/>
                </a:solidFill>
              </a:rPr>
              <a:t>unrolled</a:t>
            </a:r>
          </a:p>
        </p:txBody>
      </p:sp>
      <p:sp>
        <p:nvSpPr>
          <p:cNvPr id="591" name="Afgeronde rechthoek"/>
          <p:cNvSpPr/>
          <p:nvPr/>
        </p:nvSpPr>
        <p:spPr>
          <a:xfrm>
            <a:off x="14711286" y="5314855"/>
            <a:ext cx="5036101" cy="811748"/>
          </a:xfrm>
          <a:prstGeom prst="roundRect">
            <a:avLst>
              <a:gd name="adj" fmla="val 23468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4" name="Conclusion and Prospects"/>
          <p:cNvSpPr txBox="1"/>
          <p:nvPr/>
        </p:nvSpPr>
        <p:spPr>
          <a:xfrm>
            <a:off x="2003240" y="360810"/>
            <a:ext cx="2037751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Conclusion and Prospects</a:t>
            </a:r>
          </a:p>
        </p:txBody>
      </p:sp>
      <p:sp>
        <p:nvSpPr>
          <p:cNvPr id="595" name="What researchers previously thought to be an inaccessible property of the Higgs is now being measured in Higgs to WW, ZZ and   channels!…"/>
          <p:cNvSpPr txBox="1"/>
          <p:nvPr/>
        </p:nvSpPr>
        <p:spPr>
          <a:xfrm>
            <a:off x="2640596" y="3085409"/>
            <a:ext cx="19983341" cy="87982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What researchers previously thought to be an inaccessible property of the Higgs is now being measured in Higgs to </a:t>
            </a:r>
            <a:r>
              <a:rPr u="sng">
                <a:solidFill>
                  <a:srgbClr val="02AABD"/>
                </a:solidFill>
              </a:rPr>
              <a:t>WW</a:t>
            </a:r>
            <a:r>
              <a:t>, </a:t>
            </a:r>
            <a:r>
              <a:rPr u="sng">
                <a:solidFill>
                  <a:srgbClr val="02AABD"/>
                </a:solidFill>
              </a:rPr>
              <a:t>ZZ</a:t>
            </a:r>
            <a:r>
              <a:t> and </a:t>
            </a:r>
            <a14:m>
              <m:oMath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γ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γ</m:t>
                </m:r>
              </m:oMath>
            </a14:m>
            <a:r>
              <a:t> channels!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HWW Analysis </a:t>
            </a:r>
            <a:r>
              <a:rPr b="1" u="sng">
                <a:solidFill>
                  <a:srgbClr val="02AABD"/>
                </a:solidFill>
              </a:rPr>
              <a:t>strategy</a:t>
            </a:r>
            <a:r>
              <a:t> mostly developed by now using the different flavour channel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Results shown here only contain the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channel.</a:t>
            </a:r>
          </a:p>
          <a:p>
            <a:pPr lvl="3" marL="1889125" indent="-555625">
              <a:buSzPct val="145000"/>
              <a:buChar char="•"/>
              <a:defRPr sz="4300"/>
            </a:pP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μ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ν</m:t>
                </m:r>
              </m:oMath>
            </a14:m>
            <a:r>
              <a:t> channel expected to add an extra </a:t>
            </a:r>
            <a:r>
              <a:rPr b="1" u="sng">
                <a:solidFill>
                  <a:srgbClr val="02AABD"/>
                </a:solidFill>
              </a:rPr>
              <a:t>25% in sensitivity</a:t>
            </a:r>
            <a:endParaRPr u="sng">
              <a:solidFill>
                <a:srgbClr val="02AABD"/>
              </a:solidFill>
            </a:endParaRPr>
          </a:p>
          <a:p>
            <a:pPr lvl="3" marL="1889125" indent="-555625">
              <a:buSzPct val="145000"/>
              <a:buChar char="•"/>
              <a:defRPr sz="4300"/>
            </a:pPr>
            <a:r>
              <a:t>More sensitivity improvements ongoing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Looking to </a:t>
            </a:r>
            <a:r>
              <a:rPr b="1" u="sng">
                <a:solidFill>
                  <a:srgbClr val="02AABD"/>
                </a:solidFill>
              </a:rPr>
              <a:t>combine</a:t>
            </a:r>
            <a:r>
              <a:t> results with the 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Z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Z</m:t>
                </m:r>
              </m:oMath>
            </a14:m>
            <a:r>
              <a:t> Offshell which recently found first evidence for Offshell Higgs production at the ATLAS experiment.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598" name="Backup"/>
          <p:cNvSpPr txBox="1"/>
          <p:nvPr>
            <p:ph type="title"/>
          </p:nvPr>
        </p:nvSpPr>
        <p:spPr>
          <a:xfrm>
            <a:off x="10024481" y="6087915"/>
            <a:ext cx="15062560" cy="1245791"/>
          </a:xfrm>
          <a:prstGeom prst="rect">
            <a:avLst/>
          </a:prstGeom>
        </p:spPr>
        <p:txBody>
          <a:bodyPr/>
          <a:lstStyle/>
          <a:p>
            <a:pPr/>
            <a:r>
              <a:t>Backup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01" name="Signal extraction"/>
          <p:cNvSpPr txBox="1"/>
          <p:nvPr/>
        </p:nvSpPr>
        <p:spPr>
          <a:xfrm>
            <a:off x="2003240" y="360810"/>
            <a:ext cx="2037751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Signal extraction</a:t>
            </a:r>
          </a:p>
        </p:txBody>
      </p:sp>
      <p:pic>
        <p:nvPicPr>
          <p:cNvPr id="602" name="Schermafbeelding 2023-05-10 om 17.48.49.png" descr="Schermafbeelding 2023-05-10 om 17.48.4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78442" y="785581"/>
            <a:ext cx="12534901" cy="6487914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3 DNN regions per channel, Providing:…"/>
          <p:cNvSpPr txBox="1"/>
          <p:nvPr/>
        </p:nvSpPr>
        <p:spPr>
          <a:xfrm>
            <a:off x="875557" y="2356779"/>
            <a:ext cx="10887042" cy="4163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3 DNN regions per channel, Providing:</a:t>
            </a:r>
          </a:p>
          <a:p>
            <a:pPr lvl="2" marL="1444625" indent="-555625">
              <a:buSzPct val="145000"/>
              <a:buChar char="•"/>
              <a:defRPr sz="4300"/>
            </a:pPr>
            <a14:m>
              <m:oMath>
                <m:sSub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t>-proxy observable with high S/B for High DNN output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Background enriched </a:t>
            </a:r>
            <a14:m>
              <m:oMath>
                <m:sSub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W</m:t>
                    </m:r>
                  </m:sub>
                </m:sSub>
              </m:oMath>
            </a14:m>
            <a:r>
              <a:t>-proxy to be used as extra control region</a:t>
            </a:r>
          </a:p>
        </p:txBody>
      </p:sp>
      <p:pic>
        <p:nvPicPr>
          <p:cNvPr id="604" name="Schermafbeelding 2023-05-11 om 08.24.43.png" descr="Schermafbeelding 2023-05-11 om 08.24.4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15494" y="7531100"/>
            <a:ext cx="21882101" cy="5867400"/>
          </a:xfrm>
          <a:prstGeom prst="rect">
            <a:avLst/>
          </a:prstGeom>
          <a:ln w="12700">
            <a:miter lim="400000"/>
          </a:ln>
        </p:spPr>
      </p:pic>
      <p:sp>
        <p:nvSpPr>
          <p:cNvPr id="605" name="Afgeronde rechthoek"/>
          <p:cNvSpPr/>
          <p:nvPr/>
        </p:nvSpPr>
        <p:spPr>
          <a:xfrm>
            <a:off x="2632449" y="7967133"/>
            <a:ext cx="2269751" cy="30931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6" name="Afgeronde rechthoek"/>
          <p:cNvSpPr/>
          <p:nvPr/>
        </p:nvSpPr>
        <p:spPr>
          <a:xfrm>
            <a:off x="10091583" y="7967133"/>
            <a:ext cx="2269751" cy="30931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07" name="Afgeronde rechthoek"/>
          <p:cNvSpPr/>
          <p:nvPr/>
        </p:nvSpPr>
        <p:spPr>
          <a:xfrm>
            <a:off x="17680154" y="7967133"/>
            <a:ext cx="2269752" cy="30931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0" name="Schermafbeelding 2023-03-27 om 14.35.03.png" descr="Schermafbeelding 2023-03-27 om 14.35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25611" y="2330153"/>
            <a:ext cx="15260354" cy="9573654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Afgeronde rechthoek"/>
          <p:cNvSpPr/>
          <p:nvPr/>
        </p:nvSpPr>
        <p:spPr>
          <a:xfrm>
            <a:off x="8347450" y="3266239"/>
            <a:ext cx="6045622" cy="624472"/>
          </a:xfrm>
          <a:prstGeom prst="roundRect">
            <a:avLst>
              <a:gd name="adj" fmla="val 30506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2" name="Afgeronde rechthoek"/>
          <p:cNvSpPr/>
          <p:nvPr/>
        </p:nvSpPr>
        <p:spPr>
          <a:xfrm>
            <a:off x="8474450" y="3139239"/>
            <a:ext cx="5683465" cy="878473"/>
          </a:xfrm>
          <a:prstGeom prst="roundRect">
            <a:avLst>
              <a:gd name="adj" fmla="val 21685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Dianumm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5" name="Schermafbeelding 2023-05-10 om 17.46.20.png" descr="Schermafbeelding 2023-05-10 om 17.46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9402" y="2015135"/>
            <a:ext cx="11885196" cy="9685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8" name="Reconstruction of proton-proton collisions"/>
          <p:cNvSpPr txBox="1"/>
          <p:nvPr>
            <p:ph type="title"/>
          </p:nvPr>
        </p:nvSpPr>
        <p:spPr>
          <a:xfrm>
            <a:off x="1883781" y="6508"/>
            <a:ext cx="22518507" cy="1971221"/>
          </a:xfrm>
          <a:prstGeom prst="rect">
            <a:avLst/>
          </a:prstGeom>
        </p:spPr>
        <p:txBody>
          <a:bodyPr/>
          <a:lstStyle/>
          <a:p>
            <a:pPr/>
            <a:r>
              <a:t>Reconstruction of proton-proton collisions</a:t>
            </a:r>
          </a:p>
        </p:txBody>
      </p:sp>
      <p:sp>
        <p:nvSpPr>
          <p:cNvPr id="289" name="Run 3 just started with 13.6 TeV collision energy…"/>
          <p:cNvSpPr txBox="1"/>
          <p:nvPr/>
        </p:nvSpPr>
        <p:spPr>
          <a:xfrm>
            <a:off x="2187171" y="2566310"/>
            <a:ext cx="7129837" cy="9881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555625" indent="-555625">
              <a:lnSpc>
                <a:spcPct val="120000"/>
              </a:lnSpc>
              <a:buSzPct val="145000"/>
              <a:buChar char="•"/>
              <a:defRPr sz="4500"/>
            </a:pPr>
            <a:r>
              <a:rPr b="1" u="sng">
                <a:solidFill>
                  <a:srgbClr val="02AABD"/>
                </a:solidFill>
              </a:rPr>
              <a:t>Run 3</a:t>
            </a:r>
            <a:r>
              <a:t> just started with 13.6 TeV collision energy</a:t>
            </a:r>
          </a:p>
          <a:p>
            <a:pPr marL="555625" indent="-555625">
              <a:lnSpc>
                <a:spcPct val="120000"/>
              </a:lnSpc>
              <a:buSzPct val="145000"/>
              <a:buChar char="•"/>
              <a:defRPr sz="4500"/>
            </a:pPr>
          </a:p>
          <a:p>
            <a:pPr marL="555625" indent="-555625">
              <a:lnSpc>
                <a:spcPct val="120000"/>
              </a:lnSpc>
              <a:buSzPct val="145000"/>
              <a:buChar char="•"/>
              <a:defRPr sz="4500"/>
            </a:pPr>
            <a:r>
              <a:t>The analysis in this talk uses </a:t>
            </a:r>
            <a:r>
              <a:rPr b="1" u="sng">
                <a:solidFill>
                  <a:srgbClr val="02AABD"/>
                </a:solidFill>
              </a:rPr>
              <a:t>Run 2</a:t>
            </a:r>
            <a:r>
              <a:t> data</a:t>
            </a:r>
          </a:p>
          <a:p>
            <a:pPr marL="555625" indent="-555625">
              <a:lnSpc>
                <a:spcPct val="120000"/>
              </a:lnSpc>
              <a:buSzPct val="145000"/>
              <a:buChar char="•"/>
              <a:defRPr sz="4500"/>
            </a:pPr>
          </a:p>
          <a:p>
            <a:pPr marL="555625" indent="-555625">
              <a:lnSpc>
                <a:spcPct val="120000"/>
              </a:lnSpc>
              <a:buSzPct val="145000"/>
              <a:buChar char="•"/>
              <a:defRPr sz="4500"/>
            </a:pPr>
            <a:r>
              <a:t>Objects</a:t>
            </a:r>
          </a:p>
          <a:p>
            <a:pPr lvl="1" marL="1000125" indent="-555625">
              <a:lnSpc>
                <a:spcPct val="120000"/>
              </a:lnSpc>
              <a:buSzPct val="145000"/>
              <a:buChar char="•"/>
              <a:defRPr sz="4500">
                <a:solidFill>
                  <a:srgbClr val="FFAA00"/>
                </a:solidFill>
              </a:defRPr>
            </a:pPr>
            <a:r>
              <a:t>Charged particle tracks</a:t>
            </a:r>
          </a:p>
          <a:p>
            <a:pPr lvl="1" marL="1000125" indent="-555625">
              <a:lnSpc>
                <a:spcPct val="120000"/>
              </a:lnSpc>
              <a:buSzPct val="145000"/>
              <a:buChar char="•"/>
              <a:defRPr sz="4500"/>
            </a:pPr>
            <a:r>
              <a:t>Energy deposits</a:t>
            </a:r>
          </a:p>
          <a:p>
            <a:pPr lvl="2" marL="1444625" indent="-555625">
              <a:lnSpc>
                <a:spcPct val="120000"/>
              </a:lnSpc>
              <a:buSzPct val="145000"/>
              <a:buChar char="•"/>
              <a:defRPr sz="4500">
                <a:solidFill>
                  <a:srgbClr val="309966"/>
                </a:solidFill>
              </a:defRPr>
            </a:pPr>
            <a:r>
              <a:t>Electromagnetic</a:t>
            </a:r>
          </a:p>
          <a:p>
            <a:pPr lvl="2" marL="1444625" indent="-555625">
              <a:lnSpc>
                <a:spcPct val="120000"/>
              </a:lnSpc>
              <a:buSzPct val="145000"/>
              <a:buChar char="•"/>
              <a:defRPr sz="4500">
                <a:solidFill>
                  <a:srgbClr val="E3E206"/>
                </a:solidFill>
              </a:defRPr>
            </a:pPr>
            <a:r>
              <a:t>Hadronic</a:t>
            </a:r>
          </a:p>
          <a:p>
            <a:pPr lvl="1" marL="1000125" indent="-555625">
              <a:lnSpc>
                <a:spcPct val="120000"/>
              </a:lnSpc>
              <a:buSzPct val="145000"/>
              <a:buChar char="•"/>
              <a:defRPr sz="4500">
                <a:solidFill>
                  <a:srgbClr val="939A60"/>
                </a:solidFill>
              </a:defRPr>
            </a:pPr>
            <a:r>
              <a:t>Reconstructed jets</a:t>
            </a:r>
          </a:p>
        </p:txBody>
      </p:sp>
      <p:pic>
        <p:nvPicPr>
          <p:cNvPr id="290" name="ATLAS_VP1_136TeV_run427394_evt3038977_2022-07-05T17-02-31_v5.png" descr="ATLAS_VP1_136TeV_run427394_evt3038977_2022-07-05T17-02-31_v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93270" y="2551382"/>
            <a:ext cx="12732731" cy="8406787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Electrons, Muons, Jets, Missing Energy"/>
          <p:cNvSpPr txBox="1"/>
          <p:nvPr/>
        </p:nvSpPr>
        <p:spPr>
          <a:xfrm>
            <a:off x="10120096" y="11208083"/>
            <a:ext cx="13642438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1000125" indent="-555625">
              <a:buSzPct val="145000"/>
              <a:buChar char="•"/>
              <a:defRPr sz="4500"/>
            </a:pPr>
            <a:r>
              <a:rPr b="1">
                <a:solidFill>
                  <a:srgbClr val="4F976A"/>
                </a:solidFill>
              </a:rPr>
              <a:t>Electrons</a:t>
            </a:r>
            <a:r>
              <a:t>, </a:t>
            </a:r>
            <a:r>
              <a:rPr b="1">
                <a:solidFill>
                  <a:schemeClr val="accent5">
                    <a:lumOff val="-29866"/>
                  </a:schemeClr>
                </a:solidFill>
              </a:rPr>
              <a:t>Muons</a:t>
            </a:r>
            <a:r>
              <a:t>, </a:t>
            </a:r>
            <a:r>
              <a:rPr b="1">
                <a:solidFill>
                  <a:srgbClr val="7A855B"/>
                </a:solidFill>
              </a:rPr>
              <a:t>Jets</a:t>
            </a:r>
            <a:r>
              <a:t>, </a:t>
            </a:r>
            <a:r>
              <a:rPr b="1"/>
              <a:t>Missing</a:t>
            </a:r>
            <a:r>
              <a:t> </a:t>
            </a:r>
            <a:r>
              <a:rPr b="1"/>
              <a:t>Energy</a:t>
            </a: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4" name="On-shell Higgs production resonance occurring at…"/>
          <p:cNvSpPr txBox="1"/>
          <p:nvPr/>
        </p:nvSpPr>
        <p:spPr>
          <a:xfrm>
            <a:off x="413227" y="1908487"/>
            <a:ext cx="15603185" cy="3195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3" marL="18891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t>On-shell Higgs production resonance occurring at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125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  <a:p>
            <a:pPr lvl="3" marL="18891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t>Higgs production extends into the </a:t>
            </a:r>
            <a:r>
              <a:rPr b="1" u="sng">
                <a:solidFill>
                  <a:srgbClr val="02AABD"/>
                </a:solidFill>
              </a:rPr>
              <a:t>Off-shell continuum</a:t>
            </a:r>
            <a:endParaRPr b="1">
              <a:solidFill>
                <a:srgbClr val="02AABD"/>
              </a:solidFill>
            </a:endParaRPr>
          </a:p>
        </p:txBody>
      </p:sp>
      <p:pic>
        <p:nvPicPr>
          <p:cNvPr id="295" name="Screenshot 2022-11-09 at 10.57.51.png" descr="Screenshot 2022-11-09 at 10.57.5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762" y="4648259"/>
            <a:ext cx="14233979" cy="9120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Higgs Resonance and Off-shell"/>
          <p:cNvSpPr txBox="1"/>
          <p:nvPr/>
        </p:nvSpPr>
        <p:spPr>
          <a:xfrm>
            <a:off x="1967553" y="309033"/>
            <a:ext cx="1713320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Higgs Resonance and Off-shell</a:t>
            </a:r>
          </a:p>
        </p:txBody>
      </p:sp>
      <p:grpSp>
        <p:nvGrpSpPr>
          <p:cNvPr id="304" name="Groepeer"/>
          <p:cNvGrpSpPr/>
          <p:nvPr/>
        </p:nvGrpSpPr>
        <p:grpSpPr>
          <a:xfrm>
            <a:off x="16250553" y="2234424"/>
            <a:ext cx="7917931" cy="4957955"/>
            <a:chOff x="0" y="-232405"/>
            <a:chExt cx="7917929" cy="4957954"/>
          </a:xfrm>
        </p:grpSpPr>
        <p:pic>
          <p:nvPicPr>
            <p:cNvPr id="297" name="Afbeelding" descr="Afbeeldi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90346"/>
              <a:ext cx="7917930" cy="2935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8" name="Higgs resonance"/>
            <p:cNvSpPr txBox="1"/>
            <p:nvPr/>
          </p:nvSpPr>
          <p:spPr>
            <a:xfrm>
              <a:off x="2859970" y="-1"/>
              <a:ext cx="2197989" cy="9773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i="1" sz="2300" u="sng">
                  <a:solidFill>
                    <a:srgbClr val="0116FF"/>
                  </a:solidFill>
                </a:defRPr>
              </a:lvl1pPr>
            </a:lstStyle>
            <a:p>
              <a:pPr/>
              <a:r>
                <a:t>Higgs resonance</a:t>
              </a:r>
            </a:p>
          </p:txBody>
        </p:sp>
        <p:sp>
          <p:nvSpPr>
            <p:cNvPr id="299" name="WW intermediate state"/>
            <p:cNvSpPr txBox="1"/>
            <p:nvPr/>
          </p:nvSpPr>
          <p:spPr>
            <a:xfrm>
              <a:off x="4979263" y="-232406"/>
              <a:ext cx="2935766" cy="1442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i="1" sz="2300" u="sng">
                  <a:solidFill>
                    <a:srgbClr val="006969"/>
                  </a:solidFill>
                </a:defRPr>
              </a:lvl1pPr>
            </a:lstStyle>
            <a:p>
              <a:pPr/>
              <a:r>
                <a:t>WW intermediate state</a:t>
              </a:r>
            </a:p>
          </p:txBody>
        </p:sp>
        <p:sp>
          <p:nvSpPr>
            <p:cNvPr id="300" name="Top intermediate state"/>
            <p:cNvSpPr txBox="1"/>
            <p:nvPr/>
          </p:nvSpPr>
          <p:spPr>
            <a:xfrm>
              <a:off x="201985" y="-25990"/>
              <a:ext cx="2535776" cy="14030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i="1" sz="2300" u="sng"/>
              </a:lvl1pPr>
            </a:lstStyle>
            <a:p>
              <a:pPr/>
              <a:r>
                <a:t>Top intermediate state</a:t>
              </a:r>
            </a:p>
          </p:txBody>
        </p:sp>
        <p:pic>
          <p:nvPicPr>
            <p:cNvPr id="311" name="Verbindingslijn" descr="Verbindingslij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113877" y="871411"/>
              <a:ext cx="893794" cy="1600329"/>
            </a:xfrm>
            <a:prstGeom prst="rect">
              <a:avLst/>
            </a:prstGeom>
            <a:effectLst/>
          </p:spPr>
        </p:pic>
        <p:pic>
          <p:nvPicPr>
            <p:cNvPr id="313" name="Verbindingslijn" descr="Verbindingslij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13958" y="871411"/>
              <a:ext cx="893793" cy="1600329"/>
            </a:xfrm>
            <a:prstGeom prst="rect">
              <a:avLst/>
            </a:prstGeom>
            <a:effectLst/>
          </p:spPr>
        </p:pic>
        <p:pic>
          <p:nvPicPr>
            <p:cNvPr id="315" name="Verbindingslijn" descr="Verbindingslijn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947860" y="871411"/>
              <a:ext cx="893794" cy="1600329"/>
            </a:xfrm>
            <a:prstGeom prst="rect">
              <a:avLst/>
            </a:prstGeom>
            <a:effectLst/>
          </p:spPr>
        </p:pic>
      </p:grpSp>
      <p:sp>
        <p:nvSpPr>
          <p:cNvPr id="305" name="Cirkel"/>
          <p:cNvSpPr/>
          <p:nvPr/>
        </p:nvSpPr>
        <p:spPr>
          <a:xfrm>
            <a:off x="11050623" y="11664623"/>
            <a:ext cx="254001" cy="254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6" name="Vergelijking"/>
          <p:cNvSpPr txBox="1"/>
          <p:nvPr/>
        </p:nvSpPr>
        <p:spPr>
          <a:xfrm>
            <a:off x="9272452" y="5323366"/>
            <a:ext cx="3249114" cy="50569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&gt;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140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</m:oMath>
              </m:oMathPara>
            </a14:m>
            <a:endParaRPr sz="4300"/>
          </a:p>
        </p:txBody>
      </p:sp>
      <p:sp>
        <p:nvSpPr>
          <p:cNvPr id="307" name="Higgs couplings to massive states"/>
          <p:cNvSpPr txBox="1"/>
          <p:nvPr/>
        </p:nvSpPr>
        <p:spPr>
          <a:xfrm>
            <a:off x="16414684" y="1015999"/>
            <a:ext cx="6566875" cy="142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3" marL="1889125" indent="-555625">
              <a:buSzPct val="145000"/>
              <a:buChar char="•"/>
              <a:defRPr sz="4300"/>
            </a:pPr>
            <a:r>
              <a:t>Higgs couplings to massive states</a:t>
            </a:r>
          </a:p>
        </p:txBody>
      </p:sp>
      <p:sp>
        <p:nvSpPr>
          <p:cNvPr id="308" name="Cirkel"/>
          <p:cNvSpPr/>
          <p:nvPr/>
        </p:nvSpPr>
        <p:spPr>
          <a:xfrm>
            <a:off x="8627751" y="11664623"/>
            <a:ext cx="254001" cy="254001"/>
          </a:xfrm>
          <a:prstGeom prst="ellipse">
            <a:avLst/>
          </a:prstGeom>
          <a:solidFill>
            <a:srgbClr val="2C686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2C6868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9" name="Cirkel"/>
          <p:cNvSpPr/>
          <p:nvPr/>
        </p:nvSpPr>
        <p:spPr>
          <a:xfrm>
            <a:off x="6410890" y="11664623"/>
            <a:ext cx="254001" cy="254001"/>
          </a:xfrm>
          <a:prstGeom prst="ellipse">
            <a:avLst/>
          </a:prstGeom>
          <a:solidFill>
            <a:srgbClr val="0716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0" name="Different side of the SM Higgs Boson…"/>
          <p:cNvSpPr txBox="1"/>
          <p:nvPr/>
        </p:nvSpPr>
        <p:spPr>
          <a:xfrm>
            <a:off x="15153151" y="8430420"/>
            <a:ext cx="8636887" cy="3182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3" marL="18891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t>Different side of the </a:t>
            </a:r>
            <a:r>
              <a:rPr b="1" u="sng">
                <a:solidFill>
                  <a:srgbClr val="02AABD"/>
                </a:solidFill>
              </a:rPr>
              <a:t>SM Higgs Boson</a:t>
            </a:r>
          </a:p>
          <a:p>
            <a:pPr lvl="3" marL="18891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t>Constitutes </a:t>
            </a:r>
            <a14:m>
              <m:oMath>
                <m:r>
                  <m:rPr>
                    <m:scr m:val="script"/>
                  </m:rP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O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15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%</m:t>
                </m:r>
                <m:r>
                  <a:rPr xmlns:a="http://schemas.openxmlformats.org/drawingml/2006/main" sz="5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)</m:t>
                </m:r>
              </m:oMath>
            </a14:m>
            <a:r>
              <a:t> of the total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H</m:t>
                </m:r>
              </m:oMath>
            </a14:m>
            <a:r>
              <a:t> production!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9" name="To measure all the properties of the Higgs Boson, Off-shell measurements are crucial…"/>
          <p:cNvSpPr txBox="1"/>
          <p:nvPr/>
        </p:nvSpPr>
        <p:spPr>
          <a:xfrm>
            <a:off x="527095" y="1020762"/>
            <a:ext cx="23329811" cy="476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4300"/>
            </a:pPr>
          </a:p>
          <a:p>
            <a:pPr lvl="3" marL="1889125" indent="-555625">
              <a:buSzPct val="145000"/>
              <a:buChar char="•"/>
              <a:defRPr sz="4300"/>
            </a:pPr>
            <a:r>
              <a:t>To measure all the </a:t>
            </a:r>
            <a:r>
              <a:rPr b="1" u="sng">
                <a:solidFill>
                  <a:srgbClr val="02AABD"/>
                </a:solidFill>
              </a:rPr>
              <a:t>properties</a:t>
            </a:r>
            <a:r>
              <a:t> of the Higgs Boson, Off-shell measurements are crucial</a:t>
            </a:r>
          </a:p>
          <a:p>
            <a:pPr lvl="3" marL="1889125" indent="-555625">
              <a:buSzPct val="145000"/>
              <a:buChar char="•"/>
              <a:defRPr sz="4300"/>
            </a:pPr>
          </a:p>
          <a:p>
            <a:pPr lvl="3" marL="1889125" indent="-555625">
              <a:buSzPct val="145000"/>
              <a:buChar char="•"/>
              <a:defRPr sz="4300"/>
            </a:pPr>
            <a:r>
              <a:rPr b="1" u="sng">
                <a:solidFill>
                  <a:srgbClr val="02AABD"/>
                </a:solidFill>
              </a:rPr>
              <a:t>non-SM Off-shell</a:t>
            </a:r>
            <a:r>
              <a:t> Higgs couplings cause </a:t>
            </a:r>
            <a:r>
              <a:rPr b="1" u="sng">
                <a:solidFill>
                  <a:srgbClr val="02AABD"/>
                </a:solidFill>
              </a:rPr>
              <a:t>WW scattering</a:t>
            </a:r>
            <a:r>
              <a:t> cross-sections to diverge</a:t>
            </a:r>
          </a:p>
          <a:p>
            <a:pPr lvl="3" marL="1889125" indent="-555625">
              <a:buSzPct val="145000"/>
              <a:buChar char="•"/>
              <a:defRPr sz="4300"/>
            </a:pPr>
          </a:p>
          <a:p>
            <a:pPr lvl="3" marL="1889125" indent="-555625">
              <a:buSzPct val="145000"/>
              <a:buChar char="•"/>
              <a:defRPr sz="4300"/>
            </a:pPr>
            <a:r>
              <a:t>Off-shell Higgs interplay </a:t>
            </a:r>
            <a:r>
              <a:rPr b="1" u="sng">
                <a:solidFill>
                  <a:srgbClr val="02AABD"/>
                </a:solidFill>
              </a:rPr>
              <a:t>mediates</a:t>
            </a:r>
            <a:r>
              <a:t> this effect</a:t>
            </a:r>
            <a:br/>
          </a:p>
        </p:txBody>
      </p:sp>
      <p:sp>
        <p:nvSpPr>
          <p:cNvPr id="320" name="Motivation: Offshell couplings"/>
          <p:cNvSpPr txBox="1"/>
          <p:nvPr/>
        </p:nvSpPr>
        <p:spPr>
          <a:xfrm>
            <a:off x="1872442" y="157610"/>
            <a:ext cx="1713320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Motivation: Offshell couplings</a:t>
            </a:r>
          </a:p>
        </p:txBody>
      </p:sp>
      <p:grpSp>
        <p:nvGrpSpPr>
          <p:cNvPr id="326" name="Groepeer"/>
          <p:cNvGrpSpPr/>
          <p:nvPr/>
        </p:nvGrpSpPr>
        <p:grpSpPr>
          <a:xfrm>
            <a:off x="6641326" y="5165500"/>
            <a:ext cx="11934374" cy="8557183"/>
            <a:chOff x="0" y="0"/>
            <a:chExt cx="11934373" cy="8557182"/>
          </a:xfrm>
        </p:grpSpPr>
        <p:grpSp>
          <p:nvGrpSpPr>
            <p:cNvPr id="324" name="Groepeer"/>
            <p:cNvGrpSpPr/>
            <p:nvPr/>
          </p:nvGrpSpPr>
          <p:grpSpPr>
            <a:xfrm>
              <a:off x="392005" y="0"/>
              <a:ext cx="10868412" cy="7430466"/>
              <a:chOff x="0" y="0"/>
              <a:chExt cx="10868410" cy="7430465"/>
            </a:xfrm>
          </p:grpSpPr>
          <p:pic>
            <p:nvPicPr>
              <p:cNvPr id="321" name="Screenshot 2022-11-11 at 13.46.54.png" descr="Screenshot 2022-11-11 at 13.46.54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0738769" cy="74304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22" name="Vergelijking"/>
              <p:cNvSpPr txBox="1"/>
              <p:nvPr/>
            </p:nvSpPr>
            <p:spPr>
              <a:xfrm>
                <a:off x="5227457" y="708935"/>
                <a:ext cx="1801900" cy="789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ad>
                        <m:radPr>
                          <m:ctrlPr>
                            <a:rPr xmlns:a="http://schemas.openxmlformats.org/drawingml/2006/mai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</m:rad>
                      <m:r>
                        <a:rPr xmlns:a="http://schemas.openxmlformats.org/drawingml/2006/main"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xmlns:a="http://schemas.openxmlformats.org/drawingml/2006/main"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</m:sSub>
                        </m:num>
                        <m:den>
                          <m:sSubSup>
                            <m:e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g</m:t>
                              </m:r>
                            </m:e>
                            <m:sub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W</m:t>
                              </m:r>
                            </m:sub>
                            <m:sup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  <m:r>
                                <a:rPr xmlns:a="http://schemas.openxmlformats.org/drawingml/2006/main"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sz="2800"/>
              </a:p>
            </p:txBody>
          </p:sp>
          <p:sp>
            <p:nvSpPr>
              <p:cNvPr id="323" name="Vector Boson…"/>
              <p:cNvSpPr txBox="1"/>
              <p:nvPr/>
            </p:nvSpPr>
            <p:spPr>
              <a:xfrm>
                <a:off x="5471289" y="1602288"/>
                <a:ext cx="5397122" cy="11854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825500">
                  <a:defRPr b="1" sz="2000">
                    <a:solidFill>
                      <a:srgbClr val="002F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Vector Boson </a:t>
                </a:r>
              </a:p>
              <a:p>
                <a:pPr algn="ctr" defTabSz="825500">
                  <a:defRPr b="1" sz="2000">
                    <a:solidFill>
                      <a:srgbClr val="002F4F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t>Fusion (VBF)</a:t>
                </a:r>
              </a:p>
            </p:txBody>
          </p:sp>
        </p:grpSp>
        <p:sp>
          <p:nvSpPr>
            <p:cNvPr id="325" name="WW scattering cross sections as a function of center of mass energy for multiple Higgs to WW coupling hypotheses [1]."/>
            <p:cNvSpPr txBox="1"/>
            <p:nvPr/>
          </p:nvSpPr>
          <p:spPr>
            <a:xfrm>
              <a:off x="0" y="7453295"/>
              <a:ext cx="11934374" cy="1103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25500">
                <a:defRPr i="1" sz="1900">
                  <a:solidFill>
                    <a:srgbClr val="002F4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/>
              <a:r>
                <a:t>WW scattering cross sections as a function of center of mass energy for multiple Higgs to WW coupling hypotheses [1]. </a:t>
              </a:r>
            </a:p>
          </p:txBody>
        </p:sp>
      </p:grpSp>
      <p:sp>
        <p:nvSpPr>
          <p:cNvPr id="327" name="[1] Bruni, Lucrezia Stella. &quot;Polarized on Higgs?: Measurement of the Higgs couplings to polarized vector bosons.&quot; (2019)."/>
          <p:cNvSpPr txBox="1"/>
          <p:nvPr/>
        </p:nvSpPr>
        <p:spPr>
          <a:xfrm>
            <a:off x="14029410" y="10946"/>
            <a:ext cx="10331387" cy="312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i="1" sz="1500">
                <a:solidFill>
                  <a:srgbClr val="002F4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[1] </a:t>
            </a:r>
            <a:r>
              <a:rPr i="0"/>
              <a:t>Bruni, Lucrezia Stella.</a:t>
            </a:r>
            <a:r>
              <a:t> "Polarized on Higgs?: Measurement of the Higgs couplings to polarized vector bosons."</a:t>
            </a:r>
            <a:r>
              <a:rPr i="0"/>
              <a:t> (2019).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Directly measuring the Higgs decay rate?"/>
          <p:cNvSpPr txBox="1"/>
          <p:nvPr>
            <p:ph type="title"/>
          </p:nvPr>
        </p:nvSpPr>
        <p:spPr>
          <a:xfrm>
            <a:off x="1967553" y="-205700"/>
            <a:ext cx="22518507" cy="1971221"/>
          </a:xfrm>
          <a:prstGeom prst="rect">
            <a:avLst/>
          </a:prstGeom>
        </p:spPr>
        <p:txBody>
          <a:bodyPr/>
          <a:lstStyle/>
          <a:p>
            <a:pPr/>
            <a:r>
              <a:t>Directly measuring the Higgs decay rate?</a:t>
            </a:r>
          </a:p>
        </p:txBody>
      </p:sp>
      <p:sp>
        <p:nvSpPr>
          <p:cNvPr id="330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3" name="Verbindingslijn"/>
          <p:cNvSpPr/>
          <p:nvPr/>
        </p:nvSpPr>
        <p:spPr>
          <a:xfrm>
            <a:off x="17190005" y="9446255"/>
            <a:ext cx="789571" cy="6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016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64" name="Verbindingslijn"/>
          <p:cNvSpPr/>
          <p:nvPr/>
        </p:nvSpPr>
        <p:spPr>
          <a:xfrm>
            <a:off x="7021415" y="11542639"/>
            <a:ext cx="933306" cy="91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47" fill="norm" stroke="1" extrusionOk="0">
                <a:moveTo>
                  <a:pt x="21600" y="20155"/>
                </a:moveTo>
                <a:cubicBezTo>
                  <a:pt x="8418" y="21600"/>
                  <a:pt x="1218" y="14882"/>
                  <a:pt x="0" y="0"/>
                </a:cubicBezTo>
              </a:path>
            </a:pathLst>
          </a:custGeom>
          <a:ln w="381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65" name="Verbindingslijn"/>
          <p:cNvSpPr/>
          <p:nvPr/>
        </p:nvSpPr>
        <p:spPr>
          <a:xfrm>
            <a:off x="7464448" y="9646541"/>
            <a:ext cx="787980" cy="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ln w="101600">
            <a:solidFill>
              <a:srgbClr val="000000"/>
            </a:solidFill>
            <a:miter lim="400000"/>
            <a:tailEnd type="stealth"/>
          </a:ln>
        </p:spPr>
        <p:txBody>
          <a:bodyPr/>
          <a:lstStyle/>
          <a:p>
            <a:pPr/>
          </a:p>
        </p:txBody>
      </p:sp>
      <p:sp>
        <p:nvSpPr>
          <p:cNvPr id="334" name="Lijn"/>
          <p:cNvSpPr/>
          <p:nvPr/>
        </p:nvSpPr>
        <p:spPr>
          <a:xfrm>
            <a:off x="3230150" y="12711427"/>
            <a:ext cx="5031761" cy="1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oval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Lijn"/>
          <p:cNvSpPr/>
          <p:nvPr/>
        </p:nvSpPr>
        <p:spPr>
          <a:xfrm flipH="1">
            <a:off x="3272052" y="6895056"/>
            <a:ext cx="1" cy="588731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6" name="Rechthoek"/>
          <p:cNvSpPr txBox="1"/>
          <p:nvPr/>
        </p:nvSpPr>
        <p:spPr>
          <a:xfrm>
            <a:off x="1615494" y="7339887"/>
            <a:ext cx="2572268" cy="13243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5500">
              <a:spcBef>
                <a:spcPts val="4500"/>
              </a:spcBef>
              <a:defRPr sz="38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</m:oMath>
              </m:oMathPara>
            </a14:m>
          </a:p>
        </p:txBody>
      </p:sp>
      <p:sp>
        <p:nvSpPr>
          <p:cNvPr id="337" name="Rechthoek"/>
          <p:cNvSpPr txBox="1"/>
          <p:nvPr/>
        </p:nvSpPr>
        <p:spPr>
          <a:xfrm>
            <a:off x="6735276" y="12872559"/>
            <a:ext cx="1419007" cy="878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5500">
              <a:spcBef>
                <a:spcPts val="4500"/>
              </a:spcBef>
              <a:defRPr sz="38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s</m:t>
                  </m:r>
                </m:oMath>
              </m:oMathPara>
            </a14:m>
          </a:p>
        </p:txBody>
      </p:sp>
      <p:sp>
        <p:nvSpPr>
          <p:cNvPr id="338" name="Lijn"/>
          <p:cNvSpPr/>
          <p:nvPr/>
        </p:nvSpPr>
        <p:spPr>
          <a:xfrm>
            <a:off x="5727156" y="12451195"/>
            <a:ext cx="1" cy="52046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9" name="Rechthoek"/>
          <p:cNvSpPr txBox="1"/>
          <p:nvPr/>
        </p:nvSpPr>
        <p:spPr>
          <a:xfrm>
            <a:off x="5241621" y="12825890"/>
            <a:ext cx="913570" cy="892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5500">
              <a:spcBef>
                <a:spcPts val="4500"/>
              </a:spcBef>
              <a:defRPr sz="38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</m:oMath>
              </m:oMathPara>
            </a14:m>
          </a:p>
        </p:txBody>
      </p:sp>
      <p:sp>
        <p:nvSpPr>
          <p:cNvPr id="366" name="Verbindingslijn"/>
          <p:cNvSpPr/>
          <p:nvPr/>
        </p:nvSpPr>
        <p:spPr>
          <a:xfrm>
            <a:off x="4495188" y="6889725"/>
            <a:ext cx="2543279" cy="4863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16200"/>
                </a:moveTo>
                <a:cubicBezTo>
                  <a:pt x="6489" y="-5374"/>
                  <a:pt x="13689" y="-5400"/>
                  <a:pt x="21600" y="16121"/>
                </a:cubicBezTo>
              </a:path>
            </a:pathLst>
          </a:custGeom>
          <a:ln w="381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67" name="Verbindingslijn"/>
          <p:cNvSpPr/>
          <p:nvPr/>
        </p:nvSpPr>
        <p:spPr>
          <a:xfrm>
            <a:off x="3499591" y="11662462"/>
            <a:ext cx="993947" cy="7866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3249" y="21469"/>
                  <a:pt x="20449" y="14269"/>
                  <a:pt x="21600" y="0"/>
                </a:cubicBezTo>
              </a:path>
            </a:pathLst>
          </a:custGeom>
          <a:ln w="381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42" name="Lijn"/>
          <p:cNvSpPr/>
          <p:nvPr/>
        </p:nvSpPr>
        <p:spPr>
          <a:xfrm flipH="1">
            <a:off x="4673903" y="10458345"/>
            <a:ext cx="2106506" cy="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 algn="ctr">
              <a:defRPr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3" name="Rechthoek"/>
          <p:cNvSpPr txBox="1"/>
          <p:nvPr/>
        </p:nvSpPr>
        <p:spPr>
          <a:xfrm>
            <a:off x="5298366" y="9375385"/>
            <a:ext cx="999272" cy="92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5500">
              <a:spcBef>
                <a:spcPts val="4500"/>
              </a:spcBef>
              <a:defRPr sz="3800"/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Sup>
                    <m:e>
                      <m:r>
                        <m:rPr>
                          <m:sty m:val="p"/>
                        </m:rP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  <m:sup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4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p>
                  </m:sSubSup>
                </m:oMath>
              </m:oMathPara>
            </a14:m>
          </a:p>
        </p:txBody>
      </p:sp>
      <p:sp>
        <p:nvSpPr>
          <p:cNvPr id="344" name="~"/>
          <p:cNvSpPr txBox="1"/>
          <p:nvPr/>
        </p:nvSpPr>
        <p:spPr>
          <a:xfrm>
            <a:off x="4842740" y="5290980"/>
            <a:ext cx="1816732" cy="892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 defTabSz="825500">
              <a:spcBef>
                <a:spcPts val="4500"/>
              </a:spcBef>
              <a:defRPr sz="3800"/>
            </a:pPr>
            <a:r>
              <a:t>~ </a:t>
            </a:r>
            <a14:m>
              <m:oMath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4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</a:p>
        </p:txBody>
      </p:sp>
      <p:pic>
        <p:nvPicPr>
          <p:cNvPr id="345" name="Detector reduce.png" descr="Detector redu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09741" y="7684480"/>
            <a:ext cx="6832025" cy="3529880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We are about a factor 1000 short in energy resolution!"/>
          <p:cNvSpPr txBox="1"/>
          <p:nvPr/>
        </p:nvSpPr>
        <p:spPr>
          <a:xfrm>
            <a:off x="9656777" y="11445950"/>
            <a:ext cx="7922800" cy="2845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825500">
              <a:spcBef>
                <a:spcPts val="4500"/>
              </a:spcBef>
              <a:defRPr sz="4500"/>
            </a:pPr>
            <a:r>
              <a:t>We are about a factor </a:t>
            </a:r>
            <a:r>
              <a:rPr b="1" u="sng">
                <a:solidFill>
                  <a:srgbClr val="02AABD"/>
                </a:solidFill>
              </a:rPr>
              <a:t>1000</a:t>
            </a:r>
            <a:r>
              <a:t> short in energy resolution!</a:t>
            </a:r>
          </a:p>
        </p:txBody>
      </p:sp>
      <p:sp>
        <p:nvSpPr>
          <p:cNvPr id="347" name="Theory prediction:     too small for direct measurement"/>
          <p:cNvSpPr txBox="1"/>
          <p:nvPr/>
        </p:nvSpPr>
        <p:spPr>
          <a:xfrm>
            <a:off x="1077658" y="1454722"/>
            <a:ext cx="16839214" cy="165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rPr b="1" u="sng">
                <a:solidFill>
                  <a:srgbClr val="02AABD"/>
                </a:solidFill>
              </a:rPr>
              <a:t>Theory prediction</a:t>
            </a:r>
            <a:r>
              <a:t>: </a:t>
            </a:r>
            <a14:m>
              <m:oMath>
                <m:sSubSup>
                  <m:e>
                    <m:r>
                      <m:rPr>
                        <m:sty m:val="p"/>
                      </m:rP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sup>
                </m:sSubSup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4.1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M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e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V</m:t>
                </m:r>
              </m:oMath>
            </a14:m>
            <a:r>
              <a:t>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too small for </a:t>
            </a:r>
            <a:r>
              <a:rPr b="1" u="sng">
                <a:solidFill>
                  <a:srgbClr val="02AABD"/>
                </a:solidFill>
              </a:rPr>
              <a:t>direct</a:t>
            </a:r>
            <a:r>
              <a:t> measurement</a:t>
            </a:r>
          </a:p>
        </p:txBody>
      </p:sp>
      <p:sp>
        <p:nvSpPr>
          <p:cNvPr id="368" name="Verbindingslijn"/>
          <p:cNvSpPr/>
          <p:nvPr/>
        </p:nvSpPr>
        <p:spPr>
          <a:xfrm>
            <a:off x="4713551" y="6389871"/>
            <a:ext cx="2106489" cy="9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101600">
            <a:solidFill>
              <a:srgbClr val="000000"/>
            </a:solidFill>
            <a:miter lim="400000"/>
            <a:headEnd type="triangle"/>
            <a:tailEnd type="stealth"/>
          </a:ln>
        </p:spPr>
        <p:txBody>
          <a:bodyPr/>
          <a:lstStyle/>
          <a:p>
            <a:pPr/>
          </a:p>
        </p:txBody>
      </p:sp>
      <p:grpSp>
        <p:nvGrpSpPr>
          <p:cNvPr id="357" name="Groepeer"/>
          <p:cNvGrpSpPr/>
          <p:nvPr/>
        </p:nvGrpSpPr>
        <p:grpSpPr>
          <a:xfrm>
            <a:off x="18394184" y="1628436"/>
            <a:ext cx="5852334" cy="11894882"/>
            <a:chOff x="0" y="0"/>
            <a:chExt cx="5852333" cy="11894880"/>
          </a:xfrm>
        </p:grpSpPr>
        <p:pic>
          <p:nvPicPr>
            <p:cNvPr id="349" name="Schermafbeelding 2021-11-29 om 17.21.27.png" descr="Schermafbeelding 2021-11-29 om 17.21.2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8016" y="1543589"/>
              <a:ext cx="5734318" cy="5412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Verbindingslijn"/>
            <p:cNvSpPr/>
            <p:nvPr/>
          </p:nvSpPr>
          <p:spPr>
            <a:xfrm>
              <a:off x="1957698" y="1290486"/>
              <a:ext cx="2473765" cy="1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0"/>
                  </a:lnTo>
                </a:path>
              </a:pathLst>
            </a:custGeom>
            <a:noFill/>
            <a:ln w="1016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stealth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51" name="~"/>
            <p:cNvSpPr txBox="1"/>
            <p:nvPr/>
          </p:nvSpPr>
          <p:spPr>
            <a:xfrm>
              <a:off x="2121973" y="0"/>
              <a:ext cx="2133487" cy="1048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5500">
                <a:spcBef>
                  <a:spcPts val="4500"/>
                </a:spcBef>
                <a:defRPr sz="3800"/>
              </a:pPr>
              <a:r>
                <a:t>~ </a:t>
              </a:r>
              <a14:m>
                <m:oMath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</m:oMath>
              </a14:m>
            </a:p>
          </p:txBody>
        </p:sp>
        <p:grpSp>
          <p:nvGrpSpPr>
            <p:cNvPr id="356" name="Groepeer"/>
            <p:cNvGrpSpPr/>
            <p:nvPr/>
          </p:nvGrpSpPr>
          <p:grpSpPr>
            <a:xfrm>
              <a:off x="0" y="6927957"/>
              <a:ext cx="5691951" cy="4966924"/>
              <a:chOff x="0" y="0"/>
              <a:chExt cx="5691950" cy="4966923"/>
            </a:xfrm>
          </p:grpSpPr>
          <p:grpSp>
            <p:nvGrpSpPr>
              <p:cNvPr id="354" name="Groepeer"/>
              <p:cNvGrpSpPr/>
              <p:nvPr/>
            </p:nvGrpSpPr>
            <p:grpSpPr>
              <a:xfrm>
                <a:off x="0" y="0"/>
                <a:ext cx="5691951" cy="4966924"/>
                <a:chOff x="0" y="0"/>
                <a:chExt cx="5691950" cy="4966923"/>
              </a:xfrm>
            </p:grpSpPr>
            <p:pic>
              <p:nvPicPr>
                <p:cNvPr id="352" name="Schermafbeelding 2023-05-13 om 14.00.36.png" descr="Schermafbeelding 2023-05-13 om 14.00.36.png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0" y="0"/>
                  <a:ext cx="5691951" cy="449057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3" name="Schermafbeelding 2023-05-13 om 14.01.21.png" descr="Schermafbeelding 2023-05-13 om 14.01.21.png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4514625" y="4616187"/>
                  <a:ext cx="1122356" cy="35073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55" name="Schermafbeelding 2023-05-13 om 14.04.15.png" descr="Schermafbeelding 2023-05-13 om 14.04.15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965265" y="4471055"/>
                <a:ext cx="4666896" cy="1978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62" name="Groepeer"/>
          <p:cNvGrpSpPr/>
          <p:nvPr/>
        </p:nvGrpSpPr>
        <p:grpSpPr>
          <a:xfrm>
            <a:off x="2405623" y="3239450"/>
            <a:ext cx="12548062" cy="1922074"/>
            <a:chOff x="-50800" y="-50800"/>
            <a:chExt cx="12548061" cy="1922073"/>
          </a:xfrm>
        </p:grpSpPr>
        <p:grpSp>
          <p:nvGrpSpPr>
            <p:cNvPr id="360" name="Afgeronde rechthoek"/>
            <p:cNvGrpSpPr/>
            <p:nvPr/>
          </p:nvGrpSpPr>
          <p:grpSpPr>
            <a:xfrm>
              <a:off x="-50800" y="-50800"/>
              <a:ext cx="12548062" cy="1922074"/>
              <a:chOff x="0" y="0"/>
              <a:chExt cx="12548061" cy="1922073"/>
            </a:xfrm>
          </p:grpSpPr>
          <p:sp>
            <p:nvSpPr>
              <p:cNvPr id="359" name="Afgeronde rechthoek"/>
              <p:cNvSpPr/>
              <p:nvPr/>
            </p:nvSpPr>
            <p:spPr>
              <a:xfrm>
                <a:off x="50800" y="50800"/>
                <a:ext cx="12446463" cy="1820474"/>
              </a:xfrm>
              <a:prstGeom prst="roundRect">
                <a:avLst>
                  <a:gd name="adj" fmla="val 16079"/>
                </a:avLst>
              </a:prstGeom>
              <a:solidFill>
                <a:srgbClr val="02AABD">
                  <a:alpha val="19293"/>
                </a:srgbClr>
              </a:solidFill>
              <a:ln>
                <a:noFill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2550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pic>
            <p:nvPicPr>
              <p:cNvPr id="358" name="Afgeronde rechthoek Afgeronde rechthoek" descr="Afgeronde rechthoek Afgeronde rechthoek"/>
              <p:cNvPicPr>
                <a:picLocks noChangeAspect="0"/>
              </p:cNvPicPr>
              <p:nvPr/>
            </p:nvPicPr>
            <p:blipFill>
              <a:blip r:embed="rId7">
                <a:alphaModFix amt="19293"/>
                <a:extLst/>
              </a:blip>
              <a:stretch>
                <a:fillRect/>
              </a:stretch>
            </p:blipFill>
            <p:spPr>
              <a:xfrm>
                <a:off x="0" y="0"/>
                <a:ext cx="12548062" cy="1922074"/>
              </a:xfrm>
              <a:prstGeom prst="rect">
                <a:avLst/>
              </a:prstGeom>
              <a:effectLst/>
            </p:spPr>
          </p:pic>
        </p:grpSp>
        <p:sp>
          <p:nvSpPr>
            <p:cNvPr id="361" name="Vergelijking"/>
            <p:cNvSpPr txBox="1"/>
            <p:nvPr/>
          </p:nvSpPr>
          <p:spPr>
            <a:xfrm>
              <a:off x="296748" y="158171"/>
              <a:ext cx="12029995" cy="1519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defTabSz="914400" latinLnBrk="1">
                <a:defRPr sz="1800"/>
              </a:pPr>
              <a14:m>
                <m:oMathPara>
                  <m:oMathParaPr>
                    <m:jc m:val="centerGroup"/>
                  </m:oMathParaPr>
                  <m:oMath>
                    <m:sSub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p>
                    </m:sSubSup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Upp>
                      <m:e>
                        <m:limLow>
                          <m:e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W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Z</m:t>
                            </m:r>
                          </m:lim>
                        </m:limLow>
                      </m:e>
                      <m:lim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lim>
                    </m:limUpp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sup>
                    </m:sSup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Upp>
                      <m:e>
                        <m:limLow>
                          <m:e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</m:t>
                            </m:r>
                          </m:lim>
                        </m:limLow>
                      </m:e>
                      <m:lim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lim>
                    </m:limUpp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  <m:bar>
                          <m:barPr>
                            <m:ctrlP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q</m:t>
                            </m:r>
                          </m:e>
                        </m:bar>
                      </m:sup>
                    </m:sSup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limUpp>
                      <m:e>
                        <m:limLow>
                          <m:e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∑</m:t>
                            </m:r>
                          </m:e>
                          <m:lim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τ</m:t>
                            </m:r>
                          </m:lim>
                        </m:limLow>
                      </m:e>
                      <m:lim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lim>
                    </m:limUpp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  <m:bar>
                          <m:barPr>
                            <m:ctrlP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  <m:pos m:val="top"/>
                          </m:barPr>
                          <m:e>
                            <m:r>
                              <a:rPr xmlns:a="http://schemas.openxmlformats.org/drawingml/2006/main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e>
                        </m:bar>
                      </m:sup>
                    </m:sSup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sSup>
                      <m:e>
                        <m:r>
                          <m:rPr>
                            <m:sty m:val="p"/>
                          </m:rP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p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xmlns:a="http://schemas.openxmlformats.org/drawingml/2006/mai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p>
                    <m:r>
                      <a:rPr xmlns:a="http://schemas.openxmlformats.org/drawingml/2006/mai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?</m:t>
                    </m:r>
                  </m:oMath>
                </m:oMathPara>
              </a14:m>
              <a:endParaRPr sz="4000"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3" name="Afgeronde rechthoek"/>
          <p:cNvGrpSpPr/>
          <p:nvPr/>
        </p:nvGrpSpPr>
        <p:grpSpPr>
          <a:xfrm>
            <a:off x="3908036" y="3951025"/>
            <a:ext cx="7081169" cy="2182783"/>
            <a:chOff x="0" y="0"/>
            <a:chExt cx="7081167" cy="2182782"/>
          </a:xfrm>
        </p:grpSpPr>
        <p:sp>
          <p:nvSpPr>
            <p:cNvPr id="372" name="Afgeronde rechthoek"/>
            <p:cNvSpPr/>
            <p:nvPr/>
          </p:nvSpPr>
          <p:spPr>
            <a:xfrm>
              <a:off x="50800" y="50800"/>
              <a:ext cx="6979568" cy="2081183"/>
            </a:xfrm>
            <a:prstGeom prst="roundRect">
              <a:avLst>
                <a:gd name="adj" fmla="val 11451"/>
              </a:avLst>
            </a:prstGeom>
            <a:solidFill>
              <a:srgbClr val="F7CECD">
                <a:alpha val="40449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71" name="Afgeronde rechthoek Afgeronde rechthoek" descr="Afgeronde rechthoek Afgeronde rechthoek"/>
            <p:cNvPicPr>
              <a:picLocks noChangeAspect="0"/>
            </p:cNvPicPr>
            <p:nvPr/>
          </p:nvPicPr>
          <p:blipFill>
            <a:blip r:embed="rId2">
              <a:alphaModFix amt="40449"/>
              <a:extLst/>
            </a:blip>
            <a:stretch>
              <a:fillRect/>
            </a:stretch>
          </p:blipFill>
          <p:spPr>
            <a:xfrm>
              <a:off x="0" y="0"/>
              <a:ext cx="7081168" cy="2182783"/>
            </a:xfrm>
            <a:prstGeom prst="rect">
              <a:avLst/>
            </a:prstGeom>
            <a:effectLst/>
          </p:spPr>
        </p:pic>
      </p:grpSp>
      <p:sp>
        <p:nvSpPr>
          <p:cNvPr id="374" name="Vergelijking"/>
          <p:cNvSpPr txBox="1"/>
          <p:nvPr/>
        </p:nvSpPr>
        <p:spPr>
          <a:xfrm>
            <a:off x="6988381" y="4259532"/>
            <a:ext cx="3753350" cy="157194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sub>
                  </m:sSub>
                  <m:r>
                    <a:rPr xmlns:a="http://schemas.openxmlformats.org/drawingml/2006/main" sz="4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f>
                    <m:fPr>
                      <m:ctrlPr>
                        <a:rPr xmlns:a="http://schemas.openxmlformats.org/drawingml/2006/main" sz="4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num>
                    <m:den>
                      <m:sSubSup>
                        <m:e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e>
                          <m:r>
                            <m:rPr>
                              <m:sty m:val="p"/>
                            </m:rP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xmlns:a="http://schemas.openxmlformats.org/drawingml/2006/main" sz="4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 sz="4500"/>
          </a:p>
        </p:txBody>
      </p:sp>
      <p:sp>
        <p:nvSpPr>
          <p:cNvPr id="375" name="On-shell"/>
          <p:cNvSpPr txBox="1"/>
          <p:nvPr/>
        </p:nvSpPr>
        <p:spPr>
          <a:xfrm>
            <a:off x="4196282" y="4234362"/>
            <a:ext cx="2920755" cy="1616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i="1" sz="3900" u="sng"/>
            </a:lvl1pPr>
          </a:lstStyle>
          <a:p>
            <a:pPr/>
            <a:r>
              <a:t>On-shell</a:t>
            </a:r>
          </a:p>
        </p:txBody>
      </p:sp>
      <p:grpSp>
        <p:nvGrpSpPr>
          <p:cNvPr id="383" name="Groepeer"/>
          <p:cNvGrpSpPr/>
          <p:nvPr/>
        </p:nvGrpSpPr>
        <p:grpSpPr>
          <a:xfrm>
            <a:off x="1872442" y="6436359"/>
            <a:ext cx="13466773" cy="8590034"/>
            <a:chOff x="0" y="0"/>
            <a:chExt cx="13466771" cy="8590032"/>
          </a:xfrm>
        </p:grpSpPr>
        <p:grpSp>
          <p:nvGrpSpPr>
            <p:cNvPr id="381" name="Groepeer"/>
            <p:cNvGrpSpPr/>
            <p:nvPr/>
          </p:nvGrpSpPr>
          <p:grpSpPr>
            <a:xfrm>
              <a:off x="0" y="0"/>
              <a:ext cx="13273817" cy="8505553"/>
              <a:chOff x="0" y="0"/>
              <a:chExt cx="13273816" cy="8505552"/>
            </a:xfrm>
          </p:grpSpPr>
          <p:pic>
            <p:nvPicPr>
              <p:cNvPr id="376" name="Screenshot 2022-11-09 at 10.57.51.png" descr="Screenshot 2022-11-09 at 10.57.51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3273817" cy="85055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7" name="Afgeronde rechthoek Afgeronde rechthoek" descr="Afgeronde rechthoek Afgeronde rechthoek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275777" y="1347412"/>
                <a:ext cx="2454678" cy="4846452"/>
              </a:xfrm>
              <a:prstGeom prst="rect">
                <a:avLst/>
              </a:prstGeom>
              <a:effectLst/>
            </p:spPr>
          </p:pic>
          <p:pic>
            <p:nvPicPr>
              <p:cNvPr id="379" name="Afgeronde rechthoek Afgeronde rechthoek" descr="Afgeronde rechthoek Afgeronde rechthoek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132429" y="3591112"/>
                <a:ext cx="5441941" cy="2511017"/>
              </a:xfrm>
              <a:prstGeom prst="rect">
                <a:avLst/>
              </a:prstGeom>
              <a:effectLst/>
            </p:spPr>
          </p:pic>
        </p:grpSp>
        <p:sp>
          <p:nvSpPr>
            <p:cNvPr id="382" name="Afgeronde rechthoek"/>
            <p:cNvSpPr/>
            <p:nvPr/>
          </p:nvSpPr>
          <p:spPr>
            <a:xfrm>
              <a:off x="10796768" y="6445129"/>
              <a:ext cx="2670004" cy="2144904"/>
            </a:xfrm>
            <a:prstGeom prst="roundRect">
              <a:avLst>
                <a:gd name="adj" fmla="val 1552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384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85" name="Motivation: measuring the Total Higgs Width"/>
          <p:cNvSpPr txBox="1"/>
          <p:nvPr/>
        </p:nvSpPr>
        <p:spPr>
          <a:xfrm>
            <a:off x="1872442" y="157610"/>
            <a:ext cx="203775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Motivation: measuring the Total Higgs Width</a:t>
            </a:r>
          </a:p>
        </p:txBody>
      </p:sp>
      <p:sp>
        <p:nvSpPr>
          <p:cNvPr id="386" name="Using the ratio to off-shell and on-shell measurements…"/>
          <p:cNvSpPr txBox="1"/>
          <p:nvPr/>
        </p:nvSpPr>
        <p:spPr>
          <a:xfrm>
            <a:off x="997931" y="-154754"/>
            <a:ext cx="14741661" cy="393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lnSpc>
                <a:spcPct val="120000"/>
              </a:lnSpc>
              <a:buSzPct val="145000"/>
              <a:buChar char="•"/>
              <a:defRPr sz="4300"/>
            </a:pPr>
          </a:p>
          <a:p>
            <a:pPr>
              <a:lnSpc>
                <a:spcPct val="120000"/>
              </a:lnSpc>
              <a:defRPr sz="4300"/>
            </a:pPr>
          </a:p>
          <a:p>
            <a:pPr lvl="2" marL="14446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t>Using the </a:t>
            </a:r>
            <a:r>
              <a:rPr b="1" u="sng">
                <a:solidFill>
                  <a:srgbClr val="02AABD"/>
                </a:solidFill>
              </a:rPr>
              <a:t>ratio</a:t>
            </a:r>
            <a:r>
              <a:t> to off-shell and on-shell measurements</a:t>
            </a:r>
          </a:p>
          <a:p>
            <a:pPr lvl="2" marL="14446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rPr b="1" u="sng">
                <a:solidFill>
                  <a:srgbClr val="02AABD"/>
                </a:solidFill>
              </a:rPr>
              <a:t>Indirect</a:t>
            </a:r>
            <a:r>
              <a:t> acces to the </a:t>
            </a:r>
            <a:r>
              <a:rPr b="1" u="sng">
                <a:solidFill>
                  <a:srgbClr val="02AABD"/>
                </a:solidFill>
              </a:rPr>
              <a:t>total decay rate</a:t>
            </a:r>
            <a:endParaRPr b="1" u="sng">
              <a:solidFill>
                <a:srgbClr val="02AABD"/>
              </a:solidFill>
            </a:endParaRPr>
          </a:p>
          <a:p>
            <a:pPr lvl="2" marL="1444625" indent="-555625">
              <a:lnSpc>
                <a:spcPct val="120000"/>
              </a:lnSpc>
              <a:buSzPct val="145000"/>
              <a:buChar char="•"/>
              <a:defRPr sz="4300"/>
            </a:pPr>
            <a:r>
              <a:t>Divides out some systematic uncertainties</a:t>
            </a:r>
          </a:p>
        </p:txBody>
      </p:sp>
      <p:grpSp>
        <p:nvGrpSpPr>
          <p:cNvPr id="389" name="Afgeronde rechthoek"/>
          <p:cNvGrpSpPr/>
          <p:nvPr/>
        </p:nvGrpSpPr>
        <p:grpSpPr>
          <a:xfrm>
            <a:off x="12226956" y="3926533"/>
            <a:ext cx="8286675" cy="2207275"/>
            <a:chOff x="0" y="0"/>
            <a:chExt cx="8286674" cy="2207273"/>
          </a:xfrm>
        </p:grpSpPr>
        <p:sp>
          <p:nvSpPr>
            <p:cNvPr id="388" name="Afgeronde rechthoek"/>
            <p:cNvSpPr/>
            <p:nvPr/>
          </p:nvSpPr>
          <p:spPr>
            <a:xfrm>
              <a:off x="50800" y="50800"/>
              <a:ext cx="8185075" cy="2105674"/>
            </a:xfrm>
            <a:prstGeom prst="roundRect">
              <a:avLst>
                <a:gd name="adj" fmla="val 11844"/>
              </a:avLst>
            </a:prstGeom>
            <a:solidFill>
              <a:srgbClr val="EA3424">
                <a:alpha val="40013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82550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387" name="Afgeronde rechthoek Afgeronde rechthoek" descr="Afgeronde rechthoek Afgeronde rechthoek"/>
            <p:cNvPicPr>
              <a:picLocks noChangeAspect="0"/>
            </p:cNvPicPr>
            <p:nvPr/>
          </p:nvPicPr>
          <p:blipFill>
            <a:blip r:embed="rId6">
              <a:alphaModFix amt="40013"/>
              <a:extLst/>
            </a:blip>
            <a:stretch>
              <a:fillRect/>
            </a:stretch>
          </p:blipFill>
          <p:spPr>
            <a:xfrm>
              <a:off x="0" y="0"/>
              <a:ext cx="8286675" cy="2207274"/>
            </a:xfrm>
            <a:prstGeom prst="rect">
              <a:avLst/>
            </a:prstGeom>
            <a:effectLst/>
          </p:spPr>
        </p:pic>
      </p:grpSp>
      <p:sp>
        <p:nvSpPr>
          <p:cNvPr id="390" name="Vergelijking"/>
          <p:cNvSpPr txBox="1"/>
          <p:nvPr/>
        </p:nvSpPr>
        <p:spPr>
          <a:xfrm>
            <a:off x="15586994" y="4226843"/>
            <a:ext cx="4759794" cy="159203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∼</m:t>
                  </m:r>
                  <m:f>
                    <m:fPr>
                      <m:ctrlP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  <m:sup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Sup>
                        <m:e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b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num>
                    <m:den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Sup>
                        <m:e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sSubSup>
                        <m:e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b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e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xmlns:a="http://schemas.openxmlformats.org/drawingml/2006/main" sz="4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den>
                  </m:f>
                </m:oMath>
              </m:oMathPara>
            </a14:m>
            <a:endParaRPr sz="4300"/>
          </a:p>
        </p:txBody>
      </p:sp>
      <p:sp>
        <p:nvSpPr>
          <p:cNvPr id="391" name="Off-shell"/>
          <p:cNvSpPr txBox="1"/>
          <p:nvPr/>
        </p:nvSpPr>
        <p:spPr>
          <a:xfrm>
            <a:off x="12838837" y="4184518"/>
            <a:ext cx="3056656" cy="1691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i="1" sz="3900" u="sng"/>
            </a:lvl1pPr>
          </a:lstStyle>
          <a:p>
            <a:pPr/>
            <a:r>
              <a:t>Off-shell</a:t>
            </a:r>
          </a:p>
        </p:txBody>
      </p:sp>
      <p:sp>
        <p:nvSpPr>
          <p:cNvPr id="392" name="Vergelijking"/>
          <p:cNvSpPr txBox="1"/>
          <p:nvPr/>
        </p:nvSpPr>
        <p:spPr>
          <a:xfrm>
            <a:off x="18424946" y="9320982"/>
            <a:ext cx="3165635" cy="1787478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f>
                    <m:fPr>
                      <m:ctrlP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Sup>
                        <m:e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p>
                      </m:sSubSup>
                    </m:num>
                    <m:den>
                      <m:sSubSup>
                        <m:e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  <m:sup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p>
                      </m:sSubSup>
                    </m:den>
                  </m:f>
                  <m:r>
                    <a:rPr xmlns:a="http://schemas.openxmlformats.org/drawingml/2006/main" sz="47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∝</m:t>
                  </m:r>
                  <m:sSub>
                    <m:e>
                      <m:r>
                        <m:rPr>
                          <m:sty m:val="p"/>
                        </m:rP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e>
                    <m:sub>
                      <m:r>
                        <a:rPr xmlns:a="http://schemas.openxmlformats.org/drawingml/2006/main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</m:oMath>
              </m:oMathPara>
            </a14:m>
            <a:endParaRPr sz="4700"/>
          </a:p>
        </p:txBody>
      </p:sp>
      <p:pic>
        <p:nvPicPr>
          <p:cNvPr id="393" name="Afgeronde rechthoek Afgeronde rechthoek" descr="Afgeronde rechthoek Afgeronde rechthoek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005411" y="9075862"/>
            <a:ext cx="4023725" cy="2288458"/>
          </a:xfrm>
          <a:prstGeom prst="rect">
            <a:avLst/>
          </a:prstGeom>
        </p:spPr>
      </p:pic>
      <p:pic>
        <p:nvPicPr>
          <p:cNvPr id="399" name="Verbindingslijn" descr="Verbindingslijn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787522" y="11247815"/>
            <a:ext cx="3216232" cy="657165"/>
          </a:xfrm>
          <a:prstGeom prst="rect">
            <a:avLst/>
          </a:prstGeom>
        </p:spPr>
      </p:pic>
      <p:pic>
        <p:nvPicPr>
          <p:cNvPr id="401" name="Verbindingslijn" descr="Verbindingslijn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530586" y="6641917"/>
            <a:ext cx="9388124" cy="2436317"/>
          </a:xfrm>
          <a:prstGeom prst="rect">
            <a:avLst/>
          </a:prstGeom>
        </p:spPr>
      </p:pic>
      <p:sp>
        <p:nvSpPr>
          <p:cNvPr id="397" name="Combination"/>
          <p:cNvSpPr txBox="1"/>
          <p:nvPr/>
        </p:nvSpPr>
        <p:spPr>
          <a:xfrm>
            <a:off x="18870655" y="8396513"/>
            <a:ext cx="2677753" cy="601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 defTabSz="825500">
              <a:defRPr b="1" i="1" sz="3200" u="sng">
                <a:solidFill>
                  <a:srgbClr val="02AAB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Combination</a:t>
            </a:r>
          </a:p>
        </p:txBody>
      </p:sp>
      <p:pic>
        <p:nvPicPr>
          <p:cNvPr id="398" name="Schermafbeelding 2023-05-15 om 08.16.21.png" descr="Schermafbeelding 2023-05-15 om 08.16.2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649332" y="12148280"/>
            <a:ext cx="1511301" cy="1447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5" name="Destructive Interference"/>
          <p:cNvSpPr txBox="1"/>
          <p:nvPr/>
        </p:nvSpPr>
        <p:spPr>
          <a:xfrm>
            <a:off x="2312709" y="157610"/>
            <a:ext cx="1157255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Destructive Interference</a:t>
            </a:r>
          </a:p>
        </p:txBody>
      </p:sp>
      <p:sp>
        <p:nvSpPr>
          <p:cNvPr id="406" name="Higgs signal and   background: Negative Interference occurs…"/>
          <p:cNvSpPr txBox="1"/>
          <p:nvPr/>
        </p:nvSpPr>
        <p:spPr>
          <a:xfrm>
            <a:off x="1376994" y="1924213"/>
            <a:ext cx="20305661" cy="2798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Higgs signal and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background: </a:t>
            </a:r>
            <a:r>
              <a:rPr b="1" u="sng">
                <a:solidFill>
                  <a:srgbClr val="02AABD"/>
                </a:solidFill>
              </a:rPr>
              <a:t>Negative Interference</a:t>
            </a:r>
            <a:r>
              <a:t> occurs</a:t>
            </a:r>
          </a:p>
          <a:p>
            <a:pPr lvl="2" marL="1444625" indent="-555625">
              <a:buSzPct val="145000"/>
              <a:buChar char="•"/>
              <a:defRPr sz="4300"/>
            </a:pPr>
          </a:p>
          <a:p>
            <a:pPr lvl="2" marL="1444625" indent="-555625">
              <a:buSzPct val="145000"/>
              <a:buChar char="•"/>
              <a:defRPr sz="4300"/>
            </a:pPr>
            <a:r>
              <a:t>Essentially measuring a deficit in </a:t>
            </a:r>
            <a14:m>
              <m:oMath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events</a:t>
            </a:r>
          </a:p>
        </p:txBody>
      </p:sp>
      <p:sp>
        <p:nvSpPr>
          <p:cNvPr id="407" name="~25 % less   because  of Offshell Higgs Signal"/>
          <p:cNvSpPr txBox="1"/>
          <p:nvPr/>
        </p:nvSpPr>
        <p:spPr>
          <a:xfrm>
            <a:off x="2678729" y="4458841"/>
            <a:ext cx="7482139" cy="1385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b="1" i="1" u="sng">
                <a:solidFill>
                  <a:srgbClr val="02AABD"/>
                </a:solidFill>
              </a:defRPr>
            </a:pPr>
            <a:r>
              <a:t>~25 % less </a:t>
            </a:r>
            <a14:m>
              <m:oMath>
                <m:r>
                  <a:rPr xmlns:a="http://schemas.openxmlformats.org/drawingml/2006/main" sz="4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4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g</m:t>
                </m:r>
                <m:r>
                  <a:rPr xmlns:a="http://schemas.openxmlformats.org/drawingml/2006/main" sz="4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→</m:t>
                </m:r>
                <m:r>
                  <a:rPr xmlns:a="http://schemas.openxmlformats.org/drawingml/2006/main" sz="4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W</m:t>
                </m:r>
                <m:r>
                  <a:rPr xmlns:a="http://schemas.openxmlformats.org/drawingml/2006/main" sz="4250" i="1">
                    <a:solidFill>
                      <a:srgbClr val="01AABC"/>
                    </a:solidFill>
                    <a:latin typeface="Cambria Math" panose="02040503050406030204" pitchFamily="18" charset="0"/>
                  </a:rPr>
                  <m:t>W</m:t>
                </m:r>
              </m:oMath>
            </a14:m>
            <a:r>
              <a:t> because  of Offshell Higgs Signal</a:t>
            </a:r>
          </a:p>
        </p:txBody>
      </p:sp>
      <p:grpSp>
        <p:nvGrpSpPr>
          <p:cNvPr id="431" name="Groepeer"/>
          <p:cNvGrpSpPr/>
          <p:nvPr/>
        </p:nvGrpSpPr>
        <p:grpSpPr>
          <a:xfrm>
            <a:off x="11800781" y="5661271"/>
            <a:ext cx="12573109" cy="6169756"/>
            <a:chOff x="0" y="0"/>
            <a:chExt cx="12573107" cy="6169754"/>
          </a:xfrm>
        </p:grpSpPr>
        <p:pic>
          <p:nvPicPr>
            <p:cNvPr id="408" name="Afbeelding" descr="Afbeeldi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1469220"/>
              <a:ext cx="2102300" cy="468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15" name="Groepeer"/>
            <p:cNvGrpSpPr/>
            <p:nvPr/>
          </p:nvGrpSpPr>
          <p:grpSpPr>
            <a:xfrm>
              <a:off x="1935052" y="2770480"/>
              <a:ext cx="9819949" cy="2151865"/>
              <a:chOff x="0" y="0"/>
              <a:chExt cx="9819947" cy="2151864"/>
            </a:xfrm>
          </p:grpSpPr>
          <p:pic>
            <p:nvPicPr>
              <p:cNvPr id="409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79638" y="152680"/>
                <a:ext cx="4981077" cy="18465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0" name="Vergelijking"/>
              <p:cNvSpPr txBox="1"/>
              <p:nvPr/>
            </p:nvSpPr>
            <p:spPr>
              <a:xfrm>
                <a:off x="5056883" y="858355"/>
                <a:ext cx="225147" cy="2251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sz="3200"/>
              </a:p>
            </p:txBody>
          </p:sp>
          <p:pic>
            <p:nvPicPr>
              <p:cNvPr id="411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5012991" y="0"/>
                <a:ext cx="4806957" cy="2151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12" name="Vergelijking"/>
              <p:cNvSpPr txBox="1"/>
              <p:nvPr/>
            </p:nvSpPr>
            <p:spPr>
              <a:xfrm>
                <a:off x="0" y="851556"/>
                <a:ext cx="238964" cy="238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sz="3200"/>
              </a:p>
            </p:txBody>
          </p:sp>
          <p:sp>
            <p:nvSpPr>
              <p:cNvPr id="413" name="Lijn"/>
              <p:cNvSpPr/>
              <p:nvPr/>
            </p:nvSpPr>
            <p:spPr>
              <a:xfrm flipV="1">
                <a:off x="9683015" y="253080"/>
                <a:ext cx="1" cy="1476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4" name="Lijn"/>
              <p:cNvSpPr/>
              <p:nvPr/>
            </p:nvSpPr>
            <p:spPr>
              <a:xfrm flipV="1">
                <a:off x="375010" y="253080"/>
                <a:ext cx="1" cy="1476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6" name="Signal + background"/>
            <p:cNvSpPr txBox="1"/>
            <p:nvPr/>
          </p:nvSpPr>
          <p:spPr>
            <a:xfrm>
              <a:off x="2807093" y="0"/>
              <a:ext cx="4696008" cy="636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i="1" u="sng"/>
              </a:lvl1pPr>
            </a:lstStyle>
            <a:p>
              <a:pPr/>
              <a:r>
                <a:t>Signal + background</a:t>
              </a:r>
            </a:p>
          </p:txBody>
        </p:sp>
        <p:pic>
          <p:nvPicPr>
            <p:cNvPr id="437" name="Verbindingslijn" descr="Verbindingslijn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224601" y="430082"/>
              <a:ext cx="1554791" cy="535232"/>
            </a:xfrm>
            <a:prstGeom prst="rect">
              <a:avLst/>
            </a:prstGeom>
            <a:effectLst/>
          </p:spPr>
        </p:pic>
        <p:sp>
          <p:nvSpPr>
            <p:cNvPr id="418" name="Interference &lt; 0"/>
            <p:cNvSpPr txBox="1"/>
            <p:nvPr/>
          </p:nvSpPr>
          <p:spPr>
            <a:xfrm>
              <a:off x="2313286" y="5010460"/>
              <a:ext cx="3510831" cy="5975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i="1" u="sng"/>
              </a:lvl1pPr>
            </a:lstStyle>
            <a:p>
              <a:pPr/>
              <a:r>
                <a:t>Interference &lt; 0</a:t>
              </a:r>
            </a:p>
          </p:txBody>
        </p:sp>
        <p:pic>
          <p:nvPicPr>
            <p:cNvPr id="439" name="Verbindingslijn" descr="Verbindingslijn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585970" y="5510585"/>
              <a:ext cx="1598279" cy="659170"/>
            </a:xfrm>
            <a:prstGeom prst="rect">
              <a:avLst/>
            </a:prstGeom>
            <a:effectLst/>
          </p:spPr>
        </p:pic>
        <p:grpSp>
          <p:nvGrpSpPr>
            <p:cNvPr id="425" name="Groepeer"/>
            <p:cNvGrpSpPr/>
            <p:nvPr/>
          </p:nvGrpSpPr>
          <p:grpSpPr>
            <a:xfrm>
              <a:off x="7160789" y="627444"/>
              <a:ext cx="5412319" cy="2151865"/>
              <a:chOff x="0" y="0"/>
              <a:chExt cx="5412318" cy="2151864"/>
            </a:xfrm>
          </p:grpSpPr>
          <p:pic>
            <p:nvPicPr>
              <p:cNvPr id="420" name="Afbeelding" descr="Afbeeldi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29889" y="0"/>
                <a:ext cx="4806958" cy="21518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1" name="Vergelijking"/>
              <p:cNvSpPr txBox="1"/>
              <p:nvPr/>
            </p:nvSpPr>
            <p:spPr>
              <a:xfrm>
                <a:off x="0" y="956450"/>
                <a:ext cx="238964" cy="23896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sz="3200"/>
              </a:p>
            </p:txBody>
          </p:sp>
          <p:sp>
            <p:nvSpPr>
              <p:cNvPr id="422" name="Lijn"/>
              <p:cNvSpPr/>
              <p:nvPr/>
            </p:nvSpPr>
            <p:spPr>
              <a:xfrm flipV="1">
                <a:off x="5101513" y="337792"/>
                <a:ext cx="1" cy="14762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Lijn"/>
              <p:cNvSpPr/>
              <p:nvPr/>
            </p:nvSpPr>
            <p:spPr>
              <a:xfrm flipV="1">
                <a:off x="382442" y="322729"/>
                <a:ext cx="1" cy="1476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Vergelijking"/>
              <p:cNvSpPr txBox="1"/>
              <p:nvPr/>
            </p:nvSpPr>
            <p:spPr>
              <a:xfrm>
                <a:off x="5231470" y="135183"/>
                <a:ext cx="180849" cy="2747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sz="3200"/>
              </a:p>
            </p:txBody>
          </p:sp>
        </p:grpSp>
        <p:grpSp>
          <p:nvGrpSpPr>
            <p:cNvPr id="430" name="Groepeer"/>
            <p:cNvGrpSpPr/>
            <p:nvPr/>
          </p:nvGrpSpPr>
          <p:grpSpPr>
            <a:xfrm>
              <a:off x="2228677" y="724387"/>
              <a:ext cx="5164336" cy="1957978"/>
              <a:chOff x="0" y="0"/>
              <a:chExt cx="5164335" cy="1957977"/>
            </a:xfrm>
          </p:grpSpPr>
          <p:pic>
            <p:nvPicPr>
              <p:cNvPr id="426" name="Afbeelding" descr="Afbeeldi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11476"/>
                <a:ext cx="4981076" cy="18465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27" name="Lijn"/>
              <p:cNvSpPr/>
              <p:nvPr/>
            </p:nvSpPr>
            <p:spPr>
              <a:xfrm flipV="1">
                <a:off x="58579" y="296587"/>
                <a:ext cx="1" cy="1476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Lijn"/>
              <p:cNvSpPr/>
              <p:nvPr/>
            </p:nvSpPr>
            <p:spPr>
              <a:xfrm flipV="1">
                <a:off x="4816451" y="296587"/>
                <a:ext cx="1" cy="147628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Vergelijking"/>
              <p:cNvSpPr txBox="1"/>
              <p:nvPr/>
            </p:nvSpPr>
            <p:spPr>
              <a:xfrm>
                <a:off x="4983487" y="0"/>
                <a:ext cx="180849" cy="2747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914400" latinLnBrk="1">
                  <a:defRPr sz="1800"/>
                </a:pPr>
                <a14:m>
                  <m:oMathPara>
                    <m:oMathParaPr>
                      <m:jc m:val="centerGroup"/>
                    </m:oMathParaPr>
                    <m:oMath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sz="3200"/>
              </a:p>
            </p:txBody>
          </p:sp>
        </p:grpSp>
      </p:grpSp>
      <p:pic>
        <p:nvPicPr>
          <p:cNvPr id="432" name="Schermafbeelding 2023-05-13 om 14.21.26.png" descr="Schermafbeelding 2023-05-13 om 14.21.2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17030" y="6257662"/>
            <a:ext cx="9750804" cy="7263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Verbindingslijn" descr="Verbindingslijn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46886" y="5803775"/>
            <a:ext cx="947053" cy="3251731"/>
          </a:xfrm>
          <a:prstGeom prst="rect">
            <a:avLst/>
          </a:prstGeom>
        </p:spPr>
      </p:pic>
      <p:pic>
        <p:nvPicPr>
          <p:cNvPr id="443" name="Verbindingslijn" descr="Verbindingslijn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978136" y="12191206"/>
            <a:ext cx="2898039" cy="535625"/>
          </a:xfrm>
          <a:prstGeom prst="rect">
            <a:avLst/>
          </a:prstGeom>
        </p:spPr>
      </p:pic>
      <p:sp>
        <p:nvSpPr>
          <p:cNvPr id="435" name="actual Offshell Signal barely visible"/>
          <p:cNvSpPr txBox="1"/>
          <p:nvPr/>
        </p:nvSpPr>
        <p:spPr>
          <a:xfrm>
            <a:off x="12395962" y="12149289"/>
            <a:ext cx="5369053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b="1" i="1" sz="3200" u="sng">
                <a:solidFill>
                  <a:srgbClr val="CA22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actual Offshell Signal barely visible</a:t>
            </a:r>
          </a:p>
        </p:txBody>
      </p:sp>
      <p:sp>
        <p:nvSpPr>
          <p:cNvPr id="436" name="Afgeronde rechthoek"/>
          <p:cNvSpPr/>
          <p:nvPr/>
        </p:nvSpPr>
        <p:spPr>
          <a:xfrm>
            <a:off x="3347547" y="6967204"/>
            <a:ext cx="2687785" cy="31196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47" name="Signal definition: Effective signal contribution"/>
          <p:cNvSpPr txBox="1"/>
          <p:nvPr/>
        </p:nvSpPr>
        <p:spPr>
          <a:xfrm>
            <a:off x="1872442" y="411610"/>
            <a:ext cx="203775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Signal definition: Effective signal contribution</a:t>
            </a:r>
          </a:p>
        </p:txBody>
      </p:sp>
      <p:sp>
        <p:nvSpPr>
          <p:cNvPr id="448" name="Parametrise this effect using the Off-shell Higgs Signal strength"/>
          <p:cNvSpPr txBox="1"/>
          <p:nvPr/>
        </p:nvSpPr>
        <p:spPr>
          <a:xfrm>
            <a:off x="1615494" y="2117629"/>
            <a:ext cx="21746966" cy="105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rPr b="1" u="sng">
                <a:solidFill>
                  <a:srgbClr val="02AABD"/>
                </a:solidFill>
              </a:rPr>
              <a:t>Parametrise</a:t>
            </a:r>
            <a:r>
              <a:t> this effect using the Off-shell Higgs Signal strength </a:t>
            </a:r>
            <a14:m>
              <m:oMath>
                <m:sSubSup>
                  <m:e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μ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</m:sub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</m:t>
                    </m:r>
                  </m:sup>
                </m:sSubSup>
                <m:r>
                  <a:rPr xmlns:a="http://schemas.openxmlformats.org/drawingml/2006/main" sz="525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∝</m:t>
                </m:r>
                <m:sSubSup>
                  <m:e>
                    <m:r>
                      <m:rPr>
                        <m:sty m:val="p"/>
                      </m:rP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Γ</m:t>
                    </m:r>
                  </m:e>
                  <m:sub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  <m:sup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5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sup>
                </m:sSubSup>
              </m:oMath>
            </a14:m>
          </a:p>
        </p:txBody>
      </p:sp>
      <p:sp>
        <p:nvSpPr>
          <p:cNvPr id="449" name="Vergelijking"/>
          <p:cNvSpPr txBox="1"/>
          <p:nvPr/>
        </p:nvSpPr>
        <p:spPr>
          <a:xfrm>
            <a:off x="3080165" y="3638978"/>
            <a:ext cx="11894767" cy="8762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W</m:t>
                      </m:r>
                    </m:sub>
                  </m:sSub>
                  <m:r>
                    <a:rPr xmlns:a="http://schemas.openxmlformats.org/drawingml/2006/main" sz="5600" i="1">
                      <a:solidFill>
                        <a:srgbClr val="002F4E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</m:e>
                    <m:sub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sSub>
                    <m:e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  <m:r>
                    <a:rPr xmlns:a="http://schemas.openxmlformats.org/drawingml/2006/main" sz="5600" i="1">
                      <a:solidFill>
                        <a:srgbClr val="002F4E"/>
                      </a:solidFill>
                      <a:latin typeface="Cambria Math" panose="02040503050406030204" pitchFamily="18" charset="0"/>
                    </a:rPr>
                    <m:t>+</m:t>
                  </m:r>
                  <m:sSub>
                    <m:e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5600" i="1">
                      <a:solidFill>
                        <a:srgbClr val="002F4E"/>
                      </a:solidFill>
                      <a:latin typeface="Cambria Math" panose="02040503050406030204" pitchFamily="18" charset="0"/>
                    </a:rPr>
                    <m:t>+</m:t>
                  </m:r>
                  <m:rad>
                    <m:radPr>
                      <m:ctrlP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sSub>
                        <m:e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</m:e>
                        <m:sub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5600" i="1">
                              <a:solidFill>
                                <a:srgbClr val="002F4E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</m:sub>
                      </m:sSub>
                    </m:e>
                  </m:rad>
                  <m:sSub>
                    <m:e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</m:e>
                    <m:sub>
                      <m:r>
                        <a:rPr xmlns:a="http://schemas.openxmlformats.org/drawingml/2006/main" sz="5600" i="1">
                          <a:solidFill>
                            <a:srgbClr val="002F4E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</m:sub>
                  </m:sSub>
                </m:oMath>
              </m:oMathPara>
            </a14:m>
            <a:endParaRPr sz="5600">
              <a:solidFill>
                <a:srgbClr val="002F4F"/>
              </a:solidFill>
            </a:endParaRPr>
          </a:p>
        </p:txBody>
      </p:sp>
      <p:pic>
        <p:nvPicPr>
          <p:cNvPr id="450" name="Schermafbeelding 2023-05-13 om 14.25.43.png" descr="Schermafbeelding 2023-05-13 om 14.25.4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5494" y="5527394"/>
            <a:ext cx="22694716" cy="8200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Verbindingslijn" descr="Verbindingslij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952967" y="4994325"/>
            <a:ext cx="990571" cy="2361531"/>
          </a:xfrm>
          <a:prstGeom prst="rect">
            <a:avLst/>
          </a:prstGeom>
        </p:spPr>
      </p:pic>
      <p:sp>
        <p:nvSpPr>
          <p:cNvPr id="452" name="The effective contribution we observe"/>
          <p:cNvSpPr txBox="1"/>
          <p:nvPr/>
        </p:nvSpPr>
        <p:spPr>
          <a:xfrm>
            <a:off x="16671013" y="4361724"/>
            <a:ext cx="7581226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b="1" i="1" sz="3200" u="sng">
                <a:solidFill>
                  <a:srgbClr val="CA22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effective contribution we observe</a:t>
            </a:r>
          </a:p>
        </p:txBody>
      </p:sp>
      <p:sp>
        <p:nvSpPr>
          <p:cNvPr id="453" name="Afgeronde rechthoek"/>
          <p:cNvSpPr/>
          <p:nvPr/>
        </p:nvSpPr>
        <p:spPr>
          <a:xfrm>
            <a:off x="21750866" y="12692428"/>
            <a:ext cx="2570940" cy="1034846"/>
          </a:xfrm>
          <a:prstGeom prst="roundRect">
            <a:avLst>
              <a:gd name="adj" fmla="val 1840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54" name="Vergelijking"/>
          <p:cNvSpPr txBox="1"/>
          <p:nvPr/>
        </p:nvSpPr>
        <p:spPr>
          <a:xfrm>
            <a:off x="18873232" y="12837297"/>
            <a:ext cx="5293452" cy="5099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7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0.7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43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Dianummer"/>
          <p:cNvSpPr txBox="1"/>
          <p:nvPr>
            <p:ph type="sldNum" sz="quarter" idx="2"/>
          </p:nvPr>
        </p:nvSpPr>
        <p:spPr>
          <a:xfrm>
            <a:off x="434972" y="12639836"/>
            <a:ext cx="508733" cy="9048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59" name="Take advantage of the shape as well as the normalisation"/>
          <p:cNvSpPr txBox="1"/>
          <p:nvPr/>
        </p:nvSpPr>
        <p:spPr>
          <a:xfrm>
            <a:off x="1967553" y="2599703"/>
            <a:ext cx="2174696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2" marL="1444625" indent="-555625">
              <a:buSzPct val="145000"/>
              <a:buChar char="•"/>
              <a:defRPr sz="4300"/>
            </a:pPr>
            <a:r>
              <a:t>Take advantage of the </a:t>
            </a:r>
            <a:r>
              <a:rPr b="1" u="sng">
                <a:solidFill>
                  <a:srgbClr val="02AABD"/>
                </a:solidFill>
              </a:rPr>
              <a:t>shape</a:t>
            </a:r>
            <a:r>
              <a:t> as well as the </a:t>
            </a:r>
            <a:r>
              <a:rPr b="1" u="sng">
                <a:solidFill>
                  <a:srgbClr val="02AABD"/>
                </a:solidFill>
              </a:rPr>
              <a:t>normalisation</a:t>
            </a:r>
          </a:p>
        </p:txBody>
      </p:sp>
      <p:pic>
        <p:nvPicPr>
          <p:cNvPr id="460" name="animated (1).gif" descr="animated (1)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5494" y="5032456"/>
            <a:ext cx="22385154" cy="8090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Verbindingslijn" descr="Verbindingslijn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49767" y="4537125"/>
            <a:ext cx="990571" cy="2361531"/>
          </a:xfrm>
          <a:prstGeom prst="rect">
            <a:avLst/>
          </a:prstGeom>
        </p:spPr>
      </p:pic>
      <p:sp>
        <p:nvSpPr>
          <p:cNvPr id="462" name="The effective contribution we observe"/>
          <p:cNvSpPr txBox="1"/>
          <p:nvPr/>
        </p:nvSpPr>
        <p:spPr>
          <a:xfrm>
            <a:off x="16467813" y="3904524"/>
            <a:ext cx="7581226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b="1" i="1" sz="3200" u="sng">
                <a:solidFill>
                  <a:srgbClr val="CA22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The effective contribution we observe</a:t>
            </a:r>
          </a:p>
        </p:txBody>
      </p:sp>
      <p:sp>
        <p:nvSpPr>
          <p:cNvPr id="463" name="Afgeronde rechthoek"/>
          <p:cNvSpPr/>
          <p:nvPr/>
        </p:nvSpPr>
        <p:spPr>
          <a:xfrm>
            <a:off x="21513800" y="12133628"/>
            <a:ext cx="2570940" cy="1034846"/>
          </a:xfrm>
          <a:prstGeom prst="roundRect">
            <a:avLst>
              <a:gd name="adj" fmla="val 18409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64" name="Vergelijking"/>
          <p:cNvSpPr txBox="1"/>
          <p:nvPr/>
        </p:nvSpPr>
        <p:spPr>
          <a:xfrm>
            <a:off x="18636166" y="12278497"/>
            <a:ext cx="5293452" cy="50995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defTabSz="914400" latinLnBrk="1">
              <a:defRPr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7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0.7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⋅</m:t>
                  </m:r>
                  <m:sSub>
                    <m:e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b>
                      <m:r>
                        <a:rPr xmlns:a="http://schemas.openxmlformats.org/drawingml/2006/main" sz="4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sub>
                  </m:sSub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[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G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V</m:t>
                  </m:r>
                  <m:r>
                    <a:rPr xmlns:a="http://schemas.openxmlformats.org/drawingml/2006/main" sz="43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]</m:t>
                  </m:r>
                </m:oMath>
              </m:oMathPara>
            </a14:m>
            <a:endParaRPr sz="4300"/>
          </a:p>
        </p:txBody>
      </p:sp>
      <p:sp>
        <p:nvSpPr>
          <p:cNvPr id="465" name="Signal definition: Interference and Signal"/>
          <p:cNvSpPr txBox="1"/>
          <p:nvPr/>
        </p:nvSpPr>
        <p:spPr>
          <a:xfrm>
            <a:off x="1872442" y="411610"/>
            <a:ext cx="20377518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500"/>
            </a:lvl1pPr>
          </a:lstStyle>
          <a:p>
            <a:pPr/>
            <a:r>
              <a:t>Signal definition: Interference and Signal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002F4F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002F4F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5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