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93" r:id="rId4"/>
    <p:sldId id="303" r:id="rId5"/>
    <p:sldId id="284" r:id="rId6"/>
    <p:sldId id="263" r:id="rId7"/>
    <p:sldId id="312" r:id="rId8"/>
    <p:sldId id="266" r:id="rId9"/>
    <p:sldId id="297" r:id="rId10"/>
    <p:sldId id="302" r:id="rId11"/>
    <p:sldId id="301" r:id="rId12"/>
    <p:sldId id="296" r:id="rId13"/>
    <p:sldId id="305" r:id="rId14"/>
    <p:sldId id="287" r:id="rId15"/>
    <p:sldId id="285" r:id="rId16"/>
    <p:sldId id="306" r:id="rId17"/>
    <p:sldId id="271" r:id="rId18"/>
    <p:sldId id="259" r:id="rId19"/>
    <p:sldId id="304" r:id="rId20"/>
    <p:sldId id="311" r:id="rId21"/>
    <p:sldId id="310" r:id="rId22"/>
    <p:sldId id="277" r:id="rId23"/>
    <p:sldId id="265" r:id="rId24"/>
    <p:sldId id="272" r:id="rId25"/>
    <p:sldId id="273" r:id="rId26"/>
    <p:sldId id="275" r:id="rId27"/>
    <p:sldId id="276" r:id="rId28"/>
  </p:sldIdLst>
  <p:sldSz cx="10077450" cy="5668963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0253F"/>
    <a:srgbClr val="CFB865"/>
    <a:srgbClr val="4A7EB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F85C0-0631-4630-A839-B1E7406BAAE9}" v="8" dt="2023-05-12T12:54:55.928"/>
    <p1510:client id="{0F19B162-8901-4A13-BEBC-C563399FFF4E}" v="210" dt="2023-05-12T09:13:46.501"/>
    <p1510:client id="{16C84BC9-7AA6-4E7B-9D44-A789E3C10EED}" v="681" dt="2023-05-11T15:04:15.696"/>
    <p1510:client id="{5C8F8045-7062-4518-83C7-A4C2F4894FC2}" v="100" dt="2023-05-14T23:31:04.622"/>
    <p1510:client id="{64BD7971-9273-4421-865F-10B47C61B0A9}" v="525" dt="2023-05-12T00:05:07.112"/>
    <p1510:client id="{81A40E40-2BA5-4515-AE7F-641526DD0119}" v="10" dt="2023-05-12T13:30:33.617"/>
    <p1510:client id="{9C1B7FAC-9303-4C1E-B9D4-DA79E7AEFA6E}" v="272" dt="2023-05-14T17:37:50.452"/>
    <p1510:client id="{A4259F9E-93FB-41F8-84A6-8E25E14AD9BA}" v="7" dt="2023-05-15T07:09:45.511"/>
    <p1510:client id="{A9FC915D-66BF-493E-9A4D-DAF692B415AA}" v="930" dt="2023-05-11T13:18:30.143"/>
    <p1510:client id="{E4A4D0C1-CC07-454D-A48B-29678FB45426}" v="464" dt="2023-05-12T11:42:29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68325-2587-4F05-8E50-713C6232C369}" type="datetimeFigureOut">
              <a:rPr lang="en-NL" smtClean="0"/>
              <a:t>05/15/2023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90FC-B8CF-4120-B172-7E559F877ABD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914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390FC-B8CF-4120-B172-7E559F877ABD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011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856B2CD-8420-47F1-8982-C3110CEBD5F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96926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82880" y="3021840"/>
            <a:ext cx="96926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3FBC4B9-BB66-4BCF-A250-46EA7EC9910F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4944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82880" y="302184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149440" y="302184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A389144-0E8F-4A8F-B1F0-A05BD8B86DAC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460320" y="82692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737400" y="82692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182880" y="302184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460320" y="302184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737400" y="3021840"/>
            <a:ext cx="31208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8874381-283D-4AF4-BD62-0BF915DBC08B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82880" y="826920"/>
            <a:ext cx="969264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23CDCD2-68FC-4A3E-B723-5DB57C434F1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969264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9241B1F-8642-47E1-B93A-07451F15D366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472968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49440" y="826920"/>
            <a:ext cx="472968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199602C-8C9C-4A3D-B80A-BAD1C1CA6C75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54BE383-5F18-42DF-A0E5-FF15D6BE5434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182880" y="91440"/>
            <a:ext cx="6217920" cy="192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43E099C-8417-46B0-A976-F067D111471A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49440" y="826920"/>
            <a:ext cx="472968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82880" y="302184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DAC6893-CAFB-452D-8ABF-D5EC7B6B4A8C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472968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4944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149440" y="302184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34E7E54-8780-40EE-A8AC-79BB93901D51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82880" y="-14040"/>
            <a:ext cx="621792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4400" b="1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8288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149440" y="826920"/>
            <a:ext cx="472968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82880" y="3021840"/>
            <a:ext cx="9692640" cy="200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42C0A9C-8B40-4DC9-AA31-AD6A94E85CB6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/>
          <p:nvPr/>
        </p:nvPicPr>
        <p:blipFill>
          <a:blip r:embed="rId14"/>
          <a:stretch/>
        </p:blipFill>
        <p:spPr>
          <a:xfrm>
            <a:off x="360" y="-9000"/>
            <a:ext cx="10076400" cy="5667480"/>
          </a:xfrm>
          <a:prstGeom prst="rect">
            <a:avLst/>
          </a:prstGeom>
          <a:ln w="0">
            <a:noFill/>
          </a:ln>
        </p:spPr>
      </p:pic>
      <p:sp>
        <p:nvSpPr>
          <p:cNvPr id="11" name="Rechthoek 10"/>
          <p:cNvSpPr/>
          <p:nvPr/>
        </p:nvSpPr>
        <p:spPr>
          <a:xfrm>
            <a:off x="-20160" y="5303520"/>
            <a:ext cx="10096920" cy="365400"/>
          </a:xfrm>
          <a:prstGeom prst="rect">
            <a:avLst/>
          </a:prstGeom>
          <a:solidFill>
            <a:srgbClr val="FFFFFF">
              <a:alpha val="1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8595360" y="5394960"/>
            <a:ext cx="1280160" cy="16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200" b="0" strike="noStrike" spc="-1">
                <a:solidFill>
                  <a:srgbClr val="EEEEEE"/>
                </a:solidFill>
                <a:latin typeface="Times New Roman"/>
              </a:defRPr>
            </a:lvl1pPr>
          </a:lstStyle>
          <a:p>
            <a:pPr algn="r">
              <a:buNone/>
            </a:pPr>
            <a:fld id="{3412D520-8D85-486B-80DF-A3463272E56C}" type="slidenum">
              <a:rPr lang="en-US" sz="1200" b="0" strike="noStrike" spc="-1">
                <a:solidFill>
                  <a:srgbClr val="EEEEEE"/>
                </a:solidFill>
                <a:latin typeface="Times New Roman"/>
              </a:rPr>
              <a:t>‹nr.›</a:t>
            </a:fld>
            <a:endParaRPr lang="en-US" sz="1200" b="0" strike="noStrike" spc="-1">
              <a:solidFill>
                <a:srgbClr val="EEEEEE"/>
              </a:solidFill>
              <a:latin typeface="Times New Roman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0" y="-9000"/>
            <a:ext cx="10076760" cy="5312520"/>
          </a:xfrm>
          <a:prstGeom prst="rect">
            <a:avLst/>
          </a:prstGeom>
          <a:solidFill>
            <a:srgbClr val="000000">
              <a:alpha val="82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Afbeelding 3"/>
          <p:cNvPicPr/>
          <p:nvPr/>
        </p:nvPicPr>
        <p:blipFill>
          <a:blip r:embed="rId15"/>
          <a:stretch/>
        </p:blipFill>
        <p:spPr>
          <a:xfrm>
            <a:off x="7498080" y="51480"/>
            <a:ext cx="1665360" cy="7495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dt" idx="2"/>
          </p:nvPr>
        </p:nvSpPr>
        <p:spPr>
          <a:xfrm>
            <a:off x="91440" y="5394960"/>
            <a:ext cx="1188720" cy="16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200" b="0" strike="noStrike" spc="-1">
                <a:solidFill>
                  <a:srgbClr val="EEEEEE"/>
                </a:solidFill>
                <a:latin typeface="Times New Roman"/>
              </a:defRPr>
            </a:lvl1pPr>
          </a:lstStyle>
          <a:p>
            <a:r>
              <a:rPr lang="en-NL" sz="1200" b="0" strike="noStrike" spc="-1">
                <a:solidFill>
                  <a:srgbClr val="EEEEEE"/>
                </a:solidFill>
                <a:latin typeface="Times New Roman"/>
              </a:rPr>
              <a:t>2023-05-15</a:t>
            </a:r>
            <a:endParaRPr lang="en-US" sz="1200" b="0" strike="noStrike" spc="-1">
              <a:solidFill>
                <a:srgbClr val="EEEEEE"/>
              </a:solidFill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3"/>
          </p:nvPr>
        </p:nvSpPr>
        <p:spPr>
          <a:xfrm>
            <a:off x="2286000" y="5394240"/>
            <a:ext cx="5303520" cy="16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200" b="0" strike="noStrike" spc="-1">
                <a:solidFill>
                  <a:srgbClr val="EEEEEE"/>
                </a:solidFill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200" b="0" strike="noStrike" spc="-1">
                <a:solidFill>
                  <a:srgbClr val="EEEEEE"/>
                </a:solidFill>
                <a:latin typeface="Times New Roman"/>
              </a:rPr>
              <a:t>Nikhef Jamboree | bjung@nikhef.nl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182880" y="91440"/>
            <a:ext cx="6217920" cy="41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200" b="1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182880" y="826920"/>
            <a:ext cx="9692640" cy="42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latin typeface="Arial"/>
              </a:rPr>
              <a:t>Seventh Outline Level</a:t>
            </a:r>
          </a:p>
        </p:txBody>
      </p:sp>
      <p:pic>
        <p:nvPicPr>
          <p:cNvPr id="9" name="Afbeelding 8"/>
          <p:cNvPicPr/>
          <p:nvPr/>
        </p:nvPicPr>
        <p:blipFill>
          <a:blip r:embed="rId16"/>
          <a:stretch/>
        </p:blipFill>
        <p:spPr>
          <a:xfrm>
            <a:off x="9281880" y="0"/>
            <a:ext cx="795240" cy="822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0225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c/s10052-021-09893-0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nk.springer.com/article/10.1140/epjc/s10052-021-09893-0" TargetMode="External"/><Relationship Id="rId4" Type="http://schemas.openxmlformats.org/officeDocument/2006/relationships/hyperlink" Target="file:///\\home\yugen96\Downloads\Dissertation_HallmannSteffen_Opus-1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abs/pii/S0146641021000880" TargetMode="External"/><Relationship Id="rId4" Type="http://schemas.openxmlformats.org/officeDocument/2006/relationships/hyperlink" Target="https://agenda.infn.it/event/28874/contributions/169614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JHEP03(2022)055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dg.lbl.gov/2021/reviews/rpp2021-rev-nu-cross-sections.pdf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spas.2018.00036/ful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sciencedirect.com/science/article/pii/S0550321316300529#br019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link.springer.com/article/10.1007/JHEP02(2013)082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link.springer.com/article/10.1140/epjc/s10052-021-09893-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nikhef.nl/pub/services/biblio/theses_pdf/thesis_L_Nauta.pdf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fbeelding 45"/>
          <p:cNvPicPr/>
          <p:nvPr/>
        </p:nvPicPr>
        <p:blipFill>
          <a:blip r:embed="rId2"/>
          <a:srcRect b="6420"/>
          <a:stretch/>
        </p:blipFill>
        <p:spPr>
          <a:xfrm>
            <a:off x="360" y="0"/>
            <a:ext cx="10076400" cy="530316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" y="1683360"/>
            <a:ext cx="9923828" cy="27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5400" b="1" strike="noStrike" spc="-1" dirty="0">
                <a:solidFill>
                  <a:srgbClr val="FFFFFF"/>
                </a:solidFill>
                <a:latin typeface="Arial"/>
                <a:ea typeface="Noto Sans CJK SC"/>
              </a:rPr>
              <a:t>Physics with KM3NeT-ORCA</a:t>
            </a:r>
            <a:br>
              <a:rPr sz="6000" dirty="0"/>
            </a:br>
            <a:r>
              <a:rPr lang="en-US" b="1" spc="-1" dirty="0" err="1">
                <a:solidFill>
                  <a:srgbClr val="F6F9D4"/>
                </a:solidFill>
              </a:rPr>
              <a:t>Nikhef</a:t>
            </a:r>
            <a:r>
              <a:rPr lang="en-US" b="1" spc="-1" dirty="0">
                <a:solidFill>
                  <a:srgbClr val="F6F9D4"/>
                </a:solidFill>
              </a:rPr>
              <a:t> Jamboree</a:t>
            </a:r>
            <a:br>
              <a:rPr sz="4400" dirty="0"/>
            </a:br>
            <a:br>
              <a:rPr sz="3200" dirty="0"/>
            </a:br>
            <a:r>
              <a:rPr lang="en-US" sz="2800" b="1" strike="noStrike" spc="-1" dirty="0">
                <a:solidFill>
                  <a:srgbClr val="FFFFFF"/>
                </a:solidFill>
                <a:latin typeface="Arial"/>
                <a:ea typeface="Noto Sans CJK SC"/>
              </a:rPr>
              <a:t>Bouke Jung</a:t>
            </a:r>
            <a:br>
              <a:rPr sz="2800" dirty="0"/>
            </a:br>
            <a:r>
              <a:rPr lang="en-US" sz="2800" b="1" strike="noStrike" spc="-1" dirty="0">
                <a:solidFill>
                  <a:srgbClr val="FFFFFF"/>
                </a:solidFill>
                <a:latin typeface="Arial"/>
                <a:ea typeface="Noto Sans CJK SC"/>
              </a:rPr>
              <a:t>on behalf of the </a:t>
            </a:r>
            <a:r>
              <a:rPr lang="en-US" sz="2800" b="1" spc="-1" dirty="0">
                <a:solidFill>
                  <a:srgbClr val="FFFFFF"/>
                </a:solidFill>
                <a:latin typeface="Arial"/>
                <a:ea typeface="Noto Sans CJK SC"/>
              </a:rPr>
              <a:t>Nikhef-KM3NeT</a:t>
            </a:r>
            <a:r>
              <a:rPr lang="en-US" sz="2800" b="1" strike="noStrike" spc="-1" dirty="0">
                <a:solidFill>
                  <a:srgbClr val="FFFFFF"/>
                </a:solidFill>
                <a:latin typeface="Arial"/>
                <a:ea typeface="Noto Sans CJK SC"/>
              </a:rPr>
              <a:t> </a:t>
            </a:r>
            <a:r>
              <a:rPr lang="en-US" sz="2800" b="1" spc="-1" dirty="0">
                <a:solidFill>
                  <a:srgbClr val="FFFFFF"/>
                </a:solidFill>
                <a:latin typeface="Arial"/>
                <a:ea typeface="Noto Sans CJK SC"/>
              </a:rPr>
              <a:t>group</a:t>
            </a:r>
            <a:endParaRPr lang="en-US" sz="2800" b="1" strike="noStrike" spc="-1" dirty="0">
              <a:latin typeface="Arial"/>
            </a:endParaRPr>
          </a:p>
        </p:txBody>
      </p:sp>
      <p:pic>
        <p:nvPicPr>
          <p:cNvPr id="48" name="Afbeelding 47"/>
          <p:cNvPicPr/>
          <p:nvPr/>
        </p:nvPicPr>
        <p:blipFill>
          <a:blip r:embed="rId3"/>
          <a:stretch/>
        </p:blipFill>
        <p:spPr>
          <a:xfrm>
            <a:off x="7223760" y="0"/>
            <a:ext cx="1921320" cy="865080"/>
          </a:xfrm>
          <a:prstGeom prst="rect">
            <a:avLst/>
          </a:prstGeom>
          <a:ln w="0">
            <a:noFill/>
          </a:ln>
        </p:spPr>
      </p:pic>
      <p:pic>
        <p:nvPicPr>
          <p:cNvPr id="49" name="Afbeelding 48"/>
          <p:cNvPicPr/>
          <p:nvPr/>
        </p:nvPicPr>
        <p:blipFill>
          <a:blip r:embed="rId4"/>
          <a:stretch/>
        </p:blipFill>
        <p:spPr>
          <a:xfrm>
            <a:off x="110520" y="57960"/>
            <a:ext cx="3181320" cy="665640"/>
          </a:xfrm>
          <a:prstGeom prst="rect">
            <a:avLst/>
          </a:prstGeom>
          <a:ln w="0">
            <a:noFill/>
          </a:ln>
        </p:spPr>
      </p:pic>
      <p:pic>
        <p:nvPicPr>
          <p:cNvPr id="50" name="Afbeelding 49"/>
          <p:cNvPicPr/>
          <p:nvPr/>
        </p:nvPicPr>
        <p:blipFill>
          <a:blip r:embed="rId5"/>
          <a:stretch/>
        </p:blipFill>
        <p:spPr>
          <a:xfrm>
            <a:off x="9281520" y="0"/>
            <a:ext cx="795240" cy="8229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1B3AD04-AA44-4054-8AB4-1F1A55D4BE72}" type="slidenum">
              <a:rPr/>
              <a:t>1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t>10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C356A3-CB2A-9188-77F0-E632F0CC4D55}"/>
              </a:ext>
            </a:extLst>
          </p:cNvPr>
          <p:cNvSpPr txBox="1"/>
          <p:nvPr/>
        </p:nvSpPr>
        <p:spPr>
          <a:xfrm>
            <a:off x="91440" y="1342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Improving our analysis framework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910947-544D-10ED-947F-428C1FA56FB4}"/>
              </a:ext>
            </a:extLst>
          </p:cNvPr>
          <p:cNvSpPr txBox="1"/>
          <p:nvPr/>
        </p:nvSpPr>
        <p:spPr>
          <a:xfrm>
            <a:off x="192652" y="729288"/>
            <a:ext cx="9284509" cy="46657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1" dirty="0">
                <a:solidFill>
                  <a:schemeClr val="bg1"/>
                </a:solidFill>
              </a:rPr>
              <a:t>First oscillation fits on data were done with a framework developed at </a:t>
            </a:r>
            <a:r>
              <a:rPr lang="en-US" sz="2000" spc="-1" dirty="0" err="1">
                <a:solidFill>
                  <a:schemeClr val="bg1"/>
                </a:solidFill>
              </a:rPr>
              <a:t>Nikhef</a:t>
            </a:r>
            <a:r>
              <a:rPr lang="en-US" sz="2000" spc="-1" dirty="0">
                <a:solidFill>
                  <a:schemeClr val="bg1"/>
                </a:solidFill>
              </a:rPr>
              <a:t>!</a:t>
            </a: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1BC70D-B7E3-8E84-0497-333E6845CB90}"/>
              </a:ext>
            </a:extLst>
          </p:cNvPr>
          <p:cNvSpPr txBox="1"/>
          <p:nvPr/>
        </p:nvSpPr>
        <p:spPr>
          <a:xfrm>
            <a:off x="1582149" y="1175430"/>
            <a:ext cx="65017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600" b="1" u="sng" dirty="0">
                <a:solidFill>
                  <a:schemeClr val="bg1"/>
                </a:solidFill>
              </a:rPr>
              <a:t>MONA</a:t>
            </a:r>
            <a:endParaRPr lang="nl-NL" sz="3600" u="sng">
              <a:solidFill>
                <a:schemeClr val="bg1"/>
              </a:solidFill>
            </a:endParaRPr>
          </a:p>
        </p:txBody>
      </p:sp>
      <p:pic>
        <p:nvPicPr>
          <p:cNvPr id="12" name="Afbeelding 12" descr="Afbeelding met diagram&#10;&#10;Automatisch gegenereerde beschrijving">
            <a:extLst>
              <a:ext uri="{FF2B5EF4-FFF2-40B4-BE49-F238E27FC236}">
                <a16:creationId xmlns:a16="http://schemas.microsoft.com/office/drawing/2014/main" id="{6CE99498-32FD-8990-065A-7CE66D4F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45" y="2552300"/>
            <a:ext cx="2585996" cy="258741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7F641B2-96FD-495A-4AE2-9098590AEB6F}"/>
              </a:ext>
            </a:extLst>
          </p:cNvPr>
          <p:cNvSpPr txBox="1"/>
          <p:nvPr/>
        </p:nvSpPr>
        <p:spPr>
          <a:xfrm>
            <a:off x="501442" y="1815734"/>
            <a:ext cx="8680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 u="sng" dirty="0">
                <a:solidFill>
                  <a:schemeClr val="bg1"/>
                </a:solidFill>
              </a:rPr>
              <a:t>Question: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What</a:t>
            </a:r>
            <a:r>
              <a:rPr lang="nl-NL" b="1" dirty="0">
                <a:solidFill>
                  <a:schemeClr val="bg1"/>
                </a:solidFill>
              </a:rPr>
              <a:t> does MONA </a:t>
            </a:r>
            <a:r>
              <a:rPr lang="nl-NL" b="1" dirty="0" err="1">
                <a:solidFill>
                  <a:schemeClr val="bg1"/>
                </a:solidFill>
              </a:rPr>
              <a:t>refer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to</a:t>
            </a:r>
            <a:r>
              <a:rPr lang="nl-NL" b="1" dirty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28FFB8B-0397-5765-BCAF-BE46876BB083}"/>
              </a:ext>
            </a:extLst>
          </p:cNvPr>
          <p:cNvSpPr txBox="1"/>
          <p:nvPr/>
        </p:nvSpPr>
        <p:spPr>
          <a:xfrm>
            <a:off x="-17317" y="2472721"/>
            <a:ext cx="5187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065C8C9-9625-4ECF-8E40-DA35C725B256}"/>
              </a:ext>
            </a:extLst>
          </p:cNvPr>
          <p:cNvSpPr txBox="1"/>
          <p:nvPr/>
        </p:nvSpPr>
        <p:spPr>
          <a:xfrm>
            <a:off x="3286259" y="2472721"/>
            <a:ext cx="6052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7775DF1-4BFB-8F09-918B-8DB5DEB48CFD}"/>
              </a:ext>
            </a:extLst>
          </p:cNvPr>
          <p:cNvSpPr txBox="1"/>
          <p:nvPr/>
        </p:nvSpPr>
        <p:spPr>
          <a:xfrm>
            <a:off x="5865234" y="2472721"/>
            <a:ext cx="6052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E34A97C-40A6-EFAD-206F-A989E47255E6}"/>
              </a:ext>
            </a:extLst>
          </p:cNvPr>
          <p:cNvSpPr/>
          <p:nvPr/>
        </p:nvSpPr>
        <p:spPr>
          <a:xfrm rot="2760000">
            <a:off x="-62396" y="3702158"/>
            <a:ext cx="3720236" cy="199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CA186D8-93F6-CCB6-5FC0-58A694945AD2}"/>
              </a:ext>
            </a:extLst>
          </p:cNvPr>
          <p:cNvSpPr/>
          <p:nvPr/>
        </p:nvSpPr>
        <p:spPr>
          <a:xfrm rot="-2640000">
            <a:off x="-19111" y="3745420"/>
            <a:ext cx="3720236" cy="199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4" descr="Afbeelding met tekst, persoon, buitenshuis, vrouw&#10;&#10;Automatisch gegenereerde beschrijving">
            <a:extLst>
              <a:ext uri="{FF2B5EF4-FFF2-40B4-BE49-F238E27FC236}">
                <a16:creationId xmlns:a16="http://schemas.microsoft.com/office/drawing/2014/main" id="{CDE8EE87-9281-C9F8-337C-71D242056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32" y="2394391"/>
            <a:ext cx="1876684" cy="272996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4751ACA1-8E1D-FED4-B7EE-57AC227B183F}"/>
              </a:ext>
            </a:extLst>
          </p:cNvPr>
          <p:cNvSpPr/>
          <p:nvPr/>
        </p:nvSpPr>
        <p:spPr>
          <a:xfrm rot="-2640000">
            <a:off x="3163559" y="3804274"/>
            <a:ext cx="3166626" cy="224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D1DBF04-89D6-A264-2A4C-7F9DE5168630}"/>
              </a:ext>
            </a:extLst>
          </p:cNvPr>
          <p:cNvSpPr/>
          <p:nvPr/>
        </p:nvSpPr>
        <p:spPr>
          <a:xfrm rot="2580000">
            <a:off x="3217257" y="3804274"/>
            <a:ext cx="3166626" cy="224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E5F4F116-867A-223E-5E8E-6B64D73EB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766" y="1188262"/>
            <a:ext cx="2231340" cy="1248784"/>
          </a:xfrm>
          <a:prstGeom prst="rect">
            <a:avLst/>
          </a:prstGeom>
        </p:spPr>
      </p:pic>
      <p:pic>
        <p:nvPicPr>
          <p:cNvPr id="18" name="Afbeelding 15" descr="Afbeelding met tekst, persoon, person, mannelijk&#10;&#10;Automatisch gegenereerde beschrijving">
            <a:extLst>
              <a:ext uri="{FF2B5EF4-FFF2-40B4-BE49-F238E27FC236}">
                <a16:creationId xmlns:a16="http://schemas.microsoft.com/office/drawing/2014/main" id="{70D20720-DEB1-2DE4-FB0B-1F327C147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3" r="4502" b="-356"/>
          <a:stretch/>
        </p:blipFill>
        <p:spPr>
          <a:xfrm>
            <a:off x="6430271" y="2600526"/>
            <a:ext cx="3023021" cy="2488237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E7C15130-D861-2C53-AA91-E47124202A52}"/>
              </a:ext>
            </a:extLst>
          </p:cNvPr>
          <p:cNvSpPr/>
          <p:nvPr/>
        </p:nvSpPr>
        <p:spPr>
          <a:xfrm rot="2100000">
            <a:off x="5973662" y="3733770"/>
            <a:ext cx="3997042" cy="242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6DAE3CB-441B-D285-F73D-B781188855E5}"/>
              </a:ext>
            </a:extLst>
          </p:cNvPr>
          <p:cNvSpPr/>
          <p:nvPr/>
        </p:nvSpPr>
        <p:spPr>
          <a:xfrm rot="-2220000">
            <a:off x="5977010" y="3759727"/>
            <a:ext cx="3997042" cy="242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99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t>11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C356A3-CB2A-9188-77F0-E632F0CC4D55}"/>
              </a:ext>
            </a:extLst>
          </p:cNvPr>
          <p:cNvSpPr txBox="1"/>
          <p:nvPr/>
        </p:nvSpPr>
        <p:spPr>
          <a:xfrm>
            <a:off x="91440" y="1342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Improving our analysis framework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910947-544D-10ED-947F-428C1FA56FB4}"/>
              </a:ext>
            </a:extLst>
          </p:cNvPr>
          <p:cNvSpPr txBox="1"/>
          <p:nvPr/>
        </p:nvSpPr>
        <p:spPr>
          <a:xfrm>
            <a:off x="192652" y="729288"/>
            <a:ext cx="9284509" cy="46657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1" dirty="0">
                <a:solidFill>
                  <a:schemeClr val="bg1"/>
                </a:solidFill>
              </a:rPr>
              <a:t>First oscillation fits on data were done with a framework developed at </a:t>
            </a:r>
            <a:r>
              <a:rPr lang="en-US" sz="2000" spc="-1" dirty="0" err="1">
                <a:solidFill>
                  <a:schemeClr val="bg1"/>
                </a:solidFill>
              </a:rPr>
              <a:t>Nikhef</a:t>
            </a:r>
            <a:r>
              <a:rPr lang="en-US" sz="2000" spc="-1" dirty="0">
                <a:solidFill>
                  <a:schemeClr val="bg1"/>
                </a:solidFill>
              </a:rPr>
              <a:t>!</a:t>
            </a: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1BC70D-B7E3-8E84-0497-333E6845CB90}"/>
              </a:ext>
            </a:extLst>
          </p:cNvPr>
          <p:cNvSpPr txBox="1"/>
          <p:nvPr/>
        </p:nvSpPr>
        <p:spPr>
          <a:xfrm>
            <a:off x="1582149" y="1763798"/>
            <a:ext cx="65017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600" b="1" u="sng" dirty="0">
                <a:solidFill>
                  <a:schemeClr val="bg1"/>
                </a:solidFill>
              </a:rPr>
              <a:t>MONA</a:t>
            </a:r>
            <a:endParaRPr lang="nl-NL" sz="3600" u="sng">
              <a:solidFill>
                <a:schemeClr val="bg1"/>
              </a:solidFill>
            </a:endParaRP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929A6600-74AB-6141-696B-172C3D279BB4}"/>
              </a:ext>
            </a:extLst>
          </p:cNvPr>
          <p:cNvSpPr/>
          <p:nvPr/>
        </p:nvSpPr>
        <p:spPr>
          <a:xfrm>
            <a:off x="700315" y="2611056"/>
            <a:ext cx="1098865" cy="510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4230B0-ED26-BA0F-F43E-E4AAC15D4BA5}"/>
              </a:ext>
            </a:extLst>
          </p:cNvPr>
          <p:cNvSpPr txBox="1"/>
          <p:nvPr/>
        </p:nvSpPr>
        <p:spPr>
          <a:xfrm>
            <a:off x="2118287" y="2576478"/>
            <a:ext cx="67005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b="1" u="sng" dirty="0">
                <a:solidFill>
                  <a:schemeClr val="bg1"/>
                </a:solidFill>
              </a:rPr>
              <a:t>M</a:t>
            </a:r>
            <a:r>
              <a:rPr lang="nl-NL" sz="3200" b="1" dirty="0">
                <a:solidFill>
                  <a:schemeClr val="bg1"/>
                </a:solidFill>
              </a:rPr>
              <a:t>ass </a:t>
            </a:r>
            <a:r>
              <a:rPr lang="nl-NL" sz="3200" b="1" u="sng" dirty="0">
                <a:solidFill>
                  <a:schemeClr val="bg1"/>
                </a:solidFill>
              </a:rPr>
              <a:t>O</a:t>
            </a:r>
            <a:r>
              <a:rPr lang="nl-NL" sz="3200" b="1" dirty="0">
                <a:solidFill>
                  <a:schemeClr val="bg1"/>
                </a:solidFill>
              </a:rPr>
              <a:t>rdering </a:t>
            </a:r>
            <a:r>
              <a:rPr lang="nl-NL" sz="3200" b="1" u="sng" dirty="0">
                <a:solidFill>
                  <a:schemeClr val="bg1"/>
                </a:solidFill>
              </a:rPr>
              <a:t>N</a:t>
            </a:r>
            <a:r>
              <a:rPr lang="nl-NL" sz="3200" b="1" dirty="0">
                <a:solidFill>
                  <a:schemeClr val="bg1"/>
                </a:solidFill>
              </a:rPr>
              <a:t>eutrino </a:t>
            </a:r>
            <a:r>
              <a:rPr lang="nl-NL" sz="3200" b="1" u="sng" dirty="0">
                <a:solidFill>
                  <a:schemeClr val="bg1"/>
                </a:solidFill>
              </a:rPr>
              <a:t>A</a:t>
            </a:r>
            <a:r>
              <a:rPr lang="nl-NL" sz="3200" b="1" dirty="0">
                <a:solidFill>
                  <a:schemeClr val="bg1"/>
                </a:solidFill>
              </a:rPr>
              <a:t>nalysis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7ABD11-0F52-037C-01A8-AE1233D92576}"/>
              </a:ext>
            </a:extLst>
          </p:cNvPr>
          <p:cNvSpPr txBox="1"/>
          <p:nvPr/>
        </p:nvSpPr>
        <p:spPr>
          <a:xfrm>
            <a:off x="1210460" y="3328697"/>
            <a:ext cx="80060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Set up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former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Nikhef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PostDoc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b="1" dirty="0">
                <a:solidFill>
                  <a:schemeClr val="bg1"/>
                </a:solidFill>
              </a:rPr>
              <a:t>Bruno Strandberg </a:t>
            </a:r>
            <a:endParaRPr lang="nl-NL" b="1">
              <a:solidFill>
                <a:schemeClr val="bg1"/>
              </a:solidFill>
            </a:endParaRPr>
          </a:p>
        </p:txBody>
      </p:sp>
      <p:pic>
        <p:nvPicPr>
          <p:cNvPr id="9" name="Afbeelding 11" descr="Afbeelding met hemel, persoon, buitenshuis, person&#10;&#10;Automatisch gegenereerde beschrijving">
            <a:extLst>
              <a:ext uri="{FF2B5EF4-FFF2-40B4-BE49-F238E27FC236}">
                <a16:creationId xmlns:a16="http://schemas.microsoft.com/office/drawing/2014/main" id="{91144F74-9786-EED6-0827-35D537A9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530" y="3864621"/>
            <a:ext cx="1651780" cy="165268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30662CC-0EB2-6760-38B5-0FBAD9B55200}"/>
              </a:ext>
            </a:extLst>
          </p:cNvPr>
          <p:cNvSpPr txBox="1"/>
          <p:nvPr/>
        </p:nvSpPr>
        <p:spPr>
          <a:xfrm>
            <a:off x="432294" y="3951167"/>
            <a:ext cx="76464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Fully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based</a:t>
            </a:r>
            <a:r>
              <a:rPr lang="nl-NL" sz="2400" dirty="0">
                <a:solidFill>
                  <a:schemeClr val="bg1"/>
                </a:solidFill>
              </a:rPr>
              <a:t> on </a:t>
            </a:r>
            <a:r>
              <a:rPr lang="nl-NL" sz="2400" b="1" dirty="0" err="1">
                <a:solidFill>
                  <a:schemeClr val="bg1"/>
                </a:solidFill>
              </a:rPr>
              <a:t>RooFIT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dirty="0">
                <a:solidFill>
                  <a:schemeClr val="bg1"/>
                </a:solidFill>
              </a:rPr>
              <a:t>software </a:t>
            </a:r>
            <a:r>
              <a:rPr lang="nl-NL" sz="2400" dirty="0" err="1">
                <a:solidFill>
                  <a:schemeClr val="bg1"/>
                </a:solidFill>
              </a:rPr>
              <a:t>by</a:t>
            </a:r>
            <a:r>
              <a:rPr lang="nl-NL" sz="2400" dirty="0">
                <a:solidFill>
                  <a:schemeClr val="bg1"/>
                </a:solidFill>
              </a:rPr>
              <a:t> Wouter </a:t>
            </a:r>
            <a:r>
              <a:rPr lang="nl-NL" sz="2400" dirty="0" err="1">
                <a:solidFill>
                  <a:schemeClr val="bg1"/>
                </a:solidFill>
              </a:rPr>
              <a:t>Verkerke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809D1D6C-B613-9CC4-8260-61A939A42C1D}"/>
              </a:ext>
            </a:extLst>
          </p:cNvPr>
          <p:cNvSpPr/>
          <p:nvPr/>
        </p:nvSpPr>
        <p:spPr>
          <a:xfrm>
            <a:off x="518712" y="4506014"/>
            <a:ext cx="597156" cy="276814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F6964EE-4484-3159-97C3-7223FCD412DD}"/>
              </a:ext>
            </a:extLst>
          </p:cNvPr>
          <p:cNvSpPr txBox="1"/>
          <p:nvPr/>
        </p:nvSpPr>
        <p:spPr>
          <a:xfrm>
            <a:off x="1141726" y="4409747"/>
            <a:ext cx="60431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</a:rPr>
              <a:t>Collaboration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and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synergy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with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other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Nikhef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groups</a:t>
            </a:r>
            <a:r>
              <a:rPr lang="nl-NL" sz="2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022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>
          <a:xfrm>
            <a:off x="8705423" y="5394240"/>
            <a:ext cx="1280160" cy="160920"/>
          </a:xfrm>
        </p:spPr>
        <p:txBody>
          <a:bodyPr/>
          <a:lstStyle/>
          <a:p>
            <a:fld id="{B58DEC31-C991-4938-A57D-3B91AD30FCD4}" type="slidenum">
              <a:rPr/>
              <a:t>12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C356A3-CB2A-9188-77F0-E632F0CC4D55}"/>
              </a:ext>
            </a:extLst>
          </p:cNvPr>
          <p:cNvSpPr txBox="1"/>
          <p:nvPr/>
        </p:nvSpPr>
        <p:spPr>
          <a:xfrm>
            <a:off x="91440" y="1342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Improving our analysis framework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910947-544D-10ED-947F-428C1FA56FB4}"/>
              </a:ext>
            </a:extLst>
          </p:cNvPr>
          <p:cNvSpPr txBox="1"/>
          <p:nvPr/>
        </p:nvSpPr>
        <p:spPr>
          <a:xfrm>
            <a:off x="169358" y="643668"/>
            <a:ext cx="9296142" cy="46657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1" dirty="0">
                <a:solidFill>
                  <a:schemeClr val="bg1"/>
                </a:solidFill>
                <a:cs typeface="Arial"/>
              </a:rPr>
              <a:t>Evi </a:t>
            </a:r>
            <a:r>
              <a:rPr lang="en-US" sz="2000" spc="-1" dirty="0" err="1">
                <a:solidFill>
                  <a:schemeClr val="bg1"/>
                </a:solidFill>
                <a:cs typeface="Arial"/>
              </a:rPr>
              <a:t>Nikoloudaki</a:t>
            </a:r>
            <a:r>
              <a:rPr lang="en-US" sz="2000" spc="-1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sz="2000" spc="-1" dirty="0" err="1">
                <a:solidFill>
                  <a:schemeClr val="bg1"/>
                </a:solidFill>
                <a:cs typeface="Arial"/>
              </a:rPr>
              <a:t>Dylano</a:t>
            </a:r>
            <a:r>
              <a:rPr lang="en-US" sz="2000" spc="-1" dirty="0">
                <a:solidFill>
                  <a:schemeClr val="bg1"/>
                </a:solidFill>
                <a:cs typeface="Arial"/>
              </a:rPr>
              <a:t> van Oijen and Daan van </a:t>
            </a:r>
            <a:r>
              <a:rPr lang="en-US" sz="2000" spc="-1" dirty="0" err="1">
                <a:solidFill>
                  <a:schemeClr val="bg1"/>
                </a:solidFill>
                <a:cs typeface="Arial"/>
              </a:rPr>
              <a:t>Eijk</a:t>
            </a:r>
            <a:r>
              <a:rPr lang="en-US" sz="2000" spc="-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spc="-1" dirty="0">
                <a:solidFill>
                  <a:schemeClr val="bg1"/>
                </a:solidFill>
              </a:rPr>
              <a:t>working on improvements</a:t>
            </a:r>
            <a:endParaRPr lang="nl-NL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  <a:p>
            <a:br>
              <a:rPr lang="en-US" sz="2000" b="1" spc="-1" dirty="0">
                <a:solidFill>
                  <a:schemeClr val="bg1"/>
                </a:solidFill>
              </a:rPr>
            </a:br>
            <a:r>
              <a:rPr lang="en-US" sz="2000" b="1" spc="-1" dirty="0">
                <a:solidFill>
                  <a:schemeClr val="bg1"/>
                </a:solidFill>
              </a:rPr>
              <a:t>A very prolific team!</a:t>
            </a: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Many code improvements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Integration </a:t>
            </a:r>
            <a:r>
              <a:rPr lang="en-US" spc="-1" dirty="0" err="1">
                <a:solidFill>
                  <a:schemeClr val="bg1"/>
                </a:solidFill>
              </a:rPr>
              <a:t>RooFit</a:t>
            </a:r>
            <a:r>
              <a:rPr lang="en-US" spc="-1" dirty="0">
                <a:solidFill>
                  <a:schemeClr val="bg1"/>
                </a:solidFill>
              </a:rPr>
              <a:t> functionalities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Comparing response functions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Scrutinizing systematics</a:t>
            </a:r>
          </a:p>
          <a:p>
            <a:r>
              <a:rPr lang="en-US" spc="-1" dirty="0">
                <a:solidFill>
                  <a:schemeClr val="bg1"/>
                </a:solidFill>
              </a:rPr>
              <a:t>… </a:t>
            </a:r>
          </a:p>
        </p:txBody>
      </p:sp>
      <p:pic>
        <p:nvPicPr>
          <p:cNvPr id="5" name="Afbeelding 5" descr="Afbeelding met persoon, overdekt, muur, glimlachen&#10;&#10;Automatisch gegenereerde beschrijving">
            <a:extLst>
              <a:ext uri="{FF2B5EF4-FFF2-40B4-BE49-F238E27FC236}">
                <a16:creationId xmlns:a16="http://schemas.microsoft.com/office/drawing/2014/main" id="{44D3BF8D-7C5B-7461-09B6-B1C28F07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57" y="1294287"/>
            <a:ext cx="1553239" cy="153845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A6C61D2-6904-9A03-2370-C293C5E67E6B}"/>
              </a:ext>
            </a:extLst>
          </p:cNvPr>
          <p:cNvSpPr txBox="1"/>
          <p:nvPr/>
        </p:nvSpPr>
        <p:spPr>
          <a:xfrm>
            <a:off x="4814629" y="4597798"/>
            <a:ext cx="54035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chemeClr val="accent5"/>
                </a:solidFill>
              </a:rPr>
              <a:t>10%-20% </a:t>
            </a:r>
            <a:r>
              <a:rPr lang="nl-NL" b="1" dirty="0" err="1">
                <a:solidFill>
                  <a:schemeClr val="accent5"/>
                </a:solidFill>
              </a:rPr>
              <a:t>improvement</a:t>
            </a:r>
            <a:r>
              <a:rPr lang="nl-NL" dirty="0">
                <a:solidFill>
                  <a:schemeClr val="bg1"/>
                </a:solidFill>
              </a:rPr>
              <a:t> in              </a:t>
            </a:r>
            <a:r>
              <a:rPr lang="nl-NL" dirty="0" err="1">
                <a:solidFill>
                  <a:schemeClr val="bg1"/>
                </a:solidFill>
              </a:rPr>
              <a:t>sensitivity</a:t>
            </a:r>
          </a:p>
          <a:p>
            <a:r>
              <a:rPr lang="nl-NL" b="1" dirty="0">
                <a:solidFill>
                  <a:schemeClr val="accent5"/>
                </a:solidFill>
              </a:rPr>
              <a:t>5%-10%   </a:t>
            </a:r>
            <a:r>
              <a:rPr lang="nl-NL" b="1" dirty="0" err="1">
                <a:solidFill>
                  <a:schemeClr val="accent5"/>
                </a:solidFill>
              </a:rPr>
              <a:t>improvement</a:t>
            </a:r>
            <a:r>
              <a:rPr lang="nl-NL" dirty="0">
                <a:solidFill>
                  <a:schemeClr val="bg1"/>
                </a:solidFill>
              </a:rPr>
              <a:t> in              </a:t>
            </a:r>
            <a:r>
              <a:rPr lang="nl-NL" dirty="0" err="1">
                <a:solidFill>
                  <a:schemeClr val="bg1"/>
                </a:solidFill>
              </a:rPr>
              <a:t>sensitivity</a:t>
            </a:r>
          </a:p>
        </p:txBody>
      </p:sp>
      <p:pic>
        <p:nvPicPr>
          <p:cNvPr id="11" name="Afbeelding 1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859000D-30E5-9CA5-0961-C9547D9C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125" y="4631809"/>
            <a:ext cx="637332" cy="303750"/>
          </a:xfrm>
          <a:prstGeom prst="rect">
            <a:avLst/>
          </a:prstGeom>
        </p:spPr>
      </p:pic>
      <p:pic>
        <p:nvPicPr>
          <p:cNvPr id="12" name="Afbeelding 1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C2C7AD74-9CF5-1E25-54C1-94240490E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773" y="4938214"/>
            <a:ext cx="713090" cy="250078"/>
          </a:xfrm>
          <a:prstGeom prst="rect">
            <a:avLst/>
          </a:prstGeom>
        </p:spPr>
      </p:pic>
      <p:pic>
        <p:nvPicPr>
          <p:cNvPr id="13" name="Afbeelding 13">
            <a:extLst>
              <a:ext uri="{FF2B5EF4-FFF2-40B4-BE49-F238E27FC236}">
                <a16:creationId xmlns:a16="http://schemas.microsoft.com/office/drawing/2014/main" id="{42F1A96D-6CE3-9538-9FAB-7465FF62D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11"/>
          <a:stretch/>
        </p:blipFill>
        <p:spPr>
          <a:xfrm>
            <a:off x="229743" y="1294840"/>
            <a:ext cx="1459587" cy="1540915"/>
          </a:xfrm>
          <a:prstGeom prst="rect">
            <a:avLst/>
          </a:prstGeom>
        </p:spPr>
      </p:pic>
      <p:pic>
        <p:nvPicPr>
          <p:cNvPr id="16" name="Afbeelding 16" descr="Afbeelding met persoon, person, muur, overdekt&#10;&#10;Automatisch gegenereerde beschrijving">
            <a:extLst>
              <a:ext uri="{FF2B5EF4-FFF2-40B4-BE49-F238E27FC236}">
                <a16:creationId xmlns:a16="http://schemas.microsoft.com/office/drawing/2014/main" id="{59D144C7-9E2A-5C1E-0A2D-6560052F1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61" t="-142" r="6601" b="331"/>
          <a:stretch/>
        </p:blipFill>
        <p:spPr>
          <a:xfrm>
            <a:off x="3446885" y="1296029"/>
            <a:ext cx="1430929" cy="1538452"/>
          </a:xfrm>
          <a:prstGeom prst="rect">
            <a:avLst/>
          </a:prstGeom>
        </p:spPr>
      </p:pic>
      <p:pic>
        <p:nvPicPr>
          <p:cNvPr id="8" name="Picture 7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F38BD2F-43E9-0EDF-E75C-10A68A652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2" y="1082190"/>
            <a:ext cx="4203768" cy="35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5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kstvak 339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Improved reconstruction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61CE2B-F485-4341-BEF9-03859DA58C6A}" type="slidenum">
              <a:rPr/>
              <a:t>13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688B90B-1145-B8BF-1C44-658008EBDF93}"/>
              </a:ext>
            </a:extLst>
          </p:cNvPr>
          <p:cNvSpPr txBox="1"/>
          <p:nvPr/>
        </p:nvSpPr>
        <p:spPr>
          <a:xfrm>
            <a:off x="171914" y="703812"/>
            <a:ext cx="9676315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Traditionally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only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reconstructed</a:t>
            </a:r>
            <a:r>
              <a:rPr lang="nl-NL" b="1" dirty="0">
                <a:solidFill>
                  <a:schemeClr val="bg1"/>
                </a:solidFill>
              </a:rPr>
              <a:t> energy </a:t>
            </a:r>
            <a:r>
              <a:rPr lang="nl-NL" b="1" dirty="0" err="1">
                <a:solidFill>
                  <a:schemeClr val="bg1"/>
                </a:solidFill>
              </a:rPr>
              <a:t>and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direction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considered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in KM3NeT </a:t>
            </a:r>
            <a:r>
              <a:rPr lang="nl-NL" dirty="0" err="1">
                <a:solidFill>
                  <a:schemeClr val="bg1"/>
                </a:solidFill>
              </a:rPr>
              <a:t>oscillation</a:t>
            </a:r>
            <a:r>
              <a:rPr lang="nl-NL" dirty="0">
                <a:solidFill>
                  <a:schemeClr val="bg1"/>
                </a:solidFill>
              </a:rPr>
              <a:t> studies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But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is more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take advantage of!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Key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observable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b="1" dirty="0" err="1">
                <a:solidFill>
                  <a:schemeClr val="bg1"/>
                </a:solidFill>
              </a:rPr>
              <a:t>Inelasticity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(y)</a:t>
            </a:r>
          </a:p>
          <a:p>
            <a:r>
              <a:rPr lang="nl-NL" dirty="0">
                <a:solidFill>
                  <a:schemeClr val="bg1"/>
                </a:solidFill>
              </a:rPr>
              <a:t>i.e.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net energy transfer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nucleus</a:t>
            </a:r>
            <a:endParaRPr lang="nl-NL" b="1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Could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give</a:t>
            </a:r>
            <a:r>
              <a:rPr lang="nl-NL" dirty="0">
                <a:solidFill>
                  <a:schemeClr val="bg1"/>
                </a:solidFill>
              </a:rPr>
              <a:t> a handle on           </a:t>
            </a:r>
            <a:r>
              <a:rPr lang="nl-NL" dirty="0" err="1">
                <a:solidFill>
                  <a:schemeClr val="bg1"/>
                </a:solidFill>
              </a:rPr>
              <a:t>distinction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nl-NL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Requires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b="1" dirty="0">
                <a:solidFill>
                  <a:schemeClr val="bg1"/>
                </a:solidFill>
              </a:rPr>
              <a:t>new type of </a:t>
            </a:r>
            <a:r>
              <a:rPr lang="nl-NL" b="1" dirty="0" err="1">
                <a:solidFill>
                  <a:schemeClr val="bg1"/>
                </a:solidFill>
              </a:rPr>
              <a:t>reconstruction</a:t>
            </a:r>
            <a:endParaRPr lang="nl-NL" b="1" dirty="0">
              <a:solidFill>
                <a:schemeClr val="bg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nl-NL" sz="1600" dirty="0">
                <a:solidFill>
                  <a:schemeClr val="bg1"/>
                </a:solidFill>
              </a:rPr>
              <a:t>Shower + track </a:t>
            </a:r>
            <a:r>
              <a:rPr lang="nl-NL" sz="1600" dirty="0" err="1">
                <a:solidFill>
                  <a:schemeClr val="bg1"/>
                </a:solidFill>
              </a:rPr>
              <a:t>fitted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simultaneously</a:t>
            </a:r>
            <a:br>
              <a:rPr lang="nl-NL" sz="1600" dirty="0"/>
            </a:br>
            <a:r>
              <a:rPr lang="nl-NL" sz="1600" dirty="0">
                <a:solidFill>
                  <a:schemeClr val="bg1"/>
                </a:solidFill>
              </a:rPr>
              <a:t>as </a:t>
            </a:r>
            <a:r>
              <a:rPr lang="nl-NL" sz="1600" dirty="0" err="1">
                <a:solidFill>
                  <a:schemeClr val="bg1"/>
                </a:solidFill>
              </a:rPr>
              <a:t>distinct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components</a:t>
            </a:r>
            <a:endParaRPr lang="nl-NL" sz="1600">
              <a:solidFill>
                <a:schemeClr val="bg1"/>
              </a:solidFill>
            </a:endParaRP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485168FA-A831-E45F-4756-E70F627329B3}"/>
              </a:ext>
            </a:extLst>
          </p:cNvPr>
          <p:cNvGrpSpPr/>
          <p:nvPr/>
        </p:nvGrpSpPr>
        <p:grpSpPr>
          <a:xfrm>
            <a:off x="5816301" y="1001941"/>
            <a:ext cx="3861169" cy="1460220"/>
            <a:chOff x="3655104" y="1133334"/>
            <a:chExt cx="4231059" cy="1550594"/>
          </a:xfrm>
        </p:grpSpPr>
        <p:pic>
          <p:nvPicPr>
            <p:cNvPr id="40" name="Afbeelding 40" descr="Afbeelding met tekst&#10;&#10;Automatisch gegenereerde beschrijving">
              <a:extLst>
                <a:ext uri="{FF2B5EF4-FFF2-40B4-BE49-F238E27FC236}">
                  <a16:creationId xmlns:a16="http://schemas.microsoft.com/office/drawing/2014/main" id="{7EAB759D-8D35-A37E-EB12-AE13C8B3F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8427" y="2343502"/>
              <a:ext cx="190704" cy="157222"/>
            </a:xfrm>
            <a:prstGeom prst="rect">
              <a:avLst/>
            </a:prstGeom>
          </p:spPr>
        </p:pic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4EA6F245-0421-FDC8-5BDC-565AA7D6A28C}"/>
                </a:ext>
              </a:extLst>
            </p:cNvPr>
            <p:cNvSpPr txBox="1"/>
            <p:nvPr/>
          </p:nvSpPr>
          <p:spPr>
            <a:xfrm>
              <a:off x="3655104" y="2250523"/>
              <a:ext cx="70636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nl-NL" err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p,n</a:t>
              </a:r>
              <a:endParaRPr lang="nl-NL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494D62FE-E5EC-DA2F-5F25-A46B47C8B4BA}"/>
                </a:ext>
              </a:extLst>
            </p:cNvPr>
            <p:cNvGrpSpPr/>
            <p:nvPr/>
          </p:nvGrpSpPr>
          <p:grpSpPr>
            <a:xfrm>
              <a:off x="3704094" y="1133334"/>
              <a:ext cx="4182069" cy="1550594"/>
              <a:chOff x="3704094" y="1133334"/>
              <a:chExt cx="4182069" cy="1550594"/>
            </a:xfrm>
          </p:grpSpPr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22F067D3-2314-3899-D957-EF6C02BFC298}"/>
                  </a:ext>
                </a:extLst>
              </p:cNvPr>
              <p:cNvGrpSpPr/>
              <p:nvPr/>
            </p:nvGrpSpPr>
            <p:grpSpPr>
              <a:xfrm>
                <a:off x="3704094" y="1133334"/>
                <a:ext cx="4182069" cy="1550594"/>
                <a:chOff x="3704094" y="1133334"/>
                <a:chExt cx="4182069" cy="1550594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F614533A-6BA4-FE4D-E9AA-A68CAD8501E1}"/>
                    </a:ext>
                  </a:extLst>
                </p:cNvPr>
                <p:cNvGrpSpPr/>
                <p:nvPr/>
              </p:nvGrpSpPr>
              <p:grpSpPr>
                <a:xfrm>
                  <a:off x="3704094" y="1371754"/>
                  <a:ext cx="2917611" cy="1312174"/>
                  <a:chOff x="3748656" y="1376761"/>
                  <a:chExt cx="3591715" cy="1683111"/>
                </a:xfrm>
              </p:grpSpPr>
              <p:cxnSp>
                <p:nvCxnSpPr>
                  <p:cNvPr id="9" name="Rechte verbindingslijn met pijl 8">
                    <a:extLst>
                      <a:ext uri="{FF2B5EF4-FFF2-40B4-BE49-F238E27FC236}">
                        <a16:creationId xmlns:a16="http://schemas.microsoft.com/office/drawing/2014/main" id="{01B4F290-6B1A-5A4E-794A-F10DCD7AA46D}"/>
                      </a:ext>
                    </a:extLst>
                  </p:cNvPr>
                  <p:cNvCxnSpPr/>
                  <p:nvPr/>
                </p:nvCxnSpPr>
                <p:spPr>
                  <a:xfrm>
                    <a:off x="4278214" y="1748378"/>
                    <a:ext cx="1266413" cy="398294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Rechte verbindingslijn met pijl 9">
                    <a:extLst>
                      <a:ext uri="{FF2B5EF4-FFF2-40B4-BE49-F238E27FC236}">
                        <a16:creationId xmlns:a16="http://schemas.microsoft.com/office/drawing/2014/main" id="{243C649C-EBF5-FB67-0229-BA7ED381A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04637" y="1418001"/>
                    <a:ext cx="1735734" cy="695422"/>
                  </a:xfrm>
                  <a:prstGeom prst="straightConnector1">
                    <a:avLst/>
                  </a:prstGeom>
                  <a:ln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Rechte verbindingslijn met pijl 10">
                    <a:extLst>
                      <a:ext uri="{FF2B5EF4-FFF2-40B4-BE49-F238E27FC236}">
                        <a16:creationId xmlns:a16="http://schemas.microsoft.com/office/drawing/2014/main" id="{FA3F851A-AA7D-73A8-B7C6-F18BC741A52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355678" y="2690807"/>
                    <a:ext cx="1200923" cy="3121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Rechte verbindingslijn met pijl 11">
                    <a:extLst>
                      <a:ext uri="{FF2B5EF4-FFF2-40B4-BE49-F238E27FC236}">
                        <a16:creationId xmlns:a16="http://schemas.microsoft.com/office/drawing/2014/main" id="{52572061-3741-EC71-5C40-51415BFFEB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56816" y="2772724"/>
                    <a:ext cx="2068680" cy="11313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Rechte verbindingslijn met pijl 12">
                    <a:extLst>
                      <a:ext uri="{FF2B5EF4-FFF2-40B4-BE49-F238E27FC236}">
                        <a16:creationId xmlns:a16="http://schemas.microsoft.com/office/drawing/2014/main" id="{CD1A63C2-AA31-170B-C6DA-0FF29FEBEA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57955" y="2862833"/>
                    <a:ext cx="2068680" cy="11313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Verbindingslijn: gekromd 14">
                    <a:extLst>
                      <a:ext uri="{FF2B5EF4-FFF2-40B4-BE49-F238E27FC236}">
                        <a16:creationId xmlns:a16="http://schemas.microsoft.com/office/drawing/2014/main" id="{393A270C-0FC6-A694-6614-1635DD5AD2E9}"/>
                      </a:ext>
                    </a:extLst>
                  </p:cNvPr>
                  <p:cNvCxnSpPr/>
                  <p:nvPr/>
                </p:nvCxnSpPr>
                <p:spPr>
                  <a:xfrm>
                    <a:off x="5557661" y="2136491"/>
                    <a:ext cx="144878" cy="136147"/>
                  </a:xfrm>
                  <a:prstGeom prst="curved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Verbindingslijn: gekromd 18">
                    <a:extLst>
                      <a:ext uri="{FF2B5EF4-FFF2-40B4-BE49-F238E27FC236}">
                        <a16:creationId xmlns:a16="http://schemas.microsoft.com/office/drawing/2014/main" id="{BDC16E01-7283-84BD-981B-8FB138CC10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8680" y="2275718"/>
                    <a:ext cx="144878" cy="136147"/>
                  </a:xfrm>
                  <a:prstGeom prst="curved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Verbindingslijn: gekromd 19">
                    <a:extLst>
                      <a:ext uri="{FF2B5EF4-FFF2-40B4-BE49-F238E27FC236}">
                        <a16:creationId xmlns:a16="http://schemas.microsoft.com/office/drawing/2014/main" id="{14D901F0-3B1A-3541-C639-70D328A938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39798" y="2407852"/>
                    <a:ext cx="144878" cy="136147"/>
                  </a:xfrm>
                  <a:prstGeom prst="curved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Ovaal 21">
                    <a:extLst>
                      <a:ext uri="{FF2B5EF4-FFF2-40B4-BE49-F238E27FC236}">
                        <a16:creationId xmlns:a16="http://schemas.microsoft.com/office/drawing/2014/main" id="{1C63975F-33D2-BD50-17E5-D73238516500}"/>
                      </a:ext>
                    </a:extLst>
                  </p:cNvPr>
                  <p:cNvSpPr/>
                  <p:nvPr/>
                </p:nvSpPr>
                <p:spPr>
                  <a:xfrm>
                    <a:off x="5217929" y="2495011"/>
                    <a:ext cx="605793" cy="564861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cxnSp>
                <p:nvCxnSpPr>
                  <p:cNvPr id="23" name="Rechte verbindingslijn met pijl 22">
                    <a:extLst>
                      <a:ext uri="{FF2B5EF4-FFF2-40B4-BE49-F238E27FC236}">
                        <a16:creationId xmlns:a16="http://schemas.microsoft.com/office/drawing/2014/main" id="{6520B52E-4FD8-592E-A61B-14F4AE48BB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08410" y="2535204"/>
                    <a:ext cx="398656" cy="175155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Rechte verbindingslijn met pijl 23">
                    <a:extLst>
                      <a:ext uri="{FF2B5EF4-FFF2-40B4-BE49-F238E27FC236}">
                        <a16:creationId xmlns:a16="http://schemas.microsoft.com/office/drawing/2014/main" id="{322B79F1-D7A3-5641-4A1F-051758D3C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99417" y="2492616"/>
                    <a:ext cx="423214" cy="44081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kstvak 25">
                    <a:extLst>
                      <a:ext uri="{FF2B5EF4-FFF2-40B4-BE49-F238E27FC236}">
                        <a16:creationId xmlns:a16="http://schemas.microsoft.com/office/drawing/2014/main" id="{C54DD126-8ED5-F0A0-9D46-D9DC8041132D}"/>
                      </a:ext>
                    </a:extLst>
                  </p:cNvPr>
                  <p:cNvSpPr txBox="1"/>
                  <p:nvPr/>
                </p:nvSpPr>
                <p:spPr>
                  <a:xfrm>
                    <a:off x="3991712" y="1460290"/>
                    <a:ext cx="822540" cy="27654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endParaRPr lang="nl-NL"/>
                  </a:p>
                </p:txBody>
              </p:sp>
              <p:pic>
                <p:nvPicPr>
                  <p:cNvPr id="28" name="Afbeelding 28">
                    <a:extLst>
                      <a:ext uri="{FF2B5EF4-FFF2-40B4-BE49-F238E27FC236}">
                        <a16:creationId xmlns:a16="http://schemas.microsoft.com/office/drawing/2014/main" id="{120D1959-68CB-2E3D-7898-B4023B780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748656" y="1509828"/>
                    <a:ext cx="406091" cy="339297"/>
                  </a:xfrm>
                  <a:prstGeom prst="rect">
                    <a:avLst/>
                  </a:prstGeom>
                </p:spPr>
              </p:pic>
              <p:pic>
                <p:nvPicPr>
                  <p:cNvPr id="29" name="Afbeelding 29">
                    <a:extLst>
                      <a:ext uri="{FF2B5EF4-FFF2-40B4-BE49-F238E27FC236}">
                        <a16:creationId xmlns:a16="http://schemas.microsoft.com/office/drawing/2014/main" id="{0EEB4B37-09E7-0530-768B-A3AD6E8B6F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72394" y="1376761"/>
                    <a:ext cx="320071" cy="329937"/>
                  </a:xfrm>
                  <a:prstGeom prst="rect">
                    <a:avLst/>
                  </a:prstGeom>
                </p:spPr>
              </p:pic>
              <p:pic>
                <p:nvPicPr>
                  <p:cNvPr id="30" name="Afbeelding 30">
                    <a:extLst>
                      <a:ext uri="{FF2B5EF4-FFF2-40B4-BE49-F238E27FC236}">
                        <a16:creationId xmlns:a16="http://schemas.microsoft.com/office/drawing/2014/main" id="{8EE7F4E2-732E-9F40-B8CF-2BF1FD0E80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317483" y="2248480"/>
                    <a:ext cx="320170" cy="20891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3DC244D6-0071-3564-9FC6-2F748FA7033A}"/>
                    </a:ext>
                  </a:extLst>
                </p:cNvPr>
                <p:cNvSpPr txBox="1"/>
                <p:nvPr/>
              </p:nvSpPr>
              <p:spPr>
                <a:xfrm>
                  <a:off x="6305680" y="2236321"/>
                  <a:ext cx="118295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nl-NL" dirty="0">
                      <a:solidFill>
                        <a:schemeClr val="bg1"/>
                      </a:solidFill>
                    </a:rPr>
                    <a:t>shower</a:t>
                  </a:r>
                </a:p>
              </p:txBody>
            </p:sp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9A39E580-AD7E-F817-276B-BE5673678E70}"/>
                    </a:ext>
                  </a:extLst>
                </p:cNvPr>
                <p:cNvSpPr txBox="1"/>
                <p:nvPr/>
              </p:nvSpPr>
              <p:spPr>
                <a:xfrm>
                  <a:off x="6703212" y="1133334"/>
                  <a:ext cx="118295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nl-NL" dirty="0">
                      <a:solidFill>
                        <a:schemeClr val="bg1"/>
                      </a:solidFill>
                    </a:rPr>
                    <a:t>track</a:t>
                  </a:r>
                  <a:endParaRPr lang="nl-NL" dirty="0"/>
                </a:p>
              </p:txBody>
            </p:sp>
          </p:grpSp>
          <p:cxnSp>
            <p:nvCxnSpPr>
              <p:cNvPr id="44" name="Rechte verbindingslijn met pijl 43">
                <a:extLst>
                  <a:ext uri="{FF2B5EF4-FFF2-40B4-BE49-F238E27FC236}">
                    <a16:creationId xmlns:a16="http://schemas.microsoft.com/office/drawing/2014/main" id="{DF943F68-3A6B-FB59-E859-89DDC73D6B2C}"/>
                  </a:ext>
                </a:extLst>
              </p:cNvPr>
              <p:cNvCxnSpPr/>
              <p:nvPr/>
            </p:nvCxnSpPr>
            <p:spPr>
              <a:xfrm>
                <a:off x="5372490" y="1953004"/>
                <a:ext cx="207499" cy="23248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9345131A-245A-EC47-F2BD-237F1430AFA0}"/>
                  </a:ext>
                </a:extLst>
              </p:cNvPr>
              <p:cNvSpPr txBox="1"/>
              <p:nvPr/>
            </p:nvSpPr>
            <p:spPr>
              <a:xfrm>
                <a:off x="5516573" y="1773993"/>
                <a:ext cx="1182951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nl-NL" dirty="0">
                    <a:solidFill>
                      <a:schemeClr val="bg1"/>
                    </a:solidFill>
                    <a:latin typeface="Arial"/>
                  </a:rPr>
                  <a:t>y</a:t>
                </a:r>
              </a:p>
            </p:txBody>
          </p:sp>
        </p:grpSp>
      </p:grpSp>
      <p:pic>
        <p:nvPicPr>
          <p:cNvPr id="46" name="Afbeelding 46" descr="Afbeelding met grafiek&#10;&#10;Automatisch gegenereerde beschrijving">
            <a:extLst>
              <a:ext uri="{FF2B5EF4-FFF2-40B4-BE49-F238E27FC236}">
                <a16:creationId xmlns:a16="http://schemas.microsoft.com/office/drawing/2014/main" id="{697DD3C9-6663-A02A-4CAA-AAE0663F9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087" y="2645939"/>
            <a:ext cx="4232280" cy="2850254"/>
          </a:xfrm>
          <a:prstGeom prst="rect">
            <a:avLst/>
          </a:prstGeom>
        </p:spPr>
      </p:pic>
      <p:pic>
        <p:nvPicPr>
          <p:cNvPr id="50" name="Afbeelding 50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2472E343-0478-8527-520D-E3212D8CF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984" y="2948128"/>
            <a:ext cx="448429" cy="289407"/>
          </a:xfrm>
          <a:prstGeom prst="rect">
            <a:avLst/>
          </a:prstGeom>
        </p:spPr>
      </p:pic>
      <p:sp>
        <p:nvSpPr>
          <p:cNvPr id="51" name="Pijl: rechts 50">
            <a:extLst>
              <a:ext uri="{FF2B5EF4-FFF2-40B4-BE49-F238E27FC236}">
                <a16:creationId xmlns:a16="http://schemas.microsoft.com/office/drawing/2014/main" id="{5046D6FF-E7C2-2D98-7634-956BB77AD68A}"/>
              </a:ext>
            </a:extLst>
          </p:cNvPr>
          <p:cNvSpPr/>
          <p:nvPr/>
        </p:nvSpPr>
        <p:spPr>
          <a:xfrm>
            <a:off x="718356" y="5059652"/>
            <a:ext cx="566427" cy="18061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5CEC84F3-5ED9-68FC-4A34-7B64FC8FD292}"/>
              </a:ext>
            </a:extLst>
          </p:cNvPr>
          <p:cNvSpPr txBox="1"/>
          <p:nvPr/>
        </p:nvSpPr>
        <p:spPr>
          <a:xfrm>
            <a:off x="1256511" y="4969220"/>
            <a:ext cx="35569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Brían Ó </a:t>
            </a:r>
            <a:r>
              <a:rPr lang="nl-NL" sz="1600" b="1" err="1">
                <a:solidFill>
                  <a:schemeClr val="bg1"/>
                </a:solidFill>
              </a:rPr>
              <a:t>Fearraigh's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err="1">
                <a:solidFill>
                  <a:schemeClr val="bg1"/>
                </a:solidFill>
              </a:rPr>
              <a:t>Ph.D</a:t>
            </a:r>
            <a:r>
              <a:rPr lang="nl-NL" sz="1600" b="1" dirty="0">
                <a:solidFill>
                  <a:schemeClr val="bg1"/>
                </a:solidFill>
              </a:rPr>
              <a:t>. thesis</a:t>
            </a:r>
          </a:p>
        </p:txBody>
      </p:sp>
      <p:pic>
        <p:nvPicPr>
          <p:cNvPr id="53" name="Afbeelding 53" descr="Afbeelding met tekst&#10;&#10;Automatisch gegenereerde beschrijving">
            <a:extLst>
              <a:ext uri="{FF2B5EF4-FFF2-40B4-BE49-F238E27FC236}">
                <a16:creationId xmlns:a16="http://schemas.microsoft.com/office/drawing/2014/main" id="{822E5EC0-1C88-5ECA-46C0-7F3C2CA0D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549" y="3428066"/>
            <a:ext cx="2440368" cy="574997"/>
          </a:xfrm>
          <a:prstGeom prst="rect">
            <a:avLst/>
          </a:prstGeom>
        </p:spPr>
      </p:pic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79F79E83-E6CB-4679-9B89-4A60BEFB1DB3}"/>
              </a:ext>
            </a:extLst>
          </p:cNvPr>
          <p:cNvSpPr/>
          <p:nvPr/>
        </p:nvSpPr>
        <p:spPr>
          <a:xfrm>
            <a:off x="329256" y="3395206"/>
            <a:ext cx="2571581" cy="63248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7" descr="Afbeelding met muur, persoon, overdekt&#10;&#10;Automatisch gegenereerde beschrijving">
            <a:extLst>
              <a:ext uri="{FF2B5EF4-FFF2-40B4-BE49-F238E27FC236}">
                <a16:creationId xmlns:a16="http://schemas.microsoft.com/office/drawing/2014/main" id="{F1B501BA-3AA3-82D7-E780-1B93997237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99" t="17940" r="21683" b="178"/>
          <a:stretch/>
        </p:blipFill>
        <p:spPr>
          <a:xfrm>
            <a:off x="8303361" y="3878587"/>
            <a:ext cx="718256" cy="1278656"/>
          </a:xfrm>
          <a:prstGeom prst="rect">
            <a:avLst/>
          </a:prstGeom>
        </p:spPr>
      </p:pic>
      <p:pic>
        <p:nvPicPr>
          <p:cNvPr id="7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F0ED1C2-52C6-855B-2BCD-B3F2C7097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9190" y="3435531"/>
            <a:ext cx="1622952" cy="593927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7721EFF8-1058-82DB-6985-B1184B95A0A7}"/>
              </a:ext>
            </a:extLst>
          </p:cNvPr>
          <p:cNvSpPr/>
          <p:nvPr/>
        </p:nvSpPr>
        <p:spPr>
          <a:xfrm>
            <a:off x="3325701" y="3392718"/>
            <a:ext cx="1810895" cy="650573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: links/rechts 13">
            <a:extLst>
              <a:ext uri="{FF2B5EF4-FFF2-40B4-BE49-F238E27FC236}">
                <a16:creationId xmlns:a16="http://schemas.microsoft.com/office/drawing/2014/main" id="{5E54870F-F612-22E1-8232-BEAA41AE731C}"/>
              </a:ext>
            </a:extLst>
          </p:cNvPr>
          <p:cNvSpPr/>
          <p:nvPr/>
        </p:nvSpPr>
        <p:spPr>
          <a:xfrm>
            <a:off x="2970304" y="3647515"/>
            <a:ext cx="301812" cy="17438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177BBA4-D65D-EF2E-5A4B-852C519D0394}"/>
              </a:ext>
            </a:extLst>
          </p:cNvPr>
          <p:cNvCxnSpPr/>
          <p:nvPr/>
        </p:nvCxnSpPr>
        <p:spPr>
          <a:xfrm>
            <a:off x="1739573" y="3881666"/>
            <a:ext cx="827179" cy="1999"/>
          </a:xfrm>
          <a:prstGeom prst="straightConnector1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32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kstvak 339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Improved systematics modeling</a:t>
            </a:r>
            <a:endParaRPr lang="nl-NL" dirty="0"/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61CE2B-F485-4341-BEF9-03859DA58C6A}" type="slidenum">
              <a:rPr/>
              <a:t>14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pic>
        <p:nvPicPr>
          <p:cNvPr id="5" name="Afbeelding 5" descr="Afbeelding met grafiek&#10;&#10;Automatisch gegenereerde beschrijving">
            <a:extLst>
              <a:ext uri="{FF2B5EF4-FFF2-40B4-BE49-F238E27FC236}">
                <a16:creationId xmlns:a16="http://schemas.microsoft.com/office/drawing/2014/main" id="{94EDFA6B-9972-0C34-ED55-6FD52A1A9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922" y="180076"/>
            <a:ext cx="3059132" cy="23880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79595E0-7042-FCDB-5000-DB45793066B2}"/>
              </a:ext>
            </a:extLst>
          </p:cNvPr>
          <p:cNvSpPr txBox="1"/>
          <p:nvPr/>
        </p:nvSpPr>
        <p:spPr>
          <a:xfrm>
            <a:off x="6258807" y="2529785"/>
            <a:ext cx="36386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ea typeface="+mn-lt"/>
                <a:cs typeface="+mn-lt"/>
              </a:rPr>
              <a:t>recent </a:t>
            </a:r>
            <a:r>
              <a:rPr lang="nl-NL" sz="1200" dirty="0" err="1">
                <a:solidFill>
                  <a:schemeClr val="bg1"/>
                </a:solidFill>
                <a:ea typeface="+mn-lt"/>
                <a:cs typeface="+mn-lt"/>
              </a:rPr>
              <a:t>IceCube</a:t>
            </a:r>
            <a:r>
              <a:rPr lang="nl-NL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nl-NL" sz="1200" dirty="0" err="1">
                <a:solidFill>
                  <a:schemeClr val="bg1"/>
                </a:solidFill>
                <a:ea typeface="+mn-lt"/>
                <a:cs typeface="+mn-lt"/>
              </a:rPr>
              <a:t>publication</a:t>
            </a:r>
            <a:r>
              <a:rPr lang="nl-NL" sz="1200" dirty="0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nl-NL" sz="1200" dirty="0">
                <a:solidFill>
                  <a:schemeClr val="tx2">
                    <a:lumMod val="20000"/>
                    <a:lumOff val="8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arXiv:2305.02257</a:t>
            </a:r>
            <a:endParaRPr lang="nl-NL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Afbeelding 7" descr="Afbeelding met grafiek&#10;&#10;Automatisch gegenereerde beschrijving">
            <a:extLst>
              <a:ext uri="{FF2B5EF4-FFF2-40B4-BE49-F238E27FC236}">
                <a16:creationId xmlns:a16="http://schemas.microsoft.com/office/drawing/2014/main" id="{5196D5E7-1C02-0CDB-58B0-13CE2D95D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2"/>
          <a:stretch/>
        </p:blipFill>
        <p:spPr>
          <a:xfrm>
            <a:off x="6437922" y="2921905"/>
            <a:ext cx="3369204" cy="251750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AE094BD-A4B3-D31F-F457-2B35411B24E5}"/>
              </a:ext>
            </a:extLst>
          </p:cNvPr>
          <p:cNvSpPr txBox="1"/>
          <p:nvPr/>
        </p:nvSpPr>
        <p:spPr>
          <a:xfrm>
            <a:off x="241696" y="877748"/>
            <a:ext cx="5960252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err="1">
                <a:solidFill>
                  <a:schemeClr val="bg1"/>
                </a:solidFill>
              </a:rPr>
              <a:t>Systematics</a:t>
            </a:r>
            <a:r>
              <a:rPr lang="nl-NL" sz="2000" dirty="0">
                <a:solidFill>
                  <a:schemeClr val="bg1"/>
                </a:solidFill>
              </a:rPr>
              <a:t> are </a:t>
            </a:r>
            <a:r>
              <a:rPr lang="nl-NL" sz="2000" err="1">
                <a:solidFill>
                  <a:schemeClr val="bg1"/>
                </a:solidFill>
              </a:rPr>
              <a:t>often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difficult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to</a:t>
            </a:r>
            <a:r>
              <a:rPr lang="nl-NL" sz="2000" dirty="0">
                <a:solidFill>
                  <a:schemeClr val="bg1"/>
                </a:solidFill>
              </a:rPr>
              <a:t> model</a:t>
            </a:r>
          </a:p>
          <a:p>
            <a:pPr marL="285750" indent="-28575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Usually</a:t>
            </a:r>
            <a:r>
              <a:rPr lang="nl-NL" dirty="0">
                <a:solidFill>
                  <a:schemeClr val="bg1"/>
                </a:solidFill>
              </a:rPr>
              <a:t> no straight-forward way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parametrize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detector response in </a:t>
            </a:r>
            <a:r>
              <a:rPr lang="nl-NL" dirty="0" err="1">
                <a:solidFill>
                  <a:schemeClr val="bg1"/>
                </a:solidFill>
              </a:rPr>
              <a:t>terms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systematics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r>
              <a:rPr lang="nl-NL" sz="2000" b="1" dirty="0">
                <a:solidFill>
                  <a:schemeClr val="bg1"/>
                </a:solidFill>
              </a:rPr>
              <a:t>MC template </a:t>
            </a:r>
            <a:r>
              <a:rPr lang="nl-NL" sz="2000" b="1" dirty="0" err="1">
                <a:solidFill>
                  <a:schemeClr val="bg1"/>
                </a:solidFill>
              </a:rPr>
              <a:t>banks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can</a:t>
            </a:r>
            <a:r>
              <a:rPr lang="nl-NL" sz="2000" dirty="0">
                <a:solidFill>
                  <a:schemeClr val="bg1"/>
                </a:solidFill>
              </a:rPr>
              <a:t> offer solution:</a:t>
            </a:r>
          </a:p>
          <a:p>
            <a:pPr marL="457200" indent="-457200">
              <a:buAutoNum type="arabicPeriod"/>
            </a:pPr>
            <a:r>
              <a:rPr lang="nl-NL" err="1">
                <a:solidFill>
                  <a:schemeClr val="bg1"/>
                </a:solidFill>
              </a:rPr>
              <a:t>Generate</a:t>
            </a:r>
            <a:r>
              <a:rPr lang="nl-NL" dirty="0">
                <a:solidFill>
                  <a:schemeClr val="bg1"/>
                </a:solidFill>
              </a:rPr>
              <a:t> template MC </a:t>
            </a:r>
            <a:r>
              <a:rPr lang="nl-NL" err="1">
                <a:solidFill>
                  <a:schemeClr val="bg1"/>
                </a:solidFill>
              </a:rPr>
              <a:t>distributions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for</a:t>
            </a:r>
            <a:br>
              <a:rPr lang="en-US" sz="1600" dirty="0"/>
            </a:br>
            <a:r>
              <a:rPr lang="nl-NL" err="1">
                <a:solidFill>
                  <a:schemeClr val="bg1"/>
                </a:solidFill>
              </a:rPr>
              <a:t>varying</a:t>
            </a:r>
            <a:r>
              <a:rPr lang="nl-NL" dirty="0">
                <a:solidFill>
                  <a:schemeClr val="bg1"/>
                </a:solidFill>
              </a:rPr>
              <a:t> sets of </a:t>
            </a:r>
            <a:r>
              <a:rPr lang="nl-NL" err="1">
                <a:solidFill>
                  <a:schemeClr val="bg1"/>
                </a:solidFill>
              </a:rPr>
              <a:t>systematic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values</a:t>
            </a:r>
            <a:endParaRPr lang="nl-NL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Determine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which</a:t>
            </a:r>
            <a:r>
              <a:rPr lang="nl-NL" dirty="0">
                <a:solidFill>
                  <a:schemeClr val="bg1"/>
                </a:solidFill>
              </a:rPr>
              <a:t> template fits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data best</a:t>
            </a:r>
          </a:p>
          <a:p>
            <a:pPr marL="457200" indent="-457200"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endParaRPr lang="nl-NL" sz="600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 err="1">
                <a:solidFill>
                  <a:schemeClr val="bg1"/>
                </a:solidFill>
              </a:rPr>
              <a:t>Requires</a:t>
            </a:r>
            <a:r>
              <a:rPr lang="nl-NL" sz="2000" dirty="0">
                <a:solidFill>
                  <a:schemeClr val="bg1"/>
                </a:solidFill>
              </a:rPr>
              <a:t> procedures </a:t>
            </a:r>
            <a:r>
              <a:rPr lang="nl-NL" sz="2000" dirty="0" err="1">
                <a:solidFill>
                  <a:schemeClr val="bg1"/>
                </a:solidFill>
              </a:rPr>
              <a:t>for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generic</a:t>
            </a:r>
            <a:r>
              <a:rPr lang="nl-NL" sz="2000" b="1" dirty="0">
                <a:solidFill>
                  <a:schemeClr val="bg1"/>
                </a:solidFill>
              </a:rPr>
              <a:t> MC-</a:t>
            </a:r>
            <a:r>
              <a:rPr lang="nl-NL" sz="2000" b="1" dirty="0" err="1">
                <a:solidFill>
                  <a:schemeClr val="bg1"/>
                </a:solidFill>
              </a:rPr>
              <a:t>reweighting</a:t>
            </a:r>
            <a:endParaRPr lang="nl-NL" b="1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Not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limited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reconstructed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observables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336299D9-E065-AD2D-D7CC-DE5404C1BD59}"/>
              </a:ext>
            </a:extLst>
          </p:cNvPr>
          <p:cNvSpPr/>
          <p:nvPr/>
        </p:nvSpPr>
        <p:spPr>
          <a:xfrm>
            <a:off x="358235" y="3345746"/>
            <a:ext cx="698154" cy="2217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99CE450-5458-EC80-10FA-9A0E991F7BA0}"/>
              </a:ext>
            </a:extLst>
          </p:cNvPr>
          <p:cNvSpPr txBox="1"/>
          <p:nvPr/>
        </p:nvSpPr>
        <p:spPr>
          <a:xfrm>
            <a:off x="1053280" y="3239317"/>
            <a:ext cx="53645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Likelihood</a:t>
            </a:r>
            <a:r>
              <a:rPr lang="nl-NL" dirty="0">
                <a:solidFill>
                  <a:schemeClr val="bg1"/>
                </a:solidFill>
              </a:rPr>
              <a:t>-free </a:t>
            </a:r>
            <a:r>
              <a:rPr lang="nl-NL" dirty="0" err="1">
                <a:solidFill>
                  <a:schemeClr val="bg1"/>
                </a:solidFill>
              </a:rPr>
              <a:t>inference</a:t>
            </a:r>
            <a:endParaRPr lang="nl-NL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Strategy</a:t>
            </a:r>
            <a:r>
              <a:rPr lang="nl-NL" dirty="0">
                <a:solidFill>
                  <a:schemeClr val="bg1"/>
                </a:solidFill>
              </a:rPr>
              <a:t> well </a:t>
            </a:r>
            <a:r>
              <a:rPr lang="nl-NL" dirty="0" err="1">
                <a:solidFill>
                  <a:schemeClr val="bg1"/>
                </a:solidFill>
              </a:rPr>
              <a:t>known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PDF-fitting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ED4065-D0F0-B1DD-8521-3FA495EFC53B}"/>
              </a:ext>
            </a:extLst>
          </p:cNvPr>
          <p:cNvSpPr txBox="1"/>
          <p:nvPr/>
        </p:nvSpPr>
        <p:spPr>
          <a:xfrm>
            <a:off x="7590322" y="4829588"/>
            <a:ext cx="1898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(1 </a:t>
            </a:r>
            <a:r>
              <a:rPr lang="nl-NL" sz="1400" dirty="0">
                <a:ea typeface="+mn-lt"/>
                <a:cs typeface="+mn-lt"/>
              </a:rPr>
              <a:t>+ </a:t>
            </a:r>
            <a:r>
              <a:rPr lang="nl-NL" sz="1400" b="1" dirty="0">
                <a:ea typeface="+mn-lt"/>
                <a:cs typeface="+mn-lt"/>
              </a:rPr>
              <a:t>α</a:t>
            </a:r>
            <a:r>
              <a:rPr lang="nl-NL" sz="1400" b="1" baseline="-25000" dirty="0">
                <a:ea typeface="+mn-lt"/>
                <a:cs typeface="+mn-lt"/>
              </a:rPr>
              <a:t>θ </a:t>
            </a:r>
            <a:r>
              <a:rPr lang="nl-NL" sz="1400" dirty="0">
                <a:ea typeface="+mn-lt"/>
                <a:cs typeface="+mn-lt"/>
              </a:rPr>
              <a:t>|</a:t>
            </a:r>
            <a:r>
              <a:rPr lang="nl-NL" sz="1400" dirty="0" err="1">
                <a:ea typeface="+mn-lt"/>
                <a:cs typeface="+mn-lt"/>
              </a:rPr>
              <a:t>cosθ</a:t>
            </a:r>
            <a:r>
              <a:rPr lang="nl-NL" sz="1400" dirty="0">
                <a:ea typeface="+mn-lt"/>
                <a:cs typeface="+mn-lt"/>
              </a:rPr>
              <a:t>|) </a:t>
            </a:r>
            <a:r>
              <a:rPr lang="nl-NL" sz="1400" dirty="0" err="1">
                <a:ea typeface="+mn-lt"/>
                <a:cs typeface="+mn-lt"/>
              </a:rPr>
              <a:t>scaling</a:t>
            </a:r>
            <a:endParaRPr lang="nl-NL" sz="1400" dirty="0" err="1"/>
          </a:p>
        </p:txBody>
      </p:sp>
    </p:spTree>
    <p:extLst>
      <p:ext uri="{BB962C8B-B14F-4D97-AF65-F5344CB8AC3E}">
        <p14:creationId xmlns:p14="http://schemas.microsoft.com/office/powerpoint/2010/main" val="223890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/>
              <a:t>15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337B9FE-0028-141B-FF91-F7B9CC2AB487}"/>
              </a:ext>
            </a:extLst>
          </p:cNvPr>
          <p:cNvSpPr txBox="1"/>
          <p:nvPr/>
        </p:nvSpPr>
        <p:spPr>
          <a:xfrm>
            <a:off x="186150" y="597742"/>
            <a:ext cx="9697775" cy="449903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000" spc="-1" dirty="0">
                <a:solidFill>
                  <a:srgbClr val="FFFFFF"/>
                </a:solidFill>
                <a:latin typeface="Arial"/>
              </a:rPr>
              <a:t>Besides NMO, many other topics are being explored!</a:t>
            </a:r>
            <a:br>
              <a:rPr lang="en-US" sz="2000" spc="-1" dirty="0">
                <a:solidFill>
                  <a:srgbClr val="FFFFFF"/>
                </a:solidFill>
                <a:latin typeface="Arial"/>
              </a:rPr>
            </a:br>
            <a:endParaRPr lang="en-US" b="1" spc="-1">
              <a:solidFill>
                <a:srgbClr val="FFFFFF"/>
              </a:solidFill>
              <a:latin typeface="Arial"/>
            </a:endParaRPr>
          </a:p>
          <a:p>
            <a:r>
              <a:rPr lang="en-US" b="1" spc="-1" dirty="0">
                <a:solidFill>
                  <a:srgbClr val="FFFFFF"/>
                </a:solidFill>
                <a:latin typeface="Arial"/>
              </a:rPr>
              <a:t>SM + neutrino oscillations:</a:t>
            </a: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ORCA + JUNO combined NMO sensitivity</a:t>
            </a:r>
          </a:p>
          <a:p>
            <a:endParaRPr lang="en-US" spc="-1" dirty="0">
              <a:solidFill>
                <a:srgbClr val="FFFFFF"/>
              </a:solidFill>
              <a:latin typeface="Arial"/>
            </a:endParaRPr>
          </a:p>
          <a:p>
            <a:r>
              <a:rPr lang="en-US" b="1" spc="-1" dirty="0">
                <a:solidFill>
                  <a:srgbClr val="FFFFFF"/>
                </a:solidFill>
                <a:latin typeface="Arial"/>
              </a:rPr>
              <a:t>BSM + neutrino oscillations: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Light sterile neutrino mixing</a:t>
            </a:r>
            <a:endParaRPr lang="en-US" sz="1600" dirty="0"/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  <a:cs typeface="Arial"/>
              </a:rPr>
              <a:t>Lorentz invariance violation</a:t>
            </a:r>
            <a:endParaRPr lang="en-US" sz="1600" spc="-1" dirty="0">
              <a:solidFill>
                <a:srgbClr val="FFFFFF"/>
              </a:solidFill>
              <a:latin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Non-Standard Interactions </a:t>
            </a: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  <a:cs typeface="Arial"/>
              </a:rPr>
              <a:t>Quantum decoherence</a:t>
            </a:r>
            <a:endParaRPr lang="en-US" sz="1600" spc="-1" dirty="0">
              <a:solidFill>
                <a:srgbClr val="FFFFFF"/>
              </a:solidFill>
              <a:latin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Neutrino decays</a:t>
            </a:r>
          </a:p>
          <a:p>
            <a:endParaRPr lang="en-US" spc="-1" dirty="0">
              <a:solidFill>
                <a:srgbClr val="FFFFFF"/>
              </a:solidFill>
              <a:latin typeface="Arial"/>
            </a:endParaRPr>
          </a:p>
          <a:p>
            <a:r>
              <a:rPr lang="en-US" b="1" spc="-1" dirty="0">
                <a:solidFill>
                  <a:srgbClr val="FFFFFF"/>
                </a:solidFill>
                <a:latin typeface="Arial"/>
              </a:rPr>
              <a:t>Cosmic ray studies:</a:t>
            </a: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Cosmic Ray shadow of the Sun/Moon</a:t>
            </a:r>
            <a:endParaRPr lang="en-US" sz="1600">
              <a:solidFill>
                <a:srgbClr val="000000"/>
              </a:solidFill>
              <a:latin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1600" spc="-1" dirty="0">
                <a:solidFill>
                  <a:schemeClr val="bg1"/>
                </a:solidFill>
                <a:latin typeface="Arial"/>
              </a:rPr>
              <a:t>Temperature dependence of muon rate</a:t>
            </a:r>
          </a:p>
          <a:p>
            <a:endParaRPr lang="en-US" sz="1600" spc="-1" dirty="0">
              <a:solidFill>
                <a:schemeClr val="bg1"/>
              </a:solidFill>
              <a:latin typeface="Arial"/>
            </a:endParaRPr>
          </a:p>
          <a:p>
            <a:pPr>
              <a:buFont typeface="Arial"/>
            </a:pPr>
            <a:r>
              <a:rPr lang="en-US" sz="1600" spc="-1" dirty="0">
                <a:solidFill>
                  <a:schemeClr val="bg1"/>
                </a:solidFill>
                <a:latin typeface="Arial"/>
              </a:rPr>
              <a:t>… 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66C907-395A-3397-91AB-AC3BDB96A9E8}"/>
              </a:ext>
            </a:extLst>
          </p:cNvPr>
          <p:cNvSpPr txBox="1"/>
          <p:nvPr/>
        </p:nvSpPr>
        <p:spPr>
          <a:xfrm>
            <a:off x="134679" y="4803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A versatile detector!</a:t>
            </a:r>
            <a:endParaRPr lang="nl-NL" dirty="0"/>
          </a:p>
        </p:txBody>
      </p:sp>
      <p:pic>
        <p:nvPicPr>
          <p:cNvPr id="6" name="Afbeelding 9" descr="Afbeelding met grafiek&#10;&#10;Automatisch gegenereerde beschrijving">
            <a:extLst>
              <a:ext uri="{FF2B5EF4-FFF2-40B4-BE49-F238E27FC236}">
                <a16:creationId xmlns:a16="http://schemas.microsoft.com/office/drawing/2014/main" id="{B54CCA18-6A67-664B-4452-16F428BB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06" y="1350840"/>
            <a:ext cx="4904608" cy="3503484"/>
          </a:xfrm>
          <a:prstGeom prst="rect">
            <a:avLst/>
          </a:prstGeom>
        </p:spPr>
      </p:pic>
      <p:pic>
        <p:nvPicPr>
          <p:cNvPr id="10" name="Afbeelding 11" descr="Afbeelding met persoon, muur, overdekt, person&#10;&#10;Automatisch gegenereerde beschrijving">
            <a:extLst>
              <a:ext uri="{FF2B5EF4-FFF2-40B4-BE49-F238E27FC236}">
                <a16:creationId xmlns:a16="http://schemas.microsoft.com/office/drawing/2014/main" id="{189F0A27-98A6-09C9-520D-DF257739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133" y="3754396"/>
            <a:ext cx="1382334" cy="138330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EC41174-D15B-B37B-9F4A-72E86F37A41B}"/>
              </a:ext>
            </a:extLst>
          </p:cNvPr>
          <p:cNvSpPr txBox="1"/>
          <p:nvPr/>
        </p:nvSpPr>
        <p:spPr>
          <a:xfrm>
            <a:off x="8220181" y="5048816"/>
            <a:ext cx="1790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Jelmer Mulder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3D29046-CBF3-3BBF-B287-0F1610F025AF}"/>
              </a:ext>
            </a:extLst>
          </p:cNvPr>
          <p:cNvSpPr/>
          <p:nvPr/>
        </p:nvSpPr>
        <p:spPr>
          <a:xfrm>
            <a:off x="3131155" y="3097696"/>
            <a:ext cx="1462156" cy="78473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33EBD06E-DBD3-F476-43B7-7B715DA65101}"/>
              </a:ext>
            </a:extLst>
          </p:cNvPr>
          <p:cNvSpPr/>
          <p:nvPr/>
        </p:nvSpPr>
        <p:spPr>
          <a:xfrm rot="-2700000">
            <a:off x="4492739" y="2904784"/>
            <a:ext cx="409086" cy="20120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20DD9D2-4D74-7B1C-B417-64D21A33F5E4}"/>
              </a:ext>
            </a:extLst>
          </p:cNvPr>
          <p:cNvSpPr txBox="1"/>
          <p:nvPr/>
        </p:nvSpPr>
        <p:spPr>
          <a:xfrm>
            <a:off x="3131208" y="3117793"/>
            <a:ext cx="148171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 err="1">
                <a:solidFill>
                  <a:schemeClr val="bg1"/>
                </a:solidFill>
              </a:rPr>
              <a:t>Relative</a:t>
            </a:r>
            <a:r>
              <a:rPr lang="nl-NL" sz="1400" dirty="0">
                <a:solidFill>
                  <a:schemeClr val="bg1"/>
                </a:solidFill>
              </a:rPr>
              <a:t> change in </a:t>
            </a:r>
            <a:r>
              <a:rPr lang="nl-NL" sz="1400" err="1">
                <a:solidFill>
                  <a:schemeClr val="bg1"/>
                </a:solidFill>
              </a:rPr>
              <a:t>atmospheric</a:t>
            </a:r>
            <a:r>
              <a:rPr lang="nl-NL" sz="1400" dirty="0">
                <a:solidFill>
                  <a:schemeClr val="bg1"/>
                </a:solidFill>
              </a:rPr>
              <a:t> muon </a:t>
            </a:r>
            <a:r>
              <a:rPr lang="nl-NL" sz="1400" err="1">
                <a:solidFill>
                  <a:schemeClr val="bg1"/>
                </a:solidFill>
              </a:rPr>
              <a:t>rate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CAF7E412-0D11-C384-7F50-0365ADC44C12}"/>
              </a:ext>
            </a:extLst>
          </p:cNvPr>
          <p:cNvSpPr/>
          <p:nvPr/>
        </p:nvSpPr>
        <p:spPr>
          <a:xfrm rot="16200000">
            <a:off x="7333451" y="4807634"/>
            <a:ext cx="284672" cy="22747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DCFCC0CD-C28D-0FD3-5DDB-1F1A67AF59E5}"/>
              </a:ext>
            </a:extLst>
          </p:cNvPr>
          <p:cNvSpPr/>
          <p:nvPr/>
        </p:nvSpPr>
        <p:spPr>
          <a:xfrm>
            <a:off x="5820101" y="5048816"/>
            <a:ext cx="2347789" cy="48283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276F107-DB1D-03BC-AB3B-68B57715568B}"/>
              </a:ext>
            </a:extLst>
          </p:cNvPr>
          <p:cNvSpPr txBox="1"/>
          <p:nvPr/>
        </p:nvSpPr>
        <p:spPr>
          <a:xfrm>
            <a:off x="5786586" y="5023708"/>
            <a:ext cx="24009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</a:rPr>
              <a:t>Relative</a:t>
            </a:r>
            <a:r>
              <a:rPr lang="nl-NL" sz="1400" dirty="0">
                <a:solidFill>
                  <a:schemeClr val="bg1"/>
                </a:solidFill>
              </a:rPr>
              <a:t> change in </a:t>
            </a:r>
            <a:r>
              <a:rPr lang="nl-NL" sz="1400" dirty="0" err="1">
                <a:solidFill>
                  <a:schemeClr val="bg1"/>
                </a:solidFill>
              </a:rPr>
              <a:t>effective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atmospheric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temperature</a:t>
            </a:r>
            <a:r>
              <a:rPr lang="nl-NL" sz="1400" dirty="0">
                <a:solidFill>
                  <a:schemeClr val="bg1"/>
                </a:solidFill>
              </a:rPr>
              <a:t> 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0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/>
              <a:t>16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FC9B115-FF62-FEE5-17F6-306085AF90CA}"/>
              </a:ext>
            </a:extLst>
          </p:cNvPr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Summary and outlook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EF45ACE-6D70-5768-DEAA-B6503B9AA03B}"/>
              </a:ext>
            </a:extLst>
          </p:cNvPr>
          <p:cNvSpPr txBox="1"/>
          <p:nvPr/>
        </p:nvSpPr>
        <p:spPr>
          <a:xfrm>
            <a:off x="188912" y="796717"/>
            <a:ext cx="9757815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Neutrino </a:t>
            </a:r>
            <a:r>
              <a:rPr lang="nl-NL" sz="2000" dirty="0" err="1">
                <a:solidFill>
                  <a:schemeClr val="bg1"/>
                </a:solidFill>
              </a:rPr>
              <a:t>properties</a:t>
            </a:r>
            <a:r>
              <a:rPr lang="nl-NL" sz="2000" dirty="0">
                <a:solidFill>
                  <a:schemeClr val="bg1"/>
                </a:solidFill>
              </a:rPr>
              <a:t> research is vibrant </a:t>
            </a:r>
            <a:r>
              <a:rPr lang="nl-NL" sz="2000" dirty="0" err="1">
                <a:solidFill>
                  <a:schemeClr val="bg1"/>
                </a:solidFill>
              </a:rPr>
              <a:t>and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brimming</a:t>
            </a:r>
            <a:r>
              <a:rPr lang="nl-NL" sz="2000" dirty="0">
                <a:solidFill>
                  <a:schemeClr val="bg1"/>
                </a:solidFill>
              </a:rPr>
              <a:t> at </a:t>
            </a:r>
            <a:r>
              <a:rPr lang="nl-NL" sz="2000" dirty="0" err="1">
                <a:solidFill>
                  <a:schemeClr val="bg1"/>
                </a:solidFill>
              </a:rPr>
              <a:t>Nikhef</a:t>
            </a:r>
            <a:r>
              <a:rPr lang="nl-NL" sz="2000" dirty="0">
                <a:solidFill>
                  <a:schemeClr val="bg1"/>
                </a:solidFill>
              </a:rPr>
              <a:t>!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KM3NeT set </a:t>
            </a:r>
            <a:r>
              <a:rPr lang="nl-NL" sz="2000" dirty="0" err="1">
                <a:solidFill>
                  <a:schemeClr val="bg1"/>
                </a:solidFill>
              </a:rPr>
              <a:t>to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play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b="1" dirty="0">
                <a:solidFill>
                  <a:schemeClr val="accent5"/>
                </a:solidFill>
              </a:rPr>
              <a:t>important </a:t>
            </a:r>
            <a:r>
              <a:rPr lang="nl-NL" sz="2000" b="1" dirty="0" err="1">
                <a:solidFill>
                  <a:schemeClr val="accent5"/>
                </a:solidFill>
              </a:rPr>
              <a:t>role</a:t>
            </a:r>
            <a:r>
              <a:rPr lang="nl-NL" sz="2000" b="1" dirty="0">
                <a:solidFill>
                  <a:schemeClr val="accent5"/>
                </a:solidFill>
              </a:rPr>
              <a:t> in NMO </a:t>
            </a:r>
            <a:r>
              <a:rPr lang="nl-NL" sz="2000" b="1" dirty="0" err="1">
                <a:solidFill>
                  <a:schemeClr val="accent5"/>
                </a:solidFill>
              </a:rPr>
              <a:t>determination</a:t>
            </a:r>
            <a:endParaRPr lang="nl-NL" sz="2000" b="1" dirty="0">
              <a:solidFill>
                <a:schemeClr val="accent5"/>
              </a:solidFill>
            </a:endParaRPr>
          </a:p>
          <a:p>
            <a:pPr marL="342900" indent="-342900">
              <a:buFont typeface="Arial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nl-NL" sz="2000" dirty="0" err="1">
                <a:solidFill>
                  <a:schemeClr val="bg1"/>
                </a:solidFill>
              </a:rPr>
              <a:t>Possibility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to</a:t>
            </a:r>
            <a:r>
              <a:rPr lang="nl-NL" sz="2000" dirty="0">
                <a:solidFill>
                  <a:schemeClr val="bg1"/>
                </a:solidFill>
              </a:rPr>
              <a:t> set </a:t>
            </a:r>
            <a:r>
              <a:rPr lang="nl-NL" sz="2000" dirty="0" err="1">
                <a:solidFill>
                  <a:schemeClr val="bg1"/>
                </a:solidFill>
              </a:rPr>
              <a:t>competitive</a:t>
            </a:r>
            <a:r>
              <a:rPr lang="nl-NL" sz="2000" dirty="0">
                <a:solidFill>
                  <a:schemeClr val="bg1"/>
                </a:solidFill>
              </a:rPr>
              <a:t>, </a:t>
            </a:r>
            <a:r>
              <a:rPr lang="nl-NL" sz="2000" dirty="0" err="1">
                <a:solidFill>
                  <a:schemeClr val="bg1"/>
                </a:solidFill>
              </a:rPr>
              <a:t>potentially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leading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000" dirty="0" err="1">
                <a:solidFill>
                  <a:schemeClr val="bg1"/>
                </a:solidFill>
              </a:rPr>
              <a:t>constraints</a:t>
            </a:r>
            <a:r>
              <a:rPr lang="nl-NL" sz="2000" dirty="0">
                <a:solidFill>
                  <a:schemeClr val="bg1"/>
                </a:solidFill>
              </a:rPr>
              <a:t> on            </a:t>
            </a:r>
            <a:r>
              <a:rPr lang="nl-NL" sz="2000" dirty="0" err="1">
                <a:solidFill>
                  <a:schemeClr val="bg1"/>
                </a:solidFill>
              </a:rPr>
              <a:t>and</a:t>
            </a:r>
            <a:r>
              <a:rPr lang="nl-NL" sz="2000" dirty="0">
                <a:solidFill>
                  <a:schemeClr val="bg1"/>
                </a:solidFill>
              </a:rPr>
              <a:t>  </a:t>
            </a:r>
          </a:p>
          <a:p>
            <a:pPr marL="342900" indent="-342900">
              <a:buFont typeface="Arial"/>
              <a:buChar char="•"/>
            </a:pPr>
            <a:r>
              <a:rPr lang="nl-NL" sz="2000" b="1" dirty="0">
                <a:solidFill>
                  <a:schemeClr val="accent5"/>
                </a:solidFill>
              </a:rPr>
              <a:t>Large </a:t>
            </a:r>
            <a:r>
              <a:rPr lang="nl-NL" sz="2000" b="1" err="1">
                <a:solidFill>
                  <a:schemeClr val="accent5"/>
                </a:solidFill>
              </a:rPr>
              <a:t>Nikhef</a:t>
            </a:r>
            <a:r>
              <a:rPr lang="nl-NL" sz="2000" b="1" dirty="0">
                <a:solidFill>
                  <a:schemeClr val="accent5"/>
                </a:solidFill>
              </a:rPr>
              <a:t> </a:t>
            </a:r>
            <a:r>
              <a:rPr lang="nl-NL" sz="2000" b="1" err="1">
                <a:solidFill>
                  <a:schemeClr val="accent5"/>
                </a:solidFill>
              </a:rPr>
              <a:t>involvement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accross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many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fronts</a:t>
            </a:r>
            <a:endParaRPr lang="nl-NL" err="1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nl-NL" dirty="0">
                <a:solidFill>
                  <a:schemeClr val="bg1"/>
                </a:solidFill>
              </a:rPr>
              <a:t>First </a:t>
            </a:r>
            <a:r>
              <a:rPr lang="nl-NL" err="1">
                <a:solidFill>
                  <a:schemeClr val="bg1"/>
                </a:solidFill>
              </a:rPr>
              <a:t>constraints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data</a:t>
            </a:r>
          </a:p>
          <a:p>
            <a:pPr marL="800100" lvl="1" indent="-342900">
              <a:buFont typeface="Arial"/>
              <a:buChar char="•"/>
            </a:pPr>
            <a:r>
              <a:rPr lang="nl-NL" dirty="0">
                <a:solidFill>
                  <a:schemeClr val="bg1"/>
                </a:solidFill>
              </a:rPr>
              <a:t>Development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maintenance of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  <a:cs typeface="Arial"/>
              </a:rPr>
              <a:t>one</a:t>
            </a:r>
            <a:r>
              <a:rPr lang="nl-NL" dirty="0">
                <a:solidFill>
                  <a:schemeClr val="bg1"/>
                </a:solidFill>
                <a:cs typeface="Arial"/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main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oscillation</a:t>
            </a:r>
            <a:r>
              <a:rPr lang="nl-NL" dirty="0">
                <a:solidFill>
                  <a:schemeClr val="bg1"/>
                </a:solidFill>
              </a:rPr>
              <a:t> analysis </a:t>
            </a:r>
            <a:r>
              <a:rPr lang="nl-NL" dirty="0" err="1">
                <a:solidFill>
                  <a:schemeClr val="bg1"/>
                </a:solidFill>
              </a:rPr>
              <a:t>softwares</a:t>
            </a:r>
            <a:endParaRPr lang="nl-NL" dirty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nl-NL" dirty="0" err="1">
                <a:solidFill>
                  <a:schemeClr val="bg1"/>
                </a:solidFill>
              </a:rPr>
              <a:t>Improvements</a:t>
            </a:r>
            <a:r>
              <a:rPr lang="nl-NL" dirty="0">
                <a:solidFill>
                  <a:schemeClr val="bg1"/>
                </a:solidFill>
              </a:rPr>
              <a:t> in </a:t>
            </a:r>
            <a:r>
              <a:rPr lang="nl-NL" dirty="0" err="1">
                <a:solidFill>
                  <a:schemeClr val="bg1"/>
                </a:solidFill>
              </a:rPr>
              <a:t>reconstruction</a:t>
            </a:r>
            <a:r>
              <a:rPr lang="nl-NL" dirty="0">
                <a:solidFill>
                  <a:schemeClr val="bg1"/>
                </a:solidFill>
              </a:rPr>
              <a:t>,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systematics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modeling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calibration</a:t>
            </a:r>
            <a:r>
              <a:rPr lang="nl-NL" dirty="0">
                <a:solidFill>
                  <a:schemeClr val="bg1"/>
                </a:solidFill>
              </a:rPr>
              <a:t>… 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18 strings </a:t>
            </a:r>
            <a:r>
              <a:rPr lang="nl-NL" sz="2000" err="1">
                <a:solidFill>
                  <a:schemeClr val="bg1"/>
                </a:solidFill>
              </a:rPr>
              <a:t>deployed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and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err="1">
                <a:solidFill>
                  <a:schemeClr val="bg1"/>
                </a:solidFill>
              </a:rPr>
              <a:t>growing</a:t>
            </a:r>
            <a:r>
              <a:rPr lang="nl-NL" sz="2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9" name="Afbeelding 9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9607D03-0B67-ABD6-62D3-86D531398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71" y="2389859"/>
            <a:ext cx="640057" cy="303807"/>
          </a:xfrm>
          <a:prstGeom prst="rect">
            <a:avLst/>
          </a:prstGeom>
        </p:spPr>
      </p:pic>
      <p:pic>
        <p:nvPicPr>
          <p:cNvPr id="10" name="Afbeelding 10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C9B17747-6361-BA3E-9D95-91A643A4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818" y="2390321"/>
            <a:ext cx="790565" cy="311075"/>
          </a:xfrm>
          <a:prstGeom prst="rect">
            <a:avLst/>
          </a:prstGeom>
        </p:spPr>
      </p:pic>
      <p:pic>
        <p:nvPicPr>
          <p:cNvPr id="11" name="Afbeelding 11" descr="Afbeelding met tekst, beeldscherm, overdekt, scherm&#10;&#10;Automatisch gegenereerde beschrijving">
            <a:extLst>
              <a:ext uri="{FF2B5EF4-FFF2-40B4-BE49-F238E27FC236}">
                <a16:creationId xmlns:a16="http://schemas.microsoft.com/office/drawing/2014/main" id="{65EDBE4A-E403-3B84-B448-DE28D332E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84" r="-357" b="474"/>
          <a:stretch/>
        </p:blipFill>
        <p:spPr>
          <a:xfrm>
            <a:off x="6549681" y="2089694"/>
            <a:ext cx="2753103" cy="1217258"/>
          </a:xfrm>
          <a:prstGeom prst="rect">
            <a:avLst/>
          </a:prstGeom>
        </p:spPr>
      </p:pic>
      <p:pic>
        <p:nvPicPr>
          <p:cNvPr id="12" name="Afbeelding 12" descr="Afbeelding met grond, persoon, hemel, buitenshuis&#10;&#10;Automatisch gegenereerde beschrijving">
            <a:extLst>
              <a:ext uri="{FF2B5EF4-FFF2-40B4-BE49-F238E27FC236}">
                <a16:creationId xmlns:a16="http://schemas.microsoft.com/office/drawing/2014/main" id="{44E0BCD1-29AB-258D-7EF0-040EB8774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402" y="3457405"/>
            <a:ext cx="2743304" cy="2054465"/>
          </a:xfrm>
          <a:prstGeom prst="rect">
            <a:avLst/>
          </a:prstGeom>
        </p:spPr>
      </p:pic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EAC0160-D915-9710-8E91-4048FD00D662}"/>
              </a:ext>
            </a:extLst>
          </p:cNvPr>
          <p:cNvSpPr/>
          <p:nvPr/>
        </p:nvSpPr>
        <p:spPr>
          <a:xfrm>
            <a:off x="7407196" y="2195833"/>
            <a:ext cx="1534034" cy="92825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63B94644-9647-7120-A0C4-D23420B8E4F1}"/>
              </a:ext>
            </a:extLst>
          </p:cNvPr>
          <p:cNvCxnSpPr/>
          <p:nvPr/>
        </p:nvCxnSpPr>
        <p:spPr>
          <a:xfrm flipV="1">
            <a:off x="8222709" y="1773075"/>
            <a:ext cx="151995" cy="37577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3303707D-12CA-5F27-1D43-79E4C73125F7}"/>
              </a:ext>
            </a:extLst>
          </p:cNvPr>
          <p:cNvSpPr txBox="1"/>
          <p:nvPr/>
        </p:nvSpPr>
        <p:spPr>
          <a:xfrm>
            <a:off x="8050916" y="1131935"/>
            <a:ext cx="14735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18 strings on sonar!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FD12-8CB5-177E-A70F-F348C89FE56B}"/>
              </a:ext>
            </a:extLst>
          </p:cNvPr>
          <p:cNvSpPr txBox="1"/>
          <p:nvPr/>
        </p:nvSpPr>
        <p:spPr>
          <a:xfrm>
            <a:off x="7889613" y="3669320"/>
            <a:ext cx="2203293" cy="523220"/>
          </a:xfrm>
          <a:prstGeom prst="rect">
            <a:avLst/>
          </a:prstGeom>
          <a:solidFill>
            <a:srgbClr val="002060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</a:rPr>
              <a:t>Ivan Gromov </a:t>
            </a:r>
            <a:r>
              <a:rPr lang="en-US" sz="1400" b="1" dirty="0">
                <a:solidFill>
                  <a:schemeClr val="bg1"/>
                </a:solidFill>
              </a:rPr>
              <a:t>deploying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the latest strings!</a:t>
            </a:r>
            <a:endParaRPr lang="en-NL" sz="1400" b="1" dirty="0">
              <a:solidFill>
                <a:schemeClr val="bg1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283B4DD-2E66-2CCF-D225-9C8DE705CF0C}"/>
              </a:ext>
            </a:extLst>
          </p:cNvPr>
          <p:cNvSpPr/>
          <p:nvPr/>
        </p:nvSpPr>
        <p:spPr>
          <a:xfrm rot="1382283">
            <a:off x="7846522" y="3952550"/>
            <a:ext cx="233116" cy="328957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21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005480" y="1851120"/>
            <a:ext cx="8044200" cy="187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6000" b="1" strike="noStrike" spc="-1">
                <a:solidFill>
                  <a:schemeClr val="bg1"/>
                </a:solidFill>
                <a:latin typeface="Arial"/>
              </a:rPr>
              <a:t>EXTRA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B5C0EB2-890D-4163-B840-6D58C3686EC6}" type="slidenum">
              <a:t>17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kstvak 80"/>
          <p:cNvSpPr txBox="1"/>
          <p:nvPr/>
        </p:nvSpPr>
        <p:spPr>
          <a:xfrm>
            <a:off x="91440" y="91440"/>
            <a:ext cx="7497244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Adiabatic conversion solar neutrinos</a:t>
            </a:r>
            <a:endParaRPr lang="en-US" sz="3200" b="1" spc="-1" dirty="0">
              <a:solidFill>
                <a:srgbClr val="FFFFFF"/>
              </a:solidFill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F346B69-1B50-4BA2-8919-7DBB7F889480}" type="slidenum">
              <a:rPr/>
              <a:t>18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pic>
        <p:nvPicPr>
          <p:cNvPr id="5" name="Afbeelding 5" descr="Afbeelding met grafiek&#10;&#10;Automatisch gegenereerde beschrijving">
            <a:extLst>
              <a:ext uri="{FF2B5EF4-FFF2-40B4-BE49-F238E27FC236}">
                <a16:creationId xmlns:a16="http://schemas.microsoft.com/office/drawing/2014/main" id="{7DB2F088-A15D-3C71-2BA3-1EA8D023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93" y="784443"/>
            <a:ext cx="6338775" cy="4390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EDDC9-64C1-2732-998A-5924BA522A20}"/>
              </a:ext>
            </a:extLst>
          </p:cNvPr>
          <p:cNvSpPr txBox="1"/>
          <p:nvPr/>
        </p:nvSpPr>
        <p:spPr>
          <a:xfrm>
            <a:off x="6768313" y="1590750"/>
            <a:ext cx="29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decreases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neutrino energy!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font, graphics, symbol, handwriting&#10;&#10;Description automatically generated">
            <a:extLst>
              <a:ext uri="{FF2B5EF4-FFF2-40B4-BE49-F238E27FC236}">
                <a16:creationId xmlns:a16="http://schemas.microsoft.com/office/drawing/2014/main" id="{214CA69C-DBF7-E5E6-9BEF-E2DB3E2A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13" y="1643008"/>
            <a:ext cx="1308844" cy="27090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0A68773-E3B6-5E71-F118-43F6CB38CDAC}"/>
              </a:ext>
            </a:extLst>
          </p:cNvPr>
          <p:cNvSpPr/>
          <p:nvPr/>
        </p:nvSpPr>
        <p:spPr>
          <a:xfrm>
            <a:off x="6850102" y="2419385"/>
            <a:ext cx="681487" cy="2501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5E26C-A22A-5D22-1C4E-27E9467320EB}"/>
              </a:ext>
            </a:extLst>
          </p:cNvPr>
          <p:cNvSpPr txBox="1"/>
          <p:nvPr/>
        </p:nvSpPr>
        <p:spPr>
          <a:xfrm>
            <a:off x="7588683" y="2359802"/>
            <a:ext cx="24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Due to matter effects!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CAA40-1F86-FFA2-B32C-0CB437BC76D5}"/>
              </a:ext>
            </a:extLst>
          </p:cNvPr>
          <p:cNvSpPr txBox="1"/>
          <p:nvPr/>
        </p:nvSpPr>
        <p:spPr>
          <a:xfrm>
            <a:off x="6768313" y="2867105"/>
            <a:ext cx="322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occurs in </a:t>
            </a:r>
            <a:r>
              <a:rPr lang="en-US" dirty="0" err="1">
                <a:solidFill>
                  <a:schemeClr val="bg1"/>
                </a:solidFill>
              </a:rPr>
              <a:t>ν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-oscillations, </a:t>
            </a:r>
          </a:p>
          <a:p>
            <a:r>
              <a:rPr lang="en-US" dirty="0">
                <a:solidFill>
                  <a:schemeClr val="bg1"/>
                </a:solidFill>
              </a:rPr>
              <a:t>because</a:t>
            </a:r>
          </a:p>
        </p:txBody>
      </p:sp>
      <p:pic>
        <p:nvPicPr>
          <p:cNvPr id="16" name="Picture 15" descr="A white arrow i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9B04994-513E-00C0-4D33-D322E130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53" y="3203182"/>
            <a:ext cx="1488352" cy="2344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kstvak 77"/>
          <p:cNvSpPr txBox="1"/>
          <p:nvPr/>
        </p:nvSpPr>
        <p:spPr>
          <a:xfrm>
            <a:off x="248360" y="850572"/>
            <a:ext cx="7527662" cy="7721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~10% of both detectors deployed as of January </a:t>
            </a:r>
            <a:r>
              <a:rPr lang="en-US" sz="2200" spc="-1">
                <a:solidFill>
                  <a:srgbClr val="FFFFFF"/>
                </a:solidFill>
                <a:latin typeface="Arial"/>
              </a:rPr>
              <a:t>2023</a:t>
            </a:r>
            <a:endParaRPr lang="nl-NL">
              <a:solidFill>
                <a:srgbClr val="000000"/>
              </a:solidFill>
              <a:latin typeface="Arial"/>
            </a:endParaRPr>
          </a:p>
          <a:p>
            <a:r>
              <a:rPr lang="en-US" sz="2100" spc="-1">
                <a:solidFill>
                  <a:srgbClr val="FFFFFF"/>
                </a:solidFill>
                <a:latin typeface="Arial"/>
              </a:rPr>
              <a:t>          Already</a:t>
            </a:r>
            <a:r>
              <a:rPr lang="en-US" sz="2100" b="0" strike="noStrike" spc="-1">
                <a:solidFill>
                  <a:srgbClr val="FFFFFF"/>
                </a:solidFill>
                <a:latin typeface="Arial"/>
              </a:rPr>
              <a:t> collecting useful data!</a:t>
            </a:r>
            <a:endParaRPr lang="nl-NL"/>
          </a:p>
        </p:txBody>
      </p:sp>
      <p:sp>
        <p:nvSpPr>
          <p:cNvPr id="79" name="Vrije vorm: vorm 78"/>
          <p:cNvSpPr/>
          <p:nvPr/>
        </p:nvSpPr>
        <p:spPr>
          <a:xfrm>
            <a:off x="274320" y="1296360"/>
            <a:ext cx="640080" cy="18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Tekstvak 79"/>
          <p:cNvSpPr txBox="1"/>
          <p:nvPr/>
        </p:nvSpPr>
        <p:spPr>
          <a:xfrm>
            <a:off x="167760" y="4962600"/>
            <a:ext cx="4754160" cy="30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500" b="0" i="1" strike="noStrike" spc="-1">
                <a:solidFill>
                  <a:srgbClr val="FFFFFF"/>
                </a:solidFill>
                <a:latin typeface="Arial"/>
              </a:rPr>
              <a:t>Figures by João Coelho </a:t>
            </a:r>
            <a:endParaRPr lang="en-US" sz="15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Tekstvak 80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Cumulative exposure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2" name="Afbeelding 81"/>
          <p:cNvPicPr/>
          <p:nvPr/>
        </p:nvPicPr>
        <p:blipFill>
          <a:blip r:embed="rId2"/>
          <a:stretch/>
        </p:blipFill>
        <p:spPr>
          <a:xfrm>
            <a:off x="182880" y="1813680"/>
            <a:ext cx="4883400" cy="3148920"/>
          </a:xfrm>
          <a:prstGeom prst="rect">
            <a:avLst/>
          </a:prstGeom>
          <a:ln w="0">
            <a:noFill/>
          </a:ln>
        </p:spPr>
      </p:pic>
      <p:pic>
        <p:nvPicPr>
          <p:cNvPr id="83" name="Afbeelding 82"/>
          <p:cNvPicPr/>
          <p:nvPr/>
        </p:nvPicPr>
        <p:blipFill>
          <a:blip r:embed="rId3"/>
          <a:stretch/>
        </p:blipFill>
        <p:spPr>
          <a:xfrm>
            <a:off x="5212080" y="1828800"/>
            <a:ext cx="4663800" cy="31266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F346B69-1B50-4BA2-8919-7DBB7F889480}" type="slidenum">
              <a:t>19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vak 50"/>
          <p:cNvSpPr txBox="1"/>
          <p:nvPr/>
        </p:nvSpPr>
        <p:spPr>
          <a:xfrm>
            <a:off x="182880" y="182880"/>
            <a:ext cx="6913454" cy="498641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200" spc="-1" dirty="0">
                <a:solidFill>
                  <a:srgbClr val="FFFFFF"/>
                </a:solidFill>
              </a:rPr>
              <a:t>What do we know about neutrinos?</a:t>
            </a:r>
            <a:endParaRPr lang="nl-NL" dirty="0" err="1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rgbClr val="FFFFFF"/>
                </a:solidFill>
              </a:rPr>
              <a:t>There are 3 weakly interacting neutrino fields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rgbClr val="FFFFFF"/>
                </a:solidFill>
              </a:rPr>
              <a:t>Interaction eigenstates ≠ mass eigenstates</a:t>
            </a:r>
            <a:br>
              <a:rPr lang="en-US" spc="-1" dirty="0"/>
            </a:br>
            <a:br>
              <a:rPr lang="en-US" spc="-1" dirty="0"/>
            </a:br>
            <a:br>
              <a:rPr lang="en-US" spc="-1" dirty="0"/>
            </a:br>
            <a:br>
              <a:rPr lang="en-US" spc="-1" dirty="0"/>
            </a:br>
            <a:br>
              <a:rPr lang="en-US" spc="-1" dirty="0"/>
            </a:br>
            <a:endParaRPr lang="en-US" spc="-1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-1" dirty="0"/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Neutrinos are massive!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chemeClr val="bg1"/>
              </a:solidFill>
            </a:endParaRPr>
          </a:p>
          <a:p>
            <a:r>
              <a:rPr lang="en-US" sz="2000" spc="-1" dirty="0">
                <a:solidFill>
                  <a:schemeClr val="bg1"/>
                </a:solidFill>
              </a:rPr>
              <a:t>Six oscillation parameters: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2 mass-squared differences </a:t>
            </a:r>
          </a:p>
          <a:p>
            <a:pPr marL="285750" indent="-28575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3 mixing angles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1 complex phase</a:t>
            </a:r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200" spc="-1" dirty="0">
              <a:solidFill>
                <a:srgbClr val="FFFFFF"/>
              </a:solidFill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t>2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017DE4B-69CA-204F-1F06-E046A8E5AFD5}"/>
              </a:ext>
            </a:extLst>
          </p:cNvPr>
          <p:cNvGrpSpPr/>
          <p:nvPr/>
        </p:nvGrpSpPr>
        <p:grpSpPr>
          <a:xfrm>
            <a:off x="545208" y="1395715"/>
            <a:ext cx="2139020" cy="643652"/>
            <a:chOff x="707759" y="1610267"/>
            <a:chExt cx="2139020" cy="643652"/>
          </a:xfrm>
        </p:grpSpPr>
        <p:pic>
          <p:nvPicPr>
            <p:cNvPr id="7" name="Afbeelding 7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DD6894FD-588D-348D-2368-E115276BD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496" y="1699072"/>
              <a:ext cx="1852685" cy="513785"/>
            </a:xfrm>
            <a:prstGeom prst="rect">
              <a:avLst/>
            </a:prstGeom>
          </p:spPr>
        </p:pic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6D7F7F74-6D0D-1CCF-4EE0-86342FC9AF2A}"/>
                </a:ext>
              </a:extLst>
            </p:cNvPr>
            <p:cNvSpPr/>
            <p:nvPr/>
          </p:nvSpPr>
          <p:spPr>
            <a:xfrm>
              <a:off x="707759" y="1610267"/>
              <a:ext cx="2139020" cy="643652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FDD93DAA-27E4-74C7-F524-B6AF04ED70CE}"/>
              </a:ext>
            </a:extLst>
          </p:cNvPr>
          <p:cNvGrpSpPr/>
          <p:nvPr/>
        </p:nvGrpSpPr>
        <p:grpSpPr>
          <a:xfrm>
            <a:off x="701144" y="2208362"/>
            <a:ext cx="1833446" cy="481125"/>
            <a:chOff x="3698592" y="1655727"/>
            <a:chExt cx="1833446" cy="481125"/>
          </a:xfrm>
        </p:grpSpPr>
        <p:pic>
          <p:nvPicPr>
            <p:cNvPr id="8" name="Afbeelding 8">
              <a:extLst>
                <a:ext uri="{FF2B5EF4-FFF2-40B4-BE49-F238E27FC236}">
                  <a16:creationId xmlns:a16="http://schemas.microsoft.com/office/drawing/2014/main" id="{A17EA0E9-9B3B-D68A-4321-3D775E678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7355" y="1761601"/>
              <a:ext cx="1638133" cy="265203"/>
            </a:xfrm>
            <a:prstGeom prst="rect">
              <a:avLst/>
            </a:prstGeom>
          </p:spPr>
        </p:pic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58A4D9EC-409F-9F96-0D38-F83016F3EA0A}"/>
                </a:ext>
              </a:extLst>
            </p:cNvPr>
            <p:cNvSpPr/>
            <p:nvPr/>
          </p:nvSpPr>
          <p:spPr>
            <a:xfrm>
              <a:off x="3698592" y="1655727"/>
              <a:ext cx="1833446" cy="481125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5679F318-E30E-FC64-74C8-E5AF6059D4EF}"/>
              </a:ext>
            </a:extLst>
          </p:cNvPr>
          <p:cNvSpPr/>
          <p:nvPr/>
        </p:nvSpPr>
        <p:spPr>
          <a:xfrm>
            <a:off x="2882760" y="1356802"/>
            <a:ext cx="214552" cy="1345827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5A9518D-FBE5-1E3E-0326-695F8AD2B873}"/>
              </a:ext>
            </a:extLst>
          </p:cNvPr>
          <p:cNvCxnSpPr/>
          <p:nvPr/>
        </p:nvCxnSpPr>
        <p:spPr>
          <a:xfrm flipV="1">
            <a:off x="3098886" y="2023782"/>
            <a:ext cx="771367" cy="87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F88D3A4D-991E-7505-BD02-F724A8568418}"/>
              </a:ext>
            </a:extLst>
          </p:cNvPr>
          <p:cNvSpPr txBox="1"/>
          <p:nvPr/>
        </p:nvSpPr>
        <p:spPr>
          <a:xfrm>
            <a:off x="2993057" y="1746453"/>
            <a:ext cx="88303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Schrödinger</a:t>
            </a:r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6EC06A8-B413-A1BD-9963-F20648609856}"/>
              </a:ext>
            </a:extLst>
          </p:cNvPr>
          <p:cNvGrpSpPr/>
          <p:nvPr/>
        </p:nvGrpSpPr>
        <p:grpSpPr>
          <a:xfrm>
            <a:off x="3993186" y="1687890"/>
            <a:ext cx="2821685" cy="702173"/>
            <a:chOff x="4090717" y="1960955"/>
            <a:chExt cx="2821685" cy="702173"/>
          </a:xfrm>
        </p:grpSpPr>
        <p:pic>
          <p:nvPicPr>
            <p:cNvPr id="16" name="Afbeelding 16" descr="Afbeelding met tekst&#10;&#10;Automatisch gegenereerde beschrijving">
              <a:extLst>
                <a:ext uri="{FF2B5EF4-FFF2-40B4-BE49-F238E27FC236}">
                  <a16:creationId xmlns:a16="http://schemas.microsoft.com/office/drawing/2014/main" id="{828FA93F-DA8D-8C11-EC74-DB4F71EF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057" y="2085558"/>
              <a:ext cx="2639376" cy="488497"/>
            </a:xfrm>
            <a:prstGeom prst="rect">
              <a:avLst/>
            </a:prstGeom>
          </p:spPr>
        </p:pic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7673A6AD-DA8F-9E8E-54C3-7C9E5CE05547}"/>
                </a:ext>
              </a:extLst>
            </p:cNvPr>
            <p:cNvSpPr/>
            <p:nvPr/>
          </p:nvSpPr>
          <p:spPr>
            <a:xfrm>
              <a:off x="4090717" y="1960955"/>
              <a:ext cx="2821685" cy="702173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E620231-FC47-4011-49AF-FDA0BA0107D4}"/>
              </a:ext>
            </a:extLst>
          </p:cNvPr>
          <p:cNvSpPr txBox="1"/>
          <p:nvPr/>
        </p:nvSpPr>
        <p:spPr>
          <a:xfrm>
            <a:off x="6979729" y="1616448"/>
            <a:ext cx="18570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b="1" err="1">
                <a:solidFill>
                  <a:schemeClr val="bg1"/>
                </a:solidFill>
              </a:rPr>
              <a:t>Neutrinos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err="1">
                <a:solidFill>
                  <a:schemeClr val="bg1"/>
                </a:solidFill>
              </a:rPr>
              <a:t>oscillate</a:t>
            </a:r>
            <a:r>
              <a:rPr lang="nl-NL" sz="2400" b="1" dirty="0">
                <a:solidFill>
                  <a:schemeClr val="bg1"/>
                </a:solidFill>
              </a:rPr>
              <a:t>!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A9727460-ACB9-72D3-E709-A34A58C8F448}"/>
              </a:ext>
            </a:extLst>
          </p:cNvPr>
          <p:cNvSpPr/>
          <p:nvPr/>
        </p:nvSpPr>
        <p:spPr>
          <a:xfrm>
            <a:off x="3545456" y="2658179"/>
            <a:ext cx="5686614" cy="85136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AEB29F8-D46B-2445-409C-CE9937623645}"/>
              </a:ext>
            </a:extLst>
          </p:cNvPr>
          <p:cNvSpPr txBox="1"/>
          <p:nvPr/>
        </p:nvSpPr>
        <p:spPr>
          <a:xfrm>
            <a:off x="6032440" y="3235659"/>
            <a:ext cx="9080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amplitude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D0D303AD-1814-1C35-3D75-309127B09D9C}"/>
              </a:ext>
            </a:extLst>
          </p:cNvPr>
          <p:cNvSpPr/>
          <p:nvPr/>
        </p:nvSpPr>
        <p:spPr>
          <a:xfrm>
            <a:off x="8220760" y="2729891"/>
            <a:ext cx="616143" cy="33653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5256C71-D24C-D306-5815-1EEE155B09C8}"/>
              </a:ext>
            </a:extLst>
          </p:cNvPr>
          <p:cNvSpPr txBox="1"/>
          <p:nvPr/>
        </p:nvSpPr>
        <p:spPr>
          <a:xfrm>
            <a:off x="8125920" y="3236310"/>
            <a:ext cx="9874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200" b="1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frequency</a:t>
            </a:r>
            <a:endParaRPr lang="nl-NL" sz="1200" b="1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Afbeelding 21">
            <a:extLst>
              <a:ext uri="{FF2B5EF4-FFF2-40B4-BE49-F238E27FC236}">
                <a16:creationId xmlns:a16="http://schemas.microsoft.com/office/drawing/2014/main" id="{F34C3773-5771-D5D3-EFE3-C6B6919FA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401" y="3941867"/>
            <a:ext cx="1501378" cy="254263"/>
          </a:xfrm>
          <a:prstGeom prst="rect">
            <a:avLst/>
          </a:prstGeom>
        </p:spPr>
      </p:pic>
      <p:pic>
        <p:nvPicPr>
          <p:cNvPr id="25" name="Afbeelding 28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BC90355-2565-49D1-FE39-AA6B28E0F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535" y="4252754"/>
            <a:ext cx="248289" cy="256535"/>
          </a:xfrm>
          <a:prstGeom prst="rect">
            <a:avLst/>
          </a:prstGeom>
        </p:spPr>
      </p:pic>
      <p:pic>
        <p:nvPicPr>
          <p:cNvPr id="29" name="Afbeelding 30" descr="Afbeelding met logo&#10;&#10;Automatisch gegenereerde beschrijving">
            <a:extLst>
              <a:ext uri="{FF2B5EF4-FFF2-40B4-BE49-F238E27FC236}">
                <a16:creationId xmlns:a16="http://schemas.microsoft.com/office/drawing/2014/main" id="{5F03D557-530C-D1B5-6F72-5BAD22E52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969" y="4545248"/>
            <a:ext cx="343130" cy="19817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958B410-7FF5-E976-193D-DD55182E05AF}"/>
              </a:ext>
            </a:extLst>
          </p:cNvPr>
          <p:cNvSpPr txBox="1"/>
          <p:nvPr/>
        </p:nvSpPr>
        <p:spPr>
          <a:xfrm>
            <a:off x="4516581" y="4320321"/>
            <a:ext cx="38470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err="1">
                <a:solidFill>
                  <a:schemeClr val="bg1"/>
                </a:solidFill>
              </a:rPr>
              <a:t>determine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err="1">
                <a:solidFill>
                  <a:schemeClr val="bg1"/>
                </a:solidFill>
              </a:rPr>
              <a:t>size</a:t>
            </a:r>
            <a:r>
              <a:rPr lang="nl-NL" sz="1400" dirty="0">
                <a:solidFill>
                  <a:schemeClr val="bg1"/>
                </a:solidFill>
              </a:rPr>
              <a:t> of PMNS matrix </a:t>
            </a:r>
            <a:r>
              <a:rPr lang="nl-NL" sz="1400" err="1">
                <a:solidFill>
                  <a:schemeClr val="bg1"/>
                </a:solidFill>
              </a:rPr>
              <a:t>elements</a:t>
            </a:r>
            <a:r>
              <a:rPr lang="nl-NL" sz="1400" dirty="0">
                <a:solidFill>
                  <a:schemeClr val="bg1"/>
                </a:solidFill>
              </a:rPr>
              <a:t> U</a:t>
            </a:r>
            <a:r>
              <a:rPr lang="nl-NL" sz="2000" baseline="-25000" dirty="0">
                <a:solidFill>
                  <a:schemeClr val="bg1"/>
                </a:solidFill>
              </a:rPr>
              <a:t>αk</a:t>
            </a:r>
          </a:p>
        </p:txBody>
      </p:sp>
      <p:sp>
        <p:nvSpPr>
          <p:cNvPr id="30" name="Rechteraccolade 29">
            <a:extLst>
              <a:ext uri="{FF2B5EF4-FFF2-40B4-BE49-F238E27FC236}">
                <a16:creationId xmlns:a16="http://schemas.microsoft.com/office/drawing/2014/main" id="{21519D03-B37F-ECBC-EDE7-41A0EDC73303}"/>
              </a:ext>
            </a:extLst>
          </p:cNvPr>
          <p:cNvSpPr/>
          <p:nvPr/>
        </p:nvSpPr>
        <p:spPr>
          <a:xfrm>
            <a:off x="4365588" y="4270356"/>
            <a:ext cx="127883" cy="50492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30" descr="Afbeelding met logo&#10;&#10;Automatisch gegenereerde beschrijving">
            <a:extLst>
              <a:ext uri="{FF2B5EF4-FFF2-40B4-BE49-F238E27FC236}">
                <a16:creationId xmlns:a16="http://schemas.microsoft.com/office/drawing/2014/main" id="{946FD099-BD40-1C17-F28D-BAC8FFEDB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5378" y="2730673"/>
            <a:ext cx="5552083" cy="728591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090C90A-54E2-553A-01F4-F089A6E8D4C3}"/>
              </a:ext>
            </a:extLst>
          </p:cNvPr>
          <p:cNvSpPr/>
          <p:nvPr/>
        </p:nvSpPr>
        <p:spPr>
          <a:xfrm>
            <a:off x="5695198" y="2897651"/>
            <a:ext cx="1623158" cy="36571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30" descr="Afbeelding met worm&#10;&#10;Automatisch gegenereerde beschrijving">
            <a:extLst>
              <a:ext uri="{FF2B5EF4-FFF2-40B4-BE49-F238E27FC236}">
                <a16:creationId xmlns:a16="http://schemas.microsoft.com/office/drawing/2014/main" id="{D886A189-97B3-9FB9-EF60-BADE21F3F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234" y="2262083"/>
            <a:ext cx="525117" cy="188666"/>
          </a:xfrm>
          <a:prstGeom prst="rect">
            <a:avLst/>
          </a:prstGeom>
        </p:spPr>
      </p:pic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3B32C057-16E8-42FD-7684-D8D672AE1BF8}"/>
              </a:ext>
            </a:extLst>
          </p:cNvPr>
          <p:cNvSpPr/>
          <p:nvPr/>
        </p:nvSpPr>
        <p:spPr>
          <a:xfrm>
            <a:off x="9117964" y="2188744"/>
            <a:ext cx="666749" cy="3485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EB0A4B3F-D352-9343-DB80-129B5C63E4D0}"/>
              </a:ext>
            </a:extLst>
          </p:cNvPr>
          <p:cNvCxnSpPr/>
          <p:nvPr/>
        </p:nvCxnSpPr>
        <p:spPr>
          <a:xfrm flipV="1">
            <a:off x="8974972" y="2526114"/>
            <a:ext cx="156697" cy="2300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5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kstvak 330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NMO sensitivity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2" name="Tekstvak 331"/>
          <p:cNvSpPr txBox="1"/>
          <p:nvPr/>
        </p:nvSpPr>
        <p:spPr>
          <a:xfrm>
            <a:off x="82080" y="1737360"/>
            <a:ext cx="4480560" cy="2868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3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σ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 NMO determination </a:t>
            </a:r>
            <a:br>
              <a:rPr sz="2000"/>
            </a:br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in 1.3 </a:t>
            </a:r>
            <a:r>
              <a:rPr lang="en-US" sz="2000" b="0" strike="noStrike" spc="-1">
                <a:solidFill>
                  <a:srgbClr val="CCCCCC"/>
                </a:solidFill>
                <a:latin typeface="Arial"/>
              </a:rPr>
              <a:t>(5)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 years if true NMO = NO </a:t>
            </a:r>
            <a:r>
              <a:rPr lang="en-US" sz="2000" b="0" strike="noStrike" spc="-1">
                <a:solidFill>
                  <a:srgbClr val="B2B2B2"/>
                </a:solidFill>
                <a:latin typeface="Arial"/>
              </a:rPr>
              <a:t>(IO)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&gt;95% CL constraint on θ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23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-octant after 6 years for |sin</a:t>
            </a:r>
            <a:r>
              <a:rPr lang="en-US" sz="2000" b="0" strike="noStrike" spc="-1" baseline="33000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θ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23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 – 0.5| &lt; 0.05 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2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3" name="Afbeelding 332"/>
          <p:cNvPicPr/>
          <p:nvPr/>
        </p:nvPicPr>
        <p:blipFill>
          <a:blip r:embed="rId2"/>
          <a:stretch/>
        </p:blipFill>
        <p:spPr>
          <a:xfrm>
            <a:off x="4572000" y="1280160"/>
            <a:ext cx="5577840" cy="3768480"/>
          </a:xfrm>
          <a:prstGeom prst="rect">
            <a:avLst/>
          </a:prstGeom>
          <a:ln w="0">
            <a:noFill/>
          </a:ln>
        </p:spPr>
      </p:pic>
      <p:sp>
        <p:nvSpPr>
          <p:cNvPr id="334" name="Tekstvak 333"/>
          <p:cNvSpPr txBox="1"/>
          <p:nvPr/>
        </p:nvSpPr>
        <p:spPr>
          <a:xfrm>
            <a:off x="4650436" y="959911"/>
            <a:ext cx="5227406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r"/>
            <a:r>
              <a:rPr lang="en-US" sz="1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</a:t>
            </a:r>
            <a:r>
              <a:rPr lang="en-US" sz="1600" b="0" i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10.1140/epjc/s10052-021-09893-0</a:t>
            </a:r>
            <a:endParaRPr lang="en-US" sz="1600" b="0" strike="noStrike" spc="-1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7B0DBC2-38C9-4496-8A2F-8E1AD1A97CD8}" type="slidenum">
              <a:t>20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kstvak 344"/>
          <p:cNvSpPr txBox="1"/>
          <p:nvPr/>
        </p:nvSpPr>
        <p:spPr>
          <a:xfrm>
            <a:off x="104444" y="45929"/>
            <a:ext cx="6309360" cy="657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>
                <a:solidFill>
                  <a:srgbClr val="FFFFFF"/>
                </a:solidFill>
                <a:latin typeface="Arial"/>
              </a:rPr>
              <a:t>Tau-neutrino appearance</a:t>
            </a:r>
            <a:endParaRPr lang="en-U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46" name="Afbeelding 345"/>
          <p:cNvPicPr/>
          <p:nvPr/>
        </p:nvPicPr>
        <p:blipFill>
          <a:blip r:embed="rId2"/>
          <a:stretch/>
        </p:blipFill>
        <p:spPr>
          <a:xfrm>
            <a:off x="5988240" y="1280160"/>
            <a:ext cx="3849840" cy="3840480"/>
          </a:xfrm>
          <a:prstGeom prst="rect">
            <a:avLst/>
          </a:prstGeom>
          <a:ln w="0">
            <a:noFill/>
          </a:ln>
        </p:spPr>
      </p:pic>
      <p:sp>
        <p:nvSpPr>
          <p:cNvPr id="347" name="Tekstvak 346"/>
          <p:cNvSpPr txBox="1"/>
          <p:nvPr/>
        </p:nvSpPr>
        <p:spPr>
          <a:xfrm>
            <a:off x="195884" y="742220"/>
            <a:ext cx="5486400" cy="4185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pc="-1" dirty="0">
                <a:solidFill>
                  <a:srgbClr val="FFFFFF"/>
                </a:solidFill>
                <a:latin typeface="Arial"/>
              </a:rPr>
              <a:t>KM3NeT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 will provide one of the largest </a:t>
            </a:r>
            <a:br>
              <a:rPr sz="1800" dirty="0"/>
            </a:b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atmospheric tau-neutrino datasets (&gt;3k events /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</a:rPr>
              <a:t>yr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) !</a:t>
            </a:r>
          </a:p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Allows unprecedented constraints on </a:t>
            </a:r>
            <a:br>
              <a:rPr sz="1800" dirty="0"/>
            </a:b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ν</a:t>
            </a:r>
            <a:r>
              <a:rPr lang="en-US" sz="1800" b="0" strike="noStrike" spc="-1" baseline="-8000" dirty="0" err="1">
                <a:solidFill>
                  <a:srgbClr val="FFFFFF"/>
                </a:solidFill>
                <a:latin typeface="Arial"/>
                <a:ea typeface="Arial"/>
              </a:rPr>
              <a:t>τ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-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Noto Sans CJK SC"/>
              </a:rPr>
              <a:t>normalisation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Noto Sans CJK SC"/>
              </a:rPr>
              <a:t> (= observed / expected </a:t>
            </a:r>
            <a:r>
              <a:rPr lang="en-US" sz="18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ν</a:t>
            </a:r>
            <a:r>
              <a:rPr lang="en-US" sz="1800" b="0" strike="noStrike" spc="-1" baseline="-8000" dirty="0" err="1">
                <a:solidFill>
                  <a:srgbClr val="FFFFFF"/>
                </a:solidFill>
                <a:latin typeface="Arial"/>
                <a:ea typeface="Arial"/>
              </a:rPr>
              <a:t>τ</a:t>
            </a:r>
            <a:r>
              <a:rPr lang="en-US" sz="1800" b="0" strike="noStrike" spc="-1" baseline="-8000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rate)</a:t>
            </a:r>
            <a:br>
              <a:rPr sz="1800" dirty="0"/>
            </a:br>
            <a:br>
              <a:rPr sz="1800" dirty="0"/>
            </a:b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→ Probe PMNS unitarity!</a:t>
            </a:r>
            <a:br>
              <a:rPr sz="1800" dirty="0"/>
            </a:br>
            <a:br>
              <a:rPr sz="1800" dirty="0"/>
            </a:b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br>
              <a:rPr sz="1800" dirty="0"/>
            </a:br>
            <a:br>
              <a:rPr sz="1800" dirty="0"/>
            </a:br>
            <a:br>
              <a:rPr sz="1800" dirty="0"/>
            </a:b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First constraints with</a:t>
            </a:r>
            <a:r>
              <a:rPr lang="en-US" spc="-1" dirty="0">
                <a:solidFill>
                  <a:srgbClr val="FFFFFF"/>
                </a:solidFill>
                <a:latin typeface="Arial"/>
                <a:ea typeface="Arial"/>
              </a:rPr>
              <a:t> ORCA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n-US" spc="-1" dirty="0">
                <a:solidFill>
                  <a:srgbClr val="FFFFFF"/>
                </a:solidFill>
                <a:latin typeface="Arial"/>
                <a:ea typeface="Arial"/>
              </a:rPr>
              <a:t>data </a:t>
            </a:r>
            <a:r>
              <a:rPr lang="en-US" sz="1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@ ICRC 2023 !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48" name="Afbeelding 347"/>
          <p:cNvPicPr/>
          <p:nvPr/>
        </p:nvPicPr>
        <p:blipFill>
          <a:blip r:embed="rId3"/>
          <a:srcRect l="26503" t="1322" r="24631" b="14805"/>
          <a:stretch/>
        </p:blipFill>
        <p:spPr>
          <a:xfrm>
            <a:off x="3279328" y="2699071"/>
            <a:ext cx="2141640" cy="2101320"/>
          </a:xfrm>
          <a:prstGeom prst="rect">
            <a:avLst/>
          </a:prstGeom>
          <a:ln w="0">
            <a:noFill/>
          </a:ln>
        </p:spPr>
      </p:pic>
      <p:sp>
        <p:nvSpPr>
          <p:cNvPr id="349" name="Tekstvak 348"/>
          <p:cNvSpPr txBox="1"/>
          <p:nvPr/>
        </p:nvSpPr>
        <p:spPr>
          <a:xfrm>
            <a:off x="2768018" y="2406074"/>
            <a:ext cx="3260520" cy="487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4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Ph.D thesis, S. Hallmann (2021)</a:t>
            </a:r>
            <a:endParaRPr lang="en-US" sz="1400" b="0" strike="noStrike" spc="-1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351" name="Tekstvak 350"/>
          <p:cNvSpPr txBox="1"/>
          <p:nvPr/>
        </p:nvSpPr>
        <p:spPr>
          <a:xfrm>
            <a:off x="762763" y="3025561"/>
            <a:ext cx="1828800" cy="550440"/>
          </a:xfrm>
          <a:prstGeom prst="rect">
            <a:avLst/>
          </a:prstGeom>
          <a:noFill/>
          <a:ln w="36720">
            <a:solidFill>
              <a:srgbClr val="2A6099"/>
            </a:solidFill>
            <a:round/>
          </a:ln>
        </p:spPr>
        <p:txBody>
          <a:bodyPr lIns="108360" tIns="63360" rIns="108360" bIns="63360" anchor="t">
            <a:noAutofit/>
          </a:bodyPr>
          <a:lstStyle/>
          <a:p>
            <a:pPr algn="ctr">
              <a:buNone/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</a:rPr>
              <a:t>Uncertainty with unitarity constraint</a:t>
            </a:r>
          </a:p>
        </p:txBody>
      </p:sp>
      <p:sp>
        <p:nvSpPr>
          <p:cNvPr id="353" name="Tekstvak 352"/>
          <p:cNvSpPr txBox="1"/>
          <p:nvPr/>
        </p:nvSpPr>
        <p:spPr>
          <a:xfrm>
            <a:off x="501800" y="3789990"/>
            <a:ext cx="1920240" cy="550440"/>
          </a:xfrm>
          <a:prstGeom prst="rect">
            <a:avLst/>
          </a:prstGeom>
          <a:noFill/>
          <a:ln w="36720">
            <a:solidFill>
              <a:srgbClr val="FFB66C"/>
            </a:solidFill>
            <a:round/>
          </a:ln>
        </p:spPr>
        <p:txBody>
          <a:bodyPr lIns="108360" tIns="63360" rIns="108360" bIns="63360" anchor="t">
            <a:noAutofit/>
          </a:bodyPr>
          <a:lstStyle/>
          <a:p>
            <a:pPr algn="ctr">
              <a:buNone/>
            </a:pPr>
            <a:r>
              <a:rPr lang="en-US" sz="1500" b="0" strike="noStrike" spc="-1">
                <a:solidFill>
                  <a:srgbClr val="FFFFFF"/>
                </a:solidFill>
                <a:latin typeface="Arial"/>
              </a:rPr>
              <a:t>Uncertainty without unitarity constraint</a:t>
            </a:r>
          </a:p>
        </p:txBody>
      </p:sp>
      <p:sp>
        <p:nvSpPr>
          <p:cNvPr id="354" name="Tekstvak 353"/>
          <p:cNvSpPr txBox="1"/>
          <p:nvPr/>
        </p:nvSpPr>
        <p:spPr>
          <a:xfrm>
            <a:off x="5988240" y="982440"/>
            <a:ext cx="42976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5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10.1140/epjc/s10052-021-09893-0</a:t>
            </a:r>
            <a:endParaRPr lang="en-US" sz="1500" b="0" strike="noStrike" spc="-1">
              <a:solidFill>
                <a:schemeClr val="tx2">
                  <a:lumMod val="20000"/>
                  <a:lumOff val="80000"/>
                </a:schemeClr>
              </a:solidFill>
              <a:latin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1C0D13F-0B5B-4937-A629-0B0C8E3C6AC8}" type="slidenum">
              <a:rPr dirty="0"/>
              <a:t>21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7BDF72D-5566-1603-7287-0D5BA8407283}"/>
              </a:ext>
            </a:extLst>
          </p:cNvPr>
          <p:cNvCxnSpPr/>
          <p:nvPr/>
        </p:nvCxnSpPr>
        <p:spPr>
          <a:xfrm flipH="1" flipV="1">
            <a:off x="2661180" y="3382808"/>
            <a:ext cx="1153102" cy="502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3A85C5A-251E-D378-0299-BD945B456239}"/>
              </a:ext>
            </a:extLst>
          </p:cNvPr>
          <p:cNvCxnSpPr>
            <a:cxnSpLocks/>
          </p:cNvCxnSpPr>
          <p:nvPr/>
        </p:nvCxnSpPr>
        <p:spPr>
          <a:xfrm flipH="1" flipV="1">
            <a:off x="2478955" y="4045912"/>
            <a:ext cx="2407907" cy="41832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17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kstvak 397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JUNO status</a:t>
            </a:r>
            <a:endParaRPr lang="en-US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9" name="Rechthoek 398"/>
          <p:cNvSpPr/>
          <p:nvPr/>
        </p:nvSpPr>
        <p:spPr>
          <a:xfrm>
            <a:off x="274320" y="4625640"/>
            <a:ext cx="1554480" cy="91440"/>
          </a:xfrm>
          <a:prstGeom prst="rect">
            <a:avLst/>
          </a:prstGeom>
          <a:solidFill>
            <a:srgbClr val="77BC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hthoek 399"/>
          <p:cNvSpPr/>
          <p:nvPr/>
        </p:nvSpPr>
        <p:spPr>
          <a:xfrm>
            <a:off x="1920240" y="4625640"/>
            <a:ext cx="1554480" cy="91440"/>
          </a:xfrm>
          <a:prstGeom prst="rect">
            <a:avLst/>
          </a:prstGeom>
          <a:solidFill>
            <a:srgbClr val="FFDE5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Rechthoek 400"/>
          <p:cNvSpPr/>
          <p:nvPr/>
        </p:nvSpPr>
        <p:spPr>
          <a:xfrm>
            <a:off x="3566160" y="4625640"/>
            <a:ext cx="1554480" cy="91440"/>
          </a:xfrm>
          <a:prstGeom prst="rect">
            <a:avLst/>
          </a:prstGeom>
          <a:solidFill>
            <a:srgbClr val="9999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Rechthoek 401"/>
          <p:cNvSpPr/>
          <p:nvPr/>
        </p:nvSpPr>
        <p:spPr>
          <a:xfrm>
            <a:off x="5212080" y="4625640"/>
            <a:ext cx="1554480" cy="91440"/>
          </a:xfrm>
          <a:prstGeom prst="rect">
            <a:avLst/>
          </a:prstGeom>
          <a:solidFill>
            <a:srgbClr val="5983B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Tekstvak 402"/>
          <p:cNvSpPr txBox="1"/>
          <p:nvPr/>
        </p:nvSpPr>
        <p:spPr>
          <a:xfrm>
            <a:off x="274320" y="4259880"/>
            <a:ext cx="15544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approved</a:t>
            </a:r>
          </a:p>
        </p:txBody>
      </p:sp>
      <p:sp>
        <p:nvSpPr>
          <p:cNvPr id="404" name="Tekstvak 403"/>
          <p:cNvSpPr txBox="1"/>
          <p:nvPr/>
        </p:nvSpPr>
        <p:spPr>
          <a:xfrm>
            <a:off x="3383280" y="4023360"/>
            <a:ext cx="20116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detector</a:t>
            </a:r>
            <a:br>
              <a:rPr sz="1800"/>
            </a:b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construction</a:t>
            </a:r>
          </a:p>
        </p:txBody>
      </p:sp>
      <p:sp>
        <p:nvSpPr>
          <p:cNvPr id="405" name="Tekstvak 404"/>
          <p:cNvSpPr txBox="1"/>
          <p:nvPr/>
        </p:nvSpPr>
        <p:spPr>
          <a:xfrm>
            <a:off x="1920240" y="4023360"/>
            <a:ext cx="17373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civil construction</a:t>
            </a:r>
          </a:p>
        </p:txBody>
      </p:sp>
      <p:sp>
        <p:nvSpPr>
          <p:cNvPr id="406" name="Tekstvak 405"/>
          <p:cNvSpPr txBox="1"/>
          <p:nvPr/>
        </p:nvSpPr>
        <p:spPr>
          <a:xfrm>
            <a:off x="5029200" y="4023360"/>
            <a:ext cx="20116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detector completion</a:t>
            </a:r>
          </a:p>
        </p:txBody>
      </p:sp>
      <p:sp>
        <p:nvSpPr>
          <p:cNvPr id="407" name="Tekstvak 406"/>
          <p:cNvSpPr txBox="1"/>
          <p:nvPr/>
        </p:nvSpPr>
        <p:spPr>
          <a:xfrm>
            <a:off x="274320" y="4717080"/>
            <a:ext cx="15544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i="1" strike="noStrike" spc="-1" dirty="0">
                <a:solidFill>
                  <a:srgbClr val="FFFFFF"/>
                </a:solidFill>
                <a:latin typeface="Arial"/>
              </a:rPr>
              <a:t>2013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8" name="Tekstvak 407"/>
          <p:cNvSpPr txBox="1"/>
          <p:nvPr/>
        </p:nvSpPr>
        <p:spPr>
          <a:xfrm>
            <a:off x="1920240" y="4717080"/>
            <a:ext cx="15544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i="1" strike="noStrike" spc="-1" dirty="0">
                <a:solidFill>
                  <a:srgbClr val="FFFFFF"/>
                </a:solidFill>
                <a:latin typeface="Arial"/>
              </a:rPr>
              <a:t>2015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9" name="Tekstvak 408"/>
          <p:cNvSpPr txBox="1"/>
          <p:nvPr/>
        </p:nvSpPr>
        <p:spPr>
          <a:xfrm>
            <a:off x="3566160" y="4717080"/>
            <a:ext cx="15544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i="1" strike="noStrike" spc="-1" dirty="0">
                <a:solidFill>
                  <a:srgbClr val="FFFFFF"/>
                </a:solidFill>
                <a:latin typeface="Arial"/>
              </a:rPr>
              <a:t>2022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0" name="Tekstvak 409"/>
          <p:cNvSpPr txBox="1"/>
          <p:nvPr/>
        </p:nvSpPr>
        <p:spPr>
          <a:xfrm>
            <a:off x="5212080" y="4717080"/>
            <a:ext cx="15544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i="1" strike="noStrike" spc="-1" dirty="0">
                <a:solidFill>
                  <a:srgbClr val="FFFFFF"/>
                </a:solidFill>
                <a:latin typeface="Arial"/>
              </a:rPr>
              <a:t>2023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11" name="Afbeelding 410"/>
          <p:cNvPicPr/>
          <p:nvPr/>
        </p:nvPicPr>
        <p:blipFill>
          <a:blip r:embed="rId2"/>
          <a:stretch/>
        </p:blipFill>
        <p:spPr>
          <a:xfrm>
            <a:off x="227160" y="822960"/>
            <a:ext cx="5990760" cy="3032640"/>
          </a:xfrm>
          <a:prstGeom prst="rect">
            <a:avLst/>
          </a:prstGeom>
          <a:ln w="0">
            <a:noFill/>
          </a:ln>
        </p:spPr>
      </p:pic>
      <p:pic>
        <p:nvPicPr>
          <p:cNvPr id="412" name="Afbeelding 411"/>
          <p:cNvPicPr/>
          <p:nvPr/>
        </p:nvPicPr>
        <p:blipFill>
          <a:blip r:embed="rId3"/>
          <a:stretch/>
        </p:blipFill>
        <p:spPr>
          <a:xfrm>
            <a:off x="6492240" y="1463040"/>
            <a:ext cx="3316680" cy="2211120"/>
          </a:xfrm>
          <a:prstGeom prst="rect">
            <a:avLst/>
          </a:prstGeom>
          <a:ln w="0">
            <a:noFill/>
          </a:ln>
        </p:spPr>
      </p:pic>
      <p:sp>
        <p:nvSpPr>
          <p:cNvPr id="413" name="Tekstvak 412"/>
          <p:cNvSpPr txBox="1"/>
          <p:nvPr/>
        </p:nvSpPr>
        <p:spPr>
          <a:xfrm>
            <a:off x="6492240" y="3674160"/>
            <a:ext cx="3291840" cy="349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i="1" strike="noStrike" spc="-1" dirty="0">
                <a:solidFill>
                  <a:srgbClr val="FFFFFF"/>
                </a:solidFill>
                <a:latin typeface="Arial"/>
              </a:rPr>
              <a:t>Summer 2022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4" name="Tekstvak 413"/>
          <p:cNvSpPr txBox="1"/>
          <p:nvPr/>
        </p:nvSpPr>
        <p:spPr>
          <a:xfrm>
            <a:off x="7040880" y="4389120"/>
            <a:ext cx="29260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From </a:t>
            </a:r>
            <a:r>
              <a:rPr lang="en-US" sz="1800" b="0" i="1" strike="noStrike" spc="-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ICHEP 2022 talk</a:t>
            </a:r>
            <a:endParaRPr lang="en-US" sz="1800" b="0" strike="noStrike" spc="-1">
              <a:solidFill>
                <a:schemeClr val="accent5">
                  <a:lumMod val="20000"/>
                  <a:lumOff val="80000"/>
                </a:schemeClr>
              </a:solidFill>
              <a:latin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by Jie Cheng</a:t>
            </a:r>
          </a:p>
        </p:txBody>
      </p:sp>
      <p:sp>
        <p:nvSpPr>
          <p:cNvPr id="415" name="Tekstvak 414"/>
          <p:cNvSpPr txBox="1"/>
          <p:nvPr/>
        </p:nvSpPr>
        <p:spPr>
          <a:xfrm>
            <a:off x="2834640" y="476640"/>
            <a:ext cx="36576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i="1" strike="noStrike" spc="-1">
                <a:solidFill>
                  <a:srgbClr val="B4C7DC"/>
                </a:solidFill>
                <a:latin typeface="Arial"/>
                <a:hlinkClick r:id="rId5"/>
              </a:rPr>
              <a:t>DOI: 10.1016/j.ppnp.2021.103927</a:t>
            </a: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dirty="0" err="1"/>
              <a:t>Nikhef</a:t>
            </a:r>
            <a:r>
              <a:rPr lang="nl-NL" dirty="0"/>
              <a:t> Jamboree | bjung@nikhef.nl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3CA259A-723A-4BEC-B59A-20EAD9BB5123}" type="slidenum">
              <a:rPr dirty="0"/>
              <a:t>22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kstvak 334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Combined NMO sensitivity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6" name="Tekstvak 335"/>
          <p:cNvSpPr txBox="1"/>
          <p:nvPr/>
        </p:nvSpPr>
        <p:spPr>
          <a:xfrm>
            <a:off x="182880" y="731520"/>
            <a:ext cx="62179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Great enhancement in combination with JUNO: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→5σ determination of NMO after 6 years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7" name="Afbeelding 336"/>
          <p:cNvPicPr/>
          <p:nvPr/>
        </p:nvPicPr>
        <p:blipFill>
          <a:blip r:embed="rId2"/>
          <a:stretch/>
        </p:blipFill>
        <p:spPr>
          <a:xfrm>
            <a:off x="548640" y="2108880"/>
            <a:ext cx="7863840" cy="2948040"/>
          </a:xfrm>
          <a:prstGeom prst="rect">
            <a:avLst/>
          </a:prstGeom>
          <a:ln w="0">
            <a:noFill/>
          </a:ln>
        </p:spPr>
      </p:pic>
      <p:pic>
        <p:nvPicPr>
          <p:cNvPr id="338" name="Afbeelding 337"/>
          <p:cNvPicPr/>
          <p:nvPr/>
        </p:nvPicPr>
        <p:blipFill>
          <a:blip r:embed="rId3"/>
          <a:stretch/>
        </p:blipFill>
        <p:spPr>
          <a:xfrm>
            <a:off x="3931920" y="1599120"/>
            <a:ext cx="4480560" cy="509760"/>
          </a:xfrm>
          <a:prstGeom prst="rect">
            <a:avLst/>
          </a:prstGeom>
          <a:ln w="0">
            <a:noFill/>
          </a:ln>
        </p:spPr>
      </p:pic>
      <p:sp>
        <p:nvSpPr>
          <p:cNvPr id="339" name="Tekstvak 338"/>
          <p:cNvSpPr txBox="1"/>
          <p:nvPr/>
        </p:nvSpPr>
        <p:spPr>
          <a:xfrm>
            <a:off x="5310000" y="1304640"/>
            <a:ext cx="3291840" cy="31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600" b="0" i="1" strike="noStrike" spc="-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10.1007/JHEP03(2022)055</a:t>
            </a:r>
            <a:endParaRPr lang="en-US" sz="1600" b="0" strike="noStrike" spc="-1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8BC82AC-3858-4FC4-BD86-B5A9BD877BA5}" type="slidenum">
              <a:rPr/>
              <a:t>23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kstvak 377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Detector Performance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79" name="Afbeelding 378"/>
          <p:cNvPicPr/>
          <p:nvPr/>
        </p:nvPicPr>
        <p:blipFill>
          <a:blip r:embed="rId2"/>
          <a:srcRect r="1543"/>
          <a:stretch/>
        </p:blipFill>
        <p:spPr>
          <a:xfrm>
            <a:off x="91800" y="1519920"/>
            <a:ext cx="9783720" cy="3726360"/>
          </a:xfrm>
          <a:prstGeom prst="rect">
            <a:avLst/>
          </a:prstGeom>
          <a:ln w="0">
            <a:noFill/>
          </a:ln>
        </p:spPr>
      </p:pic>
      <p:sp>
        <p:nvSpPr>
          <p:cNvPr id="380" name="Tekstvak 379"/>
          <p:cNvSpPr txBox="1"/>
          <p:nvPr/>
        </p:nvSpPr>
        <p:spPr>
          <a:xfrm>
            <a:off x="182880" y="731520"/>
            <a:ext cx="74980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ΔE / E ~ 25% for ν</a:t>
            </a:r>
            <a:r>
              <a:rPr lang="en-US" sz="18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e </a:t>
            </a: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@ 10 GeV</a:t>
            </a: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ΔE / E ~ 35% for ν</a:t>
            </a:r>
            <a:r>
              <a:rPr lang="en-US" sz="18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μ </a:t>
            </a: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Arial"/>
              </a:rPr>
              <a:t>@ 10 GeV </a:t>
            </a: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0147931-121C-4B7C-8C35-F0E8FFAFF6D3}" type="slidenum">
              <a:t>24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kstvak 380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Detector Performance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82" name="Afbeelding 381"/>
          <p:cNvPicPr/>
          <p:nvPr/>
        </p:nvPicPr>
        <p:blipFill>
          <a:blip r:embed="rId2"/>
          <a:stretch/>
        </p:blipFill>
        <p:spPr>
          <a:xfrm>
            <a:off x="339840" y="914400"/>
            <a:ext cx="5786640" cy="4023360"/>
          </a:xfrm>
          <a:prstGeom prst="rect">
            <a:avLst/>
          </a:prstGeom>
          <a:ln w="0">
            <a:noFill/>
          </a:ln>
        </p:spPr>
      </p:pic>
      <p:sp>
        <p:nvSpPr>
          <p:cNvPr id="383" name="Tekstvak 382"/>
          <p:cNvSpPr txBox="1"/>
          <p:nvPr/>
        </p:nvSpPr>
        <p:spPr>
          <a:xfrm>
            <a:off x="6309360" y="1958040"/>
            <a:ext cx="356616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</a:rPr>
              <a:t>9.3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°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Noto Sans CJK SC"/>
              </a:rPr>
              <a:t> / 7.0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°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Noto Sans CJK SC"/>
              </a:rPr>
              <a:t> / 8.3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°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Noto Sans CJK SC"/>
              </a:rPr>
              <a:t> / 6.5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°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for ν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 / ν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 / ν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μ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 / ν</a:t>
            </a:r>
            <a:r>
              <a:rPr lang="en-US" sz="2000" b="0" strike="noStrike" spc="-1" baseline="-8000">
                <a:solidFill>
                  <a:srgbClr val="FFFFFF"/>
                </a:solidFill>
                <a:latin typeface="Arial"/>
                <a:ea typeface="Arial"/>
              </a:rPr>
              <a:t>μ</a:t>
            </a: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Arial"/>
              </a:rPr>
              <a:t> @ 10 GeV</a:t>
            </a:r>
            <a:endParaRPr lang="en-US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B83DBA5-CD9E-4512-AF79-777A1F23AEC0}" type="slidenum">
              <a:t>25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kstvak 386"/>
          <p:cNvSpPr txBox="1"/>
          <p:nvPr/>
        </p:nvSpPr>
        <p:spPr>
          <a:xfrm>
            <a:off x="91440" y="91440"/>
            <a:ext cx="7680960" cy="1001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Neutrino cross-sections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88" name="Afbeelding 387"/>
          <p:cNvPicPr/>
          <p:nvPr/>
        </p:nvPicPr>
        <p:blipFill>
          <a:blip r:embed="rId2"/>
          <a:srcRect l="30447" t="3182" r="2280" b="32275"/>
          <a:stretch/>
        </p:blipFill>
        <p:spPr>
          <a:xfrm>
            <a:off x="274320" y="822960"/>
            <a:ext cx="6339240" cy="4297680"/>
          </a:xfrm>
          <a:prstGeom prst="rect">
            <a:avLst/>
          </a:prstGeom>
          <a:ln w="0">
            <a:noFill/>
          </a:ln>
        </p:spPr>
      </p:pic>
      <p:sp>
        <p:nvSpPr>
          <p:cNvPr id="389" name="Tekstvak 388"/>
          <p:cNvSpPr txBox="1"/>
          <p:nvPr/>
        </p:nvSpPr>
        <p:spPr>
          <a:xfrm>
            <a:off x="7132320" y="2743200"/>
            <a:ext cx="2377440" cy="82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600" b="1" strike="noStrike" spc="-1">
                <a:latin typeface="Arial"/>
                <a:ea typeface="Arial"/>
              </a:rPr>
              <a:t>σ</a:t>
            </a:r>
            <a:r>
              <a:rPr lang="en-US" sz="2600" b="1" strike="noStrike" spc="-1" baseline="-8000">
                <a:latin typeface="Arial"/>
                <a:ea typeface="Arial"/>
              </a:rPr>
              <a:t>ν</a:t>
            </a:r>
            <a:r>
              <a:rPr lang="en-US" sz="2600" b="1" strike="noStrike" spc="-1">
                <a:latin typeface="Arial"/>
                <a:ea typeface="Arial"/>
              </a:rPr>
              <a:t> : </a:t>
            </a:r>
            <a:r>
              <a:rPr lang="en-US" sz="2600" b="1" strike="noStrike" spc="-1">
                <a:solidFill>
                  <a:srgbClr val="FFFFFF"/>
                </a:solidFill>
                <a:latin typeface="Arial"/>
                <a:ea typeface="Arial"/>
              </a:rPr>
              <a:t>σ</a:t>
            </a:r>
            <a:r>
              <a:rPr lang="en-US" sz="2600" b="1" strike="noStrike" spc="-1" baseline="-8000">
                <a:solidFill>
                  <a:srgbClr val="FFFFFF"/>
                </a:solidFill>
                <a:latin typeface="Arial"/>
                <a:ea typeface="Arial"/>
              </a:rPr>
              <a:t>ν </a:t>
            </a:r>
            <a:r>
              <a:rPr lang="en-US" sz="2600" b="1" strike="noStrike" spc="-1">
                <a:solidFill>
                  <a:srgbClr val="FFFFFF"/>
                </a:solidFill>
                <a:latin typeface="Arial"/>
                <a:ea typeface="Arial"/>
              </a:rPr>
              <a:t> ~ 2 : 1</a:t>
            </a:r>
            <a:endParaRPr lang="en-US" sz="2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0" name="Tekstvak 389"/>
          <p:cNvSpPr txBox="1"/>
          <p:nvPr/>
        </p:nvSpPr>
        <p:spPr>
          <a:xfrm>
            <a:off x="3870360" y="548640"/>
            <a:ext cx="2743200" cy="316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r">
              <a:buNone/>
            </a:pPr>
            <a:r>
              <a:rPr lang="en-US" sz="1600" b="1" i="1" strike="noStrike" spc="-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PDG figure 52.1</a:t>
            </a:r>
            <a:endParaRPr lang="en-US" sz="1600" b="0" strike="noStrike" spc="-1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EDA162-E5F1-4B87-AA72-705DAE02AAC7}" type="slidenum">
              <a:rPr/>
              <a:t>26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kstvak 390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FFFFFF"/>
                </a:solidFill>
                <a:latin typeface="Arial"/>
              </a:rPr>
              <a:t>Event classification</a:t>
            </a:r>
            <a:endParaRPr lang="en-U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92" name="Afbeelding 391"/>
          <p:cNvPicPr/>
          <p:nvPr/>
        </p:nvPicPr>
        <p:blipFill>
          <a:blip r:embed="rId2"/>
          <a:stretch/>
        </p:blipFill>
        <p:spPr>
          <a:xfrm>
            <a:off x="5100120" y="1531800"/>
            <a:ext cx="4907160" cy="3680280"/>
          </a:xfrm>
          <a:prstGeom prst="rect">
            <a:avLst/>
          </a:prstGeom>
          <a:ln w="0">
            <a:noFill/>
          </a:ln>
        </p:spPr>
      </p:pic>
      <p:pic>
        <p:nvPicPr>
          <p:cNvPr id="393" name="Afbeelding 392"/>
          <p:cNvPicPr/>
          <p:nvPr/>
        </p:nvPicPr>
        <p:blipFill>
          <a:blip r:embed="rId3"/>
          <a:stretch/>
        </p:blipFill>
        <p:spPr>
          <a:xfrm>
            <a:off x="91440" y="1524240"/>
            <a:ext cx="4917240" cy="3687840"/>
          </a:xfrm>
          <a:prstGeom prst="rect">
            <a:avLst/>
          </a:prstGeom>
          <a:ln w="0">
            <a:noFill/>
          </a:ln>
        </p:spPr>
      </p:pic>
      <p:sp>
        <p:nvSpPr>
          <p:cNvPr id="394" name="Tekstvak 393"/>
          <p:cNvSpPr txBox="1"/>
          <p:nvPr/>
        </p:nvSpPr>
        <p:spPr>
          <a:xfrm>
            <a:off x="91440" y="731520"/>
            <a:ext cx="9784080" cy="108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Particle Identification based on Random Decision Forests; 3 scores:</a:t>
            </a:r>
          </a:p>
          <a:p>
            <a:r>
              <a:rPr lang="en-US" sz="1600" b="0" strike="noStrike" spc="-1">
                <a:solidFill>
                  <a:srgbClr val="FFFFFF"/>
                </a:solidFill>
                <a:latin typeface="Arial"/>
              </a:rPr>
              <a:t>	1) muon score, 		2) noise score, 	3) track score</a:t>
            </a:r>
          </a:p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5" name="Rechte verbindingslijn 394"/>
          <p:cNvSpPr/>
          <p:nvPr/>
        </p:nvSpPr>
        <p:spPr>
          <a:xfrm flipV="1">
            <a:off x="2973600" y="1615680"/>
            <a:ext cx="0" cy="1463040"/>
          </a:xfrm>
          <a:prstGeom prst="line">
            <a:avLst/>
          </a:prstGeom>
          <a:ln w="18360">
            <a:solidFill>
              <a:srgbClr val="B2B2B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Rechte verbindingslijn 395"/>
          <p:cNvSpPr/>
          <p:nvPr/>
        </p:nvSpPr>
        <p:spPr>
          <a:xfrm flipV="1">
            <a:off x="3067920" y="3444480"/>
            <a:ext cx="0" cy="1463040"/>
          </a:xfrm>
          <a:prstGeom prst="line">
            <a:avLst/>
          </a:prstGeom>
          <a:ln w="18360">
            <a:solidFill>
              <a:srgbClr val="B2B2B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Rechte verbindingslijn 396"/>
          <p:cNvSpPr/>
          <p:nvPr/>
        </p:nvSpPr>
        <p:spPr>
          <a:xfrm flipV="1">
            <a:off x="809280" y="1615680"/>
            <a:ext cx="0" cy="1463040"/>
          </a:xfrm>
          <a:prstGeom prst="line">
            <a:avLst/>
          </a:prstGeom>
          <a:ln w="0"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AC0B7E-E8AB-461C-8710-B73A9D0F08DC}" type="slidenum">
              <a:t>27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vak 50"/>
          <p:cNvSpPr txBox="1"/>
          <p:nvPr/>
        </p:nvSpPr>
        <p:spPr>
          <a:xfrm>
            <a:off x="182880" y="806009"/>
            <a:ext cx="9677210" cy="417399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spc="-1" dirty="0">
                <a:solidFill>
                  <a:srgbClr val="FFFFFF"/>
                </a:solidFill>
              </a:rPr>
              <a:t>3 neutrino mass eigenstates, so in principle 3! orderings possible:</a:t>
            </a:r>
            <a:endParaRPr lang="en-US" dirty="0"/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r>
              <a:rPr lang="en-US" sz="2000" spc="-1" dirty="0">
                <a:solidFill>
                  <a:srgbClr val="FFFFFF"/>
                </a:solidFill>
              </a:rPr>
              <a:t>So why this picture?!</a:t>
            </a: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200" spc="-1" dirty="0">
              <a:solidFill>
                <a:srgbClr val="FFFFFF"/>
              </a:solidFill>
            </a:endParaRPr>
          </a:p>
          <a:p>
            <a:endParaRPr lang="en-US" sz="2200" spc="-1">
              <a:solidFill>
                <a:srgbClr val="FFFFFF"/>
              </a:solidFill>
            </a:endParaRPr>
          </a:p>
          <a:p>
            <a:endParaRPr lang="en-US" sz="2200" spc="-1">
              <a:solidFill>
                <a:srgbClr val="FFFFFF"/>
              </a:solidFill>
            </a:endParaRPr>
          </a:p>
          <a:p>
            <a:endParaRPr lang="en-US" sz="2200" spc="-1">
              <a:solidFill>
                <a:srgbClr val="FFFFFF"/>
              </a:solidFill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 dirty="0"/>
              <a:t>3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pic>
        <p:nvPicPr>
          <p:cNvPr id="6" name="Afbeelding 5" descr="Afbeelding met grafiek&#10;&#10;Automatisch gegenereerde beschrijving">
            <a:extLst>
              <a:ext uri="{FF2B5EF4-FFF2-40B4-BE49-F238E27FC236}">
                <a16:creationId xmlns:a16="http://schemas.microsoft.com/office/drawing/2014/main" id="{63329730-3414-3DD7-D445-C4F414019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8" y="2136921"/>
            <a:ext cx="4909247" cy="2675541"/>
          </a:xfrm>
          <a:prstGeom prst="rect">
            <a:avLst/>
          </a:prstGeom>
        </p:spPr>
      </p:pic>
      <p:sp>
        <p:nvSpPr>
          <p:cNvPr id="8" name="Tekstvak 2">
            <a:extLst>
              <a:ext uri="{FF2B5EF4-FFF2-40B4-BE49-F238E27FC236}">
                <a16:creationId xmlns:a16="http://schemas.microsoft.com/office/drawing/2014/main" id="{D62F5100-3F57-0F44-261E-02CCE7EF1758}"/>
              </a:ext>
            </a:extLst>
          </p:cNvPr>
          <p:cNvSpPr txBox="1"/>
          <p:nvPr/>
        </p:nvSpPr>
        <p:spPr>
          <a:xfrm>
            <a:off x="4658432" y="4789813"/>
            <a:ext cx="330730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400" dirty="0">
                <a:solidFill>
                  <a:schemeClr val="tx2">
                    <a:lumMod val="20000"/>
                    <a:lumOff val="8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10.3389/fspas.2018.00036</a:t>
            </a:r>
            <a:endParaRPr lang="nl-NL" sz="1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4C8F1CE-32E3-B4BF-0AF9-D0ED445A81F1}"/>
              </a:ext>
            </a:extLst>
          </p:cNvPr>
          <p:cNvSpPr txBox="1"/>
          <p:nvPr/>
        </p:nvSpPr>
        <p:spPr>
          <a:xfrm>
            <a:off x="142894" y="97389"/>
            <a:ext cx="67853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An </a:t>
            </a:r>
            <a:r>
              <a:rPr lang="nl-NL" sz="3200" b="1" dirty="0" err="1">
                <a:solidFill>
                  <a:schemeClr val="bg1"/>
                </a:solidFill>
              </a:rPr>
              <a:t>unknown</a:t>
            </a:r>
            <a:r>
              <a:rPr lang="nl-NL" sz="3200" b="1" dirty="0">
                <a:solidFill>
                  <a:schemeClr val="bg1"/>
                </a:solidFill>
              </a:rPr>
              <a:t>: The NMO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05C98E0-E306-9A90-4131-B81839316AAD}"/>
              </a:ext>
            </a:extLst>
          </p:cNvPr>
          <p:cNvSpPr txBox="1"/>
          <p:nvPr/>
        </p:nvSpPr>
        <p:spPr>
          <a:xfrm>
            <a:off x="380384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1-2-3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486028B-962F-9231-988B-7C65890F7C1A}"/>
              </a:ext>
            </a:extLst>
          </p:cNvPr>
          <p:cNvSpPr txBox="1"/>
          <p:nvPr/>
        </p:nvSpPr>
        <p:spPr>
          <a:xfrm>
            <a:off x="1617387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3-1-2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B00A341-DB77-CD67-A7A8-E38912DF8503}"/>
              </a:ext>
            </a:extLst>
          </p:cNvPr>
          <p:cNvSpPr txBox="1"/>
          <p:nvPr/>
        </p:nvSpPr>
        <p:spPr>
          <a:xfrm>
            <a:off x="2881041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2-3-1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3DD7B5C-5DDA-1204-36E0-82E2001B6011}"/>
              </a:ext>
            </a:extLst>
          </p:cNvPr>
          <p:cNvSpPr txBox="1"/>
          <p:nvPr/>
        </p:nvSpPr>
        <p:spPr>
          <a:xfrm>
            <a:off x="4119452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1-3-2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85A5DAA-A486-F6B7-9266-4E0543054539}"/>
              </a:ext>
            </a:extLst>
          </p:cNvPr>
          <p:cNvSpPr txBox="1"/>
          <p:nvPr/>
        </p:nvSpPr>
        <p:spPr>
          <a:xfrm>
            <a:off x="5358529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2-1-3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83B1B9C-2D8B-943E-7C41-7E2054586B7D}"/>
              </a:ext>
            </a:extLst>
          </p:cNvPr>
          <p:cNvSpPr txBox="1"/>
          <p:nvPr/>
        </p:nvSpPr>
        <p:spPr>
          <a:xfrm>
            <a:off x="6555035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3-2-1</a:t>
            </a:r>
          </a:p>
        </p:txBody>
      </p:sp>
    </p:spTree>
    <p:extLst>
      <p:ext uri="{BB962C8B-B14F-4D97-AF65-F5344CB8AC3E}">
        <p14:creationId xmlns:p14="http://schemas.microsoft.com/office/powerpoint/2010/main" val="33358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vak 50"/>
          <p:cNvSpPr txBox="1"/>
          <p:nvPr/>
        </p:nvSpPr>
        <p:spPr>
          <a:xfrm>
            <a:off x="182880" y="806009"/>
            <a:ext cx="9677210" cy="417399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spc="-1" dirty="0">
                <a:solidFill>
                  <a:srgbClr val="FFFFFF"/>
                </a:solidFill>
              </a:rPr>
              <a:t>3 neutrino mass eigenstates, so in principle 3! orderings possible:</a:t>
            </a:r>
            <a:endParaRPr lang="en-US" dirty="0"/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r>
              <a:rPr lang="en-US" sz="2000" spc="-1" dirty="0">
                <a:solidFill>
                  <a:srgbClr val="FFFFFF"/>
                </a:solidFill>
              </a:rPr>
              <a:t>So why this picture?!</a:t>
            </a: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r>
              <a:rPr lang="en-US" sz="2000" spc="-1" dirty="0">
                <a:solidFill>
                  <a:srgbClr val="FFFFFF"/>
                </a:solidFill>
              </a:rPr>
              <a:t>Only </a:t>
            </a:r>
            <a:br>
              <a:rPr lang="en-US" sz="2000" spc="-1" dirty="0"/>
            </a:br>
            <a:r>
              <a:rPr lang="en-US" sz="2000" spc="-1" dirty="0">
                <a:solidFill>
                  <a:srgbClr val="FFFFFF"/>
                </a:solidFill>
              </a:rPr>
              <a:t>consistent with data: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  <a:cs typeface="Arial"/>
              </a:rPr>
              <a:t>Atmospheric neutrino rates</a:t>
            </a:r>
            <a:endParaRPr lang="en-US" spc="-1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  <a:cs typeface="Arial"/>
              </a:rPr>
              <a:t>Reactor neutrino rates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Solar neutrino</a:t>
            </a:r>
            <a:r>
              <a:rPr lang="en-US" b="1" spc="-1" dirty="0">
                <a:solidFill>
                  <a:schemeClr val="bg1"/>
                </a:solidFill>
              </a:rPr>
              <a:t> matter effects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-1" dirty="0">
              <a:solidFill>
                <a:srgbClr val="FFFFFF"/>
              </a:solidFill>
            </a:endParaRPr>
          </a:p>
          <a:p>
            <a:endParaRPr lang="en-US" sz="2000" spc="-1" dirty="0">
              <a:solidFill>
                <a:srgbClr val="FFFFFF"/>
              </a:solidFill>
            </a:endParaRPr>
          </a:p>
          <a:p>
            <a:endParaRPr lang="en-US" sz="2200" spc="-1" dirty="0">
              <a:solidFill>
                <a:srgbClr val="FFFFFF"/>
              </a:solidFill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 dirty="0"/>
              <a:t>4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 dirty="0"/>
              <a:t>2023-05-15</a:t>
            </a:r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05C98E0-E306-9A90-4131-B81839316AAD}"/>
              </a:ext>
            </a:extLst>
          </p:cNvPr>
          <p:cNvSpPr txBox="1"/>
          <p:nvPr/>
        </p:nvSpPr>
        <p:spPr>
          <a:xfrm>
            <a:off x="380384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1-2-3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486028B-962F-9231-988B-7C65890F7C1A}"/>
              </a:ext>
            </a:extLst>
          </p:cNvPr>
          <p:cNvSpPr txBox="1"/>
          <p:nvPr/>
        </p:nvSpPr>
        <p:spPr>
          <a:xfrm>
            <a:off x="1617387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3-1-2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B00A341-DB77-CD67-A7A8-E38912DF8503}"/>
              </a:ext>
            </a:extLst>
          </p:cNvPr>
          <p:cNvSpPr txBox="1"/>
          <p:nvPr/>
        </p:nvSpPr>
        <p:spPr>
          <a:xfrm>
            <a:off x="2881041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2-3-1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3DD7B5C-5DDA-1204-36E0-82E2001B6011}"/>
              </a:ext>
            </a:extLst>
          </p:cNvPr>
          <p:cNvSpPr txBox="1"/>
          <p:nvPr/>
        </p:nvSpPr>
        <p:spPr>
          <a:xfrm>
            <a:off x="4119452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1-3-2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85A5DAA-A486-F6B7-9266-4E0543054539}"/>
              </a:ext>
            </a:extLst>
          </p:cNvPr>
          <p:cNvSpPr txBox="1"/>
          <p:nvPr/>
        </p:nvSpPr>
        <p:spPr>
          <a:xfrm>
            <a:off x="5358529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2-1-3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83B1B9C-2D8B-943E-7C41-7E2054586B7D}"/>
              </a:ext>
            </a:extLst>
          </p:cNvPr>
          <p:cNvSpPr txBox="1"/>
          <p:nvPr/>
        </p:nvSpPr>
        <p:spPr>
          <a:xfrm>
            <a:off x="6555035" y="1383340"/>
            <a:ext cx="9072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</a:rPr>
              <a:t>3-2-1</a:t>
            </a:r>
          </a:p>
        </p:txBody>
      </p:sp>
      <p:pic>
        <p:nvPicPr>
          <p:cNvPr id="5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AE349E7-C0C9-498A-E812-58A6099FF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9" t="3571" r="7972" b="4022"/>
          <a:stretch/>
        </p:blipFill>
        <p:spPr>
          <a:xfrm>
            <a:off x="7781873" y="405442"/>
            <a:ext cx="2206766" cy="47617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3082078-7090-E4E9-739E-A83E991DDB97}"/>
              </a:ext>
            </a:extLst>
          </p:cNvPr>
          <p:cNvSpPr txBox="1"/>
          <p:nvPr/>
        </p:nvSpPr>
        <p:spPr>
          <a:xfrm>
            <a:off x="8293338" y="4854634"/>
            <a:ext cx="1450573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2, 2 </a:t>
            </a:r>
            <a:r>
              <a:rPr lang="nl-NL" b="1" dirty="0" err="1">
                <a:solidFill>
                  <a:schemeClr val="bg1"/>
                </a:solidFill>
              </a:rPr>
              <a:t>NMOs</a:t>
            </a:r>
            <a:r>
              <a:rPr lang="nl-NL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5172F97-A51D-EBDE-A95B-327A08485FEE}"/>
              </a:ext>
            </a:extLst>
          </p:cNvPr>
          <p:cNvSpPr txBox="1"/>
          <p:nvPr/>
        </p:nvSpPr>
        <p:spPr>
          <a:xfrm>
            <a:off x="9324940" y="1678488"/>
            <a:ext cx="23051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786C81EF-45F1-1042-40EA-685BD0D62359}"/>
              </a:ext>
            </a:extLst>
          </p:cNvPr>
          <p:cNvSpPr/>
          <p:nvPr/>
        </p:nvSpPr>
        <p:spPr>
          <a:xfrm rot="1980000">
            <a:off x="2903365" y="1550577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ABF95B7-C925-C014-2812-DAF0D8F96C0B}"/>
              </a:ext>
            </a:extLst>
          </p:cNvPr>
          <p:cNvSpPr/>
          <p:nvPr/>
        </p:nvSpPr>
        <p:spPr>
          <a:xfrm rot="19500000">
            <a:off x="2870442" y="1550577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581EBFB-50BE-1232-8074-1B869E88A56C}"/>
              </a:ext>
            </a:extLst>
          </p:cNvPr>
          <p:cNvSpPr/>
          <p:nvPr/>
        </p:nvSpPr>
        <p:spPr>
          <a:xfrm rot="1980000">
            <a:off x="4150309" y="1576534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1E862A80-0636-EC73-4767-482770B48606}"/>
              </a:ext>
            </a:extLst>
          </p:cNvPr>
          <p:cNvSpPr/>
          <p:nvPr/>
        </p:nvSpPr>
        <p:spPr>
          <a:xfrm rot="19500000">
            <a:off x="4117368" y="1576534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AB4BA4C-9FD1-6EC3-12C0-F532A7067DD4}"/>
              </a:ext>
            </a:extLst>
          </p:cNvPr>
          <p:cNvSpPr/>
          <p:nvPr/>
        </p:nvSpPr>
        <p:spPr>
          <a:xfrm rot="1980000">
            <a:off x="5389288" y="1559229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622446C5-619D-1FBF-E236-253BEE24B8F0}"/>
              </a:ext>
            </a:extLst>
          </p:cNvPr>
          <p:cNvSpPr/>
          <p:nvPr/>
        </p:nvSpPr>
        <p:spPr>
          <a:xfrm rot="19500000">
            <a:off x="5356328" y="1559229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69997DB-3D04-B610-0717-E10A4EBA6C1A}"/>
              </a:ext>
            </a:extLst>
          </p:cNvPr>
          <p:cNvSpPr/>
          <p:nvPr/>
        </p:nvSpPr>
        <p:spPr>
          <a:xfrm rot="1980000">
            <a:off x="6594353" y="1550576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A88AAD3-DEE5-A8C4-6801-61C5DD028982}"/>
              </a:ext>
            </a:extLst>
          </p:cNvPr>
          <p:cNvSpPr/>
          <p:nvPr/>
        </p:nvSpPr>
        <p:spPr>
          <a:xfrm rot="19500000">
            <a:off x="6561375" y="1550576"/>
            <a:ext cx="891203" cy="11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3905589-3C72-CB04-5E7C-52839652F714}"/>
              </a:ext>
            </a:extLst>
          </p:cNvPr>
          <p:cNvSpPr txBox="1"/>
          <p:nvPr/>
        </p:nvSpPr>
        <p:spPr>
          <a:xfrm>
            <a:off x="1530530" y="1078220"/>
            <a:ext cx="1089526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Inverted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E3FD691-77E4-BC67-D242-2EF3850A8279}"/>
              </a:ext>
            </a:extLst>
          </p:cNvPr>
          <p:cNvSpPr txBox="1"/>
          <p:nvPr/>
        </p:nvSpPr>
        <p:spPr>
          <a:xfrm>
            <a:off x="364174" y="1078219"/>
            <a:ext cx="1046275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Normal</a:t>
            </a:r>
          </a:p>
        </p:txBody>
      </p:sp>
      <p:sp>
        <p:nvSpPr>
          <p:cNvPr id="31" name="Pijl: rechts 30">
            <a:extLst>
              <a:ext uri="{FF2B5EF4-FFF2-40B4-BE49-F238E27FC236}">
                <a16:creationId xmlns:a16="http://schemas.microsoft.com/office/drawing/2014/main" id="{31514023-13AD-E3D9-24EE-71836318357B}"/>
              </a:ext>
            </a:extLst>
          </p:cNvPr>
          <p:cNvSpPr/>
          <p:nvPr/>
        </p:nvSpPr>
        <p:spPr>
          <a:xfrm>
            <a:off x="292434" y="4550451"/>
            <a:ext cx="458581" cy="27687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8C5AAFB-CD04-0797-FACB-1ECE4EA04DAF}"/>
              </a:ext>
            </a:extLst>
          </p:cNvPr>
          <p:cNvSpPr txBox="1"/>
          <p:nvPr/>
        </p:nvSpPr>
        <p:spPr>
          <a:xfrm>
            <a:off x="750649" y="4507215"/>
            <a:ext cx="24383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 </a:t>
            </a:r>
            <a:r>
              <a:rPr lang="nl-NL" b="1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choices</a:t>
            </a:r>
            <a:r>
              <a:rPr lang="nl-N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remaining</a:t>
            </a:r>
            <a:endParaRPr lang="nl-NL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BCBD2D81-B574-1ED4-15A7-782DB6609BEE}"/>
              </a:ext>
            </a:extLst>
          </p:cNvPr>
          <p:cNvCxnSpPr/>
          <p:nvPr/>
        </p:nvCxnSpPr>
        <p:spPr>
          <a:xfrm>
            <a:off x="309541" y="1953309"/>
            <a:ext cx="2315727" cy="5635"/>
          </a:xfrm>
          <a:prstGeom prst="straightConnector1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9" descr="Afbeelding met diagram&#10;&#10;Automatisch gegenereerde beschrijving">
            <a:extLst>
              <a:ext uri="{FF2B5EF4-FFF2-40B4-BE49-F238E27FC236}">
                <a16:creationId xmlns:a16="http://schemas.microsoft.com/office/drawing/2014/main" id="{15E4B052-FB19-395F-AE14-D899E4CB6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7" r="-143" b="66700"/>
          <a:stretch/>
        </p:blipFill>
        <p:spPr>
          <a:xfrm>
            <a:off x="4012632" y="1991088"/>
            <a:ext cx="3191700" cy="30033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71A8C25-C920-D468-FD72-F76F44E91E0C}"/>
              </a:ext>
            </a:extLst>
          </p:cNvPr>
          <p:cNvSpPr txBox="1"/>
          <p:nvPr/>
        </p:nvSpPr>
        <p:spPr>
          <a:xfrm>
            <a:off x="4013388" y="4977892"/>
            <a:ext cx="33522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solidFill>
                  <a:schemeClr val="tx2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DOI: </a:t>
            </a:r>
            <a:r>
              <a:rPr lang="nl-NL" sz="1400" dirty="0">
                <a:solidFill>
                  <a:schemeClr val="tx2">
                    <a:lumMod val="20000"/>
                    <a:lumOff val="8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10.1016/j.nuclphysb.2016.04.014</a:t>
            </a:r>
            <a:endParaRPr lang="nl-NL" sz="1400">
              <a:solidFill>
                <a:schemeClr val="tx2">
                  <a:lumMod val="20000"/>
                  <a:lumOff val="80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1EA4402-EA1D-9D92-CECC-DB00A408AC18}"/>
              </a:ext>
            </a:extLst>
          </p:cNvPr>
          <p:cNvSpPr txBox="1"/>
          <p:nvPr/>
        </p:nvSpPr>
        <p:spPr>
          <a:xfrm>
            <a:off x="142894" y="97389"/>
            <a:ext cx="67853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An </a:t>
            </a:r>
            <a:r>
              <a:rPr lang="nl-NL" sz="3200" b="1" dirty="0" err="1">
                <a:solidFill>
                  <a:schemeClr val="bg1"/>
                </a:solidFill>
              </a:rPr>
              <a:t>unknown</a:t>
            </a:r>
            <a:r>
              <a:rPr lang="nl-NL" sz="3200" b="1" dirty="0">
                <a:solidFill>
                  <a:schemeClr val="bg1"/>
                </a:solidFill>
              </a:rPr>
              <a:t>: The NMO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" name="Afbeelding 10">
            <a:extLst>
              <a:ext uri="{FF2B5EF4-FFF2-40B4-BE49-F238E27FC236}">
                <a16:creationId xmlns:a16="http://schemas.microsoft.com/office/drawing/2014/main" id="{A6F80F95-4066-D7CB-7642-562045DB8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44" y="2701277"/>
            <a:ext cx="2160703" cy="2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9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vak 50"/>
          <p:cNvSpPr txBox="1"/>
          <p:nvPr/>
        </p:nvSpPr>
        <p:spPr>
          <a:xfrm>
            <a:off x="182880" y="865494"/>
            <a:ext cx="9690732" cy="216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1" spc="-1" dirty="0">
                <a:solidFill>
                  <a:srgbClr val="FFFFFF"/>
                </a:solidFill>
              </a:rPr>
              <a:t>Our method: </a:t>
            </a:r>
            <a:br>
              <a:rPr lang="en-US" sz="2000" b="1" spc="-1" dirty="0">
                <a:solidFill>
                  <a:srgbClr val="FFFFFF"/>
                </a:solidFill>
                <a:cs typeface="Arial"/>
              </a:rPr>
            </a:br>
            <a:r>
              <a:rPr lang="en-US" sz="2000" spc="-1" dirty="0">
                <a:solidFill>
                  <a:srgbClr val="FFFFFF"/>
                </a:solidFill>
                <a:cs typeface="Arial"/>
              </a:rPr>
              <a:t>Take advantage of matter effects in</a:t>
            </a:r>
            <a:endParaRPr lang="nl-NL" dirty="0"/>
          </a:p>
          <a:p>
            <a:r>
              <a:rPr lang="en-US" sz="2000" spc="-1" dirty="0">
                <a:solidFill>
                  <a:srgbClr val="FFFFFF"/>
                </a:solidFill>
                <a:cs typeface="Arial"/>
              </a:rPr>
              <a:t>and use natural          event rate asymmetry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sz="2000" spc="-1" dirty="0">
              <a:solidFill>
                <a:srgbClr val="FFFFFF"/>
              </a:solidFill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pc="-1" dirty="0">
                <a:solidFill>
                  <a:srgbClr val="FFFFFF"/>
                </a:solidFill>
                <a:cs typeface="Arial"/>
              </a:rPr>
              <a:t>Resonances</a:t>
            </a:r>
            <a:r>
              <a:rPr lang="en-US" spc="-1" dirty="0">
                <a:solidFill>
                  <a:srgbClr val="FFFFFF"/>
                </a:solidFill>
              </a:rPr>
              <a:t> for           in NO </a:t>
            </a:r>
            <a:r>
              <a:rPr lang="en-US" spc="-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(IO)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pc="-1" dirty="0">
                <a:solidFill>
                  <a:schemeClr val="bg1"/>
                </a:solidFill>
              </a:rPr>
              <a:t>Long baseline accelerators (e.g. DUNE)</a:t>
            </a:r>
            <a:br>
              <a:rPr lang="en-US" spc="-1" dirty="0">
                <a:solidFill>
                  <a:schemeClr val="bg1"/>
                </a:solidFill>
              </a:rPr>
            </a:br>
            <a:r>
              <a:rPr lang="en-US" spc="-1" dirty="0">
                <a:solidFill>
                  <a:schemeClr val="bg1"/>
                </a:solidFill>
              </a:rPr>
              <a:t>+ atm. neutrino detectors (e.g. KM3NeT)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 dirty="0"/>
              <a:t>5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31D2DF-9142-7CC9-6366-0357D04F28BA}"/>
              </a:ext>
            </a:extLst>
          </p:cNvPr>
          <p:cNvSpPr txBox="1"/>
          <p:nvPr/>
        </p:nvSpPr>
        <p:spPr>
          <a:xfrm>
            <a:off x="142894" y="97389"/>
            <a:ext cx="67853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b="1" err="1">
                <a:solidFill>
                  <a:schemeClr val="bg1"/>
                </a:solidFill>
              </a:rPr>
              <a:t>Determining</a:t>
            </a:r>
            <a:r>
              <a:rPr lang="nl-NL" sz="3200" b="1" dirty="0">
                <a:solidFill>
                  <a:schemeClr val="bg1"/>
                </a:solidFill>
              </a:rPr>
              <a:t> </a:t>
            </a:r>
            <a:r>
              <a:rPr lang="nl-NL" sz="3200" b="1" err="1">
                <a:solidFill>
                  <a:schemeClr val="bg1"/>
                </a:solidFill>
              </a:rPr>
              <a:t>the</a:t>
            </a:r>
            <a:r>
              <a:rPr lang="nl-NL" sz="3200" b="1" dirty="0">
                <a:solidFill>
                  <a:schemeClr val="bg1"/>
                </a:solidFill>
              </a:rPr>
              <a:t> NMO</a:t>
            </a:r>
          </a:p>
        </p:txBody>
      </p:sp>
      <p:grpSp>
        <p:nvGrpSpPr>
          <p:cNvPr id="47" name="Groep 46">
            <a:extLst>
              <a:ext uri="{FF2B5EF4-FFF2-40B4-BE49-F238E27FC236}">
                <a16:creationId xmlns:a16="http://schemas.microsoft.com/office/drawing/2014/main" id="{506A32BA-3B1F-BC3A-E70B-C3A7AB734E81}"/>
              </a:ext>
            </a:extLst>
          </p:cNvPr>
          <p:cNvGrpSpPr/>
          <p:nvPr/>
        </p:nvGrpSpPr>
        <p:grpSpPr>
          <a:xfrm>
            <a:off x="5475076" y="1817713"/>
            <a:ext cx="4268670" cy="3013728"/>
            <a:chOff x="6092072" y="3045890"/>
            <a:chExt cx="3406562" cy="2454633"/>
          </a:xfrm>
        </p:grpSpPr>
        <p:pic>
          <p:nvPicPr>
            <p:cNvPr id="11" name="Afbeelding 11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784C9B8E-CAE8-19F0-A0C2-B138BBC9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2072" y="3045890"/>
              <a:ext cx="3406562" cy="2454633"/>
            </a:xfrm>
            <a:prstGeom prst="rect">
              <a:avLst/>
            </a:prstGeom>
          </p:spPr>
        </p:pic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267C6D00-C6D9-594A-A5FD-F2EE3DDB403E}"/>
                </a:ext>
              </a:extLst>
            </p:cNvPr>
            <p:cNvCxnSpPr/>
            <p:nvPr/>
          </p:nvCxnSpPr>
          <p:spPr>
            <a:xfrm flipV="1">
              <a:off x="6629120" y="4811754"/>
              <a:ext cx="2156201" cy="8756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8B31FB95-CD79-D8E2-8979-DCFC61F35D64}"/>
                </a:ext>
              </a:extLst>
            </p:cNvPr>
            <p:cNvSpPr txBox="1"/>
            <p:nvPr/>
          </p:nvSpPr>
          <p:spPr>
            <a:xfrm>
              <a:off x="7994420" y="5197773"/>
              <a:ext cx="1454538" cy="2256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1200" b="1" dirty="0" err="1">
                  <a:solidFill>
                    <a:schemeClr val="accent2"/>
                  </a:solidFill>
                </a:rPr>
                <a:t>Core</a:t>
              </a:r>
              <a:r>
                <a:rPr lang="nl-NL" sz="1200" b="1" dirty="0">
                  <a:solidFill>
                    <a:schemeClr val="accent2"/>
                  </a:solidFill>
                </a:rPr>
                <a:t>/</a:t>
              </a:r>
              <a:r>
                <a:rPr lang="nl-NL" sz="1200" b="1" dirty="0" err="1">
                  <a:solidFill>
                    <a:schemeClr val="accent2"/>
                  </a:solidFill>
                </a:rPr>
                <a:t>mantle</a:t>
              </a:r>
              <a:r>
                <a:rPr lang="nl-NL" sz="1200" b="1" dirty="0">
                  <a:solidFill>
                    <a:schemeClr val="accent2"/>
                  </a:solidFill>
                </a:rPr>
                <a:t> </a:t>
              </a:r>
              <a:r>
                <a:rPr lang="nl-NL" sz="1200" b="1" dirty="0" err="1">
                  <a:solidFill>
                    <a:schemeClr val="accent2"/>
                  </a:solidFill>
                </a:rPr>
                <a:t>boundary</a:t>
              </a:r>
              <a:endParaRPr lang="nl-NL" sz="12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37" name="Rechte verbindingslijn met pijl 36">
              <a:extLst>
                <a:ext uri="{FF2B5EF4-FFF2-40B4-BE49-F238E27FC236}">
                  <a16:creationId xmlns:a16="http://schemas.microsoft.com/office/drawing/2014/main" id="{3E8A1C56-F436-FA30-6528-E51ACB1EAE6F}"/>
                </a:ext>
              </a:extLst>
            </p:cNvPr>
            <p:cNvCxnSpPr/>
            <p:nvPr/>
          </p:nvCxnSpPr>
          <p:spPr>
            <a:xfrm>
              <a:off x="8090811" y="4836543"/>
              <a:ext cx="252553" cy="39216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kstvak 37">
            <a:extLst>
              <a:ext uri="{FF2B5EF4-FFF2-40B4-BE49-F238E27FC236}">
                <a16:creationId xmlns:a16="http://schemas.microsoft.com/office/drawing/2014/main" id="{74D71F91-F615-2669-A935-D4E072FFEC9B}"/>
              </a:ext>
            </a:extLst>
          </p:cNvPr>
          <p:cNvSpPr txBox="1"/>
          <p:nvPr/>
        </p:nvSpPr>
        <p:spPr>
          <a:xfrm>
            <a:off x="5941912" y="1191799"/>
            <a:ext cx="6300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 err="1">
                <a:solidFill>
                  <a:schemeClr val="bg1"/>
                </a:solidFill>
              </a:rPr>
              <a:t>and</a:t>
            </a:r>
          </a:p>
        </p:txBody>
      </p:sp>
      <p:pic>
        <p:nvPicPr>
          <p:cNvPr id="45" name="Afbeelding 45">
            <a:extLst>
              <a:ext uri="{FF2B5EF4-FFF2-40B4-BE49-F238E27FC236}">
                <a16:creationId xmlns:a16="http://schemas.microsoft.com/office/drawing/2014/main" id="{8B64AF33-BF51-96BE-10DD-6EF9B321E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098" y="1201030"/>
            <a:ext cx="1631630" cy="365630"/>
          </a:xfrm>
          <a:prstGeom prst="rect">
            <a:avLst/>
          </a:prstGeom>
        </p:spPr>
      </p:pic>
      <p:pic>
        <p:nvPicPr>
          <p:cNvPr id="46" name="Afbeelding 46">
            <a:extLst>
              <a:ext uri="{FF2B5EF4-FFF2-40B4-BE49-F238E27FC236}">
                <a16:creationId xmlns:a16="http://schemas.microsoft.com/office/drawing/2014/main" id="{C804F2E3-D266-2940-7456-1A8A1B07C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301" y="1197042"/>
            <a:ext cx="1625128" cy="360552"/>
          </a:xfrm>
          <a:prstGeom prst="rect">
            <a:avLst/>
          </a:prstGeom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BDBE2C0D-3250-17C9-117C-2AFD9AB6C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309" y="2202347"/>
            <a:ext cx="146972" cy="131389"/>
          </a:xfrm>
          <a:prstGeom prst="rect">
            <a:avLst/>
          </a:prstGeom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id="{16EDC5DD-E606-0FB3-1DB0-D5C84C398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762" y="2119785"/>
            <a:ext cx="336280" cy="296492"/>
          </a:xfrm>
          <a:prstGeom prst="rect">
            <a:avLst/>
          </a:prstGeom>
        </p:spPr>
      </p:pic>
      <p:pic>
        <p:nvPicPr>
          <p:cNvPr id="39" name="Afbeelding 50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B1D591D-DAB8-CF56-4AFB-D2798945C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704" y="1569793"/>
            <a:ext cx="448429" cy="28940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BEE3A57-F981-B8DB-3A6E-F433F46B1B19}"/>
              </a:ext>
            </a:extLst>
          </p:cNvPr>
          <p:cNvGrpSpPr/>
          <p:nvPr/>
        </p:nvGrpSpPr>
        <p:grpSpPr>
          <a:xfrm>
            <a:off x="3702227" y="3249564"/>
            <a:ext cx="1482361" cy="559141"/>
            <a:chOff x="6019828" y="1707708"/>
            <a:chExt cx="1482361" cy="559141"/>
          </a:xfrm>
        </p:grpSpPr>
        <p:pic>
          <p:nvPicPr>
            <p:cNvPr id="41" name="Afbeelding 41" descr="Afbeelding met tekst, clipart&#10;&#10;Automatisch gegenereerde beschrijving">
              <a:extLst>
                <a:ext uri="{FF2B5EF4-FFF2-40B4-BE49-F238E27FC236}">
                  <a16:creationId xmlns:a16="http://schemas.microsoft.com/office/drawing/2014/main" id="{3172211B-18CD-0992-E128-F6CADF39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9161" y="1990468"/>
              <a:ext cx="1046490" cy="223554"/>
            </a:xfrm>
            <a:prstGeom prst="rect">
              <a:avLst/>
            </a:prstGeom>
          </p:spPr>
        </p:pic>
        <p:pic>
          <p:nvPicPr>
            <p:cNvPr id="42" name="Afbeelding 42">
              <a:extLst>
                <a:ext uri="{FF2B5EF4-FFF2-40B4-BE49-F238E27FC236}">
                  <a16:creationId xmlns:a16="http://schemas.microsoft.com/office/drawing/2014/main" id="{92C4BD2F-2557-C090-30A2-F07B0E31D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9161" y="1786794"/>
              <a:ext cx="1319555" cy="201806"/>
            </a:xfrm>
            <a:prstGeom prst="rect">
              <a:avLst/>
            </a:prstGeom>
          </p:spPr>
        </p:pic>
        <p:sp>
          <p:nvSpPr>
            <p:cNvPr id="50" name="Rechthoek: afgeronde hoeken 49">
              <a:extLst>
                <a:ext uri="{FF2B5EF4-FFF2-40B4-BE49-F238E27FC236}">
                  <a16:creationId xmlns:a16="http://schemas.microsoft.com/office/drawing/2014/main" id="{F234634D-6AC5-7427-4D11-D90B271A804E}"/>
                </a:ext>
              </a:extLst>
            </p:cNvPr>
            <p:cNvSpPr/>
            <p:nvPr/>
          </p:nvSpPr>
          <p:spPr>
            <a:xfrm>
              <a:off x="6019828" y="1707708"/>
              <a:ext cx="1482361" cy="559141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35C93A96-95D4-F788-DF81-B13C8F5C5D07}"/>
              </a:ext>
            </a:extLst>
          </p:cNvPr>
          <p:cNvGrpSpPr/>
          <p:nvPr/>
        </p:nvGrpSpPr>
        <p:grpSpPr>
          <a:xfrm>
            <a:off x="1374820" y="3409069"/>
            <a:ext cx="2293933" cy="1822060"/>
            <a:chOff x="1374820" y="3409069"/>
            <a:chExt cx="2293933" cy="1822060"/>
          </a:xfrm>
        </p:grpSpPr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7F1F6EC0-8799-C78A-6D0A-64F9AF975F28}"/>
                </a:ext>
              </a:extLst>
            </p:cNvPr>
            <p:cNvSpPr/>
            <p:nvPr/>
          </p:nvSpPr>
          <p:spPr>
            <a:xfrm rot="21120000">
              <a:off x="1637240" y="3409069"/>
              <a:ext cx="1862701" cy="1822060"/>
            </a:xfrm>
            <a:prstGeom prst="ellipse">
              <a:avLst/>
            </a:prstGeom>
            <a:gradFill rotWithShape="0">
              <a:gsLst>
                <a:gs pos="0">
                  <a:srgbClr val="81ACA6"/>
                </a:gs>
                <a:gs pos="100000">
                  <a:srgbClr val="DEE6EF"/>
                </a:gs>
              </a:gsLst>
              <a:path path="circle">
                <a:fillToRect l="50000" t="50000" r="50000" b="50000"/>
              </a:path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6621B2BB-8085-0F48-500B-481799B5E845}"/>
                </a:ext>
              </a:extLst>
            </p:cNvPr>
            <p:cNvSpPr/>
            <p:nvPr/>
          </p:nvSpPr>
          <p:spPr>
            <a:xfrm rot="21120000">
              <a:off x="1705423" y="3470615"/>
              <a:ext cx="1722248" cy="1683811"/>
            </a:xfrm>
            <a:prstGeom prst="ellipse">
              <a:avLst/>
            </a:prstGeom>
            <a:gradFill rotWithShape="0">
              <a:gsLst>
                <a:gs pos="0">
                  <a:srgbClr val="8D281E"/>
                </a:gs>
                <a:gs pos="100000">
                  <a:srgbClr val="4B2204"/>
                </a:gs>
              </a:gsLst>
              <a:path path="circle">
                <a:fillToRect l="50000" t="50000" r="50000" b="50000"/>
              </a:path>
            </a:gradFill>
            <a:ln w="18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6DCFD399-1C8C-FC07-6E7C-2983BA369373}"/>
                </a:ext>
              </a:extLst>
            </p:cNvPr>
            <p:cNvSpPr/>
            <p:nvPr/>
          </p:nvSpPr>
          <p:spPr>
            <a:xfrm rot="21120000">
              <a:off x="1811161" y="3553270"/>
              <a:ext cx="1519801" cy="1527064"/>
            </a:xfrm>
            <a:prstGeom prst="ellipse">
              <a:avLst/>
            </a:prstGeom>
            <a:gradFill rotWithShape="0">
              <a:gsLst>
                <a:gs pos="0">
                  <a:srgbClr val="ED4C05"/>
                </a:gs>
                <a:gs pos="100000">
                  <a:srgbClr val="8D281E"/>
                </a:gs>
              </a:gsLst>
              <a:path path="circle">
                <a:fillToRect l="50000" t="50000" r="50000" b="50000"/>
              </a:path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74E558D8-9CFF-B1E8-EBCA-00B4D228366D}"/>
                </a:ext>
              </a:extLst>
            </p:cNvPr>
            <p:cNvSpPr/>
            <p:nvPr/>
          </p:nvSpPr>
          <p:spPr>
            <a:xfrm rot="21120000">
              <a:off x="2039433" y="3784832"/>
              <a:ext cx="1042744" cy="1039786"/>
            </a:xfrm>
            <a:prstGeom prst="ellipse">
              <a:avLst/>
            </a:prstGeom>
            <a:gradFill rotWithShape="0">
              <a:gsLst>
                <a:gs pos="0">
                  <a:srgbClr val="FF972F"/>
                </a:gs>
                <a:gs pos="100000">
                  <a:srgbClr val="BE480A"/>
                </a:gs>
              </a:gsLst>
              <a:path path="circle">
                <a:fillToRect l="50000" t="50000" r="50000" b="50000"/>
              </a:path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EE0D7D3E-F8ED-D5DF-F1CA-4E183EA737DB}"/>
                </a:ext>
              </a:extLst>
            </p:cNvPr>
            <p:cNvSpPr/>
            <p:nvPr/>
          </p:nvSpPr>
          <p:spPr>
            <a:xfrm rot="21120000">
              <a:off x="2415096" y="4186375"/>
              <a:ext cx="273157" cy="263354"/>
            </a:xfrm>
            <a:prstGeom prst="ellipse">
              <a:avLst/>
            </a:prstGeom>
            <a:gradFill rotWithShape="0">
              <a:gsLst>
                <a:gs pos="0">
                  <a:srgbClr val="FFFFA6"/>
                </a:gs>
                <a:gs pos="100000">
                  <a:srgbClr val="FFDE59"/>
                </a:gs>
              </a:gsLst>
              <a:path path="circle">
                <a:fillToRect l="50000" t="50000" r="50000" b="50000"/>
              </a:path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ilinder 22">
              <a:extLst>
                <a:ext uri="{FF2B5EF4-FFF2-40B4-BE49-F238E27FC236}">
                  <a16:creationId xmlns:a16="http://schemas.microsoft.com/office/drawing/2014/main" id="{33214A8E-9C4B-70AF-CCA3-70CC3D87992C}"/>
                </a:ext>
              </a:extLst>
            </p:cNvPr>
            <p:cNvSpPr/>
            <p:nvPr/>
          </p:nvSpPr>
          <p:spPr>
            <a:xfrm rot="16200000">
              <a:off x="1469684" y="4167011"/>
              <a:ext cx="204452" cy="303670"/>
            </a:xfrm>
            <a:prstGeom prst="can">
              <a:avLst>
                <a:gd name="adj" fmla="val 27518"/>
              </a:avLst>
            </a:prstGeom>
            <a:gradFill rotWithShape="0">
              <a:gsLst>
                <a:gs pos="0">
                  <a:srgbClr val="383D3C"/>
                </a:gs>
                <a:gs pos="100000">
                  <a:srgbClr val="355269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D9039D1-F949-93A7-65BC-5C0928E18906}"/>
                </a:ext>
              </a:extLst>
            </p:cNvPr>
            <p:cNvSpPr/>
            <p:nvPr/>
          </p:nvSpPr>
          <p:spPr>
            <a:xfrm rot="21120000">
              <a:off x="1494165" y="4291805"/>
              <a:ext cx="393395" cy="203004"/>
            </a:xfrm>
            <a:custGeom>
              <a:avLst/>
              <a:gdLst/>
              <a:ahLst/>
              <a:cxnLst/>
              <a:rect l="0" t="0" r="r" b="b"/>
              <a:pathLst>
                <a:path w="685" h="455" fill="none">
                  <a:moveTo>
                    <a:pt x="0" y="0"/>
                  </a:moveTo>
                  <a:cubicBezTo>
                    <a:pt x="129" y="753"/>
                    <a:pt x="685" y="345"/>
                    <a:pt x="685" y="345"/>
                  </a:cubicBezTo>
                </a:path>
              </a:pathLst>
            </a:custGeom>
            <a:ln w="28575">
              <a:solidFill>
                <a:schemeClr val="bg1"/>
              </a:solidFill>
              <a:round/>
            </a:ln>
          </p:spPr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006859EA-0F09-321D-3CAA-DDD58AC77D95}"/>
                </a:ext>
              </a:extLst>
            </p:cNvPr>
            <p:cNvSpPr txBox="1"/>
            <p:nvPr/>
          </p:nvSpPr>
          <p:spPr>
            <a:xfrm>
              <a:off x="1406863" y="4417907"/>
              <a:ext cx="356945" cy="524274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sz="1800" b="1" strike="noStrike" spc="-1" dirty="0">
                  <a:solidFill>
                    <a:schemeClr val="bg1"/>
                  </a:solidFill>
                  <a:latin typeface="Arial"/>
                  <a:ea typeface="Arial"/>
                </a:rPr>
                <a:t>θ</a:t>
              </a:r>
              <a:endParaRPr lang="en-US" sz="1800" b="0" strike="noStrike" spc="-1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88143E8F-3F0E-16CB-CBE6-345FE7980E70}"/>
                </a:ext>
              </a:extLst>
            </p:cNvPr>
            <p:cNvSpPr/>
            <p:nvPr/>
          </p:nvSpPr>
          <p:spPr>
            <a:xfrm rot="2446800">
              <a:off x="3060585" y="3466136"/>
              <a:ext cx="177192" cy="281875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1464" y="4340"/>
                  </a:moveTo>
                  <a:lnTo>
                    <a:pt x="9722" y="1887"/>
                  </a:lnTo>
                  <a:lnTo>
                    <a:pt x="8548" y="6383"/>
                  </a:lnTo>
                  <a:lnTo>
                    <a:pt x="4503" y="3626"/>
                  </a:lnTo>
                  <a:lnTo>
                    <a:pt x="5373" y="7816"/>
                  </a:lnTo>
                  <a:lnTo>
                    <a:pt x="1174" y="8270"/>
                  </a:lnTo>
                  <a:lnTo>
                    <a:pt x="3934" y="11592"/>
                  </a:lnTo>
                  <a:lnTo>
                    <a:pt x="0" y="12875"/>
                  </a:lnTo>
                  <a:lnTo>
                    <a:pt x="3329" y="15372"/>
                  </a:lnTo>
                  <a:lnTo>
                    <a:pt x="1283" y="17824"/>
                  </a:lnTo>
                  <a:lnTo>
                    <a:pt x="4804" y="18239"/>
                  </a:lnTo>
                  <a:lnTo>
                    <a:pt x="4918" y="21600"/>
                  </a:lnTo>
                  <a:lnTo>
                    <a:pt x="7525" y="18125"/>
                  </a:lnTo>
                  <a:lnTo>
                    <a:pt x="8698" y="19712"/>
                  </a:lnTo>
                  <a:lnTo>
                    <a:pt x="9871" y="17371"/>
                  </a:lnTo>
                  <a:lnTo>
                    <a:pt x="11614" y="18844"/>
                  </a:lnTo>
                  <a:lnTo>
                    <a:pt x="12178" y="15937"/>
                  </a:lnTo>
                  <a:lnTo>
                    <a:pt x="14943" y="17371"/>
                  </a:lnTo>
                  <a:lnTo>
                    <a:pt x="14640" y="14348"/>
                  </a:lnTo>
                  <a:lnTo>
                    <a:pt x="18878" y="15632"/>
                  </a:lnTo>
                  <a:lnTo>
                    <a:pt x="16382" y="12311"/>
                  </a:lnTo>
                  <a:lnTo>
                    <a:pt x="18270" y="11292"/>
                  </a:lnTo>
                  <a:lnTo>
                    <a:pt x="16986" y="9404"/>
                  </a:lnTo>
                  <a:lnTo>
                    <a:pt x="21600" y="6646"/>
                  </a:lnTo>
                  <a:lnTo>
                    <a:pt x="16382" y="6533"/>
                  </a:lnTo>
                  <a:lnTo>
                    <a:pt x="18005" y="3172"/>
                  </a:lnTo>
                  <a:lnTo>
                    <a:pt x="14524" y="5778"/>
                  </a:lnTo>
                  <a:lnTo>
                    <a:pt x="14789" y="0"/>
                  </a:lnTo>
                  <a:lnTo>
                    <a:pt x="11464" y="4340"/>
                  </a:lnTo>
                  <a:close/>
                </a:path>
              </a:pathLst>
            </a:custGeom>
            <a:gradFill rotWithShape="0">
              <a:gsLst>
                <a:gs pos="0">
                  <a:srgbClr val="EA7500"/>
                </a:gs>
                <a:gs pos="100000">
                  <a:srgbClr val="FFFFA6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A03B5648-2E97-51FA-9765-A1D81B15CE33}"/>
                </a:ext>
              </a:extLst>
            </p:cNvPr>
            <p:cNvSpPr/>
            <p:nvPr/>
          </p:nvSpPr>
          <p:spPr>
            <a:xfrm rot="3591600">
              <a:off x="3438733" y="4016577"/>
              <a:ext cx="178166" cy="281875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1464" y="4340"/>
                  </a:moveTo>
                  <a:lnTo>
                    <a:pt x="9722" y="1887"/>
                  </a:lnTo>
                  <a:lnTo>
                    <a:pt x="8548" y="6383"/>
                  </a:lnTo>
                  <a:lnTo>
                    <a:pt x="4503" y="3626"/>
                  </a:lnTo>
                  <a:lnTo>
                    <a:pt x="5373" y="7816"/>
                  </a:lnTo>
                  <a:lnTo>
                    <a:pt x="1174" y="8270"/>
                  </a:lnTo>
                  <a:lnTo>
                    <a:pt x="3934" y="11592"/>
                  </a:lnTo>
                  <a:lnTo>
                    <a:pt x="0" y="12875"/>
                  </a:lnTo>
                  <a:lnTo>
                    <a:pt x="3329" y="15372"/>
                  </a:lnTo>
                  <a:lnTo>
                    <a:pt x="1283" y="17824"/>
                  </a:lnTo>
                  <a:lnTo>
                    <a:pt x="4804" y="18239"/>
                  </a:lnTo>
                  <a:lnTo>
                    <a:pt x="4918" y="21600"/>
                  </a:lnTo>
                  <a:lnTo>
                    <a:pt x="7525" y="18125"/>
                  </a:lnTo>
                  <a:lnTo>
                    <a:pt x="8698" y="19712"/>
                  </a:lnTo>
                  <a:lnTo>
                    <a:pt x="9871" y="17371"/>
                  </a:lnTo>
                  <a:lnTo>
                    <a:pt x="11614" y="18844"/>
                  </a:lnTo>
                  <a:lnTo>
                    <a:pt x="12178" y="15937"/>
                  </a:lnTo>
                  <a:lnTo>
                    <a:pt x="14943" y="17371"/>
                  </a:lnTo>
                  <a:lnTo>
                    <a:pt x="14640" y="14348"/>
                  </a:lnTo>
                  <a:lnTo>
                    <a:pt x="18878" y="15632"/>
                  </a:lnTo>
                  <a:lnTo>
                    <a:pt x="16382" y="12311"/>
                  </a:lnTo>
                  <a:lnTo>
                    <a:pt x="18270" y="11292"/>
                  </a:lnTo>
                  <a:lnTo>
                    <a:pt x="16986" y="9404"/>
                  </a:lnTo>
                  <a:lnTo>
                    <a:pt x="21600" y="6646"/>
                  </a:lnTo>
                  <a:lnTo>
                    <a:pt x="16382" y="6533"/>
                  </a:lnTo>
                  <a:lnTo>
                    <a:pt x="18005" y="3172"/>
                  </a:lnTo>
                  <a:lnTo>
                    <a:pt x="14524" y="5778"/>
                  </a:lnTo>
                  <a:lnTo>
                    <a:pt x="14789" y="0"/>
                  </a:lnTo>
                  <a:lnTo>
                    <a:pt x="11464" y="4340"/>
                  </a:lnTo>
                  <a:close/>
                </a:path>
              </a:pathLst>
            </a:custGeom>
            <a:gradFill rotWithShape="0">
              <a:gsLst>
                <a:gs pos="0">
                  <a:srgbClr val="EA7500"/>
                </a:gs>
                <a:gs pos="100000">
                  <a:srgbClr val="FFFFA6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2158D059-CC39-FA26-7364-3C8332B08C1F}"/>
                </a:ext>
              </a:extLst>
            </p:cNvPr>
            <p:cNvSpPr/>
            <p:nvPr/>
          </p:nvSpPr>
          <p:spPr>
            <a:xfrm rot="5631600">
              <a:off x="3192570" y="4725644"/>
              <a:ext cx="177679" cy="281391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1464" y="4340"/>
                  </a:moveTo>
                  <a:lnTo>
                    <a:pt x="9722" y="1887"/>
                  </a:lnTo>
                  <a:lnTo>
                    <a:pt x="8548" y="6383"/>
                  </a:lnTo>
                  <a:lnTo>
                    <a:pt x="4503" y="3626"/>
                  </a:lnTo>
                  <a:lnTo>
                    <a:pt x="5373" y="7816"/>
                  </a:lnTo>
                  <a:lnTo>
                    <a:pt x="1174" y="8270"/>
                  </a:lnTo>
                  <a:lnTo>
                    <a:pt x="3934" y="11592"/>
                  </a:lnTo>
                  <a:lnTo>
                    <a:pt x="0" y="12875"/>
                  </a:lnTo>
                  <a:lnTo>
                    <a:pt x="3329" y="15372"/>
                  </a:lnTo>
                  <a:lnTo>
                    <a:pt x="1283" y="17824"/>
                  </a:lnTo>
                  <a:lnTo>
                    <a:pt x="4804" y="18239"/>
                  </a:lnTo>
                  <a:lnTo>
                    <a:pt x="4918" y="21600"/>
                  </a:lnTo>
                  <a:lnTo>
                    <a:pt x="7525" y="18125"/>
                  </a:lnTo>
                  <a:lnTo>
                    <a:pt x="8698" y="19712"/>
                  </a:lnTo>
                  <a:lnTo>
                    <a:pt x="9871" y="17371"/>
                  </a:lnTo>
                  <a:lnTo>
                    <a:pt x="11614" y="18844"/>
                  </a:lnTo>
                  <a:lnTo>
                    <a:pt x="12178" y="15937"/>
                  </a:lnTo>
                  <a:lnTo>
                    <a:pt x="14943" y="17371"/>
                  </a:lnTo>
                  <a:lnTo>
                    <a:pt x="14640" y="14348"/>
                  </a:lnTo>
                  <a:lnTo>
                    <a:pt x="18878" y="15632"/>
                  </a:lnTo>
                  <a:lnTo>
                    <a:pt x="16382" y="12311"/>
                  </a:lnTo>
                  <a:lnTo>
                    <a:pt x="18270" y="11292"/>
                  </a:lnTo>
                  <a:lnTo>
                    <a:pt x="16986" y="9404"/>
                  </a:lnTo>
                  <a:lnTo>
                    <a:pt x="21600" y="6646"/>
                  </a:lnTo>
                  <a:lnTo>
                    <a:pt x="16382" y="6533"/>
                  </a:lnTo>
                  <a:lnTo>
                    <a:pt x="18005" y="3172"/>
                  </a:lnTo>
                  <a:lnTo>
                    <a:pt x="14524" y="5778"/>
                  </a:lnTo>
                  <a:lnTo>
                    <a:pt x="14789" y="0"/>
                  </a:lnTo>
                  <a:lnTo>
                    <a:pt x="11464" y="4340"/>
                  </a:lnTo>
                  <a:close/>
                </a:path>
              </a:pathLst>
            </a:custGeom>
            <a:gradFill rotWithShape="0">
              <a:gsLst>
                <a:gs pos="0">
                  <a:srgbClr val="EA7500"/>
                </a:gs>
                <a:gs pos="100000">
                  <a:srgbClr val="FFFFA6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734FF0F5-243B-3397-0C9C-2400C112893C}"/>
                </a:ext>
              </a:extLst>
            </p:cNvPr>
            <p:cNvCxnSpPr/>
            <p:nvPr/>
          </p:nvCxnSpPr>
          <p:spPr>
            <a:xfrm rot="16200000" flipV="1">
              <a:off x="2199702" y="3801892"/>
              <a:ext cx="503720" cy="162078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met pijl 35">
              <a:extLst>
                <a:ext uri="{FF2B5EF4-FFF2-40B4-BE49-F238E27FC236}">
                  <a16:creationId xmlns:a16="http://schemas.microsoft.com/office/drawing/2014/main" id="{503470E0-07F0-88CD-B177-8076E99202CE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050165" y="3222020"/>
              <a:ext cx="620356" cy="142721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met pijl 52">
              <a:extLst>
                <a:ext uri="{FF2B5EF4-FFF2-40B4-BE49-F238E27FC236}">
                  <a16:creationId xmlns:a16="http://schemas.microsoft.com/office/drawing/2014/main" id="{BB2B1BAE-00EE-57BF-D1FE-E1E167384DA7}"/>
                </a:ext>
              </a:extLst>
            </p:cNvPr>
            <p:cNvCxnSpPr/>
            <p:nvPr/>
          </p:nvCxnSpPr>
          <p:spPr>
            <a:xfrm rot="16200000" flipH="1">
              <a:off x="2461465" y="3224643"/>
              <a:ext cx="15325" cy="218861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met pijl 34">
              <a:extLst>
                <a:ext uri="{FF2B5EF4-FFF2-40B4-BE49-F238E27FC236}">
                  <a16:creationId xmlns:a16="http://schemas.microsoft.com/office/drawing/2014/main" id="{73DE9227-5C02-E4DA-1C5C-A908019C8E8A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2505033" y="3315403"/>
              <a:ext cx="142746" cy="187354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48657E9-EDC6-07F4-6416-F9046290763C}"/>
              </a:ext>
            </a:extLst>
          </p:cNvPr>
          <p:cNvCxnSpPr/>
          <p:nvPr/>
        </p:nvCxnSpPr>
        <p:spPr>
          <a:xfrm>
            <a:off x="3616788" y="4319464"/>
            <a:ext cx="2275762" cy="510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8D6F30B6-A635-2943-54DF-D2297FE3532C}"/>
              </a:ext>
            </a:extLst>
          </p:cNvPr>
          <p:cNvSpPr txBox="1"/>
          <p:nvPr/>
        </p:nvSpPr>
        <p:spPr>
          <a:xfrm>
            <a:off x="4275369" y="4322671"/>
            <a:ext cx="907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cs typeface="Arial"/>
              </a:rPr>
              <a:t>θ = 180°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6B88B31-DD90-EA5B-2B56-FB07740D0554}"/>
              </a:ext>
            </a:extLst>
          </p:cNvPr>
          <p:cNvSpPr txBox="1"/>
          <p:nvPr/>
        </p:nvSpPr>
        <p:spPr>
          <a:xfrm>
            <a:off x="4220472" y="4082921"/>
            <a:ext cx="10117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200" err="1">
                <a:solidFill>
                  <a:schemeClr val="bg1">
                    <a:lumMod val="85000"/>
                  </a:schemeClr>
                </a:solidFill>
              </a:rPr>
              <a:t>cos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cs typeface="Arial"/>
              </a:rPr>
              <a:t>θ = -1</a:t>
            </a:r>
            <a:endParaRPr lang="nl-NL" sz="12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AB7C511-5032-15C3-8D7D-F22BA8380E19}"/>
              </a:ext>
            </a:extLst>
          </p:cNvPr>
          <p:cNvSpPr txBox="1"/>
          <p:nvPr/>
        </p:nvSpPr>
        <p:spPr>
          <a:xfrm>
            <a:off x="250155" y="3148158"/>
            <a:ext cx="12651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Can</a:t>
            </a:r>
            <a: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probe</a:t>
            </a:r>
            <a: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b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vast range </a:t>
            </a:r>
            <a:b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nl-NL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L/E!</a:t>
            </a:r>
            <a:endParaRPr lang="nl-NL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919AF8C6-79DE-E0EE-B377-99DDD4619745}"/>
              </a:ext>
            </a:extLst>
          </p:cNvPr>
          <p:cNvSpPr/>
          <p:nvPr/>
        </p:nvSpPr>
        <p:spPr>
          <a:xfrm>
            <a:off x="279643" y="3179627"/>
            <a:ext cx="1165831" cy="78737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BC9E0FF-F638-BC52-4E6B-7956306B2EE6}"/>
              </a:ext>
            </a:extLst>
          </p:cNvPr>
          <p:cNvSpPr txBox="1"/>
          <p:nvPr/>
        </p:nvSpPr>
        <p:spPr>
          <a:xfrm>
            <a:off x="5761421" y="5004452"/>
            <a:ext cx="360278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cs typeface="Arial"/>
              </a:rPr>
              <a:t>see also </a:t>
            </a:r>
            <a:r>
              <a:rPr lang="en-US" sz="1600" dirty="0">
                <a:solidFill>
                  <a:srgbClr val="C6D9F1"/>
                </a:solidFill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10.1007/JHEP02(2013)082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93482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kstvak 323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NMO sensitivity</a:t>
            </a:r>
            <a:r>
              <a:rPr lang="en-US" sz="3200" b="1" strike="noStrike" spc="-1" dirty="0">
                <a:solidFill>
                  <a:srgbClr val="FFFFFF"/>
                </a:solidFill>
                <a:latin typeface="Arial"/>
              </a:rPr>
              <a:t> with KM3NeT</a:t>
            </a:r>
            <a:endParaRPr lang="en-US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6" name="Tekstvak 325"/>
          <p:cNvSpPr txBox="1"/>
          <p:nvPr/>
        </p:nvSpPr>
        <p:spPr>
          <a:xfrm>
            <a:off x="6583680" y="4332600"/>
            <a:ext cx="1965751" cy="513720"/>
          </a:xfrm>
          <a:prstGeom prst="rect">
            <a:avLst/>
          </a:prstGeom>
          <a:noFill/>
          <a:ln w="0">
            <a:solidFill>
              <a:srgbClr val="999999"/>
            </a:solidFill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500" b="1" strike="noStrike" spc="-1">
                <a:solidFill>
                  <a:srgbClr val="729FCF"/>
                </a:solidFill>
                <a:latin typeface="Arial"/>
              </a:rPr>
              <a:t>Blue:	N</a:t>
            </a:r>
            <a:r>
              <a:rPr lang="en-US" sz="1500" b="1" strike="noStrike" spc="-1" baseline="-8000">
                <a:solidFill>
                  <a:srgbClr val="729FCF"/>
                </a:solidFill>
                <a:latin typeface="Arial"/>
              </a:rPr>
              <a:t>NO</a:t>
            </a:r>
            <a:r>
              <a:rPr lang="en-US" sz="1500" b="1" strike="noStrike" spc="-1">
                <a:solidFill>
                  <a:srgbClr val="729FCF"/>
                </a:solidFill>
                <a:latin typeface="Arial"/>
              </a:rPr>
              <a:t> &lt; N</a:t>
            </a:r>
            <a:r>
              <a:rPr lang="en-US" sz="1500" b="1" strike="noStrike" spc="-1" baseline="-8000">
                <a:solidFill>
                  <a:srgbClr val="729FCF"/>
                </a:solidFill>
                <a:latin typeface="Arial"/>
              </a:rPr>
              <a:t>IO</a:t>
            </a:r>
            <a:endParaRPr lang="en-US" sz="1500" b="0" strike="noStrike" spc="-1">
              <a:solidFill>
                <a:srgbClr val="FFFFFF"/>
              </a:solidFill>
              <a:latin typeface="Arial"/>
            </a:endParaRPr>
          </a:p>
          <a:p>
            <a:r>
              <a:rPr lang="en-US" sz="1500" b="1" strike="noStrike" spc="-1">
                <a:solidFill>
                  <a:srgbClr val="FF6D6D"/>
                </a:solidFill>
                <a:latin typeface="Arial"/>
              </a:rPr>
              <a:t>Red:</a:t>
            </a:r>
            <a:r>
              <a:rPr lang="en-US" sz="1500" b="1" spc="-1">
                <a:solidFill>
                  <a:srgbClr val="FF6D6D"/>
                </a:solidFill>
                <a:latin typeface="Arial"/>
              </a:rPr>
              <a:t> </a:t>
            </a:r>
            <a:r>
              <a:rPr lang="en-US" sz="1500" b="1" strike="noStrike" spc="-1">
                <a:solidFill>
                  <a:srgbClr val="FF6D6D"/>
                </a:solidFill>
                <a:latin typeface="Arial"/>
              </a:rPr>
              <a:t>	N</a:t>
            </a:r>
            <a:r>
              <a:rPr lang="en-US" sz="1500" b="1" strike="noStrike" spc="-1" baseline="-8000">
                <a:solidFill>
                  <a:srgbClr val="FF6D6D"/>
                </a:solidFill>
                <a:latin typeface="Arial"/>
              </a:rPr>
              <a:t>NO</a:t>
            </a:r>
            <a:r>
              <a:rPr lang="en-US" sz="1500" b="1" strike="noStrike" spc="-1">
                <a:solidFill>
                  <a:srgbClr val="FF6D6D"/>
                </a:solidFill>
                <a:latin typeface="Arial"/>
              </a:rPr>
              <a:t> &gt; N</a:t>
            </a:r>
            <a:r>
              <a:rPr lang="en-US" sz="1500" b="1" strike="noStrike" spc="-1" baseline="-8000">
                <a:solidFill>
                  <a:srgbClr val="FF6D6D"/>
                </a:solidFill>
                <a:latin typeface="Arial"/>
              </a:rPr>
              <a:t>IO</a:t>
            </a:r>
            <a:endParaRPr lang="en-US" sz="15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Tekstvak 326"/>
          <p:cNvSpPr txBox="1"/>
          <p:nvPr/>
        </p:nvSpPr>
        <p:spPr>
          <a:xfrm>
            <a:off x="182880" y="663480"/>
            <a:ext cx="42976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10.1140/epjc/s10052-021-09893-0</a:t>
            </a:r>
            <a:endParaRPr lang="en-US" sz="1600" b="0" strike="noStrike" spc="-1">
              <a:solidFill>
                <a:schemeClr val="tx2">
                  <a:lumMod val="20000"/>
                  <a:lumOff val="80000"/>
                </a:schemeClr>
              </a:solidFill>
              <a:latin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28" name="Afbeelding 327"/>
          <p:cNvPicPr/>
          <p:nvPr/>
        </p:nvPicPr>
        <p:blipFill>
          <a:blip r:embed="rId3"/>
          <a:srcRect t="5424" r="2960" b="7893"/>
          <a:stretch/>
        </p:blipFill>
        <p:spPr>
          <a:xfrm>
            <a:off x="181080" y="2944800"/>
            <a:ext cx="5853960" cy="1960560"/>
          </a:xfrm>
          <a:prstGeom prst="rect">
            <a:avLst/>
          </a:prstGeom>
          <a:ln w="0">
            <a:noFill/>
          </a:ln>
        </p:spPr>
      </p:pic>
      <p:pic>
        <p:nvPicPr>
          <p:cNvPr id="329" name="Afbeelding 328"/>
          <p:cNvPicPr/>
          <p:nvPr/>
        </p:nvPicPr>
        <p:blipFill>
          <a:blip r:embed="rId4"/>
          <a:srcRect t="7578" r="5409" b="9027"/>
          <a:stretch/>
        </p:blipFill>
        <p:spPr>
          <a:xfrm>
            <a:off x="181440" y="1050499"/>
            <a:ext cx="5853600" cy="1935000"/>
          </a:xfrm>
          <a:prstGeom prst="rect">
            <a:avLst/>
          </a:prstGeom>
          <a:ln w="0">
            <a:noFill/>
          </a:ln>
        </p:spPr>
      </p:pic>
      <p:sp>
        <p:nvSpPr>
          <p:cNvPr id="330" name="Rechte verbindingslijn 329"/>
          <p:cNvSpPr/>
          <p:nvPr/>
        </p:nvSpPr>
        <p:spPr>
          <a:xfrm>
            <a:off x="5990400" y="4400280"/>
            <a:ext cx="501840" cy="171720"/>
          </a:xfrm>
          <a:prstGeom prst="line">
            <a:avLst/>
          </a:prstGeom>
          <a:ln w="3672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BE91A97-D51F-4779-82A7-AD86CDF736FD}" type="slidenum">
              <a:t>6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0D2A90D-9BFA-F192-4EDF-6FE9E7477FA1}"/>
              </a:ext>
            </a:extLst>
          </p:cNvPr>
          <p:cNvSpPr txBox="1"/>
          <p:nvPr/>
        </p:nvSpPr>
        <p:spPr>
          <a:xfrm>
            <a:off x="6155512" y="1253731"/>
            <a:ext cx="3720872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Simulate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expected</a:t>
            </a:r>
            <a:r>
              <a:rPr lang="nl-NL" dirty="0">
                <a:solidFill>
                  <a:schemeClr val="bg1"/>
                </a:solidFill>
              </a:rPr>
              <a:t> event </a:t>
            </a:r>
            <a:r>
              <a:rPr lang="nl-NL" dirty="0" err="1">
                <a:solidFill>
                  <a:schemeClr val="bg1"/>
                </a:solidFill>
              </a:rPr>
              <a:t>rate</a:t>
            </a: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Reconstruct</a:t>
            </a:r>
            <a:r>
              <a:rPr lang="nl-NL" dirty="0">
                <a:solidFill>
                  <a:schemeClr val="bg1"/>
                </a:solidFill>
              </a:rPr>
              <a:t> events</a:t>
            </a:r>
          </a:p>
          <a:p>
            <a:pPr marL="342900" indent="-342900"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dirty="0" err="1">
                <a:solidFill>
                  <a:schemeClr val="bg1"/>
                </a:solidFill>
              </a:rPr>
              <a:t>Classify</a:t>
            </a:r>
            <a:r>
              <a:rPr lang="nl-NL" dirty="0">
                <a:solidFill>
                  <a:schemeClr val="bg1"/>
                </a:solidFill>
              </a:rPr>
              <a:t> events</a:t>
            </a:r>
          </a:p>
          <a:p>
            <a:pPr marL="800100" lvl="1" indent="-342900">
              <a:buAutoNum type="arabicPeriod"/>
            </a:pPr>
            <a:r>
              <a:rPr lang="nl-NL" sz="1600" err="1">
                <a:solidFill>
                  <a:schemeClr val="bg1"/>
                </a:solidFill>
              </a:rPr>
              <a:t>Remove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err="1">
                <a:solidFill>
                  <a:schemeClr val="bg1"/>
                </a:solidFill>
              </a:rPr>
              <a:t>noise</a:t>
            </a:r>
            <a:r>
              <a:rPr lang="nl-NL" sz="1600" dirty="0">
                <a:solidFill>
                  <a:schemeClr val="bg1"/>
                </a:solidFill>
              </a:rPr>
              <a:t> + atm. </a:t>
            </a:r>
            <a:r>
              <a:rPr lang="nl-NL" sz="1600" dirty="0">
                <a:solidFill>
                  <a:schemeClr val="bg1"/>
                </a:solidFill>
                <a:ea typeface="+mn-lt"/>
                <a:cs typeface="+mn-lt"/>
              </a:rPr>
              <a:t>μ</a:t>
            </a:r>
            <a:r>
              <a:rPr lang="en-US" sz="1600" baseline="30000" dirty="0">
                <a:solidFill>
                  <a:schemeClr val="bg1"/>
                </a:solidFill>
                <a:ea typeface="+mn-lt"/>
                <a:cs typeface="+mn-lt"/>
              </a:rPr>
              <a:t>±</a:t>
            </a:r>
            <a:endParaRPr lang="en-US" sz="1600" baseline="30000" dirty="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cs typeface="Arial"/>
              </a:rPr>
              <a:t>Distinguish event topology</a:t>
            </a:r>
          </a:p>
          <a:p>
            <a:pPr lvl="1"/>
            <a:endParaRPr lang="en-US" sz="16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  <a:cs typeface="Arial"/>
              </a:rPr>
              <a:t>Calculate </a:t>
            </a:r>
            <a:r>
              <a:rPr lang="en-US" dirty="0" err="1">
                <a:solidFill>
                  <a:schemeClr val="bg1"/>
                </a:solidFill>
                <a:cs typeface="Arial"/>
              </a:rPr>
              <a:t>Poissonian</a:t>
            </a:r>
            <a:r>
              <a:rPr lang="en-US" dirty="0">
                <a:solidFill>
                  <a:schemeClr val="bg1"/>
                </a:solidFill>
                <a:cs typeface="Arial"/>
              </a:rPr>
              <a:t> log-likelihood ratio of NO over 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7BEE49D-82B7-F0AF-350C-55B8FC84D238}"/>
              </a:ext>
            </a:extLst>
          </p:cNvPr>
          <p:cNvSpPr txBox="1"/>
          <p:nvPr/>
        </p:nvSpPr>
        <p:spPr>
          <a:xfrm>
            <a:off x="181429" y="4967349"/>
            <a:ext cx="959381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Most </a:t>
            </a:r>
            <a:r>
              <a:rPr lang="nl-NL" err="1">
                <a:solidFill>
                  <a:schemeClr val="bg1"/>
                </a:solidFill>
              </a:rPr>
              <a:t>sensitivity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from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err="1">
                <a:solidFill>
                  <a:schemeClr val="accent5"/>
                </a:solidFill>
              </a:rPr>
              <a:t>excess</a:t>
            </a:r>
            <a:r>
              <a:rPr lang="nl-NL" b="1" dirty="0">
                <a:solidFill>
                  <a:schemeClr val="accent5"/>
                </a:solidFill>
              </a:rPr>
              <a:t> of </a:t>
            </a:r>
            <a:r>
              <a:rPr lang="nl-NL" b="1" err="1">
                <a:solidFill>
                  <a:schemeClr val="accent5"/>
                </a:solidFill>
              </a:rPr>
              <a:t>showers</a:t>
            </a:r>
            <a:r>
              <a:rPr lang="nl-NL" b="1" dirty="0">
                <a:solidFill>
                  <a:schemeClr val="accent5"/>
                </a:solidFill>
              </a:rPr>
              <a:t> </a:t>
            </a:r>
            <a:r>
              <a:rPr lang="nl-NL" b="1" err="1">
                <a:solidFill>
                  <a:schemeClr val="accent5"/>
                </a:solidFill>
              </a:rPr>
              <a:t>and</a:t>
            </a:r>
            <a:r>
              <a:rPr lang="nl-NL" b="1" dirty="0">
                <a:solidFill>
                  <a:schemeClr val="accent5"/>
                </a:solidFill>
              </a:rPr>
              <a:t> deficit of tracks in 3-15 </a:t>
            </a:r>
            <a:r>
              <a:rPr lang="nl-NL" b="1" err="1">
                <a:solidFill>
                  <a:schemeClr val="accent5"/>
                </a:solidFill>
              </a:rPr>
              <a:t>GeV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NO w.r.t. IO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kstvak 323"/>
          <p:cNvSpPr txBox="1"/>
          <p:nvPr/>
        </p:nvSpPr>
        <p:spPr>
          <a:xfrm>
            <a:off x="91440" y="91440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A first look at the data</a:t>
            </a:r>
            <a:endParaRPr lang="nl-NL" dirty="0"/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BE91A97-D51F-4779-82A7-AD86CDF736FD}" type="slidenum">
              <a:rPr/>
              <a:t>7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pic>
        <p:nvPicPr>
          <p:cNvPr id="12" name="Afbeelding 12" descr="Afbeelding met grafiek&#10;&#10;Automatisch gegenereerde beschrijving">
            <a:extLst>
              <a:ext uri="{FF2B5EF4-FFF2-40B4-BE49-F238E27FC236}">
                <a16:creationId xmlns:a16="http://schemas.microsoft.com/office/drawing/2014/main" id="{96776150-48F7-9175-009A-FAC4AA29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318" y="1693257"/>
            <a:ext cx="4144172" cy="3409983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FD61EB9-8E9A-358F-9BD5-A8064FB52595}"/>
              </a:ext>
            </a:extLst>
          </p:cNvPr>
          <p:cNvSpPr txBox="1"/>
          <p:nvPr/>
        </p:nvSpPr>
        <p:spPr>
          <a:xfrm>
            <a:off x="182880" y="784095"/>
            <a:ext cx="8063695" cy="38948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spc="-1" dirty="0">
                <a:solidFill>
                  <a:schemeClr val="bg1"/>
                </a:solidFill>
                <a:cs typeface="Arial"/>
              </a:rPr>
              <a:t>&gt;10% of KM3NeT-ORCA deployed right now and growing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3F809F88-7AAF-D369-3CEF-435914E0829B}"/>
              </a:ext>
            </a:extLst>
          </p:cNvPr>
          <p:cNvSpPr/>
          <p:nvPr/>
        </p:nvSpPr>
        <p:spPr>
          <a:xfrm>
            <a:off x="318554" y="1251591"/>
            <a:ext cx="569789" cy="244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F47BFEC-8AC9-D098-4F96-B5CC50C7A4A9}"/>
              </a:ext>
            </a:extLst>
          </p:cNvPr>
          <p:cNvSpPr txBox="1"/>
          <p:nvPr/>
        </p:nvSpPr>
        <p:spPr>
          <a:xfrm>
            <a:off x="935450" y="1170743"/>
            <a:ext cx="8582313" cy="36913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spc="-1" dirty="0">
                <a:solidFill>
                  <a:schemeClr val="bg1"/>
                </a:solidFill>
                <a:cs typeface="Arial"/>
              </a:rPr>
              <a:t>Several neutrinos will be detected as we speak!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B20702C-57DB-14F0-5661-B0959F31F53E}"/>
              </a:ext>
            </a:extLst>
          </p:cNvPr>
          <p:cNvSpPr txBox="1"/>
          <p:nvPr/>
        </p:nvSpPr>
        <p:spPr>
          <a:xfrm>
            <a:off x="4532672" y="5077716"/>
            <a:ext cx="45372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400" i="1" dirty="0">
                <a:solidFill>
                  <a:schemeClr val="bg1"/>
                </a:solidFill>
              </a:rPr>
              <a:t>Results for 6 lines of ORCA by Alfonso Lazo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BA07225-A00F-5D1F-5BDE-BE4CA7E03683}"/>
              </a:ext>
            </a:extLst>
          </p:cNvPr>
          <p:cNvSpPr txBox="1"/>
          <p:nvPr/>
        </p:nvSpPr>
        <p:spPr>
          <a:xfrm>
            <a:off x="7147851" y="750191"/>
            <a:ext cx="27038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~</a:t>
            </a:r>
            <a:r>
              <a:rPr lang="nl-NL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4 atm. </a:t>
            </a:r>
            <a:r>
              <a:rPr lang="nl-NL" sz="16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ν</a:t>
            </a:r>
            <a:r>
              <a:rPr lang="nl-NL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 / </a:t>
            </a:r>
            <a:r>
              <a:rPr lang="nl-NL" sz="1600" b="1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day</a:t>
            </a:r>
            <a:endParaRPr lang="nl-NL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510 </a:t>
            </a:r>
            <a:r>
              <a:rPr lang="nl-NL" sz="1600" err="1">
                <a:solidFill>
                  <a:schemeClr val="bg1"/>
                </a:solidFill>
              </a:rPr>
              <a:t>days</a:t>
            </a:r>
            <a:r>
              <a:rPr lang="nl-NL" sz="1600" dirty="0">
                <a:solidFill>
                  <a:schemeClr val="bg1"/>
                </a:solidFill>
              </a:rPr>
              <a:t> of </a:t>
            </a:r>
            <a:r>
              <a:rPr lang="nl-NL" sz="1600" err="1">
                <a:solidFill>
                  <a:schemeClr val="bg1"/>
                </a:solidFill>
              </a:rPr>
              <a:t>livetime</a:t>
            </a:r>
            <a:endParaRPr lang="nl-NL" sz="1600">
              <a:solidFill>
                <a:schemeClr val="bg1"/>
              </a:solidFill>
            </a:endParaRP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0.3% atm. µ</a:t>
            </a:r>
            <a:r>
              <a:rPr lang="nl-NL" sz="1600" baseline="30000" dirty="0">
                <a:solidFill>
                  <a:schemeClr val="bg1"/>
                </a:solidFill>
              </a:rPr>
              <a:t>± </a:t>
            </a:r>
            <a:r>
              <a:rPr lang="nl-NL" sz="1600" err="1">
                <a:solidFill>
                  <a:schemeClr val="bg1"/>
                </a:solidFill>
              </a:rPr>
              <a:t>contamination</a:t>
            </a:r>
            <a:endParaRPr lang="nl-NL" sz="1600">
              <a:solidFill>
                <a:schemeClr val="bg1"/>
              </a:solidFill>
            </a:endParaRP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0586658-8C8A-A36E-EB2C-AF7E4DB40648}"/>
              </a:ext>
            </a:extLst>
          </p:cNvPr>
          <p:cNvSpPr/>
          <p:nvPr/>
        </p:nvSpPr>
        <p:spPr>
          <a:xfrm>
            <a:off x="7174432" y="783025"/>
            <a:ext cx="2654239" cy="827313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5" descr="Afbeelding met grafiek&#10;&#10;Automatisch gegenereerde beschrijving">
            <a:extLst>
              <a:ext uri="{FF2B5EF4-FFF2-40B4-BE49-F238E27FC236}">
                <a16:creationId xmlns:a16="http://schemas.microsoft.com/office/drawing/2014/main" id="{0F78467F-36F6-C75B-35D8-5957D62C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7" y="1646320"/>
            <a:ext cx="4195815" cy="3454566"/>
          </a:xfrm>
          <a:prstGeom prst="rect">
            <a:avLst/>
          </a:prstGeom>
        </p:spPr>
      </p:pic>
      <p:sp>
        <p:nvSpPr>
          <p:cNvPr id="16" name="Pijl: omhoog 15">
            <a:extLst>
              <a:ext uri="{FF2B5EF4-FFF2-40B4-BE49-F238E27FC236}">
                <a16:creationId xmlns:a16="http://schemas.microsoft.com/office/drawing/2014/main" id="{D7C0B932-E2CD-71B6-7620-BCD970819A79}"/>
              </a:ext>
            </a:extLst>
          </p:cNvPr>
          <p:cNvSpPr/>
          <p:nvPr/>
        </p:nvSpPr>
        <p:spPr>
          <a:xfrm>
            <a:off x="8458712" y="1647629"/>
            <a:ext cx="272326" cy="57412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34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kstvak 339"/>
          <p:cNvSpPr txBox="1"/>
          <p:nvPr/>
        </p:nvSpPr>
        <p:spPr>
          <a:xfrm>
            <a:off x="91440" y="1342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  <a:latin typeface="Arial"/>
              </a:rPr>
              <a:t>A first look at the data</a:t>
            </a:r>
            <a:endParaRPr lang="nl-NL" dirty="0"/>
          </a:p>
        </p:txBody>
      </p:sp>
      <p:pic>
        <p:nvPicPr>
          <p:cNvPr id="341" name="Afbeelding 340"/>
          <p:cNvPicPr/>
          <p:nvPr/>
        </p:nvPicPr>
        <p:blipFill>
          <a:blip r:embed="rId3"/>
          <a:stretch/>
        </p:blipFill>
        <p:spPr>
          <a:xfrm>
            <a:off x="202386" y="1931963"/>
            <a:ext cx="4652541" cy="3215101"/>
          </a:xfrm>
          <a:prstGeom prst="rect">
            <a:avLst/>
          </a:prstGeom>
          <a:ln w="0">
            <a:noFill/>
          </a:ln>
        </p:spPr>
      </p:pic>
      <p:pic>
        <p:nvPicPr>
          <p:cNvPr id="342" name="Afbeelding 341"/>
          <p:cNvPicPr/>
          <p:nvPr/>
        </p:nvPicPr>
        <p:blipFill>
          <a:blip r:embed="rId4"/>
          <a:stretch/>
        </p:blipFill>
        <p:spPr>
          <a:xfrm>
            <a:off x="5235031" y="1929845"/>
            <a:ext cx="3905786" cy="3196275"/>
          </a:xfrm>
          <a:prstGeom prst="rect">
            <a:avLst/>
          </a:prstGeom>
          <a:ln w="0">
            <a:noFill/>
          </a:ln>
        </p:spPr>
      </p:pic>
      <p:sp>
        <p:nvSpPr>
          <p:cNvPr id="343" name="Tekstvak 342"/>
          <p:cNvSpPr txBox="1"/>
          <p:nvPr/>
        </p:nvSpPr>
        <p:spPr>
          <a:xfrm>
            <a:off x="156872" y="614942"/>
            <a:ext cx="5596645" cy="111207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b="1" spc="-1" dirty="0">
                <a:solidFill>
                  <a:srgbClr val="FFFFFF"/>
                </a:solidFill>
                <a:latin typeface="Arial"/>
              </a:rPr>
              <a:t>&gt;10% of lines already deployed and taking data!</a:t>
            </a:r>
          </a:p>
          <a:p>
            <a:endParaRPr lang="en-US" spc="-1" dirty="0">
              <a:solidFill>
                <a:srgbClr val="FFFFFF"/>
              </a:solidFill>
              <a:latin typeface="Arial"/>
            </a:endParaRPr>
          </a:p>
          <a:p>
            <a:r>
              <a:rPr lang="en-US" b="0" strike="noStrike" spc="-1" dirty="0">
                <a:solidFill>
                  <a:srgbClr val="FFFFFF"/>
                </a:solidFill>
                <a:latin typeface="Arial"/>
              </a:rPr>
              <a:t>First measurements with 355 days</a:t>
            </a:r>
            <a:r>
              <a:rPr lang="en-US" spc="-1" dirty="0">
                <a:solidFill>
                  <a:srgbClr val="FFFFFF"/>
                </a:solidFill>
                <a:latin typeface="Arial"/>
              </a:rPr>
              <a:t> of 6 ORCA lines</a:t>
            </a:r>
            <a:br>
              <a:rPr lang="en-US" spc="-1" dirty="0">
                <a:solidFill>
                  <a:srgbClr val="FFFFFF"/>
                </a:solidFill>
                <a:latin typeface="Arial"/>
              </a:rPr>
            </a:br>
            <a:r>
              <a:rPr lang="en-US" spc="-1" dirty="0">
                <a:solidFill>
                  <a:srgbClr val="FFFFFF"/>
                </a:solidFill>
                <a:latin typeface="Arial"/>
              </a:rPr>
              <a:t>presented in </a:t>
            </a:r>
            <a:r>
              <a:rPr lang="en-US" b="1" spc="-1" dirty="0">
                <a:solidFill>
                  <a:srgbClr val="FFFFFF"/>
                </a:solidFill>
                <a:latin typeface="Arial"/>
              </a:rPr>
              <a:t>Lodewijk Nauta</a:t>
            </a:r>
            <a:r>
              <a:rPr lang="en-US" spc="-1" dirty="0">
                <a:solidFill>
                  <a:srgbClr val="FFFFFF"/>
                </a:solidFill>
                <a:latin typeface="Arial"/>
              </a:rPr>
              <a:t>'s Ph.D. thesis</a:t>
            </a:r>
            <a:endParaRPr lang="en-US"/>
          </a:p>
          <a:p>
            <a:endParaRPr lang="en-US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4" name="Tekstvak 343"/>
          <p:cNvSpPr txBox="1"/>
          <p:nvPr/>
        </p:nvSpPr>
        <p:spPr>
          <a:xfrm>
            <a:off x="5486400" y="5073084"/>
            <a:ext cx="37490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Ph.D. thesis, L. Nauta (2022)</a:t>
            </a:r>
            <a:endParaRPr lang="en-US" sz="16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/>
              <a:t>Nikhef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061CE2B-F485-4341-BEF9-03859DA58C6A}" type="slidenum">
              <a:rPr/>
              <a:t>8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1EC38BA-1548-7292-42EB-B660A5973CEB}"/>
              </a:ext>
            </a:extLst>
          </p:cNvPr>
          <p:cNvGrpSpPr/>
          <p:nvPr/>
        </p:nvGrpSpPr>
        <p:grpSpPr>
          <a:xfrm>
            <a:off x="6025843" y="1043963"/>
            <a:ext cx="3596339" cy="638917"/>
            <a:chOff x="5908806" y="777398"/>
            <a:chExt cx="3596339" cy="638917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50E8AAB-62D7-BA08-190E-EA0D17DCDBA6}"/>
                </a:ext>
              </a:extLst>
            </p:cNvPr>
            <p:cNvSpPr txBox="1"/>
            <p:nvPr/>
          </p:nvSpPr>
          <p:spPr>
            <a:xfrm>
              <a:off x="5910986" y="777398"/>
              <a:ext cx="3594159" cy="637497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/>
              <a:r>
                <a:rPr lang="en-US" b="1" spc="-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/>
                </a:rPr>
                <a:t>5.9</a:t>
              </a:r>
              <a:r>
                <a:rPr lang="en-US" b="1" spc="-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σ</a:t>
              </a:r>
              <a:r>
                <a:rPr lang="en-US" b="1" spc="-1" dirty="0">
                  <a:solidFill>
                    <a:schemeClr val="accent5">
                      <a:lumMod val="60000"/>
                      <a:lumOff val="40000"/>
                    </a:schemeClr>
                  </a:solidFill>
                  <a:ea typeface="+mn-lt"/>
                  <a:cs typeface="+mn-lt"/>
                </a:rPr>
                <a:t> preference for oscillations</a:t>
              </a:r>
              <a:r>
                <a:rPr lang="en-US" spc="-1" dirty="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br>
                <a:rPr lang="en-US" spc="-1" dirty="0">
                  <a:solidFill>
                    <a:schemeClr val="bg1"/>
                  </a:solidFill>
                  <a:ea typeface="+mn-lt"/>
                  <a:cs typeface="+mn-lt"/>
                </a:rPr>
              </a:br>
              <a:r>
                <a:rPr lang="en-US" spc="-1" dirty="0">
                  <a:solidFill>
                    <a:schemeClr val="bg1"/>
                  </a:solidFill>
                  <a:ea typeface="+mn-lt"/>
                  <a:cs typeface="+mn-lt"/>
                </a:rPr>
                <a:t>over no oscillations</a:t>
              </a:r>
              <a:endParaRPr lang="en-US" spc="-1" dirty="0">
                <a:solidFill>
                  <a:schemeClr val="bg1"/>
                </a:solidFill>
                <a:latin typeface="Arial"/>
              </a:endParaRPr>
            </a:p>
            <a:p>
              <a:pPr algn="ctr"/>
              <a:endParaRPr lang="en-US" spc="-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BB78B39-BD3E-7526-B395-CDB352FCABAE}"/>
                </a:ext>
              </a:extLst>
            </p:cNvPr>
            <p:cNvSpPr/>
            <p:nvPr/>
          </p:nvSpPr>
          <p:spPr>
            <a:xfrm>
              <a:off x="5908806" y="779168"/>
              <a:ext cx="3530357" cy="63714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Afbeelding 12" descr="Afbeelding met tekst, raam, computer, scherm&#10;&#10;Automatisch gegenereerde beschrijving">
            <a:extLst>
              <a:ext uri="{FF2B5EF4-FFF2-40B4-BE49-F238E27FC236}">
                <a16:creationId xmlns:a16="http://schemas.microsoft.com/office/drawing/2014/main" id="{5FCF5C02-4AFA-7778-2490-A92AD3400C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7" t="13725" r="18148" b="13235"/>
          <a:stretch/>
        </p:blipFill>
        <p:spPr>
          <a:xfrm>
            <a:off x="4128463" y="4275549"/>
            <a:ext cx="1311462" cy="9706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nl-NL" err="1"/>
              <a:t>Nikhef</a:t>
            </a:r>
            <a:r>
              <a:rPr lang="nl-NL"/>
              <a:t> Jamboree | bjung@nikhef.nl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8DEC31-C991-4938-A57D-3B91AD30FCD4}" type="slidenum">
              <a:rPr dirty="0"/>
              <a:t>9</a:t>
            </a:fld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NL"/>
              <a:t>2023-05-15</a:t>
            </a:r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C356A3-CB2A-9188-77F0-E632F0CC4D55}"/>
              </a:ext>
            </a:extLst>
          </p:cNvPr>
          <p:cNvSpPr txBox="1"/>
          <p:nvPr/>
        </p:nvSpPr>
        <p:spPr>
          <a:xfrm>
            <a:off x="91440" y="13421"/>
            <a:ext cx="7315200" cy="54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pc="-1" dirty="0">
                <a:solidFill>
                  <a:srgbClr val="FFFFFF"/>
                </a:solidFill>
              </a:rPr>
              <a:t>Improving our analysis framework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1910947-544D-10ED-947F-428C1FA56FB4}"/>
              </a:ext>
            </a:extLst>
          </p:cNvPr>
          <p:cNvSpPr txBox="1"/>
          <p:nvPr/>
        </p:nvSpPr>
        <p:spPr>
          <a:xfrm>
            <a:off x="192652" y="729288"/>
            <a:ext cx="9284509" cy="46657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-1" dirty="0">
                <a:solidFill>
                  <a:schemeClr val="bg1"/>
                </a:solidFill>
              </a:rPr>
              <a:t>First oscillation fits on data were done with a framework developed at </a:t>
            </a:r>
            <a:r>
              <a:rPr lang="en-US" sz="2000" spc="-1" dirty="0" err="1">
                <a:solidFill>
                  <a:schemeClr val="bg1"/>
                </a:solidFill>
              </a:rPr>
              <a:t>Nikhef</a:t>
            </a:r>
            <a:r>
              <a:rPr lang="en-US" sz="2000" spc="-1" dirty="0">
                <a:solidFill>
                  <a:schemeClr val="bg1"/>
                </a:solidFill>
              </a:rPr>
              <a:t>!</a:t>
            </a:r>
          </a:p>
          <a:p>
            <a:endParaRPr lang="en-US" sz="2000" spc="-1" dirty="0">
              <a:solidFill>
                <a:schemeClr val="bg1"/>
              </a:solidFill>
            </a:endParaRPr>
          </a:p>
          <a:p>
            <a:endParaRPr lang="en-US" sz="2000" spc="-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1BC70D-B7E3-8E84-0497-333E6845CB90}"/>
              </a:ext>
            </a:extLst>
          </p:cNvPr>
          <p:cNvSpPr txBox="1"/>
          <p:nvPr/>
        </p:nvSpPr>
        <p:spPr>
          <a:xfrm>
            <a:off x="1582149" y="1175430"/>
            <a:ext cx="65017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600" b="1" u="sng" dirty="0">
                <a:solidFill>
                  <a:schemeClr val="bg1"/>
                </a:solidFill>
              </a:rPr>
              <a:t>MONA</a:t>
            </a:r>
            <a:endParaRPr lang="nl-NL" sz="3600" u="sng">
              <a:solidFill>
                <a:schemeClr val="bg1"/>
              </a:solidFill>
            </a:endParaRPr>
          </a:p>
        </p:txBody>
      </p:sp>
      <p:pic>
        <p:nvPicPr>
          <p:cNvPr id="12" name="Afbeelding 12" descr="Afbeelding met diagram&#10;&#10;Automatisch gegenereerde beschrijving">
            <a:extLst>
              <a:ext uri="{FF2B5EF4-FFF2-40B4-BE49-F238E27FC236}">
                <a16:creationId xmlns:a16="http://schemas.microsoft.com/office/drawing/2014/main" id="{6CE99498-32FD-8990-065A-7CE66D4F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45" y="2552300"/>
            <a:ext cx="2585996" cy="2587411"/>
          </a:xfrm>
          <a:prstGeom prst="rect">
            <a:avLst/>
          </a:prstGeom>
        </p:spPr>
      </p:pic>
      <p:pic>
        <p:nvPicPr>
          <p:cNvPr id="6" name="Afbeelding 7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FF9B9741-957F-93FC-0E14-3D97C153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075" y="2347450"/>
            <a:ext cx="1816133" cy="271123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7F641B2-96FD-495A-4AE2-9098590AEB6F}"/>
              </a:ext>
            </a:extLst>
          </p:cNvPr>
          <p:cNvSpPr txBox="1"/>
          <p:nvPr/>
        </p:nvSpPr>
        <p:spPr>
          <a:xfrm>
            <a:off x="501442" y="1815734"/>
            <a:ext cx="8680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 u="sng" dirty="0">
                <a:solidFill>
                  <a:schemeClr val="bg1"/>
                </a:solidFill>
              </a:rPr>
              <a:t>Question: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What</a:t>
            </a:r>
            <a:r>
              <a:rPr lang="nl-NL" b="1" dirty="0">
                <a:solidFill>
                  <a:schemeClr val="bg1"/>
                </a:solidFill>
              </a:rPr>
              <a:t> does MONA </a:t>
            </a:r>
            <a:r>
              <a:rPr lang="nl-NL" b="1" dirty="0" err="1">
                <a:solidFill>
                  <a:schemeClr val="bg1"/>
                </a:solidFill>
              </a:rPr>
              <a:t>refer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to</a:t>
            </a:r>
            <a:r>
              <a:rPr lang="nl-NL" b="1" dirty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28FFB8B-0397-5765-BCAF-BE46876BB083}"/>
              </a:ext>
            </a:extLst>
          </p:cNvPr>
          <p:cNvSpPr txBox="1"/>
          <p:nvPr/>
        </p:nvSpPr>
        <p:spPr>
          <a:xfrm>
            <a:off x="-17317" y="2472721"/>
            <a:ext cx="5187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065C8C9-9625-4ECF-8E40-DA35C725B256}"/>
              </a:ext>
            </a:extLst>
          </p:cNvPr>
          <p:cNvSpPr txBox="1"/>
          <p:nvPr/>
        </p:nvSpPr>
        <p:spPr>
          <a:xfrm>
            <a:off x="3286259" y="2472721"/>
            <a:ext cx="6052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7775DF1-4BFB-8F09-918B-8DB5DEB48CFD}"/>
              </a:ext>
            </a:extLst>
          </p:cNvPr>
          <p:cNvSpPr txBox="1"/>
          <p:nvPr/>
        </p:nvSpPr>
        <p:spPr>
          <a:xfrm>
            <a:off x="5865234" y="2472721"/>
            <a:ext cx="6052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800" b="1" dirty="0">
                <a:solidFill>
                  <a:schemeClr val="bg1"/>
                </a:solidFill>
              </a:rPr>
              <a:t>c)</a:t>
            </a:r>
          </a:p>
        </p:txBody>
      </p:sp>
      <p:pic>
        <p:nvPicPr>
          <p:cNvPr id="5" name="Afbeelding 15" descr="Afbeelding met tekst, persoon, person, mannelijk&#10;&#10;Automatisch gegenereerde beschrijving">
            <a:extLst>
              <a:ext uri="{FF2B5EF4-FFF2-40B4-BE49-F238E27FC236}">
                <a16:creationId xmlns:a16="http://schemas.microsoft.com/office/drawing/2014/main" id="{193A7CDB-B6AA-412C-E15A-E67228076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33" r="4502" b="-356"/>
          <a:stretch/>
        </p:blipFill>
        <p:spPr>
          <a:xfrm>
            <a:off x="6430271" y="2600526"/>
            <a:ext cx="3023021" cy="24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1478</Words>
  <Application>Microsoft Office PowerPoint</Application>
  <PresentationFormat>Aangepast</PresentationFormat>
  <Paragraphs>343</Paragraphs>
  <Slides>27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Office Theme</vt:lpstr>
      <vt:lpstr>Physics with KM3NeT-ORCA Nikhef Jamboree  Bouke Jung on behalf of the Nikhef-KM3NeT group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EXTRA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KM3NeT-ORCA Lake Louise Winter Institute  Bouke Jung on behalf of the KM3NeT collaboration</dc:title>
  <dc:subject/>
  <dc:creator/>
  <dc:description/>
  <cp:lastModifiedBy>Bouke Jung</cp:lastModifiedBy>
  <cp:revision>3185</cp:revision>
  <dcterms:created xsi:type="dcterms:W3CDTF">2022-05-15T03:22:07Z</dcterms:created>
  <dcterms:modified xsi:type="dcterms:W3CDTF">2023-05-15T07:10:03Z</dcterms:modified>
  <dc:language>en-US</dc:language>
</cp:coreProperties>
</file>