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44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70" r:id="rId12"/>
    <p:sldId id="265" r:id="rId13"/>
    <p:sldId id="268" r:id="rId14"/>
    <p:sldId id="269" r:id="rId15"/>
    <p:sldId id="276" r:id="rId16"/>
    <p:sldId id="274" r:id="rId17"/>
    <p:sldId id="275" r:id="rId18"/>
    <p:sldId id="271" r:id="rId19"/>
    <p:sldId id="272" r:id="rId20"/>
    <p:sldId id="273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81F184-C5CD-464A-A2C1-253054B23322}" v="1668" dt="2023-05-18T11:54:47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86479"/>
  </p:normalViewPr>
  <p:slideViewPr>
    <p:cSldViewPr snapToGrid="0">
      <p:cViewPr varScale="1">
        <p:scale>
          <a:sx n="106" d="100"/>
          <a:sy n="106" d="100"/>
        </p:scale>
        <p:origin x="135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206" d="100"/>
          <a:sy n="206" d="100"/>
        </p:scale>
        <p:origin x="638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417D0-7ACD-BB42-8D51-0BD806C3C361}" type="datetimeFigureOut">
              <a:rPr lang="en-NL" smtClean="0"/>
              <a:t>18/05/2023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16D0A-5DAE-C04E-B575-32724BD25F2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6199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Reduce the text to 1/2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11678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 main messages</a:t>
            </a:r>
          </a:p>
          <a:p>
            <a:r>
              <a:rPr lang="en-GB" dirty="0"/>
              <a:t>- We cannot test on actual event because too big</a:t>
            </a:r>
          </a:p>
          <a:p>
            <a:pPr marL="171450" indent="-171450">
              <a:buFontTx/>
              <a:buChar char="-"/>
            </a:pPr>
            <a:r>
              <a:rPr lang="en-GB" dirty="0"/>
              <a:t>we tested smaller event on simulators and it works</a:t>
            </a:r>
          </a:p>
          <a:p>
            <a:pPr marL="171450" indent="-171450">
              <a:buFontTx/>
              <a:buChar char="-"/>
            </a:pPr>
            <a:r>
              <a:rPr lang="en-GB" dirty="0" err="1"/>
              <a:t>Hardwere</a:t>
            </a:r>
            <a:r>
              <a:rPr lang="en-GB" dirty="0"/>
              <a:t> testing is not possible because of Hamiltonian simulations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Thicker points and lines</a:t>
            </a:r>
          </a:p>
          <a:p>
            <a:pPr marL="171450" indent="-171450">
              <a:buFontTx/>
              <a:buChar char="-"/>
            </a:pPr>
            <a:r>
              <a:rPr lang="en-GB" dirty="0"/>
              <a:t>Remove first 2 bullets say it in previous slide. Simply say that on hardware is not possible yet.</a:t>
            </a:r>
          </a:p>
          <a:p>
            <a:pPr marL="171450" indent="-171450">
              <a:buFontTx/>
              <a:buChar char="-"/>
            </a:pPr>
            <a:r>
              <a:rPr lang="en-GB" dirty="0"/>
              <a:t>Put a huge circuit in backup</a:t>
            </a:r>
          </a:p>
          <a:p>
            <a:pPr marL="171450" indent="-171450">
              <a:buFontTx/>
              <a:buChar char="-"/>
            </a:pPr>
            <a:r>
              <a:rPr lang="en-GB" dirty="0"/>
              <a:t>Make point 2 very clear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83069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Only as a function of momentum</a:t>
            </a:r>
          </a:p>
          <a:p>
            <a:r>
              <a:rPr lang="en-GB" dirty="0"/>
              <a:t>Make clear that this is not quantum implementation</a:t>
            </a:r>
          </a:p>
          <a:p>
            <a:endParaRPr lang="en-GB" dirty="0"/>
          </a:p>
          <a:p>
            <a:r>
              <a:rPr lang="en-GB" dirty="0"/>
              <a:t> Start the plot form 1gev</a:t>
            </a:r>
          </a:p>
          <a:p>
            <a:r>
              <a:rPr lang="en-GB" dirty="0"/>
              <a:t>Just show efficiency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65520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Split the results on classical and the actual quantum implementation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24156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62391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Make picture bottom larger</a:t>
            </a:r>
          </a:p>
          <a:p>
            <a:pPr marL="171450" indent="-171450">
              <a:buFontTx/>
              <a:buChar char="-"/>
            </a:pPr>
            <a:r>
              <a:rPr lang="en-GB" dirty="0"/>
              <a:t>Straight tracks only say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88719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Simplify the bunch crossing concept</a:t>
            </a:r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65711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would require 2/3 slides</a:t>
            </a:r>
          </a:p>
          <a:p>
            <a:r>
              <a:rPr lang="en-GB" dirty="0"/>
              <a:t>We want to rewrite tracking in such a way it is “compatible” with quantum computing</a:t>
            </a:r>
          </a:p>
          <a:p>
            <a:r>
              <a:rPr lang="en-GB" dirty="0"/>
              <a:t>Skip intro di QC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97522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20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34669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Make picture bottom larger</a:t>
            </a:r>
          </a:p>
          <a:p>
            <a:pPr marL="171450" indent="-171450">
              <a:buFontTx/>
              <a:buChar char="-"/>
            </a:pPr>
            <a:r>
              <a:rPr lang="en-GB" dirty="0"/>
              <a:t>Straight tracks only say it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Animation larger (full page)</a:t>
            </a:r>
          </a:p>
          <a:p>
            <a:pPr marL="171450" indent="-171450">
              <a:buFontTx/>
              <a:buChar char="-"/>
            </a:pPr>
            <a:r>
              <a:rPr lang="en-GB" dirty="0"/>
              <a:t>Say it quick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9473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Simplify the bunch crossing concept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1.6 run1</a:t>
            </a:r>
          </a:p>
          <a:p>
            <a:pPr marL="171450" indent="-171450">
              <a:buFontTx/>
              <a:buChar char="-"/>
            </a:pPr>
            <a:r>
              <a:rPr lang="en-GB" dirty="0"/>
              <a:t>7 run 3</a:t>
            </a:r>
          </a:p>
          <a:p>
            <a:pPr marL="171450" indent="-171450">
              <a:buFontTx/>
              <a:buChar char="-"/>
            </a:pPr>
            <a:r>
              <a:rPr lang="en-GB" dirty="0"/>
              <a:t>10xrun3 hl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Maybe get rid of first 2 </a:t>
            </a:r>
            <a:r>
              <a:rPr lang="en-GB" dirty="0" err="1"/>
              <a:t>bulll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23512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would require 2/3 slides</a:t>
            </a:r>
          </a:p>
          <a:p>
            <a:r>
              <a:rPr lang="en-GB" dirty="0"/>
              <a:t>We want to rewrite tracking in such a way it is “compatible” with quantum computing</a:t>
            </a:r>
          </a:p>
          <a:p>
            <a:r>
              <a:rPr lang="en-GB" dirty="0"/>
              <a:t>Skip intro di QC</a:t>
            </a:r>
          </a:p>
          <a:p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Maybe put it to the slides</a:t>
            </a:r>
          </a:p>
          <a:p>
            <a:pPr marL="171450" indent="-171450">
              <a:buFontTx/>
              <a:buChar char="-"/>
            </a:pPr>
            <a:r>
              <a:rPr lang="en-GB" dirty="0"/>
              <a:t>Skip pros cons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01079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Picture larger, less text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Formula bigger</a:t>
            </a:r>
          </a:p>
          <a:p>
            <a:endParaRPr lang="en-GB" dirty="0"/>
          </a:p>
          <a:p>
            <a:r>
              <a:rPr lang="en-GB" dirty="0"/>
              <a:t>- Add the formula for number of </a:t>
            </a:r>
            <a:r>
              <a:rPr lang="en-GB" dirty="0" err="1"/>
              <a:t>doublts</a:t>
            </a:r>
            <a:r>
              <a:rPr lang="en-GB" dirty="0"/>
              <a:t>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9763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the scaling</a:t>
            </a:r>
          </a:p>
          <a:p>
            <a:r>
              <a:rPr lang="en-GB" dirty="0"/>
              <a:t>Add picture matrix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Maybe remove matrix and put the same picture of previous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96017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Reduce QPE </a:t>
            </a:r>
            <a:r>
              <a:rPr lang="en-GB" dirty="0" err="1"/>
              <a:t>explaination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24209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Mention the limit of circuit depth + coherence time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Stick to the point!!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76138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Say that we have 1 collision event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6D0A-5DAE-C04E-B575-32724BD25F2A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5771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08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0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54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701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233"/>
            <a:ext cx="10515600" cy="4351338"/>
          </a:xfr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7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671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033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3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7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51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66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2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83000" contrast="81000"/>
                    </a14:imgEffect>
                  </a14:imgLayer>
                </a14:imgProps>
              </a:ext>
            </a:extLst>
          </a:blip>
          <a:srcRect/>
          <a:tile tx="0" ty="-69850" sx="53000" sy="53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00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5D71E-5CDF-4C93-8A75-5B916FDC5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18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C000"/>
        </a:buClr>
        <a:buFont typeface="System Font Regular"/>
        <a:buChar char="⦿"/>
        <a:defRPr sz="2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System Font Regular"/>
        <a:buChar char="⦿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System Font Regular"/>
        <a:buChar char="⦿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System Font Regular"/>
        <a:buChar char="⦿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System Font Regular"/>
        <a:buChar char="⦿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quantumalgorithmzoo.org/" TargetMode="Externa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hyperlink" Target="https://quantumalgorithmzoo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0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0.png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hyperlink" Target="https://doi.org/10.1088/0034-4885/67/4/R03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40.png"/><Relationship Id="rId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83000" contrast="81000"/>
                    </a14:imgEffect>
                  </a14:imgLayer>
                </a14:imgProps>
              </a:ext>
            </a:extLst>
          </a:blip>
          <a:srcRect/>
          <a:tile tx="0" ty="-69850" sx="53000" sy="53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E54C3-0A52-C967-E5F9-488DB96D7A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NL" b="1" dirty="0"/>
              <a:t>Track reconstruction with a  quantum algorithm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C255CD-7EBA-298A-2810-12C5244E66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L" dirty="0"/>
              <a:t>Davide Nicotra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5D05415-3F69-4D71-4899-8A5C495E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027" y="378492"/>
            <a:ext cx="2805177" cy="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478E4FE-405F-6C8E-66E1-99B34C977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1599" y="341688"/>
            <a:ext cx="1832374" cy="109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go surf - Stichting Academisch Erfgoed">
            <a:extLst>
              <a:ext uri="{FF2B5EF4-FFF2-40B4-BE49-F238E27FC236}">
                <a16:creationId xmlns:a16="http://schemas.microsoft.com/office/drawing/2014/main" id="{577EE7D9-5DED-A6B2-2205-A11667059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372" y="414601"/>
            <a:ext cx="1832374" cy="95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eldmateriaal - Nikhef">
            <a:extLst>
              <a:ext uri="{FF2B5EF4-FFF2-40B4-BE49-F238E27FC236}">
                <a16:creationId xmlns:a16="http://schemas.microsoft.com/office/drawing/2014/main" id="{23E3571F-D4C1-D782-8F60-D5EA3BA58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763" y="418332"/>
            <a:ext cx="2277898" cy="102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screenshot, blue, symmetry&#10;&#10;Description automatically generated">
            <a:extLst>
              <a:ext uri="{FF2B5EF4-FFF2-40B4-BE49-F238E27FC236}">
                <a16:creationId xmlns:a16="http://schemas.microsoft.com/office/drawing/2014/main" id="{4633CF4B-B795-03BF-EBA8-733FC37645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38" y="514426"/>
            <a:ext cx="1953154" cy="68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7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49CCC-18A4-268F-442D-8DE518A1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Animation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58C2EC3-7D60-1B8C-42D7-88EE28F6C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2355" y="-1"/>
            <a:ext cx="13204581" cy="689529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DD7F6-5C07-856B-D9ED-A41D0FF4B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D377D-7064-4E50-8B27-8C990C64E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D4EC2-FDAF-278A-4D22-FADE5E7A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A191B0-5D43-F372-268E-14544CC8659E}"/>
              </a:ext>
            </a:extLst>
          </p:cNvPr>
          <p:cNvSpPr txBox="1"/>
          <p:nvPr/>
        </p:nvSpPr>
        <p:spPr>
          <a:xfrm>
            <a:off x="248947" y="92075"/>
            <a:ext cx="27895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LHCb Simulated Event</a:t>
            </a:r>
            <a:br>
              <a:rPr lang="en-NL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NL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 collision event</a:t>
            </a:r>
          </a:p>
          <a:p>
            <a:r>
              <a:rPr lang="en-NL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Half of the VELO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6D9A17-F307-7861-CEAF-7D013AC6A532}"/>
                  </a:ext>
                </a:extLst>
              </p:cNvPr>
              <p:cNvSpPr txBox="1"/>
              <p:nvPr/>
            </p:nvSpPr>
            <p:spPr>
              <a:xfrm>
                <a:off x="2908227" y="105582"/>
                <a:ext cx="11303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𝐵</m:t>
                          </m:r>
                        </m:e>
                        <m:sub>
                          <m:r>
                            <a:rPr lang="nl-NL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Helvetica Neue" panose="02000503000000020004" pitchFamily="2" charset="0"/>
                              <a:cs typeface="Helvetica Neue" panose="02000503000000020004" pitchFamily="2" charset="0"/>
                            </a:rPr>
                            <m:t>𝑠</m:t>
                          </m:r>
                        </m:sub>
                      </m:sSub>
                      <m:r>
                        <a:rPr lang="nl-N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→</m:t>
                      </m:r>
                      <m:r>
                        <a:rPr lang="nl-N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m:t>𝜙𝜙</m:t>
                      </m:r>
                    </m:oMath>
                  </m:oMathPara>
                </a14:m>
                <a:endParaRPr lang="en-NL" i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6D9A17-F307-7861-CEAF-7D013AC6A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227" y="105582"/>
                <a:ext cx="1130373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ED0CDD7-6B53-9E61-1101-7F870996D839}"/>
              </a:ext>
            </a:extLst>
          </p:cNvPr>
          <p:cNvSpPr txBox="1"/>
          <p:nvPr/>
        </p:nvSpPr>
        <p:spPr>
          <a:xfrm>
            <a:off x="6824834" y="92075"/>
            <a:ext cx="51581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validate our new Hamiltonian approach, HHL has been replaced with a </a:t>
            </a:r>
            <a:r>
              <a:rPr lang="en-NL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classical linear solver</a:t>
            </a:r>
          </a:p>
          <a:p>
            <a:endParaRPr lang="en-NL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sz="2000" dirty="0">
                <a:solidFill>
                  <a:srgbClr val="FFFFFF"/>
                </a:solidFill>
              </a:rPr>
              <a:t>LHCb events on quantum simulator/hardware </a:t>
            </a:r>
            <a:r>
              <a:rPr lang="en-GB" sz="2000" b="1" dirty="0">
                <a:solidFill>
                  <a:srgbClr val="FFFFFF"/>
                </a:solidFill>
              </a:rPr>
              <a:t>is not possible yet</a:t>
            </a:r>
            <a:r>
              <a:rPr lang="en-GB" sz="2000" dirty="0">
                <a:solidFill>
                  <a:srgbClr val="FFFFFF"/>
                </a:solidFill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/>
                </a:solidFill>
              </a:rPr>
              <a:t>Circuit </a:t>
            </a:r>
            <a:r>
              <a:rPr lang="en-GB" sz="2000" b="1" dirty="0">
                <a:solidFill>
                  <a:srgbClr val="FFFFFF"/>
                </a:solidFill>
              </a:rPr>
              <a:t>too deep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/>
                </a:solidFill>
              </a:rPr>
              <a:t>Hardware </a:t>
            </a:r>
            <a:r>
              <a:rPr lang="en-GB" sz="2000" b="1" dirty="0">
                <a:solidFill>
                  <a:srgbClr val="FFFFFF"/>
                </a:solidFill>
              </a:rPr>
              <a:t>too noisy</a:t>
            </a:r>
            <a:endParaRPr lang="en-NL" sz="2000" b="1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429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C7248-D733-32EF-F01D-3265E3228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Tracking performances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2EF59-74F7-270C-EE24-08DED1E49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233"/>
            <a:ext cx="5086464" cy="48749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dirty="0"/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Test the HHL algorithm</a:t>
            </a:r>
            <a:br>
              <a:rPr lang="en-GB" dirty="0"/>
            </a:br>
            <a:r>
              <a:rPr lang="en-GB" dirty="0"/>
              <a:t>Smaller events with quantum simulator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b="1" dirty="0"/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Validate</a:t>
            </a:r>
            <a:r>
              <a:rPr lang="en-GB" dirty="0"/>
              <a:t> </a:t>
            </a:r>
            <a:r>
              <a:rPr lang="en-GB" b="1" dirty="0"/>
              <a:t>the Hamiltonian</a:t>
            </a:r>
            <a:br>
              <a:rPr lang="en-GB" dirty="0"/>
            </a:br>
            <a:r>
              <a:rPr lang="en-GB" dirty="0"/>
              <a:t>LHCb simulated events with a classical solver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E3547-AA12-7F8C-F187-2F1D222F1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5E954-002D-7A75-61DE-B75DC3695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BE8D5-5D9C-4D49-CAEE-EE8F00202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A8CF78-CC62-9C74-67EE-D6378365B593}"/>
              </a:ext>
            </a:extLst>
          </p:cNvPr>
          <p:cNvSpPr txBox="1"/>
          <p:nvPr/>
        </p:nvSpPr>
        <p:spPr>
          <a:xfrm>
            <a:off x="6692751" y="1250031"/>
            <a:ext cx="486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 particles </a:t>
            </a:r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– </a:t>
            </a:r>
            <a:r>
              <a:rPr lang="en-GB" b="1" dirty="0">
                <a:solidFill>
                  <a:srgbClr val="92D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 layers </a:t>
            </a:r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detector</a:t>
            </a:r>
          </a:p>
          <a:p>
            <a:pPr algn="ctr"/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      quantum simulation </a:t>
            </a:r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14A968-1A37-5F04-28E0-5C1D37907888}"/>
              </a:ext>
            </a:extLst>
          </p:cNvPr>
          <p:cNvSpPr txBox="1"/>
          <p:nvPr/>
        </p:nvSpPr>
        <p:spPr>
          <a:xfrm>
            <a:off x="8991896" y="2137703"/>
            <a:ext cx="1980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Took 2 days to complete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8A382C-BB58-1704-7B62-E0E3D6AAE1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4664" y="1881335"/>
            <a:ext cx="5637447" cy="5090381"/>
          </a:xfrm>
          <a:prstGeom prst="rect">
            <a:avLst/>
          </a:prstGeom>
        </p:spPr>
      </p:pic>
      <p:pic>
        <p:nvPicPr>
          <p:cNvPr id="1026" name="Picture 2" descr="Brand Book Needs · Issue #328 · Qiskit/qiskit.org · GitHub">
            <a:extLst>
              <a:ext uri="{FF2B5EF4-FFF2-40B4-BE49-F238E27FC236}">
                <a16:creationId xmlns:a16="http://schemas.microsoft.com/office/drawing/2014/main" id="{927D4B96-D81F-5360-D597-88B780D67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20465" r="12814" b="22619"/>
          <a:stretch/>
        </p:blipFill>
        <p:spPr bwMode="auto">
          <a:xfrm>
            <a:off x="7307764" y="1562107"/>
            <a:ext cx="1005928" cy="31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893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F8B2-78D1-31B7-8C62-2D8F2A82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Tracking performances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763B8-E96B-9DFC-1CBA-481A307E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15-16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3544-120D-D710-4F2E-F93E46B0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Nikhef</a:t>
            </a:r>
            <a:r>
              <a:rPr lang="en-US" dirty="0"/>
              <a:t> Jamboree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4D8CD-5D63-693D-A7B1-DA6C305A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1945B1-4146-30AB-7BE2-298AD8755A43}"/>
              </a:ext>
            </a:extLst>
          </p:cNvPr>
          <p:cNvGrpSpPr/>
          <p:nvPr/>
        </p:nvGrpSpPr>
        <p:grpSpPr>
          <a:xfrm>
            <a:off x="263319" y="2089412"/>
            <a:ext cx="11665362" cy="4301712"/>
            <a:chOff x="-1453095" y="2914457"/>
            <a:chExt cx="12368240" cy="45203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DCF55A-EDCA-9C20-D24B-0B33C6CB5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41" t="50265" r="49281" b="1253"/>
            <a:stretch/>
          </p:blipFill>
          <p:spPr>
            <a:xfrm>
              <a:off x="4935458" y="2974661"/>
              <a:ext cx="5979687" cy="44601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CB64D3E-C3DA-1999-FA11-A32CEC82C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669" b="51002"/>
            <a:stretch/>
          </p:blipFill>
          <p:spPr>
            <a:xfrm>
              <a:off x="-1453095" y="2914457"/>
              <a:ext cx="5761971" cy="445800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E98B0A8-43AB-46F4-1862-409477D59915}"/>
              </a:ext>
            </a:extLst>
          </p:cNvPr>
          <p:cNvSpPr txBox="1"/>
          <p:nvPr/>
        </p:nvSpPr>
        <p:spPr>
          <a:xfrm>
            <a:off x="4766603" y="1986464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Integrated fake rate: 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4.3%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88206D8-7CF2-9F96-48E3-22C86AAB9BDC}"/>
              </a:ext>
            </a:extLst>
          </p:cNvPr>
          <p:cNvSpPr txBox="1">
            <a:spLocks/>
          </p:cNvSpPr>
          <p:nvPr/>
        </p:nvSpPr>
        <p:spPr>
          <a:xfrm>
            <a:off x="826736" y="1411788"/>
            <a:ext cx="4656193" cy="1149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Font typeface="System Font Regular"/>
              <a:buChar char="⦿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b="1" dirty="0"/>
              <a:t> Very good performance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928403-9EFC-A7B8-F814-50E2D0470A3A}"/>
              </a:ext>
            </a:extLst>
          </p:cNvPr>
          <p:cNvSpPr txBox="1">
            <a:spLocks/>
          </p:cNvSpPr>
          <p:nvPr/>
        </p:nvSpPr>
        <p:spPr>
          <a:xfrm>
            <a:off x="6697607" y="1411788"/>
            <a:ext cx="4656193" cy="830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Font typeface="System Font Regular"/>
              <a:buChar char="⦿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L" dirty="0"/>
              <a:t> </a:t>
            </a:r>
            <a:r>
              <a:rPr lang="en-NL" b="1" dirty="0"/>
              <a:t>Close to state of the art</a:t>
            </a:r>
          </a:p>
        </p:txBody>
      </p:sp>
    </p:spTree>
    <p:extLst>
      <p:ext uri="{BB962C8B-B14F-4D97-AF65-F5344CB8AC3E}">
        <p14:creationId xmlns:p14="http://schemas.microsoft.com/office/powerpoint/2010/main" val="2931079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A592E-94BE-3031-8E2F-4E0483C80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50DA1-DF39-22EB-88F8-7EC1A4FF5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233"/>
            <a:ext cx="10832574" cy="4874900"/>
          </a:xfrm>
        </p:spPr>
        <p:txBody>
          <a:bodyPr>
            <a:normAutofit/>
          </a:bodyPr>
          <a:lstStyle/>
          <a:p>
            <a:pPr>
              <a:buClr>
                <a:srgbClr val="92D050"/>
              </a:buClr>
              <a:buFont typeface="System Font Regular"/>
              <a:buChar char="✓"/>
            </a:pPr>
            <a:r>
              <a:rPr lang="en-NL" dirty="0"/>
              <a:t> </a:t>
            </a:r>
            <a:r>
              <a:rPr lang="en-NL" b="1" dirty="0"/>
              <a:t>New</a:t>
            </a:r>
            <a:r>
              <a:rPr lang="en-NL" dirty="0"/>
              <a:t> track reco algorithm based on Ising-like Hamiltonian</a:t>
            </a:r>
          </a:p>
          <a:p>
            <a:pPr lvl="1"/>
            <a:r>
              <a:rPr lang="en-NL" dirty="0"/>
              <a:t>Tested and validated classically on LHCb simulated events</a:t>
            </a:r>
          </a:p>
          <a:p>
            <a:pPr lvl="1"/>
            <a:r>
              <a:rPr lang="en-NL" dirty="0"/>
              <a:t>Good performance!</a:t>
            </a:r>
          </a:p>
          <a:p>
            <a:pPr>
              <a:buClr>
                <a:srgbClr val="92D050"/>
              </a:buClr>
              <a:buFont typeface="System Font Regular"/>
              <a:buChar char="✓"/>
            </a:pPr>
            <a:r>
              <a:rPr lang="en-NL" dirty="0"/>
              <a:t> </a:t>
            </a:r>
            <a:r>
              <a:rPr lang="en-NL" b="1" dirty="0"/>
              <a:t>First </a:t>
            </a:r>
            <a:r>
              <a:rPr lang="en-NL" dirty="0"/>
              <a:t>track reco algorithm based on the HHL quantum algorithm</a:t>
            </a:r>
          </a:p>
          <a:p>
            <a:pPr lvl="1"/>
            <a:r>
              <a:rPr lang="en-NL" dirty="0"/>
              <a:t>Tested on smaller events</a:t>
            </a:r>
          </a:p>
          <a:p>
            <a:pPr>
              <a:buFont typeface="System Font Regular"/>
              <a:buChar char="🚧"/>
            </a:pPr>
            <a:r>
              <a:rPr lang="en-NL" dirty="0"/>
              <a:t> Still many </a:t>
            </a:r>
            <a:r>
              <a:rPr lang="en-NL" b="1" dirty="0"/>
              <a:t>open challenges </a:t>
            </a:r>
          </a:p>
          <a:p>
            <a:pPr lvl="1"/>
            <a:r>
              <a:rPr lang="en-NL" dirty="0"/>
              <a:t> Efficient </a:t>
            </a:r>
            <a:r>
              <a:rPr lang="en-NL" b="1" dirty="0"/>
              <a:t>Hamiltonian simulation</a:t>
            </a:r>
          </a:p>
          <a:p>
            <a:pPr lvl="1"/>
            <a:r>
              <a:rPr lang="en-NL" dirty="0"/>
              <a:t> Quantum </a:t>
            </a:r>
            <a:r>
              <a:rPr lang="en-NL" b="1" dirty="0"/>
              <a:t>Post-processing</a:t>
            </a:r>
          </a:p>
          <a:p>
            <a:pPr lvl="1"/>
            <a:r>
              <a:rPr lang="en-NL" dirty="0"/>
              <a:t> </a:t>
            </a:r>
            <a:r>
              <a:rPr lang="en-NL" b="1" dirty="0"/>
              <a:t>Hardware</a:t>
            </a:r>
            <a:r>
              <a:rPr lang="en-NL" dirty="0"/>
              <a:t> implementation</a:t>
            </a:r>
            <a:br>
              <a:rPr lang="en-NL" dirty="0"/>
            </a:br>
            <a:endParaRPr lang="en-NL" dirty="0"/>
          </a:p>
          <a:p>
            <a:r>
              <a:rPr lang="en-NL" dirty="0"/>
              <a:t> A </a:t>
            </a:r>
            <a:r>
              <a:rPr lang="en-NL" b="1" dirty="0"/>
              <a:t>paper</a:t>
            </a:r>
            <a:r>
              <a:rPr lang="en-NL" dirty="0"/>
              <a:t> draft on these results will be ready soon… stay tuned!</a:t>
            </a:r>
          </a:p>
          <a:p>
            <a:pPr lvl="1"/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F82C2-2ECF-4857-5E8A-CF159102F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CD716-E653-BDB1-ABF6-C20D2F9E8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EAEDE-F597-7499-CF25-0E7F8FA6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0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AB5FFE-0481-9508-A21C-4B3F7DB76E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L" b="1" dirty="0"/>
              <a:t>Thank you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8FFFBCD-594F-A22E-C0ED-758AA6A1E6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L" dirty="0"/>
              <a:t>Questions?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CC895-41E0-8FA9-D2BC-D35AA0958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7EA4C-80D9-BA8C-2E38-CDDF0A62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05AB2-A88D-2A2D-E4D1-CDC8DA935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82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53D1-895A-A426-3641-EB5F82E97A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8F97857-70A9-DF5D-9C8E-DE13F7C192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59B91-3C85-99B0-03D9-7100AFE25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ED67C-EEAD-CAC4-AB6D-81769F589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50163-4B43-ED05-92A2-A8D312BC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41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A8E76-1A61-53C2-B412-4BE6E92F4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QC example  - swap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752C5-5162-DC87-05D9-EC13A9B9C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72E03-DBDC-16BC-E375-8B77F22C8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C0E46-D422-2B34-7716-C8A38E9E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Content Placeholder 4" descr="A picture containing clock&#10;&#10;Description automatically generated">
            <a:extLst>
              <a:ext uri="{FF2B5EF4-FFF2-40B4-BE49-F238E27FC236}">
                <a16:creationId xmlns:a16="http://schemas.microsoft.com/office/drawing/2014/main" id="{2C4D7A79-3F23-B426-3805-010FD171304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78" y="1370895"/>
            <a:ext cx="6917644" cy="217080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FAD0B9-F17B-7E15-4A72-48D7BB31D3B6}"/>
              </a:ext>
            </a:extLst>
          </p:cNvPr>
          <p:cNvSpPr txBox="1">
            <a:spLocks/>
          </p:cNvSpPr>
          <p:nvPr/>
        </p:nvSpPr>
        <p:spPr>
          <a:xfrm>
            <a:off x="2109703" y="3766184"/>
            <a:ext cx="3857794" cy="2147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Font typeface="System Font Regular"/>
              <a:buChar char="⦿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92D050"/>
              </a:buClr>
              <a:buNone/>
            </a:pPr>
            <a:r>
              <a:rPr lang="en-NL" sz="1600" b="1" dirty="0">
                <a:solidFill>
                  <a:srgbClr val="92D050"/>
                </a:solidFill>
              </a:rPr>
              <a:t>Pros</a:t>
            </a:r>
          </a:p>
          <a:p>
            <a:pPr>
              <a:buClr>
                <a:srgbClr val="92D050"/>
              </a:buClr>
              <a:buFont typeface="System Font Regular"/>
              <a:buChar char="✓"/>
            </a:pPr>
            <a:r>
              <a:rPr lang="en-NL" sz="1600" dirty="0"/>
              <a:t> Complexity </a:t>
            </a:r>
            <a:r>
              <a:rPr lang="en-NL" sz="1600" b="1" dirty="0"/>
              <a:t>scales exponentially</a:t>
            </a:r>
            <a:r>
              <a:rPr lang="en-NL" sz="1600" dirty="0"/>
              <a:t> better for some problems</a:t>
            </a:r>
          </a:p>
          <a:p>
            <a:pPr>
              <a:buClr>
                <a:srgbClr val="92D050"/>
              </a:buClr>
              <a:buFont typeface="System Font Regular"/>
              <a:buChar char="✓"/>
            </a:pPr>
            <a:r>
              <a:rPr lang="en-NL" sz="1600" b="1" dirty="0"/>
              <a:t>Active field of research </a:t>
            </a:r>
            <a:r>
              <a:rPr lang="en-NL" sz="1600" dirty="0"/>
              <a:t>(theory and hardware)</a:t>
            </a:r>
          </a:p>
          <a:p>
            <a:pPr>
              <a:buClr>
                <a:srgbClr val="92D050"/>
              </a:buClr>
              <a:buFont typeface="System Font Regular"/>
              <a:buChar char="✓"/>
            </a:pPr>
            <a:r>
              <a:rPr lang="en-NL" sz="1600" dirty="0"/>
              <a:t> Potentially powerful for </a:t>
            </a:r>
            <a:r>
              <a:rPr lang="en-NL" sz="1600" b="1" dirty="0"/>
              <a:t>optimization</a:t>
            </a:r>
            <a:r>
              <a:rPr lang="en-NL" sz="1600" dirty="0"/>
              <a:t> and </a:t>
            </a:r>
            <a:r>
              <a:rPr lang="en-NL" sz="1600" b="1" dirty="0"/>
              <a:t>simulation</a:t>
            </a:r>
            <a:endParaRPr lang="en-NL" sz="1600" dirty="0"/>
          </a:p>
          <a:p>
            <a:endParaRPr lang="en-NL" sz="1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DB4921-D24E-D4F6-2C75-BEB7BEB56C7C}"/>
              </a:ext>
            </a:extLst>
          </p:cNvPr>
          <p:cNvSpPr txBox="1">
            <a:spLocks/>
          </p:cNvSpPr>
          <p:nvPr/>
        </p:nvSpPr>
        <p:spPr>
          <a:xfrm>
            <a:off x="6052267" y="3766183"/>
            <a:ext cx="3857794" cy="21474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Font typeface="System Font Regular"/>
              <a:buChar char="⦿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C00000"/>
              </a:buClr>
              <a:buNone/>
            </a:pPr>
            <a:r>
              <a:rPr lang="en-NL" sz="1900" b="1" dirty="0">
                <a:solidFill>
                  <a:srgbClr val="C00000"/>
                </a:solidFill>
              </a:rPr>
              <a:t>Cons</a:t>
            </a:r>
            <a:r>
              <a:rPr lang="en-NL" sz="1900" dirty="0"/>
              <a:t> </a:t>
            </a:r>
          </a:p>
          <a:p>
            <a:pPr>
              <a:buClr>
                <a:srgbClr val="C00000"/>
              </a:buClr>
              <a:buFont typeface="System Font Regular"/>
              <a:buChar char="✗"/>
            </a:pPr>
            <a:r>
              <a:rPr lang="en-NL" sz="1900" dirty="0"/>
              <a:t>A concrete </a:t>
            </a:r>
            <a:r>
              <a:rPr lang="en-NL" sz="1900" b="1" dirty="0"/>
              <a:t>useful</a:t>
            </a:r>
            <a:r>
              <a:rPr lang="en-NL" sz="1900" dirty="0"/>
              <a:t> application is yet </a:t>
            </a:r>
            <a:r>
              <a:rPr lang="en-NL" sz="1900" b="1" dirty="0"/>
              <a:t>to be found</a:t>
            </a:r>
            <a:br>
              <a:rPr lang="en-NL" sz="1900" b="1" dirty="0"/>
            </a:br>
            <a:endParaRPr lang="en-NL" sz="1900" b="1" dirty="0"/>
          </a:p>
          <a:p>
            <a:pPr>
              <a:buClr>
                <a:srgbClr val="C00000"/>
              </a:buClr>
              <a:buFont typeface="System Font Regular"/>
              <a:buChar char="✗"/>
            </a:pPr>
            <a:r>
              <a:rPr lang="en-NL" sz="1900" dirty="0"/>
              <a:t> Developing </a:t>
            </a:r>
            <a:r>
              <a:rPr lang="en-NL" sz="1900" b="1" dirty="0"/>
              <a:t>algorithms</a:t>
            </a:r>
            <a:r>
              <a:rPr lang="en-NL" sz="1900" dirty="0"/>
              <a:t> is extremelly </a:t>
            </a:r>
            <a:r>
              <a:rPr lang="en-NL" sz="1900" b="1" dirty="0"/>
              <a:t>hard</a:t>
            </a:r>
            <a:br>
              <a:rPr lang="en-NL" sz="1900" b="1" dirty="0"/>
            </a:br>
            <a:r>
              <a:rPr lang="en-GB" sz="1200" dirty="0">
                <a:hlinkClick r:id="rId3"/>
              </a:rPr>
              <a:t>https://quantumalgorithmzoo.org/</a:t>
            </a:r>
            <a:endParaRPr lang="en-NL" sz="1200" dirty="0"/>
          </a:p>
          <a:p>
            <a:pPr>
              <a:buClr>
                <a:srgbClr val="C00000"/>
              </a:buClr>
              <a:buFont typeface="System Font Regular"/>
              <a:buChar char="✗"/>
            </a:pPr>
            <a:r>
              <a:rPr lang="en-NL" sz="1800" dirty="0"/>
              <a:t> </a:t>
            </a:r>
            <a:r>
              <a:rPr lang="en-NL" sz="1900" dirty="0"/>
              <a:t>Current </a:t>
            </a:r>
            <a:r>
              <a:rPr lang="en-NL" sz="1900" b="1" dirty="0"/>
              <a:t>quantum hardware </a:t>
            </a:r>
            <a:r>
              <a:rPr lang="en-NL" sz="1900" dirty="0"/>
              <a:t>is not mature enough:</a:t>
            </a:r>
            <a:br>
              <a:rPr lang="en-NL" sz="1900" dirty="0"/>
            </a:br>
            <a:r>
              <a:rPr lang="en-NL" sz="1900" dirty="0"/>
              <a:t> Limited access to </a:t>
            </a:r>
            <a:r>
              <a:rPr lang="en-NL" sz="1900" b="1" dirty="0"/>
              <a:t>noisy</a:t>
            </a:r>
            <a:r>
              <a:rPr lang="en-NL" sz="1900" dirty="0"/>
              <a:t> qubits ~100</a:t>
            </a:r>
          </a:p>
        </p:txBody>
      </p:sp>
    </p:spTree>
    <p:extLst>
      <p:ext uri="{BB962C8B-B14F-4D97-AF65-F5344CB8AC3E}">
        <p14:creationId xmlns:p14="http://schemas.microsoft.com/office/powerpoint/2010/main" val="522711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05869-E98D-76D7-2998-27FA05CA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E88CE-0B0F-B510-AE82-CF5A76F1D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A2ED0-5711-D5BB-836C-D635F9A70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17929-06A9-A848-94E7-CF1822F2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3F3FA-A593-8EBF-B06E-9162922D3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C5C19B-083F-7F65-4672-C9A7A1A521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" t="-1" r="-1" b="1085"/>
          <a:stretch/>
        </p:blipFill>
        <p:spPr>
          <a:xfrm>
            <a:off x="1201165" y="92075"/>
            <a:ext cx="9004285" cy="672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49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B4F78-ED72-DD60-9B79-7ACA3DB40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Connecting dots in the LHCb VELO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94489-14D0-60D0-E96C-94ABDD723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8825"/>
            <a:ext cx="10827163" cy="4351338"/>
          </a:xfrm>
        </p:spPr>
        <p:txBody>
          <a:bodyPr/>
          <a:lstStyle/>
          <a:p>
            <a:r>
              <a:rPr lang="en-NL" dirty="0"/>
              <a:t> Charged </a:t>
            </a:r>
            <a:r>
              <a:rPr lang="en-GB" dirty="0"/>
              <a:t>particles produced in the proton-proton collisions leave </a:t>
            </a:r>
            <a:r>
              <a:rPr lang="en-GB" b="1" dirty="0"/>
              <a:t>hits</a:t>
            </a:r>
            <a:r>
              <a:rPr lang="en-GB" dirty="0"/>
              <a:t> crossing the layers of the LHCb Vertex Locator.</a:t>
            </a:r>
          </a:p>
          <a:p>
            <a:r>
              <a:rPr lang="en-GB" dirty="0"/>
              <a:t> The reconstruction of the </a:t>
            </a:r>
            <a:r>
              <a:rPr lang="en-GB" b="1" dirty="0"/>
              <a:t>tracks</a:t>
            </a:r>
            <a:r>
              <a:rPr lang="en-GB" dirty="0"/>
              <a:t> of the particles is a crucial step of the LHCb pipeline.</a:t>
            </a:r>
          </a:p>
          <a:p>
            <a:r>
              <a:rPr lang="en-GB" dirty="0"/>
              <a:t>The </a:t>
            </a:r>
            <a:r>
              <a:rPr lang="en-GB" b="1" dirty="0"/>
              <a:t>most computationally expensive</a:t>
            </a:r>
            <a:r>
              <a:rPr lang="en-GB" dirty="0"/>
              <a:t> algorithm at trigger level.</a:t>
            </a:r>
          </a:p>
          <a:p>
            <a:r>
              <a:rPr lang="en-GB" dirty="0"/>
              <a:t> In the VELO the effect of the magnetic</a:t>
            </a:r>
            <a:br>
              <a:rPr lang="en-GB" dirty="0"/>
            </a:br>
            <a:r>
              <a:rPr lang="en-GB" dirty="0"/>
              <a:t>field is negligible: </a:t>
            </a:r>
            <a:r>
              <a:rPr lang="en-GB" b="1" dirty="0"/>
              <a:t>straight tracks</a:t>
            </a:r>
            <a:r>
              <a:rPr lang="en-GB" dirty="0"/>
              <a:t>.</a:t>
            </a:r>
            <a:endParaRPr lang="en-GB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CAA5A-F4C6-4A99-B3E3-06260F5FA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DD1D11-8DE1-CDB8-91F4-7F0FD2E7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D76850A-ABCA-B143-1441-FB61FCAB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Nikhef</a:t>
            </a:r>
            <a:r>
              <a:rPr lang="en-US" dirty="0"/>
              <a:t> Jamboree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244CC9-2FC1-20AA-D297-F5BABE344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757" y="3729576"/>
            <a:ext cx="4174880" cy="2698052"/>
          </a:xfrm>
          <a:prstGeom prst="rect">
            <a:avLst/>
          </a:prstGeom>
        </p:spPr>
      </p:pic>
      <p:pic>
        <p:nvPicPr>
          <p:cNvPr id="4098" name="Picture 2" descr="LHCb's momentous metamorphosis – CERN Courier">
            <a:extLst>
              <a:ext uri="{FF2B5EF4-FFF2-40B4-BE49-F238E27FC236}">
                <a16:creationId xmlns:a16="http://schemas.microsoft.com/office/drawing/2014/main" id="{5D66A78F-BA8D-CE3B-F39C-6719C6202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0923" y="4600920"/>
            <a:ext cx="3828135" cy="182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87F8E52-651B-2016-AF8C-43282771910C}"/>
              </a:ext>
            </a:extLst>
          </p:cNvPr>
          <p:cNvSpPr/>
          <p:nvPr/>
        </p:nvSpPr>
        <p:spPr>
          <a:xfrm>
            <a:off x="2315515" y="5335834"/>
            <a:ext cx="430991" cy="430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DA45D1-AD95-6BEF-65DE-B0DDC1930387}"/>
              </a:ext>
            </a:extLst>
          </p:cNvPr>
          <p:cNvSpPr txBox="1"/>
          <p:nvPr/>
        </p:nvSpPr>
        <p:spPr>
          <a:xfrm>
            <a:off x="2320926" y="5704044"/>
            <a:ext cx="73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407645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F13C9-5B27-FC26-7536-2500E4E4A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Tracking challenges in HL-LHC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C34D9-7F50-5CA2-990C-0C0AF12D3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 Current number of interactions per bunch crossing: </a:t>
            </a:r>
            <a:r>
              <a:rPr lang="en-NL" b="1" dirty="0"/>
              <a:t>~1.6</a:t>
            </a:r>
          </a:p>
          <a:p>
            <a:r>
              <a:rPr lang="en-NL" dirty="0"/>
              <a:t> The LHCb detector is going to face a substantial </a:t>
            </a:r>
            <a:r>
              <a:rPr lang="en-NL" b="1" dirty="0"/>
              <a:t>boost</a:t>
            </a:r>
            <a:r>
              <a:rPr lang="en-NL" dirty="0"/>
              <a:t> </a:t>
            </a:r>
            <a:r>
              <a:rPr lang="en-NL" b="1" dirty="0"/>
              <a:t>in</a:t>
            </a:r>
            <a:r>
              <a:rPr lang="en-NL" dirty="0"/>
              <a:t> </a:t>
            </a:r>
            <a:r>
              <a:rPr lang="en-NL" b="1" dirty="0"/>
              <a:t>luminosity</a:t>
            </a:r>
            <a:r>
              <a:rPr lang="en-NL" dirty="0"/>
              <a:t> that will increase the complexity of tracking</a:t>
            </a:r>
          </a:p>
          <a:p>
            <a:pPr lvl="1"/>
            <a:r>
              <a:rPr lang="en-NL" b="1" dirty="0"/>
              <a:t>10x</a:t>
            </a:r>
            <a:r>
              <a:rPr lang="en-NL" dirty="0"/>
              <a:t> more </a:t>
            </a:r>
            <a:r>
              <a:rPr lang="en-NL" b="1" dirty="0"/>
              <a:t>vertices</a:t>
            </a:r>
            <a:r>
              <a:rPr lang="en-NL" dirty="0"/>
              <a:t> multiplicity</a:t>
            </a:r>
          </a:p>
          <a:p>
            <a:pPr lvl="1"/>
            <a:r>
              <a:rPr lang="en-GB" b="1" dirty="0"/>
              <a:t>10x</a:t>
            </a:r>
            <a:r>
              <a:rPr lang="en-NL" dirty="0"/>
              <a:t> more </a:t>
            </a:r>
            <a:r>
              <a:rPr lang="en-NL" b="1" dirty="0"/>
              <a:t>particles</a:t>
            </a:r>
            <a:r>
              <a:rPr lang="en-NL" dirty="0"/>
              <a:t> multiplicity</a:t>
            </a:r>
          </a:p>
          <a:p>
            <a:r>
              <a:rPr lang="en-NL" dirty="0"/>
              <a:t> New </a:t>
            </a:r>
            <a:r>
              <a:rPr lang="en-NL" b="1" dirty="0"/>
              <a:t>algorithms</a:t>
            </a:r>
            <a:r>
              <a:rPr lang="en-NL" dirty="0"/>
              <a:t> will be required </a:t>
            </a:r>
            <a:br>
              <a:rPr lang="en-NL" dirty="0"/>
            </a:br>
            <a:r>
              <a:rPr lang="en-NL" dirty="0"/>
              <a:t>to deal with the new operating </a:t>
            </a:r>
            <a:br>
              <a:rPr lang="en-NL" dirty="0"/>
            </a:br>
            <a:r>
              <a:rPr lang="en-NL" dirty="0"/>
              <a:t>conditions</a:t>
            </a:r>
            <a:br>
              <a:rPr lang="en-NL" dirty="0"/>
            </a:br>
            <a:endParaRPr lang="en-NL" dirty="0"/>
          </a:p>
          <a:p>
            <a:r>
              <a:rPr lang="en-NL" dirty="0"/>
              <a:t> Can </a:t>
            </a:r>
            <a:r>
              <a:rPr lang="en-NL" b="1" dirty="0"/>
              <a:t>quantum computing</a:t>
            </a:r>
            <a:r>
              <a:rPr lang="en-NL" dirty="0"/>
              <a:t> play a role?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8F7BF-956A-4C4D-8F56-7C43EC4B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15-16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4E4DA-2095-39A0-1D30-0CD73D34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9B47-8266-2BE1-61FF-781DF2F0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408" y="6461736"/>
            <a:ext cx="2743200" cy="365125"/>
          </a:xfrm>
        </p:spPr>
        <p:txBody>
          <a:bodyPr/>
          <a:lstStyle/>
          <a:p>
            <a:fld id="{DFA5D71E-5CDF-4C93-8A75-5B916FDC5BE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4F9D68-2314-4478-AC2C-277D8E0858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6918" y="2975220"/>
            <a:ext cx="5247536" cy="2546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BFEE9E-3AA8-0C86-3514-0AA656D62B87}"/>
              </a:ext>
            </a:extLst>
          </p:cNvPr>
          <p:cNvSpPr txBox="1"/>
          <p:nvPr/>
        </p:nvSpPr>
        <p:spPr>
          <a:xfrm>
            <a:off x="9361169" y="2907473"/>
            <a:ext cx="21739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Courtesy of </a:t>
            </a:r>
            <a:r>
              <a:rPr lang="en-GB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Robbert</a:t>
            </a:r>
            <a:r>
              <a:rPr lang="en-GB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Geertsema</a:t>
            </a:r>
            <a:endParaRPr lang="en-GB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98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8244CC9-2FC1-20AA-D297-F5BABE3445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" t="17213" r="-353" b="89"/>
          <a:stretch/>
        </p:blipFill>
        <p:spPr>
          <a:xfrm>
            <a:off x="0" y="-313818"/>
            <a:ext cx="12199216" cy="65198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4B4F78-ED72-DD60-9B79-7ACA3DB40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>
                <a:solidFill>
                  <a:schemeClr val="bg1"/>
                </a:solidFill>
              </a:rPr>
              <a:t>Connecting dots in the LHCb VELO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94489-14D0-60D0-E96C-94ABDD723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88" y="3560209"/>
            <a:ext cx="5600023" cy="2948804"/>
          </a:xfrm>
        </p:spPr>
        <p:txBody>
          <a:bodyPr>
            <a:normAutofit fontScale="92500"/>
          </a:bodyPr>
          <a:lstStyle/>
          <a:p>
            <a:r>
              <a:rPr lang="en-NL" dirty="0">
                <a:solidFill>
                  <a:schemeClr val="bg1"/>
                </a:solidFill>
              </a:rPr>
              <a:t> Charged </a:t>
            </a:r>
            <a:r>
              <a:rPr lang="en-GB" dirty="0">
                <a:solidFill>
                  <a:schemeClr val="bg1"/>
                </a:solidFill>
              </a:rPr>
              <a:t>particles leave </a:t>
            </a:r>
            <a:r>
              <a:rPr lang="en-GB" b="1" dirty="0">
                <a:solidFill>
                  <a:schemeClr val="bg1"/>
                </a:solidFill>
              </a:rPr>
              <a:t>hits</a:t>
            </a:r>
            <a:r>
              <a:rPr lang="en-GB" dirty="0">
                <a:solidFill>
                  <a:schemeClr val="bg1"/>
                </a:solidFill>
              </a:rPr>
              <a:t> in the VELO.</a:t>
            </a:r>
          </a:p>
          <a:p>
            <a:r>
              <a:rPr lang="en-GB" dirty="0">
                <a:solidFill>
                  <a:schemeClr val="bg1"/>
                </a:solidFill>
              </a:rPr>
              <a:t> Reconstruction of the </a:t>
            </a:r>
            <a:r>
              <a:rPr lang="en-GB" b="1" dirty="0">
                <a:solidFill>
                  <a:schemeClr val="bg1"/>
                </a:solidFill>
              </a:rPr>
              <a:t>tracks</a:t>
            </a:r>
            <a:r>
              <a:rPr lang="en-GB" dirty="0">
                <a:solidFill>
                  <a:schemeClr val="bg1"/>
                </a:solidFill>
              </a:rPr>
              <a:t> crucial step of the LHCb pipeline.</a:t>
            </a:r>
          </a:p>
          <a:p>
            <a:r>
              <a:rPr lang="en-GB" dirty="0">
                <a:solidFill>
                  <a:schemeClr val="bg1"/>
                </a:solidFill>
              </a:rPr>
              <a:t> The </a:t>
            </a:r>
            <a:r>
              <a:rPr lang="en-GB" b="1" dirty="0">
                <a:solidFill>
                  <a:schemeClr val="bg1"/>
                </a:solidFill>
              </a:rPr>
              <a:t>most computationally expensive</a:t>
            </a:r>
            <a:r>
              <a:rPr lang="en-GB" dirty="0">
                <a:solidFill>
                  <a:schemeClr val="bg1"/>
                </a:solidFill>
              </a:rPr>
              <a:t> algorithm at trigger level.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CAA5A-F4C6-4A99-B3E3-06260F5FA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DD1D11-8DE1-CDB8-91F4-7F0FD2E7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D76850A-ABCA-B143-1441-FB61FCAB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Nikhef</a:t>
            </a:r>
            <a:r>
              <a:rPr lang="en-US" dirty="0"/>
              <a:t> Jamboree 2023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FC33CA-4EB4-B1FC-C806-097297EB27AB}"/>
              </a:ext>
            </a:extLst>
          </p:cNvPr>
          <p:cNvGrpSpPr/>
          <p:nvPr/>
        </p:nvGrpSpPr>
        <p:grpSpPr>
          <a:xfrm>
            <a:off x="5843503" y="3560209"/>
            <a:ext cx="6355713" cy="3292732"/>
            <a:chOff x="1890923" y="4600920"/>
            <a:chExt cx="3828135" cy="1826708"/>
          </a:xfrm>
        </p:grpSpPr>
        <p:pic>
          <p:nvPicPr>
            <p:cNvPr id="4098" name="Picture 2" descr="LHCb's momentous metamorphosis – CERN Courier">
              <a:extLst>
                <a:ext uri="{FF2B5EF4-FFF2-40B4-BE49-F238E27FC236}">
                  <a16:creationId xmlns:a16="http://schemas.microsoft.com/office/drawing/2014/main" id="{5D66A78F-BA8D-CE3B-F39C-6719C62023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0923" y="4600920"/>
              <a:ext cx="3828135" cy="1826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87F8E52-651B-2016-AF8C-43282771910C}"/>
                </a:ext>
              </a:extLst>
            </p:cNvPr>
            <p:cNvSpPr/>
            <p:nvPr/>
          </p:nvSpPr>
          <p:spPr>
            <a:xfrm>
              <a:off x="2315515" y="5335834"/>
              <a:ext cx="430991" cy="4309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DA45D1-AD95-6BEF-65DE-B0DDC1930387}"/>
                </a:ext>
              </a:extLst>
            </p:cNvPr>
            <p:cNvSpPr txBox="1"/>
            <p:nvPr/>
          </p:nvSpPr>
          <p:spPr>
            <a:xfrm>
              <a:off x="2320926" y="5704044"/>
              <a:ext cx="733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6618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66A2F-F3B1-2F56-8128-AC803284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Quantum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C5359-D32D-06B7-6D6A-DF4CBC321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1233"/>
            <a:ext cx="10750511" cy="4351338"/>
          </a:xfrm>
        </p:spPr>
        <p:txBody>
          <a:bodyPr/>
          <a:lstStyle/>
          <a:p>
            <a:r>
              <a:rPr lang="en-NL" dirty="0"/>
              <a:t> Using a </a:t>
            </a:r>
            <a:r>
              <a:rPr lang="en-NL" b="1" dirty="0"/>
              <a:t>quantum system</a:t>
            </a:r>
            <a:r>
              <a:rPr lang="en-NL" dirty="0"/>
              <a:t> as a fancy calculator</a:t>
            </a:r>
          </a:p>
          <a:p>
            <a:r>
              <a:rPr lang="en-NL" dirty="0"/>
              <a:t> </a:t>
            </a:r>
            <a:r>
              <a:rPr lang="en-NL" b="1" dirty="0"/>
              <a:t>Example</a:t>
            </a:r>
            <a:r>
              <a:rPr lang="en-NL" dirty="0"/>
              <a:t>: computing </a:t>
            </a:r>
            <a:r>
              <a:rPr lang="en-GB" dirty="0" err="1"/>
              <a:t>th</a:t>
            </a:r>
            <a:r>
              <a:rPr lang="en-NL" dirty="0"/>
              <a:t>e overlap betwe</a:t>
            </a:r>
            <a:r>
              <a:rPr lang="en-GB" dirty="0"/>
              <a:t>e</a:t>
            </a:r>
            <a:r>
              <a:rPr lang="en-NL" dirty="0"/>
              <a:t>n two quantum states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8A508-AE2B-53D4-D5CA-6EFB3EF8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A9F35-2984-8A6C-852C-7D6FF6193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7EB3E-1AE7-5DB3-05B4-15DB11CB7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Content Placeholder 4" descr="A picture containing clock&#10;&#10;Description automatically generated">
            <a:extLst>
              <a:ext uri="{FF2B5EF4-FFF2-40B4-BE49-F238E27FC236}">
                <a16:creationId xmlns:a16="http://schemas.microsoft.com/office/drawing/2014/main" id="{684E91D7-36C0-8C22-D76A-6B1C827186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43" y="2504357"/>
            <a:ext cx="5346057" cy="1677633"/>
          </a:xfrm>
          <a:prstGeom prst="rect">
            <a:avLst/>
          </a:prstGeom>
        </p:spPr>
      </p:pic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4B14BB7A-5885-6409-8918-11086B9E2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594" y="15165"/>
            <a:ext cx="1800151" cy="191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078982-C474-AAA9-A9BE-7B11C65E200F}"/>
                  </a:ext>
                </a:extLst>
              </p:cNvPr>
              <p:cNvSpPr txBox="1"/>
              <p:nvPr/>
            </p:nvSpPr>
            <p:spPr>
              <a:xfrm>
                <a:off x="7997025" y="3974585"/>
                <a:ext cx="2462854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(1−</m:t>
                      </m:r>
                      <m:sSup>
                        <m:sSup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e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078982-C474-AAA9-A9BE-7B11C65E2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025" y="3974585"/>
                <a:ext cx="2462854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4B3E7C-8264-C3C5-C6FB-2797C757AF67}"/>
                  </a:ext>
                </a:extLst>
              </p:cNvPr>
              <p:cNvSpPr txBox="1"/>
              <p:nvPr/>
            </p:nvSpPr>
            <p:spPr>
              <a:xfrm>
                <a:off x="6330911" y="2320042"/>
                <a:ext cx="57950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SWAP test algorithm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Prepare state </a:t>
                </a:r>
                <a14:m>
                  <m:oMath xmlns:m="http://schemas.openxmlformats.org/officeDocument/2006/math">
                    <m:r>
                      <a:rPr lang="nl-NL" b="0" i="0" smtClean="0"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|</m:t>
                    </m:r>
                    <m:r>
                      <a:rPr lang="nl-NL" b="0" i="1" smtClean="0"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𝜓</m:t>
                    </m:r>
                    <m:r>
                      <a:rPr lang="nl-NL" b="0" i="1" smtClean="0"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⟩</m:t>
                    </m:r>
                  </m:oMath>
                </a14:m>
                <a:r>
                  <a:rPr lang="en-GB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nl-NL" b="0" i="0" smtClean="0"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|</m:t>
                    </m:r>
                    <m:r>
                      <a:rPr lang="nl-NL" b="0" i="1" smtClean="0"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𝜙</m:t>
                    </m:r>
                    <m:r>
                      <a:rPr lang="nl-NL" b="0" i="1" smtClean="0">
                        <a:latin typeface="Cambria Math" panose="02040503050406030204" pitchFamily="18" charset="0"/>
                        <a:ea typeface="Helvetica Neue" panose="02000503000000020004" pitchFamily="2" charset="0"/>
                        <a:cs typeface="Helvetica Neue" panose="02000503000000020004" pitchFamily="2" charset="0"/>
                      </a:rPr>
                      <m:t>⟩</m:t>
                    </m:r>
                  </m:oMath>
                </a14:m>
                <a:endParaRPr lang="en-GB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Apply an H gate to the ancilla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Apply the CSWAP gate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Reapply an H gate to the ancilla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Measure the probability distribution on the ancilla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4B3E7C-8264-C3C5-C6FB-2797C757A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911" y="2320042"/>
                <a:ext cx="5795082" cy="1754326"/>
              </a:xfrm>
              <a:prstGeom prst="rect">
                <a:avLst/>
              </a:prstGeom>
              <a:blipFill>
                <a:blip r:embed="rId6"/>
                <a:stretch>
                  <a:fillRect l="-737" t="-2091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82B57B1-9D79-138D-416A-B58519155898}"/>
              </a:ext>
            </a:extLst>
          </p:cNvPr>
          <p:cNvSpPr txBox="1">
            <a:spLocks/>
          </p:cNvSpPr>
          <p:nvPr/>
        </p:nvSpPr>
        <p:spPr>
          <a:xfrm>
            <a:off x="611541" y="4445562"/>
            <a:ext cx="5396203" cy="2147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Font typeface="System Font Regular"/>
              <a:buChar char="⦿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  <a:buFont typeface="System Font Regular"/>
              <a:buChar char="✓"/>
            </a:pPr>
            <a:r>
              <a:rPr lang="en-NL" sz="1800" dirty="0"/>
              <a:t> Complexity </a:t>
            </a:r>
            <a:r>
              <a:rPr lang="en-NL" sz="1800" b="1" dirty="0"/>
              <a:t>scales exponentially</a:t>
            </a:r>
            <a:r>
              <a:rPr lang="en-NL" sz="1800" dirty="0"/>
              <a:t> better than classical for some problems</a:t>
            </a:r>
          </a:p>
          <a:p>
            <a:pPr>
              <a:buClr>
                <a:srgbClr val="92D050"/>
              </a:buClr>
              <a:buFont typeface="System Font Regular"/>
              <a:buChar char="✓"/>
            </a:pPr>
            <a:r>
              <a:rPr lang="en-NL" sz="1800" dirty="0"/>
              <a:t> Extremelly </a:t>
            </a:r>
            <a:r>
              <a:rPr lang="en-NL" sz="1800" b="1" dirty="0"/>
              <a:t>active field of research </a:t>
            </a:r>
            <a:r>
              <a:rPr lang="en-NL" sz="1800" dirty="0"/>
              <a:t>in the last few years (theory and hardware)</a:t>
            </a:r>
          </a:p>
          <a:p>
            <a:pPr>
              <a:buClr>
                <a:srgbClr val="92D050"/>
              </a:buClr>
              <a:buFont typeface="System Font Regular"/>
              <a:buChar char="✓"/>
            </a:pPr>
            <a:r>
              <a:rPr lang="en-NL" sz="1800" dirty="0"/>
              <a:t> Potentially a very powerful tool for </a:t>
            </a:r>
            <a:r>
              <a:rPr lang="en-NL" sz="1800" b="1" dirty="0"/>
              <a:t>optimization</a:t>
            </a:r>
            <a:r>
              <a:rPr lang="en-NL" sz="1800" dirty="0"/>
              <a:t> and </a:t>
            </a:r>
            <a:r>
              <a:rPr lang="en-NL" sz="1800" b="1" dirty="0"/>
              <a:t>simulation</a:t>
            </a:r>
            <a:r>
              <a:rPr lang="en-NL" sz="1800" dirty="0"/>
              <a:t> tasks</a:t>
            </a:r>
          </a:p>
          <a:p>
            <a:endParaRPr lang="en-NL" sz="18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F629D8B-C9E4-9D19-F53C-E1D3E857D480}"/>
              </a:ext>
            </a:extLst>
          </p:cNvPr>
          <p:cNvSpPr txBox="1">
            <a:spLocks/>
          </p:cNvSpPr>
          <p:nvPr/>
        </p:nvSpPr>
        <p:spPr>
          <a:xfrm>
            <a:off x="6096000" y="4425912"/>
            <a:ext cx="5795082" cy="2147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  <a:buFont typeface="System Font Regular"/>
              <a:buChar char="⦿"/>
              <a:defRPr sz="2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System Font Regular"/>
              <a:buChar char="⦿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System Font Regular"/>
              <a:buChar char="✗"/>
            </a:pPr>
            <a:r>
              <a:rPr lang="en-NL" sz="1800" dirty="0"/>
              <a:t> A concrete </a:t>
            </a:r>
            <a:r>
              <a:rPr lang="en-NL" sz="1800" b="1" dirty="0"/>
              <a:t>useful</a:t>
            </a:r>
            <a:r>
              <a:rPr lang="en-NL" sz="1800" dirty="0"/>
              <a:t> application is yet </a:t>
            </a:r>
            <a:r>
              <a:rPr lang="en-NL" sz="1800" b="1" dirty="0"/>
              <a:t>to be found</a:t>
            </a:r>
            <a:br>
              <a:rPr lang="en-NL" sz="1800" b="1" dirty="0"/>
            </a:br>
            <a:endParaRPr lang="en-NL" sz="1800" b="1" dirty="0"/>
          </a:p>
          <a:p>
            <a:pPr>
              <a:buClr>
                <a:srgbClr val="C00000"/>
              </a:buClr>
              <a:buFont typeface="System Font Regular"/>
              <a:buChar char="✗"/>
            </a:pPr>
            <a:r>
              <a:rPr lang="en-NL" sz="1800" dirty="0"/>
              <a:t> Developing </a:t>
            </a:r>
            <a:r>
              <a:rPr lang="en-NL" sz="1800" b="1" dirty="0"/>
              <a:t>algorithms</a:t>
            </a:r>
            <a:r>
              <a:rPr lang="en-NL" sz="1800" dirty="0"/>
              <a:t> is extremelly </a:t>
            </a:r>
            <a:r>
              <a:rPr lang="en-NL" sz="1800" b="1" dirty="0"/>
              <a:t>hard</a:t>
            </a:r>
            <a:br>
              <a:rPr lang="en-NL" sz="1800" b="1" dirty="0"/>
            </a:br>
            <a:r>
              <a:rPr lang="en-NL" sz="1800" dirty="0"/>
              <a:t>Only a few of them are know</a:t>
            </a:r>
            <a:r>
              <a:rPr lang="en-NL" sz="1800" b="1" dirty="0"/>
              <a:t> </a:t>
            </a:r>
            <a:r>
              <a:rPr lang="en-GB" sz="1200" dirty="0">
                <a:hlinkClick r:id="rId7"/>
              </a:rPr>
              <a:t>https://quantumalgorithmzoo.org/</a:t>
            </a:r>
            <a:endParaRPr lang="en-NL" sz="1200" dirty="0"/>
          </a:p>
          <a:p>
            <a:pPr>
              <a:buClr>
                <a:srgbClr val="C00000"/>
              </a:buClr>
              <a:buFont typeface="System Font Regular"/>
              <a:buChar char="✗"/>
            </a:pPr>
            <a:r>
              <a:rPr lang="en-NL" sz="1800" dirty="0"/>
              <a:t> Current </a:t>
            </a:r>
            <a:r>
              <a:rPr lang="en-NL" sz="1800" b="1" dirty="0"/>
              <a:t>quantum hardware </a:t>
            </a:r>
            <a:r>
              <a:rPr lang="en-NL" sz="1800" dirty="0"/>
              <a:t>is not mature enough:</a:t>
            </a:r>
            <a:br>
              <a:rPr lang="en-NL" sz="1800" dirty="0"/>
            </a:br>
            <a:r>
              <a:rPr lang="en-NL" sz="1800" dirty="0"/>
              <a:t> Limited access to (a few) </a:t>
            </a:r>
            <a:r>
              <a:rPr lang="en-NL" sz="1800" b="1" dirty="0"/>
              <a:t>noisy</a:t>
            </a:r>
            <a:r>
              <a:rPr lang="en-NL" sz="1800" dirty="0"/>
              <a:t> qubits</a:t>
            </a:r>
          </a:p>
        </p:txBody>
      </p:sp>
    </p:spTree>
    <p:extLst>
      <p:ext uri="{BB962C8B-B14F-4D97-AF65-F5344CB8AC3E}">
        <p14:creationId xmlns:p14="http://schemas.microsoft.com/office/powerpoint/2010/main" val="1567758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08637-C9F9-725A-5CCB-C65E98FB4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N. hits and particles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F591A-C3A0-A527-906B-961016A12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394C2-22AA-38C2-0A86-39756792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C5869-AC9B-A31B-3230-9BEAAB5A8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D4673-42F2-523F-834C-B321EBECC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6D0618-34B0-A1DE-3BA3-1C1C001417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821" y="1539264"/>
            <a:ext cx="11692357" cy="467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02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F13C9-5B27-FC26-7536-2500E4E4A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Tracking challenges in HL-LHC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C34D9-7F50-5CA2-990C-0C0AF12D3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233"/>
            <a:ext cx="10515600" cy="4770194"/>
          </a:xfrm>
        </p:spPr>
        <p:txBody>
          <a:bodyPr>
            <a:normAutofit/>
          </a:bodyPr>
          <a:lstStyle/>
          <a:p>
            <a:r>
              <a:rPr lang="en-NL" dirty="0"/>
              <a:t>Number of collisions per crossing: </a:t>
            </a:r>
            <a:r>
              <a:rPr lang="en-NL" b="1" dirty="0"/>
              <a:t>~7</a:t>
            </a:r>
          </a:p>
          <a:p>
            <a:r>
              <a:rPr lang="en-NL" dirty="0"/>
              <a:t>Substantial </a:t>
            </a:r>
            <a:r>
              <a:rPr lang="en-NL" b="1" dirty="0"/>
              <a:t>boost</a:t>
            </a:r>
            <a:r>
              <a:rPr lang="en-NL" dirty="0"/>
              <a:t> </a:t>
            </a:r>
            <a:r>
              <a:rPr lang="en-NL" b="1" dirty="0"/>
              <a:t>in</a:t>
            </a:r>
            <a:r>
              <a:rPr lang="en-NL" dirty="0"/>
              <a:t> </a:t>
            </a:r>
            <a:r>
              <a:rPr lang="en-NL" b="1" dirty="0"/>
              <a:t>luminosity</a:t>
            </a:r>
            <a:r>
              <a:rPr lang="en-NL" dirty="0"/>
              <a:t> in the future</a:t>
            </a:r>
          </a:p>
          <a:p>
            <a:pPr lvl="1"/>
            <a:r>
              <a:rPr lang="en-NL" b="1" dirty="0"/>
              <a:t>10x</a:t>
            </a:r>
            <a:r>
              <a:rPr lang="en-NL" dirty="0"/>
              <a:t> more </a:t>
            </a:r>
            <a:r>
              <a:rPr lang="en-NL" b="1" dirty="0"/>
              <a:t>collisions</a:t>
            </a:r>
            <a:endParaRPr lang="en-NL" dirty="0"/>
          </a:p>
          <a:p>
            <a:pPr lvl="1"/>
            <a:r>
              <a:rPr lang="en-GB" b="1" dirty="0"/>
              <a:t>10x</a:t>
            </a:r>
            <a:r>
              <a:rPr lang="en-NL" dirty="0"/>
              <a:t> more </a:t>
            </a:r>
            <a:r>
              <a:rPr lang="en-NL" b="1" dirty="0"/>
              <a:t>particles</a:t>
            </a:r>
            <a:br>
              <a:rPr lang="en-NL" dirty="0"/>
            </a:br>
            <a:endParaRPr lang="en-NL" dirty="0"/>
          </a:p>
          <a:p>
            <a:r>
              <a:rPr lang="en-NL" dirty="0"/>
              <a:t>New </a:t>
            </a:r>
            <a:r>
              <a:rPr lang="en-NL" b="1" dirty="0"/>
              <a:t>algorithms</a:t>
            </a:r>
            <a:r>
              <a:rPr lang="en-NL" dirty="0"/>
              <a:t> will be required </a:t>
            </a:r>
            <a:br>
              <a:rPr lang="en-NL" dirty="0"/>
            </a:br>
            <a:r>
              <a:rPr lang="en-NL" dirty="0"/>
              <a:t>to deal with the new operating </a:t>
            </a:r>
            <a:br>
              <a:rPr lang="en-NL" dirty="0"/>
            </a:br>
            <a:r>
              <a:rPr lang="en-NL" dirty="0"/>
              <a:t>conditions</a:t>
            </a:r>
            <a:br>
              <a:rPr lang="en-NL" dirty="0"/>
            </a:br>
            <a:br>
              <a:rPr lang="en-NL" dirty="0"/>
            </a:br>
            <a:endParaRPr lang="en-NL" dirty="0"/>
          </a:p>
          <a:p>
            <a:r>
              <a:rPr lang="en-NL" dirty="0"/>
              <a:t>Can </a:t>
            </a:r>
            <a:r>
              <a:rPr lang="en-NL" b="1" dirty="0"/>
              <a:t>quantum computing</a:t>
            </a:r>
            <a:r>
              <a:rPr lang="en-NL" dirty="0"/>
              <a:t> play a role?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8F7BF-956A-4C4D-8F56-7C43EC4B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15-16 May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4E4DA-2095-39A0-1D30-0CD73D34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9B47-8266-2BE1-61FF-781DF2F0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408" y="6461736"/>
            <a:ext cx="2743200" cy="365125"/>
          </a:xfrm>
        </p:spPr>
        <p:txBody>
          <a:bodyPr/>
          <a:lstStyle/>
          <a:p>
            <a:fld id="{DFA5D71E-5CDF-4C93-8A75-5B916FDC5BE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4F9D68-2314-4478-AC2C-277D8E0858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4737" y="2503004"/>
            <a:ext cx="5677109" cy="27544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BFEE9E-3AA8-0C86-3514-0AA656D62B87}"/>
              </a:ext>
            </a:extLst>
          </p:cNvPr>
          <p:cNvSpPr txBox="1"/>
          <p:nvPr/>
        </p:nvSpPr>
        <p:spPr>
          <a:xfrm>
            <a:off x="9436918" y="2398792"/>
            <a:ext cx="21739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Courtesy of </a:t>
            </a:r>
            <a:r>
              <a:rPr lang="en-GB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Robbert</a:t>
            </a:r>
            <a:r>
              <a:rPr lang="en-GB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Geertsema</a:t>
            </a:r>
            <a:endParaRPr lang="en-GB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65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66A2F-F3B1-2F56-8128-AC803284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Quantum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C5359-D32D-06B7-6D6A-DF4CBC321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1232"/>
            <a:ext cx="8792759" cy="5004800"/>
          </a:xfrm>
        </p:spPr>
        <p:txBody>
          <a:bodyPr>
            <a:normAutofit/>
          </a:bodyPr>
          <a:lstStyle/>
          <a:p>
            <a:r>
              <a:rPr lang="en-NL" dirty="0"/>
              <a:t>Using a system of </a:t>
            </a:r>
            <a:r>
              <a:rPr lang="en-NL" b="1" dirty="0"/>
              <a:t>qubits</a:t>
            </a:r>
            <a:r>
              <a:rPr lang="en-NL" dirty="0"/>
              <a:t> to perform calculations</a:t>
            </a:r>
            <a:br>
              <a:rPr lang="en-NL" dirty="0"/>
            </a:br>
            <a:br>
              <a:rPr lang="en-NL" dirty="0"/>
            </a:br>
            <a:endParaRPr lang="en-NL" dirty="0"/>
          </a:p>
          <a:p>
            <a:r>
              <a:rPr lang="en-NL" dirty="0"/>
              <a:t>Tracking algorithms </a:t>
            </a:r>
            <a:r>
              <a:rPr lang="en-NL" b="1" dirty="0"/>
              <a:t>not easy </a:t>
            </a:r>
            <a:br>
              <a:rPr lang="en-NL" b="1" dirty="0"/>
            </a:br>
            <a:r>
              <a:rPr lang="en-NL" b="1" dirty="0"/>
              <a:t>to port</a:t>
            </a:r>
            <a:r>
              <a:rPr lang="en-NL" dirty="0"/>
              <a:t> to a quantum computer</a:t>
            </a:r>
            <a:br>
              <a:rPr lang="en-NL" dirty="0"/>
            </a:br>
            <a:endParaRPr lang="en-NL" dirty="0"/>
          </a:p>
          <a:p>
            <a:r>
              <a:rPr lang="en-NL" b="1" dirty="0"/>
              <a:t>Translate</a:t>
            </a:r>
            <a:r>
              <a:rPr lang="en-NL" dirty="0"/>
              <a:t> the tracking problem</a:t>
            </a:r>
            <a:br>
              <a:rPr lang="en-NL" dirty="0"/>
            </a:br>
            <a:r>
              <a:rPr lang="en-NL" dirty="0"/>
              <a:t>to something </a:t>
            </a:r>
            <a:r>
              <a:rPr lang="en-NL" b="1" dirty="0"/>
              <a:t>compatible</a:t>
            </a:r>
            <a:r>
              <a:rPr lang="en-NL" dirty="0"/>
              <a:t> with a </a:t>
            </a:r>
            <a:br>
              <a:rPr lang="en-NL" dirty="0"/>
            </a:br>
            <a:r>
              <a:rPr lang="en-NL" dirty="0"/>
              <a:t>quantum computer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8A508-AE2B-53D4-D5CA-6EFB3EF8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A9F35-2984-8A6C-852C-7D6FF6193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Nikhef</a:t>
            </a:r>
            <a:r>
              <a:rPr lang="en-US" dirty="0"/>
              <a:t> Jamboree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7EB3E-1AE7-5DB3-05B4-15DB11CB7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4B14BB7A-5885-6409-8918-11086B9E2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88" y="2071825"/>
            <a:ext cx="3976829" cy="422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EF3157-390C-53B5-417E-9C058582ED7E}"/>
                  </a:ext>
                </a:extLst>
              </p:cNvPr>
              <p:cNvSpPr txBox="1"/>
              <p:nvPr/>
            </p:nvSpPr>
            <p:spPr>
              <a:xfrm>
                <a:off x="3874194" y="2005540"/>
                <a:ext cx="2867645" cy="4558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|1⟩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EF3157-390C-53B5-417E-9C058582E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4194" y="2005540"/>
                <a:ext cx="2867645" cy="455830"/>
              </a:xfrm>
              <a:prstGeom prst="rect">
                <a:avLst/>
              </a:prstGeom>
              <a:blipFill>
                <a:blip r:embed="rId4"/>
                <a:stretch>
                  <a:fillRect t="-2703" r="-3097" b="-2702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8546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F2088-A035-19CE-B235-0134EB058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702"/>
            <a:ext cx="9377454" cy="892897"/>
          </a:xfrm>
        </p:spPr>
        <p:txBody>
          <a:bodyPr>
            <a:normAutofit/>
          </a:bodyPr>
          <a:lstStyle/>
          <a:p>
            <a:r>
              <a:rPr lang="nl-NL" b="1" dirty="0"/>
              <a:t>A </a:t>
            </a:r>
            <a:r>
              <a:rPr lang="nl-NL" b="1" dirty="0" err="1"/>
              <a:t>quantum</a:t>
            </a:r>
            <a:r>
              <a:rPr lang="nl-NL" b="1" dirty="0"/>
              <a:t> </a:t>
            </a:r>
            <a:r>
              <a:rPr lang="nl-NL" b="1" dirty="0" err="1"/>
              <a:t>algorithm</a:t>
            </a:r>
            <a:r>
              <a:rPr lang="nl-NL" b="1" dirty="0"/>
              <a:t> </a:t>
            </a:r>
            <a:r>
              <a:rPr lang="nl-NL" b="1" dirty="0" err="1"/>
              <a:t>for</a:t>
            </a:r>
            <a:r>
              <a:rPr lang="nl-NL" b="1" dirty="0"/>
              <a:t> tracking</a:t>
            </a:r>
            <a:endParaRPr lang="en-NL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D4EB4B-E2B5-45CB-25DB-21E520FA84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1232"/>
                <a:ext cx="7174974" cy="5032945"/>
              </a:xfrm>
            </p:spPr>
            <p:txBody>
              <a:bodyPr>
                <a:normAutofit/>
              </a:bodyPr>
              <a:lstStyle/>
              <a:p>
                <a:r>
                  <a:rPr lang="en-NL" i="1" dirty="0"/>
                  <a:t>Inspired by </a:t>
                </a:r>
                <a:r>
                  <a:rPr lang="en-NL" dirty="0"/>
                  <a:t>Denby-Peterson</a:t>
                </a:r>
                <a:r>
                  <a:rPr lang="en-NL" baseline="30000" dirty="0"/>
                  <a:t>[1]</a:t>
                </a:r>
                <a:r>
                  <a:rPr lang="en-NL" dirty="0"/>
                  <a:t> model</a:t>
                </a:r>
              </a:p>
              <a:p>
                <a:r>
                  <a:rPr lang="en-NL" b="1" dirty="0"/>
                  <a:t>Candidate</a:t>
                </a:r>
                <a:r>
                  <a:rPr lang="en-NL" dirty="0"/>
                  <a:t> </a:t>
                </a:r>
                <a:r>
                  <a:rPr lang="en-NL" b="1" dirty="0"/>
                  <a:t>doublets</a:t>
                </a:r>
                <a:r>
                  <a:rPr lang="en-NL" dirty="0"/>
                  <a:t> constructed</a:t>
                </a:r>
                <a:br>
                  <a:rPr lang="en-NL" dirty="0"/>
                </a:b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=#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𝐿𝑎𝑦𝑒𝑟𝑠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 × #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𝑃𝑎𝑟𝑡𝑖𝑐𝑙𝑒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NL" dirty="0"/>
              </a:p>
              <a:p>
                <a:r>
                  <a:rPr lang="en-NL" dirty="0"/>
                  <a:t>Initialise the Hamiltonian</a:t>
                </a:r>
                <a:br>
                  <a:rPr lang="en-NL" dirty="0"/>
                </a:br>
                <a:endParaRPr lang="en-NL" dirty="0"/>
              </a:p>
              <a:p>
                <a:endParaRPr lang="en-NL" dirty="0"/>
              </a:p>
              <a:p>
                <a:r>
                  <a:rPr lang="en-NL" dirty="0"/>
                  <a:t>Only </a:t>
                </a:r>
                <a:r>
                  <a:rPr lang="en-NL" b="1" dirty="0"/>
                  <a:t>linear</a:t>
                </a:r>
                <a:r>
                  <a:rPr lang="en-NL" dirty="0"/>
                  <a:t> and </a:t>
                </a:r>
                <a:r>
                  <a:rPr lang="en-NL" b="1" dirty="0"/>
                  <a:t>quadratic</a:t>
                </a:r>
                <a:r>
                  <a:rPr lang="en-NL" dirty="0"/>
                  <a:t> terms.</a:t>
                </a:r>
                <a:br>
                  <a:rPr lang="en-NL" dirty="0"/>
                </a:br>
                <a:r>
                  <a:rPr lang="en-NL" b="1" dirty="0"/>
                  <a:t>It’s Ising!</a:t>
                </a:r>
                <a:br>
                  <a:rPr lang="en-NL" dirty="0"/>
                </a:br>
                <a:br>
                  <a:rPr lang="en-NL" dirty="0"/>
                </a:br>
                <a:endParaRPr lang="en-NL" dirty="0"/>
              </a:p>
              <a:p>
                <a:endParaRPr lang="en-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D4EB4B-E2B5-45CB-25DB-21E520FA84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1232"/>
                <a:ext cx="7174974" cy="5032945"/>
              </a:xfrm>
              <a:blipFill>
                <a:blip r:embed="rId3"/>
                <a:stretch>
                  <a:fillRect l="-1239" t="-201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00B97-A65C-5345-4A75-492D335FA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545C1-9CCF-8086-2028-648056D68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Nikhef</a:t>
            </a:r>
            <a:r>
              <a:rPr lang="en-US" dirty="0"/>
              <a:t> Jamboree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A1F32-6A48-33F5-E107-8C3532883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C9F889-0CF3-D6D6-596F-5EB71F17882B}"/>
              </a:ext>
            </a:extLst>
          </p:cNvPr>
          <p:cNvSpPr txBox="1">
            <a:spLocks/>
          </p:cNvSpPr>
          <p:nvPr/>
        </p:nvSpPr>
        <p:spPr>
          <a:xfrm>
            <a:off x="838200" y="741689"/>
            <a:ext cx="11353799" cy="892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NL" sz="2400" dirty="0">
                <a:solidFill>
                  <a:srgbClr val="C00000"/>
                </a:solidFill>
              </a:rPr>
              <a:t>From Hits to an Ising-like Hamiltonian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8CB75775-C115-43FC-D189-D0C006E24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063" y="-4541838"/>
            <a:ext cx="635000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678466F-EC07-230A-397E-C51F4366D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463" y="-4541838"/>
            <a:ext cx="5842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35915C41-5972-9448-2F84-6D1993218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463" y="-4389438"/>
            <a:ext cx="635000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E43980AF-16E2-15B2-A6F9-1BF8A34EF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863" y="-4389438"/>
            <a:ext cx="5842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9BE6909-8E4D-5B29-D1A3-81B759FAD5C2}"/>
              </a:ext>
            </a:extLst>
          </p:cNvPr>
          <p:cNvGrpSpPr/>
          <p:nvPr/>
        </p:nvGrpSpPr>
        <p:grpSpPr>
          <a:xfrm>
            <a:off x="7477520" y="975960"/>
            <a:ext cx="4765881" cy="3043141"/>
            <a:chOff x="8153400" y="1065429"/>
            <a:chExt cx="3836319" cy="2475687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B46A0D24-80E7-C8F2-4D0E-7C52DB7C5C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1065429"/>
              <a:ext cx="3836319" cy="2475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21E05C3-E5B9-54B5-7B60-22A47640C7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71559" y="1672683"/>
              <a:ext cx="912392" cy="4311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807532F-BCB1-8577-A3F6-5A39BF06A90D}"/>
                </a:ext>
              </a:extLst>
            </p:cNvPr>
            <p:cNvCxnSpPr>
              <a:cxnSpLocks/>
            </p:cNvCxnSpPr>
            <p:nvPr/>
          </p:nvCxnSpPr>
          <p:spPr>
            <a:xfrm>
              <a:off x="10983951" y="1675714"/>
              <a:ext cx="910683" cy="4529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EFA7484-40C5-A4B8-62B9-7FA1ED59CB10}"/>
                    </a:ext>
                  </a:extLst>
                </p:cNvPr>
                <p:cNvSpPr txBox="1"/>
                <p:nvPr/>
              </p:nvSpPr>
              <p:spPr>
                <a:xfrm>
                  <a:off x="10348032" y="1559859"/>
                  <a:ext cx="2456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EFA7484-40C5-A4B8-62B9-7FA1ED59CB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8032" y="1559859"/>
                  <a:ext cx="24564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2500" r="-7500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93F25F0-79D8-B2C4-9619-69685CDA96EA}"/>
                    </a:ext>
                  </a:extLst>
                </p:cNvPr>
                <p:cNvSpPr txBox="1"/>
                <p:nvPr/>
              </p:nvSpPr>
              <p:spPr>
                <a:xfrm>
                  <a:off x="11385911" y="1374885"/>
                  <a:ext cx="244362" cy="2993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93F25F0-79D8-B2C4-9619-69685CDA96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5911" y="1374885"/>
                  <a:ext cx="244362" cy="299313"/>
                </a:xfrm>
                <a:prstGeom prst="rect">
                  <a:avLst/>
                </a:prstGeom>
                <a:blipFill>
                  <a:blip r:embed="rId8"/>
                  <a:stretch>
                    <a:fillRect l="-22500" r="-15000" b="-265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DB4E91E-C3F9-F186-307F-C40E48DD8422}"/>
              </a:ext>
            </a:extLst>
          </p:cNvPr>
          <p:cNvGrpSpPr/>
          <p:nvPr/>
        </p:nvGrpSpPr>
        <p:grpSpPr>
          <a:xfrm>
            <a:off x="240774" y="3315454"/>
            <a:ext cx="7308268" cy="892897"/>
            <a:chOff x="1253315" y="3324889"/>
            <a:chExt cx="5912069" cy="695130"/>
          </a:xfrm>
        </p:grpSpPr>
        <p:pic>
          <p:nvPicPr>
            <p:cNvPr id="6154" name="Picture 10">
              <a:extLst>
                <a:ext uri="{FF2B5EF4-FFF2-40B4-BE49-F238E27FC236}">
                  <a16:creationId xmlns:a16="http://schemas.microsoft.com/office/drawing/2014/main" id="{5CBA8617-73D5-4AD2-B10E-CEA98C6AC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3315" y="3324889"/>
              <a:ext cx="5912069" cy="695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2353E2B-455A-8751-BAC3-EAAFDB241F1E}"/>
                </a:ext>
              </a:extLst>
            </p:cNvPr>
            <p:cNvSpPr/>
            <p:nvPr/>
          </p:nvSpPr>
          <p:spPr>
            <a:xfrm>
              <a:off x="3457904" y="3793311"/>
              <a:ext cx="194441" cy="60049"/>
            </a:xfrm>
            <a:custGeom>
              <a:avLst/>
              <a:gdLst>
                <a:gd name="connsiteX0" fmla="*/ 0 w 194441"/>
                <a:gd name="connsiteY0" fmla="*/ 51185 h 60049"/>
                <a:gd name="connsiteX1" fmla="*/ 54443 w 194441"/>
                <a:gd name="connsiteY1" fmla="*/ 25592 h 60049"/>
                <a:gd name="connsiteX2" fmla="*/ 62222 w 194441"/>
                <a:gd name="connsiteY2" fmla="*/ 51185 h 60049"/>
                <a:gd name="connsiteX3" fmla="*/ 77776 w 194441"/>
                <a:gd name="connsiteY3" fmla="*/ 0 h 60049"/>
                <a:gd name="connsiteX4" fmla="*/ 93331 w 194441"/>
                <a:gd name="connsiteY4" fmla="*/ 25592 h 60049"/>
                <a:gd name="connsiteX5" fmla="*/ 108888 w 194441"/>
                <a:gd name="connsiteY5" fmla="*/ 59716 h 60049"/>
                <a:gd name="connsiteX6" fmla="*/ 124442 w 194441"/>
                <a:gd name="connsiteY6" fmla="*/ 34123 h 60049"/>
                <a:gd name="connsiteX7" fmla="*/ 155553 w 194441"/>
                <a:gd name="connsiteY7" fmla="*/ 34123 h 60049"/>
                <a:gd name="connsiteX8" fmla="*/ 178886 w 194441"/>
                <a:gd name="connsiteY8" fmla="*/ 42653 h 60049"/>
                <a:gd name="connsiteX9" fmla="*/ 194441 w 194441"/>
                <a:gd name="connsiteY9" fmla="*/ 25592 h 6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441" h="60049" extrusionOk="0">
                  <a:moveTo>
                    <a:pt x="0" y="51185"/>
                  </a:moveTo>
                  <a:cubicBezTo>
                    <a:pt x="12708" y="44446"/>
                    <a:pt x="37079" y="24378"/>
                    <a:pt x="54443" y="25592"/>
                  </a:cubicBezTo>
                  <a:cubicBezTo>
                    <a:pt x="61235" y="23972"/>
                    <a:pt x="54973" y="55910"/>
                    <a:pt x="62222" y="51185"/>
                  </a:cubicBezTo>
                  <a:cubicBezTo>
                    <a:pt x="73816" y="38468"/>
                    <a:pt x="77776" y="0"/>
                    <a:pt x="77776" y="0"/>
                  </a:cubicBezTo>
                  <a:cubicBezTo>
                    <a:pt x="82243" y="6614"/>
                    <a:pt x="90760" y="18774"/>
                    <a:pt x="93331" y="25592"/>
                  </a:cubicBezTo>
                  <a:cubicBezTo>
                    <a:pt x="98560" y="36942"/>
                    <a:pt x="97253" y="57617"/>
                    <a:pt x="108888" y="59716"/>
                  </a:cubicBezTo>
                  <a:cubicBezTo>
                    <a:pt x="120633" y="62247"/>
                    <a:pt x="117119" y="42325"/>
                    <a:pt x="124442" y="34123"/>
                  </a:cubicBezTo>
                  <a:cubicBezTo>
                    <a:pt x="145779" y="94203"/>
                    <a:pt x="118408" y="46412"/>
                    <a:pt x="155553" y="34123"/>
                  </a:cubicBezTo>
                  <a:cubicBezTo>
                    <a:pt x="166883" y="35628"/>
                    <a:pt x="173336" y="41943"/>
                    <a:pt x="178886" y="42653"/>
                  </a:cubicBezTo>
                  <a:cubicBezTo>
                    <a:pt x="187225" y="13574"/>
                    <a:pt x="180743" y="10382"/>
                    <a:pt x="194441" y="2559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421862628">
                    <a:custGeom>
                      <a:avLst/>
                      <a:gdLst>
                        <a:gd name="connsiteX0" fmla="*/ 0 w 131379"/>
                        <a:gd name="connsiteY0" fmla="*/ 31532 h 36992"/>
                        <a:gd name="connsiteX1" fmla="*/ 36786 w 131379"/>
                        <a:gd name="connsiteY1" fmla="*/ 15766 h 36992"/>
                        <a:gd name="connsiteX2" fmla="*/ 42042 w 131379"/>
                        <a:gd name="connsiteY2" fmla="*/ 31532 h 36992"/>
                        <a:gd name="connsiteX3" fmla="*/ 52552 w 131379"/>
                        <a:gd name="connsiteY3" fmla="*/ 0 h 36992"/>
                        <a:gd name="connsiteX4" fmla="*/ 63062 w 131379"/>
                        <a:gd name="connsiteY4" fmla="*/ 15766 h 36992"/>
                        <a:gd name="connsiteX5" fmla="*/ 73573 w 131379"/>
                        <a:gd name="connsiteY5" fmla="*/ 36787 h 36992"/>
                        <a:gd name="connsiteX6" fmla="*/ 84083 w 131379"/>
                        <a:gd name="connsiteY6" fmla="*/ 21021 h 36992"/>
                        <a:gd name="connsiteX7" fmla="*/ 105104 w 131379"/>
                        <a:gd name="connsiteY7" fmla="*/ 21021 h 36992"/>
                        <a:gd name="connsiteX8" fmla="*/ 120869 w 131379"/>
                        <a:gd name="connsiteY8" fmla="*/ 26276 h 36992"/>
                        <a:gd name="connsiteX9" fmla="*/ 131379 w 131379"/>
                        <a:gd name="connsiteY9" fmla="*/ 15766 h 36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31379" h="36992">
                          <a:moveTo>
                            <a:pt x="0" y="31532"/>
                          </a:moveTo>
                          <a:cubicBezTo>
                            <a:pt x="12262" y="26277"/>
                            <a:pt x="23445" y="15766"/>
                            <a:pt x="36786" y="15766"/>
                          </a:cubicBezTo>
                          <a:cubicBezTo>
                            <a:pt x="42326" y="15766"/>
                            <a:pt x="38125" y="35449"/>
                            <a:pt x="42042" y="31532"/>
                          </a:cubicBezTo>
                          <a:cubicBezTo>
                            <a:pt x="49876" y="23698"/>
                            <a:pt x="52552" y="0"/>
                            <a:pt x="52552" y="0"/>
                          </a:cubicBezTo>
                          <a:cubicBezTo>
                            <a:pt x="56055" y="5255"/>
                            <a:pt x="59928" y="10282"/>
                            <a:pt x="63062" y="15766"/>
                          </a:cubicBezTo>
                          <a:cubicBezTo>
                            <a:pt x="66949" y="22568"/>
                            <a:pt x="65973" y="34887"/>
                            <a:pt x="73573" y="36787"/>
                          </a:cubicBezTo>
                          <a:cubicBezTo>
                            <a:pt x="79700" y="38319"/>
                            <a:pt x="80580" y="26276"/>
                            <a:pt x="84083" y="21021"/>
                          </a:cubicBezTo>
                          <a:cubicBezTo>
                            <a:pt x="94622" y="52640"/>
                            <a:pt x="81485" y="28895"/>
                            <a:pt x="105104" y="21021"/>
                          </a:cubicBezTo>
                          <a:lnTo>
                            <a:pt x="120869" y="26276"/>
                          </a:lnTo>
                          <a:cubicBezTo>
                            <a:pt x="126907" y="8161"/>
                            <a:pt x="122207" y="6594"/>
                            <a:pt x="131379" y="15766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27A42B2-0213-8ED5-71EE-9154B3B151EA}"/>
                </a:ext>
              </a:extLst>
            </p:cNvPr>
            <p:cNvSpPr/>
            <p:nvPr/>
          </p:nvSpPr>
          <p:spPr>
            <a:xfrm>
              <a:off x="4503682" y="3812637"/>
              <a:ext cx="194441" cy="60049"/>
            </a:xfrm>
            <a:custGeom>
              <a:avLst/>
              <a:gdLst>
                <a:gd name="connsiteX0" fmla="*/ 0 w 194441"/>
                <a:gd name="connsiteY0" fmla="*/ 51185 h 60049"/>
                <a:gd name="connsiteX1" fmla="*/ 54443 w 194441"/>
                <a:gd name="connsiteY1" fmla="*/ 25592 h 60049"/>
                <a:gd name="connsiteX2" fmla="*/ 62222 w 194441"/>
                <a:gd name="connsiteY2" fmla="*/ 51185 h 60049"/>
                <a:gd name="connsiteX3" fmla="*/ 77776 w 194441"/>
                <a:gd name="connsiteY3" fmla="*/ 0 h 60049"/>
                <a:gd name="connsiteX4" fmla="*/ 93331 w 194441"/>
                <a:gd name="connsiteY4" fmla="*/ 25592 h 60049"/>
                <a:gd name="connsiteX5" fmla="*/ 108888 w 194441"/>
                <a:gd name="connsiteY5" fmla="*/ 59716 h 60049"/>
                <a:gd name="connsiteX6" fmla="*/ 124442 w 194441"/>
                <a:gd name="connsiteY6" fmla="*/ 34123 h 60049"/>
                <a:gd name="connsiteX7" fmla="*/ 155553 w 194441"/>
                <a:gd name="connsiteY7" fmla="*/ 34123 h 60049"/>
                <a:gd name="connsiteX8" fmla="*/ 178886 w 194441"/>
                <a:gd name="connsiteY8" fmla="*/ 42653 h 60049"/>
                <a:gd name="connsiteX9" fmla="*/ 194441 w 194441"/>
                <a:gd name="connsiteY9" fmla="*/ 25592 h 6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441" h="60049" extrusionOk="0">
                  <a:moveTo>
                    <a:pt x="0" y="51185"/>
                  </a:moveTo>
                  <a:cubicBezTo>
                    <a:pt x="12708" y="44446"/>
                    <a:pt x="37079" y="24378"/>
                    <a:pt x="54443" y="25592"/>
                  </a:cubicBezTo>
                  <a:cubicBezTo>
                    <a:pt x="61235" y="23972"/>
                    <a:pt x="54973" y="55910"/>
                    <a:pt x="62222" y="51185"/>
                  </a:cubicBezTo>
                  <a:cubicBezTo>
                    <a:pt x="73816" y="38468"/>
                    <a:pt x="77776" y="0"/>
                    <a:pt x="77776" y="0"/>
                  </a:cubicBezTo>
                  <a:cubicBezTo>
                    <a:pt x="82243" y="6614"/>
                    <a:pt x="90760" y="18774"/>
                    <a:pt x="93331" y="25592"/>
                  </a:cubicBezTo>
                  <a:cubicBezTo>
                    <a:pt x="98560" y="36942"/>
                    <a:pt x="97253" y="57617"/>
                    <a:pt x="108888" y="59716"/>
                  </a:cubicBezTo>
                  <a:cubicBezTo>
                    <a:pt x="120633" y="62247"/>
                    <a:pt x="117119" y="42325"/>
                    <a:pt x="124442" y="34123"/>
                  </a:cubicBezTo>
                  <a:cubicBezTo>
                    <a:pt x="145779" y="94203"/>
                    <a:pt x="118408" y="46412"/>
                    <a:pt x="155553" y="34123"/>
                  </a:cubicBezTo>
                  <a:cubicBezTo>
                    <a:pt x="166883" y="35628"/>
                    <a:pt x="173336" y="41943"/>
                    <a:pt x="178886" y="42653"/>
                  </a:cubicBezTo>
                  <a:cubicBezTo>
                    <a:pt x="187225" y="13574"/>
                    <a:pt x="180743" y="10382"/>
                    <a:pt x="194441" y="2559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421862628">
                    <a:custGeom>
                      <a:avLst/>
                      <a:gdLst>
                        <a:gd name="connsiteX0" fmla="*/ 0 w 131379"/>
                        <a:gd name="connsiteY0" fmla="*/ 31532 h 36992"/>
                        <a:gd name="connsiteX1" fmla="*/ 36786 w 131379"/>
                        <a:gd name="connsiteY1" fmla="*/ 15766 h 36992"/>
                        <a:gd name="connsiteX2" fmla="*/ 42042 w 131379"/>
                        <a:gd name="connsiteY2" fmla="*/ 31532 h 36992"/>
                        <a:gd name="connsiteX3" fmla="*/ 52552 w 131379"/>
                        <a:gd name="connsiteY3" fmla="*/ 0 h 36992"/>
                        <a:gd name="connsiteX4" fmla="*/ 63062 w 131379"/>
                        <a:gd name="connsiteY4" fmla="*/ 15766 h 36992"/>
                        <a:gd name="connsiteX5" fmla="*/ 73573 w 131379"/>
                        <a:gd name="connsiteY5" fmla="*/ 36787 h 36992"/>
                        <a:gd name="connsiteX6" fmla="*/ 84083 w 131379"/>
                        <a:gd name="connsiteY6" fmla="*/ 21021 h 36992"/>
                        <a:gd name="connsiteX7" fmla="*/ 105104 w 131379"/>
                        <a:gd name="connsiteY7" fmla="*/ 21021 h 36992"/>
                        <a:gd name="connsiteX8" fmla="*/ 120869 w 131379"/>
                        <a:gd name="connsiteY8" fmla="*/ 26276 h 36992"/>
                        <a:gd name="connsiteX9" fmla="*/ 131379 w 131379"/>
                        <a:gd name="connsiteY9" fmla="*/ 15766 h 36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31379" h="36992">
                          <a:moveTo>
                            <a:pt x="0" y="31532"/>
                          </a:moveTo>
                          <a:cubicBezTo>
                            <a:pt x="12262" y="26277"/>
                            <a:pt x="23445" y="15766"/>
                            <a:pt x="36786" y="15766"/>
                          </a:cubicBezTo>
                          <a:cubicBezTo>
                            <a:pt x="42326" y="15766"/>
                            <a:pt x="38125" y="35449"/>
                            <a:pt x="42042" y="31532"/>
                          </a:cubicBezTo>
                          <a:cubicBezTo>
                            <a:pt x="49876" y="23698"/>
                            <a:pt x="52552" y="0"/>
                            <a:pt x="52552" y="0"/>
                          </a:cubicBezTo>
                          <a:cubicBezTo>
                            <a:pt x="56055" y="5255"/>
                            <a:pt x="59928" y="10282"/>
                            <a:pt x="63062" y="15766"/>
                          </a:cubicBezTo>
                          <a:cubicBezTo>
                            <a:pt x="66949" y="22568"/>
                            <a:pt x="65973" y="34887"/>
                            <a:pt x="73573" y="36787"/>
                          </a:cubicBezTo>
                          <a:cubicBezTo>
                            <a:pt x="79700" y="38319"/>
                            <a:pt x="80580" y="26276"/>
                            <a:pt x="84083" y="21021"/>
                          </a:cubicBezTo>
                          <a:cubicBezTo>
                            <a:pt x="94622" y="52640"/>
                            <a:pt x="81485" y="28895"/>
                            <a:pt x="105104" y="21021"/>
                          </a:cubicBezTo>
                          <a:lnTo>
                            <a:pt x="120869" y="26276"/>
                          </a:lnTo>
                          <a:cubicBezTo>
                            <a:pt x="126907" y="8161"/>
                            <a:pt x="122207" y="6594"/>
                            <a:pt x="131379" y="15766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E2C3BBA-2D53-05D3-B7BC-4FAF32E4B862}"/>
                </a:ext>
              </a:extLst>
            </p:cNvPr>
            <p:cNvSpPr/>
            <p:nvPr/>
          </p:nvSpPr>
          <p:spPr>
            <a:xfrm>
              <a:off x="5552111" y="3782612"/>
              <a:ext cx="194441" cy="60049"/>
            </a:xfrm>
            <a:custGeom>
              <a:avLst/>
              <a:gdLst>
                <a:gd name="connsiteX0" fmla="*/ 0 w 194441"/>
                <a:gd name="connsiteY0" fmla="*/ 51185 h 60049"/>
                <a:gd name="connsiteX1" fmla="*/ 54443 w 194441"/>
                <a:gd name="connsiteY1" fmla="*/ 25592 h 60049"/>
                <a:gd name="connsiteX2" fmla="*/ 62222 w 194441"/>
                <a:gd name="connsiteY2" fmla="*/ 51185 h 60049"/>
                <a:gd name="connsiteX3" fmla="*/ 77776 w 194441"/>
                <a:gd name="connsiteY3" fmla="*/ 0 h 60049"/>
                <a:gd name="connsiteX4" fmla="*/ 93331 w 194441"/>
                <a:gd name="connsiteY4" fmla="*/ 25592 h 60049"/>
                <a:gd name="connsiteX5" fmla="*/ 108888 w 194441"/>
                <a:gd name="connsiteY5" fmla="*/ 59716 h 60049"/>
                <a:gd name="connsiteX6" fmla="*/ 124442 w 194441"/>
                <a:gd name="connsiteY6" fmla="*/ 34123 h 60049"/>
                <a:gd name="connsiteX7" fmla="*/ 155553 w 194441"/>
                <a:gd name="connsiteY7" fmla="*/ 34123 h 60049"/>
                <a:gd name="connsiteX8" fmla="*/ 178886 w 194441"/>
                <a:gd name="connsiteY8" fmla="*/ 42653 h 60049"/>
                <a:gd name="connsiteX9" fmla="*/ 194441 w 194441"/>
                <a:gd name="connsiteY9" fmla="*/ 25592 h 6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441" h="60049" extrusionOk="0">
                  <a:moveTo>
                    <a:pt x="0" y="51185"/>
                  </a:moveTo>
                  <a:cubicBezTo>
                    <a:pt x="12708" y="44446"/>
                    <a:pt x="37079" y="24378"/>
                    <a:pt x="54443" y="25592"/>
                  </a:cubicBezTo>
                  <a:cubicBezTo>
                    <a:pt x="61235" y="23972"/>
                    <a:pt x="54973" y="55910"/>
                    <a:pt x="62222" y="51185"/>
                  </a:cubicBezTo>
                  <a:cubicBezTo>
                    <a:pt x="73816" y="38468"/>
                    <a:pt x="77776" y="0"/>
                    <a:pt x="77776" y="0"/>
                  </a:cubicBezTo>
                  <a:cubicBezTo>
                    <a:pt x="82243" y="6614"/>
                    <a:pt x="90760" y="18774"/>
                    <a:pt x="93331" y="25592"/>
                  </a:cubicBezTo>
                  <a:cubicBezTo>
                    <a:pt x="98560" y="36942"/>
                    <a:pt x="97253" y="57617"/>
                    <a:pt x="108888" y="59716"/>
                  </a:cubicBezTo>
                  <a:cubicBezTo>
                    <a:pt x="120633" y="62247"/>
                    <a:pt x="117119" y="42325"/>
                    <a:pt x="124442" y="34123"/>
                  </a:cubicBezTo>
                  <a:cubicBezTo>
                    <a:pt x="145779" y="94203"/>
                    <a:pt x="118408" y="46412"/>
                    <a:pt x="155553" y="34123"/>
                  </a:cubicBezTo>
                  <a:cubicBezTo>
                    <a:pt x="166883" y="35628"/>
                    <a:pt x="173336" y="41943"/>
                    <a:pt x="178886" y="42653"/>
                  </a:cubicBezTo>
                  <a:cubicBezTo>
                    <a:pt x="187225" y="13574"/>
                    <a:pt x="180743" y="10382"/>
                    <a:pt x="194441" y="2559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421862628">
                    <a:custGeom>
                      <a:avLst/>
                      <a:gdLst>
                        <a:gd name="connsiteX0" fmla="*/ 0 w 131379"/>
                        <a:gd name="connsiteY0" fmla="*/ 31532 h 36992"/>
                        <a:gd name="connsiteX1" fmla="*/ 36786 w 131379"/>
                        <a:gd name="connsiteY1" fmla="*/ 15766 h 36992"/>
                        <a:gd name="connsiteX2" fmla="*/ 42042 w 131379"/>
                        <a:gd name="connsiteY2" fmla="*/ 31532 h 36992"/>
                        <a:gd name="connsiteX3" fmla="*/ 52552 w 131379"/>
                        <a:gd name="connsiteY3" fmla="*/ 0 h 36992"/>
                        <a:gd name="connsiteX4" fmla="*/ 63062 w 131379"/>
                        <a:gd name="connsiteY4" fmla="*/ 15766 h 36992"/>
                        <a:gd name="connsiteX5" fmla="*/ 73573 w 131379"/>
                        <a:gd name="connsiteY5" fmla="*/ 36787 h 36992"/>
                        <a:gd name="connsiteX6" fmla="*/ 84083 w 131379"/>
                        <a:gd name="connsiteY6" fmla="*/ 21021 h 36992"/>
                        <a:gd name="connsiteX7" fmla="*/ 105104 w 131379"/>
                        <a:gd name="connsiteY7" fmla="*/ 21021 h 36992"/>
                        <a:gd name="connsiteX8" fmla="*/ 120869 w 131379"/>
                        <a:gd name="connsiteY8" fmla="*/ 26276 h 36992"/>
                        <a:gd name="connsiteX9" fmla="*/ 131379 w 131379"/>
                        <a:gd name="connsiteY9" fmla="*/ 15766 h 36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31379" h="36992">
                          <a:moveTo>
                            <a:pt x="0" y="31532"/>
                          </a:moveTo>
                          <a:cubicBezTo>
                            <a:pt x="12262" y="26277"/>
                            <a:pt x="23445" y="15766"/>
                            <a:pt x="36786" y="15766"/>
                          </a:cubicBezTo>
                          <a:cubicBezTo>
                            <a:pt x="42326" y="15766"/>
                            <a:pt x="38125" y="35449"/>
                            <a:pt x="42042" y="31532"/>
                          </a:cubicBezTo>
                          <a:cubicBezTo>
                            <a:pt x="49876" y="23698"/>
                            <a:pt x="52552" y="0"/>
                            <a:pt x="52552" y="0"/>
                          </a:cubicBezTo>
                          <a:cubicBezTo>
                            <a:pt x="56055" y="5255"/>
                            <a:pt x="59928" y="10282"/>
                            <a:pt x="63062" y="15766"/>
                          </a:cubicBezTo>
                          <a:cubicBezTo>
                            <a:pt x="66949" y="22568"/>
                            <a:pt x="65973" y="34887"/>
                            <a:pt x="73573" y="36787"/>
                          </a:cubicBezTo>
                          <a:cubicBezTo>
                            <a:pt x="79700" y="38319"/>
                            <a:pt x="80580" y="26276"/>
                            <a:pt x="84083" y="21021"/>
                          </a:cubicBezTo>
                          <a:cubicBezTo>
                            <a:pt x="94622" y="52640"/>
                            <a:pt x="81485" y="28895"/>
                            <a:pt x="105104" y="21021"/>
                          </a:cubicBezTo>
                          <a:lnTo>
                            <a:pt x="120869" y="26276"/>
                          </a:lnTo>
                          <a:cubicBezTo>
                            <a:pt x="126907" y="8161"/>
                            <a:pt x="122207" y="6594"/>
                            <a:pt x="131379" y="15766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156" name="Picture 12">
            <a:extLst>
              <a:ext uri="{FF2B5EF4-FFF2-40B4-BE49-F238E27FC236}">
                <a16:creationId xmlns:a16="http://schemas.microsoft.com/office/drawing/2014/main" id="{87EA5543-CABE-1DCD-97B0-804084EEB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t="2748" r="1035" b="1978"/>
          <a:stretch/>
        </p:blipFill>
        <p:spPr bwMode="auto">
          <a:xfrm>
            <a:off x="7792904" y="4145880"/>
            <a:ext cx="4020113" cy="215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8DB6011-31B1-9D1D-9024-C76377E048FE}"/>
              </a:ext>
            </a:extLst>
          </p:cNvPr>
          <p:cNvGrpSpPr/>
          <p:nvPr/>
        </p:nvGrpSpPr>
        <p:grpSpPr>
          <a:xfrm>
            <a:off x="1320517" y="5109089"/>
            <a:ext cx="5876466" cy="1004102"/>
            <a:chOff x="2345281" y="5446202"/>
            <a:chExt cx="4032300" cy="670109"/>
          </a:xfrm>
        </p:grpSpPr>
        <p:pic>
          <p:nvPicPr>
            <p:cNvPr id="6158" name="Picture 14">
              <a:extLst>
                <a:ext uri="{FF2B5EF4-FFF2-40B4-BE49-F238E27FC236}">
                  <a16:creationId xmlns:a16="http://schemas.microsoft.com/office/drawing/2014/main" id="{99B212B4-AE4A-1E91-6AD8-9543593B19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8000"/>
                      </a14:imgEffect>
                      <a14:imgEffect>
                        <a14:brightnessContrast contrast="6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81"/>
            <a:stretch/>
          </p:blipFill>
          <p:spPr bwMode="auto">
            <a:xfrm>
              <a:off x="2345281" y="5446202"/>
              <a:ext cx="2915341" cy="670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0" name="Picture 16">
              <a:extLst>
                <a:ext uri="{FF2B5EF4-FFF2-40B4-BE49-F238E27FC236}">
                  <a16:creationId xmlns:a16="http://schemas.microsoft.com/office/drawing/2014/main" id="{F7169CED-8C88-ED71-A161-AA1F0C07A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260" y="5683445"/>
              <a:ext cx="969321" cy="221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82A5DDC-5A07-9C58-D4FC-A56BF3E91BF2}"/>
              </a:ext>
            </a:extLst>
          </p:cNvPr>
          <p:cNvSpPr txBox="1"/>
          <p:nvPr/>
        </p:nvSpPr>
        <p:spPr>
          <a:xfrm>
            <a:off x="144966" y="6239970"/>
            <a:ext cx="9587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[1] R </a:t>
            </a:r>
            <a:r>
              <a:rPr lang="en-GB" sz="800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Mankel</a:t>
            </a:r>
            <a:r>
              <a:rPr lang="en-GB" sz="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“Pattern Recognition and Event Reconstruction in Particle Physics Experiments.” </a:t>
            </a:r>
            <a:r>
              <a:rPr lang="en-GB" sz="800" i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Reports on Progress in Physics</a:t>
            </a:r>
            <a:r>
              <a:rPr lang="en-GB" sz="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67, no. 4 (March 25, 2004): 553. </a:t>
            </a:r>
            <a:r>
              <a:rPr lang="en-GB" sz="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14"/>
              </a:rPr>
              <a:t>https://doi.org/10.1088/0034-4885/67/4/R03</a:t>
            </a:r>
            <a:r>
              <a:rPr lang="en-GB" sz="800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endParaRPr lang="en-GB" sz="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312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59FA9C-15C2-54D7-07F1-235AE6D840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23001"/>
                <a:ext cx="7429852" cy="5113065"/>
              </a:xfrm>
            </p:spPr>
            <p:txBody>
              <a:bodyPr>
                <a:normAutofit/>
              </a:bodyPr>
              <a:lstStyle/>
              <a:p>
                <a:r>
                  <a:rPr lang="en-NL" dirty="0"/>
                  <a:t>Spins take discrete values: </a:t>
                </a:r>
                <a:r>
                  <a:rPr lang="en-NL" b="1" dirty="0"/>
                  <a:t>on</a:t>
                </a:r>
                <a:r>
                  <a:rPr lang="en-NL" dirty="0"/>
                  <a:t> or </a:t>
                </a:r>
                <a:r>
                  <a:rPr lang="en-NL" b="1" dirty="0"/>
                  <a:t>off</a:t>
                </a:r>
                <a:br>
                  <a:rPr lang="en-NL" b="1" dirty="0"/>
                </a:br>
                <a:endParaRPr lang="en-NL" b="1" dirty="0"/>
              </a:p>
              <a:p>
                <a:r>
                  <a:rPr lang="en-NL" b="1" dirty="0"/>
                  <a:t>Relaxation</a:t>
                </a:r>
                <a:r>
                  <a:rPr lang="en-NL" dirty="0"/>
                  <a:t> of the problem promoting</a:t>
                </a:r>
              </a:p>
              <a:p>
                <a:r>
                  <a:rPr lang="en-NL" dirty="0"/>
                  <a:t>Hamiltonian is a differentiable</a:t>
                </a:r>
                <a:br>
                  <a:rPr lang="en-NL" dirty="0"/>
                </a:br>
                <a:endParaRPr lang="en-NL" dirty="0"/>
              </a:p>
              <a:p>
                <a:r>
                  <a:rPr lang="en-NL" dirty="0"/>
                  <a:t>Solve this </a:t>
                </a:r>
                <a:r>
                  <a:rPr lang="en-NL" b="1" dirty="0"/>
                  <a:t>huge</a:t>
                </a:r>
                <a:r>
                  <a:rPr lang="en-NL" dirty="0"/>
                  <a:t> </a:t>
                </a:r>
                <a14:m>
                  <m:oMath xmlns:m="http://schemas.openxmlformats.org/officeDocument/2006/math">
                    <m:r>
                      <a:rPr lang="nl-NL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NL" dirty="0"/>
                  <a:t> system</a:t>
                </a:r>
                <a:br>
                  <a:rPr lang="nl-NL" b="0" dirty="0"/>
                </a:br>
                <a:endParaRPr lang="en-NL" dirty="0"/>
              </a:p>
              <a:p>
                <a:r>
                  <a:rPr lang="en-NL" b="1" dirty="0"/>
                  <a:t>Discretize</a:t>
                </a:r>
                <a:r>
                  <a:rPr lang="en-NL" dirty="0"/>
                  <a:t> back the solution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59FA9C-15C2-54D7-07F1-235AE6D840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23001"/>
                <a:ext cx="7429852" cy="5113065"/>
              </a:xfrm>
              <a:blipFill>
                <a:blip r:embed="rId3"/>
                <a:stretch>
                  <a:fillRect l="-1024" t="-198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A29DA-7678-52F3-5459-0CFFA161B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399A-878B-4F57-925B-0F77057B6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Nikhef</a:t>
            </a:r>
            <a:r>
              <a:rPr lang="en-US" dirty="0"/>
              <a:t> Jamboree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48993-DC09-2C0A-97F5-62C2D14EB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1CEE99-2430-DAF6-CCB3-ED02C263EE25}"/>
              </a:ext>
            </a:extLst>
          </p:cNvPr>
          <p:cNvSpPr txBox="1">
            <a:spLocks/>
          </p:cNvSpPr>
          <p:nvPr/>
        </p:nvSpPr>
        <p:spPr>
          <a:xfrm>
            <a:off x="838200" y="213702"/>
            <a:ext cx="9377454" cy="892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 dirty="0"/>
              <a:t>A </a:t>
            </a:r>
            <a:r>
              <a:rPr lang="nl-NL" dirty="0" err="1"/>
              <a:t>quantum</a:t>
            </a:r>
            <a:r>
              <a:rPr lang="nl-NL" dirty="0"/>
              <a:t> </a:t>
            </a:r>
            <a:r>
              <a:rPr lang="nl-NL" dirty="0" err="1"/>
              <a:t>algorithm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tracking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E12BD5-C3E4-E945-5CFD-847306880E6C}"/>
              </a:ext>
            </a:extLst>
          </p:cNvPr>
          <p:cNvSpPr txBox="1">
            <a:spLocks/>
          </p:cNvSpPr>
          <p:nvPr/>
        </p:nvSpPr>
        <p:spPr>
          <a:xfrm>
            <a:off x="838200" y="741689"/>
            <a:ext cx="11353799" cy="892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NL" sz="2400" dirty="0">
                <a:solidFill>
                  <a:srgbClr val="C00000"/>
                </a:solidFill>
              </a:rPr>
              <a:t>From Ising to an Linear Algebra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CA7BD4-B79C-D63E-CB4E-0917FF3624D4}"/>
              </a:ext>
            </a:extLst>
          </p:cNvPr>
          <p:cNvGrpSpPr/>
          <p:nvPr/>
        </p:nvGrpSpPr>
        <p:grpSpPr>
          <a:xfrm>
            <a:off x="2425089" y="1734803"/>
            <a:ext cx="4013942" cy="670109"/>
            <a:chOff x="3599758" y="1744395"/>
            <a:chExt cx="4013942" cy="670109"/>
          </a:xfrm>
        </p:grpSpPr>
        <p:pic>
          <p:nvPicPr>
            <p:cNvPr id="11" name="Picture 14">
              <a:extLst>
                <a:ext uri="{FF2B5EF4-FFF2-40B4-BE49-F238E27FC236}">
                  <a16:creationId xmlns:a16="http://schemas.microsoft.com/office/drawing/2014/main" id="{940A6913-0359-682C-BA52-CD086D0DCA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8000"/>
                      </a14:imgEffect>
                      <a14:imgEffect>
                        <a14:brightnessContrast contrast="6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81"/>
            <a:stretch/>
          </p:blipFill>
          <p:spPr bwMode="auto">
            <a:xfrm>
              <a:off x="3599758" y="1744395"/>
              <a:ext cx="2915341" cy="670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6">
              <a:extLst>
                <a:ext uri="{FF2B5EF4-FFF2-40B4-BE49-F238E27FC236}">
                  <a16:creationId xmlns:a16="http://schemas.microsoft.com/office/drawing/2014/main" id="{9FD2646C-5C9B-4B0B-4CC8-47463B6953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379" y="1991979"/>
              <a:ext cx="969321" cy="221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F59904C4-016E-7276-B96E-D1C09E300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741" y="2460462"/>
            <a:ext cx="867145" cy="26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949CA7E-59D4-40A4-2091-2C04D7BC3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421" y="3385353"/>
            <a:ext cx="2845795" cy="26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82975B6-DCD2-7D63-D914-51024E301F9D}"/>
              </a:ext>
            </a:extLst>
          </p:cNvPr>
          <p:cNvGrpSpPr/>
          <p:nvPr/>
        </p:nvGrpSpPr>
        <p:grpSpPr>
          <a:xfrm>
            <a:off x="2180492" y="5150696"/>
            <a:ext cx="2597817" cy="1385369"/>
            <a:chOff x="7892053" y="4938753"/>
            <a:chExt cx="1996867" cy="1065049"/>
          </a:xfrm>
        </p:grpSpPr>
        <p:pic>
          <p:nvPicPr>
            <p:cNvPr id="7177" name="Picture 9">
              <a:extLst>
                <a:ext uri="{FF2B5EF4-FFF2-40B4-BE49-F238E27FC236}">
                  <a16:creationId xmlns:a16="http://schemas.microsoft.com/office/drawing/2014/main" id="{C6276482-8135-DD1E-9370-2A7C921CB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4075" y="4938753"/>
              <a:ext cx="1295417" cy="295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9" name="Picture 11">
              <a:extLst>
                <a:ext uri="{FF2B5EF4-FFF2-40B4-BE49-F238E27FC236}">
                  <a16:creationId xmlns:a16="http://schemas.microsoft.com/office/drawing/2014/main" id="{4B44DB80-FCDA-519A-4997-E9CF8A24A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9434" y="5734902"/>
              <a:ext cx="864700" cy="268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2EA5743A-307D-263A-1914-F372250D7B16}"/>
                </a:ext>
              </a:extLst>
            </p:cNvPr>
            <p:cNvSpPr/>
            <p:nvPr/>
          </p:nvSpPr>
          <p:spPr>
            <a:xfrm rot="3142472">
              <a:off x="9084650" y="5072113"/>
              <a:ext cx="756020" cy="852521"/>
            </a:xfrm>
            <a:prstGeom prst="arc">
              <a:avLst>
                <a:gd name="adj1" fmla="val 14501004"/>
                <a:gd name="adj2" fmla="val 1807460"/>
              </a:avLst>
            </a:prstGeom>
            <a:ln w="38100">
              <a:solidFill>
                <a:srgbClr val="C00000"/>
              </a:solidFill>
              <a:prstDash val="sys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DBA6BFE-2EC5-DC33-7AB7-09926FF0B6CE}"/>
                </a:ext>
              </a:extLst>
            </p:cNvPr>
            <p:cNvSpPr/>
            <p:nvPr/>
          </p:nvSpPr>
          <p:spPr>
            <a:xfrm rot="11188441">
              <a:off x="7892053" y="5031737"/>
              <a:ext cx="823732" cy="821394"/>
            </a:xfrm>
            <a:prstGeom prst="arc">
              <a:avLst>
                <a:gd name="adj1" fmla="val 15145731"/>
                <a:gd name="adj2" fmla="val 3894871"/>
              </a:avLst>
            </a:prstGeom>
            <a:ln w="3810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F3F1FE4-CFF6-A7BC-DCCE-61F32B2950C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7445" y="3404345"/>
            <a:ext cx="3719777" cy="32501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1D8C834-231E-7C63-19A5-7EDC96B018C2}"/>
              </a:ext>
            </a:extLst>
          </p:cNvPr>
          <p:cNvGrpSpPr/>
          <p:nvPr/>
        </p:nvGrpSpPr>
        <p:grpSpPr>
          <a:xfrm>
            <a:off x="8178111" y="855157"/>
            <a:ext cx="3993484" cy="2577869"/>
            <a:chOff x="8153400" y="1065429"/>
            <a:chExt cx="3836319" cy="2475687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E8686EA-4F10-84BE-295D-5727AB41CF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1065429"/>
              <a:ext cx="3836319" cy="2475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ED66DBE-2D09-7F49-65D2-A283D3864F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71559" y="1672683"/>
              <a:ext cx="912392" cy="4311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9B11F09-3635-CBB1-B49D-DB18BAD64B60}"/>
                </a:ext>
              </a:extLst>
            </p:cNvPr>
            <p:cNvCxnSpPr>
              <a:cxnSpLocks/>
            </p:cNvCxnSpPr>
            <p:nvPr/>
          </p:nvCxnSpPr>
          <p:spPr>
            <a:xfrm>
              <a:off x="10983951" y="1675714"/>
              <a:ext cx="910683" cy="4529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84D4C35-0DD2-1C76-CDBB-4A66FCF3DF70}"/>
                    </a:ext>
                  </a:extLst>
                </p:cNvPr>
                <p:cNvSpPr txBox="1"/>
                <p:nvPr/>
              </p:nvSpPr>
              <p:spPr>
                <a:xfrm>
                  <a:off x="10348032" y="1559859"/>
                  <a:ext cx="2456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l-NL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EFA7484-40C5-A4B8-62B9-7FA1ED59CB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8032" y="1559859"/>
                  <a:ext cx="245644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22500" r="-7500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39A9515-6A3E-B0D3-D0CD-86AD836F5128}"/>
                    </a:ext>
                  </a:extLst>
                </p:cNvPr>
                <p:cNvSpPr txBox="1"/>
                <p:nvPr/>
              </p:nvSpPr>
              <p:spPr>
                <a:xfrm>
                  <a:off x="11385911" y="1374885"/>
                  <a:ext cx="244362" cy="2993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nl-NL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93F25F0-79D8-B2C4-9619-69685CDA96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5911" y="1374885"/>
                  <a:ext cx="244362" cy="299313"/>
                </a:xfrm>
                <a:prstGeom prst="rect">
                  <a:avLst/>
                </a:prstGeom>
                <a:blipFill>
                  <a:blip r:embed="rId12"/>
                  <a:stretch>
                    <a:fillRect l="-22500" r="-15000" b="-265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0999B5A-2076-1D5A-220A-355021C3B51D}"/>
                  </a:ext>
                </a:extLst>
              </p:cNvPr>
              <p:cNvSpPr txBox="1"/>
              <p:nvPr/>
            </p:nvSpPr>
            <p:spPr>
              <a:xfrm>
                <a:off x="1073120" y="4151502"/>
                <a:ext cx="609780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=#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𝐿𝑎𝑦𝑒𝑟𝑠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 × #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𝑃𝑎𝑟𝑡𝑖𝑐𝑙𝑒</m:t>
                      </m:r>
                      <m:sSup>
                        <m:sSupPr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nl-NL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0999B5A-2076-1D5A-220A-355021C3B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120" y="4151502"/>
                <a:ext cx="6097802" cy="523220"/>
              </a:xfrm>
              <a:prstGeom prst="rect">
                <a:avLst/>
              </a:prstGeom>
              <a:blipFill>
                <a:blip r:embed="rId13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6792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7FBB0D-E125-52D3-4827-37FFCB28AB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1233"/>
                <a:ext cx="10515600" cy="4874900"/>
              </a:xfrm>
            </p:spPr>
            <p:txBody>
              <a:bodyPr/>
              <a:lstStyle/>
              <a:p>
                <a:r>
                  <a:rPr lang="en-NL" dirty="0"/>
                  <a:t>Also called Harrow-Hassadim-Lloyd (HHL) algorithm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NL" dirty="0"/>
                  <a:t>State preparation (loading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NL" dirty="0"/>
                  <a:t>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NL" dirty="0"/>
                  <a:t>Quantum Phase Estimation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NL" dirty="0"/>
                  <a:t>Inversion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NL" dirty="0"/>
                  <a:t>Quantum Phase Estimation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endParaRPr lang="en-NL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NL" dirty="0"/>
                  <a:t>Measurement</a:t>
                </a:r>
              </a:p>
              <a:p>
                <a:r>
                  <a:rPr lang="en-NL" dirty="0"/>
                  <a:t>Under certain conditions</a:t>
                </a:r>
              </a:p>
              <a:p>
                <a:pPr lvl="1"/>
                <a:r>
                  <a:rPr lang="en-NL" dirty="0"/>
                  <a:t> </a:t>
                </a:r>
                <a:r>
                  <a:rPr lang="en-NL" b="1" dirty="0"/>
                  <a:t>Classical</a:t>
                </a:r>
                <a:r>
                  <a:rPr lang="en-NL" dirty="0"/>
                  <a:t>	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nl-NL" b="0" dirty="0"/>
              </a:p>
              <a:p>
                <a:pPr lvl="1"/>
                <a:r>
                  <a:rPr lang="en-NL" dirty="0"/>
                  <a:t> </a:t>
                </a:r>
                <a:r>
                  <a:rPr lang="en-NL" b="1" dirty="0"/>
                  <a:t>Quantum</a:t>
                </a:r>
                <a:r>
                  <a:rPr lang="en-NL" dirty="0"/>
                  <a:t>	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nl-NL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nl-NL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func>
                      </m:e>
                    </m:d>
                  </m:oMath>
                </a14:m>
                <a:endParaRPr lang="nl-NL" b="0" dirty="0"/>
              </a:p>
              <a:p>
                <a:r>
                  <a:rPr lang="en-NL" b="1" dirty="0"/>
                  <a:t>Exponential speed-up!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7FBB0D-E125-52D3-4827-37FFCB28AB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1233"/>
                <a:ext cx="10515600" cy="4874900"/>
              </a:xfrm>
              <a:blipFill>
                <a:blip r:embed="rId3"/>
                <a:stretch>
                  <a:fillRect l="-844" t="-207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98F55-3A5E-E4B7-013E-3C01F5F9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33954-50BC-0798-C94C-42D032299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Nikhef</a:t>
            </a:r>
            <a:r>
              <a:rPr lang="en-US" dirty="0"/>
              <a:t> Jamboree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EFC83-8847-FB0A-EC7F-4A70C472D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B70454-5CA4-634E-B962-6782645173C8}"/>
              </a:ext>
            </a:extLst>
          </p:cNvPr>
          <p:cNvSpPr txBox="1">
            <a:spLocks/>
          </p:cNvSpPr>
          <p:nvPr/>
        </p:nvSpPr>
        <p:spPr>
          <a:xfrm>
            <a:off x="838200" y="213702"/>
            <a:ext cx="9377454" cy="892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nl-NL" dirty="0"/>
              <a:t>A </a:t>
            </a:r>
            <a:r>
              <a:rPr lang="nl-NL" dirty="0" err="1"/>
              <a:t>quantum</a:t>
            </a:r>
            <a:r>
              <a:rPr lang="nl-NL" dirty="0"/>
              <a:t> </a:t>
            </a:r>
            <a:r>
              <a:rPr lang="nl-NL" dirty="0" err="1"/>
              <a:t>algorithm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tracking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5CDF40-2126-CD36-FD40-457918D2258D}"/>
              </a:ext>
            </a:extLst>
          </p:cNvPr>
          <p:cNvSpPr txBox="1">
            <a:spLocks/>
          </p:cNvSpPr>
          <p:nvPr/>
        </p:nvSpPr>
        <p:spPr>
          <a:xfrm>
            <a:off x="838200" y="741689"/>
            <a:ext cx="11353799" cy="892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NL" sz="2400" dirty="0">
                <a:solidFill>
                  <a:srgbClr val="C00000"/>
                </a:solidFill>
              </a:rPr>
              <a:t>Quantum Algorithm for Systems of Linear Equations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5B0159D-D312-59D7-F6CF-916791472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0890" r="6905" b="17567"/>
          <a:stretch/>
        </p:blipFill>
        <p:spPr bwMode="auto">
          <a:xfrm>
            <a:off x="6098812" y="2029815"/>
            <a:ext cx="5815441" cy="26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35AC9B-0E71-7389-E3B1-E57EA9357A34}"/>
                  </a:ext>
                </a:extLst>
              </p:cNvPr>
              <p:cNvSpPr txBox="1"/>
              <p:nvPr/>
            </p:nvSpPr>
            <p:spPr>
              <a:xfrm>
                <a:off x="5871309" y="4872140"/>
                <a:ext cx="6042944" cy="1323762"/>
              </a:xfrm>
              <a:custGeom>
                <a:avLst/>
                <a:gdLst>
                  <a:gd name="connsiteX0" fmla="*/ 0 w 6042944"/>
                  <a:gd name="connsiteY0" fmla="*/ 0 h 1323762"/>
                  <a:gd name="connsiteX1" fmla="*/ 611009 w 6042944"/>
                  <a:gd name="connsiteY1" fmla="*/ 0 h 1323762"/>
                  <a:gd name="connsiteX2" fmla="*/ 1101159 w 6042944"/>
                  <a:gd name="connsiteY2" fmla="*/ 0 h 1323762"/>
                  <a:gd name="connsiteX3" fmla="*/ 1893456 w 6042944"/>
                  <a:gd name="connsiteY3" fmla="*/ 0 h 1323762"/>
                  <a:gd name="connsiteX4" fmla="*/ 2504465 w 6042944"/>
                  <a:gd name="connsiteY4" fmla="*/ 0 h 1323762"/>
                  <a:gd name="connsiteX5" fmla="*/ 3115473 w 6042944"/>
                  <a:gd name="connsiteY5" fmla="*/ 0 h 1323762"/>
                  <a:gd name="connsiteX6" fmla="*/ 3907770 w 6042944"/>
                  <a:gd name="connsiteY6" fmla="*/ 0 h 1323762"/>
                  <a:gd name="connsiteX7" fmla="*/ 4458350 w 6042944"/>
                  <a:gd name="connsiteY7" fmla="*/ 0 h 1323762"/>
                  <a:gd name="connsiteX8" fmla="*/ 5250647 w 6042944"/>
                  <a:gd name="connsiteY8" fmla="*/ 0 h 1323762"/>
                  <a:gd name="connsiteX9" fmla="*/ 6042944 w 6042944"/>
                  <a:gd name="connsiteY9" fmla="*/ 0 h 1323762"/>
                  <a:gd name="connsiteX10" fmla="*/ 6042944 w 6042944"/>
                  <a:gd name="connsiteY10" fmla="*/ 661881 h 1323762"/>
                  <a:gd name="connsiteX11" fmla="*/ 6042944 w 6042944"/>
                  <a:gd name="connsiteY11" fmla="*/ 1323762 h 1323762"/>
                  <a:gd name="connsiteX12" fmla="*/ 5311076 w 6042944"/>
                  <a:gd name="connsiteY12" fmla="*/ 1323762 h 1323762"/>
                  <a:gd name="connsiteX13" fmla="*/ 4518779 w 6042944"/>
                  <a:gd name="connsiteY13" fmla="*/ 1323762 h 1323762"/>
                  <a:gd name="connsiteX14" fmla="*/ 3726482 w 6042944"/>
                  <a:gd name="connsiteY14" fmla="*/ 1323762 h 1323762"/>
                  <a:gd name="connsiteX15" fmla="*/ 3175903 w 6042944"/>
                  <a:gd name="connsiteY15" fmla="*/ 1323762 h 1323762"/>
                  <a:gd name="connsiteX16" fmla="*/ 2504465 w 6042944"/>
                  <a:gd name="connsiteY16" fmla="*/ 1323762 h 1323762"/>
                  <a:gd name="connsiteX17" fmla="*/ 1712167 w 6042944"/>
                  <a:gd name="connsiteY17" fmla="*/ 1323762 h 1323762"/>
                  <a:gd name="connsiteX18" fmla="*/ 1040729 w 6042944"/>
                  <a:gd name="connsiteY18" fmla="*/ 1323762 h 1323762"/>
                  <a:gd name="connsiteX19" fmla="*/ 0 w 6042944"/>
                  <a:gd name="connsiteY19" fmla="*/ 1323762 h 1323762"/>
                  <a:gd name="connsiteX20" fmla="*/ 0 w 6042944"/>
                  <a:gd name="connsiteY20" fmla="*/ 688356 h 1323762"/>
                  <a:gd name="connsiteX21" fmla="*/ 0 w 6042944"/>
                  <a:gd name="connsiteY21" fmla="*/ 0 h 132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042944" h="1323762" extrusionOk="0">
                    <a:moveTo>
                      <a:pt x="0" y="0"/>
                    </a:moveTo>
                    <a:cubicBezTo>
                      <a:pt x="122561" y="13554"/>
                      <a:pt x="446453" y="-28026"/>
                      <a:pt x="611009" y="0"/>
                    </a:cubicBezTo>
                    <a:cubicBezTo>
                      <a:pt x="775565" y="28026"/>
                      <a:pt x="969345" y="-9794"/>
                      <a:pt x="1101159" y="0"/>
                    </a:cubicBezTo>
                    <a:cubicBezTo>
                      <a:pt x="1232973" y="9794"/>
                      <a:pt x="1726154" y="7391"/>
                      <a:pt x="1893456" y="0"/>
                    </a:cubicBezTo>
                    <a:cubicBezTo>
                      <a:pt x="2060758" y="-7391"/>
                      <a:pt x="2247383" y="27706"/>
                      <a:pt x="2504465" y="0"/>
                    </a:cubicBezTo>
                    <a:cubicBezTo>
                      <a:pt x="2761547" y="-27706"/>
                      <a:pt x="2820944" y="343"/>
                      <a:pt x="3115473" y="0"/>
                    </a:cubicBezTo>
                    <a:cubicBezTo>
                      <a:pt x="3410002" y="-343"/>
                      <a:pt x="3566307" y="-21839"/>
                      <a:pt x="3907770" y="0"/>
                    </a:cubicBezTo>
                    <a:cubicBezTo>
                      <a:pt x="4249233" y="21839"/>
                      <a:pt x="4276746" y="22266"/>
                      <a:pt x="4458350" y="0"/>
                    </a:cubicBezTo>
                    <a:cubicBezTo>
                      <a:pt x="4639954" y="-22266"/>
                      <a:pt x="5013315" y="657"/>
                      <a:pt x="5250647" y="0"/>
                    </a:cubicBezTo>
                    <a:cubicBezTo>
                      <a:pt x="5487979" y="-657"/>
                      <a:pt x="5815327" y="2785"/>
                      <a:pt x="6042944" y="0"/>
                    </a:cubicBezTo>
                    <a:cubicBezTo>
                      <a:pt x="6043168" y="310894"/>
                      <a:pt x="6071267" y="389804"/>
                      <a:pt x="6042944" y="661881"/>
                    </a:cubicBezTo>
                    <a:cubicBezTo>
                      <a:pt x="6014621" y="933958"/>
                      <a:pt x="6015305" y="1090559"/>
                      <a:pt x="6042944" y="1323762"/>
                    </a:cubicBezTo>
                    <a:cubicBezTo>
                      <a:pt x="5686209" y="1297411"/>
                      <a:pt x="5478042" y="1291066"/>
                      <a:pt x="5311076" y="1323762"/>
                    </a:cubicBezTo>
                    <a:cubicBezTo>
                      <a:pt x="5144110" y="1356458"/>
                      <a:pt x="4868686" y="1309939"/>
                      <a:pt x="4518779" y="1323762"/>
                    </a:cubicBezTo>
                    <a:cubicBezTo>
                      <a:pt x="4168872" y="1337585"/>
                      <a:pt x="3925406" y="1302971"/>
                      <a:pt x="3726482" y="1323762"/>
                    </a:cubicBezTo>
                    <a:cubicBezTo>
                      <a:pt x="3527558" y="1344553"/>
                      <a:pt x="3416899" y="1303132"/>
                      <a:pt x="3175903" y="1323762"/>
                    </a:cubicBezTo>
                    <a:cubicBezTo>
                      <a:pt x="2934907" y="1344392"/>
                      <a:pt x="2786157" y="1314369"/>
                      <a:pt x="2504465" y="1323762"/>
                    </a:cubicBezTo>
                    <a:cubicBezTo>
                      <a:pt x="2222773" y="1333155"/>
                      <a:pt x="2097268" y="1337234"/>
                      <a:pt x="1712167" y="1323762"/>
                    </a:cubicBezTo>
                    <a:cubicBezTo>
                      <a:pt x="1327066" y="1310290"/>
                      <a:pt x="1318252" y="1332808"/>
                      <a:pt x="1040729" y="1323762"/>
                    </a:cubicBezTo>
                    <a:cubicBezTo>
                      <a:pt x="763206" y="1314716"/>
                      <a:pt x="269810" y="1282571"/>
                      <a:pt x="0" y="1323762"/>
                    </a:cubicBezTo>
                    <a:cubicBezTo>
                      <a:pt x="16461" y="1188399"/>
                      <a:pt x="-965" y="905548"/>
                      <a:pt x="0" y="688356"/>
                    </a:cubicBezTo>
                    <a:cubicBezTo>
                      <a:pt x="965" y="471164"/>
                      <a:pt x="-10969" y="274887"/>
                      <a:pt x="0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GB" b="1" dirty="0">
                    <a:solidFill>
                      <a:srgbClr val="C000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Quantum Phase Estimation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The core of many exponentially faster algorithms, like </a:t>
                </a:r>
                <a:r>
                  <a:rPr lang="en-GB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Shor’s algorithm</a:t>
                </a:r>
                <a:r>
                  <a:rPr lang="en-GB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that breaks RSA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QPE is applied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𝑒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  <a:ea typeface="Helvetica Neue" panose="02000503000000020004" pitchFamily="2" charset="0"/>
                            <a:cs typeface="Helvetica Neue" panose="02000503000000020004" pitchFamily="2" charset="0"/>
                          </a:rPr>
                          <m:t>𝑖𝐴</m:t>
                        </m:r>
                      </m:sup>
                    </m:sSup>
                  </m:oMath>
                </a14:m>
                <a:r>
                  <a:rPr lang="en-GB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(</a:t>
                </a:r>
                <a:r>
                  <a:rPr lang="en-GB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Hamiltonian simulation</a:t>
                </a:r>
                <a:r>
                  <a:rPr lang="en-GB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35AC9B-0E71-7389-E3B1-E57EA9357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309" y="4872140"/>
                <a:ext cx="6042944" cy="1323762"/>
              </a:xfrm>
              <a:prstGeom prst="rect">
                <a:avLst/>
              </a:prstGeom>
              <a:blipFill>
                <a:blip r:embed="rId5"/>
                <a:stretch>
                  <a:fillRect l="-208"/>
                </a:stretch>
              </a:blipFill>
              <a:ln w="28575"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6042944"/>
                          <a:gd name="connsiteY0" fmla="*/ 0 h 1323762"/>
                          <a:gd name="connsiteX1" fmla="*/ 611009 w 6042944"/>
                          <a:gd name="connsiteY1" fmla="*/ 0 h 1323762"/>
                          <a:gd name="connsiteX2" fmla="*/ 1101159 w 6042944"/>
                          <a:gd name="connsiteY2" fmla="*/ 0 h 1323762"/>
                          <a:gd name="connsiteX3" fmla="*/ 1893456 w 6042944"/>
                          <a:gd name="connsiteY3" fmla="*/ 0 h 1323762"/>
                          <a:gd name="connsiteX4" fmla="*/ 2504465 w 6042944"/>
                          <a:gd name="connsiteY4" fmla="*/ 0 h 1323762"/>
                          <a:gd name="connsiteX5" fmla="*/ 3115473 w 6042944"/>
                          <a:gd name="connsiteY5" fmla="*/ 0 h 1323762"/>
                          <a:gd name="connsiteX6" fmla="*/ 3907770 w 6042944"/>
                          <a:gd name="connsiteY6" fmla="*/ 0 h 1323762"/>
                          <a:gd name="connsiteX7" fmla="*/ 4458350 w 6042944"/>
                          <a:gd name="connsiteY7" fmla="*/ 0 h 1323762"/>
                          <a:gd name="connsiteX8" fmla="*/ 5250647 w 6042944"/>
                          <a:gd name="connsiteY8" fmla="*/ 0 h 1323762"/>
                          <a:gd name="connsiteX9" fmla="*/ 6042944 w 6042944"/>
                          <a:gd name="connsiteY9" fmla="*/ 0 h 1323762"/>
                          <a:gd name="connsiteX10" fmla="*/ 6042944 w 6042944"/>
                          <a:gd name="connsiteY10" fmla="*/ 661881 h 1323762"/>
                          <a:gd name="connsiteX11" fmla="*/ 6042944 w 6042944"/>
                          <a:gd name="connsiteY11" fmla="*/ 1323762 h 1323762"/>
                          <a:gd name="connsiteX12" fmla="*/ 5311076 w 6042944"/>
                          <a:gd name="connsiteY12" fmla="*/ 1323762 h 1323762"/>
                          <a:gd name="connsiteX13" fmla="*/ 4518779 w 6042944"/>
                          <a:gd name="connsiteY13" fmla="*/ 1323762 h 1323762"/>
                          <a:gd name="connsiteX14" fmla="*/ 3726482 w 6042944"/>
                          <a:gd name="connsiteY14" fmla="*/ 1323762 h 1323762"/>
                          <a:gd name="connsiteX15" fmla="*/ 3175903 w 6042944"/>
                          <a:gd name="connsiteY15" fmla="*/ 1323762 h 1323762"/>
                          <a:gd name="connsiteX16" fmla="*/ 2504465 w 6042944"/>
                          <a:gd name="connsiteY16" fmla="*/ 1323762 h 1323762"/>
                          <a:gd name="connsiteX17" fmla="*/ 1712167 w 6042944"/>
                          <a:gd name="connsiteY17" fmla="*/ 1323762 h 1323762"/>
                          <a:gd name="connsiteX18" fmla="*/ 1040729 w 6042944"/>
                          <a:gd name="connsiteY18" fmla="*/ 1323762 h 1323762"/>
                          <a:gd name="connsiteX19" fmla="*/ 0 w 6042944"/>
                          <a:gd name="connsiteY19" fmla="*/ 1323762 h 1323762"/>
                          <a:gd name="connsiteX20" fmla="*/ 0 w 6042944"/>
                          <a:gd name="connsiteY20" fmla="*/ 688356 h 1323762"/>
                          <a:gd name="connsiteX21" fmla="*/ 0 w 6042944"/>
                          <a:gd name="connsiteY21" fmla="*/ 0 h 1323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6042944" h="1323762" extrusionOk="0">
                            <a:moveTo>
                              <a:pt x="0" y="0"/>
                            </a:moveTo>
                            <a:cubicBezTo>
                              <a:pt x="122561" y="13554"/>
                              <a:pt x="446453" y="-28026"/>
                              <a:pt x="611009" y="0"/>
                            </a:cubicBezTo>
                            <a:cubicBezTo>
                              <a:pt x="775565" y="28026"/>
                              <a:pt x="969345" y="-9794"/>
                              <a:pt x="1101159" y="0"/>
                            </a:cubicBezTo>
                            <a:cubicBezTo>
                              <a:pt x="1232973" y="9794"/>
                              <a:pt x="1726154" y="7391"/>
                              <a:pt x="1893456" y="0"/>
                            </a:cubicBezTo>
                            <a:cubicBezTo>
                              <a:pt x="2060758" y="-7391"/>
                              <a:pt x="2247383" y="27706"/>
                              <a:pt x="2504465" y="0"/>
                            </a:cubicBezTo>
                            <a:cubicBezTo>
                              <a:pt x="2761547" y="-27706"/>
                              <a:pt x="2820944" y="343"/>
                              <a:pt x="3115473" y="0"/>
                            </a:cubicBezTo>
                            <a:cubicBezTo>
                              <a:pt x="3410002" y="-343"/>
                              <a:pt x="3566307" y="-21839"/>
                              <a:pt x="3907770" y="0"/>
                            </a:cubicBezTo>
                            <a:cubicBezTo>
                              <a:pt x="4249233" y="21839"/>
                              <a:pt x="4276746" y="22266"/>
                              <a:pt x="4458350" y="0"/>
                            </a:cubicBezTo>
                            <a:cubicBezTo>
                              <a:pt x="4639954" y="-22266"/>
                              <a:pt x="5013315" y="657"/>
                              <a:pt x="5250647" y="0"/>
                            </a:cubicBezTo>
                            <a:cubicBezTo>
                              <a:pt x="5487979" y="-657"/>
                              <a:pt x="5815327" y="2785"/>
                              <a:pt x="6042944" y="0"/>
                            </a:cubicBezTo>
                            <a:cubicBezTo>
                              <a:pt x="6043168" y="310894"/>
                              <a:pt x="6071267" y="389804"/>
                              <a:pt x="6042944" y="661881"/>
                            </a:cubicBezTo>
                            <a:cubicBezTo>
                              <a:pt x="6014621" y="933958"/>
                              <a:pt x="6015305" y="1090559"/>
                              <a:pt x="6042944" y="1323762"/>
                            </a:cubicBezTo>
                            <a:cubicBezTo>
                              <a:pt x="5686209" y="1297411"/>
                              <a:pt x="5478042" y="1291066"/>
                              <a:pt x="5311076" y="1323762"/>
                            </a:cubicBezTo>
                            <a:cubicBezTo>
                              <a:pt x="5144110" y="1356458"/>
                              <a:pt x="4868686" y="1309939"/>
                              <a:pt x="4518779" y="1323762"/>
                            </a:cubicBezTo>
                            <a:cubicBezTo>
                              <a:pt x="4168872" y="1337585"/>
                              <a:pt x="3925406" y="1302971"/>
                              <a:pt x="3726482" y="1323762"/>
                            </a:cubicBezTo>
                            <a:cubicBezTo>
                              <a:pt x="3527558" y="1344553"/>
                              <a:pt x="3416899" y="1303132"/>
                              <a:pt x="3175903" y="1323762"/>
                            </a:cubicBezTo>
                            <a:cubicBezTo>
                              <a:pt x="2934907" y="1344392"/>
                              <a:pt x="2786157" y="1314369"/>
                              <a:pt x="2504465" y="1323762"/>
                            </a:cubicBezTo>
                            <a:cubicBezTo>
                              <a:pt x="2222773" y="1333155"/>
                              <a:pt x="2097268" y="1337234"/>
                              <a:pt x="1712167" y="1323762"/>
                            </a:cubicBezTo>
                            <a:cubicBezTo>
                              <a:pt x="1327066" y="1310290"/>
                              <a:pt x="1318252" y="1332808"/>
                              <a:pt x="1040729" y="1323762"/>
                            </a:cubicBezTo>
                            <a:cubicBezTo>
                              <a:pt x="763206" y="1314716"/>
                              <a:pt x="269810" y="1282571"/>
                              <a:pt x="0" y="1323762"/>
                            </a:cubicBezTo>
                            <a:cubicBezTo>
                              <a:pt x="16461" y="1188399"/>
                              <a:pt x="-965" y="905548"/>
                              <a:pt x="0" y="688356"/>
                            </a:cubicBezTo>
                            <a:cubicBezTo>
                              <a:pt x="965" y="471164"/>
                              <a:pt x="-10969" y="27488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4">
            <a:extLst>
              <a:ext uri="{FF2B5EF4-FFF2-40B4-BE49-F238E27FC236}">
                <a16:creationId xmlns:a16="http://schemas.microsoft.com/office/drawing/2014/main" id="{762CD45A-94BF-CF65-4F2D-5ACC4D504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3" t="-1" r="-1" b="-1"/>
          <a:stretch/>
        </p:blipFill>
        <p:spPr bwMode="auto">
          <a:xfrm>
            <a:off x="9796974" y="1064266"/>
            <a:ext cx="1406852" cy="33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921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724A5-8303-46C5-D0E3-B5DF01127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Pros and Cons of HHL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D72D-B3B2-B23E-2972-A70ACE345F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1232"/>
                <a:ext cx="10924822" cy="4959568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92D050"/>
                  </a:buClr>
                  <a:buFont typeface="System Font Regular"/>
                  <a:buChar char="✓"/>
                </a:pPr>
                <a:r>
                  <a:rPr lang="en-NL" dirty="0"/>
                  <a:t> </a:t>
                </a:r>
                <a:r>
                  <a:rPr lang="en-NL" b="1" dirty="0"/>
                  <a:t>Exponential scaling</a:t>
                </a:r>
                <a:r>
                  <a:rPr lang="en-NL" dirty="0"/>
                  <a:t>. </a:t>
                </a:r>
                <a:r>
                  <a:rPr lang="en-NL" b="1" dirty="0"/>
                  <a:t>100</a:t>
                </a:r>
                <a:r>
                  <a:rPr lang="en-NL" dirty="0"/>
                  <a:t> qubits can accom</a:t>
                </a:r>
                <a:r>
                  <a:rPr lang="en-GB" dirty="0"/>
                  <a:t>m</a:t>
                </a:r>
                <a:r>
                  <a:rPr lang="en-NL" dirty="0"/>
                  <a:t>odate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nl-NL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p>
                  </m:oMath>
                </a14:m>
                <a:r>
                  <a:rPr lang="en-NL" b="1" dirty="0"/>
                  <a:t> hits</a:t>
                </a:r>
              </a:p>
              <a:p>
                <a:pPr lvl="1"/>
                <a:r>
                  <a:rPr lang="en-NL" dirty="0"/>
                  <a:t> IBM has recently presented a </a:t>
                </a:r>
                <a:r>
                  <a:rPr lang="en-NL" b="1" dirty="0"/>
                  <a:t>433-qubit</a:t>
                </a:r>
                <a:r>
                  <a:rPr lang="en-NL" dirty="0"/>
                  <a:t> machine</a:t>
                </a:r>
              </a:p>
              <a:p>
                <a:r>
                  <a:rPr lang="en-NL" dirty="0"/>
                  <a:t>HHL requires 2 efficient subroutines</a:t>
                </a:r>
              </a:p>
              <a:p>
                <a:pPr lvl="1">
                  <a:buClr>
                    <a:srgbClr val="92D050"/>
                  </a:buClr>
                  <a:buFont typeface="System Font Regular"/>
                  <a:buChar char="✓"/>
                </a:pPr>
                <a:r>
                  <a:rPr lang="en-NL" b="1" dirty="0"/>
                  <a:t>State preparation</a:t>
                </a:r>
                <a:br>
                  <a:rPr lang="en-NL" b="1" dirty="0"/>
                </a:br>
                <a:r>
                  <a:rPr lang="en-NL" dirty="0"/>
                  <a:t>Solved by carefully designing the Hamiltonian</a:t>
                </a:r>
                <a:endParaRPr lang="en-NL" b="1" dirty="0"/>
              </a:p>
              <a:p>
                <a:pPr lvl="1">
                  <a:buClr>
                    <a:srgbClr val="FF0000"/>
                  </a:buClr>
                  <a:buFont typeface="System Font Regular"/>
                  <a:buChar char="✗"/>
                </a:pPr>
                <a:r>
                  <a:rPr lang="en-NL" b="1" dirty="0"/>
                  <a:t>Hamiltonian simulation</a:t>
                </a:r>
              </a:p>
              <a:p>
                <a:pPr lvl="2">
                  <a:buFont typeface="Courier New" panose="02070309020205020404" pitchFamily="49" charset="0"/>
                  <a:buChar char="o"/>
                </a:pPr>
                <a:r>
                  <a:rPr lang="en-NL" b="1" dirty="0"/>
                  <a:t> </a:t>
                </a:r>
                <a:r>
                  <a:rPr lang="en-NL" dirty="0"/>
                  <a:t>Theoretical works suggest that </a:t>
                </a:r>
                <a:r>
                  <a:rPr lang="en-NL" b="1" dirty="0"/>
                  <a:t>can be simulated efficiently</a:t>
                </a:r>
                <a:endParaRPr lang="en-NL" dirty="0"/>
              </a:p>
              <a:p>
                <a:pPr lvl="2">
                  <a:buFont typeface="Courier New" panose="02070309020205020404" pitchFamily="49" charset="0"/>
                  <a:buChar char="o"/>
                </a:pPr>
                <a:r>
                  <a:rPr lang="en-NL" dirty="0"/>
                  <a:t> An explicit implementation is </a:t>
                </a:r>
                <a:r>
                  <a:rPr lang="en-NL" b="1" dirty="0"/>
                  <a:t>not available yet</a:t>
                </a:r>
              </a:p>
              <a:p>
                <a:pPr lvl="2">
                  <a:buFont typeface="Courier New" panose="02070309020205020404" pitchFamily="49" charset="0"/>
                  <a:buChar char="o"/>
                </a:pPr>
                <a:r>
                  <a:rPr lang="en-NL" b="1" dirty="0"/>
                  <a:t> </a:t>
                </a:r>
                <a:r>
                  <a:rPr lang="en-NL" dirty="0"/>
                  <a:t>Very deep quantum circuits </a:t>
                </a:r>
                <a:r>
                  <a:rPr lang="en-NL" b="1" dirty="0"/>
                  <a:t>hard to simulate</a:t>
                </a:r>
                <a:r>
                  <a:rPr lang="en-NL" dirty="0"/>
                  <a:t>, </a:t>
                </a:r>
                <a:r>
                  <a:rPr lang="en-NL" b="1" dirty="0"/>
                  <a:t>impossible to run</a:t>
                </a:r>
                <a:r>
                  <a:rPr lang="en-NL" dirty="0"/>
                  <a:t> (noise)</a:t>
                </a:r>
                <a:endParaRPr lang="en-NL" b="1" dirty="0"/>
              </a:p>
              <a:p>
                <a:pPr>
                  <a:buClr>
                    <a:srgbClr val="FF0000"/>
                  </a:buClr>
                  <a:buFont typeface="System Font Regular"/>
                  <a:buChar char="✗"/>
                </a:pPr>
                <a:r>
                  <a:rPr lang="en-NL" b="1" dirty="0"/>
                  <a:t>The read-out issue</a:t>
                </a:r>
              </a:p>
              <a:p>
                <a:pPr lvl="1"/>
                <a:r>
                  <a:rPr lang="en-NL" dirty="0"/>
                  <a:t> Reading out the solution vector will </a:t>
                </a:r>
                <a:r>
                  <a:rPr lang="en-NL" b="1" dirty="0"/>
                  <a:t>void the advantage</a:t>
                </a:r>
              </a:p>
              <a:p>
                <a:pPr lvl="1"/>
                <a:r>
                  <a:rPr lang="en-NL" dirty="0"/>
                  <a:t> </a:t>
                </a:r>
                <a:r>
                  <a:rPr lang="en-NL" b="1" dirty="0"/>
                  <a:t>Quantum post-processing </a:t>
                </a:r>
                <a:r>
                  <a:rPr lang="en-NL" dirty="0"/>
                  <a:t>of the final state is required</a:t>
                </a:r>
              </a:p>
              <a:p>
                <a:pPr>
                  <a:buClr>
                    <a:srgbClr val="FF0000"/>
                  </a:buClr>
                  <a:buFont typeface="System Font Regular"/>
                  <a:buChar char="◉"/>
                </a:pPr>
                <a:endParaRPr lang="en-NL" dirty="0"/>
              </a:p>
              <a:p>
                <a:pPr>
                  <a:buClr>
                    <a:srgbClr val="FF0000"/>
                  </a:buClr>
                  <a:buFont typeface="System Font Regular"/>
                  <a:buChar char="✗"/>
                </a:pPr>
                <a:endParaRPr lang="en-NL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D72D-B3B2-B23E-2972-A70ACE345F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1232"/>
                <a:ext cx="10924822" cy="4959568"/>
              </a:xfrm>
              <a:blipFill>
                <a:blip r:embed="rId3"/>
                <a:stretch>
                  <a:fillRect l="-1394" t="-2806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0C4CD-D32B-0C4B-2098-E6710C17A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6E336-475A-90CF-2501-86C2502AC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Nikhef</a:t>
            </a:r>
            <a:r>
              <a:rPr lang="en-US" dirty="0"/>
              <a:t> Jamboree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F2C22-3544-718D-ED4D-F9D9EF95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492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263A550-E57C-81DF-B965-F80392E662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L" b="1" dirty="0"/>
              <a:t>Does it work?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C1113728-DEBD-067E-3852-21C70B8E1C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2B47D-6C78-F168-A5B3-DDC9D38F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15-16 May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9E77B-0E2D-BF57-167F-8C5244C74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Nikhef Jamboree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0E4B5-B1DD-CE62-81B8-06126D43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D71E-5CDF-4C93-8A75-5B916FDC5BE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295948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XOVTI">
  <a:themeElements>
    <a:clrScheme name="3D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40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XOVTI" id="{DC540DBD-7FF5-4942-921A-CFF95ECB90AA}" vid="{E72E4198-D957-48FD-B88D-6DAFC89EAF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MinimalXOVTI</Template>
  <TotalTime>5713</TotalTime>
  <Words>1452</Words>
  <Application>Microsoft Macintosh PowerPoint</Application>
  <PresentationFormat>Widescreen</PresentationFormat>
  <Paragraphs>281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 Math</vt:lpstr>
      <vt:lpstr>Courier New</vt:lpstr>
      <vt:lpstr>Helvetica Neue</vt:lpstr>
      <vt:lpstr>Open sans</vt:lpstr>
      <vt:lpstr>System Font Regular</vt:lpstr>
      <vt:lpstr>MinimalXOVTI</vt:lpstr>
      <vt:lpstr>Track reconstruction with a  quantum algorithm</vt:lpstr>
      <vt:lpstr>Connecting dots in the LHCb VELO</vt:lpstr>
      <vt:lpstr>Tracking challenges in HL-LHC</vt:lpstr>
      <vt:lpstr>Quantum Computing</vt:lpstr>
      <vt:lpstr>A quantum algorithm for tracking</vt:lpstr>
      <vt:lpstr>PowerPoint Presentation</vt:lpstr>
      <vt:lpstr>PowerPoint Presentation</vt:lpstr>
      <vt:lpstr>Pros and Cons of HHL</vt:lpstr>
      <vt:lpstr>Does it work?</vt:lpstr>
      <vt:lpstr>Animation</vt:lpstr>
      <vt:lpstr>Tracking performances</vt:lpstr>
      <vt:lpstr>Tracking performances</vt:lpstr>
      <vt:lpstr>Conclusions</vt:lpstr>
      <vt:lpstr>Thank you</vt:lpstr>
      <vt:lpstr>Backup</vt:lpstr>
      <vt:lpstr>QC example  - swap test</vt:lpstr>
      <vt:lpstr>PowerPoint Presentation</vt:lpstr>
      <vt:lpstr>Connecting dots in the LHCb VELO</vt:lpstr>
      <vt:lpstr>Tracking challenges in HL-LHC</vt:lpstr>
      <vt:lpstr>Quantum Computing</vt:lpstr>
      <vt:lpstr>N. hits and particles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Nicotra, Davide (GWFP)</dc:creator>
  <cp:keywords/>
  <dc:description/>
  <cp:lastModifiedBy>Nicotra, Davide (GWFP)</cp:lastModifiedBy>
  <cp:revision>50</cp:revision>
  <dcterms:created xsi:type="dcterms:W3CDTF">2023-05-09T08:49:54Z</dcterms:created>
  <dcterms:modified xsi:type="dcterms:W3CDTF">2023-05-18T11:55:12Z</dcterms:modified>
  <cp:category/>
</cp:coreProperties>
</file>