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640" r:id="rId3"/>
    <p:sldId id="651" r:id="rId4"/>
    <p:sldId id="661" r:id="rId5"/>
    <p:sldId id="662" r:id="rId6"/>
    <p:sldId id="663" r:id="rId7"/>
    <p:sldId id="664" r:id="rId8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66FF33"/>
    <a:srgbClr val="FF6600"/>
    <a:srgbClr val="FFFF00"/>
    <a:srgbClr val="808080"/>
    <a:srgbClr val="FF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 autoAdjust="0"/>
    <p:restoredTop sz="94940" autoAdjust="0"/>
  </p:normalViewPr>
  <p:slideViewPr>
    <p:cSldViewPr>
      <p:cViewPr varScale="1">
        <p:scale>
          <a:sx n="110" d="100"/>
          <a:sy n="110" d="100"/>
        </p:scale>
        <p:origin x="360" y="18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216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958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73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676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26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798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700" dirty="0">
                <a:solidFill>
                  <a:schemeClr val="bg2"/>
                </a:solidFill>
                <a:latin typeface="Verdana"/>
                <a:cs typeface="Verdana"/>
              </a:rPr>
              <a:t> </a:t>
            </a:r>
            <a:r>
              <a:rPr lang="en-US" alt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11 July 2022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9774" y="711200"/>
            <a:ext cx="2232026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4598" y="836712"/>
            <a:ext cx="7203802" cy="1080120"/>
          </a:xfrm>
        </p:spPr>
        <p:txBody>
          <a:bodyPr anchor="ctr"/>
          <a:lstStyle/>
          <a:p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Pixel TPC </a:t>
            </a:r>
            <a:r>
              <a:rPr lang="en-GB" altLang="en-US" sz="36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testbeam</a:t>
            </a:r>
            <a:r>
              <a:rPr lang="en-GB" altLang="en-US" sz="36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results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26232" y="2647580"/>
            <a:ext cx="4249688" cy="2509612"/>
          </a:xfrm>
        </p:spPr>
        <p:txBody>
          <a:bodyPr/>
          <a:lstStyle/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 err="1">
                <a:latin typeface="Verdana"/>
                <a:cs typeface="Verdana"/>
              </a:rPr>
              <a:t>Yevgen</a:t>
            </a:r>
            <a:r>
              <a:rPr lang="en-GB" altLang="en-US" dirty="0">
                <a:latin typeface="Verdana"/>
                <a:cs typeface="Verdana"/>
              </a:rPr>
              <a:t> </a:t>
            </a:r>
            <a:r>
              <a:rPr lang="en-GB" altLang="en-US" dirty="0" err="1">
                <a:latin typeface="Verdana"/>
                <a:cs typeface="Verdana"/>
              </a:rPr>
              <a:t>Bilevych</a:t>
            </a:r>
            <a:r>
              <a:rPr lang="en-GB" altLang="en-US" dirty="0">
                <a:latin typeface="Verdana"/>
                <a:cs typeface="Verdana"/>
              </a:rPr>
              <a:t>, Klaus </a:t>
            </a:r>
            <a:r>
              <a:rPr lang="en-GB" altLang="en-US" dirty="0" err="1">
                <a:latin typeface="Verdana"/>
                <a:cs typeface="Verdana"/>
              </a:rPr>
              <a:t>Desch</a:t>
            </a:r>
            <a:r>
              <a:rPr lang="en-GB" altLang="en-US" dirty="0">
                <a:latin typeface="Verdana"/>
                <a:cs typeface="Verdana"/>
              </a:rPr>
              <a:t>, Harry van der Graaf, Fred </a:t>
            </a:r>
            <a:r>
              <a:rPr lang="en-GB" altLang="en-US" dirty="0" err="1">
                <a:latin typeface="Verdana"/>
                <a:cs typeface="Verdana"/>
              </a:rPr>
              <a:t>Hartjes</a:t>
            </a:r>
            <a:r>
              <a:rPr lang="en-GB" altLang="en-US" dirty="0">
                <a:latin typeface="Verdana"/>
                <a:cs typeface="Verdana"/>
              </a:rPr>
              <a:t>, Jochen Kaminski, Peter </a:t>
            </a:r>
            <a:r>
              <a:rPr lang="en-GB" altLang="en-US" dirty="0" err="1">
                <a:latin typeface="Verdana"/>
                <a:cs typeface="Verdana"/>
              </a:rPr>
              <a:t>Kluit</a:t>
            </a:r>
            <a:r>
              <a:rPr lang="en-GB" altLang="en-US" dirty="0">
                <a:latin typeface="Verdana"/>
                <a:cs typeface="Verdana"/>
              </a:rPr>
              <a:t>, Naomi van der Kolk,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Cornelis </a:t>
            </a:r>
            <a:r>
              <a:rPr lang="en-GB" altLang="en-US" dirty="0" err="1">
                <a:latin typeface="Verdana"/>
                <a:cs typeface="Verdana"/>
              </a:rPr>
              <a:t>Ligtenberg</a:t>
            </a:r>
            <a:r>
              <a:rPr lang="en-GB" altLang="en-US" dirty="0">
                <a:latin typeface="Verdana"/>
                <a:cs typeface="Verdana"/>
              </a:rPr>
              <a:t>,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Gerhard Raven, and 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>
                <a:latin typeface="Verdana"/>
                <a:cs typeface="Verdana"/>
              </a:rPr>
              <a:t>Jan </a:t>
            </a:r>
            <a:r>
              <a:rPr lang="en-GB" altLang="en-US" dirty="0" err="1">
                <a:latin typeface="Verdana"/>
                <a:cs typeface="Verdana"/>
              </a:rPr>
              <a:t>Timmermans</a:t>
            </a:r>
            <a:endParaRPr lang="en-GB" altLang="en-US" dirty="0">
              <a:latin typeface="Verdana"/>
              <a:cs typeface="Verdana"/>
            </a:endParaRPr>
          </a:p>
          <a:p>
            <a:pPr indent="-457200">
              <a:lnSpc>
                <a:spcPct val="120000"/>
              </a:lnSpc>
              <a:spcBef>
                <a:spcPct val="0"/>
              </a:spcBef>
              <a:defRPr/>
            </a:pPr>
            <a:r>
              <a:rPr lang="en-GB" altLang="en-US" dirty="0"/>
              <a:t> 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927350" y="6011864"/>
            <a:ext cx="6597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Monotype Sorts"/>
              <a:buChar char="u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0000"/>
              <a:buFont typeface="Monotype Sorts"/>
              <a:buChar char="l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n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100000"/>
              <a:buFont typeface="Monotype Sorts"/>
              <a:buChar char="u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Monotype Sorts"/>
              <a:buChar char="l"/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1600" dirty="0">
                <a:latin typeface="Verdana"/>
                <a:cs typeface="Verdana"/>
              </a:rPr>
              <a:t>Lepton Collider 11 July 2022</a:t>
            </a:r>
            <a:endParaRPr lang="en-GB" altLang="en-US" sz="1600" i="1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652463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38200" y="553847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1592" y="5733256"/>
            <a:ext cx="1089024" cy="696976"/>
          </a:xfrm>
          <a:prstGeom prst="rect">
            <a:avLst/>
          </a:prstGeom>
        </p:spPr>
      </p:pic>
      <p:pic>
        <p:nvPicPr>
          <p:cNvPr id="12" name="Afbeelding 6">
            <a:extLst>
              <a:ext uri="{FF2B5EF4-FFF2-40B4-BE49-F238E27FC236}">
                <a16:creationId xmlns:a16="http://schemas.microsoft.com/office/drawing/2014/main" id="{89DD31EB-077E-5144-9133-CFC5CC90E3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224" t="5416" r="10487" b="5393"/>
          <a:stretch/>
        </p:blipFill>
        <p:spPr>
          <a:xfrm>
            <a:off x="6845282" y="2175806"/>
            <a:ext cx="3285893" cy="26303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A6D5FF-49DB-2B4F-A60A-90C302FA7A7A}"/>
              </a:ext>
            </a:extLst>
          </p:cNvPr>
          <p:cNvSpPr/>
          <p:nvPr/>
        </p:nvSpPr>
        <p:spPr>
          <a:xfrm>
            <a:off x="7543899" y="5033030"/>
            <a:ext cx="251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Verdana"/>
                <a:cs typeface="Verdana"/>
              </a:rPr>
              <a:t>8 Quad Module</a:t>
            </a:r>
            <a:endParaRPr lang="en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2915768" y="408752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ea typeface="+mj-e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1343471" y="1556792"/>
            <a:ext cx="97930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the analysis of the low rate data taken at 6 GeV (e.g. B = 0 run 6916) data look at the high rate data sets for B = 0 e.g. run 6932 and 6933.</a:t>
            </a:r>
          </a:p>
          <a:p>
            <a:endParaRPr lang="en-NL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Suffered from (very) low efficiency in selections</a:t>
            </a: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general picture track reconstruction after improvements  </a:t>
            </a:r>
          </a:p>
          <a:p>
            <a:endParaRPr lang="en-GB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    triggers      TPX3     TPX3+Mimosa   tighter matched</a:t>
            </a: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tracks          tracks              tracks</a:t>
            </a: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GeV      1k           191              176               166</a:t>
            </a: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GeV     10k          673              436               108</a:t>
            </a: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endParaRPr lang="en-NL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1127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2135559" y="1536462"/>
            <a:ext cx="83465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Trigger situation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efficiency of the trigger is not very high 30-50%. It also provides triggers of soft particles outside the TPX3 and Telescope acceptance. 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not a problem but explains the low selection numbers.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Beam situation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low rate 6 GeV data are quite clean and the selected momenta range is limited. The high rate 5 GeV has a large momentum range and the events in the TPX3/Telescope have more splashes and additional low(er) momentum tracks. 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gives more background in particular in the B=0 runs. </a:t>
            </a:r>
          </a:p>
        </p:txBody>
      </p:sp>
    </p:spTree>
    <p:extLst>
      <p:ext uri="{BB962C8B-B14F-4D97-AF65-F5344CB8AC3E}">
        <p14:creationId xmlns:p14="http://schemas.microsoft.com/office/powerpoint/2010/main" val="75928335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2135560" y="1435313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Timing situation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trigger is passed to the TLU and the time stamp is recorded in the TLU data stream. The output of the TLU goes to a NIM module that is connected to the TPX3 SPIDR. The TPX3 SPIDR injects a time stamp in the TPX3 time stamp data stream. 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second TPX3 SPIDR reads out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concentrators and TPX3 chips. The two TPX3 SPIDRs are synchronized.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TLU and the TPX3 SPIDR(s) are not synchronized.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timestamps from the TLU and TPX3 can be compared and one clearly observes that the times are offsetted and the clocks run at a slightly different speed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comparing the timestamps one can conclude that the streams are the same within a bin of 25 nsec. 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4453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2135560" y="1435313"/>
            <a:ext cx="86409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details about the TLU Timing situation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TLU records a trigger time stamp and also records the additional triggers that come in. In the high rate data the number of additional incoming triggers varies between 0 and 10.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synchronization with the TPX3 the additional triggers are discarded. After that the times of TLU and TPX3 lie within a 25 nsec bin. For each run we can check this using 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(using the ntuple).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Clearly we wanted this to be with &lt; 1 ns. Jan suspects that a wrong output was used that puts everything in a 25 nsec TLU clock cycle of 40 MHz.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Unfortunately, this limits the z track position in the TPX3.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However, it still means t</a:t>
            </a:r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</a:t>
            </a: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timing is good up to 25 nsec and that is by far good enough to match TPX3 with Mimosa hits.</a:t>
            </a:r>
          </a:p>
        </p:txBody>
      </p:sp>
    </p:spTree>
    <p:extLst>
      <p:ext uri="{BB962C8B-B14F-4D97-AF65-F5344CB8AC3E}">
        <p14:creationId xmlns:p14="http://schemas.microsoft.com/office/powerpoint/2010/main" val="212208052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2135560" y="1566078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effciency questions:</a:t>
            </a:r>
          </a:p>
          <a:p>
            <a:endParaRPr lang="en-NL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we loosing Mimosa hits (clusters)?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Disussing possible efficiency losses with Uwe Kramer the following study was done. Currently, the clusters are collected with a window of </a:t>
            </a:r>
            <a:r>
              <a:rPr lang="en-GB" dirty="0"/>
              <a:t>-</a:t>
            </a:r>
            <a:r>
              <a:rPr lang="en-GB" dirty="0">
                <a:latin typeface="Symbol" pitchFamily="2" charset="2"/>
              </a:rPr>
              <a:t>115m</a:t>
            </a:r>
            <a:r>
              <a:rPr lang="en-GB" dirty="0"/>
              <a:t>s to 230</a:t>
            </a:r>
            <a:r>
              <a:rPr lang="en-GB" dirty="0">
                <a:latin typeface="Symbol" pitchFamily="2" charset="2"/>
              </a:rPr>
              <a:t>m</a:t>
            </a:r>
            <a:r>
              <a:rPr lang="en-GB" dirty="0"/>
              <a:t>s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trigger: the sliding window of the Mimosa read out. By running the code in the metronome mode (fixed time 345</a:t>
            </a:r>
            <a:r>
              <a:rPr lang="en-GB" dirty="0" err="1">
                <a:solidFill>
                  <a:srgbClr val="000000"/>
                </a:solidFill>
                <a:latin typeface="Symbol" pitchFamily="2" charset="2"/>
              </a:rPr>
              <a:t>m</a:t>
            </a:r>
            <a:r>
              <a:rPr lang="en-GB" dirty="0" err="1">
                <a:solidFill>
                  <a:srgbClr val="000000"/>
                </a:solidFill>
              </a:rPr>
              <a:t>s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one is sure that all clusters end up in the data. Comparing the two ways of running showed t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all clusters end up in the data and none are ‘lost’.</a:t>
            </a:r>
          </a:p>
          <a:p>
            <a:endParaRPr lang="en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 we are convined that all Mimosa clusters are made. 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5325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4600" y="260648"/>
            <a:ext cx="7924800" cy="775320"/>
          </a:xfrm>
        </p:spPr>
        <p:txBody>
          <a:bodyPr anchor="ctr"/>
          <a:lstStyle/>
          <a:p>
            <a:pPr marL="342900" lvl="2" indent="-342900">
              <a:spcBef>
                <a:spcPct val="20000"/>
              </a:spcBef>
            </a:pPr>
            <a:br>
              <a:rPr lang="en-US" sz="3200" dirty="0">
                <a:solidFill>
                  <a:srgbClr val="000000"/>
                </a:solidFill>
                <a:latin typeface="Verdana"/>
                <a:cs typeface="Verdana"/>
              </a:rPr>
            </a:br>
            <a:endParaRPr lang="en-GB" altLang="en-US" sz="4000" b="0" dirty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751A4-A1C8-994A-A53E-C7F6319043C6}"/>
              </a:ext>
            </a:extLst>
          </p:cNvPr>
          <p:cNvSpPr/>
          <p:nvPr/>
        </p:nvSpPr>
        <p:spPr>
          <a:xfrm>
            <a:off x="3359696" y="363130"/>
            <a:ext cx="7122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DESY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testbeam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low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lang="nl-NL" sz="3200" kern="0" dirty="0">
                <a:solidFill>
                  <a:srgbClr val="FF0000"/>
                </a:solidFill>
                <a:latin typeface="Verdana"/>
                <a:cs typeface="Verdana"/>
              </a:rPr>
              <a:t> high </a:t>
            </a:r>
            <a:r>
              <a:rPr lang="nl-NL" sz="3200" kern="0" dirty="0" err="1">
                <a:solidFill>
                  <a:srgbClr val="FF0000"/>
                </a:solidFill>
                <a:latin typeface="Verdana"/>
                <a:cs typeface="Verdana"/>
              </a:rPr>
              <a:t>rate</a:t>
            </a:r>
            <a:endParaRPr lang="nl-NL" sz="3200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FE080B-F0E5-764C-BBE7-7B453050CAB9}"/>
              </a:ext>
            </a:extLst>
          </p:cNvPr>
          <p:cNvSpPr txBox="1"/>
          <p:nvPr/>
        </p:nvSpPr>
        <p:spPr>
          <a:xfrm>
            <a:off x="1374032" y="1412776"/>
            <a:ext cx="1051316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effciency questions: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happens in the telescope track reconstruction?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current procedure the telescope tracks are built requiring 5 out 6 planes on the track. All track combinations are stored in the track collection (also subsets). 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sure about this, I wrote a complete track finding algorithm using as an input the clusters and the TPX3 track as a seed.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code can be used to cross check the standard Telescope track finding.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clear in the high rate data sets is that the Mimosa clusters are rather scattered by the multiple scattering of the track.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order to ensure reconstruction the momentum of the track for multiple scattering is put </a:t>
            </a:r>
            <a:r>
              <a:rPr lang="en-NL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500 </a:t>
            </a:r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MeV. In the track General Broken Lines (GBL) fit the multiple scattering is fitted out. NB previously we have put e.g. a value of 5 GeV for the 6 GeV data. </a:t>
            </a:r>
          </a:p>
          <a:p>
            <a:r>
              <a:rPr lang="en-NL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convinced that all telescope tracks are found (be it with large multiple scattering). At high rate there are more TPX3 tracks/particles that scatter.  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76844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9099913</TotalTime>
  <Pages>11</Pages>
  <Words>884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Monotype Sorts</vt:lpstr>
      <vt:lpstr>Symbol</vt:lpstr>
      <vt:lpstr>Times New Roman</vt:lpstr>
      <vt:lpstr>Verdana</vt:lpstr>
      <vt:lpstr>Wingdings</vt:lpstr>
      <vt:lpstr>Como</vt:lpstr>
      <vt:lpstr>Pixel TPC testbeam results</vt:lpstr>
      <vt:lpstr> </vt:lpstr>
      <vt:lpstr> </vt:lpstr>
      <vt:lpstr> </vt:lpstr>
      <vt:lpstr> </vt:lpstr>
      <vt:lpstr> </vt:lpstr>
      <vt:lpstr>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Microsoft Office User</cp:lastModifiedBy>
  <cp:revision>2454</cp:revision>
  <cp:lastPrinted>2002-02-06T08:01:21Z</cp:lastPrinted>
  <dcterms:created xsi:type="dcterms:W3CDTF">2019-10-28T05:36:17Z</dcterms:created>
  <dcterms:modified xsi:type="dcterms:W3CDTF">2022-07-11T10:53:50Z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