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82" r:id="rId4"/>
    <p:sldId id="286" r:id="rId5"/>
    <p:sldId id="285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2"/>
    <p:restoredTop sz="96327"/>
  </p:normalViewPr>
  <p:slideViewPr>
    <p:cSldViewPr snapToGrid="0">
      <p:cViewPr varScale="1">
        <p:scale>
          <a:sx n="138" d="100"/>
          <a:sy n="138" d="100"/>
        </p:scale>
        <p:origin x="20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23904-0F8A-5044-8C5A-EA68BC758C3E}" type="datetimeFigureOut">
              <a:rPr lang="en-US" smtClean="0"/>
              <a:t>10/7/22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EB768-F22A-7942-A052-3A9163D45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2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B21CF-D20F-4BF2-8312-B195591B0A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84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72241-F482-2BA9-87AC-693166ED9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44B4DB-07D0-89EB-223D-5161B6621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2502C-8A76-6165-CE9C-137B6D769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DC338-A3E2-E34C-8241-6132F94B6209}" type="datetimeFigureOut">
              <a:rPr lang="en-US" smtClean="0"/>
              <a:t>10/7/22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8A2F6-AA02-52AE-EF21-830A1CF1D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3A8A4-52DA-DA88-6898-A3C43FD1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26DD-62FC-4A4D-BFB9-1988EE1B6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8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ED3F0-9FAC-D203-FFDC-DFF22C302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1877FA-F8D2-1523-AE69-50CB9198C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8C5BF-233B-2CBA-C304-7ABCFD224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DC338-A3E2-E34C-8241-6132F94B6209}" type="datetimeFigureOut">
              <a:rPr lang="en-US" smtClean="0"/>
              <a:t>10/7/22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9CA19-4D3A-0862-98E9-BF3D0E034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BA244-690B-26FC-E3E4-24B1B51A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26DD-62FC-4A4D-BFB9-1988EE1B6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77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D13D4F-3DD8-49CD-6550-8152287D3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6FD4D2-962B-B588-8903-9B79D4542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3F52-CA63-73B6-9AAF-74420C409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DC338-A3E2-E34C-8241-6132F94B6209}" type="datetimeFigureOut">
              <a:rPr lang="en-US" smtClean="0"/>
              <a:t>10/7/22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A6ACF-B944-3E4C-4BA6-D5303A6AE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CD3AC-3EE0-2698-6BC7-CE18B5774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26DD-62FC-4A4D-BFB9-1988EE1B6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8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2258F-3821-7944-A893-AFE886E2D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03D8A-ED20-EB50-3E33-E0EB5E354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98BD2-5D86-B2FF-7FEE-F0E9E6F6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DC338-A3E2-E34C-8241-6132F94B6209}" type="datetimeFigureOut">
              <a:rPr lang="en-US" smtClean="0"/>
              <a:t>10/7/22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18280-1B8F-370C-C688-CA76574A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BB1EB-8FB2-528B-28F2-F5284D36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26DD-62FC-4A4D-BFB9-1988EE1B6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4137-73F8-95F3-ADFE-BB95D5479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C5273-1427-F8D6-619A-2937FA36B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2CCF3-E8A9-ED88-541A-012B0CD67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DC338-A3E2-E34C-8241-6132F94B6209}" type="datetimeFigureOut">
              <a:rPr lang="en-US" smtClean="0"/>
              <a:t>10/7/22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2F2EA-634D-6466-9A88-474AD8CFB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8D388-B50B-D507-B77D-06A050B27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26DD-62FC-4A4D-BFB9-1988EE1B6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49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05CBF-3EF0-C50A-2D9C-80FBCCCB9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68168-53A6-84BA-686A-D00CFF6DA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B9169-C70C-2033-6EAD-5D2062A53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F257F-35F3-CEA7-A97D-965F3D0CA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DC338-A3E2-E34C-8241-6132F94B6209}" type="datetimeFigureOut">
              <a:rPr lang="en-US" smtClean="0"/>
              <a:t>10/7/22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92B32-48D2-33C6-F8B7-655C748D8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E807A-D985-B394-F8E2-E55D75F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26DD-62FC-4A4D-BFB9-1988EE1B6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1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82159-A646-8DCD-BDBA-BE5A8EA2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50754-7594-288E-D125-42B7113FC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F9DF9-1054-93D6-E74D-2335C3210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394C70-79AE-892A-558E-5D9521EF8E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E1B9E0-4A34-C281-B425-00C24A0A66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A4355C-F855-D368-332A-7997F670D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DC338-A3E2-E34C-8241-6132F94B6209}" type="datetimeFigureOut">
              <a:rPr lang="en-US" smtClean="0"/>
              <a:t>10/7/22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E6C70B-C640-349F-FA71-B2CC19492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59A4B3-7285-675B-6AE4-1381A13A6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26DD-62FC-4A4D-BFB9-1988EE1B6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30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8F650-6DB8-D8BB-C8DA-5E2C2118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8F0E2D-9328-9C9F-5395-D81360759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DC338-A3E2-E34C-8241-6132F94B6209}" type="datetimeFigureOut">
              <a:rPr lang="en-US" smtClean="0"/>
              <a:t>10/7/22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60A070-1594-98EB-9EF2-7B0E0AF2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033AE-0FEC-5E74-50AF-FB69F91D2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26DD-62FC-4A4D-BFB9-1988EE1B6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0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66CB00-A59E-2E39-B968-FDFCADB3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DC338-A3E2-E34C-8241-6132F94B6209}" type="datetimeFigureOut">
              <a:rPr lang="en-US" smtClean="0"/>
              <a:t>10/7/22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02983F-8F53-3C20-B239-72192C27B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61FE2-0BF6-1590-9F80-EACC8262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26DD-62FC-4A4D-BFB9-1988EE1B6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29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E754E-B136-BCA7-48A0-29BE1D83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E9CDE-CB8F-1020-EA0F-356408CE9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7A48FB-8646-6AD6-2498-B90F1AF6B4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A4E48A-B45B-613B-9B71-0BD504127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DC338-A3E2-E34C-8241-6132F94B6209}" type="datetimeFigureOut">
              <a:rPr lang="en-US" smtClean="0"/>
              <a:t>10/7/22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4E3D7-5B54-70DD-0956-C646F04F5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B8613-864B-C07E-DD59-B76E74043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26DD-62FC-4A4D-BFB9-1988EE1B6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80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42F2F-E563-278A-5A07-D3C947D56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44541F-094C-3CBA-202A-35490227CA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B6DF3-3936-5648-6A01-A43CD6A3B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6E60C-7F58-35D6-1A47-4665957E0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DC338-A3E2-E34C-8241-6132F94B6209}" type="datetimeFigureOut">
              <a:rPr lang="en-US" smtClean="0"/>
              <a:t>10/7/22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C808B-4953-F4E6-BA6D-E9D7EBA77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EB6DE-C321-5049-835B-C686CFE79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326DD-62FC-4A4D-BFB9-1988EE1B6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6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6D96EB-498C-4C1B-782F-1CAD5ACF9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B0AD9-3BB5-1801-6F78-0FD6DB488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50F01-AC93-1618-DD7F-29FE1918C3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DC338-A3E2-E34C-8241-6132F94B6209}" type="datetimeFigureOut">
              <a:rPr lang="en-US" smtClean="0"/>
              <a:t>10/7/22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A584C-1FE3-05D3-8CFE-5FE5941678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5CAED-536E-D885-FDB3-BDCEFD708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326DD-62FC-4A4D-BFB9-1988EE1B6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108.10388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6B9F5-B9A5-E5F8-6E3F-0E27FFD99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32280"/>
            <a:ext cx="12192000" cy="1012775"/>
          </a:xfrm>
        </p:spPr>
        <p:txBody>
          <a:bodyPr>
            <a:normAutofit/>
          </a:bodyPr>
          <a:lstStyle/>
          <a:p>
            <a:r>
              <a:rPr lang="en-US" sz="4800" dirty="0"/>
              <a:t>Magnet and Filter Updates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7A84B-8281-F64D-2137-8828FA34A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15888"/>
            <a:ext cx="9144000" cy="191217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b="1" u="sng" dirty="0"/>
              <a:t>Wonyong Chung</a:t>
            </a:r>
            <a:r>
              <a:rPr lang="en-US" sz="1800" b="1" dirty="0"/>
              <a:t>, Andi Tan*, Chris Tully</a:t>
            </a:r>
          </a:p>
          <a:p>
            <a:pPr>
              <a:spcBef>
                <a:spcPts val="0"/>
              </a:spcBef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dirty="0"/>
              <a:t>Oct 7, 2022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PTOLEMY Collaboration Meeting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Amsterdam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BF48E12-6DAD-C102-A52E-9583286EE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04" y="6076992"/>
            <a:ext cx="2118192" cy="781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9BB59E-8AAC-9E43-97E3-76713319D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63" y="2093961"/>
            <a:ext cx="6623499" cy="200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AF6ECE-6A26-EBA4-5AFA-CE28918C3C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83" y="1803398"/>
            <a:ext cx="2290578" cy="2754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FD01D7-B38C-435B-5BBE-6FB4462EE7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357" y="5904275"/>
            <a:ext cx="1989221" cy="8428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21CC54-7084-5EA7-8DCF-51345BFB11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9" b="20452"/>
          <a:stretch/>
        </p:blipFill>
        <p:spPr>
          <a:xfrm>
            <a:off x="0" y="6015108"/>
            <a:ext cx="2979838" cy="8428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792F2A-19FA-3FF8-4B79-776B585D7AB7}"/>
              </a:ext>
            </a:extLst>
          </p:cNvPr>
          <p:cNvSpPr txBox="1"/>
          <p:nvPr/>
        </p:nvSpPr>
        <p:spPr>
          <a:xfrm>
            <a:off x="1073562" y="3936123"/>
            <a:ext cx="2869787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https://ptolemy.lngs.infn.it</a:t>
            </a:r>
          </a:p>
        </p:txBody>
      </p:sp>
      <p:pic>
        <p:nvPicPr>
          <p:cNvPr id="1026" name="Picture 2" descr="Andi Tan">
            <a:extLst>
              <a:ext uri="{FF2B5EF4-FFF2-40B4-BE49-F238E27FC236}">
                <a16:creationId xmlns:a16="http://schemas.microsoft.com/office/drawing/2014/main" id="{4172B995-F58E-FDDC-5991-D0952F146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404" y="5284046"/>
            <a:ext cx="872159" cy="116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926D42-7D86-D3B7-541F-FA32D4EDC04B}"/>
              </a:ext>
            </a:extLst>
          </p:cNvPr>
          <p:cNvSpPr txBox="1"/>
          <p:nvPr/>
        </p:nvSpPr>
        <p:spPr>
          <a:xfrm>
            <a:off x="7703654" y="6395583"/>
            <a:ext cx="22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  <a:r>
              <a:rPr lang="en-US" sz="1200" dirty="0"/>
              <a:t>couldn’t make it to the meeting</a:t>
            </a:r>
          </a:p>
        </p:txBody>
      </p:sp>
    </p:spTree>
    <p:extLst>
      <p:ext uri="{BB962C8B-B14F-4D97-AF65-F5344CB8AC3E}">
        <p14:creationId xmlns:p14="http://schemas.microsoft.com/office/powerpoint/2010/main" val="689101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8FF2F-615D-A06A-E6D5-42269D3A7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DE3D1-562E-0636-CD10-6838B56EA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Updated magnet design, built at Princeton</a:t>
            </a:r>
          </a:p>
          <a:p>
            <a:r>
              <a:rPr lang="en-US" sz="2400" dirty="0"/>
              <a:t>Filter implementation in simulation (CST)</a:t>
            </a:r>
          </a:p>
          <a:p>
            <a:pPr lvl="1"/>
            <a:r>
              <a:rPr lang="en-US" sz="16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A. </a:t>
            </a:r>
            <a:r>
              <a:rPr lang="en-US" sz="1600" b="0" i="0" u="none" strike="noStrike" dirty="0" err="1">
                <a:solidFill>
                  <a:srgbClr val="333333"/>
                </a:solidFill>
                <a:effectLst/>
                <a:latin typeface="-apple-system"/>
              </a:rPr>
              <a:t>Apponi</a:t>
            </a:r>
            <a:r>
              <a:rPr lang="en-US" sz="16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sz="1600" b="0" i="1" u="none" strike="noStrike" dirty="0">
                <a:solidFill>
                  <a:srgbClr val="333333"/>
                </a:solidFill>
                <a:effectLst/>
                <a:latin typeface="-apple-system"/>
              </a:rPr>
              <a:t>et al</a:t>
            </a:r>
            <a:r>
              <a:rPr lang="en-US" sz="16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2022 </a:t>
            </a:r>
            <a:r>
              <a:rPr lang="en-US" sz="1600" b="0" i="1" u="none" strike="noStrike" dirty="0">
                <a:solidFill>
                  <a:srgbClr val="333333"/>
                </a:solidFill>
                <a:effectLst/>
                <a:latin typeface="-apple-system"/>
              </a:rPr>
              <a:t>JINST</a:t>
            </a:r>
            <a:r>
              <a:rPr lang="en-US" sz="16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sz="1600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17</a:t>
            </a:r>
            <a:r>
              <a:rPr lang="en-US" sz="16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P05021, </a:t>
            </a:r>
            <a:r>
              <a:rPr lang="en-US" sz="1600" b="0" i="0" u="none" strike="noStrike" dirty="0">
                <a:solidFill>
                  <a:srgbClr val="333333"/>
                </a:solidFill>
                <a:effectLst/>
                <a:latin typeface="-apple-system"/>
                <a:hlinkClick r:id="rId2"/>
              </a:rPr>
              <a:t>https://arxiv.org/abs/2108.10388</a:t>
            </a:r>
            <a:endParaRPr lang="en-US" sz="1600" dirty="0"/>
          </a:p>
          <a:p>
            <a:r>
              <a:rPr lang="en-US" sz="2400" dirty="0"/>
              <a:t>End-to-end transport in simulation (Kassiopeia)</a:t>
            </a:r>
          </a:p>
          <a:p>
            <a:r>
              <a:rPr lang="en-US" sz="2400" dirty="0"/>
              <a:t>Design of LNGS magnet</a:t>
            </a:r>
          </a:p>
          <a:p>
            <a:r>
              <a:rPr lang="en-US" sz="2400" dirty="0"/>
              <a:t>Plans for Princeton magnet</a:t>
            </a:r>
          </a:p>
          <a:p>
            <a:pPr lvl="1"/>
            <a:r>
              <a:rPr lang="en-US" sz="2000" dirty="0"/>
              <a:t>Validate drift balancing</a:t>
            </a:r>
          </a:p>
        </p:txBody>
      </p:sp>
    </p:spTree>
    <p:extLst>
      <p:ext uri="{BB962C8B-B14F-4D97-AF65-F5344CB8AC3E}">
        <p14:creationId xmlns:p14="http://schemas.microsoft.com/office/powerpoint/2010/main" val="3454645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FB08FD9-B603-D84D-6515-C056DEF32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833" y="573942"/>
            <a:ext cx="4962964" cy="3452497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E1C153-4D9A-E114-12CA-32A0BE43D6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4"/>
          <a:stretch/>
        </p:blipFill>
        <p:spPr>
          <a:xfrm>
            <a:off x="5188251" y="0"/>
            <a:ext cx="1815498" cy="2255258"/>
          </a:xfrm>
          <a:prstGeom prst="rect">
            <a:avLst/>
          </a:prstGeom>
        </p:spPr>
      </p:pic>
      <p:pic>
        <p:nvPicPr>
          <p:cNvPr id="3" name="Picture 2" descr="Chart, line chart, histogram&#10;&#10;Description automatically generated">
            <a:extLst>
              <a:ext uri="{FF2B5EF4-FFF2-40B4-BE49-F238E27FC236}">
                <a16:creationId xmlns:a16="http://schemas.microsoft.com/office/drawing/2014/main" id="{8F40FD8F-3E05-3DE3-4D45-FD1AF8C0F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24" y="4133650"/>
            <a:ext cx="5292876" cy="2150408"/>
          </a:xfrm>
          <a:prstGeom prst="rect">
            <a:avLst/>
          </a:prstGeom>
          <a:ln w="127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A387E-E3CF-3E9F-9B6E-BA733EE8AF78}"/>
              </a:ext>
            </a:extLst>
          </p:cNvPr>
          <p:cNvSpPr txBox="1">
            <a:spLocks/>
          </p:cNvSpPr>
          <p:nvPr/>
        </p:nvSpPr>
        <p:spPr>
          <a:xfrm>
            <a:off x="300964" y="233251"/>
            <a:ext cx="10934701" cy="5718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Magnet Design and Build</a:t>
            </a:r>
          </a:p>
        </p:txBody>
      </p:sp>
      <p:pic>
        <p:nvPicPr>
          <p:cNvPr id="5" name="Picture 4" descr="A picture containing indoor, wooden, cluttered&#10;&#10;Description automatically generated">
            <a:extLst>
              <a:ext uri="{FF2B5EF4-FFF2-40B4-BE49-F238E27FC236}">
                <a16:creationId xmlns:a16="http://schemas.microsoft.com/office/drawing/2014/main" id="{E4B3D7A1-07DD-A95E-DAF2-F50145CA9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235" y="3659396"/>
            <a:ext cx="4131889" cy="30989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EEFCFF-2BDA-8E48-7BF1-85774B9A50A7}"/>
              </a:ext>
            </a:extLst>
          </p:cNvPr>
          <p:cNvSpPr txBox="1"/>
          <p:nvPr/>
        </p:nvSpPr>
        <p:spPr>
          <a:xfrm>
            <a:off x="300964" y="1033669"/>
            <a:ext cx="5274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Shape magnetic field lines with iron extensions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Look for curvatures of constant radius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Radius is equal to exponential decay parameter 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Zero-field region (quadrupole point) is suitable for location for microcalorimeter inside mu-metal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Built at Princeton and central field line characterized to good agreement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3A9F61D7-B676-FAD5-DF5C-6FB035B06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65278"/>
            <a:ext cx="2648224" cy="19181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2C0158-A0BC-523D-B07F-CA5E94631267}"/>
              </a:ext>
            </a:extLst>
          </p:cNvPr>
          <p:cNvSpPr txBox="1"/>
          <p:nvPr/>
        </p:nvSpPr>
        <p:spPr>
          <a:xfrm>
            <a:off x="1157096" y="3659396"/>
            <a:ext cx="1610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Andi Tan (Princeton)</a:t>
            </a:r>
          </a:p>
        </p:txBody>
      </p:sp>
    </p:spTree>
    <p:extLst>
      <p:ext uri="{BB962C8B-B14F-4D97-AF65-F5344CB8AC3E}">
        <p14:creationId xmlns:p14="http://schemas.microsoft.com/office/powerpoint/2010/main" val="2241274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argo container&#10;&#10;Description automatically generated">
            <a:extLst>
              <a:ext uri="{FF2B5EF4-FFF2-40B4-BE49-F238E27FC236}">
                <a16:creationId xmlns:a16="http://schemas.microsoft.com/office/drawing/2014/main" id="{72D615D4-1D7A-3507-9AE9-7D8C2AC22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056" y="0"/>
            <a:ext cx="3815744" cy="228244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15CD4D4-0401-5884-EC4F-BDA5C5131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817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Filter Implementation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6903C3-8132-4E9D-8B4B-F31CAF50B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7559"/>
            <a:ext cx="4088914" cy="27776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Dimension constraints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Radius of B field curvature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Growth of cyclotron radius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Aspect ratio x0/y0 (field uniformity)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Here we use: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y0 = 1.5 cm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x0 = 5 cm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Pole face gap: 12 cm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2D85B5-80FD-96AE-2ED2-3A4BDA3DA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37" y="287648"/>
            <a:ext cx="1913014" cy="2187196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697628F-9483-AE33-A765-9F35EDC39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439" y="2221395"/>
            <a:ext cx="4259048" cy="2282448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C065C84E-759F-3D49-0024-20FBDEE58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4865" y="4442790"/>
            <a:ext cx="4259048" cy="2282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D01630-BB71-BC78-0DF2-FABADE2D3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9336" y="4612291"/>
            <a:ext cx="2565598" cy="1880583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A1FE8EF4-1D15-23E0-BEA6-BBD915CE30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151" y="4442789"/>
            <a:ext cx="2697480" cy="20500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6FDF0F-FB9B-3EAD-6903-0FD8F4137251}"/>
              </a:ext>
            </a:extLst>
          </p:cNvPr>
          <p:cNvSpPr txBox="1"/>
          <p:nvPr/>
        </p:nvSpPr>
        <p:spPr>
          <a:xfrm>
            <a:off x="3522649" y="4689769"/>
            <a:ext cx="1610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Andi Tan (Princeton)</a:t>
            </a:r>
          </a:p>
        </p:txBody>
      </p:sp>
      <p:pic>
        <p:nvPicPr>
          <p:cNvPr id="17" name="Picture 16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369AEBA6-0D1C-8A82-CACF-0589611006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6501" y="2749756"/>
            <a:ext cx="2388550" cy="19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29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6903C3-8132-4E9D-8B4B-F31CAF50B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67" y="1088975"/>
            <a:ext cx="4921826" cy="3811518"/>
          </a:xfrm>
        </p:spPr>
        <p:txBody>
          <a:bodyPr>
            <a:normAutofit/>
          </a:bodyPr>
          <a:lstStyle/>
          <a:p>
            <a:r>
              <a:rPr lang="en-US" sz="1800" dirty="0"/>
              <a:t>Using sampled B-field, two ways to calculate voltages:</a:t>
            </a:r>
          </a:p>
          <a:p>
            <a:pPr lvl="1"/>
            <a:r>
              <a:rPr lang="en-US" sz="1400" dirty="0"/>
              <a:t>Residual iteration on electrode voltages to achieve ‘ideal’ potential along center line</a:t>
            </a:r>
          </a:p>
          <a:p>
            <a:pPr lvl="1"/>
            <a:r>
              <a:rPr lang="en-US" sz="1400" dirty="0"/>
              <a:t>Boundary-value method on same conditions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Drift balancing at entrance is sensitive</a:t>
            </a:r>
          </a:p>
          <a:p>
            <a:endParaRPr lang="en-US" sz="1800" dirty="0"/>
          </a:p>
          <a:p>
            <a:r>
              <a:rPr lang="en-US" sz="1800" dirty="0"/>
              <a:t>Tolerance test of displaced electrode (0.5mm)</a:t>
            </a:r>
            <a:endParaRPr lang="en-US" sz="14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86CE33C-3A32-8B57-3C63-6262BE43D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604" y="2349454"/>
            <a:ext cx="2433701" cy="895155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5DFE9135-F543-74B4-FECA-89490794E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11" y="2054874"/>
            <a:ext cx="4967262" cy="2110725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16A091B1-6B6D-631D-5DD4-8F9F87C9B6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373"/>
          <a:stretch/>
        </p:blipFill>
        <p:spPr>
          <a:xfrm>
            <a:off x="6501449" y="4732920"/>
            <a:ext cx="2892416" cy="2110725"/>
          </a:xfrm>
          <a:prstGeom prst="rect">
            <a:avLst/>
          </a:prstGeom>
        </p:spPr>
      </p:pic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9FDCFFDE-1BD8-E036-72B5-AFE945A80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05" y="42996"/>
            <a:ext cx="2336350" cy="202792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15CD4D4-0401-5884-EC4F-BDA5C5131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668" y="217815"/>
            <a:ext cx="10515600" cy="50817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Filter Voltage Settings</a:t>
            </a:r>
          </a:p>
        </p:txBody>
      </p:sp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8A2AFB1A-6200-08F8-DDFB-1FBD626194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55" y="0"/>
            <a:ext cx="4760729" cy="2020413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9CCFAF1C-EEB3-6BF1-2FD7-EAA1E77D2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" y="5028476"/>
            <a:ext cx="6162608" cy="18295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F2F4DD-F2E3-2739-4698-24CEE8DE3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3865" y="5034507"/>
            <a:ext cx="2779219" cy="17569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714CD6-58FD-2E65-F581-D257F7E2974F}"/>
              </a:ext>
            </a:extLst>
          </p:cNvPr>
          <p:cNvSpPr txBox="1"/>
          <p:nvPr/>
        </p:nvSpPr>
        <p:spPr>
          <a:xfrm>
            <a:off x="3759772" y="4610419"/>
            <a:ext cx="1610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Andi Tan (Princeton)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4FC3C28-266F-7920-8D21-06668C3E35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6132" y="2070917"/>
            <a:ext cx="2178345" cy="1452230"/>
          </a:xfrm>
          <a:prstGeom prst="rect">
            <a:avLst/>
          </a:prstGeom>
        </p:spPr>
      </p:pic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5DA43486-1FA0-EA45-8851-916386FD78C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598" t="20213" r="16271" b="12278"/>
          <a:stretch/>
        </p:blipFill>
        <p:spPr>
          <a:xfrm>
            <a:off x="5580468" y="3579971"/>
            <a:ext cx="1606522" cy="132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21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, treemap chart&#10;&#10;Description automatically generated">
            <a:extLst>
              <a:ext uri="{FF2B5EF4-FFF2-40B4-BE49-F238E27FC236}">
                <a16:creationId xmlns:a16="http://schemas.microsoft.com/office/drawing/2014/main" id="{04A65DE3-BEE1-0608-95EE-5A2D8E086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69" t="32808"/>
          <a:stretch/>
        </p:blipFill>
        <p:spPr>
          <a:xfrm>
            <a:off x="6252913" y="816108"/>
            <a:ext cx="5752004" cy="33758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5D3F6F-1BDF-EC22-D782-5E9A5CBA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45" y="183551"/>
            <a:ext cx="6387548" cy="39024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End-to-End Transport in Kassiopeia</a:t>
            </a:r>
          </a:p>
        </p:txBody>
      </p:sp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7F31E2C-3832-C449-57D1-FF97EF687B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6"/>
          <a:stretch/>
        </p:blipFill>
        <p:spPr>
          <a:xfrm>
            <a:off x="5851825" y="4455262"/>
            <a:ext cx="2927092" cy="2219187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39785F65-296D-FD83-CB10-DE507397A6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19"/>
          <a:stretch/>
        </p:blipFill>
        <p:spPr>
          <a:xfrm>
            <a:off x="2890639" y="4453942"/>
            <a:ext cx="2753122" cy="2222332"/>
          </a:xfrm>
          <a:prstGeom prst="rect">
            <a:avLst/>
          </a:prstGeom>
        </p:spPr>
      </p:pic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id="{B4FCEF66-1964-1F68-3AB3-8654F5E3A1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8"/>
          <a:stretch/>
        </p:blipFill>
        <p:spPr>
          <a:xfrm>
            <a:off x="8986981" y="4455262"/>
            <a:ext cx="3017935" cy="22191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EC4833-0FA4-14CC-BE59-0C2B7B4A1611}"/>
              </a:ext>
            </a:extLst>
          </p:cNvPr>
          <p:cNvSpPr txBox="1"/>
          <p:nvPr/>
        </p:nvSpPr>
        <p:spPr>
          <a:xfrm>
            <a:off x="187083" y="837148"/>
            <a:ext cx="59535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Modded</a:t>
            </a:r>
            <a:r>
              <a:rPr lang="en-US" sz="1600" dirty="0"/>
              <a:t> to import B field from CST (no iron in Kassiopeia)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Simple ASCII file held in memory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Field mesh size is 0.5mm cubes throughout filter volume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~80 million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Trajectories: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Integration: 8</a:t>
            </a:r>
            <a:r>
              <a:rPr lang="en-US" sz="1600" baseline="30000" dirty="0"/>
              <a:t>th</a:t>
            </a:r>
            <a:r>
              <a:rPr lang="en-US" sz="1600" dirty="0"/>
              <a:t> order Runge-</a:t>
            </a:r>
            <a:r>
              <a:rPr lang="en-US" sz="1600" dirty="0" err="1"/>
              <a:t>Kutta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Interpolation: Continuous Runge-</a:t>
            </a:r>
            <a:r>
              <a:rPr lang="en-US" sz="1600" dirty="0" err="1"/>
              <a:t>Kutta</a:t>
            </a:r>
            <a:r>
              <a:rPr lang="en-US" sz="1600" dirty="0"/>
              <a:t> (CRK)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1/64 cyclotron period time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18.6 keV electrons at pitch 85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Target at 18.6 kV to calorimeter (0 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Acceptance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Challenging, as expected, but improvements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32684-FD99-45E9-67E1-F048641D39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33" r="39070"/>
          <a:stretch/>
        </p:blipFill>
        <p:spPr>
          <a:xfrm>
            <a:off x="187083" y="4454601"/>
            <a:ext cx="2503342" cy="222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42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063D04A-D0F2-A453-DBEA-3F3FB58C5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730" y="367360"/>
            <a:ext cx="3028049" cy="1741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FEB900-A655-F51B-1DB8-286D641B82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2"/>
          <a:stretch/>
        </p:blipFill>
        <p:spPr>
          <a:xfrm>
            <a:off x="50497" y="2780389"/>
            <a:ext cx="4793672" cy="3354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3E2E80-CDAA-E762-A722-356C295DD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986" y="5047297"/>
            <a:ext cx="3621727" cy="1741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5D3F6F-1BDF-EC22-D782-5E9A5CBA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7" y="225977"/>
            <a:ext cx="5006009" cy="668545"/>
          </a:xfrm>
        </p:spPr>
        <p:txBody>
          <a:bodyPr>
            <a:normAutofit/>
          </a:bodyPr>
          <a:lstStyle/>
          <a:p>
            <a:r>
              <a:rPr lang="en-US" sz="2800" dirty="0"/>
              <a:t>Design of LNGS Magnet</a:t>
            </a:r>
          </a:p>
        </p:txBody>
      </p:sp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87F20FAA-7EFD-5654-9B3F-F508568597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6"/>
          <a:stretch/>
        </p:blipFill>
        <p:spPr>
          <a:xfrm>
            <a:off x="8181100" y="2400572"/>
            <a:ext cx="3995532" cy="2056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834A2C-F37D-28EB-19C9-8888A79D9A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45" r="22410"/>
          <a:stretch/>
        </p:blipFill>
        <p:spPr>
          <a:xfrm>
            <a:off x="8145972" y="4574125"/>
            <a:ext cx="3995531" cy="2283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F5AAF6-8EAC-4CDA-999F-B535EEADF7BE}"/>
              </a:ext>
            </a:extLst>
          </p:cNvPr>
          <p:cNvSpPr txBox="1"/>
          <p:nvPr/>
        </p:nvSpPr>
        <p:spPr>
          <a:xfrm>
            <a:off x="516834" y="1232452"/>
            <a:ext cx="44061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 coils, 117V/50A per pair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 supply: 150V/450A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 talks with </a:t>
            </a:r>
            <a:r>
              <a:rPr lang="en-US" sz="1600" dirty="0" err="1"/>
              <a:t>Danfysik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Ongoing parameter optimization for iron extensions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B87213-9528-4A5C-4278-79E84CE395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7838" y="2709780"/>
            <a:ext cx="2701100" cy="19481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16581F-FA91-6D87-435C-EC2BD03AD001}"/>
              </a:ext>
            </a:extLst>
          </p:cNvPr>
          <p:cNvSpPr txBox="1"/>
          <p:nvPr/>
        </p:nvSpPr>
        <p:spPr>
          <a:xfrm>
            <a:off x="7652710" y="0"/>
            <a:ext cx="1610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Andi Tan (Princeton)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A1FF29-A3D4-253F-AD8C-500157808D3F}"/>
              </a:ext>
            </a:extLst>
          </p:cNvPr>
          <p:cNvSpPr txBox="1"/>
          <p:nvPr/>
        </p:nvSpPr>
        <p:spPr>
          <a:xfrm>
            <a:off x="7514926" y="2316343"/>
            <a:ext cx="1731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accent2"/>
                </a:solidFill>
              </a:rPr>
              <a:t>Yuno</a:t>
            </a:r>
            <a:r>
              <a:rPr lang="en-US" sz="1200" dirty="0">
                <a:solidFill>
                  <a:schemeClr val="accent2"/>
                </a:solidFill>
              </a:rPr>
              <a:t> Iwasaki (Princeton)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BA8A3B-1499-2063-A9D4-06202F5F66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4054" y="69574"/>
            <a:ext cx="3022578" cy="233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42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D3F6F-1BDF-EC22-D782-5E9A5CBA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8364"/>
            <a:ext cx="4131230" cy="579092"/>
          </a:xfrm>
        </p:spPr>
        <p:txBody>
          <a:bodyPr>
            <a:normAutofit/>
          </a:bodyPr>
          <a:lstStyle/>
          <a:p>
            <a:r>
              <a:rPr lang="en-US" sz="2800" dirty="0"/>
              <a:t>Plans for Princeton Magnet</a:t>
            </a: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30CA4393-DBB9-996A-7E15-3BAF2E57F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2301"/>
            <a:ext cx="7550425" cy="48356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E87057-FCF1-0308-9946-F4C36964E054}"/>
              </a:ext>
            </a:extLst>
          </p:cNvPr>
          <p:cNvSpPr txBox="1"/>
          <p:nvPr/>
        </p:nvSpPr>
        <p:spPr>
          <a:xfrm>
            <a:off x="168965" y="817457"/>
            <a:ext cx="72429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Validate drift balancing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Readout with silicon drift detector (~150 eV ) or windowless APDs (~5 keV)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Planar C14 source, broad isotropic emission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Vacuum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~20 cm filter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3F6FCB-6AEE-C86B-F055-133372222F70}"/>
              </a:ext>
            </a:extLst>
          </p:cNvPr>
          <p:cNvSpPr txBox="1"/>
          <p:nvPr/>
        </p:nvSpPr>
        <p:spPr>
          <a:xfrm>
            <a:off x="7762460" y="4701857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Andi Tan (Princeton)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BC4AF-4BD2-B59C-83F6-27298891B7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10" r="18671"/>
          <a:stretch/>
        </p:blipFill>
        <p:spPr>
          <a:xfrm>
            <a:off x="7411880" y="127322"/>
            <a:ext cx="4641575" cy="4368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215200-8C43-6222-D556-DCAE1844B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295" y="4978856"/>
            <a:ext cx="2389935" cy="175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39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400</Words>
  <Application>Microsoft Macintosh PowerPoint</Application>
  <PresentationFormat>Widescreen</PresentationFormat>
  <Paragraphs>76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-apple-system</vt:lpstr>
      <vt:lpstr>Arial</vt:lpstr>
      <vt:lpstr>Calibri</vt:lpstr>
      <vt:lpstr>Calibri Light</vt:lpstr>
      <vt:lpstr>Office Theme</vt:lpstr>
      <vt:lpstr>Magnet and Filter Updates</vt:lpstr>
      <vt:lpstr>Updates</vt:lpstr>
      <vt:lpstr>PowerPoint Presentation</vt:lpstr>
      <vt:lpstr>Filter Implementation</vt:lpstr>
      <vt:lpstr>Filter Voltage Settings</vt:lpstr>
      <vt:lpstr>End-to-End Transport in Kassiopeia</vt:lpstr>
      <vt:lpstr>Design of LNGS Magnet</vt:lpstr>
      <vt:lpstr>Plans for Princeton Magnet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 and Filter Updates</dc:title>
  <dc:creator>Wonyong Chung</dc:creator>
  <cp:lastModifiedBy>Wonyong Chung</cp:lastModifiedBy>
  <cp:revision>24</cp:revision>
  <dcterms:created xsi:type="dcterms:W3CDTF">2022-10-06T22:27:29Z</dcterms:created>
  <dcterms:modified xsi:type="dcterms:W3CDTF">2022-10-07T13:24:29Z</dcterms:modified>
</cp:coreProperties>
</file>