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3" r:id="rId2"/>
  </p:sldMasterIdLst>
  <p:notesMasterIdLst>
    <p:notesMasterId r:id="rId28"/>
  </p:notesMasterIdLst>
  <p:sldIdLst>
    <p:sldId id="256" r:id="rId3"/>
    <p:sldId id="259" r:id="rId4"/>
    <p:sldId id="257" r:id="rId5"/>
    <p:sldId id="260" r:id="rId6"/>
    <p:sldId id="302" r:id="rId7"/>
    <p:sldId id="264" r:id="rId8"/>
    <p:sldId id="265" r:id="rId9"/>
    <p:sldId id="266" r:id="rId10"/>
    <p:sldId id="269" r:id="rId11"/>
    <p:sldId id="307" r:id="rId12"/>
    <p:sldId id="274" r:id="rId13"/>
    <p:sldId id="275" r:id="rId14"/>
    <p:sldId id="276" r:id="rId15"/>
    <p:sldId id="278" r:id="rId16"/>
    <p:sldId id="279" r:id="rId17"/>
    <p:sldId id="308" r:id="rId18"/>
    <p:sldId id="280" r:id="rId19"/>
    <p:sldId id="303" r:id="rId20"/>
    <p:sldId id="306" r:id="rId21"/>
    <p:sldId id="309" r:id="rId22"/>
    <p:sldId id="304" r:id="rId23"/>
    <p:sldId id="262" r:id="rId24"/>
    <p:sldId id="286" r:id="rId25"/>
    <p:sldId id="273" r:id="rId26"/>
    <p:sldId id="270" r:id="rId2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154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1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>
            <a:spLocks noGrp="1"/>
          </p:cNvSpPr>
          <p:nvPr>
            <p:ph type="title"/>
          </p:nvPr>
        </p:nvSpPr>
        <p:spPr>
          <a:xfrm>
            <a:off x="1231900" y="16256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1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13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1282700" y="7251700"/>
            <a:ext cx="4089400" cy="11303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4300"/>
            </a:lvl1pPr>
            <a:lvl2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4300"/>
            </a:lvl2pPr>
            <a:lvl3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4300"/>
            </a:lvl3pPr>
            <a:lvl4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4300"/>
            </a:lvl4pPr>
            <a:lvl5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43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grpSp>
        <p:nvGrpSpPr>
          <p:cNvPr id="16" name="Raggruppa"/>
          <p:cNvGrpSpPr/>
          <p:nvPr/>
        </p:nvGrpSpPr>
        <p:grpSpPr>
          <a:xfrm>
            <a:off x="9147441" y="6738022"/>
            <a:ext cx="3474100" cy="1116676"/>
            <a:chOff x="0" y="0"/>
            <a:chExt cx="3474099" cy="1116674"/>
          </a:xfrm>
        </p:grpSpPr>
        <p:pic>
          <p:nvPicPr>
            <p:cNvPr id="14" name="Roma3_logo.png" descr="Roma3_logo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"/>
              <a:ext cx="1737050" cy="11166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" name="INFN_logo.png" descr="INFN_logo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7049" y="0"/>
              <a:ext cx="1737051" cy="1116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" name="Sapienza_logo.png" descr="Sapienza_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4311" y="7816850"/>
            <a:ext cx="3020360" cy="1118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–Giovanni Mela"/>
          <p:cNvSpPr txBox="1">
            <a:spLocks noGrp="1"/>
          </p:cNvSpPr>
          <p:nvPr>
            <p:ph type="body" sz="quarter" idx="2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–Giovanni Mela</a:t>
            </a:r>
          </a:p>
        </p:txBody>
      </p:sp>
      <p:sp>
        <p:nvSpPr>
          <p:cNvPr id="98" name="“Inserisci qui una citazione”."/>
          <p:cNvSpPr txBox="1">
            <a:spLocks noGrp="1"/>
          </p:cNvSpPr>
          <p:nvPr>
            <p:ph type="body" sz="quarter" idx="22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“Inserisci qui una citazione”. </a:t>
            </a:r>
          </a:p>
        </p:txBody>
      </p:sp>
      <p:sp>
        <p:nvSpPr>
          <p:cNvPr id="9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Immagine"/>
          <p:cNvSpPr>
            <a:spLocks noGrp="1"/>
          </p:cNvSpPr>
          <p:nvPr>
            <p:ph type="pic" idx="21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con lin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115" name="Titolo Testo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11925300" cy="6985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t>Titolo Testo</a:t>
            </a:r>
          </a:p>
        </p:txBody>
      </p:sp>
      <p:sp>
        <p:nvSpPr>
          <p:cNvPr id="116" name="Linea"/>
          <p:cNvSpPr/>
          <p:nvPr/>
        </p:nvSpPr>
        <p:spPr>
          <a:xfrm>
            <a:off x="533400" y="1257300"/>
            <a:ext cx="11938001" cy="0"/>
          </a:xfrm>
          <a:prstGeom prst="line">
            <a:avLst/>
          </a:prstGeom>
          <a:ln w="25400">
            <a:solidFill>
              <a:srgbClr val="000000">
                <a:alpha val="25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17" name="Alice Apponi - 12.05.2021"/>
          <p:cNvSpPr txBox="1"/>
          <p:nvPr/>
        </p:nvSpPr>
        <p:spPr>
          <a:xfrm>
            <a:off x="320633" y="9229617"/>
            <a:ext cx="1384995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solidFill>
                  <a:srgbClr val="5E5E5E"/>
                </a:solidFill>
              </a:defRPr>
            </a:lvl1pPr>
          </a:lstStyle>
          <a:p>
            <a:r>
              <a:rPr lang="it-IT" dirty="0"/>
              <a:t>06</a:t>
            </a:r>
            <a:r>
              <a:rPr dirty="0"/>
              <a:t>.</a:t>
            </a:r>
            <a:r>
              <a:rPr lang="it-IT" dirty="0"/>
              <a:t>10</a:t>
            </a:r>
            <a:r>
              <a:rPr dirty="0"/>
              <a:t>.202</a:t>
            </a:r>
            <a:r>
              <a:rPr lang="it-IT" dirty="0"/>
              <a:t>2</a:t>
            </a:r>
            <a:endParaRPr dirty="0"/>
          </a:p>
        </p:txBody>
      </p:sp>
      <p:sp>
        <p:nvSpPr>
          <p:cNvPr id="118" name="PTOLEMY bi-weekly meeting"/>
          <p:cNvSpPr txBox="1"/>
          <p:nvPr/>
        </p:nvSpPr>
        <p:spPr>
          <a:xfrm>
            <a:off x="10491389" y="9229617"/>
            <a:ext cx="2311530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000">
                <a:solidFill>
                  <a:srgbClr val="5E5E5E"/>
                </a:solidFill>
              </a:defRPr>
            </a:lvl1pPr>
          </a:lstStyle>
          <a:p>
            <a:r>
              <a:rPr dirty="0"/>
              <a:t>PTOLEMY </a:t>
            </a:r>
            <a:r>
              <a:rPr lang="it-IT" dirty="0"/>
              <a:t>meeting</a:t>
            </a:r>
            <a:endParaRPr dirty="0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1596249"/>
            <a:ext cx="11054080" cy="3395698"/>
          </a:xfrm>
        </p:spPr>
        <p:txBody>
          <a:bodyPr anchor="b"/>
          <a:lstStyle>
            <a:lvl1pPr algn="ctr">
              <a:defRPr sz="7877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151"/>
            </a:lvl1pPr>
            <a:lvl2pPr marL="600212" indent="0" algn="ctr">
              <a:buNone/>
              <a:defRPr sz="2626"/>
            </a:lvl2pPr>
            <a:lvl3pPr marL="1200424" indent="0" algn="ctr">
              <a:buNone/>
              <a:defRPr sz="2363"/>
            </a:lvl3pPr>
            <a:lvl4pPr marL="1800636" indent="0" algn="ctr">
              <a:buNone/>
              <a:defRPr sz="2100"/>
            </a:lvl4pPr>
            <a:lvl5pPr marL="2400849" indent="0" algn="ctr">
              <a:buNone/>
              <a:defRPr sz="2100"/>
            </a:lvl5pPr>
            <a:lvl6pPr marL="3001061" indent="0" algn="ctr">
              <a:buNone/>
              <a:defRPr sz="2100"/>
            </a:lvl6pPr>
            <a:lvl7pPr marL="3601273" indent="0" algn="ctr">
              <a:buNone/>
              <a:defRPr sz="2100"/>
            </a:lvl7pPr>
            <a:lvl8pPr marL="4201485" indent="0" algn="ctr">
              <a:buNone/>
              <a:defRPr sz="2100"/>
            </a:lvl8pPr>
            <a:lvl9pPr marL="4801697" indent="0" algn="ctr">
              <a:buNone/>
              <a:defRPr sz="21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98C52-E2A9-46AC-9B4E-B78175BD4F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6191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98C52-E2A9-46AC-9B4E-B78175BD4F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8564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8" y="2431631"/>
            <a:ext cx="11216640" cy="4057226"/>
          </a:xfrm>
        </p:spPr>
        <p:txBody>
          <a:bodyPr anchor="b"/>
          <a:lstStyle>
            <a:lvl1pPr>
              <a:defRPr sz="7877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8" y="6527240"/>
            <a:ext cx="11216640" cy="2133599"/>
          </a:xfrm>
        </p:spPr>
        <p:txBody>
          <a:bodyPr/>
          <a:lstStyle>
            <a:lvl1pPr marL="0" indent="0">
              <a:buNone/>
              <a:defRPr sz="3151">
                <a:solidFill>
                  <a:schemeClr val="tx1"/>
                </a:solidFill>
              </a:defRPr>
            </a:lvl1pPr>
            <a:lvl2pPr marL="600212" indent="0">
              <a:buNone/>
              <a:defRPr sz="2626">
                <a:solidFill>
                  <a:schemeClr val="tx1">
                    <a:tint val="75000"/>
                  </a:schemeClr>
                </a:solidFill>
              </a:defRPr>
            </a:lvl2pPr>
            <a:lvl3pPr marL="1200424" indent="0">
              <a:buNone/>
              <a:defRPr sz="2363">
                <a:solidFill>
                  <a:schemeClr val="tx1">
                    <a:tint val="75000"/>
                  </a:schemeClr>
                </a:solidFill>
              </a:defRPr>
            </a:lvl3pPr>
            <a:lvl4pPr marL="180063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008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0106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0127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0148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0169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98C52-E2A9-46AC-9B4E-B78175BD4F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0670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1" y="2596444"/>
            <a:ext cx="5527040" cy="618857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1" y="2596444"/>
            <a:ext cx="5527040" cy="618857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98C52-E2A9-46AC-9B4E-B78175BD4F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2931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5" y="519293"/>
            <a:ext cx="11216640" cy="1885245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40" cy="1171786"/>
          </a:xfrm>
        </p:spPr>
        <p:txBody>
          <a:bodyPr anchor="b"/>
          <a:lstStyle>
            <a:lvl1pPr marL="0" indent="0">
              <a:buNone/>
              <a:defRPr sz="3151" b="1"/>
            </a:lvl1pPr>
            <a:lvl2pPr marL="600212" indent="0">
              <a:buNone/>
              <a:defRPr sz="2626" b="1"/>
            </a:lvl2pPr>
            <a:lvl3pPr marL="1200424" indent="0">
              <a:buNone/>
              <a:defRPr sz="2363" b="1"/>
            </a:lvl3pPr>
            <a:lvl4pPr marL="1800636" indent="0">
              <a:buNone/>
              <a:defRPr sz="2100" b="1"/>
            </a:lvl4pPr>
            <a:lvl5pPr marL="2400849" indent="0">
              <a:buNone/>
              <a:defRPr sz="2100" b="1"/>
            </a:lvl5pPr>
            <a:lvl6pPr marL="3001061" indent="0">
              <a:buNone/>
              <a:defRPr sz="2100" b="1"/>
            </a:lvl6pPr>
            <a:lvl7pPr marL="3601273" indent="0">
              <a:buNone/>
              <a:defRPr sz="2100" b="1"/>
            </a:lvl7pPr>
            <a:lvl8pPr marL="4201485" indent="0">
              <a:buNone/>
              <a:defRPr sz="2100" b="1"/>
            </a:lvl8pPr>
            <a:lvl9pPr marL="4801697" indent="0">
              <a:buNone/>
              <a:defRPr sz="21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40" cy="524030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3151" b="1"/>
            </a:lvl1pPr>
            <a:lvl2pPr marL="600212" indent="0">
              <a:buNone/>
              <a:defRPr sz="2626" b="1"/>
            </a:lvl2pPr>
            <a:lvl3pPr marL="1200424" indent="0">
              <a:buNone/>
              <a:defRPr sz="2363" b="1"/>
            </a:lvl3pPr>
            <a:lvl4pPr marL="1800636" indent="0">
              <a:buNone/>
              <a:defRPr sz="2100" b="1"/>
            </a:lvl4pPr>
            <a:lvl5pPr marL="2400849" indent="0">
              <a:buNone/>
              <a:defRPr sz="2100" b="1"/>
            </a:lvl5pPr>
            <a:lvl6pPr marL="3001061" indent="0">
              <a:buNone/>
              <a:defRPr sz="2100" b="1"/>
            </a:lvl6pPr>
            <a:lvl7pPr marL="3601273" indent="0">
              <a:buNone/>
              <a:defRPr sz="2100" b="1"/>
            </a:lvl7pPr>
            <a:lvl8pPr marL="4201485" indent="0">
              <a:buNone/>
              <a:defRPr sz="2100" b="1"/>
            </a:lvl8pPr>
            <a:lvl9pPr marL="4801697" indent="0">
              <a:buNone/>
              <a:defRPr sz="21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98C52-E2A9-46AC-9B4E-B78175BD4F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63656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98C52-E2A9-46AC-9B4E-B78175BD4F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9718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mmagine"/>
          <p:cNvSpPr>
            <a:spLocks noGrp="1"/>
          </p:cNvSpPr>
          <p:nvPr>
            <p:ph type="pic" idx="21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5" name="Titolo Testo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26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98C52-E2A9-46AC-9B4E-B78175BD4F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87727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5" y="650240"/>
            <a:ext cx="4194387" cy="2275840"/>
          </a:xfrm>
        </p:spPr>
        <p:txBody>
          <a:bodyPr anchor="b"/>
          <a:lstStyle>
            <a:lvl1pPr>
              <a:defRPr sz="4201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41"/>
            <a:ext cx="6583681" cy="6931378"/>
          </a:xfrm>
        </p:spPr>
        <p:txBody>
          <a:bodyPr/>
          <a:lstStyle>
            <a:lvl1pPr>
              <a:defRPr sz="4201"/>
            </a:lvl1pPr>
            <a:lvl2pPr>
              <a:defRPr sz="3676"/>
            </a:lvl2pPr>
            <a:lvl3pPr>
              <a:defRPr sz="3151"/>
            </a:lvl3pPr>
            <a:lvl4pPr>
              <a:defRPr sz="2626"/>
            </a:lvl4pPr>
            <a:lvl5pPr>
              <a:defRPr sz="2626"/>
            </a:lvl5pPr>
            <a:lvl6pPr>
              <a:defRPr sz="2626"/>
            </a:lvl6pPr>
            <a:lvl7pPr>
              <a:defRPr sz="2626"/>
            </a:lvl7pPr>
            <a:lvl8pPr>
              <a:defRPr sz="2626"/>
            </a:lvl8pPr>
            <a:lvl9pPr>
              <a:defRPr sz="2626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5" y="2926080"/>
            <a:ext cx="4194387" cy="5420925"/>
          </a:xfrm>
        </p:spPr>
        <p:txBody>
          <a:bodyPr/>
          <a:lstStyle>
            <a:lvl1pPr marL="0" indent="0">
              <a:buNone/>
              <a:defRPr sz="2100"/>
            </a:lvl1pPr>
            <a:lvl2pPr marL="600212" indent="0">
              <a:buNone/>
              <a:defRPr sz="1838"/>
            </a:lvl2pPr>
            <a:lvl3pPr marL="1200424" indent="0">
              <a:buNone/>
              <a:defRPr sz="1575"/>
            </a:lvl3pPr>
            <a:lvl4pPr marL="1800636" indent="0">
              <a:buNone/>
              <a:defRPr sz="1313"/>
            </a:lvl4pPr>
            <a:lvl5pPr marL="2400849" indent="0">
              <a:buNone/>
              <a:defRPr sz="1313"/>
            </a:lvl5pPr>
            <a:lvl6pPr marL="3001061" indent="0">
              <a:buNone/>
              <a:defRPr sz="1313"/>
            </a:lvl6pPr>
            <a:lvl7pPr marL="3601273" indent="0">
              <a:buNone/>
              <a:defRPr sz="1313"/>
            </a:lvl7pPr>
            <a:lvl8pPr marL="4201485" indent="0">
              <a:buNone/>
              <a:defRPr sz="1313"/>
            </a:lvl8pPr>
            <a:lvl9pPr marL="4801697" indent="0">
              <a:buNone/>
              <a:defRPr sz="1313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98C52-E2A9-46AC-9B4E-B78175BD4F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1508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5" y="650240"/>
            <a:ext cx="4194387" cy="2275840"/>
          </a:xfrm>
        </p:spPr>
        <p:txBody>
          <a:bodyPr anchor="b"/>
          <a:lstStyle>
            <a:lvl1pPr>
              <a:defRPr sz="4201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41"/>
            <a:ext cx="6583681" cy="6931378"/>
          </a:xfrm>
        </p:spPr>
        <p:txBody>
          <a:bodyPr anchor="t"/>
          <a:lstStyle>
            <a:lvl1pPr marL="0" indent="0">
              <a:buNone/>
              <a:defRPr sz="4201"/>
            </a:lvl1pPr>
            <a:lvl2pPr marL="600212" indent="0">
              <a:buNone/>
              <a:defRPr sz="3676"/>
            </a:lvl2pPr>
            <a:lvl3pPr marL="1200424" indent="0">
              <a:buNone/>
              <a:defRPr sz="3151"/>
            </a:lvl3pPr>
            <a:lvl4pPr marL="1800636" indent="0">
              <a:buNone/>
              <a:defRPr sz="2626"/>
            </a:lvl4pPr>
            <a:lvl5pPr marL="2400849" indent="0">
              <a:buNone/>
              <a:defRPr sz="2626"/>
            </a:lvl5pPr>
            <a:lvl6pPr marL="3001061" indent="0">
              <a:buNone/>
              <a:defRPr sz="2626"/>
            </a:lvl6pPr>
            <a:lvl7pPr marL="3601273" indent="0">
              <a:buNone/>
              <a:defRPr sz="2626"/>
            </a:lvl7pPr>
            <a:lvl8pPr marL="4201485" indent="0">
              <a:buNone/>
              <a:defRPr sz="2626"/>
            </a:lvl8pPr>
            <a:lvl9pPr marL="4801697" indent="0">
              <a:buNone/>
              <a:defRPr sz="2626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5" y="2926080"/>
            <a:ext cx="4194387" cy="5420925"/>
          </a:xfrm>
        </p:spPr>
        <p:txBody>
          <a:bodyPr/>
          <a:lstStyle>
            <a:lvl1pPr marL="0" indent="0">
              <a:buNone/>
              <a:defRPr sz="2100"/>
            </a:lvl1pPr>
            <a:lvl2pPr marL="600212" indent="0">
              <a:buNone/>
              <a:defRPr sz="1838"/>
            </a:lvl2pPr>
            <a:lvl3pPr marL="1200424" indent="0">
              <a:buNone/>
              <a:defRPr sz="1575"/>
            </a:lvl3pPr>
            <a:lvl4pPr marL="1800636" indent="0">
              <a:buNone/>
              <a:defRPr sz="1313"/>
            </a:lvl4pPr>
            <a:lvl5pPr marL="2400849" indent="0">
              <a:buNone/>
              <a:defRPr sz="1313"/>
            </a:lvl5pPr>
            <a:lvl6pPr marL="3001061" indent="0">
              <a:buNone/>
              <a:defRPr sz="1313"/>
            </a:lvl6pPr>
            <a:lvl7pPr marL="3601273" indent="0">
              <a:buNone/>
              <a:defRPr sz="1313"/>
            </a:lvl7pPr>
            <a:lvl8pPr marL="4201485" indent="0">
              <a:buNone/>
              <a:defRPr sz="1313"/>
            </a:lvl8pPr>
            <a:lvl9pPr marL="4801697" indent="0">
              <a:buNone/>
              <a:defRPr sz="1313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98C52-E2A9-46AC-9B4E-B78175BD4F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06825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98C52-E2A9-46AC-9B4E-B78175BD4F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91241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519289"/>
            <a:ext cx="2804160" cy="82657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1" y="519289"/>
            <a:ext cx="8249920" cy="82657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98C52-E2A9-46AC-9B4E-B78175BD4F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596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olo Testo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Immagine"/>
          <p:cNvSpPr>
            <a:spLocks noGrp="1"/>
          </p:cNvSpPr>
          <p:nvPr>
            <p:ph type="pic" idx="21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3" name="Titolo Testo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Titolo Testo</a:t>
            </a:r>
          </a:p>
        </p:txBody>
      </p:sp>
      <p:sp>
        <p:nvSpPr>
          <p:cNvPr id="44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61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magine"/>
          <p:cNvSpPr>
            <a:spLocks noGrp="1"/>
          </p:cNvSpPr>
          <p:nvPr>
            <p:ph type="pic" idx="21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0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71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orpo livello uno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Immagine"/>
          <p:cNvSpPr>
            <a:spLocks noGrp="1"/>
          </p:cNvSpPr>
          <p:nvPr>
            <p:ph type="pic" sz="quarter" idx="21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8" name="Immagine"/>
          <p:cNvSpPr>
            <a:spLocks noGrp="1"/>
          </p:cNvSpPr>
          <p:nvPr>
            <p:ph type="pic" sz="quarter" idx="22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9" name="Immagine"/>
          <p:cNvSpPr>
            <a:spLocks noGrp="1"/>
          </p:cNvSpPr>
          <p:nvPr>
            <p:ph type="pic" idx="23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3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4" name="Corpo livello uno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hf hdr="0" ftr="0" dt="0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1" y="519293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1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1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1" y="9040146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1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98C52-E2A9-46AC-9B4E-B78175BD4F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4330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hdr="0" ftr="0" dt="0"/>
  <p:txStyles>
    <p:titleStyle>
      <a:lvl1pPr algn="l" defTabSz="1200424" rtl="0" eaLnBrk="1" latinLnBrk="0" hangingPunct="1">
        <a:lnSpc>
          <a:spcPct val="90000"/>
        </a:lnSpc>
        <a:spcBef>
          <a:spcPct val="0"/>
        </a:spcBef>
        <a:buNone/>
        <a:defRPr sz="577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106" indent="-300106" algn="l" defTabSz="1200424" rtl="0" eaLnBrk="1" latinLnBrk="0" hangingPunct="1">
        <a:lnSpc>
          <a:spcPct val="90000"/>
        </a:lnSpc>
        <a:spcBef>
          <a:spcPts val="1313"/>
        </a:spcBef>
        <a:buFont typeface="Arial" panose="020B0604020202020204" pitchFamily="34" charset="0"/>
        <a:buChar char="•"/>
        <a:defRPr sz="3676" kern="1200">
          <a:solidFill>
            <a:schemeClr val="tx1"/>
          </a:solidFill>
          <a:latin typeface="+mn-lt"/>
          <a:ea typeface="+mn-ea"/>
          <a:cs typeface="+mn-cs"/>
        </a:defRPr>
      </a:lvl1pPr>
      <a:lvl2pPr marL="900318" indent="-300106" algn="l" defTabSz="1200424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3151" kern="1200">
          <a:solidFill>
            <a:schemeClr val="tx1"/>
          </a:solidFill>
          <a:latin typeface="+mn-lt"/>
          <a:ea typeface="+mn-ea"/>
          <a:cs typeface="+mn-cs"/>
        </a:defRPr>
      </a:lvl2pPr>
      <a:lvl3pPr marL="1500530" indent="-300106" algn="l" defTabSz="1200424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626" kern="1200">
          <a:solidFill>
            <a:schemeClr val="tx1"/>
          </a:solidFill>
          <a:latin typeface="+mn-lt"/>
          <a:ea typeface="+mn-ea"/>
          <a:cs typeface="+mn-cs"/>
        </a:defRPr>
      </a:lvl3pPr>
      <a:lvl4pPr marL="2100743" indent="-300106" algn="l" defTabSz="1200424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4pPr>
      <a:lvl5pPr marL="2700955" indent="-300106" algn="l" defTabSz="1200424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5pPr>
      <a:lvl6pPr marL="3301167" indent="-300106" algn="l" defTabSz="1200424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indent="-300106" algn="l" defTabSz="1200424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7pPr>
      <a:lvl8pPr marL="4501591" indent="-300106" algn="l" defTabSz="1200424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8pPr>
      <a:lvl9pPr marL="5101803" indent="-300106" algn="l" defTabSz="1200424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0424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1pPr>
      <a:lvl2pPr marL="600212" algn="l" defTabSz="1200424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2pPr>
      <a:lvl3pPr marL="1200424" algn="l" defTabSz="1200424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3pPr>
      <a:lvl4pPr marL="1800636" algn="l" defTabSz="1200424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4pPr>
      <a:lvl5pPr marL="2400849" algn="l" defTabSz="1200424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5pPr>
      <a:lvl6pPr marL="3001061" algn="l" defTabSz="1200424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6pPr>
      <a:lvl7pPr marL="3601273" algn="l" defTabSz="1200424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7pPr>
      <a:lvl8pPr marL="4201485" algn="l" defTabSz="1200424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8pPr>
      <a:lvl9pPr marL="4801697" algn="l" defTabSz="1200424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3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8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67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73.jpeg"/><Relationship Id="rId7" Type="http://schemas.openxmlformats.org/officeDocument/2006/relationships/image" Target="../media/image75.wm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0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74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76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0.png"/><Relationship Id="rId7" Type="http://schemas.openxmlformats.org/officeDocument/2006/relationships/image" Target="../media/image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10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tif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8.tif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0.png"/><Relationship Id="rId7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10" Type="http://schemas.openxmlformats.org/officeDocument/2006/relationships/image" Target="../media/image18.tif"/><Relationship Id="rId4" Type="http://schemas.openxmlformats.org/officeDocument/2006/relationships/image" Target="../media/image22.png"/><Relationship Id="rId9" Type="http://schemas.openxmlformats.org/officeDocument/2006/relationships/image" Target="../media/image16.t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4.png"/><Relationship Id="rId7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0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MCP characterisation with custom electron gun…"/>
          <p:cNvSpPr txBox="1">
            <a:spLocks noGrp="1"/>
          </p:cNvSpPr>
          <p:nvPr>
            <p:ph type="title"/>
          </p:nvPr>
        </p:nvSpPr>
        <p:spPr>
          <a:xfrm>
            <a:off x="1272843" y="1298054"/>
            <a:ext cx="10464800" cy="3302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it-IT" dirty="0" err="1"/>
              <a:t>Measuring</a:t>
            </a:r>
            <a:r>
              <a:rPr lang="it-IT" dirty="0"/>
              <a:t> the Absolute </a:t>
            </a:r>
            <a:r>
              <a:rPr lang="it-IT" dirty="0" err="1"/>
              <a:t>efficiency</a:t>
            </a:r>
            <a:r>
              <a:rPr lang="it-IT" dirty="0"/>
              <a:t> of a </a:t>
            </a:r>
            <a:r>
              <a:rPr dirty="0"/>
              <a:t>M</a:t>
            </a:r>
            <a:r>
              <a:rPr lang="it-IT" dirty="0" err="1"/>
              <a:t>icro</a:t>
            </a:r>
            <a:r>
              <a:rPr lang="it-IT" dirty="0"/>
              <a:t> Channel Plate </a:t>
            </a:r>
            <a:r>
              <a:rPr dirty="0"/>
              <a:t> </a:t>
            </a:r>
          </a:p>
          <a:p>
            <a:r>
              <a:rPr dirty="0"/>
              <a:t>at Roma Tre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and </a:t>
            </a:r>
            <a:r>
              <a:rPr lang="it-IT" dirty="0" err="1"/>
              <a:t>perspective</a:t>
            </a:r>
            <a:r>
              <a:rPr lang="it-IT" dirty="0"/>
              <a:t> of e</a:t>
            </a:r>
            <a:r>
              <a:rPr lang="it-IT" baseline="30000" dirty="0"/>
              <a:t>-</a:t>
            </a:r>
            <a:r>
              <a:rPr lang="it-IT" dirty="0"/>
              <a:t> source</a:t>
            </a:r>
            <a:endParaRPr dirty="0"/>
          </a:p>
        </p:txBody>
      </p:sp>
      <p:sp>
        <p:nvSpPr>
          <p:cNvPr id="135" name="Alice Apponi, Alessandro Ruocco…"/>
          <p:cNvSpPr txBox="1">
            <a:spLocks noGrp="1"/>
          </p:cNvSpPr>
          <p:nvPr>
            <p:ph type="body" sz="quarter" idx="1"/>
          </p:nvPr>
        </p:nvSpPr>
        <p:spPr>
          <a:xfrm>
            <a:off x="368373" y="6365845"/>
            <a:ext cx="4551833" cy="2930555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245363">
              <a:lnSpc>
                <a:spcPct val="100000"/>
              </a:lnSpc>
              <a:defRPr sz="1806"/>
            </a:pPr>
            <a:r>
              <a:rPr dirty="0"/>
              <a:t>Alice </a:t>
            </a:r>
            <a:r>
              <a:rPr dirty="0" err="1"/>
              <a:t>Apponi</a:t>
            </a:r>
            <a:r>
              <a:rPr dirty="0"/>
              <a:t>, </a:t>
            </a:r>
            <a:r>
              <a:rPr u="sng" dirty="0"/>
              <a:t>Alessandro </a:t>
            </a:r>
            <a:r>
              <a:rPr u="sng" dirty="0" err="1"/>
              <a:t>Ruocco</a:t>
            </a:r>
            <a:endParaRPr u="sng" dirty="0"/>
          </a:p>
          <a:p>
            <a:pPr defTabSz="245363">
              <a:lnSpc>
                <a:spcPct val="200000"/>
              </a:lnSpc>
              <a:defRPr sz="1806"/>
            </a:pPr>
            <a:r>
              <a:rPr sz="1600" i="1" dirty="0" err="1"/>
              <a:t>Università</a:t>
            </a:r>
            <a:r>
              <a:rPr sz="1600" i="1" dirty="0"/>
              <a:t> Roma Tre and INFN Roma </a:t>
            </a:r>
            <a:r>
              <a:rPr lang="it-IT" sz="1600" i="1" dirty="0"/>
              <a:t>Tre</a:t>
            </a:r>
            <a:endParaRPr sz="1600" i="1" dirty="0"/>
          </a:p>
          <a:p>
            <a:pPr defTabSz="245363">
              <a:lnSpc>
                <a:spcPct val="100000"/>
              </a:lnSpc>
              <a:defRPr sz="1806"/>
            </a:pPr>
            <a:r>
              <a:rPr dirty="0"/>
              <a:t>Gianluca </a:t>
            </a:r>
            <a:r>
              <a:rPr dirty="0" err="1"/>
              <a:t>Cavoto</a:t>
            </a:r>
            <a:r>
              <a:rPr dirty="0"/>
              <a:t>, Carlo </a:t>
            </a:r>
            <a:r>
              <a:rPr dirty="0" err="1"/>
              <a:t>Mariani</a:t>
            </a:r>
            <a:endParaRPr dirty="0"/>
          </a:p>
          <a:p>
            <a:pPr defTabSz="245363">
              <a:lnSpc>
                <a:spcPct val="200000"/>
              </a:lnSpc>
              <a:defRPr sz="1806"/>
            </a:pPr>
            <a:r>
              <a:rPr sz="1600" i="1" dirty="0" err="1"/>
              <a:t>Università</a:t>
            </a:r>
            <a:r>
              <a:rPr sz="1600" i="1" dirty="0"/>
              <a:t> Sapienza and INFN Roma</a:t>
            </a:r>
          </a:p>
          <a:p>
            <a:pPr defTabSz="245363">
              <a:lnSpc>
                <a:spcPct val="100000"/>
              </a:lnSpc>
              <a:defRPr sz="1806"/>
            </a:pPr>
            <a:r>
              <a:rPr dirty="0"/>
              <a:t>Francesco </a:t>
            </a:r>
            <a:r>
              <a:rPr dirty="0" err="1"/>
              <a:t>Pandolfi</a:t>
            </a:r>
            <a:r>
              <a:rPr dirty="0"/>
              <a:t>, Ilaria Rago</a:t>
            </a:r>
          </a:p>
          <a:p>
            <a:pPr defTabSz="245363">
              <a:lnSpc>
                <a:spcPct val="200000"/>
              </a:lnSpc>
              <a:defRPr sz="1806"/>
            </a:pPr>
            <a:r>
              <a:rPr sz="1600" i="1" dirty="0"/>
              <a:t>INFN Roma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AAAE80E-60AD-32A8-DDD5-BC632A932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341" y="6832599"/>
            <a:ext cx="3332468" cy="165767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8121E9C-D312-D35C-C4EC-9603D4464F71}"/>
              </a:ext>
            </a:extLst>
          </p:cNvPr>
          <p:cNvSpPr txBox="1"/>
          <p:nvPr/>
        </p:nvSpPr>
        <p:spPr>
          <a:xfrm>
            <a:off x="3456295" y="9102186"/>
            <a:ext cx="6503158" cy="3702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245363">
              <a:defRPr sz="1806"/>
            </a:pPr>
            <a:r>
              <a:rPr lang="it-IT" dirty="0"/>
              <a:t>PTOLEMY meeting       06-07.10.2022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D5D0383-1A67-DBD8-3545-54BDDBC0BA7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10</a:t>
            </a:fld>
            <a:endParaRPr lang="it-IT"/>
          </a:p>
        </p:txBody>
      </p:sp>
      <p:sp>
        <p:nvSpPr>
          <p:cNvPr id="343" name="PHD: a weak energy resolu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PHD: a weak energy resolution</a:t>
            </a:r>
          </a:p>
        </p:txBody>
      </p:sp>
      <p:grpSp>
        <p:nvGrpSpPr>
          <p:cNvPr id="347" name="Raggruppa"/>
          <p:cNvGrpSpPr/>
          <p:nvPr/>
        </p:nvGrpSpPr>
        <p:grpSpPr>
          <a:xfrm>
            <a:off x="4089679" y="1985315"/>
            <a:ext cx="4368801" cy="3611708"/>
            <a:chOff x="0" y="0"/>
            <a:chExt cx="4368800" cy="3611706"/>
          </a:xfrm>
        </p:grpSpPr>
        <p:sp>
          <p:nvSpPr>
            <p:cNvPr id="345" name="Rettangolo"/>
            <p:cNvSpPr/>
            <p:nvPr/>
          </p:nvSpPr>
          <p:spPr>
            <a:xfrm>
              <a:off x="0" y="2395"/>
              <a:ext cx="4368800" cy="360931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346" name="Graph3.pdf" descr="Graph3.pd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4368800" cy="36116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52" name="Graph0.pdf" descr="Graph0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699" y="1990055"/>
            <a:ext cx="4363160" cy="36069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Graph7.pdf" descr="Graph7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4888" y="1985391"/>
            <a:ext cx="4368800" cy="3611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Schermata 2021-05-06 alle 18.06.55.png" descr="Schermata 2021-05-06 alle 18.06.55.png"/>
          <p:cNvPicPr>
            <a:picLocks noChangeAspect="1"/>
          </p:cNvPicPr>
          <p:nvPr/>
        </p:nvPicPr>
        <p:blipFill>
          <a:blip r:embed="rId5"/>
          <a:srcRect l="5897" r="37655" b="46766"/>
          <a:stretch>
            <a:fillRect/>
          </a:stretch>
        </p:blipFill>
        <p:spPr>
          <a:xfrm>
            <a:off x="732687" y="2799494"/>
            <a:ext cx="1507347" cy="2074048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Linea"/>
          <p:cNvSpPr/>
          <p:nvPr/>
        </p:nvSpPr>
        <p:spPr>
          <a:xfrm flipV="1">
            <a:off x="1710961" y="3212465"/>
            <a:ext cx="1" cy="1500304"/>
          </a:xfrm>
          <a:prstGeom prst="line">
            <a:avLst/>
          </a:prstGeom>
          <a:ln w="25400">
            <a:solidFill>
              <a:srgbClr val="FFFFFF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56" name="Pulse Height"/>
          <p:cNvSpPr txBox="1"/>
          <p:nvPr/>
        </p:nvSpPr>
        <p:spPr>
          <a:xfrm rot="5400000">
            <a:off x="1321023" y="4120526"/>
            <a:ext cx="1193864" cy="312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r>
              <a:t>Pulse Height</a:t>
            </a:r>
          </a:p>
        </p:txBody>
      </p:sp>
      <p:sp>
        <p:nvSpPr>
          <p:cNvPr id="357" name="Linea"/>
          <p:cNvSpPr/>
          <p:nvPr/>
        </p:nvSpPr>
        <p:spPr>
          <a:xfrm flipV="1">
            <a:off x="3899977" y="2100574"/>
            <a:ext cx="1" cy="3104568"/>
          </a:xfrm>
          <a:prstGeom prst="line">
            <a:avLst/>
          </a:prstGeom>
          <a:ln w="38100">
            <a:solidFill>
              <a:schemeClr val="accent2">
                <a:hueOff val="258623"/>
                <a:satOff val="16006"/>
                <a:lumOff val="-25223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58" name="Discriminator threshold vt = 120 mV"/>
          <p:cNvSpPr txBox="1"/>
          <p:nvPr/>
        </p:nvSpPr>
        <p:spPr>
          <a:xfrm>
            <a:off x="408410" y="1443568"/>
            <a:ext cx="5268909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Discriminator </a:t>
            </a:r>
            <a:r>
              <a:rPr dirty="0">
                <a:solidFill>
                  <a:schemeClr val="accent2">
                    <a:hueOff val="258623"/>
                    <a:satOff val="16006"/>
                    <a:lumOff val="-25223"/>
                  </a:schemeClr>
                </a:solidFill>
              </a:rPr>
              <a:t>threshold</a:t>
            </a:r>
            <a:r>
              <a:rPr dirty="0"/>
              <a:t> </a:t>
            </a:r>
            <a:r>
              <a:rPr dirty="0" err="1"/>
              <a:t>v</a:t>
            </a:r>
            <a:r>
              <a:rPr baseline="-5999" dirty="0" err="1"/>
              <a:t>t</a:t>
            </a:r>
            <a:r>
              <a:rPr dirty="0"/>
              <a:t> = 120 mV</a:t>
            </a:r>
          </a:p>
        </p:txBody>
      </p:sp>
      <p:pic>
        <p:nvPicPr>
          <p:cNvPr id="3" name="Graph5_1.pdf" descr="Graph5_1.pdf">
            <a:extLst>
              <a:ext uri="{FF2B5EF4-FFF2-40B4-BE49-F238E27FC236}">
                <a16:creationId xmlns:a16="http://schemas.microsoft.com/office/drawing/2014/main" id="{66566161-9603-0737-2878-7ECF8CEE0D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5608" y="5766255"/>
            <a:ext cx="5124660" cy="36107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7B50078A-93CC-F36A-E157-1363BE486C80}"/>
              </a:ext>
            </a:extLst>
          </p:cNvPr>
          <p:cNvGrpSpPr/>
          <p:nvPr/>
        </p:nvGrpSpPr>
        <p:grpSpPr>
          <a:xfrm>
            <a:off x="6933363" y="5724062"/>
            <a:ext cx="4460264" cy="3731437"/>
            <a:chOff x="6980328" y="1925786"/>
            <a:chExt cx="5910503" cy="4886137"/>
          </a:xfrm>
        </p:grpSpPr>
        <p:pic>
          <p:nvPicPr>
            <p:cNvPr id="5" name="Schermata 2021-05-06 alle 19.30.51.png" descr="Schermata 2021-05-06 alle 19.30.51.png">
              <a:extLst>
                <a:ext uri="{FF2B5EF4-FFF2-40B4-BE49-F238E27FC236}">
                  <a16:creationId xmlns:a16="http://schemas.microsoft.com/office/drawing/2014/main" id="{B6EB3575-407C-42C8-1DEA-8A7D2C60D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35596" y="4270388"/>
              <a:ext cx="2349061" cy="178696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" name="Graph6.pdf" descr="Graph6.pdf">
              <a:extLst>
                <a:ext uri="{FF2B5EF4-FFF2-40B4-BE49-F238E27FC236}">
                  <a16:creationId xmlns:a16="http://schemas.microsoft.com/office/drawing/2014/main" id="{5FBC9685-D665-5E79-45C3-A68A8FA28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80328" y="1925786"/>
              <a:ext cx="5910503" cy="4886137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30D9D97-317C-F390-3F62-9AB469ED3C2F}"/>
              </a:ext>
            </a:extLst>
          </p:cNvPr>
          <p:cNvSpPr txBox="1"/>
          <p:nvPr/>
        </p:nvSpPr>
        <p:spPr>
          <a:xfrm>
            <a:off x="2120202" y="7527723"/>
            <a:ext cx="3175279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spcBef>
                <a:spcPts val="2500"/>
              </a:spcBef>
              <a:buSzPct val="80000"/>
            </a:pPr>
            <a:r>
              <a:rPr lang="en-US" sz="1600" dirty="0"/>
              <a:t>Energy dependence of the Pulse Height Distribution (PHD)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1458326-DF56-E8BF-0746-1DA56396EC75}"/>
              </a:ext>
            </a:extLst>
          </p:cNvPr>
          <p:cNvSpPr txBox="1"/>
          <p:nvPr/>
        </p:nvSpPr>
        <p:spPr>
          <a:xfrm>
            <a:off x="7837714" y="6047293"/>
            <a:ext cx="3175279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buSzPct val="80000"/>
            </a:pPr>
            <a:r>
              <a:rPr lang="it-IT" sz="1600" dirty="0" err="1"/>
              <a:t>Pulse</a:t>
            </a:r>
            <a:r>
              <a:rPr lang="it-IT" sz="1600" dirty="0"/>
              <a:t> </a:t>
            </a:r>
            <a:r>
              <a:rPr lang="it-IT" sz="1600" dirty="0" err="1"/>
              <a:t>Height</a:t>
            </a:r>
            <a:r>
              <a:rPr lang="it-IT" sz="1600" dirty="0"/>
              <a:t> </a:t>
            </a:r>
            <a:r>
              <a:rPr lang="it-IT" sz="1600" dirty="0" err="1"/>
              <a:t>Resolution</a:t>
            </a:r>
            <a:r>
              <a:rPr lang="it-IT" sz="1600" dirty="0"/>
              <a:t> </a:t>
            </a:r>
          </a:p>
          <a:p>
            <a:pPr algn="l">
              <a:buSzPct val="80000"/>
            </a:pPr>
            <a:r>
              <a:rPr lang="it-IT" sz="1600" dirty="0"/>
              <a:t>PHR = FWHM / </a:t>
            </a:r>
            <a:r>
              <a:rPr lang="it-IT" sz="1600" dirty="0" err="1"/>
              <a:t>Mean</a:t>
            </a:r>
            <a:r>
              <a:rPr lang="it-IT" sz="1600" dirty="0"/>
              <a:t> </a:t>
            </a:r>
            <a:r>
              <a:rPr lang="it-IT" sz="1600" dirty="0" err="1"/>
              <a:t>amplitude</a:t>
            </a:r>
            <a:endParaRPr lang="it-IT" sz="1600" dirty="0"/>
          </a:p>
          <a:p>
            <a:pPr algn="l">
              <a:buSzPct val="80000"/>
            </a:pPr>
            <a:r>
              <a:rPr lang="it-IT" sz="1600" dirty="0"/>
              <a:t>@ 260 eV min PHR ~0.79</a:t>
            </a:r>
          </a:p>
        </p:txBody>
      </p:sp>
    </p:spTree>
    <p:extLst>
      <p:ext uri="{BB962C8B-B14F-4D97-AF65-F5344CB8AC3E}">
        <p14:creationId xmlns:p14="http://schemas.microsoft.com/office/powerpoint/2010/main" val="227894587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CF640B7-0D1C-F7DA-A83B-77B31D16A08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11</a:t>
            </a:fld>
            <a:endParaRPr lang="it-IT"/>
          </a:p>
        </p:txBody>
      </p:sp>
      <p:sp>
        <p:nvSpPr>
          <p:cNvPr id="396" name="Aligned and not aligned poi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Aligned and not aligned points</a:t>
            </a:r>
          </a:p>
        </p:txBody>
      </p:sp>
      <p:pic>
        <p:nvPicPr>
          <p:cNvPr id="397" name="Graph3_1.pdf" descr="Graph3_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2121601"/>
            <a:ext cx="7280765" cy="6018915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A further analysis of the pulse shape:…"/>
          <p:cNvSpPr txBox="1"/>
          <p:nvPr/>
        </p:nvSpPr>
        <p:spPr>
          <a:xfrm>
            <a:off x="255215" y="5209409"/>
            <a:ext cx="6005431" cy="1531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rPr dirty="0"/>
              <a:t>A further analysis of the pulse shape:</a:t>
            </a:r>
          </a:p>
          <a:p>
            <a:pPr marL="317500" indent="-317500" algn="l">
              <a:spcBef>
                <a:spcPts val="2500"/>
              </a:spcBef>
              <a:buSzPct val="80000"/>
              <a:buBlip>
                <a:blip r:embed="rId3"/>
              </a:buBlip>
            </a:pPr>
            <a:r>
              <a:rPr dirty="0"/>
              <a:t>Look at the peak area-amplitude correlation</a:t>
            </a:r>
          </a:p>
        </p:txBody>
      </p:sp>
      <p:sp>
        <p:nvSpPr>
          <p:cNvPr id="399" name="Linea"/>
          <p:cNvSpPr/>
          <p:nvPr/>
        </p:nvSpPr>
        <p:spPr>
          <a:xfrm flipV="1">
            <a:off x="7237129" y="2444036"/>
            <a:ext cx="5082006" cy="4244552"/>
          </a:xfrm>
          <a:prstGeom prst="line">
            <a:avLst/>
          </a:prstGeom>
          <a:ln w="254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00" name="Ovale"/>
          <p:cNvSpPr/>
          <p:nvPr/>
        </p:nvSpPr>
        <p:spPr>
          <a:xfrm rot="19124271">
            <a:off x="7548637" y="4313599"/>
            <a:ext cx="5598589" cy="1284157"/>
          </a:xfrm>
          <a:prstGeom prst="ellipse">
            <a:avLst/>
          </a:prstGeom>
          <a:ln w="25400">
            <a:solidFill>
              <a:schemeClr val="accent2">
                <a:hueOff val="258623"/>
                <a:satOff val="16006"/>
                <a:lumOff val="-2522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401" name="SCR12.PNG" descr="SCR12.PNG"/>
          <p:cNvPicPr>
            <a:picLocks noChangeAspect="1"/>
          </p:cNvPicPr>
          <p:nvPr/>
        </p:nvPicPr>
        <p:blipFill>
          <a:blip r:embed="rId4"/>
          <a:srcRect l="18402" t="12340" r="50000" b="27244"/>
          <a:stretch>
            <a:fillRect/>
          </a:stretch>
        </p:blipFill>
        <p:spPr>
          <a:xfrm>
            <a:off x="1647849" y="1301915"/>
            <a:ext cx="2815142" cy="346509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A8D597C-70B9-695D-5CA3-59D42EDD3D80}"/>
              </a:ext>
            </a:extLst>
          </p:cNvPr>
          <p:cNvSpPr txBox="1"/>
          <p:nvPr/>
        </p:nvSpPr>
        <p:spPr>
          <a:xfrm>
            <a:off x="249072" y="7022952"/>
            <a:ext cx="6503158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17500" indent="-317500" algn="l">
              <a:spcBef>
                <a:spcPts val="2500"/>
              </a:spcBef>
              <a:buSzPct val="80000"/>
              <a:buBlip>
                <a:blip r:embed="rId3"/>
              </a:buBlip>
            </a:pPr>
            <a:r>
              <a:rPr lang="en-US" dirty="0"/>
              <a:t>The majority of points are </a:t>
            </a:r>
            <a:r>
              <a:rPr lang="en-US" dirty="0">
                <a:solidFill>
                  <a:schemeClr val="accent5">
                    <a:lumOff val="-29866"/>
                  </a:schemeClr>
                </a:solidFill>
              </a:rPr>
              <a:t>aligned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C742BDA-F7FB-5B9A-F9E0-031279669E94}"/>
              </a:ext>
            </a:extLst>
          </p:cNvPr>
          <p:cNvSpPr txBox="1"/>
          <p:nvPr/>
        </p:nvSpPr>
        <p:spPr>
          <a:xfrm>
            <a:off x="235424" y="7869113"/>
            <a:ext cx="6503158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17500" indent="-317500" algn="l">
              <a:spcBef>
                <a:spcPts val="2500"/>
              </a:spcBef>
              <a:buSzPct val="80000"/>
              <a:buBlip>
                <a:blip r:embed="rId3"/>
              </a:buBlip>
            </a:pPr>
            <a:r>
              <a:rPr lang="it-IT" dirty="0"/>
              <a:t>~1.5% are </a:t>
            </a:r>
            <a:r>
              <a:rPr lang="it-IT" dirty="0">
                <a:solidFill>
                  <a:schemeClr val="accent2">
                    <a:hueOff val="258623"/>
                    <a:satOff val="16006"/>
                    <a:lumOff val="-25223"/>
                  </a:schemeClr>
                </a:solidFill>
              </a:rPr>
              <a:t>off-</a:t>
            </a:r>
            <a:r>
              <a:rPr lang="it-IT" dirty="0" err="1">
                <a:solidFill>
                  <a:schemeClr val="accent2">
                    <a:hueOff val="258623"/>
                    <a:satOff val="16006"/>
                    <a:lumOff val="-25223"/>
                  </a:schemeClr>
                </a:solidFill>
              </a:rPr>
              <a:t>diagonal</a:t>
            </a:r>
            <a:endParaRPr lang="it-IT" dirty="0">
              <a:solidFill>
                <a:schemeClr val="accent2">
                  <a:hueOff val="258623"/>
                  <a:satOff val="16006"/>
                  <a:lumOff val="-25223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" grpId="1" animBg="1" advAuto="0"/>
      <p:bldP spid="400" grpId="2" animBg="1" advAuto="0"/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E53EC52-B435-7E91-DE0D-08A524089ED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12</a:t>
            </a:fld>
            <a:endParaRPr lang="it-IT"/>
          </a:p>
        </p:txBody>
      </p:sp>
      <p:sp>
        <p:nvSpPr>
          <p:cNvPr id="405" name="Who are these guy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Aligned and not aligned points</a:t>
            </a:r>
            <a:endParaRPr dirty="0"/>
          </a:p>
        </p:txBody>
      </p:sp>
      <p:pic>
        <p:nvPicPr>
          <p:cNvPr id="406" name="Graph3_1.pdf" descr="Graph3_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2121601"/>
            <a:ext cx="7280765" cy="6018915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Cerchio"/>
          <p:cNvSpPr/>
          <p:nvPr/>
        </p:nvSpPr>
        <p:spPr>
          <a:xfrm>
            <a:off x="10079280" y="4129423"/>
            <a:ext cx="195231" cy="195232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08" name="Cerchio"/>
          <p:cNvSpPr/>
          <p:nvPr/>
        </p:nvSpPr>
        <p:spPr>
          <a:xfrm>
            <a:off x="10079280" y="4779185"/>
            <a:ext cx="195231" cy="195231"/>
          </a:xfrm>
          <a:prstGeom prst="ellipse">
            <a:avLst/>
          </a:prstGeom>
          <a:solidFill>
            <a:schemeClr val="accent2">
              <a:hueOff val="258623"/>
              <a:satOff val="16006"/>
              <a:lumOff val="-2522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412" name="Raggruppa"/>
          <p:cNvGrpSpPr/>
          <p:nvPr/>
        </p:nvGrpSpPr>
        <p:grpSpPr>
          <a:xfrm>
            <a:off x="815482" y="1329786"/>
            <a:ext cx="4069768" cy="3931572"/>
            <a:chOff x="0" y="0"/>
            <a:chExt cx="4069766" cy="3931570"/>
          </a:xfrm>
        </p:grpSpPr>
        <p:pic>
          <p:nvPicPr>
            <p:cNvPr id="409" name="SCR05.PNG" descr="SCR05.PNG"/>
            <p:cNvPicPr>
              <a:picLocks noChangeAspect="1"/>
            </p:cNvPicPr>
            <p:nvPr/>
          </p:nvPicPr>
          <p:blipFill>
            <a:blip r:embed="rId3"/>
            <a:srcRect l="18764" t="12456" r="49999" b="40669"/>
            <a:stretch>
              <a:fillRect/>
            </a:stretch>
          </p:blipFill>
          <p:spPr>
            <a:xfrm>
              <a:off x="0" y="0"/>
              <a:ext cx="4069767" cy="39315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0" name="Linea"/>
            <p:cNvSpPr/>
            <p:nvPr/>
          </p:nvSpPr>
          <p:spPr>
            <a:xfrm>
              <a:off x="993456" y="2313266"/>
              <a:ext cx="340259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1" name="~3 ns"/>
            <p:cNvSpPr txBox="1"/>
            <p:nvPr/>
          </p:nvSpPr>
          <p:spPr>
            <a:xfrm>
              <a:off x="726959" y="2313266"/>
              <a:ext cx="873253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~3 ns</a:t>
              </a:r>
            </a:p>
          </p:txBody>
        </p:sp>
      </p:grpSp>
      <p:grpSp>
        <p:nvGrpSpPr>
          <p:cNvPr id="416" name="Raggruppa"/>
          <p:cNvGrpSpPr/>
          <p:nvPr/>
        </p:nvGrpSpPr>
        <p:grpSpPr>
          <a:xfrm>
            <a:off x="815482" y="5321017"/>
            <a:ext cx="4069805" cy="4018018"/>
            <a:chOff x="0" y="0"/>
            <a:chExt cx="4069803" cy="4018017"/>
          </a:xfrm>
        </p:grpSpPr>
        <p:pic>
          <p:nvPicPr>
            <p:cNvPr id="413" name="SCR06.PNG" descr="SCR06.PNG"/>
            <p:cNvPicPr>
              <a:picLocks noChangeAspect="1"/>
            </p:cNvPicPr>
            <p:nvPr/>
          </p:nvPicPr>
          <p:blipFill>
            <a:blip r:embed="rId4"/>
            <a:srcRect l="19104" t="12107" r="50000" b="40509"/>
            <a:stretch>
              <a:fillRect/>
            </a:stretch>
          </p:blipFill>
          <p:spPr>
            <a:xfrm>
              <a:off x="0" y="0"/>
              <a:ext cx="4069804" cy="40180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4" name="Linea"/>
            <p:cNvSpPr/>
            <p:nvPr/>
          </p:nvSpPr>
          <p:spPr>
            <a:xfrm>
              <a:off x="993456" y="3223542"/>
              <a:ext cx="606756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5" name="~6 ns"/>
            <p:cNvSpPr txBox="1"/>
            <p:nvPr/>
          </p:nvSpPr>
          <p:spPr>
            <a:xfrm>
              <a:off x="860208" y="3223542"/>
              <a:ext cx="873253" cy="461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~6 ns</a:t>
              </a:r>
            </a:p>
          </p:txBody>
        </p:sp>
      </p:grpSp>
      <p:grpSp>
        <p:nvGrpSpPr>
          <p:cNvPr id="420" name="Raggruppa"/>
          <p:cNvGrpSpPr/>
          <p:nvPr/>
        </p:nvGrpSpPr>
        <p:grpSpPr>
          <a:xfrm>
            <a:off x="955778" y="2544762"/>
            <a:ext cx="3789386" cy="4664265"/>
            <a:chOff x="0" y="0"/>
            <a:chExt cx="3789384" cy="4664263"/>
          </a:xfrm>
        </p:grpSpPr>
        <p:pic>
          <p:nvPicPr>
            <p:cNvPr id="417" name="SCR12.PNG" descr="SCR12.PNG"/>
            <p:cNvPicPr>
              <a:picLocks noChangeAspect="1"/>
            </p:cNvPicPr>
            <p:nvPr/>
          </p:nvPicPr>
          <p:blipFill>
            <a:blip r:embed="rId5"/>
            <a:srcRect l="18402" t="12340" r="50000" b="27244"/>
            <a:stretch>
              <a:fillRect/>
            </a:stretch>
          </p:blipFill>
          <p:spPr>
            <a:xfrm>
              <a:off x="0" y="0"/>
              <a:ext cx="3789385" cy="46642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8" name="Linea"/>
            <p:cNvSpPr/>
            <p:nvPr/>
          </p:nvSpPr>
          <p:spPr>
            <a:xfrm>
              <a:off x="966689" y="4108260"/>
              <a:ext cx="340259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9" name="~3 ns"/>
            <p:cNvSpPr txBox="1"/>
            <p:nvPr/>
          </p:nvSpPr>
          <p:spPr>
            <a:xfrm>
              <a:off x="700192" y="4108260"/>
              <a:ext cx="873253" cy="461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~3 ns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7" grpId="1" animBg="1" advAuto="0"/>
      <p:bldP spid="407" grpId="4" animBg="1" advAuto="0"/>
      <p:bldP spid="408" grpId="6" animBg="1" advAuto="0"/>
      <p:bldP spid="412" grpId="7" animBg="1" advAuto="0"/>
      <p:bldP spid="416" grpId="8" animBg="1" advAuto="0"/>
      <p:bldP spid="420" grpId="3" animBg="1" advAuto="0"/>
      <p:bldP spid="420" grpId="5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26BDA6D-9939-E43B-0EEF-4764C1833AD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13</a:t>
            </a:fld>
            <a:endParaRPr lang="it-IT"/>
          </a:p>
        </p:txBody>
      </p:sp>
      <p:sp>
        <p:nvSpPr>
          <p:cNvPr id="423" name="Third information: the peak widt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Third information: the peak width </a:t>
            </a:r>
          </a:p>
        </p:txBody>
      </p:sp>
      <p:pic>
        <p:nvPicPr>
          <p:cNvPr id="424" name="Graph3_2.pdf" descr="Graph3_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700" y="2120900"/>
            <a:ext cx="7277100" cy="6015885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Add a third information:…"/>
          <p:cNvSpPr txBox="1"/>
          <p:nvPr/>
        </p:nvSpPr>
        <p:spPr>
          <a:xfrm>
            <a:off x="533400" y="2271536"/>
            <a:ext cx="6005430" cy="3204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t>Add a third information:</a:t>
            </a:r>
          </a:p>
          <a:p>
            <a:pPr marL="317500" indent="-317500" algn="l">
              <a:spcBef>
                <a:spcPts val="2500"/>
              </a:spcBef>
              <a:buSzPct val="80000"/>
              <a:buBlip>
                <a:blip r:embed="rId3"/>
              </a:buBlip>
            </a:pPr>
            <a:r>
              <a:t>The peak width</a:t>
            </a:r>
          </a:p>
          <a:p>
            <a:pPr marL="317500" indent="-317500" algn="l">
              <a:spcBef>
                <a:spcPts val="2500"/>
              </a:spcBef>
              <a:buSzPct val="80000"/>
              <a:buBlip>
                <a:blip r:embed="rId3"/>
              </a:buBlip>
            </a:pPr>
            <a:r>
              <a:t>Aligned points have ~same width</a:t>
            </a:r>
          </a:p>
          <a:p>
            <a:pPr marL="317500" indent="-317500" algn="l">
              <a:spcBef>
                <a:spcPts val="2500"/>
              </a:spcBef>
              <a:buSzPct val="80000"/>
              <a:buBlip>
                <a:blip r:embed="rId3"/>
              </a:buBlip>
            </a:pPr>
            <a:r>
              <a:t>Off-diagonal are wider</a:t>
            </a:r>
          </a:p>
          <a:p>
            <a:pPr marL="317500" indent="-317500" algn="l">
              <a:spcBef>
                <a:spcPts val="2500"/>
              </a:spcBef>
              <a:buSzPct val="80000"/>
              <a:buBlip>
                <a:blip r:embed="rId3"/>
              </a:buBlip>
            </a:pPr>
            <a:r>
              <a:t>Except for separated peaks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6" name="= 10 ns"/>
              <p:cNvSpPr txBox="1"/>
              <p:nvPr/>
            </p:nvSpPr>
            <p:spPr>
              <a:xfrm>
                <a:off x="7445427" y="3450523"/>
                <a:ext cx="1050934" cy="42329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l">
                  <a:defRPr sz="1800"/>
                </a:pPr>
                <a14:m>
                  <m:oMath xmlns:m="http://schemas.openxmlformats.org/officeDocument/2006/math">
                    <m:r>
                      <a:rPr sz="2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t> = 10 ns</a:t>
                </a:r>
              </a:p>
            </p:txBody>
          </p:sp>
        </mc:Choice>
        <mc:Fallback xmlns="">
          <p:sp>
            <p:nvSpPr>
              <p:cNvPr id="426" name="= 10 n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5427" y="3450523"/>
                <a:ext cx="1050934" cy="423297"/>
              </a:xfrm>
              <a:prstGeom prst="rect">
                <a:avLst/>
              </a:prstGeom>
              <a:blipFill>
                <a:blip r:embed="rId4"/>
                <a:stretch>
                  <a:fillRect l="-1734" r="-9249" b="-2173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7" name="Schermata 2021-05-07 alle 11.30.57.png" descr="Schermata 2021-05-07 alle 11.30.5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150" y="5945137"/>
            <a:ext cx="3440432" cy="28447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Raggruppa"/>
          <p:cNvGrpSpPr/>
          <p:nvPr/>
        </p:nvGrpSpPr>
        <p:grpSpPr>
          <a:xfrm>
            <a:off x="8318500" y="5536310"/>
            <a:ext cx="4686300" cy="3301851"/>
            <a:chOff x="0" y="0"/>
            <a:chExt cx="4686300" cy="3301850"/>
          </a:xfrm>
        </p:grpSpPr>
        <p:sp>
          <p:nvSpPr>
            <p:cNvPr id="444" name="Rettangolo"/>
            <p:cNvSpPr/>
            <p:nvPr/>
          </p:nvSpPr>
          <p:spPr>
            <a:xfrm>
              <a:off x="0" y="0"/>
              <a:ext cx="4686300" cy="3301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445" name="Graph4.pdf" descr="Graph4.pd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4686300" cy="33018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36D24CC-3E83-6768-3FA7-E2D642CAF83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14</a:t>
            </a:fld>
            <a:endParaRPr lang="it-IT"/>
          </a:p>
        </p:txBody>
      </p:sp>
      <p:sp>
        <p:nvSpPr>
          <p:cNvPr id="448" name="This behaviour does not depend on energ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This behaviour does not depend on energy</a:t>
            </a:r>
          </a:p>
        </p:txBody>
      </p:sp>
      <p:pic>
        <p:nvPicPr>
          <p:cNvPr id="449" name="Schermata 2021-05-07 alle 11.30.57.png" descr="Schermata 2021-05-07 alle 11.30.5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3" y="1690748"/>
            <a:ext cx="3993265" cy="33018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2" name="Raggruppa"/>
          <p:cNvGrpSpPr/>
          <p:nvPr/>
        </p:nvGrpSpPr>
        <p:grpSpPr>
          <a:xfrm>
            <a:off x="8318500" y="1690748"/>
            <a:ext cx="4686300" cy="3301851"/>
            <a:chOff x="0" y="0"/>
            <a:chExt cx="4686300" cy="3301850"/>
          </a:xfrm>
        </p:grpSpPr>
        <p:sp>
          <p:nvSpPr>
            <p:cNvPr id="450" name="Rettangolo"/>
            <p:cNvSpPr/>
            <p:nvPr/>
          </p:nvSpPr>
          <p:spPr>
            <a:xfrm>
              <a:off x="0" y="0"/>
              <a:ext cx="4686300" cy="3301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451" name="Graph1.pdf" descr="Graph1.pd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0"/>
              <a:ext cx="4686300" cy="33018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55" name="Raggruppa"/>
          <p:cNvGrpSpPr/>
          <p:nvPr/>
        </p:nvGrpSpPr>
        <p:grpSpPr>
          <a:xfrm>
            <a:off x="4158327" y="5536310"/>
            <a:ext cx="4686301" cy="3301851"/>
            <a:chOff x="0" y="0"/>
            <a:chExt cx="4686300" cy="3301850"/>
          </a:xfrm>
        </p:grpSpPr>
        <p:sp>
          <p:nvSpPr>
            <p:cNvPr id="453" name="Rettangolo"/>
            <p:cNvSpPr/>
            <p:nvPr/>
          </p:nvSpPr>
          <p:spPr>
            <a:xfrm>
              <a:off x="0" y="0"/>
              <a:ext cx="4686300" cy="3301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454" name="Graph3.pdf" descr="Graph3.pd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0"/>
              <a:ext cx="4686300" cy="33018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58" name="Raggruppa"/>
          <p:cNvGrpSpPr/>
          <p:nvPr/>
        </p:nvGrpSpPr>
        <p:grpSpPr>
          <a:xfrm>
            <a:off x="-923" y="5536310"/>
            <a:ext cx="4686301" cy="3301851"/>
            <a:chOff x="0" y="0"/>
            <a:chExt cx="4686300" cy="3301850"/>
          </a:xfrm>
        </p:grpSpPr>
        <p:sp>
          <p:nvSpPr>
            <p:cNvPr id="456" name="Rettangolo"/>
            <p:cNvSpPr/>
            <p:nvPr/>
          </p:nvSpPr>
          <p:spPr>
            <a:xfrm>
              <a:off x="0" y="0"/>
              <a:ext cx="4686300" cy="3301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457" name="Graph2.pdf" descr="Graph2.pdf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4686300" cy="33018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61" name="Raggruppa"/>
          <p:cNvGrpSpPr/>
          <p:nvPr/>
        </p:nvGrpSpPr>
        <p:grpSpPr>
          <a:xfrm>
            <a:off x="4158327" y="1690748"/>
            <a:ext cx="4686301" cy="3301851"/>
            <a:chOff x="0" y="0"/>
            <a:chExt cx="4686300" cy="3301850"/>
          </a:xfrm>
        </p:grpSpPr>
        <p:sp>
          <p:nvSpPr>
            <p:cNvPr id="459" name="Rettangolo"/>
            <p:cNvSpPr/>
            <p:nvPr/>
          </p:nvSpPr>
          <p:spPr>
            <a:xfrm>
              <a:off x="0" y="0"/>
              <a:ext cx="4686300" cy="3301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460" name="Graph0.pdf" descr="Graph0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4686300" cy="33018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5E3E196-9580-7AF7-1E35-77FD5475ED9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15</a:t>
            </a:fld>
            <a:endParaRPr lang="it-IT"/>
          </a:p>
        </p:txBody>
      </p:sp>
      <p:sp>
        <p:nvSpPr>
          <p:cNvPr id="464" name="Not on energy nor on output rat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Not on energy nor on output rate</a:t>
            </a:r>
          </a:p>
        </p:txBody>
      </p:sp>
      <p:pic>
        <p:nvPicPr>
          <p:cNvPr id="465" name="Graph0.pdf" descr="Graph0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0" y="3883633"/>
            <a:ext cx="6502400" cy="53754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8" name="Raggruppa"/>
          <p:cNvGrpSpPr/>
          <p:nvPr/>
        </p:nvGrpSpPr>
        <p:grpSpPr>
          <a:xfrm>
            <a:off x="2256963" y="1312536"/>
            <a:ext cx="3588775" cy="2528562"/>
            <a:chOff x="0" y="0"/>
            <a:chExt cx="3588773" cy="2528561"/>
          </a:xfrm>
        </p:grpSpPr>
        <p:sp>
          <p:nvSpPr>
            <p:cNvPr id="466" name="Rettangolo"/>
            <p:cNvSpPr/>
            <p:nvPr/>
          </p:nvSpPr>
          <p:spPr>
            <a:xfrm>
              <a:off x="0" y="0"/>
              <a:ext cx="3588774" cy="252856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467" name="Graph4.pdf" descr="Graph4.pd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3588774" cy="25285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9" name="From linear fit on area vs amplitude"/>
          <p:cNvSpPr txBox="1"/>
          <p:nvPr/>
        </p:nvSpPr>
        <p:spPr>
          <a:xfrm>
            <a:off x="5845737" y="2346134"/>
            <a:ext cx="4902100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2500"/>
              </a:spcBef>
            </a:lvl1pPr>
          </a:lstStyle>
          <a:p>
            <a:r>
              <a:t>From linear fit on area vs amplitude</a:t>
            </a:r>
          </a:p>
        </p:txBody>
      </p:sp>
      <p:pic>
        <p:nvPicPr>
          <p:cNvPr id="470" name="Graph6.pdf" descr="Graph6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42" y="3883633"/>
            <a:ext cx="6502401" cy="53754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276D7FE-04F0-82F3-97CA-1666403A549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16</a:t>
            </a:fld>
            <a:endParaRPr lang="it-IT"/>
          </a:p>
        </p:txBody>
      </p:sp>
      <p:sp>
        <p:nvSpPr>
          <p:cNvPr id="430" name="Two hypotheses on the nature of the off-diagonal ev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7463">
              <a:defRPr sz="3680"/>
            </a:lvl1pPr>
          </a:lstStyle>
          <a:p>
            <a:r>
              <a:rPr lang="it-IT" dirty="0"/>
              <a:t>T</a:t>
            </a:r>
            <a:r>
              <a:rPr dirty="0"/>
              <a:t>he nature of the off-diagonal events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37" name="Two independent events in fixed time window   :…"/>
              <p:cNvSpPr txBox="1"/>
              <p:nvPr/>
            </p:nvSpPr>
            <p:spPr>
              <a:xfrm>
                <a:off x="1150602" y="4374195"/>
                <a:ext cx="5969001" cy="367736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 algn="l"/>
                <a:r>
                  <a:rPr dirty="0"/>
                  <a:t>Two independent events in fixed time window </a:t>
                </a:r>
                <a14:m>
                  <m:oMath xmlns:m="http://schemas.openxmlformats.org/officeDocument/2006/math">
                    <m:r>
                      <a:rPr sz="2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dirty="0"/>
                  <a:t> : </a:t>
                </a:r>
              </a:p>
              <a:p>
                <a:pPr marL="317500" indent="-317500" algn="l">
                  <a:spcBef>
                    <a:spcPts val="1000"/>
                  </a:spcBef>
                  <a:buSzPct val="80000"/>
                  <a:buBlip>
                    <a:blip r:embed="rId2"/>
                  </a:buBlip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2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sz="2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𝑎𝑐𝑐</m:t>
                        </m:r>
                      </m:sub>
                    </m:sSub>
                    <m:r>
                      <a:rPr sz="2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sz="2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sz="2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sSup>
                      <m:sSupPr>
                        <m:ctrlPr>
                          <a:rPr sz="2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sz="2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sz="2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sz="2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sz="2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a:rPr sz="2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dirty="0"/>
              </a:p>
              <a:p>
                <a:pPr marL="317500" indent="-317500" algn="l">
                  <a:spcBef>
                    <a:spcPts val="1000"/>
                  </a:spcBef>
                  <a:buSzPct val="80000"/>
                  <a:buBlip>
                    <a:blip r:embed="rId2"/>
                  </a:buBlip>
                </a:pPr>
                <a14:m>
                  <m:oMath xmlns:m="http://schemas.openxmlformats.org/officeDocument/2006/math">
                    <m:r>
                      <a:rPr sz="2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sz="2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sz="2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𝑅𝑡</m:t>
                    </m:r>
                  </m:oMath>
                </a14:m>
                <a:r>
                  <a:rPr dirty="0"/>
                  <a:t> = total events, </a:t>
                </a:r>
                <a14:m>
                  <m:oMath xmlns:m="http://schemas.openxmlformats.org/officeDocument/2006/math">
                    <m:r>
                      <a:rPr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dirty="0"/>
                  <a:t> = MCP rate</a:t>
                </a:r>
              </a:p>
              <a:p>
                <a:pPr marL="317500" indent="-317500" algn="l">
                  <a:spcBef>
                    <a:spcPts val="1000"/>
                  </a:spcBef>
                  <a:buSzPct val="80000"/>
                  <a:buBlip>
                    <a:blip r:embed="rId2"/>
                  </a:buBlip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2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sz="2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𝑎𝑐𝑐</m:t>
                        </m:r>
                      </m:sub>
                    </m:sSub>
                  </m:oMath>
                </a14:m>
                <a:r>
                  <a:rPr dirty="0"/>
                  <a:t> = 6 in this case </a:t>
                </a:r>
                <a14:m>
                  <m:oMath xmlns:m="http://schemas.openxmlformats.org/officeDocument/2006/math">
                    <m:r>
                      <a:rPr sz="3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sz="31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1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sz="31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𝑜𝑓𝑓</m:t>
                        </m:r>
                      </m:sub>
                    </m:sSub>
                  </m:oMath>
                </a14:m>
                <a:endParaRPr dirty="0"/>
              </a:p>
              <a:p>
                <a:pPr marL="317500" indent="-317500" algn="l">
                  <a:spcBef>
                    <a:spcPts val="1000"/>
                  </a:spcBef>
                  <a:buSzPct val="80000"/>
                  <a:buBlip>
                    <a:blip r:embed="rId2"/>
                  </a:buBlip>
                </a:pPr>
                <a:r>
                  <a:rPr dirty="0"/>
                  <a:t>There is some instrumental effect</a:t>
                </a:r>
              </a:p>
              <a:p>
                <a:pPr marL="317500" indent="-317500" algn="l">
                  <a:spcBef>
                    <a:spcPts val="1000"/>
                  </a:spcBef>
                  <a:buSzPct val="80000"/>
                  <a:buBlip>
                    <a:blip r:embed="rId2"/>
                  </a:buBlip>
                </a:pPr>
                <a:r>
                  <a:rPr dirty="0"/>
                  <a:t>Which is energy dependent</a:t>
                </a:r>
              </a:p>
            </p:txBody>
          </p:sp>
        </mc:Choice>
        <mc:Fallback>
          <p:sp>
            <p:nvSpPr>
              <p:cNvPr id="437" name="Two independent events in fixed time window   :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602" y="4374195"/>
                <a:ext cx="5969001" cy="3677363"/>
              </a:xfrm>
              <a:prstGeom prst="rect">
                <a:avLst/>
              </a:prstGeom>
              <a:blipFill>
                <a:blip r:embed="rId3"/>
                <a:stretch>
                  <a:fillRect l="-2247" t="-663" b="-331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uppo 2">
            <a:extLst>
              <a:ext uri="{FF2B5EF4-FFF2-40B4-BE49-F238E27FC236}">
                <a16:creationId xmlns:a16="http://schemas.microsoft.com/office/drawing/2014/main" id="{F557345A-7EEE-7366-FFFE-3C05BB10959A}"/>
              </a:ext>
            </a:extLst>
          </p:cNvPr>
          <p:cNvGrpSpPr/>
          <p:nvPr/>
        </p:nvGrpSpPr>
        <p:grpSpPr>
          <a:xfrm>
            <a:off x="7492938" y="2995665"/>
            <a:ext cx="5086343" cy="4126078"/>
            <a:chOff x="7372357" y="1257300"/>
            <a:chExt cx="5086343" cy="4126078"/>
          </a:xfrm>
        </p:grpSpPr>
        <p:grpSp>
          <p:nvGrpSpPr>
            <p:cNvPr id="436" name="Raggruppa"/>
            <p:cNvGrpSpPr/>
            <p:nvPr/>
          </p:nvGrpSpPr>
          <p:grpSpPr>
            <a:xfrm>
              <a:off x="7467600" y="1257300"/>
              <a:ext cx="4991100" cy="4126078"/>
              <a:chOff x="0" y="0"/>
              <a:chExt cx="4991100" cy="4126077"/>
            </a:xfrm>
          </p:grpSpPr>
          <p:pic>
            <p:nvPicPr>
              <p:cNvPr id="434" name="Graph14.pdf" descr="Graph14.pd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4991100" cy="412607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5" name="20000 events…"/>
                  <p:cNvSpPr txBox="1"/>
                  <p:nvPr/>
                </p:nvSpPr>
                <p:spPr>
                  <a:xfrm>
                    <a:off x="2683009" y="2410919"/>
                    <a:ext cx="1776016" cy="1030795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m="http://schemas.openxmlformats.org/officeDocument/2006/math" xmlns="" val="1"/>
                    </a:ext>
                  </a:extLst>
                </p:spPr>
                <p:txBody>
                  <a:bodyPr wrap="none" lIns="50800" tIns="50800" rIns="50800" bIns="50800" numCol="1" anchor="ctr">
                    <a:spAutoFit/>
                  </a:bodyPr>
                  <a:lstStyle/>
                  <a:p>
                    <a:pPr algn="l">
                      <a:defRPr sz="1800"/>
                    </a:pPr>
                    <a:r>
                      <a:t>20000 events</a:t>
                    </a:r>
                  </a:p>
                  <a:p>
                    <a:pPr algn="l">
                      <a:defRPr sz="1800"/>
                    </a:pPr>
                    <a14:m>
                      <m:oMath xmlns:m="http://schemas.openxmlformats.org/officeDocument/2006/math">
                        <m:r>
                          <a:rPr sz="21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oMath>
                    </a14:m>
                    <a:r>
                      <a:t> = 10 ns</a:t>
                    </a:r>
                  </a:p>
                  <a:p>
                    <a:pPr algn="l">
                      <a:defRPr sz="1800"/>
                    </a:pPr>
                    <a14:m>
                      <m:oMath xmlns:m="http://schemas.openxmlformats.org/officeDocument/2006/math">
                        <m:r>
                          <a:rPr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oMath>
                    </a14:m>
                    <a:r>
                      <a:t> = </a:t>
                    </a:r>
                    <a14:m>
                      <m:oMath xmlns:m="http://schemas.openxmlformats.org/officeDocument/2006/math">
                        <m:r>
                          <a:rPr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30</m:t>
                        </m:r>
                        <m:r>
                          <a:rPr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a14:m>
                    <a:r>
                      <a:t> c/s</a:t>
                    </a:r>
                  </a:p>
                </p:txBody>
              </p:sp>
            </mc:Choice>
            <mc:Fallback xmlns="">
              <p:sp>
                <p:nvSpPr>
                  <p:cNvPr id="435" name="20000 events…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83009" y="2410919"/>
                    <a:ext cx="1776016" cy="103079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5155" t="-2959" r="-10309" b="-8284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38" name="Cerchio"/>
            <p:cNvSpPr/>
            <p:nvPr/>
          </p:nvSpPr>
          <p:spPr>
            <a:xfrm>
              <a:off x="9731310" y="1392018"/>
              <a:ext cx="753153" cy="753153"/>
            </a:xfrm>
            <a:prstGeom prst="ellipse">
              <a:avLst/>
            </a:prstGeom>
            <a:ln w="25400">
              <a:solidFill>
                <a:schemeClr val="accent2">
                  <a:hueOff val="258623"/>
                  <a:satOff val="16006"/>
                  <a:lumOff val="-25223"/>
                </a:schemeClr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40" name="Previous slide example"/>
            <p:cNvSpPr txBox="1"/>
            <p:nvPr/>
          </p:nvSpPr>
          <p:spPr>
            <a:xfrm>
              <a:off x="10316680" y="2009335"/>
              <a:ext cx="967905" cy="78171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>
                <a:defRPr sz="1600">
                  <a:solidFill>
                    <a:schemeClr val="accent2">
                      <a:hueOff val="258623"/>
                      <a:satOff val="16006"/>
                      <a:lumOff val="-25223"/>
                    </a:schemeClr>
                  </a:solidFill>
                </a:defRPr>
              </a:lvl1pPr>
            </a:lstStyle>
            <a:p>
              <a:r>
                <a:t>Previous slide example</a:t>
              </a:r>
            </a:p>
          </p:txBody>
        </p:sp>
        <p:sp>
          <p:nvSpPr>
            <p:cNvPr id="441" name="Noff"/>
            <p:cNvSpPr txBox="1"/>
            <p:nvPr/>
          </p:nvSpPr>
          <p:spPr>
            <a:xfrm rot="16200000">
              <a:off x="7329431" y="2975701"/>
              <a:ext cx="398019" cy="312167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500"/>
              </a:pPr>
              <a:r>
                <a:t>N</a:t>
              </a:r>
              <a:r>
                <a:rPr baseline="-5999"/>
                <a:t>off</a:t>
              </a:r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165D69A7-CD34-6B52-A2A3-0BFCAF37C211}"/>
              </a:ext>
            </a:extLst>
          </p:cNvPr>
          <p:cNvGrpSpPr/>
          <p:nvPr/>
        </p:nvGrpSpPr>
        <p:grpSpPr>
          <a:xfrm>
            <a:off x="1975673" y="1515348"/>
            <a:ext cx="2982863" cy="2257359"/>
            <a:chOff x="1702718" y="6687850"/>
            <a:chExt cx="2982863" cy="2257359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849C9DA5-18BD-9501-3A43-C2595C306DEE}"/>
                </a:ext>
              </a:extLst>
            </p:cNvPr>
            <p:cNvSpPr/>
            <p:nvPr/>
          </p:nvSpPr>
          <p:spPr>
            <a:xfrm>
              <a:off x="1702718" y="6687850"/>
              <a:ext cx="2982863" cy="15703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" name="Connettore 2 4">
              <a:extLst>
                <a:ext uri="{FF2B5EF4-FFF2-40B4-BE49-F238E27FC236}">
                  <a16:creationId xmlns:a16="http://schemas.microsoft.com/office/drawing/2014/main" id="{FE7FB50B-CB35-F3C6-0D65-D74C33C087B3}"/>
                </a:ext>
              </a:extLst>
            </p:cNvPr>
            <p:cNvCxnSpPr>
              <a:cxnSpLocks/>
            </p:cNvCxnSpPr>
            <p:nvPr/>
          </p:nvCxnSpPr>
          <p:spPr>
            <a:xfrm>
              <a:off x="1844233" y="8062259"/>
              <a:ext cx="280851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ttore 1 48">
              <a:extLst>
                <a:ext uri="{FF2B5EF4-FFF2-40B4-BE49-F238E27FC236}">
                  <a16:creationId xmlns:a16="http://schemas.microsoft.com/office/drawing/2014/main" id="{1A19F482-05DC-575B-E191-5AD2FA448B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1176" y="6987654"/>
              <a:ext cx="0" cy="107460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1 51">
              <a:extLst>
                <a:ext uri="{FF2B5EF4-FFF2-40B4-BE49-F238E27FC236}">
                  <a16:creationId xmlns:a16="http://schemas.microsoft.com/office/drawing/2014/main" id="{B28939B0-BE31-A491-9735-BED8DCEF78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1518" y="7055893"/>
              <a:ext cx="0" cy="10088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55D20782-230C-CB93-BFBB-07C5044239FD}"/>
                </a:ext>
              </a:extLst>
            </p:cNvPr>
            <p:cNvSpPr txBox="1"/>
            <p:nvPr/>
          </p:nvSpPr>
          <p:spPr>
            <a:xfrm>
              <a:off x="4390961" y="7603061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t</a:t>
              </a:r>
            </a:p>
          </p:txBody>
        </p:sp>
        <p:cxnSp>
          <p:nvCxnSpPr>
            <p:cNvPr id="10" name="Connettore 1 55">
              <a:extLst>
                <a:ext uri="{FF2B5EF4-FFF2-40B4-BE49-F238E27FC236}">
                  <a16:creationId xmlns:a16="http://schemas.microsoft.com/office/drawing/2014/main" id="{54F63F41-A8BA-56E8-E881-E6951D75B8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7509" y="7574507"/>
              <a:ext cx="0" cy="517492"/>
            </a:xfrm>
            <a:prstGeom prst="line">
              <a:avLst/>
            </a:prstGeom>
            <a:ln w="5715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28203E44-65ED-397A-7993-EE491805BA76}"/>
                </a:ext>
              </a:extLst>
            </p:cNvPr>
            <p:cNvCxnSpPr/>
            <p:nvPr/>
          </p:nvCxnSpPr>
          <p:spPr>
            <a:xfrm>
              <a:off x="2391748" y="7280250"/>
              <a:ext cx="111034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EC4D44AF-39C9-F169-2436-468D11D78324}"/>
                </a:ext>
              </a:extLst>
            </p:cNvPr>
            <p:cNvSpPr txBox="1"/>
            <p:nvPr/>
          </p:nvSpPr>
          <p:spPr>
            <a:xfrm>
              <a:off x="2819298" y="6692067"/>
              <a:ext cx="3722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200" dirty="0">
                  <a:latin typeface="Symbol" pitchFamily="18" charset="2"/>
                </a:rPr>
                <a:t>𝜏</a:t>
              </a:r>
              <a:endParaRPr lang="it-IT" sz="3200" dirty="0"/>
            </a:p>
          </p:txBody>
        </p:sp>
        <p:cxnSp>
          <p:nvCxnSpPr>
            <p:cNvPr id="22" name="Connettore 1 55">
              <a:extLst>
                <a:ext uri="{FF2B5EF4-FFF2-40B4-BE49-F238E27FC236}">
                  <a16:creationId xmlns:a16="http://schemas.microsoft.com/office/drawing/2014/main" id="{B50E8ECB-1D74-EE20-3E44-AFF0B25B36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98524" y="7549484"/>
              <a:ext cx="0" cy="517492"/>
            </a:xfrm>
            <a:prstGeom prst="line">
              <a:avLst/>
            </a:prstGeom>
            <a:ln w="5715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CasellaDiTesto 23">
                  <a:extLst>
                    <a:ext uri="{FF2B5EF4-FFF2-40B4-BE49-F238E27FC236}">
                      <a16:creationId xmlns:a16="http://schemas.microsoft.com/office/drawing/2014/main" id="{6BF412B8-9A78-AA62-66EC-E8191747B539}"/>
                    </a:ext>
                  </a:extLst>
                </p:cNvPr>
                <p:cNvSpPr txBox="1"/>
                <p:nvPr/>
              </p:nvSpPr>
              <p:spPr>
                <a:xfrm>
                  <a:off x="2514600" y="8360434"/>
                  <a:ext cx="1211239" cy="58477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it-IT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oMath>
                    </m:oMathPara>
                  </a14:m>
                  <a:endParaRPr lang="it-IT" sz="3200" dirty="0"/>
                </a:p>
              </p:txBody>
            </p:sp>
          </mc:Choice>
          <mc:Fallback>
            <p:sp>
              <p:nvSpPr>
                <p:cNvPr id="24" name="CasellaDiTesto 23">
                  <a:extLst>
                    <a:ext uri="{FF2B5EF4-FFF2-40B4-BE49-F238E27FC236}">
                      <a16:creationId xmlns:a16="http://schemas.microsoft.com/office/drawing/2014/main" id="{6BF412B8-9A78-AA62-66EC-E8191747B5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4600" y="8360434"/>
                  <a:ext cx="1211239" cy="58477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8953346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DFF0F59-5380-7DA0-0622-9A9ED11AA1B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17</a:t>
            </a:fld>
            <a:endParaRPr lang="it-IT"/>
          </a:p>
        </p:txBody>
      </p:sp>
      <p:sp>
        <p:nvSpPr>
          <p:cNvPr id="473" name="To conclu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To conclude</a:t>
            </a:r>
          </a:p>
        </p:txBody>
      </p:sp>
      <p:sp>
        <p:nvSpPr>
          <p:cNvPr id="474" name="MCP characterisation with custom electron gun in range 30 - 900 eV at Roma Tre:…"/>
          <p:cNvSpPr txBox="1"/>
          <p:nvPr/>
        </p:nvSpPr>
        <p:spPr>
          <a:xfrm>
            <a:off x="1071283" y="2014733"/>
            <a:ext cx="6432177" cy="5719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/>
            <a:r>
              <a:rPr dirty="0"/>
              <a:t>MCP </a:t>
            </a:r>
            <a:r>
              <a:rPr dirty="0" err="1"/>
              <a:t>characterisation</a:t>
            </a:r>
            <a:r>
              <a:rPr dirty="0"/>
              <a:t> with custom electron gun in range 30 - 900 eV at Roma Tre:</a:t>
            </a:r>
          </a:p>
          <a:p>
            <a:pPr marL="317500" indent="-317500" algn="l">
              <a:spcBef>
                <a:spcPts val="5000"/>
              </a:spcBef>
              <a:buSzPct val="80000"/>
              <a:buBlip>
                <a:blip r:embed="rId2"/>
              </a:buBlip>
            </a:pPr>
            <a:r>
              <a:rPr dirty="0"/>
              <a:t>Absolute efficiency of the detector ~50% with no evident dependence on energy</a:t>
            </a:r>
          </a:p>
          <a:p>
            <a:pPr marL="317500" indent="-317500" algn="l">
              <a:spcBef>
                <a:spcPts val="5000"/>
              </a:spcBef>
              <a:buSzPct val="80000"/>
              <a:buBlip>
                <a:blip r:embed="rId2"/>
              </a:buBlip>
            </a:pPr>
            <a:r>
              <a:rPr dirty="0"/>
              <a:t>Weak energy resolution observed in the Pulse Height Distribution (PHD) analysis</a:t>
            </a:r>
          </a:p>
          <a:p>
            <a:pPr marL="317500" indent="-317500" algn="l">
              <a:spcBef>
                <a:spcPts val="5000"/>
              </a:spcBef>
              <a:buSzPct val="80000"/>
              <a:buBlip>
                <a:blip r:embed="rId2"/>
              </a:buBlip>
            </a:pPr>
            <a:r>
              <a:rPr dirty="0"/>
              <a:t>Further studies on pulse shape allows single- to multi-electron events discrimination, quantitative results require deeper analysis</a:t>
            </a:r>
          </a:p>
        </p:txBody>
      </p:sp>
      <p:pic>
        <p:nvPicPr>
          <p:cNvPr id="3" name="Graph1_2.pdf" descr="Graph1_2.pdf">
            <a:extLst>
              <a:ext uri="{FF2B5EF4-FFF2-40B4-BE49-F238E27FC236}">
                <a16:creationId xmlns:a16="http://schemas.microsoft.com/office/drawing/2014/main" id="{49C783F9-3DD5-7CEE-8943-8AD4547A5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754" y="1435100"/>
            <a:ext cx="3060700" cy="2530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Graph7.pdf" descr="Graph7.pdf">
            <a:extLst>
              <a:ext uri="{FF2B5EF4-FFF2-40B4-BE49-F238E27FC236}">
                <a16:creationId xmlns:a16="http://schemas.microsoft.com/office/drawing/2014/main" id="{023CD77F-E4D2-D9B8-C28D-67611E6FC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7916" y="4042333"/>
            <a:ext cx="2883639" cy="238386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Graph3.pdf" descr="Graph3.pdf">
            <a:extLst>
              <a:ext uri="{FF2B5EF4-FFF2-40B4-BE49-F238E27FC236}">
                <a16:creationId xmlns:a16="http://schemas.microsoft.com/office/drawing/2014/main" id="{D8BC352F-81D5-BDFF-7AAA-1FF9292A9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8444" y="6796138"/>
            <a:ext cx="3188108" cy="22462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DFF0F59-5380-7DA0-0622-9A9ED11AA1B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18</a:t>
            </a:fld>
            <a:endParaRPr lang="it-IT"/>
          </a:p>
        </p:txBody>
      </p:sp>
      <p:sp>
        <p:nvSpPr>
          <p:cNvPr id="473" name="To conclu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it-IT" dirty="0"/>
              <a:t>The key </a:t>
            </a:r>
            <a:r>
              <a:rPr lang="it-IT" dirty="0" err="1"/>
              <a:t>ingredients</a:t>
            </a:r>
            <a:r>
              <a:rPr lang="it-IT" dirty="0"/>
              <a:t> for </a:t>
            </a:r>
            <a:r>
              <a:rPr lang="it-IT" dirty="0" err="1"/>
              <a:t>measuring</a:t>
            </a:r>
            <a:r>
              <a:rPr lang="it-IT" dirty="0"/>
              <a:t> detector </a:t>
            </a:r>
            <a:r>
              <a:rPr lang="it-IT" dirty="0" err="1"/>
              <a:t>efficiency</a:t>
            </a:r>
            <a:endParaRPr dirty="0"/>
          </a:p>
        </p:txBody>
      </p:sp>
      <p:sp>
        <p:nvSpPr>
          <p:cNvPr id="474" name="MCP characterisation with custom electron gun in range 30 - 900 eV at Roma Tre:…"/>
          <p:cNvSpPr txBox="1"/>
          <p:nvPr/>
        </p:nvSpPr>
        <p:spPr>
          <a:xfrm>
            <a:off x="721659" y="1720516"/>
            <a:ext cx="3567954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/>
            <a:r>
              <a:rPr lang="it-IT" dirty="0" err="1"/>
              <a:t>Monogun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Roma Tre</a:t>
            </a:r>
            <a:r>
              <a:rPr dirty="0"/>
              <a:t>: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756AC5E-5FE3-C55D-229E-44A4F33977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47" y="2595283"/>
            <a:ext cx="3579635" cy="2238795"/>
          </a:xfrm>
          <a:prstGeom prst="rect">
            <a:avLst/>
          </a:prstGeom>
        </p:spPr>
      </p:pic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0AFB85FF-4332-E973-5042-448FD2448C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822010"/>
              </p:ext>
            </p:extLst>
          </p:nvPr>
        </p:nvGraphicFramePr>
        <p:xfrm>
          <a:off x="-242046" y="5753590"/>
          <a:ext cx="5320488" cy="266002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06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44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891">
                <a:tc>
                  <a:txBody>
                    <a:bodyPr/>
                    <a:lstStyle/>
                    <a:p>
                      <a:r>
                        <a:rPr lang="it-IT" sz="1800" b="1" dirty="0" err="1"/>
                        <a:t>Monogun</a:t>
                      </a:r>
                      <a:r>
                        <a:rPr lang="it-IT" sz="1800" b="1" dirty="0"/>
                        <a:t> </a:t>
                      </a:r>
                      <a:r>
                        <a:rPr lang="it-IT" sz="1800" b="1" dirty="0" err="1"/>
                        <a:t>Main</a:t>
                      </a:r>
                      <a:r>
                        <a:rPr lang="it-IT" sz="1800" b="1" dirty="0"/>
                        <a:t> features</a:t>
                      </a:r>
                    </a:p>
                  </a:txBody>
                  <a:tcPr marL="120044" marR="120044" marT="60022" marB="60022"/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120044" marR="120044" marT="60022" marB="6002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846">
                <a:tc>
                  <a:txBody>
                    <a:bodyPr/>
                    <a:lstStyle/>
                    <a:p>
                      <a:r>
                        <a:rPr lang="it-IT" sz="1800" dirty="0"/>
                        <a:t>Energy </a:t>
                      </a:r>
                      <a:r>
                        <a:rPr lang="it-IT" sz="1800" dirty="0" err="1"/>
                        <a:t>range</a:t>
                      </a:r>
                      <a:endParaRPr lang="it-IT" sz="1800" dirty="0"/>
                    </a:p>
                  </a:txBody>
                  <a:tcPr marL="120044" marR="120044" marT="60022" marB="60022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30</a:t>
                      </a:r>
                      <a:r>
                        <a:rPr lang="it-IT" sz="1800" baseline="0" dirty="0"/>
                        <a:t> – 900 eV</a:t>
                      </a:r>
                      <a:endParaRPr lang="it-IT" sz="1800" dirty="0"/>
                    </a:p>
                  </a:txBody>
                  <a:tcPr marL="120044" marR="120044" marT="60022" marB="6002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6846">
                <a:tc>
                  <a:txBody>
                    <a:bodyPr/>
                    <a:lstStyle/>
                    <a:p>
                      <a:r>
                        <a:rPr lang="it-IT" sz="1800" dirty="0"/>
                        <a:t>Energy </a:t>
                      </a:r>
                      <a:r>
                        <a:rPr lang="it-IT" sz="1800" dirty="0" err="1"/>
                        <a:t>resolution</a:t>
                      </a:r>
                      <a:endParaRPr lang="it-IT" sz="1800" dirty="0"/>
                    </a:p>
                  </a:txBody>
                  <a:tcPr marL="120044" marR="120044" marT="60022" marB="60022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45 </a:t>
                      </a:r>
                      <a:r>
                        <a:rPr lang="it-IT" sz="1800" dirty="0" err="1"/>
                        <a:t>meV</a:t>
                      </a:r>
                      <a:endParaRPr lang="it-IT" sz="1800" dirty="0"/>
                    </a:p>
                  </a:txBody>
                  <a:tcPr marL="120044" marR="120044" marT="60022" marB="6002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148">
                <a:tc>
                  <a:txBody>
                    <a:bodyPr/>
                    <a:lstStyle/>
                    <a:p>
                      <a:r>
                        <a:rPr lang="it-IT" sz="1800" dirty="0" err="1"/>
                        <a:t>Current</a:t>
                      </a:r>
                      <a:r>
                        <a:rPr lang="it-IT" sz="1800" dirty="0"/>
                        <a:t> - </a:t>
                      </a:r>
                      <a:r>
                        <a:rPr lang="it-IT" sz="1800" dirty="0" err="1"/>
                        <a:t>range</a:t>
                      </a:r>
                      <a:endParaRPr lang="it-IT" sz="1800" dirty="0"/>
                    </a:p>
                  </a:txBody>
                  <a:tcPr marL="120044" marR="120044" marT="60022" marB="60022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10</a:t>
                      </a:r>
                      <a:r>
                        <a:rPr lang="it-IT" sz="1800" baseline="0" dirty="0"/>
                        <a:t> </a:t>
                      </a:r>
                      <a:r>
                        <a:rPr lang="it-IT" sz="1800" baseline="0" dirty="0" err="1"/>
                        <a:t>fA</a:t>
                      </a:r>
                      <a:r>
                        <a:rPr lang="it-IT" sz="1800" dirty="0"/>
                        <a:t> – 100 </a:t>
                      </a:r>
                      <a:r>
                        <a:rPr lang="it-IT" sz="1800" dirty="0" err="1"/>
                        <a:t>nA</a:t>
                      </a:r>
                      <a:endParaRPr lang="it-IT" sz="1800" dirty="0"/>
                    </a:p>
                  </a:txBody>
                  <a:tcPr marL="120044" marR="120044" marT="60022" marB="6002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148">
                <a:tc>
                  <a:txBody>
                    <a:bodyPr/>
                    <a:lstStyle/>
                    <a:p>
                      <a:r>
                        <a:rPr lang="it-IT" sz="1800" dirty="0" err="1"/>
                        <a:t>Current</a:t>
                      </a:r>
                      <a:r>
                        <a:rPr lang="it-IT" sz="1800" dirty="0"/>
                        <a:t> - </a:t>
                      </a:r>
                      <a:r>
                        <a:rPr lang="it-IT" sz="1800" dirty="0" err="1"/>
                        <a:t>resolution</a:t>
                      </a:r>
                      <a:endParaRPr lang="it-IT" sz="1800" dirty="0"/>
                    </a:p>
                  </a:txBody>
                  <a:tcPr marL="120044" marR="120044" marT="60022" marB="60022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200 </a:t>
                      </a:r>
                      <a:r>
                        <a:rPr lang="it-IT" sz="1800" dirty="0" err="1"/>
                        <a:t>aA</a:t>
                      </a:r>
                      <a:endParaRPr lang="it-IT" sz="1800" dirty="0"/>
                    </a:p>
                  </a:txBody>
                  <a:tcPr marL="120044" marR="120044" marT="60022" marB="6002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148">
                <a:tc>
                  <a:txBody>
                    <a:bodyPr/>
                    <a:lstStyle/>
                    <a:p>
                      <a:r>
                        <a:rPr lang="it-IT" sz="1800" dirty="0"/>
                        <a:t>Spot </a:t>
                      </a:r>
                      <a:r>
                        <a:rPr lang="it-IT" sz="1800" dirty="0" err="1"/>
                        <a:t>size</a:t>
                      </a:r>
                      <a:r>
                        <a:rPr lang="it-IT" sz="1800" dirty="0"/>
                        <a:t> </a:t>
                      </a:r>
                      <a:r>
                        <a:rPr lang="it-IT" sz="1800" dirty="0" err="1"/>
                        <a:t>diam</a:t>
                      </a:r>
                      <a:r>
                        <a:rPr lang="it-IT" sz="1800" dirty="0"/>
                        <a:t>.</a:t>
                      </a:r>
                    </a:p>
                  </a:txBody>
                  <a:tcPr marL="120044" marR="120044" marT="60022" marB="60022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&lt; 0.5mm</a:t>
                      </a:r>
                    </a:p>
                  </a:txBody>
                  <a:tcPr marL="120044" marR="120044" marT="60022" marB="6002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DCC6BE92-97C4-9A70-B486-4B799BC41758}"/>
              </a:ext>
            </a:extLst>
          </p:cNvPr>
          <p:cNvSpPr txBox="1"/>
          <p:nvPr/>
        </p:nvSpPr>
        <p:spPr>
          <a:xfrm>
            <a:off x="4526959" y="2145933"/>
            <a:ext cx="8314982" cy="1546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5133" indent="-375133" algn="l" defTabSz="1200424" hangingPunct="1">
              <a:buFontTx/>
              <a:buChar char="-"/>
            </a:pPr>
            <a:r>
              <a:rPr lang="it-IT" sz="2363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max </a:t>
            </a:r>
            <a:r>
              <a:rPr lang="it-IT" sz="2363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count</a:t>
            </a:r>
            <a:r>
              <a:rPr lang="it-IT" sz="2363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rate for MCP in single electron </a:t>
            </a:r>
            <a:r>
              <a:rPr lang="it-IT" sz="2363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count</a:t>
            </a:r>
            <a:r>
              <a:rPr lang="it-IT" sz="2363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mode: </a:t>
            </a:r>
            <a:r>
              <a:rPr lang="it-IT" sz="2363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 300 kHz</a:t>
            </a:r>
          </a:p>
          <a:p>
            <a:pPr marL="375133" indent="-375133" algn="l" defTabSz="1200424" hangingPunct="1">
              <a:buFontTx/>
              <a:buChar char="-"/>
            </a:pPr>
            <a:r>
              <a:rPr lang="it-IT" sz="2363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minimum </a:t>
            </a:r>
            <a:r>
              <a:rPr lang="it-IT" sz="2363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stable</a:t>
            </a:r>
            <a:r>
              <a:rPr lang="it-IT" sz="2363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it-IT" sz="2363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current</a:t>
            </a:r>
            <a:r>
              <a:rPr lang="it-IT" sz="2363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from e-gun			</a:t>
            </a:r>
            <a:r>
              <a:rPr lang="it-IT" sz="2363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10 </a:t>
            </a:r>
            <a:r>
              <a:rPr lang="it-IT" sz="2363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fA</a:t>
            </a:r>
            <a:endParaRPr lang="it-IT" sz="2363" kern="1200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  <a:p>
            <a:pPr marL="375133" indent="-375133" algn="l" defTabSz="1200424" hangingPunct="1">
              <a:buFontTx/>
              <a:buChar char="-"/>
            </a:pPr>
            <a:r>
              <a:rPr lang="it-IT" sz="2363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capability to </a:t>
            </a:r>
            <a:r>
              <a:rPr lang="it-IT" sz="2363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measure</a:t>
            </a:r>
            <a:r>
              <a:rPr lang="it-IT" sz="2363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the low </a:t>
            </a:r>
            <a:r>
              <a:rPr lang="it-IT" sz="2363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current</a:t>
            </a:r>
            <a:r>
              <a:rPr lang="it-IT" sz="2363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algn="l" defTabSz="1200424" hangingPunct="1"/>
            <a:r>
              <a:rPr lang="it-IT" sz="2363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     </a:t>
            </a:r>
            <a:r>
              <a:rPr lang="it-IT" sz="2363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emitted</a:t>
            </a:r>
            <a:r>
              <a:rPr lang="it-IT" sz="2363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from e-gun (</a:t>
            </a:r>
            <a:r>
              <a:rPr lang="it-IT" sz="2363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picoamm</a:t>
            </a:r>
            <a:r>
              <a:rPr lang="it-IT" sz="2363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. </a:t>
            </a:r>
            <a:r>
              <a:rPr lang="it-IT" sz="2363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Keysight</a:t>
            </a:r>
            <a:r>
              <a:rPr lang="it-IT" sz="2363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B2987A)             </a:t>
            </a:r>
            <a:r>
              <a:rPr lang="it-IT" sz="2363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&lt; 1fA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00AB9F0-5F38-B93F-3557-F78DACDC37EE}"/>
              </a:ext>
            </a:extLst>
          </p:cNvPr>
          <p:cNvSpPr/>
          <p:nvPr/>
        </p:nvSpPr>
        <p:spPr>
          <a:xfrm>
            <a:off x="8129825" y="5830972"/>
            <a:ext cx="713778" cy="2128783"/>
          </a:xfrm>
          <a:prstGeom prst="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00424" hangingPunct="1"/>
            <a:endParaRPr lang="it-IT" sz="236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26AFB84D-4715-463A-6C4D-9B894EDBDF9A}"/>
              </a:ext>
            </a:extLst>
          </p:cNvPr>
          <p:cNvSpPr/>
          <p:nvPr/>
        </p:nvSpPr>
        <p:spPr>
          <a:xfrm>
            <a:off x="5211015" y="4699462"/>
            <a:ext cx="7628976" cy="41333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00424" hangingPunct="1"/>
            <a:endParaRPr lang="it-IT" sz="2363" kern="120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0" name="Oggetto 9">
            <a:extLst>
              <a:ext uri="{FF2B5EF4-FFF2-40B4-BE49-F238E27FC236}">
                <a16:creationId xmlns:a16="http://schemas.microsoft.com/office/drawing/2014/main" id="{820EE227-7F61-2D36-5052-C2F667C2B6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6924871"/>
              </p:ext>
            </p:extLst>
          </p:nvPr>
        </p:nvGraphicFramePr>
        <p:xfrm>
          <a:off x="3654709" y="4383950"/>
          <a:ext cx="10043181" cy="70529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132800" imgH="2902320" progId="Origin50.Graph">
                  <p:embed/>
                </p:oleObj>
              </mc:Choice>
              <mc:Fallback>
                <p:oleObj name="Graph" r:id="rId3" imgW="4132800" imgH="2902320" progId="Origin50.Graph">
                  <p:embed/>
                  <p:pic>
                    <p:nvPicPr>
                      <p:cNvPr id="4" name="Oggetto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54709" y="4383950"/>
                        <a:ext cx="10043181" cy="70529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829153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AFB4C21E-234C-7007-3400-50B26154D9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9043739"/>
              </p:ext>
            </p:extLst>
          </p:nvPr>
        </p:nvGraphicFramePr>
        <p:xfrm>
          <a:off x="293798" y="1301010"/>
          <a:ext cx="8756072" cy="6699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920760" imgH="3000960" progId="Origin95.Graph">
                  <p:embed/>
                </p:oleObj>
              </mc:Choice>
              <mc:Fallback>
                <p:oleObj name="Graph" r:id="rId2" imgW="3920760" imgH="30009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3798" y="1301010"/>
                        <a:ext cx="8756072" cy="66999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ttangolo 4">
            <a:extLst>
              <a:ext uri="{FF2B5EF4-FFF2-40B4-BE49-F238E27FC236}">
                <a16:creationId xmlns:a16="http://schemas.microsoft.com/office/drawing/2014/main" id="{DFAEDE1B-199A-E855-0B7B-7C5E7CCCC30B}"/>
              </a:ext>
            </a:extLst>
          </p:cNvPr>
          <p:cNvSpPr/>
          <p:nvPr/>
        </p:nvSpPr>
        <p:spPr>
          <a:xfrm>
            <a:off x="2898918" y="2084294"/>
            <a:ext cx="2385776" cy="4799697"/>
          </a:xfrm>
          <a:prstGeom prst="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00424" hangingPunct="1"/>
            <a:endParaRPr lang="it-IT" sz="236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B94500C4-0EF6-6F7F-46CF-FE3F80139C35}"/>
              </a:ext>
            </a:extLst>
          </p:cNvPr>
          <p:cNvSpPr/>
          <p:nvPr/>
        </p:nvSpPr>
        <p:spPr>
          <a:xfrm>
            <a:off x="2641214" y="3072883"/>
            <a:ext cx="3694625" cy="20177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00424" hangingPunct="1"/>
            <a:endParaRPr lang="it-IT" sz="2363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9CDBE5B6-7230-509A-9119-3231D4AFF1B2}"/>
              </a:ext>
            </a:extLst>
          </p:cNvPr>
          <p:cNvSpPr/>
          <p:nvPr/>
        </p:nvSpPr>
        <p:spPr>
          <a:xfrm>
            <a:off x="5152402" y="5611365"/>
            <a:ext cx="1589591" cy="12671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00424" hangingPunct="1"/>
            <a:endParaRPr lang="it-IT" sz="2363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AF0161A-0290-031A-F446-64026625BAE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19</a:t>
            </a:fld>
            <a:endParaRPr lang="it-IT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B367F864-2532-93B2-B2F4-E00F277CF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Present</a:t>
            </a:r>
            <a:r>
              <a:rPr lang="it-IT" dirty="0"/>
              <a:t> and Future </a:t>
            </a:r>
            <a:r>
              <a:rPr lang="it-IT" dirty="0" err="1"/>
              <a:t>Experiments</a:t>
            </a:r>
            <a:r>
              <a:rPr lang="it-IT" dirty="0"/>
              <a:t> and Electron Sources 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747DC47-65AE-43C8-09CB-0440D6E06624}"/>
              </a:ext>
            </a:extLst>
          </p:cNvPr>
          <p:cNvSpPr/>
          <p:nvPr/>
        </p:nvSpPr>
        <p:spPr>
          <a:xfrm>
            <a:off x="4073294" y="2111186"/>
            <a:ext cx="3120882" cy="11698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00424" hangingPunct="1"/>
            <a:endParaRPr lang="it-IT" sz="236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70B0752-C532-6DD3-1390-160A8B60CD49}"/>
              </a:ext>
            </a:extLst>
          </p:cNvPr>
          <p:cNvSpPr/>
          <p:nvPr/>
        </p:nvSpPr>
        <p:spPr>
          <a:xfrm>
            <a:off x="2638939" y="2142560"/>
            <a:ext cx="3694625" cy="11519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00424" hangingPunct="1"/>
            <a:endParaRPr lang="it-IT" sz="2363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B604247F-8D37-BC09-7A44-83AE790E74F5}"/>
              </a:ext>
            </a:extLst>
          </p:cNvPr>
          <p:cNvSpPr/>
          <p:nvPr/>
        </p:nvSpPr>
        <p:spPr>
          <a:xfrm>
            <a:off x="5315578" y="5653250"/>
            <a:ext cx="930461" cy="1080000"/>
          </a:xfrm>
          <a:prstGeom prst="rect">
            <a:avLst/>
          </a:prstGeom>
          <a:noFill/>
          <a:ln w="38100" cap="flat">
            <a:solidFill>
              <a:srgbClr val="FFC000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008D7709-DAD4-7255-BA25-C57D1328933D}"/>
              </a:ext>
            </a:extLst>
          </p:cNvPr>
          <p:cNvSpPr/>
          <p:nvPr/>
        </p:nvSpPr>
        <p:spPr>
          <a:xfrm>
            <a:off x="5252134" y="3694945"/>
            <a:ext cx="2076066" cy="580913"/>
          </a:xfrm>
          <a:prstGeom prst="rect">
            <a:avLst/>
          </a:prstGeom>
          <a:noFill/>
          <a:ln w="38100" cap="flat">
            <a:solidFill>
              <a:schemeClr val="accent5">
                <a:lumMod val="60000"/>
                <a:lumOff val="40000"/>
              </a:schemeClr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52B029EF-008B-50C4-C8FB-1BC165D57724}"/>
              </a:ext>
            </a:extLst>
          </p:cNvPr>
          <p:cNvGrpSpPr/>
          <p:nvPr/>
        </p:nvGrpSpPr>
        <p:grpSpPr>
          <a:xfrm>
            <a:off x="1236501" y="7915945"/>
            <a:ext cx="5540687" cy="1042370"/>
            <a:chOff x="221549" y="7943442"/>
            <a:chExt cx="5540687" cy="1042370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35D3B936-9B27-9116-29DD-F8641B106F10}"/>
                </a:ext>
              </a:extLst>
            </p:cNvPr>
            <p:cNvSpPr/>
            <p:nvPr/>
          </p:nvSpPr>
          <p:spPr>
            <a:xfrm>
              <a:off x="1944175" y="7996517"/>
              <a:ext cx="973837" cy="28687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00424" hangingPunct="1"/>
              <a:endParaRPr lang="it-IT" sz="2363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E741C37D-E7D2-2093-6B4B-AF4BF36DBF65}"/>
                </a:ext>
              </a:extLst>
            </p:cNvPr>
            <p:cNvSpPr/>
            <p:nvPr/>
          </p:nvSpPr>
          <p:spPr>
            <a:xfrm>
              <a:off x="1944175" y="8341658"/>
              <a:ext cx="973837" cy="28687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00424" hangingPunct="1"/>
              <a:endParaRPr lang="it-IT" sz="2363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42282E5E-11A7-8581-F194-6FFE970C940E}"/>
                </a:ext>
              </a:extLst>
            </p:cNvPr>
            <p:cNvSpPr/>
            <p:nvPr/>
          </p:nvSpPr>
          <p:spPr>
            <a:xfrm>
              <a:off x="1944175" y="8686799"/>
              <a:ext cx="973837" cy="28687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00424" hangingPunct="1"/>
              <a:endParaRPr lang="it-IT" sz="2363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016A49F4-5BF8-AE6D-A919-00A6DE3D9E7A}"/>
                </a:ext>
              </a:extLst>
            </p:cNvPr>
            <p:cNvSpPr txBox="1"/>
            <p:nvPr/>
          </p:nvSpPr>
          <p:spPr>
            <a:xfrm>
              <a:off x="3139722" y="7959890"/>
              <a:ext cx="2622514" cy="1025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sz="2000" dirty="0" err="1"/>
                <a:t>Specs</a:t>
              </a:r>
              <a:r>
                <a:rPr lang="it-IT" sz="2000" dirty="0"/>
                <a:t> (Roma Tre)</a:t>
              </a:r>
            </a:p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sz="2000" dirty="0" err="1"/>
                <a:t>Monogun</a:t>
              </a:r>
              <a:r>
                <a:rPr lang="it-IT" sz="2000" dirty="0"/>
                <a:t> (Roma Tre) </a:t>
              </a:r>
            </a:p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20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 Neue"/>
                </a:rPr>
                <a:t>Kimball</a:t>
              </a:r>
              <a:r>
                <a:rPr kumimoji="0" lang="it-IT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 Neue"/>
                </a:rPr>
                <a:t> (LNGS)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805CECA1-5E00-9D41-36E6-F3015E0DEB3B}"/>
                </a:ext>
              </a:extLst>
            </p:cNvPr>
            <p:cNvSpPr txBox="1"/>
            <p:nvPr/>
          </p:nvSpPr>
          <p:spPr>
            <a:xfrm>
              <a:off x="221549" y="7943442"/>
              <a:ext cx="1439497" cy="841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24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 Neue"/>
                </a:rPr>
                <a:t>Available</a:t>
              </a:r>
              <a:r>
                <a:rPr kumimoji="0" lang="it-IT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 Neue"/>
                </a:rPr>
                <a:t> </a:t>
              </a:r>
            </a:p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2400" b="0" i="0" u="none" strike="noStrike" cap="none" spc="0" normalizeH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 Neue"/>
                </a:rPr>
                <a:t>e</a:t>
              </a:r>
              <a:r>
                <a:rPr kumimoji="0" lang="it-IT" sz="2400" b="0" i="0" u="none" strike="noStrike" cap="none" spc="0" normalizeH="0" baseline="3000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 Neue"/>
                </a:rPr>
                <a:t>-</a:t>
              </a:r>
              <a:r>
                <a:rPr kumimoji="0" lang="it-IT" sz="2400" b="0" i="0" u="none" strike="noStrike" cap="none" spc="0" normalizeH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 Neue"/>
                </a:rPr>
                <a:t> source</a:t>
              </a:r>
            </a:p>
          </p:txBody>
        </p: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C372CA3B-6E0E-74CE-6D79-C711B586F2A5}"/>
              </a:ext>
            </a:extLst>
          </p:cNvPr>
          <p:cNvGrpSpPr/>
          <p:nvPr/>
        </p:nvGrpSpPr>
        <p:grpSpPr>
          <a:xfrm>
            <a:off x="8394544" y="2374102"/>
            <a:ext cx="4222668" cy="2235883"/>
            <a:chOff x="8653851" y="2606114"/>
            <a:chExt cx="4222668" cy="2235883"/>
          </a:xfrm>
        </p:grpSpPr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25A3FE88-79A8-7112-063E-2978FE43F8F6}"/>
                </a:ext>
              </a:extLst>
            </p:cNvPr>
            <p:cNvSpPr txBox="1"/>
            <p:nvPr/>
          </p:nvSpPr>
          <p:spPr>
            <a:xfrm>
              <a:off x="8653851" y="2606114"/>
              <a:ext cx="192200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sz="2800" dirty="0"/>
                <a:t>Experiment</a:t>
              </a:r>
              <a:endParaRPr kumimoji="0" lang="it-IT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endParaRPr>
            </a:p>
          </p:txBody>
        </p:sp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DFDA88AC-61AA-11E2-F2C3-E4212B944CFB}"/>
                </a:ext>
              </a:extLst>
            </p:cNvPr>
            <p:cNvSpPr/>
            <p:nvPr/>
          </p:nvSpPr>
          <p:spPr>
            <a:xfrm>
              <a:off x="8669820" y="3430137"/>
              <a:ext cx="706193" cy="322996"/>
            </a:xfrm>
            <a:prstGeom prst="rect">
              <a:avLst/>
            </a:prstGeom>
            <a:noFill/>
            <a:ln w="38100" cap="flat">
              <a:solidFill>
                <a:srgbClr val="FFC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A02C2B83-F8EB-54F3-B9CC-E6319A0F7ACB}"/>
                </a:ext>
              </a:extLst>
            </p:cNvPr>
            <p:cNvSpPr/>
            <p:nvPr/>
          </p:nvSpPr>
          <p:spPr>
            <a:xfrm>
              <a:off x="8683468" y="3910084"/>
              <a:ext cx="706193" cy="322996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03312F46-5ACC-D7F2-77D2-75FFEF64150F}"/>
                </a:ext>
              </a:extLst>
            </p:cNvPr>
            <p:cNvSpPr/>
            <p:nvPr/>
          </p:nvSpPr>
          <p:spPr>
            <a:xfrm>
              <a:off x="8683468" y="4390030"/>
              <a:ext cx="706193" cy="322996"/>
            </a:xfrm>
            <a:prstGeom prst="rect">
              <a:avLst/>
            </a:prstGeom>
            <a:noFill/>
            <a:ln w="38100" cap="flat">
              <a:solidFill>
                <a:schemeClr val="accent5">
                  <a:lumMod val="60000"/>
                  <a:lumOff val="4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BED652B6-E1F0-0815-8D7E-3FA79082BEB0}"/>
                </a:ext>
              </a:extLst>
            </p:cNvPr>
            <p:cNvSpPr txBox="1"/>
            <p:nvPr/>
          </p:nvSpPr>
          <p:spPr>
            <a:xfrm>
              <a:off x="9588759" y="3400577"/>
              <a:ext cx="3287760" cy="14414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</a:pPr>
              <a:r>
                <a:rPr lang="it-IT" dirty="0"/>
                <a:t>Detector </a:t>
              </a:r>
              <a:r>
                <a:rPr lang="it-IT" dirty="0" err="1"/>
                <a:t>efficiency</a:t>
              </a:r>
              <a:endParaRPr lang="it-IT" dirty="0"/>
            </a:p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</a:pPr>
              <a:r>
                <a:rPr lang="it-IT" dirty="0" err="1"/>
                <a:t>Ptolemy</a:t>
              </a:r>
              <a:r>
                <a:rPr lang="it-IT" dirty="0"/>
                <a:t> (e.m.)</a:t>
              </a:r>
            </a:p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</a:pPr>
              <a:r>
                <a:rPr kumimoji="0" lang="it-IT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 Neue"/>
                </a:rPr>
                <a:t>Graphene transmission</a:t>
              </a:r>
            </a:p>
          </p:txBody>
        </p:sp>
      </p:grp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C29BD8FB-1A77-9526-84CD-FA6E2E563201}"/>
              </a:ext>
            </a:extLst>
          </p:cNvPr>
          <p:cNvCxnSpPr/>
          <p:nvPr/>
        </p:nvCxnSpPr>
        <p:spPr>
          <a:xfrm>
            <a:off x="1842447" y="5663821"/>
            <a:ext cx="5964072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23B21364-D2A4-9B34-7864-6C556B7A3CB1}"/>
              </a:ext>
            </a:extLst>
          </p:cNvPr>
          <p:cNvGrpSpPr/>
          <p:nvPr/>
        </p:nvGrpSpPr>
        <p:grpSpPr>
          <a:xfrm>
            <a:off x="7313144" y="7842896"/>
            <a:ext cx="5086879" cy="848342"/>
            <a:chOff x="248001" y="7936356"/>
            <a:chExt cx="5086879" cy="848342"/>
          </a:xfrm>
        </p:grpSpPr>
        <p:sp>
          <p:nvSpPr>
            <p:cNvPr id="39" name="Rettangolo 38">
              <a:extLst>
                <a:ext uri="{FF2B5EF4-FFF2-40B4-BE49-F238E27FC236}">
                  <a16:creationId xmlns:a16="http://schemas.microsoft.com/office/drawing/2014/main" id="{0449E219-EB09-9F8A-B915-0264C39283EC}"/>
                </a:ext>
              </a:extLst>
            </p:cNvPr>
            <p:cNvSpPr/>
            <p:nvPr/>
          </p:nvSpPr>
          <p:spPr>
            <a:xfrm>
              <a:off x="1944175" y="7996517"/>
              <a:ext cx="973837" cy="28687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00424" hangingPunct="1"/>
              <a:endParaRPr lang="it-IT" sz="2363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0" name="Rettangolo 39">
              <a:extLst>
                <a:ext uri="{FF2B5EF4-FFF2-40B4-BE49-F238E27FC236}">
                  <a16:creationId xmlns:a16="http://schemas.microsoft.com/office/drawing/2014/main" id="{A7DF4C28-AF85-B4E6-B474-D69D5600B953}"/>
                </a:ext>
              </a:extLst>
            </p:cNvPr>
            <p:cNvSpPr/>
            <p:nvPr/>
          </p:nvSpPr>
          <p:spPr>
            <a:xfrm>
              <a:off x="1944175" y="8341658"/>
              <a:ext cx="973837" cy="28687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00424" hangingPunct="1"/>
              <a:endParaRPr lang="it-IT" sz="2363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A593E6B0-C105-5157-5782-0CD766EB1FB4}"/>
                </a:ext>
              </a:extLst>
            </p:cNvPr>
            <p:cNvSpPr txBox="1"/>
            <p:nvPr/>
          </p:nvSpPr>
          <p:spPr>
            <a:xfrm>
              <a:off x="3044188" y="7936356"/>
              <a:ext cx="2290692" cy="718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sz="2000" dirty="0"/>
                <a:t>Milan e-source</a:t>
              </a:r>
            </a:p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sz="2000" dirty="0"/>
                <a:t>SPECS + new P.S.</a:t>
              </a:r>
            </a:p>
          </p:txBody>
        </p:sp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54556B0D-FEBA-BC68-B36C-3A52D4098C44}"/>
                </a:ext>
              </a:extLst>
            </p:cNvPr>
            <p:cNvSpPr txBox="1"/>
            <p:nvPr/>
          </p:nvSpPr>
          <p:spPr>
            <a:xfrm>
              <a:off x="248001" y="7943442"/>
              <a:ext cx="1386598" cy="841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 Neue"/>
                </a:rPr>
                <a:t>Future </a:t>
              </a:r>
            </a:p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dirty="0"/>
                <a:t>e</a:t>
              </a:r>
              <a:r>
                <a:rPr lang="it-IT" baseline="30000" dirty="0"/>
                <a:t>-</a:t>
              </a:r>
              <a:r>
                <a:rPr lang="it-IT" dirty="0"/>
                <a:t> source</a:t>
              </a:r>
              <a:endParaRPr kumimoji="0" lang="it-IT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endParaRPr>
            </a:p>
          </p:txBody>
        </p:sp>
      </p:grpSp>
      <p:sp>
        <p:nvSpPr>
          <p:cNvPr id="46" name="Rettangolo 45">
            <a:extLst>
              <a:ext uri="{FF2B5EF4-FFF2-40B4-BE49-F238E27FC236}">
                <a16:creationId xmlns:a16="http://schemas.microsoft.com/office/drawing/2014/main" id="{2CE19D15-9FD7-8D88-784A-2A7374AC05A2}"/>
              </a:ext>
            </a:extLst>
          </p:cNvPr>
          <p:cNvSpPr/>
          <p:nvPr/>
        </p:nvSpPr>
        <p:spPr>
          <a:xfrm>
            <a:off x="3044651" y="2815977"/>
            <a:ext cx="2160395" cy="1452283"/>
          </a:xfrm>
          <a:prstGeom prst="rect">
            <a:avLst/>
          </a:prstGeom>
          <a:noFill/>
          <a:ln w="38100" cap="flat">
            <a:solidFill>
              <a:schemeClr val="accent5">
                <a:lumMod val="60000"/>
                <a:lumOff val="40000"/>
              </a:schemeClr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76F28495-843A-F8FC-BC1E-3C8DF6CD2CCF}"/>
              </a:ext>
            </a:extLst>
          </p:cNvPr>
          <p:cNvSpPr/>
          <p:nvPr/>
        </p:nvSpPr>
        <p:spPr>
          <a:xfrm>
            <a:off x="5254406" y="2823756"/>
            <a:ext cx="2076066" cy="1452283"/>
          </a:xfrm>
          <a:prstGeom prst="rect">
            <a:avLst/>
          </a:prstGeom>
          <a:noFill/>
          <a:ln w="38100" cap="flat">
            <a:solidFill>
              <a:schemeClr val="accent5">
                <a:lumMod val="60000"/>
                <a:lumOff val="40000"/>
              </a:schemeClr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BB05AA4E-5F64-E916-E7B6-1A2A7DCE67D3}"/>
              </a:ext>
            </a:extLst>
          </p:cNvPr>
          <p:cNvSpPr/>
          <p:nvPr/>
        </p:nvSpPr>
        <p:spPr>
          <a:xfrm>
            <a:off x="3044651" y="3693631"/>
            <a:ext cx="2160395" cy="580913"/>
          </a:xfrm>
          <a:prstGeom prst="rect">
            <a:avLst/>
          </a:prstGeom>
          <a:noFill/>
          <a:ln w="38100" cap="flat">
            <a:solidFill>
              <a:schemeClr val="accent5">
                <a:lumMod val="60000"/>
                <a:lumOff val="4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5BF42EC0-6FE7-99B0-9744-3456D41F9E82}"/>
              </a:ext>
            </a:extLst>
          </p:cNvPr>
          <p:cNvSpPr/>
          <p:nvPr/>
        </p:nvSpPr>
        <p:spPr>
          <a:xfrm>
            <a:off x="3036318" y="5651598"/>
            <a:ext cx="2168728" cy="1080000"/>
          </a:xfrm>
          <a:prstGeom prst="rect">
            <a:avLst/>
          </a:prstGeom>
          <a:noFill/>
          <a:ln w="3810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6856BCE-0550-6AFE-288E-2B8A0CBC6077}"/>
              </a:ext>
            </a:extLst>
          </p:cNvPr>
          <p:cNvSpPr/>
          <p:nvPr/>
        </p:nvSpPr>
        <p:spPr>
          <a:xfrm>
            <a:off x="3496235" y="5661813"/>
            <a:ext cx="540000" cy="1080000"/>
          </a:xfrm>
          <a:prstGeom prst="rect">
            <a:avLst/>
          </a:prstGeom>
          <a:noFill/>
          <a:ln w="38100" cap="flat">
            <a:solidFill>
              <a:srgbClr val="FF0000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1F0F652-D7A4-3236-B9AA-B6907B397F3F}"/>
              </a:ext>
            </a:extLst>
          </p:cNvPr>
          <p:cNvSpPr txBox="1"/>
          <p:nvPr/>
        </p:nvSpPr>
        <p:spPr>
          <a:xfrm>
            <a:off x="8403809" y="5494496"/>
            <a:ext cx="2449388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single </a:t>
            </a:r>
            <a:r>
              <a:rPr kumimoji="0" lang="it-IT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count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mode </a:t>
            </a:r>
            <a:r>
              <a:rPr kumimoji="0" lang="it-IT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limit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188C86B4-F03B-C60E-4BBD-33A08D821EB1}"/>
              </a:ext>
            </a:extLst>
          </p:cNvPr>
          <p:cNvCxnSpPr/>
          <p:nvPr/>
        </p:nvCxnSpPr>
        <p:spPr>
          <a:xfrm flipH="1">
            <a:off x="7888406" y="5691116"/>
            <a:ext cx="382137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3927810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5" grpId="0" animBg="1"/>
      <p:bldP spid="45" grpId="1" animBg="1"/>
      <p:bldP spid="44" grpId="0" animBg="1"/>
      <p:bldP spid="6" grpId="0" animBg="1"/>
      <p:bldP spid="7" grpId="0" animBg="1"/>
      <p:bldP spid="13" grpId="0" animBg="1"/>
      <p:bldP spid="14" grpId="0" animBg="1"/>
      <p:bldP spid="14" grpId="1" animBg="1"/>
      <p:bldP spid="46" grpId="0" animBg="1"/>
      <p:bldP spid="47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FBF0A38-2EC8-844C-EA38-87CFDB1AD78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2</a:t>
            </a:fld>
            <a:endParaRPr lang="it-IT"/>
          </a:p>
        </p:txBody>
      </p:sp>
      <p:sp>
        <p:nvSpPr>
          <p:cNvPr id="182" name="MCP characterisation in the (30-900) eV energy rang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66674">
              <a:defRPr sz="3880"/>
            </a:lvl1pPr>
          </a:lstStyle>
          <a:p>
            <a:r>
              <a:t>MCP characterisation in the (30-900) eV energy range</a:t>
            </a:r>
          </a:p>
        </p:txBody>
      </p:sp>
      <p:pic>
        <p:nvPicPr>
          <p:cNvPr id="183" name="Graph1_2.pdf" descr="Graph1_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100" y="1435100"/>
            <a:ext cx="3060700" cy="2530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Graph7.pdf" descr="Graph7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5262" y="4042333"/>
            <a:ext cx="2883639" cy="2383868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Pulse Height Distribution (PHD) and Resolution (PHR)"/>
          <p:cNvSpPr txBox="1"/>
          <p:nvPr/>
        </p:nvSpPr>
        <p:spPr>
          <a:xfrm>
            <a:off x="1769196" y="4621021"/>
            <a:ext cx="4742008" cy="829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17500" indent="-317500" algn="l">
              <a:buSzPct val="80000"/>
              <a:buBlip>
                <a:blip r:embed="rId4"/>
              </a:buBlip>
            </a:lvl1pPr>
          </a:lstStyle>
          <a:p>
            <a:r>
              <a:rPr dirty="0"/>
              <a:t>Pulse Height Distribution (PHD) and Resolution (PHR)</a:t>
            </a:r>
          </a:p>
        </p:txBody>
      </p:sp>
      <p:pic>
        <p:nvPicPr>
          <p:cNvPr id="187" name="Graph3.pdf" descr="Graph3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5790" y="6796138"/>
            <a:ext cx="3188108" cy="2246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Rettangolo Rettangolo" descr="Rettangolo Rettangolo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934593" y="2279657"/>
            <a:ext cx="3573644" cy="894816"/>
          </a:xfrm>
          <a:prstGeom prst="rect">
            <a:avLst/>
          </a:prstGeom>
        </p:spPr>
      </p:pic>
      <p:sp>
        <p:nvSpPr>
          <p:cNvPr id="190" name="Single- to multi-electron events discrimination"/>
          <p:cNvSpPr txBox="1"/>
          <p:nvPr/>
        </p:nvSpPr>
        <p:spPr>
          <a:xfrm>
            <a:off x="1870796" y="7193591"/>
            <a:ext cx="4742008" cy="829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17500" indent="-317500" algn="l">
              <a:buSzPct val="80000"/>
              <a:buBlip>
                <a:blip r:embed="rId4"/>
              </a:buBlip>
            </a:lvl1pPr>
          </a:lstStyle>
          <a:p>
            <a:r>
              <a:rPr dirty="0"/>
              <a:t>Single- to multi-electron events discrimination</a:t>
            </a:r>
          </a:p>
        </p:txBody>
      </p:sp>
      <p:sp>
        <p:nvSpPr>
          <p:cNvPr id="3" name="Pulse Height Distribution (PHD) and Resolution (PHR)">
            <a:extLst>
              <a:ext uri="{FF2B5EF4-FFF2-40B4-BE49-F238E27FC236}">
                <a16:creationId xmlns:a16="http://schemas.microsoft.com/office/drawing/2014/main" id="{B345EBCF-E839-4750-B3E2-6623DB4D6EB9}"/>
              </a:ext>
            </a:extLst>
          </p:cNvPr>
          <p:cNvSpPr txBox="1"/>
          <p:nvPr/>
        </p:nvSpPr>
        <p:spPr>
          <a:xfrm>
            <a:off x="1985096" y="2488492"/>
            <a:ext cx="3387004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317500" indent="-317500" algn="l">
              <a:buSzPct val="80000"/>
              <a:buBlip>
                <a:blip r:embed="rId4"/>
              </a:buBlip>
            </a:lvl1pPr>
          </a:lstStyle>
          <a:p>
            <a:r>
              <a:rPr lang="it-IT" dirty="0"/>
              <a:t>Absolute </a:t>
            </a:r>
            <a:r>
              <a:rPr lang="it-IT" dirty="0" err="1"/>
              <a:t>efficiency</a:t>
            </a:r>
            <a:r>
              <a:rPr lang="it-IT" dirty="0"/>
              <a:t> (</a:t>
            </a:r>
            <a:r>
              <a:rPr lang="it-IT" dirty="0">
                <a:latin typeface="Symbol" panose="05050102010706020507" pitchFamily="18" charset="2"/>
              </a:rPr>
              <a:t>e</a:t>
            </a:r>
            <a:r>
              <a:rPr lang="it-IT" dirty="0"/>
              <a:t>)</a:t>
            </a:r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0F1718B4-6497-18B5-2130-B097E5C363FD}"/>
                  </a:ext>
                </a:extLst>
              </p:cNvPr>
              <p:cNvSpPr txBox="1"/>
              <p:nvPr/>
            </p:nvSpPr>
            <p:spPr>
              <a:xfrm>
                <a:off x="2838734" y="3245226"/>
                <a:ext cx="2006221" cy="8461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i="1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ar-AE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ar-AE" i="1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ar-AE" i="1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0F1718B4-6497-18B5-2130-B097E5C363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734" y="3245226"/>
                <a:ext cx="2006221" cy="84619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1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MCP characterisation with custom electron gun…"/>
          <p:cNvSpPr txBox="1">
            <a:spLocks noGrp="1"/>
          </p:cNvSpPr>
          <p:nvPr>
            <p:ph type="title"/>
          </p:nvPr>
        </p:nvSpPr>
        <p:spPr>
          <a:xfrm>
            <a:off x="1163661" y="2429301"/>
            <a:ext cx="10464800" cy="113352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t-IT" dirty="0"/>
              <a:t>Thank </a:t>
            </a:r>
            <a:r>
              <a:rPr lang="it-IT" dirty="0" err="1"/>
              <a:t>you</a:t>
            </a:r>
            <a:r>
              <a:rPr lang="it-IT" dirty="0"/>
              <a:t> for </a:t>
            </a:r>
            <a:r>
              <a:rPr lang="it-IT" dirty="0" err="1"/>
              <a:t>your</a:t>
            </a:r>
            <a:r>
              <a:rPr lang="it-IT" dirty="0"/>
              <a:t> </a:t>
            </a:r>
            <a:r>
              <a:rPr lang="it-IT" dirty="0" err="1"/>
              <a:t>attention</a:t>
            </a:r>
            <a:r>
              <a:rPr lang="it-IT" dirty="0"/>
              <a:t>!!</a:t>
            </a:r>
            <a:endParaRPr dirty="0"/>
          </a:p>
        </p:txBody>
      </p:sp>
      <p:sp>
        <p:nvSpPr>
          <p:cNvPr id="135" name="Alice Apponi, Alessandro Ruocco…"/>
          <p:cNvSpPr txBox="1">
            <a:spLocks noGrp="1"/>
          </p:cNvSpPr>
          <p:nvPr>
            <p:ph type="body" sz="quarter" idx="1"/>
          </p:nvPr>
        </p:nvSpPr>
        <p:spPr>
          <a:xfrm>
            <a:off x="368373" y="6365845"/>
            <a:ext cx="4551833" cy="2930555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245363">
              <a:lnSpc>
                <a:spcPct val="100000"/>
              </a:lnSpc>
              <a:defRPr sz="1806"/>
            </a:pPr>
            <a:r>
              <a:rPr dirty="0"/>
              <a:t>Alice </a:t>
            </a:r>
            <a:r>
              <a:rPr dirty="0" err="1"/>
              <a:t>Apponi</a:t>
            </a:r>
            <a:r>
              <a:rPr dirty="0"/>
              <a:t>, </a:t>
            </a:r>
            <a:r>
              <a:rPr u="sng" dirty="0"/>
              <a:t>Alessandro </a:t>
            </a:r>
            <a:r>
              <a:rPr u="sng" dirty="0" err="1"/>
              <a:t>Ruocco</a:t>
            </a:r>
            <a:endParaRPr u="sng" dirty="0"/>
          </a:p>
          <a:p>
            <a:pPr defTabSz="245363">
              <a:lnSpc>
                <a:spcPct val="200000"/>
              </a:lnSpc>
              <a:defRPr sz="1806"/>
            </a:pPr>
            <a:r>
              <a:rPr sz="1600" i="1" dirty="0" err="1"/>
              <a:t>Università</a:t>
            </a:r>
            <a:r>
              <a:rPr sz="1600" i="1" dirty="0"/>
              <a:t> Roma Tre and INFN Roma </a:t>
            </a:r>
            <a:r>
              <a:rPr lang="it-IT" sz="1600" i="1" dirty="0"/>
              <a:t>Tre</a:t>
            </a:r>
            <a:endParaRPr sz="1600" i="1" dirty="0"/>
          </a:p>
          <a:p>
            <a:pPr defTabSz="245363">
              <a:lnSpc>
                <a:spcPct val="100000"/>
              </a:lnSpc>
              <a:defRPr sz="1806"/>
            </a:pPr>
            <a:r>
              <a:rPr dirty="0"/>
              <a:t>Gianluca </a:t>
            </a:r>
            <a:r>
              <a:rPr dirty="0" err="1"/>
              <a:t>Cavoto</a:t>
            </a:r>
            <a:r>
              <a:rPr dirty="0"/>
              <a:t>, Carlo </a:t>
            </a:r>
            <a:r>
              <a:rPr dirty="0" err="1"/>
              <a:t>Mariani</a:t>
            </a:r>
            <a:endParaRPr dirty="0"/>
          </a:p>
          <a:p>
            <a:pPr defTabSz="245363">
              <a:lnSpc>
                <a:spcPct val="200000"/>
              </a:lnSpc>
              <a:defRPr sz="1806"/>
            </a:pPr>
            <a:r>
              <a:rPr sz="1600" i="1" dirty="0" err="1"/>
              <a:t>Università</a:t>
            </a:r>
            <a:r>
              <a:rPr sz="1600" i="1" dirty="0"/>
              <a:t> Sapienza and INFN Roma</a:t>
            </a:r>
          </a:p>
          <a:p>
            <a:pPr defTabSz="245363">
              <a:lnSpc>
                <a:spcPct val="100000"/>
              </a:lnSpc>
              <a:defRPr sz="1806"/>
            </a:pPr>
            <a:r>
              <a:rPr dirty="0"/>
              <a:t>Francesco </a:t>
            </a:r>
            <a:r>
              <a:rPr dirty="0" err="1"/>
              <a:t>Pandolfi</a:t>
            </a:r>
            <a:r>
              <a:rPr dirty="0"/>
              <a:t>, Ilaria Rago</a:t>
            </a:r>
          </a:p>
          <a:p>
            <a:pPr defTabSz="245363">
              <a:lnSpc>
                <a:spcPct val="200000"/>
              </a:lnSpc>
              <a:defRPr sz="1806"/>
            </a:pPr>
            <a:r>
              <a:rPr sz="1600" i="1" dirty="0"/>
              <a:t>INFN Roma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AAAE80E-60AD-32A8-DDD5-BC632A932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341" y="6832599"/>
            <a:ext cx="3332468" cy="165767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8121E9C-D312-D35C-C4EC-9603D4464F71}"/>
              </a:ext>
            </a:extLst>
          </p:cNvPr>
          <p:cNvSpPr txBox="1"/>
          <p:nvPr/>
        </p:nvSpPr>
        <p:spPr>
          <a:xfrm>
            <a:off x="3456295" y="9102186"/>
            <a:ext cx="6503158" cy="3702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245363">
              <a:defRPr sz="1806"/>
            </a:pPr>
            <a:r>
              <a:rPr lang="it-IT" dirty="0"/>
              <a:t>PTOLEMY meeting       06-07.10.2022</a:t>
            </a:r>
          </a:p>
        </p:txBody>
      </p:sp>
    </p:spTree>
    <p:extLst>
      <p:ext uri="{BB962C8B-B14F-4D97-AF65-F5344CB8AC3E}">
        <p14:creationId xmlns:p14="http://schemas.microsoft.com/office/powerpoint/2010/main" val="296650064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400AB9F0-5F38-B93F-3557-F78DACDC37EE}"/>
              </a:ext>
            </a:extLst>
          </p:cNvPr>
          <p:cNvSpPr/>
          <p:nvPr/>
        </p:nvSpPr>
        <p:spPr>
          <a:xfrm>
            <a:off x="8129824" y="5830972"/>
            <a:ext cx="2157175" cy="2128783"/>
          </a:xfrm>
          <a:prstGeom prst="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00424" hangingPunct="1"/>
            <a:endParaRPr lang="it-IT" sz="2363" kern="120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0" name="Oggetto 9">
            <a:extLst>
              <a:ext uri="{FF2B5EF4-FFF2-40B4-BE49-F238E27FC236}">
                <a16:creationId xmlns:a16="http://schemas.microsoft.com/office/drawing/2014/main" id="{820EE227-7F61-2D36-5052-C2F667C2B6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707987"/>
              </p:ext>
            </p:extLst>
          </p:nvPr>
        </p:nvGraphicFramePr>
        <p:xfrm>
          <a:off x="3654709" y="4383950"/>
          <a:ext cx="10043181" cy="70529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132800" imgH="2902320" progId="Origin50.Graph">
                  <p:embed/>
                </p:oleObj>
              </mc:Choice>
              <mc:Fallback>
                <p:oleObj name="Graph" r:id="rId2" imgW="4132800" imgH="2902320" progId="Origin50.Graph">
                  <p:embed/>
                  <p:pic>
                    <p:nvPicPr>
                      <p:cNvPr id="10" name="Oggetto 9">
                        <a:extLst>
                          <a:ext uri="{FF2B5EF4-FFF2-40B4-BE49-F238E27FC236}">
                            <a16:creationId xmlns:a16="http://schemas.microsoft.com/office/drawing/2014/main" id="{820EE227-7F61-2D36-5052-C2F667C2B6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54709" y="4383950"/>
                        <a:ext cx="10043181" cy="70529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DFF0F59-5380-7DA0-0622-9A9ED11AA1B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21</a:t>
            </a:fld>
            <a:endParaRPr lang="it-IT"/>
          </a:p>
        </p:txBody>
      </p:sp>
      <p:sp>
        <p:nvSpPr>
          <p:cNvPr id="473" name="To conclu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it-IT" dirty="0"/>
              <a:t>The key </a:t>
            </a:r>
            <a:r>
              <a:rPr lang="it-IT" dirty="0" err="1"/>
              <a:t>ingredients</a:t>
            </a:r>
            <a:r>
              <a:rPr lang="it-IT" dirty="0"/>
              <a:t> for </a:t>
            </a:r>
            <a:r>
              <a:rPr lang="it-IT" dirty="0" err="1"/>
              <a:t>measuring</a:t>
            </a:r>
            <a:r>
              <a:rPr lang="it-IT" dirty="0"/>
              <a:t> </a:t>
            </a:r>
            <a:r>
              <a:rPr lang="it-IT" dirty="0" err="1"/>
              <a:t>graphene</a:t>
            </a:r>
            <a:r>
              <a:rPr lang="it-IT" dirty="0"/>
              <a:t> transmission</a:t>
            </a:r>
            <a:endParaRPr dirty="0"/>
          </a:p>
        </p:txBody>
      </p:sp>
      <p:sp>
        <p:nvSpPr>
          <p:cNvPr id="474" name="MCP characterisation with custom electron gun in range 30 - 900 eV at Roma Tre:…"/>
          <p:cNvSpPr txBox="1"/>
          <p:nvPr/>
        </p:nvSpPr>
        <p:spPr>
          <a:xfrm>
            <a:off x="721659" y="1720516"/>
            <a:ext cx="3567954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/>
            <a:r>
              <a:rPr lang="it-IT" dirty="0" err="1"/>
              <a:t>Monogun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Roma Tre</a:t>
            </a:r>
            <a:r>
              <a:rPr dirty="0"/>
              <a:t>: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756AC5E-5FE3-C55D-229E-44A4F33977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47" y="2595283"/>
            <a:ext cx="3579635" cy="2238795"/>
          </a:xfrm>
          <a:prstGeom prst="rect">
            <a:avLst/>
          </a:prstGeom>
        </p:spPr>
      </p:pic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0AFB85FF-4332-E973-5042-448FD2448C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405550"/>
              </p:ext>
            </p:extLst>
          </p:nvPr>
        </p:nvGraphicFramePr>
        <p:xfrm>
          <a:off x="-242046" y="5753590"/>
          <a:ext cx="5320488" cy="266002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06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44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891">
                <a:tc>
                  <a:txBody>
                    <a:bodyPr/>
                    <a:lstStyle/>
                    <a:p>
                      <a:r>
                        <a:rPr lang="it-IT" sz="1800" b="1" dirty="0" err="1"/>
                        <a:t>Monogun</a:t>
                      </a:r>
                      <a:r>
                        <a:rPr lang="it-IT" sz="1800" b="1" dirty="0"/>
                        <a:t> </a:t>
                      </a:r>
                      <a:r>
                        <a:rPr lang="it-IT" sz="1800" b="1" dirty="0" err="1"/>
                        <a:t>Main</a:t>
                      </a:r>
                      <a:r>
                        <a:rPr lang="it-IT" sz="1800" b="1" dirty="0"/>
                        <a:t> features</a:t>
                      </a:r>
                    </a:p>
                  </a:txBody>
                  <a:tcPr marL="120044" marR="120044" marT="60022" marB="60022"/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120044" marR="120044" marT="60022" marB="6002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846">
                <a:tc>
                  <a:txBody>
                    <a:bodyPr/>
                    <a:lstStyle/>
                    <a:p>
                      <a:r>
                        <a:rPr lang="it-IT" sz="1800" dirty="0"/>
                        <a:t>Energy </a:t>
                      </a:r>
                      <a:r>
                        <a:rPr lang="it-IT" sz="1800" dirty="0" err="1"/>
                        <a:t>range</a:t>
                      </a:r>
                      <a:endParaRPr lang="it-IT" sz="1800" dirty="0"/>
                    </a:p>
                  </a:txBody>
                  <a:tcPr marL="120044" marR="120044" marT="60022" marB="60022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30</a:t>
                      </a:r>
                      <a:r>
                        <a:rPr lang="it-IT" sz="1800" baseline="0" dirty="0"/>
                        <a:t> – 900 eV</a:t>
                      </a:r>
                      <a:endParaRPr lang="it-IT" sz="1800" dirty="0"/>
                    </a:p>
                  </a:txBody>
                  <a:tcPr marL="120044" marR="120044" marT="60022" marB="6002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6846">
                <a:tc>
                  <a:txBody>
                    <a:bodyPr/>
                    <a:lstStyle/>
                    <a:p>
                      <a:r>
                        <a:rPr lang="it-IT" sz="1800" dirty="0"/>
                        <a:t>Energy </a:t>
                      </a:r>
                      <a:r>
                        <a:rPr lang="it-IT" sz="1800" dirty="0" err="1"/>
                        <a:t>resolution</a:t>
                      </a:r>
                      <a:endParaRPr lang="it-IT" sz="1800" dirty="0"/>
                    </a:p>
                  </a:txBody>
                  <a:tcPr marL="120044" marR="120044" marT="60022" marB="60022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45 </a:t>
                      </a:r>
                      <a:r>
                        <a:rPr lang="it-IT" sz="1800" dirty="0" err="1"/>
                        <a:t>meV</a:t>
                      </a:r>
                      <a:endParaRPr lang="it-IT" sz="1800" dirty="0"/>
                    </a:p>
                  </a:txBody>
                  <a:tcPr marL="120044" marR="120044" marT="60022" marB="6002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148">
                <a:tc>
                  <a:txBody>
                    <a:bodyPr/>
                    <a:lstStyle/>
                    <a:p>
                      <a:r>
                        <a:rPr lang="it-IT" sz="1800" dirty="0" err="1"/>
                        <a:t>Current</a:t>
                      </a:r>
                      <a:r>
                        <a:rPr lang="it-IT" sz="1800" dirty="0"/>
                        <a:t> - </a:t>
                      </a:r>
                      <a:r>
                        <a:rPr lang="it-IT" sz="1800" dirty="0" err="1"/>
                        <a:t>range</a:t>
                      </a:r>
                      <a:endParaRPr lang="it-IT" sz="1800" dirty="0"/>
                    </a:p>
                  </a:txBody>
                  <a:tcPr marL="120044" marR="120044" marT="60022" marB="60022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10</a:t>
                      </a:r>
                      <a:r>
                        <a:rPr lang="it-IT" sz="1800" baseline="0" dirty="0"/>
                        <a:t> </a:t>
                      </a:r>
                      <a:r>
                        <a:rPr lang="it-IT" sz="1800" baseline="0" dirty="0" err="1"/>
                        <a:t>fA</a:t>
                      </a:r>
                      <a:r>
                        <a:rPr lang="it-IT" sz="1800" dirty="0"/>
                        <a:t> – 100 </a:t>
                      </a:r>
                      <a:r>
                        <a:rPr lang="it-IT" sz="1800" dirty="0" err="1"/>
                        <a:t>nA</a:t>
                      </a:r>
                      <a:endParaRPr lang="it-IT" sz="1800" dirty="0"/>
                    </a:p>
                  </a:txBody>
                  <a:tcPr marL="120044" marR="120044" marT="60022" marB="6002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148">
                <a:tc>
                  <a:txBody>
                    <a:bodyPr/>
                    <a:lstStyle/>
                    <a:p>
                      <a:r>
                        <a:rPr lang="it-IT" sz="1800" dirty="0" err="1"/>
                        <a:t>Current</a:t>
                      </a:r>
                      <a:r>
                        <a:rPr lang="it-IT" sz="1800" dirty="0"/>
                        <a:t> - </a:t>
                      </a:r>
                      <a:r>
                        <a:rPr lang="it-IT" sz="1800" dirty="0" err="1"/>
                        <a:t>resolution</a:t>
                      </a:r>
                      <a:endParaRPr lang="it-IT" sz="1800" dirty="0"/>
                    </a:p>
                  </a:txBody>
                  <a:tcPr marL="120044" marR="120044" marT="60022" marB="60022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200 </a:t>
                      </a:r>
                      <a:r>
                        <a:rPr lang="it-IT" sz="1800" dirty="0" err="1"/>
                        <a:t>aA</a:t>
                      </a:r>
                      <a:endParaRPr lang="it-IT" sz="1800" dirty="0"/>
                    </a:p>
                  </a:txBody>
                  <a:tcPr marL="120044" marR="120044" marT="60022" marB="6002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148">
                <a:tc>
                  <a:txBody>
                    <a:bodyPr/>
                    <a:lstStyle/>
                    <a:p>
                      <a:r>
                        <a:rPr lang="it-IT" sz="1800" dirty="0"/>
                        <a:t>Spot </a:t>
                      </a:r>
                      <a:r>
                        <a:rPr lang="it-IT" sz="1800" dirty="0" err="1"/>
                        <a:t>size</a:t>
                      </a:r>
                      <a:r>
                        <a:rPr lang="it-IT" sz="1800" dirty="0"/>
                        <a:t> </a:t>
                      </a:r>
                      <a:r>
                        <a:rPr lang="it-IT" sz="1800" dirty="0" err="1"/>
                        <a:t>diam</a:t>
                      </a:r>
                      <a:r>
                        <a:rPr lang="it-IT" sz="1800" dirty="0"/>
                        <a:t>.</a:t>
                      </a:r>
                    </a:p>
                  </a:txBody>
                  <a:tcPr marL="120044" marR="120044" marT="60022" marB="60022"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&lt; 0.5mm</a:t>
                      </a:r>
                    </a:p>
                  </a:txBody>
                  <a:tcPr marL="120044" marR="120044" marT="60022" marB="6002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DCC6BE92-97C4-9A70-B486-4B799BC41758}"/>
              </a:ext>
            </a:extLst>
          </p:cNvPr>
          <p:cNvSpPr txBox="1"/>
          <p:nvPr/>
        </p:nvSpPr>
        <p:spPr>
          <a:xfrm>
            <a:off x="4526959" y="2145933"/>
            <a:ext cx="8314982" cy="1546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5133" indent="-375133" algn="l" defTabSz="1200424" hangingPunct="1">
              <a:buFontTx/>
              <a:buChar char="-"/>
            </a:pPr>
            <a:r>
              <a:rPr lang="it-IT" sz="2363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transmission </a:t>
            </a:r>
            <a:r>
              <a:rPr lang="it-IT" sz="2363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through</a:t>
            </a:r>
            <a:r>
              <a:rPr lang="it-IT" sz="2363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it-IT" sz="2363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graphene</a:t>
            </a:r>
            <a:r>
              <a:rPr lang="it-IT" sz="2363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it-IT" sz="2363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measured</a:t>
            </a:r>
            <a:r>
              <a:rPr lang="it-IT" sz="2363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with         </a:t>
            </a:r>
            <a:r>
              <a:rPr lang="it-IT" sz="2363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I=200 pA</a:t>
            </a:r>
          </a:p>
          <a:p>
            <a:pPr marL="375133" indent="-375133" algn="l" defTabSz="1200424" hangingPunct="1">
              <a:buFontTx/>
              <a:buChar char="-"/>
            </a:pPr>
            <a:r>
              <a:rPr lang="it-IT" sz="2363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minimum </a:t>
            </a:r>
            <a:r>
              <a:rPr lang="it-IT" sz="2363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stable</a:t>
            </a:r>
            <a:r>
              <a:rPr lang="it-IT" sz="2363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it-IT" sz="2363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current</a:t>
            </a:r>
            <a:r>
              <a:rPr lang="it-IT" sz="2363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from e-gun			</a:t>
            </a:r>
            <a:r>
              <a:rPr lang="it-IT" sz="2363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10 </a:t>
            </a:r>
            <a:r>
              <a:rPr lang="it-IT" sz="2363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fA</a:t>
            </a:r>
            <a:endParaRPr lang="it-IT" sz="2363" kern="1200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  <a:p>
            <a:pPr marL="375133" indent="-375133" algn="l" defTabSz="1200424" hangingPunct="1">
              <a:buFontTx/>
              <a:buChar char="-"/>
            </a:pPr>
            <a:r>
              <a:rPr lang="it-IT" sz="2363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capability to </a:t>
            </a:r>
            <a:r>
              <a:rPr lang="it-IT" sz="2363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measure</a:t>
            </a:r>
            <a:r>
              <a:rPr lang="it-IT" sz="2363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the low </a:t>
            </a:r>
            <a:r>
              <a:rPr lang="it-IT" sz="2363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current</a:t>
            </a:r>
            <a:r>
              <a:rPr lang="it-IT" sz="2363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algn="l" defTabSz="1200424" hangingPunct="1"/>
            <a:r>
              <a:rPr lang="it-IT" sz="2363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     </a:t>
            </a:r>
            <a:r>
              <a:rPr lang="it-IT" sz="2363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emitted</a:t>
            </a:r>
            <a:r>
              <a:rPr lang="it-IT" sz="2363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from e-gun (</a:t>
            </a:r>
            <a:r>
              <a:rPr lang="it-IT" sz="2363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picoamm</a:t>
            </a:r>
            <a:r>
              <a:rPr lang="it-IT" sz="2363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. </a:t>
            </a:r>
            <a:r>
              <a:rPr lang="it-IT" sz="2363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Keysight</a:t>
            </a:r>
            <a:r>
              <a:rPr lang="it-IT" sz="2363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B2987A)             </a:t>
            </a:r>
            <a:r>
              <a:rPr lang="it-IT" sz="2363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&lt; 1fA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26AFB84D-4715-463A-6C4D-9B894EDBDF9A}"/>
              </a:ext>
            </a:extLst>
          </p:cNvPr>
          <p:cNvSpPr/>
          <p:nvPr/>
        </p:nvSpPr>
        <p:spPr>
          <a:xfrm>
            <a:off x="5211015" y="4699462"/>
            <a:ext cx="7628976" cy="41333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00424" hangingPunct="1"/>
            <a:endParaRPr lang="it-IT" sz="2363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8737472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1C7AB56-E65B-4D74-2585-A76999C7411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22</a:t>
            </a:fld>
            <a:endParaRPr lang="it-IT"/>
          </a:p>
        </p:txBody>
      </p:sp>
      <p:sp>
        <p:nvSpPr>
          <p:cNvPr id="233" name="Two beam siz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Two beam sizes</a:t>
            </a:r>
          </a:p>
        </p:txBody>
      </p:sp>
      <p:pic>
        <p:nvPicPr>
          <p:cNvPr id="234" name="Schermata 2021-05-06 alle 13.06.45.png" descr="Schermata 2021-05-06 alle 13.06.45.png"/>
          <p:cNvPicPr>
            <a:picLocks noChangeAspect="1"/>
          </p:cNvPicPr>
          <p:nvPr/>
        </p:nvPicPr>
        <p:blipFill>
          <a:blip r:embed="rId2"/>
          <a:srcRect t="3265" b="3265"/>
          <a:stretch>
            <a:fillRect/>
          </a:stretch>
        </p:blipFill>
        <p:spPr>
          <a:xfrm>
            <a:off x="9210278" y="1270000"/>
            <a:ext cx="3055202" cy="2565975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Variation of the beam size:…"/>
          <p:cNvSpPr txBox="1"/>
          <p:nvPr/>
        </p:nvSpPr>
        <p:spPr>
          <a:xfrm>
            <a:off x="533400" y="1293515"/>
            <a:ext cx="9501045" cy="2518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t>Variation of the beam size:</a:t>
            </a:r>
          </a:p>
          <a:p>
            <a:pPr marL="317500" indent="-317500" algn="l">
              <a:spcBef>
                <a:spcPts val="2500"/>
              </a:spcBef>
              <a:buSzPct val="80000"/>
              <a:buBlip>
                <a:blip r:embed="rId3"/>
              </a:buBlip>
            </a:pPr>
            <a:r>
              <a:t>Change polarisation of acceleration stage of e-gun</a:t>
            </a:r>
          </a:p>
          <a:p>
            <a:pPr marL="317500" indent="-317500" algn="l">
              <a:spcBef>
                <a:spcPts val="2500"/>
              </a:spcBef>
              <a:buSzPct val="80000"/>
              <a:buBlip>
                <a:blip r:embed="rId3"/>
              </a:buBlip>
            </a:pPr>
            <a:r>
              <a:t>Spatial scan on Faraday Cup (FC)</a:t>
            </a:r>
          </a:p>
          <a:p>
            <a:pPr marL="317500" indent="-317500" algn="l">
              <a:spcBef>
                <a:spcPts val="2500"/>
              </a:spcBef>
              <a:buSzPct val="80000"/>
              <a:buBlip>
                <a:blip r:embed="rId3"/>
              </a:buBlip>
            </a:pPr>
            <a:r>
              <a:t>Beam size = FWHM of the scan derivative</a:t>
            </a:r>
          </a:p>
        </p:txBody>
      </p:sp>
      <p:pic>
        <p:nvPicPr>
          <p:cNvPr id="236" name="Graph7_1.pdf" descr="Graph7_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6910" y="3812281"/>
            <a:ext cx="3441701" cy="2845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Graph8_1.pdf" descr="Graph8_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9428" y="6595354"/>
            <a:ext cx="3441701" cy="2845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Graph6_2.pdf" descr="Graph6_2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9365" y="6595354"/>
            <a:ext cx="3441701" cy="2845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Graph6_1.pdf" descr="Graph6_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6528" y="3812281"/>
            <a:ext cx="3440431" cy="284416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FWHM ~0.5 mm"/>
          <p:cNvSpPr txBox="1"/>
          <p:nvPr/>
        </p:nvSpPr>
        <p:spPr>
          <a:xfrm>
            <a:off x="9137761" y="4181376"/>
            <a:ext cx="1793368" cy="374600"/>
          </a:xfrm>
          <a:prstGeom prst="rect">
            <a:avLst/>
          </a:prstGeom>
          <a:solidFill>
            <a:srgbClr val="FFFFFF">
              <a:alpha val="8531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FWHM ~0.5 mm</a:t>
            </a:r>
          </a:p>
        </p:txBody>
      </p:sp>
      <p:sp>
        <p:nvSpPr>
          <p:cNvPr id="241" name="FWHM ~3 mm"/>
          <p:cNvSpPr txBox="1"/>
          <p:nvPr/>
        </p:nvSpPr>
        <p:spPr>
          <a:xfrm>
            <a:off x="9233087" y="7019515"/>
            <a:ext cx="1602716" cy="374600"/>
          </a:xfrm>
          <a:prstGeom prst="rect">
            <a:avLst/>
          </a:prstGeom>
          <a:solidFill>
            <a:srgbClr val="FFFFFF">
              <a:alpha val="8531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FWHM ~3 mm</a:t>
            </a:r>
          </a:p>
        </p:txBody>
      </p:sp>
      <p:sp>
        <p:nvSpPr>
          <p:cNvPr id="242" name="Linea"/>
          <p:cNvSpPr/>
          <p:nvPr/>
        </p:nvSpPr>
        <p:spPr>
          <a:xfrm>
            <a:off x="5769729" y="6534394"/>
            <a:ext cx="1274491" cy="1"/>
          </a:xfrm>
          <a:prstGeom prst="line">
            <a:avLst/>
          </a:prstGeom>
          <a:ln w="25400">
            <a:solidFill>
              <a:schemeClr val="accent2">
                <a:hueOff val="258623"/>
                <a:satOff val="16006"/>
                <a:lumOff val="-2522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43" name="Derivate"/>
          <p:cNvSpPr txBox="1"/>
          <p:nvPr/>
        </p:nvSpPr>
        <p:spPr>
          <a:xfrm>
            <a:off x="5699177" y="6086518"/>
            <a:ext cx="123748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2">
                    <a:hueOff val="258623"/>
                    <a:satOff val="16006"/>
                    <a:lumOff val="-25223"/>
                  </a:schemeClr>
                </a:solidFill>
              </a:defRPr>
            </a:lvl1pPr>
          </a:lstStyle>
          <a:p>
            <a:r>
              <a:t>Derivate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60721" y="576932"/>
            <a:ext cx="6440225" cy="3324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151" dirty="0"/>
              <a:t>New test </a:t>
            </a:r>
            <a:r>
              <a:rPr lang="it-IT" sz="3151" dirty="0" err="1"/>
              <a:t>condition</a:t>
            </a:r>
            <a:r>
              <a:rPr lang="it-IT" sz="3151" dirty="0"/>
              <a:t>:</a:t>
            </a:r>
          </a:p>
          <a:p>
            <a:endParaRPr lang="it-IT" sz="3151" dirty="0"/>
          </a:p>
          <a:p>
            <a:pPr marL="375133" indent="-375133">
              <a:buFont typeface="Arial" panose="020B0604020202020204" pitchFamily="34" charset="0"/>
              <a:buChar char="•"/>
            </a:pPr>
            <a:r>
              <a:rPr lang="it-IT" sz="2100" dirty="0"/>
              <a:t>electron </a:t>
            </a:r>
            <a:r>
              <a:rPr lang="it-IT" sz="2100" dirty="0" err="1"/>
              <a:t>beam</a:t>
            </a:r>
            <a:r>
              <a:rPr lang="it-IT" sz="2100" dirty="0"/>
              <a:t> </a:t>
            </a:r>
            <a:r>
              <a:rPr lang="it-IT" sz="2100" dirty="0" err="1"/>
              <a:t>current</a:t>
            </a:r>
            <a:r>
              <a:rPr lang="it-IT" sz="2100" dirty="0"/>
              <a:t> </a:t>
            </a:r>
            <a:r>
              <a:rPr lang="it-IT" sz="2100" dirty="0" err="1"/>
              <a:t>measured</a:t>
            </a:r>
            <a:r>
              <a:rPr lang="it-IT" sz="2100" dirty="0"/>
              <a:t> with a Faraday </a:t>
            </a:r>
            <a:r>
              <a:rPr lang="it-IT" sz="2100" dirty="0" err="1"/>
              <a:t>Cup</a:t>
            </a:r>
            <a:endParaRPr lang="it-IT" sz="2100" dirty="0"/>
          </a:p>
          <a:p>
            <a:pPr marL="375133" indent="-375133">
              <a:buFont typeface="Arial" panose="020B0604020202020204" pitchFamily="34" charset="0"/>
              <a:buChar char="•"/>
            </a:pPr>
            <a:r>
              <a:rPr lang="it-IT" sz="2100" dirty="0" err="1"/>
              <a:t>picoamperometro</a:t>
            </a:r>
            <a:r>
              <a:rPr lang="it-IT" sz="2100" dirty="0"/>
              <a:t> </a:t>
            </a:r>
            <a:r>
              <a:rPr lang="it-IT" sz="2100" dirty="0" err="1"/>
              <a:t>Keysight</a:t>
            </a:r>
            <a:r>
              <a:rPr lang="it-IT" sz="2100" dirty="0"/>
              <a:t> B2987A </a:t>
            </a:r>
          </a:p>
          <a:p>
            <a:pPr marL="375133" indent="-375133">
              <a:buFont typeface="Arial" panose="020B0604020202020204" pitchFamily="34" charset="0"/>
              <a:buChar char="•"/>
            </a:pPr>
            <a:r>
              <a:rPr lang="it-IT" sz="2100" dirty="0" err="1"/>
              <a:t>triaxial</a:t>
            </a:r>
            <a:r>
              <a:rPr lang="it-IT" sz="2100" dirty="0"/>
              <a:t> </a:t>
            </a:r>
            <a:r>
              <a:rPr lang="it-IT" sz="2100" dirty="0" err="1"/>
              <a:t>cable</a:t>
            </a:r>
            <a:endParaRPr lang="it-IT" sz="2100" dirty="0"/>
          </a:p>
          <a:p>
            <a:pPr marL="375133" indent="-375133">
              <a:buFont typeface="Arial" panose="020B0604020202020204" pitchFamily="34" charset="0"/>
              <a:buChar char="•"/>
            </a:pPr>
            <a:r>
              <a:rPr lang="it-IT" sz="2100" dirty="0"/>
              <a:t>common </a:t>
            </a:r>
            <a:r>
              <a:rPr lang="it-IT" sz="2100" dirty="0" err="1"/>
              <a:t>disconnected</a:t>
            </a:r>
            <a:r>
              <a:rPr lang="it-IT" sz="2100" dirty="0"/>
              <a:t> from </a:t>
            </a:r>
            <a:r>
              <a:rPr lang="it-IT" sz="2100" dirty="0" err="1"/>
              <a:t>ground</a:t>
            </a:r>
            <a:endParaRPr lang="it-IT" sz="2100" dirty="0"/>
          </a:p>
          <a:p>
            <a:pPr marL="375133" indent="-375133">
              <a:buFont typeface="Arial" panose="020B0604020202020204" pitchFamily="34" charset="0"/>
              <a:buChar char="•"/>
            </a:pPr>
            <a:r>
              <a:rPr lang="it-IT" sz="2100" dirty="0"/>
              <a:t>case of the  </a:t>
            </a:r>
            <a:r>
              <a:rPr lang="it-IT" sz="2100" dirty="0" err="1"/>
              <a:t>picoamperometer</a:t>
            </a:r>
            <a:r>
              <a:rPr lang="it-IT" sz="2100" dirty="0"/>
              <a:t> </a:t>
            </a:r>
            <a:r>
              <a:rPr lang="it-IT" sz="2100" dirty="0" err="1"/>
              <a:t>connected</a:t>
            </a:r>
            <a:r>
              <a:rPr lang="it-IT" sz="2100" dirty="0"/>
              <a:t> to the </a:t>
            </a:r>
            <a:r>
              <a:rPr lang="it-IT" sz="2100" dirty="0" err="1"/>
              <a:t>same</a:t>
            </a:r>
            <a:r>
              <a:rPr lang="it-IT" sz="2100" dirty="0"/>
              <a:t> </a:t>
            </a:r>
          </a:p>
          <a:p>
            <a:r>
              <a:rPr lang="it-IT" sz="2100" dirty="0"/>
              <a:t>      </a:t>
            </a:r>
            <a:r>
              <a:rPr lang="it-IT" sz="2100" dirty="0" err="1"/>
              <a:t>ground</a:t>
            </a:r>
            <a:r>
              <a:rPr lang="it-IT" sz="2100" dirty="0"/>
              <a:t> of the F.C.</a:t>
            </a:r>
          </a:p>
          <a:p>
            <a:pPr marL="375133" indent="-375133">
              <a:buFont typeface="Arial" panose="020B0604020202020204" pitchFamily="34" charset="0"/>
              <a:buChar char="•"/>
            </a:pPr>
            <a:r>
              <a:rPr lang="it-IT" sz="2100" dirty="0" err="1"/>
              <a:t>picoamperometer</a:t>
            </a:r>
            <a:r>
              <a:rPr lang="it-IT" sz="2100" dirty="0"/>
              <a:t> </a:t>
            </a:r>
            <a:r>
              <a:rPr lang="it-IT" sz="2100" b="1" dirty="0" err="1"/>
              <a:t>powered</a:t>
            </a:r>
            <a:r>
              <a:rPr lang="it-IT" sz="2100" b="1" dirty="0"/>
              <a:t> on  </a:t>
            </a:r>
            <a:r>
              <a:rPr lang="it-IT" sz="2100" b="1" dirty="0" err="1"/>
              <a:t>battery</a:t>
            </a:r>
            <a:endParaRPr lang="it-IT" sz="2100" b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5393" y="2841839"/>
            <a:ext cx="5369998" cy="230035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810" y="576931"/>
            <a:ext cx="2973945" cy="212095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205" y="5286144"/>
            <a:ext cx="9680364" cy="4092318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7756710" y="5767898"/>
            <a:ext cx="2105393" cy="31211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151"/>
          </a:p>
        </p:txBody>
      </p:sp>
    </p:spTree>
    <p:extLst>
      <p:ext uri="{BB962C8B-B14F-4D97-AF65-F5344CB8AC3E}">
        <p14:creationId xmlns:p14="http://schemas.microsoft.com/office/powerpoint/2010/main" val="9003406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21988" y="509783"/>
            <a:ext cx="6535764" cy="6580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76" dirty="0"/>
              <a:t>Medium </a:t>
            </a:r>
            <a:r>
              <a:rPr lang="it-IT" sz="3676" dirty="0" err="1"/>
              <a:t>resolution</a:t>
            </a:r>
            <a:r>
              <a:rPr lang="it-IT" sz="3676" dirty="0"/>
              <a:t> e-</a:t>
            </a:r>
            <a:r>
              <a:rPr lang="it-IT" sz="3676" dirty="0" err="1"/>
              <a:t>gun</a:t>
            </a:r>
            <a:r>
              <a:rPr lang="it-IT" sz="3676" dirty="0"/>
              <a:t>: Test (I)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5211534" y="2868710"/>
            <a:ext cx="1481496" cy="10620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151" dirty="0" err="1"/>
              <a:t>Stability</a:t>
            </a:r>
            <a:endParaRPr lang="it-IT" sz="3151" dirty="0"/>
          </a:p>
          <a:p>
            <a:endParaRPr lang="it-IT" sz="3151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1" t="25629" r="29657" b="25867"/>
          <a:stretch/>
        </p:blipFill>
        <p:spPr>
          <a:xfrm>
            <a:off x="123026" y="1618837"/>
            <a:ext cx="4478874" cy="2612676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23026" y="4508189"/>
            <a:ext cx="4478874" cy="3359156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7501543" y="724792"/>
            <a:ext cx="5827236" cy="20318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151" dirty="0"/>
              <a:t>test with Faraday </a:t>
            </a:r>
            <a:r>
              <a:rPr lang="it-IT" sz="3151" dirty="0" err="1"/>
              <a:t>cup</a:t>
            </a:r>
            <a:r>
              <a:rPr lang="it-IT" sz="3151" dirty="0"/>
              <a:t>:</a:t>
            </a:r>
          </a:p>
          <a:p>
            <a:r>
              <a:rPr lang="it-IT" sz="3151" dirty="0"/>
              <a:t>- </a:t>
            </a:r>
            <a:r>
              <a:rPr lang="it-IT" sz="3151" dirty="0" err="1"/>
              <a:t>range</a:t>
            </a:r>
            <a:r>
              <a:rPr lang="it-IT" sz="3151" dirty="0"/>
              <a:t> of </a:t>
            </a:r>
            <a:r>
              <a:rPr lang="it-IT" sz="3151" dirty="0" err="1"/>
              <a:t>current</a:t>
            </a:r>
            <a:r>
              <a:rPr lang="it-IT" sz="3151" dirty="0"/>
              <a:t>: 180 </a:t>
            </a:r>
            <a:r>
              <a:rPr lang="it-IT" sz="3151" dirty="0" err="1"/>
              <a:t>fA</a:t>
            </a:r>
            <a:r>
              <a:rPr lang="it-IT" sz="3151" dirty="0"/>
              <a:t> – 100 </a:t>
            </a:r>
            <a:r>
              <a:rPr lang="it-IT" sz="3151" dirty="0" err="1"/>
              <a:t>nA</a:t>
            </a:r>
            <a:endParaRPr lang="it-IT" sz="3151" dirty="0"/>
          </a:p>
          <a:p>
            <a:r>
              <a:rPr lang="it-IT" sz="3151" dirty="0"/>
              <a:t>- </a:t>
            </a:r>
            <a:r>
              <a:rPr lang="it-IT" sz="3151" dirty="0" err="1"/>
              <a:t>Stability</a:t>
            </a:r>
            <a:r>
              <a:rPr lang="it-IT" sz="3151" dirty="0"/>
              <a:t> vs time</a:t>
            </a:r>
          </a:p>
          <a:p>
            <a:r>
              <a:rPr lang="it-IT" sz="3151" dirty="0"/>
              <a:t>- </a:t>
            </a:r>
            <a:r>
              <a:rPr lang="it-IT" sz="3151" dirty="0" err="1"/>
              <a:t>Beam</a:t>
            </a:r>
            <a:r>
              <a:rPr lang="it-IT" sz="3151" dirty="0"/>
              <a:t> </a:t>
            </a:r>
            <a:r>
              <a:rPr lang="it-IT" sz="3151" dirty="0" err="1"/>
              <a:t>dimension</a:t>
            </a:r>
            <a:endParaRPr lang="it-IT" sz="3151" dirty="0"/>
          </a:p>
        </p:txBody>
      </p:sp>
      <p:grpSp>
        <p:nvGrpSpPr>
          <p:cNvPr id="25" name="Gruppo 24"/>
          <p:cNvGrpSpPr/>
          <p:nvPr/>
        </p:nvGrpSpPr>
        <p:grpSpPr>
          <a:xfrm>
            <a:off x="4601900" y="3100172"/>
            <a:ext cx="8746594" cy="3431789"/>
            <a:chOff x="3740197" y="2169888"/>
            <a:chExt cx="6662445" cy="2614058"/>
          </a:xfrm>
        </p:grpSpPr>
        <p:graphicFrame>
          <p:nvGraphicFramePr>
            <p:cNvPr id="5" name="Oggetto 4"/>
            <p:cNvGraphicFramePr>
              <a:graphicFrameLocks noChangeAspect="1"/>
            </p:cNvGraphicFramePr>
            <p:nvPr/>
          </p:nvGraphicFramePr>
          <p:xfrm>
            <a:off x="6680326" y="2169888"/>
            <a:ext cx="3722316" cy="26140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4" imgW="4132800" imgH="2901600" progId="Origin50.Graph">
                    <p:embed/>
                  </p:oleObj>
                </mc:Choice>
                <mc:Fallback>
                  <p:oleObj name="Graph" r:id="rId4" imgW="4132800" imgH="2901600" progId="Origin50.Graph">
                    <p:embed/>
                    <p:pic>
                      <p:nvPicPr>
                        <p:cNvPr id="5" name="Oggetto 4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680326" y="2169888"/>
                          <a:ext cx="3722316" cy="261405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ggetto 13"/>
            <p:cNvGraphicFramePr>
              <a:graphicFrameLocks noChangeAspect="1"/>
            </p:cNvGraphicFramePr>
            <p:nvPr/>
          </p:nvGraphicFramePr>
          <p:xfrm>
            <a:off x="3740197" y="2169888"/>
            <a:ext cx="3722316" cy="26140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6" imgW="4132800" imgH="2901600" progId="Origin50.Graph">
                    <p:embed/>
                  </p:oleObj>
                </mc:Choice>
                <mc:Fallback>
                  <p:oleObj name="Graph" r:id="rId6" imgW="4132800" imgH="2901600" progId="Origin50.Graph">
                    <p:embed/>
                    <p:pic>
                      <p:nvPicPr>
                        <p:cNvPr id="14" name="Oggetto 13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740197" y="2169888"/>
                          <a:ext cx="3722316" cy="261405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6" name="Connettore 1 15"/>
            <p:cNvCxnSpPr/>
            <p:nvPr/>
          </p:nvCxnSpPr>
          <p:spPr>
            <a:xfrm flipV="1">
              <a:off x="6943060" y="2477386"/>
              <a:ext cx="404038" cy="38277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/>
            <p:nvPr/>
          </p:nvCxnSpPr>
          <p:spPr>
            <a:xfrm>
              <a:off x="6943060" y="3105150"/>
              <a:ext cx="404038" cy="125253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ttangolo 22"/>
            <p:cNvSpPr/>
            <p:nvPr/>
          </p:nvSpPr>
          <p:spPr>
            <a:xfrm>
              <a:off x="4407937" y="2463600"/>
              <a:ext cx="2535123" cy="396558"/>
            </a:xfrm>
            <a:prstGeom prst="rect">
              <a:avLst/>
            </a:prstGeom>
            <a:solidFill>
              <a:schemeClr val="bg2">
                <a:lumMod val="90000"/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3151"/>
            </a:p>
          </p:txBody>
        </p:sp>
        <p:sp>
          <p:nvSpPr>
            <p:cNvPr id="24" name="Rettangolo 23"/>
            <p:cNvSpPr/>
            <p:nvPr/>
          </p:nvSpPr>
          <p:spPr>
            <a:xfrm>
              <a:off x="4407937" y="3105150"/>
              <a:ext cx="2535123" cy="1252538"/>
            </a:xfrm>
            <a:prstGeom prst="rect">
              <a:avLst/>
            </a:prstGeom>
            <a:solidFill>
              <a:schemeClr val="bg2">
                <a:lumMod val="90000"/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3151"/>
            </a:p>
          </p:txBody>
        </p:sp>
      </p:grpSp>
      <p:graphicFrame>
        <p:nvGraphicFramePr>
          <p:cNvPr id="3" name="Oggetto 2"/>
          <p:cNvGraphicFramePr>
            <a:graphicFrameLocks noChangeAspect="1"/>
          </p:cNvGraphicFramePr>
          <p:nvPr/>
        </p:nvGraphicFramePr>
        <p:xfrm>
          <a:off x="4601899" y="5995671"/>
          <a:ext cx="4886733" cy="34317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4132800" imgH="2902680" progId="Origin50.Graph">
                  <p:embed/>
                </p:oleObj>
              </mc:Choice>
              <mc:Fallback>
                <p:oleObj name="Graph" r:id="rId8" imgW="4132800" imgH="2902680" progId="Origin50.Graph">
                  <p:embed/>
                  <p:pic>
                    <p:nvPicPr>
                      <p:cNvPr id="3" name="Oggetto 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601899" y="5995671"/>
                        <a:ext cx="4886733" cy="34317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215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D5D0383-1A67-DBD8-3545-54BDDBC0BA7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25</a:t>
            </a:fld>
            <a:endParaRPr lang="it-IT"/>
          </a:p>
        </p:txBody>
      </p:sp>
      <p:sp>
        <p:nvSpPr>
          <p:cNvPr id="343" name="PHD: a weak energy resolu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PHD: a weak energy resolution</a:t>
            </a:r>
          </a:p>
        </p:txBody>
      </p:sp>
      <p:pic>
        <p:nvPicPr>
          <p:cNvPr id="344" name="Graph2.pdf" descr="Graph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4767" y="1950965"/>
            <a:ext cx="4368801" cy="36116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7" name="Raggruppa"/>
          <p:cNvGrpSpPr/>
          <p:nvPr/>
        </p:nvGrpSpPr>
        <p:grpSpPr>
          <a:xfrm>
            <a:off x="0" y="5562527"/>
            <a:ext cx="4368801" cy="3611708"/>
            <a:chOff x="0" y="0"/>
            <a:chExt cx="4368800" cy="3611706"/>
          </a:xfrm>
        </p:grpSpPr>
        <p:sp>
          <p:nvSpPr>
            <p:cNvPr id="345" name="Rettangolo"/>
            <p:cNvSpPr/>
            <p:nvPr/>
          </p:nvSpPr>
          <p:spPr>
            <a:xfrm>
              <a:off x="0" y="2395"/>
              <a:ext cx="4368800" cy="360931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346" name="Graph3.pdf" descr="Graph3.pd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4368800" cy="36116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50" name="Raggruppa"/>
          <p:cNvGrpSpPr/>
          <p:nvPr/>
        </p:nvGrpSpPr>
        <p:grpSpPr>
          <a:xfrm>
            <a:off x="4315221" y="5562527"/>
            <a:ext cx="4368801" cy="3611708"/>
            <a:chOff x="0" y="0"/>
            <a:chExt cx="4368800" cy="3611706"/>
          </a:xfrm>
        </p:grpSpPr>
        <p:sp>
          <p:nvSpPr>
            <p:cNvPr id="348" name="Rettangolo"/>
            <p:cNvSpPr/>
            <p:nvPr/>
          </p:nvSpPr>
          <p:spPr>
            <a:xfrm>
              <a:off x="0" y="2395"/>
              <a:ext cx="4368800" cy="360931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349" name="Graph4.pdf" descr="Graph4.pd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0"/>
              <a:ext cx="4368800" cy="36116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51" name="Graph1.pdf" descr="Graph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9545" y="1950965"/>
            <a:ext cx="4363061" cy="3606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Graph0.pdf" descr="Graph0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699" y="1950965"/>
            <a:ext cx="4363160" cy="36069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Graph7.pdf" descr="Graph7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6000" y="5562527"/>
            <a:ext cx="4368800" cy="3611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Schermata 2021-05-06 alle 18.06.55.png" descr="Schermata 2021-05-06 alle 18.06.55.png"/>
          <p:cNvPicPr>
            <a:picLocks noChangeAspect="1"/>
          </p:cNvPicPr>
          <p:nvPr/>
        </p:nvPicPr>
        <p:blipFill>
          <a:blip r:embed="rId8"/>
          <a:srcRect l="5897" r="37655" b="46766"/>
          <a:stretch>
            <a:fillRect/>
          </a:stretch>
        </p:blipFill>
        <p:spPr>
          <a:xfrm>
            <a:off x="752784" y="2840958"/>
            <a:ext cx="1507347" cy="2074048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Linea"/>
          <p:cNvSpPr/>
          <p:nvPr/>
        </p:nvSpPr>
        <p:spPr>
          <a:xfrm flipV="1">
            <a:off x="1721009" y="3219795"/>
            <a:ext cx="1" cy="1500304"/>
          </a:xfrm>
          <a:prstGeom prst="line">
            <a:avLst/>
          </a:prstGeom>
          <a:ln w="25400">
            <a:solidFill>
              <a:srgbClr val="FFFFFF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56" name="Pulse Height"/>
          <p:cNvSpPr txBox="1"/>
          <p:nvPr/>
        </p:nvSpPr>
        <p:spPr>
          <a:xfrm rot="5400000">
            <a:off x="1341120" y="3813863"/>
            <a:ext cx="1193864" cy="312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r>
              <a:t>Pulse Height</a:t>
            </a:r>
          </a:p>
        </p:txBody>
      </p:sp>
      <p:sp>
        <p:nvSpPr>
          <p:cNvPr id="357" name="Linea"/>
          <p:cNvSpPr/>
          <p:nvPr/>
        </p:nvSpPr>
        <p:spPr>
          <a:xfrm flipV="1">
            <a:off x="3899977" y="2008467"/>
            <a:ext cx="1" cy="3104568"/>
          </a:xfrm>
          <a:prstGeom prst="line">
            <a:avLst/>
          </a:prstGeom>
          <a:ln w="38100">
            <a:solidFill>
              <a:schemeClr val="accent2">
                <a:hueOff val="258623"/>
                <a:satOff val="16006"/>
                <a:lumOff val="-25223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58" name="Discriminator threshold vt = 120 mV"/>
          <p:cNvSpPr txBox="1"/>
          <p:nvPr/>
        </p:nvSpPr>
        <p:spPr>
          <a:xfrm>
            <a:off x="2247258" y="1244600"/>
            <a:ext cx="3294475" cy="829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Discriminator </a:t>
            </a:r>
            <a:r>
              <a:rPr>
                <a:solidFill>
                  <a:schemeClr val="accent2">
                    <a:hueOff val="258623"/>
                    <a:satOff val="16006"/>
                    <a:lumOff val="-25223"/>
                  </a:schemeClr>
                </a:solidFill>
              </a:rPr>
              <a:t>threshold</a:t>
            </a:r>
            <a:r>
              <a:t> v</a:t>
            </a:r>
            <a:r>
              <a:rPr baseline="-5999"/>
              <a:t>t</a:t>
            </a:r>
            <a:r>
              <a:t> = 120 mV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aggruppa" descr="Raggruppa">
            <a:extLst>
              <a:ext uri="{FF2B5EF4-FFF2-40B4-BE49-F238E27FC236}">
                <a16:creationId xmlns:a16="http://schemas.microsoft.com/office/drawing/2014/main" id="{461CF58E-C0D9-AC01-D6C7-5EC64B4FE3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49"/>
          <a:stretch>
            <a:fillRect/>
          </a:stretch>
        </p:blipFill>
        <p:spPr>
          <a:xfrm>
            <a:off x="8274771" y="4090555"/>
            <a:ext cx="4483449" cy="38771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3" name="Raggruppa"/>
          <p:cNvGrpSpPr/>
          <p:nvPr/>
        </p:nvGrpSpPr>
        <p:grpSpPr>
          <a:xfrm>
            <a:off x="5807087" y="1409363"/>
            <a:ext cx="2889568" cy="3194879"/>
            <a:chOff x="0" y="0"/>
            <a:chExt cx="2889566" cy="3194878"/>
          </a:xfrm>
        </p:grpSpPr>
        <p:pic>
          <p:nvPicPr>
            <p:cNvPr id="138" name="Raggruppa" descr="Raggruppa"/>
            <p:cNvPicPr>
              <a:picLocks noChangeAspect="1"/>
            </p:cNvPicPr>
            <p:nvPr/>
          </p:nvPicPr>
          <p:blipFill>
            <a:blip r:embed="rId3"/>
            <a:srcRect l="16646" t="22324" r="16646" b="22324"/>
            <a:stretch>
              <a:fillRect/>
            </a:stretch>
          </p:blipFill>
          <p:spPr>
            <a:xfrm>
              <a:off x="0" y="0"/>
              <a:ext cx="2889567" cy="31948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9" name="Linea"/>
            <p:cNvSpPr/>
            <p:nvPr/>
          </p:nvSpPr>
          <p:spPr>
            <a:xfrm>
              <a:off x="124210" y="1425091"/>
              <a:ext cx="2730397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0" name="27 mm"/>
            <p:cNvSpPr txBox="1"/>
            <p:nvPr/>
          </p:nvSpPr>
          <p:spPr>
            <a:xfrm>
              <a:off x="1137364" y="1112925"/>
              <a:ext cx="704089" cy="3121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500">
                  <a:solidFill>
                    <a:srgbClr val="FFFFFF"/>
                  </a:solidFill>
                </a:defRPr>
              </a:lvl1pPr>
            </a:lstStyle>
            <a:p>
              <a:r>
                <a:t>27 mm</a:t>
              </a:r>
            </a:p>
          </p:txBody>
        </p:sp>
        <p:sp>
          <p:nvSpPr>
            <p:cNvPr id="141" name="Linea"/>
            <p:cNvSpPr/>
            <p:nvPr/>
          </p:nvSpPr>
          <p:spPr>
            <a:xfrm>
              <a:off x="711991" y="1547519"/>
              <a:ext cx="1554835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2" name="14.5 mm"/>
            <p:cNvSpPr txBox="1"/>
            <p:nvPr/>
          </p:nvSpPr>
          <p:spPr>
            <a:xfrm>
              <a:off x="1057925" y="1547519"/>
              <a:ext cx="862966" cy="3121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500">
                  <a:solidFill>
                    <a:srgbClr val="FFFFFF"/>
                  </a:solidFill>
                </a:defRPr>
              </a:lvl1pPr>
            </a:lstStyle>
            <a:p>
              <a:r>
                <a:t>14.5 mm</a:t>
              </a:r>
            </a:p>
          </p:txBody>
        </p:sp>
      </p:grp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CA125A9-8ADA-B586-7356-7B587F6668D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3</a:t>
            </a:fld>
            <a:endParaRPr lang="it-IT"/>
          </a:p>
        </p:txBody>
      </p:sp>
      <p:sp>
        <p:nvSpPr>
          <p:cNvPr id="145" name="Two-stage MC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Two-stage MCP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Hamamatsu MCP F1551-21S…"/>
              <p:cNvSpPr txBox="1"/>
              <p:nvPr/>
            </p:nvSpPr>
            <p:spPr>
              <a:xfrm>
                <a:off x="514634" y="1441736"/>
                <a:ext cx="4934043" cy="386387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l">
                  <a:spcBef>
                    <a:spcPts val="500"/>
                  </a:spcBef>
                </a:pPr>
                <a:r>
                  <a:rPr b="1" dirty="0"/>
                  <a:t>Hamamatsu MCP F1551-21S</a:t>
                </a:r>
              </a:p>
              <a:p>
                <a:pPr marL="317500" indent="-317500" algn="l">
                  <a:spcBef>
                    <a:spcPts val="500"/>
                  </a:spcBef>
                  <a:buSzPct val="80000"/>
                  <a:buBlip>
                    <a:blip r:embed="rId4"/>
                  </a:buBlip>
                </a:pPr>
                <a:r>
                  <a:rPr dirty="0"/>
                  <a:t>Outer size </a:t>
                </a:r>
                <a14:m>
                  <m:oMath xmlns:m="http://schemas.openxmlformats.org/officeDocument/2006/math"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⊘</m:t>
                    </m:r>
                  </m:oMath>
                </a14:m>
                <a:r>
                  <a:rPr dirty="0"/>
                  <a:t> = 27 mm</a:t>
                </a:r>
              </a:p>
              <a:p>
                <a:pPr marL="317500" indent="-317500" algn="l">
                  <a:spcBef>
                    <a:spcPts val="500"/>
                  </a:spcBef>
                  <a:buSzPct val="80000"/>
                  <a:buBlip>
                    <a:blip r:embed="rId4"/>
                  </a:buBlip>
                </a:pPr>
                <a:r>
                  <a:rPr dirty="0"/>
                  <a:t>Effective diameter </a:t>
                </a:r>
                <a14:m>
                  <m:oMath xmlns:m="http://schemas.openxmlformats.org/officeDocument/2006/math"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⊘</m:t>
                    </m:r>
                  </m:oMath>
                </a14:m>
                <a:r>
                  <a:rPr dirty="0"/>
                  <a:t> = 14.5 mm</a:t>
                </a:r>
              </a:p>
              <a:p>
                <a:pPr marL="317500" indent="-317500" algn="l">
                  <a:spcBef>
                    <a:spcPts val="500"/>
                  </a:spcBef>
                  <a:buSzPct val="80000"/>
                  <a:buBlip>
                    <a:blip r:embed="rId4"/>
                  </a:buBlip>
                </a:pPr>
                <a:r>
                  <a:rPr dirty="0"/>
                  <a:t>Channel </a:t>
                </a:r>
                <a14:m>
                  <m:oMath xmlns:m="http://schemas.openxmlformats.org/officeDocument/2006/math"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⊘</m:t>
                    </m:r>
                  </m:oMath>
                </a14:m>
                <a:r>
                  <a:rPr dirty="0"/>
                  <a:t> = 12 </a:t>
                </a:r>
                <a14:m>
                  <m:oMath xmlns:m="http://schemas.openxmlformats.org/officeDocument/2006/math">
                    <m:r>
                      <a:rPr sz="2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dirty="0"/>
                  <a:t>m</a:t>
                </a:r>
              </a:p>
              <a:p>
                <a:pPr marL="317500" indent="-317500" algn="l">
                  <a:spcBef>
                    <a:spcPts val="500"/>
                  </a:spcBef>
                  <a:buSzPct val="80000"/>
                  <a:buBlip>
                    <a:blip r:embed="rId4"/>
                  </a:buBlip>
                </a:pPr>
                <a:r>
                  <a:rPr dirty="0"/>
                  <a:t>Open Area Ratio 60%</a:t>
                </a:r>
              </a:p>
              <a:p>
                <a:pPr marL="317500" indent="-317500" algn="l">
                  <a:spcBef>
                    <a:spcPts val="500"/>
                  </a:spcBef>
                  <a:buSzPct val="80000"/>
                  <a:buBlip>
                    <a:blip r:embed="rId4"/>
                  </a:buBlip>
                </a:pPr>
                <a:r>
                  <a:rPr dirty="0"/>
                  <a:t>Two-stage chevron</a:t>
                </a:r>
              </a:p>
              <a:p>
                <a:pPr marL="317500" indent="-317500" algn="l">
                  <a:spcBef>
                    <a:spcPts val="500"/>
                  </a:spcBef>
                  <a:buSzPct val="80000"/>
                  <a:buBlip>
                    <a:blip r:embed="rId4"/>
                  </a:buBlip>
                </a:pPr>
                <a:r>
                  <a:rPr dirty="0"/>
                  <a:t>Bias angle ~8°</a:t>
                </a:r>
              </a:p>
              <a:p>
                <a:pPr marL="317500" indent="-317500" algn="l">
                  <a:spcBef>
                    <a:spcPts val="500"/>
                  </a:spcBef>
                  <a:buSzPct val="80000"/>
                  <a:buBlip>
                    <a:blip r:embed="rId4"/>
                  </a:buBlip>
                </a:pPr>
                <a:r>
                  <a:rPr dirty="0"/>
                  <a:t>Max MCP supply voltage 2.0 kV</a:t>
                </a:r>
              </a:p>
            </p:txBody>
          </p:sp>
        </mc:Choice>
        <mc:Fallback xmlns="">
          <p:sp>
            <p:nvSpPr>
              <p:cNvPr id="146" name="Hamamatsu MCP F1551-21S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634" y="1441736"/>
                <a:ext cx="4934043" cy="3863878"/>
              </a:xfrm>
              <a:prstGeom prst="rect">
                <a:avLst/>
              </a:prstGeom>
              <a:blipFill>
                <a:blip r:embed="rId5"/>
                <a:stretch>
                  <a:fillRect l="-2716" t="-632" r="-1235" b="-316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7" name="Schermata 2020-12-20 alle 18.54.18.png" descr="Schermata 2020-12-20 alle 18.54.1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7503" y="1410030"/>
            <a:ext cx="2819401" cy="23114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96EE29C0-C8A2-8B42-5513-847FF4B0F6ED}"/>
              </a:ext>
            </a:extLst>
          </p:cNvPr>
          <p:cNvSpPr/>
          <p:nvPr/>
        </p:nvSpPr>
        <p:spPr>
          <a:xfrm>
            <a:off x="7533564" y="2388358"/>
            <a:ext cx="150126" cy="150126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5DC9C200-6141-B73F-8618-44C6F1181C61}"/>
              </a:ext>
            </a:extLst>
          </p:cNvPr>
          <p:cNvCxnSpPr>
            <a:stCxn id="3" idx="0"/>
          </p:cNvCxnSpPr>
          <p:nvPr/>
        </p:nvCxnSpPr>
        <p:spPr>
          <a:xfrm flipV="1">
            <a:off x="7608627" y="1460310"/>
            <a:ext cx="2422477" cy="928048"/>
          </a:xfrm>
          <a:prstGeom prst="line">
            <a:avLst/>
          </a:prstGeom>
          <a:noFill/>
          <a:ln w="25400" cap="flat">
            <a:solidFill>
              <a:schemeClr val="tx2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88AC0DF4-24DC-6EA6-3230-60923E1F79C1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7555549" y="2516499"/>
            <a:ext cx="2489203" cy="977328"/>
          </a:xfrm>
          <a:prstGeom prst="line">
            <a:avLst/>
          </a:prstGeom>
          <a:noFill/>
          <a:ln w="25400" cap="flat">
            <a:solidFill>
              <a:schemeClr val="tx2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827D596-C782-A6DB-BB3B-0855D503FFF6}"/>
              </a:ext>
            </a:extLst>
          </p:cNvPr>
          <p:cNvSpPr txBox="1"/>
          <p:nvPr/>
        </p:nvSpPr>
        <p:spPr>
          <a:xfrm>
            <a:off x="5326654" y="7973144"/>
            <a:ext cx="4391167" cy="1151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17500" indent="-317500" algn="l">
              <a:spcBef>
                <a:spcPts val="2500"/>
              </a:spcBef>
              <a:buSzPct val="80000"/>
              <a:buBlip>
                <a:blip r:embed="rId4"/>
              </a:buBlip>
            </a:pPr>
            <a:r>
              <a:rPr lang="it-IT" dirty="0"/>
              <a:t>MCP supply </a:t>
            </a:r>
            <a:r>
              <a:rPr lang="it-IT" dirty="0" err="1"/>
              <a:t>voltage</a:t>
            </a:r>
            <a:r>
              <a:rPr lang="it-IT" dirty="0"/>
              <a:t> 1800 V</a:t>
            </a:r>
          </a:p>
          <a:p>
            <a:pPr marL="317500" indent="-317500" algn="l">
              <a:spcBef>
                <a:spcPts val="2500"/>
              </a:spcBef>
              <a:buSzPct val="80000"/>
              <a:buBlip>
                <a:blip r:embed="rId4"/>
              </a:buBlip>
            </a:pPr>
            <a:r>
              <a:rPr lang="it-IT" dirty="0"/>
              <a:t>∆</a:t>
            </a:r>
            <a:r>
              <a:rPr lang="it-IT" dirty="0" err="1"/>
              <a:t>Anode</a:t>
            </a:r>
            <a:r>
              <a:rPr lang="it-IT" dirty="0"/>
              <a:t> +100 V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FD376CCD-7F86-FC18-93E9-64BE8866E26C}"/>
              </a:ext>
            </a:extLst>
          </p:cNvPr>
          <p:cNvGrpSpPr/>
          <p:nvPr/>
        </p:nvGrpSpPr>
        <p:grpSpPr>
          <a:xfrm>
            <a:off x="0" y="5849246"/>
            <a:ext cx="4747904" cy="3188410"/>
            <a:chOff x="1733265" y="6067610"/>
            <a:chExt cx="4747904" cy="3188410"/>
          </a:xfrm>
        </p:grpSpPr>
        <p:grpSp>
          <p:nvGrpSpPr>
            <p:cNvPr id="152" name="Raggruppa"/>
            <p:cNvGrpSpPr/>
            <p:nvPr/>
          </p:nvGrpSpPr>
          <p:grpSpPr>
            <a:xfrm>
              <a:off x="2812398" y="6852742"/>
              <a:ext cx="3668771" cy="2403278"/>
              <a:chOff x="0" y="0"/>
              <a:chExt cx="3668770" cy="2403276"/>
            </a:xfrm>
          </p:grpSpPr>
          <p:pic>
            <p:nvPicPr>
              <p:cNvPr id="149" name="Schermata 2021-05-07 alle 17.14.34.png" descr="Schermata 2021-05-07 alle 17.14.34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1301"/>
                <a:ext cx="3668771" cy="24019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50" name="Linea"/>
              <p:cNvSpPr/>
              <p:nvPr/>
            </p:nvSpPr>
            <p:spPr>
              <a:xfrm flipV="1">
                <a:off x="621710" y="-1"/>
                <a:ext cx="140335" cy="163658"/>
              </a:xfrm>
              <a:prstGeom prst="line">
                <a:avLst/>
              </a:prstGeom>
              <a:noFill/>
              <a:ln w="508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51" name="Forma"/>
              <p:cNvSpPr/>
              <p:nvPr/>
            </p:nvSpPr>
            <p:spPr>
              <a:xfrm>
                <a:off x="285004" y="215735"/>
                <a:ext cx="355111" cy="263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639" y="0"/>
                    </a:moveTo>
                    <a:lnTo>
                      <a:pt x="0" y="21600"/>
                    </a:lnTo>
                    <a:lnTo>
                      <a:pt x="16961" y="21600"/>
                    </a:lnTo>
                    <a:lnTo>
                      <a:pt x="21600" y="0"/>
                    </a:lnTo>
                    <a:lnTo>
                      <a:pt x="463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09ED33B1-EDA7-2960-76B5-E591B8F92E2A}"/>
                </a:ext>
              </a:extLst>
            </p:cNvPr>
            <p:cNvCxnSpPr/>
            <p:nvPr/>
          </p:nvCxnSpPr>
          <p:spPr>
            <a:xfrm flipV="1">
              <a:off x="3261815" y="6086901"/>
              <a:ext cx="477672" cy="167867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5" name="Connettore diritto 14">
              <a:extLst>
                <a:ext uri="{FF2B5EF4-FFF2-40B4-BE49-F238E27FC236}">
                  <a16:creationId xmlns:a16="http://schemas.microsoft.com/office/drawing/2014/main" id="{B7A4C779-234B-7BB1-F1C3-84AED292411E}"/>
                </a:ext>
              </a:extLst>
            </p:cNvPr>
            <p:cNvCxnSpPr/>
            <p:nvPr/>
          </p:nvCxnSpPr>
          <p:spPr>
            <a:xfrm flipV="1">
              <a:off x="3466531" y="6141493"/>
              <a:ext cx="0" cy="9144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6" name="Arco 15">
              <a:extLst>
                <a:ext uri="{FF2B5EF4-FFF2-40B4-BE49-F238E27FC236}">
                  <a16:creationId xmlns:a16="http://schemas.microsoft.com/office/drawing/2014/main" id="{FB0840E9-4086-8527-0E39-16EB0FD3724E}"/>
                </a:ext>
              </a:extLst>
            </p:cNvPr>
            <p:cNvSpPr/>
            <p:nvPr/>
          </p:nvSpPr>
          <p:spPr>
            <a:xfrm>
              <a:off x="3234519" y="6291618"/>
              <a:ext cx="450377" cy="109182"/>
            </a:xfrm>
            <a:prstGeom prst="arc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07B4B70D-A17A-0490-AD7E-E831B99FB1CE}"/>
                </a:ext>
              </a:extLst>
            </p:cNvPr>
            <p:cNvSpPr txBox="1"/>
            <p:nvPr/>
          </p:nvSpPr>
          <p:spPr>
            <a:xfrm>
              <a:off x="1733265" y="6067610"/>
              <a:ext cx="2207525" cy="830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r>
                <a:rPr lang="it-IT" dirty="0" err="1"/>
                <a:t>Bias</a:t>
              </a:r>
              <a:r>
                <a:rPr lang="it-IT" dirty="0"/>
                <a:t> </a:t>
              </a:r>
            </a:p>
            <a:p>
              <a:r>
                <a:rPr lang="it-IT" dirty="0"/>
                <a:t>angle</a:t>
              </a:r>
            </a:p>
          </p:txBody>
        </p:sp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Schermata 2021-05-06 alle 11.11.35.png" descr="Schermata 2021-05-06 alle 11.11.35.png"/>
          <p:cNvPicPr>
            <a:picLocks noChangeAspect="1"/>
          </p:cNvPicPr>
          <p:nvPr/>
        </p:nvPicPr>
        <p:blipFill>
          <a:blip r:embed="rId2"/>
          <a:srcRect l="7716" t="2588" r="9408" b="2588"/>
          <a:stretch>
            <a:fillRect/>
          </a:stretch>
        </p:blipFill>
        <p:spPr>
          <a:xfrm>
            <a:off x="6399428" y="2153258"/>
            <a:ext cx="5610601" cy="367433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93" name="Linea"/>
          <p:cNvSpPr/>
          <p:nvPr/>
        </p:nvSpPr>
        <p:spPr>
          <a:xfrm>
            <a:off x="8209733" y="2168067"/>
            <a:ext cx="2439545" cy="1"/>
          </a:xfrm>
          <a:prstGeom prst="line">
            <a:avLst/>
          </a:prstGeom>
          <a:noFill/>
          <a:ln w="25400" cap="flat">
            <a:solidFill>
              <a:srgbClr val="D6D5D5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4" name="Linea"/>
          <p:cNvSpPr/>
          <p:nvPr/>
        </p:nvSpPr>
        <p:spPr>
          <a:xfrm>
            <a:off x="4664176" y="4101171"/>
            <a:ext cx="2131" cy="570069"/>
          </a:xfrm>
          <a:prstGeom prst="line">
            <a:avLst/>
          </a:prstGeom>
          <a:noFill/>
          <a:ln w="12700" cap="flat">
            <a:solidFill>
              <a:srgbClr val="D6D5D5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7" name="e-gun"/>
          <p:cNvSpPr txBox="1"/>
          <p:nvPr/>
        </p:nvSpPr>
        <p:spPr>
          <a:xfrm>
            <a:off x="10528925" y="5170293"/>
            <a:ext cx="1002676" cy="374601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sz="1800"/>
            </a:lvl1pPr>
          </a:lstStyle>
          <a:p>
            <a:r>
              <a:t>e-gun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5D95DBE-DE5B-953D-FD8B-84BFBFC31D5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4</a:t>
            </a:fld>
            <a:endParaRPr lang="it-IT"/>
          </a:p>
        </p:txBody>
      </p:sp>
      <p:sp>
        <p:nvSpPr>
          <p:cNvPr id="200" name="We measure the absolute beam current…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12240904" cy="6985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We measure the absolute beam current</a:t>
            </a:r>
            <a:r>
              <a:rPr lang="it-IT" dirty="0"/>
              <a:t> or </a:t>
            </a:r>
            <a:r>
              <a:rPr lang="en-US" dirty="0"/>
              <a:t>MCP output</a:t>
            </a:r>
            <a:endParaRPr dirty="0"/>
          </a:p>
        </p:txBody>
      </p:sp>
      <p:pic>
        <p:nvPicPr>
          <p:cNvPr id="3" name="Immagine" descr="Immagine">
            <a:extLst>
              <a:ext uri="{FF2B5EF4-FFF2-40B4-BE49-F238E27FC236}">
                <a16:creationId xmlns:a16="http://schemas.microsoft.com/office/drawing/2014/main" id="{5FF1E624-51C2-847C-4C13-7E02AEC68E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748584" y="6697953"/>
            <a:ext cx="3234757" cy="160873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8920C7F0-209D-36D8-11EE-B4A7D17BC89C}"/>
              </a:ext>
            </a:extLst>
          </p:cNvPr>
          <p:cNvGrpSpPr>
            <a:grpSpLocks noChangeAspect="1"/>
          </p:cNvGrpSpPr>
          <p:nvPr/>
        </p:nvGrpSpPr>
        <p:grpSpPr>
          <a:xfrm>
            <a:off x="187408" y="2073299"/>
            <a:ext cx="5913142" cy="3121980"/>
            <a:chOff x="2887200" y="2714399"/>
            <a:chExt cx="8655622" cy="4569935"/>
          </a:xfrm>
        </p:grpSpPr>
        <p:grpSp>
          <p:nvGrpSpPr>
            <p:cNvPr id="5" name="Raggruppa">
              <a:extLst>
                <a:ext uri="{FF2B5EF4-FFF2-40B4-BE49-F238E27FC236}">
                  <a16:creationId xmlns:a16="http://schemas.microsoft.com/office/drawing/2014/main" id="{52541DB5-54E7-9B86-73DE-683485A14258}"/>
                </a:ext>
              </a:extLst>
            </p:cNvPr>
            <p:cNvGrpSpPr/>
            <p:nvPr/>
          </p:nvGrpSpPr>
          <p:grpSpPr>
            <a:xfrm>
              <a:off x="2887200" y="2714399"/>
              <a:ext cx="8648702" cy="4569935"/>
              <a:chOff x="0" y="0"/>
              <a:chExt cx="8648700" cy="4569931"/>
            </a:xfrm>
          </p:grpSpPr>
          <p:pic>
            <p:nvPicPr>
              <p:cNvPr id="8" name="Schermata 2021-05-06 alle 11.21.38.png" descr="Schermata 2021-05-06 alle 11.21.38.png">
                <a:extLst>
                  <a:ext uri="{FF2B5EF4-FFF2-40B4-BE49-F238E27FC236}">
                    <a16:creationId xmlns:a16="http://schemas.microsoft.com/office/drawing/2014/main" id="{586492B2-1545-F4F8-5DAD-A9DA0B5F70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2500" t="1882" r="1419" b="12363"/>
              <a:stretch>
                <a:fillRect/>
              </a:stretch>
            </p:blipFill>
            <p:spPr>
              <a:xfrm>
                <a:off x="0" y="0"/>
                <a:ext cx="8648700" cy="456993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9" name="Linea">
                <a:extLst>
                  <a:ext uri="{FF2B5EF4-FFF2-40B4-BE49-F238E27FC236}">
                    <a16:creationId xmlns:a16="http://schemas.microsoft.com/office/drawing/2014/main" id="{321CE8CF-5CB0-37BA-BD48-100817DB3D0E}"/>
                  </a:ext>
                </a:extLst>
              </p:cNvPr>
              <p:cNvSpPr/>
              <p:nvPr/>
            </p:nvSpPr>
            <p:spPr>
              <a:xfrm>
                <a:off x="3200483" y="52906"/>
                <a:ext cx="2540698" cy="1"/>
              </a:xfrm>
              <a:prstGeom prst="line">
                <a:avLst/>
              </a:prstGeom>
              <a:noFill/>
              <a:ln w="25400" cap="flat">
                <a:solidFill>
                  <a:srgbClr val="D6D5D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0" name="Linea">
                <a:extLst>
                  <a:ext uri="{FF2B5EF4-FFF2-40B4-BE49-F238E27FC236}">
                    <a16:creationId xmlns:a16="http://schemas.microsoft.com/office/drawing/2014/main" id="{21E415EF-58C0-1865-E1C6-3A0A6BA60465}"/>
                  </a:ext>
                </a:extLst>
              </p:cNvPr>
              <p:cNvSpPr/>
              <p:nvPr/>
            </p:nvSpPr>
            <p:spPr>
              <a:xfrm>
                <a:off x="1796222" y="1325202"/>
                <a:ext cx="2220" cy="593706"/>
              </a:xfrm>
              <a:prstGeom prst="line">
                <a:avLst/>
              </a:prstGeom>
              <a:noFill/>
              <a:ln w="12700" cap="flat">
                <a:solidFill>
                  <a:srgbClr val="D6D5D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6" name="MCP">
              <a:extLst>
                <a:ext uri="{FF2B5EF4-FFF2-40B4-BE49-F238E27FC236}">
                  <a16:creationId xmlns:a16="http://schemas.microsoft.com/office/drawing/2014/main" id="{66A58FB0-30EC-F638-3850-AD618C3E9F5F}"/>
                </a:ext>
              </a:extLst>
            </p:cNvPr>
            <p:cNvSpPr txBox="1"/>
            <p:nvPr/>
          </p:nvSpPr>
          <p:spPr>
            <a:xfrm>
              <a:off x="7618572" y="4012543"/>
              <a:ext cx="1002677" cy="3746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800"/>
              </a:lvl1pPr>
            </a:lstStyle>
            <a:p>
              <a:r>
                <a:t>MCP</a:t>
              </a:r>
            </a:p>
          </p:txBody>
        </p:sp>
        <p:sp>
          <p:nvSpPr>
            <p:cNvPr id="7" name="e-gun">
              <a:extLst>
                <a:ext uri="{FF2B5EF4-FFF2-40B4-BE49-F238E27FC236}">
                  <a16:creationId xmlns:a16="http://schemas.microsoft.com/office/drawing/2014/main" id="{8B80F1AB-25A0-1265-802F-94B2A6E7F05A}"/>
                </a:ext>
              </a:extLst>
            </p:cNvPr>
            <p:cNvSpPr txBox="1"/>
            <p:nvPr/>
          </p:nvSpPr>
          <p:spPr>
            <a:xfrm>
              <a:off x="10540146" y="5200222"/>
              <a:ext cx="1002676" cy="3746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800"/>
              </a:lvl1pPr>
            </a:lstStyle>
            <a:p>
              <a:r>
                <a:t>e-gun</a:t>
              </a:r>
            </a:p>
          </p:txBody>
        </p:sp>
      </p:grpSp>
      <p:sp>
        <p:nvSpPr>
          <p:cNvPr id="14" name="Rettangolo 13">
            <a:extLst>
              <a:ext uri="{FF2B5EF4-FFF2-40B4-BE49-F238E27FC236}">
                <a16:creationId xmlns:a16="http://schemas.microsoft.com/office/drawing/2014/main" id="{5ABE669F-D787-862E-4FBB-58E582FB6DA1}"/>
              </a:ext>
            </a:extLst>
          </p:cNvPr>
          <p:cNvSpPr/>
          <p:nvPr/>
        </p:nvSpPr>
        <p:spPr>
          <a:xfrm>
            <a:off x="6482687" y="4572000"/>
            <a:ext cx="1842447" cy="1296537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5" name="Immagine" descr="Immagine">
            <a:extLst>
              <a:ext uri="{FF2B5EF4-FFF2-40B4-BE49-F238E27FC236}">
                <a16:creationId xmlns:a16="http://schemas.microsoft.com/office/drawing/2014/main" id="{A632DA99-3F2B-7597-4B5F-8AC5E4D770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982" t="24750" b="38138"/>
          <a:stretch>
            <a:fillRect/>
          </a:stretch>
        </p:blipFill>
        <p:spPr>
          <a:xfrm rot="8264362" flipH="1">
            <a:off x="4954137" y="6551682"/>
            <a:ext cx="1667586" cy="1129359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Linea">
            <a:extLst>
              <a:ext uri="{FF2B5EF4-FFF2-40B4-BE49-F238E27FC236}">
                <a16:creationId xmlns:a16="http://schemas.microsoft.com/office/drawing/2014/main" id="{D93984EF-69A9-C63C-8414-A7AF7CC398C3}"/>
              </a:ext>
            </a:extLst>
          </p:cNvPr>
          <p:cNvSpPr/>
          <p:nvPr/>
        </p:nvSpPr>
        <p:spPr>
          <a:xfrm>
            <a:off x="3939073" y="7261862"/>
            <a:ext cx="1431676" cy="1"/>
          </a:xfrm>
          <a:prstGeom prst="line">
            <a:avLst/>
          </a:prstGeom>
          <a:noFill/>
          <a:ln w="57150" cap="flat">
            <a:solidFill>
              <a:schemeClr val="accent1">
                <a:lumOff val="-13575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defTabSz="584200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" name="Experimental conditions:…">
            <a:extLst>
              <a:ext uri="{FF2B5EF4-FFF2-40B4-BE49-F238E27FC236}">
                <a16:creationId xmlns:a16="http://schemas.microsoft.com/office/drawing/2014/main" id="{31226C61-41C6-0EAC-2CE6-EE5E158E21FA}"/>
              </a:ext>
            </a:extLst>
          </p:cNvPr>
          <p:cNvSpPr txBox="1"/>
          <p:nvPr/>
        </p:nvSpPr>
        <p:spPr>
          <a:xfrm>
            <a:off x="8065659" y="6549597"/>
            <a:ext cx="4137351" cy="2541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rPr lang="it-IT" b="1" dirty="0"/>
              <a:t>Mono gun </a:t>
            </a:r>
            <a:r>
              <a:rPr lang="it-IT" b="1" dirty="0" err="1"/>
              <a:t>main</a:t>
            </a:r>
            <a:r>
              <a:rPr lang="it-IT" b="1" dirty="0"/>
              <a:t> feature</a:t>
            </a:r>
            <a:r>
              <a:rPr dirty="0"/>
              <a:t>:</a:t>
            </a:r>
          </a:p>
          <a:p>
            <a:pPr marL="317500" indent="-317500" algn="l">
              <a:spcBef>
                <a:spcPts val="2500"/>
              </a:spcBef>
              <a:buSzPct val="80000"/>
              <a:buBlip>
                <a:blip r:embed="rId6"/>
              </a:buBlip>
            </a:pPr>
            <a:r>
              <a:rPr dirty="0"/>
              <a:t>Beam energy (30 - 900) eV</a:t>
            </a:r>
          </a:p>
          <a:p>
            <a:pPr marL="317500" indent="-317500" algn="l">
              <a:spcBef>
                <a:spcPts val="2500"/>
              </a:spcBef>
              <a:buSzPct val="80000"/>
              <a:buBlip>
                <a:blip r:embed="rId6"/>
              </a:buBlip>
            </a:pPr>
            <a:r>
              <a:rPr dirty="0"/>
              <a:t>Beam current in </a:t>
            </a:r>
            <a:r>
              <a:rPr dirty="0" err="1"/>
              <a:t>fA</a:t>
            </a:r>
            <a:r>
              <a:rPr dirty="0"/>
              <a:t> range</a:t>
            </a:r>
            <a:endParaRPr lang="it-IT" dirty="0"/>
          </a:p>
          <a:p>
            <a:pPr marL="317500" indent="-317500" algn="l">
              <a:spcBef>
                <a:spcPts val="2500"/>
              </a:spcBef>
              <a:buSzPct val="80000"/>
              <a:buBlip>
                <a:blip r:embed="rId6"/>
              </a:buBlip>
            </a:pPr>
            <a:r>
              <a:rPr lang="it-IT" dirty="0" err="1"/>
              <a:t>Continuous</a:t>
            </a:r>
            <a:r>
              <a:rPr lang="it-IT" dirty="0"/>
              <a:t> </a:t>
            </a:r>
            <a:r>
              <a:rPr lang="it-IT" dirty="0" err="1"/>
              <a:t>beam</a:t>
            </a:r>
            <a:endParaRPr dirty="0"/>
          </a:p>
        </p:txBody>
      </p:sp>
      <p:grpSp>
        <p:nvGrpSpPr>
          <p:cNvPr id="18" name="UH-Vacuum…">
            <a:extLst>
              <a:ext uri="{FF2B5EF4-FFF2-40B4-BE49-F238E27FC236}">
                <a16:creationId xmlns:a16="http://schemas.microsoft.com/office/drawing/2014/main" id="{1DE74F23-F3CF-9DEF-AD38-1447BD7926B8}"/>
              </a:ext>
            </a:extLst>
          </p:cNvPr>
          <p:cNvGrpSpPr/>
          <p:nvPr/>
        </p:nvGrpSpPr>
        <p:grpSpPr>
          <a:xfrm>
            <a:off x="2713698" y="7951368"/>
            <a:ext cx="2309369" cy="1045567"/>
            <a:chOff x="0" y="0"/>
            <a:chExt cx="2309367" cy="1045565"/>
          </a:xfrm>
        </p:grpSpPr>
        <p:sp>
          <p:nvSpPr>
            <p:cNvPr id="19" name="UH-Vacuum…">
              <a:extLst>
                <a:ext uri="{FF2B5EF4-FFF2-40B4-BE49-F238E27FC236}">
                  <a16:creationId xmlns:a16="http://schemas.microsoft.com/office/drawing/2014/main" id="{6DFF65A8-386D-197E-32F6-6FD33C108938}"/>
                </a:ext>
              </a:extLst>
            </p:cNvPr>
            <p:cNvSpPr txBox="1"/>
            <p:nvPr/>
          </p:nvSpPr>
          <p:spPr>
            <a:xfrm>
              <a:off x="31750" y="31750"/>
              <a:ext cx="2245868" cy="9820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000"/>
              </a:pPr>
              <a:r>
                <a:t>UH-Vacuum</a:t>
              </a:r>
            </a:p>
            <a:p>
              <a:r>
                <a:t>~10</a:t>
              </a:r>
              <a:r>
                <a:rPr baseline="31999"/>
                <a:t>-10</a:t>
              </a:r>
              <a:r>
                <a:t> mbar</a:t>
              </a:r>
            </a:p>
          </p:txBody>
        </p:sp>
        <p:pic>
          <p:nvPicPr>
            <p:cNvPr id="20" name="UH-Vacuum… UH-Vacuum~10-10 mbar" descr="UH-Vacuum… UH-Vacuum~10-10 mbar">
              <a:extLst>
                <a:ext uri="{FF2B5EF4-FFF2-40B4-BE49-F238E27FC236}">
                  <a16:creationId xmlns:a16="http://schemas.microsoft.com/office/drawing/2014/main" id="{CBA69AEF-F155-BD63-B540-DAD537D1FFE1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2309368" cy="1045566"/>
            </a:xfrm>
            <a:prstGeom prst="rect">
              <a:avLst/>
            </a:prstGeom>
            <a:effectLst/>
          </p:spPr>
        </p:pic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5D1924C0-4B5E-B702-D735-35828085EFD3}"/>
              </a:ext>
            </a:extLst>
          </p:cNvPr>
          <p:cNvSpPr/>
          <p:nvPr/>
        </p:nvSpPr>
        <p:spPr>
          <a:xfrm>
            <a:off x="354842" y="5691116"/>
            <a:ext cx="6701051" cy="3548418"/>
          </a:xfrm>
          <a:prstGeom prst="rect">
            <a:avLst/>
          </a:prstGeom>
          <a:noFill/>
          <a:ln w="12700" cap="flat">
            <a:solidFill>
              <a:schemeClr val="tx2">
                <a:lumMod val="60000"/>
                <a:lumOff val="4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95638BEF-FD83-4E7C-0A7F-698E70567D9B}"/>
                  </a:ext>
                </a:extLst>
              </p:cNvPr>
              <p:cNvSpPr txBox="1"/>
              <p:nvPr/>
            </p:nvSpPr>
            <p:spPr>
              <a:xfrm>
                <a:off x="8229605" y="5306031"/>
                <a:ext cx="2006221" cy="9717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2800" i="1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ar-AE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lang="ar-A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8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ar-AE" sz="2800" i="1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ar-A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8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ar-AE" sz="2800" i="1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2800" dirty="0"/>
              </a:p>
            </p:txBody>
          </p:sp>
        </mc:Choice>
        <mc:Fallback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95638BEF-FD83-4E7C-0A7F-698E70567D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5" y="5306031"/>
                <a:ext cx="2006221" cy="9717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52C75BFC-F30F-1CE1-EF31-F39FA207F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Efficiency</a:t>
            </a:r>
            <a:r>
              <a:rPr lang="it-IT" dirty="0"/>
              <a:t> </a:t>
            </a:r>
            <a:r>
              <a:rPr lang="it-IT" dirty="0" err="1"/>
              <a:t>measurement</a:t>
            </a:r>
            <a:r>
              <a:rPr lang="it-IT" dirty="0"/>
              <a:t>: the </a:t>
            </a:r>
            <a:r>
              <a:rPr lang="it-IT" dirty="0" err="1"/>
              <a:t>method</a:t>
            </a:r>
            <a:endParaRPr lang="it-IT" dirty="0"/>
          </a:p>
        </p:txBody>
      </p:sp>
      <p:sp>
        <p:nvSpPr>
          <p:cNvPr id="22" name="Freccia">
            <a:extLst>
              <a:ext uri="{FF2B5EF4-FFF2-40B4-BE49-F238E27FC236}">
                <a16:creationId xmlns:a16="http://schemas.microsoft.com/office/drawing/2014/main" id="{160BC755-4DBA-B1C8-CACF-E3C6A6123A79}"/>
              </a:ext>
            </a:extLst>
          </p:cNvPr>
          <p:cNvSpPr/>
          <p:nvPr/>
        </p:nvSpPr>
        <p:spPr>
          <a:xfrm rot="5400000">
            <a:off x="3844533" y="4219042"/>
            <a:ext cx="6174811" cy="1012185"/>
          </a:xfrm>
          <a:prstGeom prst="rightArrow">
            <a:avLst>
              <a:gd name="adj1" fmla="val 32000"/>
              <a:gd name="adj2" fmla="val 64000"/>
            </a:avLst>
          </a:prstGeom>
          <a:gradFill flip="none" rotWithShape="1">
            <a:gsLst>
              <a:gs pos="0">
                <a:schemeClr val="accent2"/>
              </a:gs>
              <a:gs pos="52345">
                <a:srgbClr val="0CB1A3"/>
              </a:gs>
              <a:gs pos="81975">
                <a:schemeClr val="accent2">
                  <a:hueOff val="258623"/>
                  <a:satOff val="16006"/>
                  <a:lumOff val="-25223"/>
                </a:schemeClr>
              </a:gs>
            </a:gsLst>
            <a:lin ang="0" scaled="0"/>
          </a:gra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defTabSz="584200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" name="TIME ~2h">
            <a:extLst>
              <a:ext uri="{FF2B5EF4-FFF2-40B4-BE49-F238E27FC236}">
                <a16:creationId xmlns:a16="http://schemas.microsoft.com/office/drawing/2014/main" id="{48056B23-ABAF-1734-5C8C-3DEC2AE78DAC}"/>
              </a:ext>
            </a:extLst>
          </p:cNvPr>
          <p:cNvSpPr txBox="1"/>
          <p:nvPr/>
        </p:nvSpPr>
        <p:spPr>
          <a:xfrm rot="5400000">
            <a:off x="5902310" y="4919669"/>
            <a:ext cx="3036973" cy="2528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defTabSz="584200">
              <a:defRPr sz="4400" b="0"/>
            </a:lvl1pPr>
          </a:lstStyle>
          <a:p>
            <a:r>
              <a:rPr sz="2800" dirty="0"/>
              <a:t>TIME</a:t>
            </a:r>
            <a:r>
              <a:rPr lang="it-IT" sz="2800" dirty="0"/>
              <a:t> </a:t>
            </a:r>
            <a:r>
              <a:rPr sz="2800" dirty="0"/>
              <a:t>~2h</a:t>
            </a:r>
          </a:p>
        </p:txBody>
      </p:sp>
      <p:grpSp>
        <p:nvGrpSpPr>
          <p:cNvPr id="48" name="Raggruppa">
            <a:extLst>
              <a:ext uri="{FF2B5EF4-FFF2-40B4-BE49-F238E27FC236}">
                <a16:creationId xmlns:a16="http://schemas.microsoft.com/office/drawing/2014/main" id="{D0707A88-4A2D-5445-D137-88140696E706}"/>
              </a:ext>
            </a:extLst>
          </p:cNvPr>
          <p:cNvGrpSpPr/>
          <p:nvPr/>
        </p:nvGrpSpPr>
        <p:grpSpPr>
          <a:xfrm>
            <a:off x="7862526" y="1238854"/>
            <a:ext cx="4605167" cy="2834443"/>
            <a:chOff x="0" y="0"/>
            <a:chExt cx="4605166" cy="2834441"/>
          </a:xfrm>
        </p:grpSpPr>
        <p:pic>
          <p:nvPicPr>
            <p:cNvPr id="49" name="Graph3.pdf" descr="Graph3.pdf">
              <a:extLst>
                <a:ext uri="{FF2B5EF4-FFF2-40B4-BE49-F238E27FC236}">
                  <a16:creationId xmlns:a16="http://schemas.microsoft.com/office/drawing/2014/main" id="{A6382843-4773-386E-6C5D-E00FAE11C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4605167" cy="2764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" name="Rettangolo">
              <a:extLst>
                <a:ext uri="{FF2B5EF4-FFF2-40B4-BE49-F238E27FC236}">
                  <a16:creationId xmlns:a16="http://schemas.microsoft.com/office/drawing/2014/main" id="{DF816C86-181B-7BB6-EDD3-A2EA68D32C10}"/>
                </a:ext>
              </a:extLst>
            </p:cNvPr>
            <p:cNvSpPr/>
            <p:nvPr/>
          </p:nvSpPr>
          <p:spPr>
            <a:xfrm>
              <a:off x="1336978" y="2553334"/>
              <a:ext cx="1270001" cy="28110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1" name="Current scan in range [ ~5, ~280 ] fA">
              <a:extLst>
                <a:ext uri="{FF2B5EF4-FFF2-40B4-BE49-F238E27FC236}">
                  <a16:creationId xmlns:a16="http://schemas.microsoft.com/office/drawing/2014/main" id="{BA993352-97DD-7EC9-BE36-E918D6395BB4}"/>
                </a:ext>
              </a:extLst>
            </p:cNvPr>
            <p:cNvSpPr txBox="1"/>
            <p:nvPr/>
          </p:nvSpPr>
          <p:spPr>
            <a:xfrm>
              <a:off x="1035322" y="263832"/>
              <a:ext cx="3126641" cy="870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defTabSz="821531"/>
            </a:lstStyle>
            <a:p>
              <a:r>
                <a:rPr dirty="0"/>
                <a:t>Current scan in range [ ~5, ~280 ] </a:t>
              </a:r>
              <a:r>
                <a:rPr dirty="0" err="1"/>
                <a:t>fA</a:t>
              </a:r>
              <a:endParaRPr dirty="0"/>
            </a:p>
          </p:txBody>
        </p:sp>
        <p:sp>
          <p:nvSpPr>
            <p:cNvPr id="52" name="E2">
              <a:extLst>
                <a:ext uri="{FF2B5EF4-FFF2-40B4-BE49-F238E27FC236}">
                  <a16:creationId xmlns:a16="http://schemas.microsoft.com/office/drawing/2014/main" id="{2E97A725-487A-EA29-3930-A4FD843B9EE1}"/>
                </a:ext>
              </a:extLst>
            </p:cNvPr>
            <p:cNvSpPr txBox="1"/>
            <p:nvPr/>
          </p:nvSpPr>
          <p:spPr>
            <a:xfrm>
              <a:off x="2249683" y="2559308"/>
              <a:ext cx="292151" cy="2751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200"/>
              </a:lvl1pPr>
            </a:lstStyle>
            <a:p>
              <a:r>
                <a:t>E2</a:t>
              </a:r>
            </a:p>
          </p:txBody>
        </p:sp>
      </p:grpSp>
      <p:grpSp>
        <p:nvGrpSpPr>
          <p:cNvPr id="53" name="Why?…">
            <a:extLst>
              <a:ext uri="{FF2B5EF4-FFF2-40B4-BE49-F238E27FC236}">
                <a16:creationId xmlns:a16="http://schemas.microsoft.com/office/drawing/2014/main" id="{CD7A242D-11B6-6AFC-1432-D6E5331724D7}"/>
              </a:ext>
            </a:extLst>
          </p:cNvPr>
          <p:cNvGrpSpPr/>
          <p:nvPr/>
        </p:nvGrpSpPr>
        <p:grpSpPr>
          <a:xfrm>
            <a:off x="9205719" y="6912012"/>
            <a:ext cx="3036142" cy="1185656"/>
            <a:chOff x="0" y="0"/>
            <a:chExt cx="3036140" cy="118565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Why?…">
                  <a:extLst>
                    <a:ext uri="{FF2B5EF4-FFF2-40B4-BE49-F238E27FC236}">
                      <a16:creationId xmlns:a16="http://schemas.microsoft.com/office/drawing/2014/main" id="{5EFD441E-8E01-FD01-19C1-0AF6C1119AD3}"/>
                    </a:ext>
                  </a:extLst>
                </p:cNvPr>
                <p:cNvSpPr txBox="1"/>
                <p:nvPr/>
              </p:nvSpPr>
              <p:spPr>
                <a:xfrm>
                  <a:off x="31750" y="31750"/>
                  <a:ext cx="2972641" cy="11221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71437" tIns="71437" rIns="71437" bIns="71437" numCol="1" anchor="ctr">
                  <a:spAutoFit/>
                </a:bodyPr>
                <a:lstStyle/>
                <a:p>
                  <a:pPr defTabSz="821531">
                    <a:defRPr sz="1500"/>
                  </a:pPr>
                  <a:r>
                    <a:t>Why?</a:t>
                  </a:r>
                </a:p>
                <a:p>
                  <a:pPr marL="127000" indent="-127000" algn="l" defTabSz="821531">
                    <a:buSzPct val="145000"/>
                    <a:buChar char="•"/>
                    <a:defRPr sz="1500"/>
                  </a:pPr>
                  <a:r>
                    <a:t>MCP area </a:t>
                  </a:r>
                  <a14:m>
                    <m:oMath xmlns:m="http://schemas.openxmlformats.org/officeDocument/2006/math">
                      <m:r>
                        <a:rPr sz="20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⊘</m:t>
                      </m:r>
                    </m:oMath>
                  </a14:m>
                  <a:r>
                    <a:t> = 14.5 mm</a:t>
                  </a:r>
                </a:p>
                <a:p>
                  <a:pPr marL="127000" indent="-127000" algn="l" defTabSz="821531">
                    <a:buSzPct val="145000"/>
                    <a:buChar char="•"/>
                    <a:defRPr sz="1500"/>
                  </a:pPr>
                  <a:r>
                    <a:t>Avoid damages</a:t>
                  </a:r>
                </a:p>
                <a:p>
                  <a:pPr marL="127000" indent="-127000" algn="l" defTabSz="821531">
                    <a:buSzPct val="145000"/>
                    <a:buChar char="•"/>
                    <a:defRPr sz="1500"/>
                  </a:pPr>
                  <a:r>
                    <a:t>Higher efficiency expected</a:t>
                  </a:r>
                </a:p>
              </p:txBody>
            </p:sp>
          </mc:Choice>
          <mc:Fallback xmlns="">
            <p:sp>
              <p:nvSpPr>
                <p:cNvPr id="250" name="Why?…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50" y="31750"/>
                  <a:ext cx="2972641" cy="1122156"/>
                </a:xfrm>
                <a:prstGeom prst="rect">
                  <a:avLst/>
                </a:prstGeom>
                <a:blipFill>
                  <a:blip r:embed="rId3"/>
                  <a:stretch>
                    <a:fillRect l="-2869" b="-9783"/>
                  </a:stretch>
                </a:blipFill>
                <a:ln>
                  <a:noFill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5" name="Why?… Why?MCP area  Equazione  = 14.5 mmAvoid damagesHigher efficiency expected" descr="Why?… Why?MCP area  Equazione  = 14.5 mmAvoid damagesHigher efficiency expected">
              <a:extLst>
                <a:ext uri="{FF2B5EF4-FFF2-40B4-BE49-F238E27FC236}">
                  <a16:creationId xmlns:a16="http://schemas.microsoft.com/office/drawing/2014/main" id="{48031563-276D-ECE7-5911-7E7BDFDF224B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3036141" cy="1185656"/>
            </a:xfrm>
            <a:prstGeom prst="rect">
              <a:avLst/>
            </a:prstGeom>
            <a:effectLst/>
          </p:spPr>
        </p:pic>
      </p:grpSp>
      <p:grpSp>
        <p:nvGrpSpPr>
          <p:cNvPr id="56" name="Why?…">
            <a:extLst>
              <a:ext uri="{FF2B5EF4-FFF2-40B4-BE49-F238E27FC236}">
                <a16:creationId xmlns:a16="http://schemas.microsoft.com/office/drawing/2014/main" id="{86A2C819-4900-BA5C-3A05-CC2E913F1201}"/>
              </a:ext>
            </a:extLst>
          </p:cNvPr>
          <p:cNvGrpSpPr/>
          <p:nvPr/>
        </p:nvGrpSpPr>
        <p:grpSpPr>
          <a:xfrm>
            <a:off x="9151128" y="4772821"/>
            <a:ext cx="3036142" cy="1185656"/>
            <a:chOff x="0" y="0"/>
            <a:chExt cx="3036140" cy="118565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Why?…">
                  <a:extLst>
                    <a:ext uri="{FF2B5EF4-FFF2-40B4-BE49-F238E27FC236}">
                      <a16:creationId xmlns:a16="http://schemas.microsoft.com/office/drawing/2014/main" id="{776669CB-BF36-663C-6514-96B36C0799FD}"/>
                    </a:ext>
                  </a:extLst>
                </p:cNvPr>
                <p:cNvSpPr txBox="1"/>
                <p:nvPr/>
              </p:nvSpPr>
              <p:spPr>
                <a:xfrm>
                  <a:off x="31750" y="31750"/>
                  <a:ext cx="2972641" cy="11221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71437" tIns="71437" rIns="71437" bIns="71437" numCol="1" anchor="ctr">
                  <a:spAutoFit/>
                </a:bodyPr>
                <a:lstStyle/>
                <a:p>
                  <a:pPr defTabSz="821531">
                    <a:defRPr sz="1500"/>
                  </a:pPr>
                  <a:r>
                    <a:t>Why?</a:t>
                  </a:r>
                </a:p>
                <a:p>
                  <a:pPr marL="127000" indent="-127000" algn="l" defTabSz="821531">
                    <a:buSzPct val="145000"/>
                    <a:buChar char="•"/>
                    <a:defRPr sz="1500"/>
                  </a:pPr>
                  <a:r>
                    <a:t>FC hole </a:t>
                  </a:r>
                  <a14:m>
                    <m:oMath xmlns:m="http://schemas.openxmlformats.org/officeDocument/2006/math">
                      <m:r>
                        <a:rPr sz="20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⊘</m:t>
                      </m:r>
                    </m:oMath>
                  </a14:m>
                  <a:r>
                    <a:t> = 3 mm</a:t>
                  </a:r>
                </a:p>
                <a:p>
                  <a:pPr marL="127000" indent="-127000" algn="l" defTabSz="821531">
                    <a:buSzPct val="145000"/>
                    <a:buChar char="•"/>
                    <a:defRPr sz="1500"/>
                  </a:pPr>
                  <a:r>
                    <a:t>Slight beam shift during scan</a:t>
                  </a:r>
                </a:p>
                <a:p>
                  <a:pPr marL="127000" indent="-127000" algn="l" defTabSz="821531">
                    <a:buSzPct val="145000"/>
                    <a:buChar char="•"/>
                    <a:defRPr sz="1500"/>
                  </a:pPr>
                  <a:r>
                    <a:t>Full current integration</a:t>
                  </a:r>
                </a:p>
              </p:txBody>
            </p:sp>
          </mc:Choice>
          <mc:Fallback xmlns="">
            <p:sp>
              <p:nvSpPr>
                <p:cNvPr id="254" name="Why?…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50" y="31750"/>
                  <a:ext cx="2972641" cy="1122156"/>
                </a:xfrm>
                <a:prstGeom prst="rect">
                  <a:avLst/>
                </a:prstGeom>
                <a:blipFill>
                  <a:blip r:embed="rId5"/>
                  <a:stretch>
                    <a:fillRect l="-2869" b="-9239"/>
                  </a:stretch>
                </a:blipFill>
                <a:ln>
                  <a:noFill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8" name="Why?… Why?FC hole  Equazione  = 3 mmSlight beam shift during scanFull current integration" descr="Why?… Why?FC hole  Equazione  = 3 mmSlight beam shift during scanFull current integration">
              <a:extLst>
                <a:ext uri="{FF2B5EF4-FFF2-40B4-BE49-F238E27FC236}">
                  <a16:creationId xmlns:a16="http://schemas.microsoft.com/office/drawing/2014/main" id="{12A0D0FA-AA79-9DA1-E698-9C90AC0E84D8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3036141" cy="1185656"/>
            </a:xfrm>
            <a:prstGeom prst="rect">
              <a:avLst/>
            </a:prstGeom>
            <a:effectLst/>
          </p:spPr>
        </p:pic>
      </p:grpSp>
      <p:grpSp>
        <p:nvGrpSpPr>
          <p:cNvPr id="69" name="Gruppo 68">
            <a:extLst>
              <a:ext uri="{FF2B5EF4-FFF2-40B4-BE49-F238E27FC236}">
                <a16:creationId xmlns:a16="http://schemas.microsoft.com/office/drawing/2014/main" id="{156085E8-080B-94B3-ECF7-CB31EE755204}"/>
              </a:ext>
            </a:extLst>
          </p:cNvPr>
          <p:cNvGrpSpPr/>
          <p:nvPr/>
        </p:nvGrpSpPr>
        <p:grpSpPr>
          <a:xfrm>
            <a:off x="551598" y="1678675"/>
            <a:ext cx="6719247" cy="6221932"/>
            <a:chOff x="551598" y="1678675"/>
            <a:chExt cx="6719247" cy="6221932"/>
          </a:xfrm>
        </p:grpSpPr>
        <p:sp>
          <p:nvSpPr>
            <p:cNvPr id="37" name="Linea">
              <a:extLst>
                <a:ext uri="{FF2B5EF4-FFF2-40B4-BE49-F238E27FC236}">
                  <a16:creationId xmlns:a16="http://schemas.microsoft.com/office/drawing/2014/main" id="{87F7A0C4-6BB4-E0B3-B139-7BB289875DB3}"/>
                </a:ext>
              </a:extLst>
            </p:cNvPr>
            <p:cNvSpPr/>
            <p:nvPr/>
          </p:nvSpPr>
          <p:spPr>
            <a:xfrm>
              <a:off x="3352219" y="4284630"/>
              <a:ext cx="1431676" cy="1"/>
            </a:xfrm>
            <a:prstGeom prst="line">
              <a:avLst/>
            </a:prstGeom>
            <a:noFill/>
            <a:ln w="254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ttangolo">
                  <a:extLst>
                    <a:ext uri="{FF2B5EF4-FFF2-40B4-BE49-F238E27FC236}">
                      <a16:creationId xmlns:a16="http://schemas.microsoft.com/office/drawing/2014/main" id="{F245F934-1162-62DF-FD9E-2AEA031265C0}"/>
                    </a:ext>
                  </a:extLst>
                </p:cNvPr>
                <p:cNvSpPr txBox="1"/>
                <p:nvPr/>
              </p:nvSpPr>
              <p:spPr>
                <a:xfrm>
                  <a:off x="3712191" y="4374822"/>
                  <a:ext cx="707163" cy="36095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defTabSz="584200">
                    <a:defRPr b="0"/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ar-AE" sz="355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35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it-IT" sz="355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dirty="0"/>
                </a:p>
              </p:txBody>
            </p:sp>
          </mc:Choice>
          <mc:Fallback xmlns="">
            <p:sp>
              <p:nvSpPr>
                <p:cNvPr id="38" name="Rettangolo">
                  <a:extLst>
                    <a:ext uri="{FF2B5EF4-FFF2-40B4-BE49-F238E27FC236}">
                      <a16:creationId xmlns:a16="http://schemas.microsoft.com/office/drawing/2014/main" id="{F245F934-1162-62DF-FD9E-2AEA031265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2191" y="4374822"/>
                  <a:ext cx="707163" cy="360951"/>
                </a:xfrm>
                <a:prstGeom prst="rect">
                  <a:avLst/>
                </a:prstGeom>
                <a:blipFill>
                  <a:blip r:embed="rId6"/>
                  <a:stretch>
                    <a:fillRect b="-23729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Linea">
              <a:extLst>
                <a:ext uri="{FF2B5EF4-FFF2-40B4-BE49-F238E27FC236}">
                  <a16:creationId xmlns:a16="http://schemas.microsoft.com/office/drawing/2014/main" id="{89D203D4-BAD3-3F70-0ACE-1F330B470B16}"/>
                </a:ext>
              </a:extLst>
            </p:cNvPr>
            <p:cNvSpPr/>
            <p:nvPr/>
          </p:nvSpPr>
          <p:spPr>
            <a:xfrm>
              <a:off x="3352219" y="2198543"/>
              <a:ext cx="1431676" cy="1"/>
            </a:xfrm>
            <a:prstGeom prst="line">
              <a:avLst/>
            </a:prstGeom>
            <a:noFill/>
            <a:ln w="254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ttangolo">
                  <a:extLst>
                    <a:ext uri="{FF2B5EF4-FFF2-40B4-BE49-F238E27FC236}">
                      <a16:creationId xmlns:a16="http://schemas.microsoft.com/office/drawing/2014/main" id="{F47BD06A-74D6-B48A-D956-A07B9DAAFE17}"/>
                    </a:ext>
                  </a:extLst>
                </p:cNvPr>
                <p:cNvSpPr txBox="1"/>
                <p:nvPr/>
              </p:nvSpPr>
              <p:spPr>
                <a:xfrm>
                  <a:off x="3955335" y="2288767"/>
                  <a:ext cx="302666" cy="41448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defTabSz="584200">
                    <a:defRPr b="0"/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dirty="0"/>
                </a:p>
              </p:txBody>
            </p:sp>
          </mc:Choice>
          <mc:Fallback xmlns="">
            <p:sp>
              <p:nvSpPr>
                <p:cNvPr id="32" name="Rettangolo">
                  <a:extLst>
                    <a:ext uri="{FF2B5EF4-FFF2-40B4-BE49-F238E27FC236}">
                      <a16:creationId xmlns:a16="http://schemas.microsoft.com/office/drawing/2014/main" id="{F47BD06A-74D6-B48A-D956-A07B9DAAFE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55335" y="2288767"/>
                  <a:ext cx="302666" cy="414487"/>
                </a:xfrm>
                <a:prstGeom prst="rect">
                  <a:avLst/>
                </a:prstGeom>
                <a:blipFill>
                  <a:blip r:embed="rId7"/>
                  <a:stretch>
                    <a:fillRect l="-28571" b="-16176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3" name="Raggruppa">
              <a:extLst>
                <a:ext uri="{FF2B5EF4-FFF2-40B4-BE49-F238E27FC236}">
                  <a16:creationId xmlns:a16="http://schemas.microsoft.com/office/drawing/2014/main" id="{DA260219-90E0-377A-35BB-11073DD15744}"/>
                </a:ext>
              </a:extLst>
            </p:cNvPr>
            <p:cNvGrpSpPr/>
            <p:nvPr/>
          </p:nvGrpSpPr>
          <p:grpSpPr>
            <a:xfrm>
              <a:off x="5177345" y="1815001"/>
              <a:ext cx="1152882" cy="767085"/>
              <a:chOff x="0" y="0"/>
              <a:chExt cx="1604019" cy="1215040"/>
            </a:xfrm>
          </p:grpSpPr>
          <p:sp>
            <p:nvSpPr>
              <p:cNvPr id="34" name="Cilindro">
                <a:extLst>
                  <a:ext uri="{FF2B5EF4-FFF2-40B4-BE49-F238E27FC236}">
                    <a16:creationId xmlns:a16="http://schemas.microsoft.com/office/drawing/2014/main" id="{84774123-601C-8B64-B473-02A987655233}"/>
                  </a:ext>
                </a:extLst>
              </p:cNvPr>
              <p:cNvSpPr/>
              <p:nvPr/>
            </p:nvSpPr>
            <p:spPr>
              <a:xfrm rot="16200000">
                <a:off x="194489" y="-194490"/>
                <a:ext cx="1215042" cy="1604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21600" extrusionOk="0">
                    <a:moveTo>
                      <a:pt x="9839" y="0"/>
                    </a:moveTo>
                    <a:cubicBezTo>
                      <a:pt x="7321" y="0"/>
                      <a:pt x="4803" y="241"/>
                      <a:pt x="2882" y="724"/>
                    </a:cubicBezTo>
                    <a:cubicBezTo>
                      <a:pt x="-961" y="1689"/>
                      <a:pt x="-961" y="3255"/>
                      <a:pt x="2882" y="4221"/>
                    </a:cubicBezTo>
                    <a:cubicBezTo>
                      <a:pt x="6724" y="5186"/>
                      <a:pt x="12954" y="5186"/>
                      <a:pt x="16796" y="4221"/>
                    </a:cubicBezTo>
                    <a:cubicBezTo>
                      <a:pt x="20639" y="3255"/>
                      <a:pt x="20639" y="1689"/>
                      <a:pt x="16796" y="724"/>
                    </a:cubicBezTo>
                    <a:cubicBezTo>
                      <a:pt x="14875" y="241"/>
                      <a:pt x="12357" y="0"/>
                      <a:pt x="9839" y="0"/>
                    </a:cubicBezTo>
                    <a:close/>
                    <a:moveTo>
                      <a:pt x="0" y="3593"/>
                    </a:moveTo>
                    <a:lnTo>
                      <a:pt x="0" y="18993"/>
                    </a:lnTo>
                    <a:cubicBezTo>
                      <a:pt x="0" y="20356"/>
                      <a:pt x="4405" y="21600"/>
                      <a:pt x="9839" y="21600"/>
                    </a:cubicBezTo>
                    <a:cubicBezTo>
                      <a:pt x="15273" y="21600"/>
                      <a:pt x="19678" y="20356"/>
                      <a:pt x="19678" y="18993"/>
                    </a:cubicBezTo>
                    <a:lnTo>
                      <a:pt x="19678" y="3593"/>
                    </a:lnTo>
                    <a:cubicBezTo>
                      <a:pt x="18279" y="4621"/>
                      <a:pt x="14401" y="5357"/>
                      <a:pt x="9839" y="5357"/>
                    </a:cubicBezTo>
                    <a:cubicBezTo>
                      <a:pt x="5277" y="5357"/>
                      <a:pt x="1399" y="4621"/>
                      <a:pt x="0" y="3593"/>
                    </a:cubicBezTo>
                    <a:close/>
                  </a:path>
                </a:pathLst>
              </a:custGeom>
              <a:solidFill>
                <a:srgbClr val="929292"/>
              </a:solidFill>
              <a:ln w="12700" cap="flat">
                <a:solidFill>
                  <a:srgbClr val="5E5E5E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5" name="Ovale">
                <a:extLst>
                  <a:ext uri="{FF2B5EF4-FFF2-40B4-BE49-F238E27FC236}">
                    <a16:creationId xmlns:a16="http://schemas.microsoft.com/office/drawing/2014/main" id="{647C6249-8782-01DA-DB23-FBF7FBCE8051}"/>
                  </a:ext>
                </a:extLst>
              </p:cNvPr>
              <p:cNvSpPr/>
              <p:nvPr/>
            </p:nvSpPr>
            <p:spPr>
              <a:xfrm>
                <a:off x="138511" y="507293"/>
                <a:ext cx="63727" cy="200455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25" name="Linea">
              <a:extLst>
                <a:ext uri="{FF2B5EF4-FFF2-40B4-BE49-F238E27FC236}">
                  <a16:creationId xmlns:a16="http://schemas.microsoft.com/office/drawing/2014/main" id="{F0095255-D10F-78ED-4DD3-C17C63AC79FF}"/>
                </a:ext>
              </a:extLst>
            </p:cNvPr>
            <p:cNvSpPr/>
            <p:nvPr/>
          </p:nvSpPr>
          <p:spPr>
            <a:xfrm>
              <a:off x="3352220" y="6370717"/>
              <a:ext cx="1431676" cy="1"/>
            </a:xfrm>
            <a:prstGeom prst="line">
              <a:avLst/>
            </a:prstGeom>
            <a:noFill/>
            <a:ln w="254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ttangolo">
                  <a:extLst>
                    <a:ext uri="{FF2B5EF4-FFF2-40B4-BE49-F238E27FC236}">
                      <a16:creationId xmlns:a16="http://schemas.microsoft.com/office/drawing/2014/main" id="{40C778B2-5BC9-02F1-B812-DFF1B07243A0}"/>
                    </a:ext>
                  </a:extLst>
                </p:cNvPr>
                <p:cNvSpPr txBox="1"/>
                <p:nvPr/>
              </p:nvSpPr>
              <p:spPr>
                <a:xfrm>
                  <a:off x="3955335" y="6460941"/>
                  <a:ext cx="302665" cy="41448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defTabSz="584200">
                    <a:defRPr b="0"/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6" name="Rettangolo">
                  <a:extLst>
                    <a:ext uri="{FF2B5EF4-FFF2-40B4-BE49-F238E27FC236}">
                      <a16:creationId xmlns:a16="http://schemas.microsoft.com/office/drawing/2014/main" id="{40C778B2-5BC9-02F1-B812-DFF1B07243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55335" y="6460941"/>
                  <a:ext cx="302665" cy="414487"/>
                </a:xfrm>
                <a:prstGeom prst="rect">
                  <a:avLst/>
                </a:prstGeom>
                <a:blipFill>
                  <a:blip r:embed="rId8"/>
                  <a:stretch>
                    <a:fillRect l="-28571" b="-14706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7" name="Raggruppa">
              <a:extLst>
                <a:ext uri="{FF2B5EF4-FFF2-40B4-BE49-F238E27FC236}">
                  <a16:creationId xmlns:a16="http://schemas.microsoft.com/office/drawing/2014/main" id="{1966BA1A-24EC-E08B-2C72-DC81F10620B9}"/>
                </a:ext>
              </a:extLst>
            </p:cNvPr>
            <p:cNvGrpSpPr/>
            <p:nvPr/>
          </p:nvGrpSpPr>
          <p:grpSpPr>
            <a:xfrm>
              <a:off x="5177345" y="5987174"/>
              <a:ext cx="1152882" cy="767085"/>
              <a:chOff x="0" y="0"/>
              <a:chExt cx="1604019" cy="1215040"/>
            </a:xfrm>
          </p:grpSpPr>
          <p:sp>
            <p:nvSpPr>
              <p:cNvPr id="28" name="Cilindro">
                <a:extLst>
                  <a:ext uri="{FF2B5EF4-FFF2-40B4-BE49-F238E27FC236}">
                    <a16:creationId xmlns:a16="http://schemas.microsoft.com/office/drawing/2014/main" id="{A6BF4CBB-F847-CD05-3C41-4CA8B9AEE208}"/>
                  </a:ext>
                </a:extLst>
              </p:cNvPr>
              <p:cNvSpPr/>
              <p:nvPr/>
            </p:nvSpPr>
            <p:spPr>
              <a:xfrm rot="16200000">
                <a:off x="194489" y="-194490"/>
                <a:ext cx="1215042" cy="1604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21600" extrusionOk="0">
                    <a:moveTo>
                      <a:pt x="9839" y="0"/>
                    </a:moveTo>
                    <a:cubicBezTo>
                      <a:pt x="7321" y="0"/>
                      <a:pt x="4803" y="241"/>
                      <a:pt x="2882" y="724"/>
                    </a:cubicBezTo>
                    <a:cubicBezTo>
                      <a:pt x="-961" y="1689"/>
                      <a:pt x="-961" y="3255"/>
                      <a:pt x="2882" y="4221"/>
                    </a:cubicBezTo>
                    <a:cubicBezTo>
                      <a:pt x="6724" y="5186"/>
                      <a:pt x="12954" y="5186"/>
                      <a:pt x="16796" y="4221"/>
                    </a:cubicBezTo>
                    <a:cubicBezTo>
                      <a:pt x="20639" y="3255"/>
                      <a:pt x="20639" y="1689"/>
                      <a:pt x="16796" y="724"/>
                    </a:cubicBezTo>
                    <a:cubicBezTo>
                      <a:pt x="14875" y="241"/>
                      <a:pt x="12357" y="0"/>
                      <a:pt x="9839" y="0"/>
                    </a:cubicBezTo>
                    <a:close/>
                    <a:moveTo>
                      <a:pt x="0" y="3593"/>
                    </a:moveTo>
                    <a:lnTo>
                      <a:pt x="0" y="18993"/>
                    </a:lnTo>
                    <a:cubicBezTo>
                      <a:pt x="0" y="20356"/>
                      <a:pt x="4405" y="21600"/>
                      <a:pt x="9839" y="21600"/>
                    </a:cubicBezTo>
                    <a:cubicBezTo>
                      <a:pt x="15273" y="21600"/>
                      <a:pt x="19678" y="20356"/>
                      <a:pt x="19678" y="18993"/>
                    </a:cubicBezTo>
                    <a:lnTo>
                      <a:pt x="19678" y="3593"/>
                    </a:lnTo>
                    <a:cubicBezTo>
                      <a:pt x="18279" y="4621"/>
                      <a:pt x="14401" y="5357"/>
                      <a:pt x="9839" y="5357"/>
                    </a:cubicBezTo>
                    <a:cubicBezTo>
                      <a:pt x="5277" y="5357"/>
                      <a:pt x="1399" y="4621"/>
                      <a:pt x="0" y="3593"/>
                    </a:cubicBezTo>
                    <a:close/>
                  </a:path>
                </a:pathLst>
              </a:custGeom>
              <a:solidFill>
                <a:srgbClr val="929292"/>
              </a:solidFill>
              <a:ln w="12700" cap="flat">
                <a:solidFill>
                  <a:srgbClr val="5E5E5E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9" name="Ovale">
                <a:extLst>
                  <a:ext uri="{FF2B5EF4-FFF2-40B4-BE49-F238E27FC236}">
                    <a16:creationId xmlns:a16="http://schemas.microsoft.com/office/drawing/2014/main" id="{BF11957D-A8ED-A3F6-3539-ECDC4A769E60}"/>
                  </a:ext>
                </a:extLst>
              </p:cNvPr>
              <p:cNvSpPr/>
              <p:nvPr/>
            </p:nvSpPr>
            <p:spPr>
              <a:xfrm>
                <a:off x="138511" y="507293"/>
                <a:ext cx="63727" cy="200455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pic>
          <p:nvPicPr>
            <p:cNvPr id="43" name="Immagine" descr="Immagine">
              <a:extLst>
                <a:ext uri="{FF2B5EF4-FFF2-40B4-BE49-F238E27FC236}">
                  <a16:creationId xmlns:a16="http://schemas.microsoft.com/office/drawing/2014/main" id="{CB923062-FC80-4902-A0FC-D199D3E5E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836380" y="1678675"/>
              <a:ext cx="2623295" cy="14505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" name="Immagine" descr="Immagine">
              <a:extLst>
                <a:ext uri="{FF2B5EF4-FFF2-40B4-BE49-F238E27FC236}">
                  <a16:creationId xmlns:a16="http://schemas.microsoft.com/office/drawing/2014/main" id="{7EB4E7DE-8376-5225-0808-6E3821570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803176" y="3770619"/>
              <a:ext cx="2623295" cy="14505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" name="Immagine" descr="Immagine">
              <a:extLst>
                <a:ext uri="{FF2B5EF4-FFF2-40B4-BE49-F238E27FC236}">
                  <a16:creationId xmlns:a16="http://schemas.microsoft.com/office/drawing/2014/main" id="{87606F5A-D507-A23A-5853-766E525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836380" y="5887175"/>
              <a:ext cx="2623295" cy="14505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" name="Immagine" descr="Immagine">
              <a:extLst>
                <a:ext uri="{FF2B5EF4-FFF2-40B4-BE49-F238E27FC236}">
                  <a16:creationId xmlns:a16="http://schemas.microsoft.com/office/drawing/2014/main" id="{31AC4791-6A6D-C835-5070-AE25BC0DD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26982" t="24750" b="38138"/>
            <a:stretch>
              <a:fillRect/>
            </a:stretch>
          </p:blipFill>
          <p:spPr>
            <a:xfrm rot="10800000" flipH="1">
              <a:off x="4933168" y="3792835"/>
              <a:ext cx="1549519" cy="11667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1" name="CasellaDiTesto 60">
              <a:extLst>
                <a:ext uri="{FF2B5EF4-FFF2-40B4-BE49-F238E27FC236}">
                  <a16:creationId xmlns:a16="http://schemas.microsoft.com/office/drawing/2014/main" id="{6D390865-E42B-9B81-ABE1-154FA7DA216F}"/>
                </a:ext>
              </a:extLst>
            </p:cNvPr>
            <p:cNvSpPr txBox="1"/>
            <p:nvPr/>
          </p:nvSpPr>
          <p:spPr>
            <a:xfrm>
              <a:off x="767687" y="7057363"/>
              <a:ext cx="6503158" cy="8432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l" defTabSz="821531">
                <a:lnSpc>
                  <a:spcPct val="300000"/>
                </a:lnSpc>
                <a:buSzPct val="145000"/>
              </a:pPr>
              <a:r>
                <a:rPr lang="en-US" sz="2000" dirty="0"/>
                <a:t>FOCUSED beam: current scan on </a:t>
              </a:r>
              <a:r>
                <a:rPr lang="en-US" sz="2000" dirty="0">
                  <a:solidFill>
                    <a:schemeClr val="accent2">
                      <a:hueOff val="258623"/>
                      <a:satOff val="16006"/>
                      <a:lumOff val="-25223"/>
                    </a:schemeClr>
                  </a:solidFill>
                </a:rPr>
                <a:t>FC</a:t>
              </a:r>
            </a:p>
          </p:txBody>
        </p:sp>
        <p:sp>
          <p:nvSpPr>
            <p:cNvPr id="63" name="CasellaDiTesto 62">
              <a:extLst>
                <a:ext uri="{FF2B5EF4-FFF2-40B4-BE49-F238E27FC236}">
                  <a16:creationId xmlns:a16="http://schemas.microsoft.com/office/drawing/2014/main" id="{40BD02B8-6561-AE4B-8C28-F3827ACB30B8}"/>
                </a:ext>
              </a:extLst>
            </p:cNvPr>
            <p:cNvSpPr txBox="1"/>
            <p:nvPr/>
          </p:nvSpPr>
          <p:spPr>
            <a:xfrm>
              <a:off x="590267" y="5023845"/>
              <a:ext cx="6503158" cy="8432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l" defTabSz="821531">
                <a:lnSpc>
                  <a:spcPct val="300000"/>
                </a:lnSpc>
                <a:buSzPct val="145000"/>
              </a:pPr>
              <a:r>
                <a:rPr lang="en-US" sz="2000" dirty="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rPr>
                <a:t>LARGE</a:t>
              </a:r>
              <a:r>
                <a:rPr lang="en-US" sz="2000" dirty="0"/>
                <a:t> beam: current scan on </a:t>
              </a:r>
              <a:r>
                <a:rPr lang="en-US" sz="2000" dirty="0">
                  <a:solidFill>
                    <a:schemeClr val="accent2">
                      <a:hueOff val="258623"/>
                      <a:satOff val="16006"/>
                      <a:lumOff val="-25223"/>
                    </a:schemeClr>
                  </a:solidFill>
                </a:rPr>
                <a:t>MCP</a:t>
              </a:r>
            </a:p>
          </p:txBody>
        </p:sp>
        <p:sp>
          <p:nvSpPr>
            <p:cNvPr id="64" name="CasellaDiTesto 63">
              <a:extLst>
                <a:ext uri="{FF2B5EF4-FFF2-40B4-BE49-F238E27FC236}">
                  <a16:creationId xmlns:a16="http://schemas.microsoft.com/office/drawing/2014/main" id="{F4A3166F-311C-1C58-1561-3A2115030D01}"/>
                </a:ext>
              </a:extLst>
            </p:cNvPr>
            <p:cNvSpPr txBox="1"/>
            <p:nvPr/>
          </p:nvSpPr>
          <p:spPr>
            <a:xfrm>
              <a:off x="551598" y="2746944"/>
              <a:ext cx="6503158" cy="8432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l" defTabSz="821531">
                <a:lnSpc>
                  <a:spcPct val="300000"/>
                </a:lnSpc>
                <a:buSzPct val="145000"/>
              </a:pPr>
              <a:r>
                <a:rPr lang="en-US" sz="2000" dirty="0"/>
                <a:t>FOCUSED beam: current scan on </a:t>
              </a:r>
              <a:r>
                <a:rPr lang="en-US" sz="2000" dirty="0">
                  <a:solidFill>
                    <a:schemeClr val="accent2">
                      <a:hueOff val="258623"/>
                      <a:satOff val="16006"/>
                      <a:lumOff val="-25223"/>
                    </a:schemeClr>
                  </a:solidFill>
                </a:rPr>
                <a:t>FC</a:t>
              </a:r>
            </a:p>
          </p:txBody>
        </p:sp>
      </p:grp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A7B36E56-DCFC-53A6-A3DF-6A33155046DA}"/>
              </a:ext>
            </a:extLst>
          </p:cNvPr>
          <p:cNvSpPr txBox="1"/>
          <p:nvPr/>
        </p:nvSpPr>
        <p:spPr>
          <a:xfrm>
            <a:off x="8398681" y="4115979"/>
            <a:ext cx="4102668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400" dirty="0"/>
              <a:t>FOCUSED beam: </a:t>
            </a:r>
            <a:endParaRPr lang="it-IT" dirty="0"/>
          </a:p>
        </p:txBody>
      </p: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54FE0D63-7533-2B05-3B88-369086CCDDDC}"/>
              </a:ext>
            </a:extLst>
          </p:cNvPr>
          <p:cNvSpPr txBox="1"/>
          <p:nvPr/>
        </p:nvSpPr>
        <p:spPr>
          <a:xfrm>
            <a:off x="8860808" y="6285974"/>
            <a:ext cx="2698845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LARGE</a:t>
            </a:r>
            <a:r>
              <a:rPr lang="en-US" sz="2400" dirty="0"/>
              <a:t> beam</a:t>
            </a:r>
            <a:endParaRPr lang="it-IT" dirty="0"/>
          </a:p>
        </p:txBody>
      </p:sp>
      <p:sp>
        <p:nvSpPr>
          <p:cNvPr id="70" name="Verify that the beam size variation modifies the current density only (not the total current!)…">
            <a:extLst>
              <a:ext uri="{FF2B5EF4-FFF2-40B4-BE49-F238E27FC236}">
                <a16:creationId xmlns:a16="http://schemas.microsoft.com/office/drawing/2014/main" id="{AAB9DDD5-2176-ACDF-ECA4-A6B94B87EB82}"/>
              </a:ext>
            </a:extLst>
          </p:cNvPr>
          <p:cNvSpPr txBox="1"/>
          <p:nvPr/>
        </p:nvSpPr>
        <p:spPr>
          <a:xfrm>
            <a:off x="233320" y="8182064"/>
            <a:ext cx="12635002" cy="1050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L="381000" indent="-381000" algn="l" defTabSz="821531">
              <a:lnSpc>
                <a:spcPct val="150000"/>
              </a:lnSpc>
              <a:buClr>
                <a:schemeClr val="accent2">
                  <a:hueOff val="258623"/>
                  <a:satOff val="16006"/>
                  <a:lumOff val="-25223"/>
                </a:schemeClr>
              </a:buClr>
              <a:buSzPct val="100000"/>
              <a:buAutoNum type="arabicPeriod"/>
            </a:pPr>
            <a:r>
              <a:rPr dirty="0"/>
              <a:t>Verify that the beam size variation modifies the current density only (not the total current!)</a:t>
            </a:r>
          </a:p>
          <a:p>
            <a:pPr marL="381000" indent="-381000" algn="l" defTabSz="821531">
              <a:lnSpc>
                <a:spcPct val="150000"/>
              </a:lnSpc>
              <a:buClr>
                <a:schemeClr val="accent2">
                  <a:hueOff val="258623"/>
                  <a:satOff val="16006"/>
                  <a:lumOff val="-25223"/>
                </a:schemeClr>
              </a:buClr>
              <a:buSzPct val="100000"/>
              <a:buAutoNum type="arabicPeriod"/>
            </a:pPr>
            <a:r>
              <a:rPr dirty="0"/>
              <a:t>Check stability with current measurement before and after</a:t>
            </a:r>
          </a:p>
        </p:txBody>
      </p:sp>
    </p:spTree>
    <p:extLst>
      <p:ext uri="{BB962C8B-B14F-4D97-AF65-F5344CB8AC3E}">
        <p14:creationId xmlns:p14="http://schemas.microsoft.com/office/powerpoint/2010/main" val="217767401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1A07373-3B70-3732-E1EF-43332E0F37B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6</a:t>
            </a:fld>
            <a:endParaRPr lang="it-IT"/>
          </a:p>
        </p:txBody>
      </p:sp>
      <p:sp>
        <p:nvSpPr>
          <p:cNvPr id="273" name="The beam size variation modifies the current density onl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1622">
              <a:defRPr sz="3640"/>
            </a:lvl1pPr>
          </a:lstStyle>
          <a:p>
            <a:r>
              <a:t>The beam size variation modifies the current density only</a:t>
            </a:r>
          </a:p>
        </p:txBody>
      </p:sp>
      <p:pic>
        <p:nvPicPr>
          <p:cNvPr id="274" name="Graph19.pdf" descr="Graph19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99" y="3617516"/>
            <a:ext cx="6070601" cy="42771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Graph20.pdf" descr="Graph20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69175" y="3617516"/>
            <a:ext cx="6067195" cy="4274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Schermata 2021-05-06 alle 13.06.45.png" descr="Schermata 2021-05-06 alle 13.06.45.png"/>
          <p:cNvPicPr>
            <a:picLocks noChangeAspect="1"/>
          </p:cNvPicPr>
          <p:nvPr/>
        </p:nvPicPr>
        <p:blipFill>
          <a:blip r:embed="rId4"/>
          <a:srcRect t="3265" b="3265"/>
          <a:stretch>
            <a:fillRect/>
          </a:stretch>
        </p:blipFill>
        <p:spPr>
          <a:xfrm>
            <a:off x="5518820" y="1393627"/>
            <a:ext cx="2500822" cy="2100368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7" name="Testo"/>
              <p:cNvSpPr txBox="1"/>
              <p:nvPr/>
            </p:nvSpPr>
            <p:spPr>
              <a:xfrm>
                <a:off x="1802503" y="8097554"/>
                <a:ext cx="3106789" cy="92478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lim>
                      </m:limLow>
                      <m:sSub>
                        <m:sSubPr>
                          <m:ctrlPr>
                            <a:rPr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=3.2⋅</m:t>
                      </m:r>
                      <m:sSup>
                        <m:sSupPr>
                          <m:ctrlPr>
                            <a:rPr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−9</m:t>
                          </m:r>
                        </m:sup>
                      </m:sSup>
                      <m:r>
                        <a:rPr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77" name="Tes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2503" y="8097554"/>
                <a:ext cx="3106789" cy="9247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8" name="Testo"/>
              <p:cNvSpPr txBox="1"/>
              <p:nvPr/>
            </p:nvSpPr>
            <p:spPr>
              <a:xfrm>
                <a:off x="8019530" y="8097554"/>
                <a:ext cx="3106789" cy="92478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lim>
                      </m:limLow>
                      <m:sSub>
                        <m:sSubPr>
                          <m:ctrlPr>
                            <a:rPr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=3.3⋅</m:t>
                      </m:r>
                      <m:sSup>
                        <m:sSupPr>
                          <m:ctrlPr>
                            <a:rPr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−9</m:t>
                          </m:r>
                        </m:sup>
                      </m:sSup>
                      <m:r>
                        <a:rPr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78" name="Tes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9530" y="8097554"/>
                <a:ext cx="3106789" cy="9247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9" name="Testo"/>
              <p:cNvSpPr txBox="1"/>
              <p:nvPr/>
            </p:nvSpPr>
            <p:spPr>
              <a:xfrm>
                <a:off x="5375062" y="7340074"/>
                <a:ext cx="1778355" cy="55218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=90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𝑒𝑉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79" name="Tes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5062" y="7340074"/>
                <a:ext cx="1778355" cy="55218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0" name="FOCUSED beam"/>
          <p:cNvSpPr txBox="1"/>
          <p:nvPr/>
        </p:nvSpPr>
        <p:spPr>
          <a:xfrm>
            <a:off x="1849272" y="3263207"/>
            <a:ext cx="2412188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FOCUSED beam</a:t>
            </a:r>
          </a:p>
        </p:txBody>
      </p:sp>
      <p:sp>
        <p:nvSpPr>
          <p:cNvPr id="281" name="LARGE beam"/>
          <p:cNvSpPr txBox="1"/>
          <p:nvPr/>
        </p:nvSpPr>
        <p:spPr>
          <a:xfrm>
            <a:off x="8592687" y="3263207"/>
            <a:ext cx="1960475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LARGE beam</a:t>
            </a:r>
          </a:p>
        </p:txBody>
      </p:sp>
      <p:sp>
        <p:nvSpPr>
          <p:cNvPr id="282" name="2D spatial scan on FC…"/>
          <p:cNvSpPr txBox="1"/>
          <p:nvPr/>
        </p:nvSpPr>
        <p:spPr>
          <a:xfrm>
            <a:off x="533400" y="1296592"/>
            <a:ext cx="3658718" cy="1147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17500" indent="-317500" algn="l">
              <a:spcBef>
                <a:spcPts val="2500"/>
              </a:spcBef>
              <a:buSzPct val="80000"/>
              <a:buBlip>
                <a:blip r:embed="rId8"/>
              </a:buBlip>
            </a:pPr>
            <a:r>
              <a:t>2D spatial scan on FC</a:t>
            </a:r>
          </a:p>
          <a:p>
            <a:pPr marL="317500" indent="-317500" algn="l">
              <a:spcBef>
                <a:spcPts val="2500"/>
              </a:spcBef>
              <a:buSzPct val="80000"/>
              <a:buBlip>
                <a:blip r:embed="rId8"/>
              </a:buBlip>
            </a:pPr>
            <a:r>
              <a:t>Measurement time ~2h 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27696D7-4DEF-BFB8-839E-1F8508ED226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7</a:t>
            </a:fld>
            <a:endParaRPr lang="it-IT"/>
          </a:p>
        </p:txBody>
      </p:sp>
      <p:sp>
        <p:nvSpPr>
          <p:cNvPr id="285" name="We have a good stability on curr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We have a good stability on current</a:t>
            </a:r>
          </a:p>
        </p:txBody>
      </p:sp>
      <p:pic>
        <p:nvPicPr>
          <p:cNvPr id="286" name="Graph0_2.pdf" descr="Graph0_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335" y="1270000"/>
            <a:ext cx="5476366" cy="4527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Graph4.pdf" descr="Graph4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270000"/>
            <a:ext cx="5476365" cy="4527240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88" name="Stability   before-after difference…"/>
              <p:cNvSpPr txBox="1"/>
              <p:nvPr/>
            </p:nvSpPr>
            <p:spPr>
              <a:xfrm>
                <a:off x="3377590" y="6384108"/>
                <a:ext cx="8856271" cy="228793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marL="317500" indent="-317500" algn="l">
                  <a:spcBef>
                    <a:spcPts val="2500"/>
                  </a:spcBef>
                  <a:buSzPct val="80000"/>
                  <a:buBlip>
                    <a:blip r:embed="rId4"/>
                  </a:buBlip>
                </a:pPr>
                <a:r>
                  <a:rPr dirty="0"/>
                  <a:t>Stability </a:t>
                </a:r>
                <a14:m>
                  <m:oMath xmlns:m="http://schemas.openxmlformats.org/officeDocument/2006/math">
                    <m:r>
                      <a:rPr sz="3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dirty="0"/>
                  <a:t> before-after difference</a:t>
                </a:r>
              </a:p>
              <a:p>
                <a:pPr marL="317500" indent="-317500" algn="l">
                  <a:spcBef>
                    <a:spcPts val="2500"/>
                  </a:spcBef>
                  <a:buSzPct val="80000"/>
                  <a:buBlip>
                    <a:blip r:embed="rId4"/>
                  </a:buBlip>
                </a:pPr>
                <a:r>
                  <a:rPr dirty="0"/>
                  <a:t>Accuracy </a:t>
                </a:r>
                <a14:m>
                  <m:oMath xmlns:m="http://schemas.openxmlformats.org/officeDocument/2006/math">
                    <m:r>
                      <a:rPr sz="3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dirty="0"/>
                  <a:t> 1% + 3 </a:t>
                </a:r>
                <a:r>
                  <a:rPr dirty="0" err="1"/>
                  <a:t>fA</a:t>
                </a:r>
                <a:endParaRPr dirty="0"/>
              </a:p>
              <a:p>
                <a:pPr marL="317500" indent="-317500" algn="l">
                  <a:spcBef>
                    <a:spcPts val="2500"/>
                  </a:spcBef>
                  <a:buSzPct val="80000"/>
                  <a:buBlip>
                    <a:blip r:embed="rId4"/>
                  </a:buBlip>
                </a:pPr>
                <a:r>
                  <a:rPr dirty="0"/>
                  <a:t>Total uncertainty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it-IT" sz="2800" dirty="0"/>
                          <m:t>( ( </m:t>
                        </m:r>
                        <m:r>
                          <m:rPr>
                            <m:nor/>
                          </m:rPr>
                          <a:rPr lang="it-IT" sz="2800" dirty="0"/>
                          <m:t>Accuracy</m:t>
                        </m:r>
                        <m:r>
                          <m:rPr>
                            <m:nor/>
                          </m:rPr>
                          <a:rPr lang="it-IT" sz="2800" dirty="0"/>
                          <m:t> )2 + ( </m:t>
                        </m:r>
                        <m:r>
                          <m:rPr>
                            <m:nor/>
                          </m:rPr>
                          <a:rPr lang="it-IT" sz="2800" dirty="0"/>
                          <m:t>Stability</m:t>
                        </m:r>
                        <m:r>
                          <m:rPr>
                            <m:nor/>
                          </m:rPr>
                          <a:rPr lang="it-IT" sz="2800" dirty="0"/>
                          <m:t> )2 )</m:t>
                        </m:r>
                      </m:e>
                    </m:rad>
                  </m:oMath>
                </a14:m>
                <a:endParaRPr sz="2800" dirty="0"/>
              </a:p>
            </p:txBody>
          </p:sp>
        </mc:Choice>
        <mc:Fallback>
          <p:sp>
            <p:nvSpPr>
              <p:cNvPr id="288" name="Stability   before-after difference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7590" y="6384108"/>
                <a:ext cx="8856271" cy="2287934"/>
              </a:xfrm>
              <a:prstGeom prst="rect">
                <a:avLst/>
              </a:prstGeom>
              <a:blipFill>
                <a:blip r:embed="rId5"/>
                <a:stretch>
                  <a:fillRect b="-398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95887AF-4E07-6FD7-0A3C-DA33812FDB8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8</a:t>
            </a:fld>
            <a:endParaRPr lang="it-IT"/>
          </a:p>
        </p:txBody>
      </p:sp>
      <p:sp>
        <p:nvSpPr>
          <p:cNvPr id="291" name="The efficiency is ~49% with no energy dependen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The efficiency is ~49% with no energy dependence</a:t>
            </a:r>
          </a:p>
        </p:txBody>
      </p:sp>
      <p:pic>
        <p:nvPicPr>
          <p:cNvPr id="292" name="Graph2.pdf" descr="Graph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8275" y="1835427"/>
            <a:ext cx="5265971" cy="4353311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3" name="Efficiency   defined as…"/>
              <p:cNvSpPr txBox="1"/>
              <p:nvPr/>
            </p:nvSpPr>
            <p:spPr>
              <a:xfrm>
                <a:off x="2704337" y="6614077"/>
                <a:ext cx="9953046" cy="210532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marL="317500" indent="-317500" algn="l">
                  <a:spcBef>
                    <a:spcPts val="2500"/>
                  </a:spcBef>
                  <a:buSzPct val="80000"/>
                  <a:buBlip>
                    <a:blip r:embed="rId3"/>
                  </a:buBlip>
                </a:pPr>
                <a:r>
                  <a:rPr dirty="0"/>
                  <a:t>Efficiency </a:t>
                </a:r>
                <a14:m>
                  <m:oMath xmlns:m="http://schemas.openxmlformats.org/officeDocument/2006/math">
                    <m:r>
                      <a:rPr sz="3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dirty="0"/>
                  <a:t> defined as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sz="2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  <m:r>
                      <a:rPr sz="2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sz="2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𝜖</m:t>
                    </m:r>
                    <m:r>
                      <a:rPr sz="2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sz="2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sz="28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8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sz="28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num>
                      <m:den>
                        <m:r>
                          <a:rPr sz="2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den>
                    </m:f>
                  </m:oMath>
                </a14:m>
                <a:endParaRPr dirty="0"/>
              </a:p>
              <a:p>
                <a:pPr marL="317500" indent="-317500" algn="l">
                  <a:spcBef>
                    <a:spcPts val="2500"/>
                  </a:spcBef>
                  <a:buSzPct val="80000"/>
                  <a:buBlip>
                    <a:blip r:embed="rId3"/>
                  </a:buBlip>
                </a:pPr>
                <a:r>
                  <a:rPr dirty="0"/>
                  <a:t>Linear fit from min current to ~50 </a:t>
                </a:r>
                <a:r>
                  <a:rPr dirty="0" err="1"/>
                  <a:t>fA</a:t>
                </a:r>
                <a:r>
                  <a:rPr lang="it-IT" dirty="0"/>
                  <a:t>   (300 </a:t>
                </a:r>
                <a:r>
                  <a:rPr lang="it-IT" dirty="0" err="1"/>
                  <a:t>kCounts</a:t>
                </a:r>
                <a:r>
                  <a:rPr lang="it-IT" dirty="0"/>
                  <a:t>/s)</a:t>
                </a:r>
                <a:endParaRPr dirty="0"/>
              </a:p>
              <a:p>
                <a:pPr marL="317500" indent="-317500" algn="l">
                  <a:spcBef>
                    <a:spcPts val="2500"/>
                  </a:spcBef>
                  <a:buSzPct val="80000"/>
                  <a:buBlip>
                    <a:blip r:embed="rId3"/>
                  </a:buBlip>
                </a:pPr>
                <a:r>
                  <a:rPr dirty="0"/>
                  <a:t>Efficiency ~49% with no evident energy dependence within 30-900 eV</a:t>
                </a:r>
              </a:p>
            </p:txBody>
          </p:sp>
        </mc:Choice>
        <mc:Fallback xmlns="">
          <p:sp>
            <p:nvSpPr>
              <p:cNvPr id="293" name="Efficiency   defined as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37" y="6614077"/>
                <a:ext cx="9953046" cy="2105320"/>
              </a:xfrm>
              <a:prstGeom prst="rect">
                <a:avLst/>
              </a:prstGeom>
              <a:blipFill>
                <a:blip r:embed="rId4"/>
                <a:stretch>
                  <a:fillRect r="-368" b="-608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4" name="Fit result:…"/>
          <p:cNvSpPr txBox="1"/>
          <p:nvPr/>
        </p:nvSpPr>
        <p:spPr>
          <a:xfrm>
            <a:off x="9611354" y="4235419"/>
            <a:ext cx="2354771" cy="10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500"/>
            </a:pPr>
            <a:r>
              <a:t>Fit result:</a:t>
            </a:r>
          </a:p>
          <a:p>
            <a:pPr algn="l">
              <a:lnSpc>
                <a:spcPct val="120000"/>
              </a:lnSpc>
              <a:defRPr sz="1500"/>
            </a:pPr>
            <a:r>
              <a:t>f(x) = q + mx</a:t>
            </a:r>
          </a:p>
          <a:p>
            <a:pPr algn="l">
              <a:lnSpc>
                <a:spcPct val="120000"/>
              </a:lnSpc>
              <a:defRPr sz="1500"/>
            </a:pPr>
            <a:r>
              <a:t>q = 0.489 ± 0.003</a:t>
            </a:r>
          </a:p>
          <a:p>
            <a:pPr algn="l">
              <a:lnSpc>
                <a:spcPct val="120000"/>
              </a:lnSpc>
              <a:defRPr sz="1500"/>
            </a:pPr>
            <a:r>
              <a:t>m = (1.8e-05 ± 5e-06) eV</a:t>
            </a:r>
            <a:r>
              <a:rPr baseline="31999"/>
              <a:t>-1</a:t>
            </a:r>
          </a:p>
        </p:txBody>
      </p:sp>
      <p:pic>
        <p:nvPicPr>
          <p:cNvPr id="295" name="eff.pdf" descr="eff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1397000"/>
            <a:ext cx="5680002" cy="47917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1244618-EAF3-3CFE-F373-D1845DDDD27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9</a:t>
            </a:fld>
            <a:endParaRPr lang="it-IT"/>
          </a:p>
        </p:txBody>
      </p:sp>
      <p:sp>
        <p:nvSpPr>
          <p:cNvPr id="328" name="Pulse shape analysed with digital oscilloscop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Pulse shape analysed with digital oscilloscope</a:t>
            </a:r>
          </a:p>
        </p:txBody>
      </p:sp>
      <p:grpSp>
        <p:nvGrpSpPr>
          <p:cNvPr id="332" name="Raggruppa"/>
          <p:cNvGrpSpPr/>
          <p:nvPr/>
        </p:nvGrpSpPr>
        <p:grpSpPr>
          <a:xfrm>
            <a:off x="533622" y="3465273"/>
            <a:ext cx="3959400" cy="5776830"/>
            <a:chOff x="0" y="0"/>
            <a:chExt cx="3959399" cy="5776828"/>
          </a:xfrm>
        </p:grpSpPr>
        <p:pic>
          <p:nvPicPr>
            <p:cNvPr id="329" name="Schermata 2021-05-06 alle 18.06.55.png" descr="Schermata 2021-05-06 alle 18.06.55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959400" cy="57768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0" name="~17 ns"/>
            <p:cNvSpPr txBox="1"/>
            <p:nvPr/>
          </p:nvSpPr>
          <p:spPr>
            <a:xfrm>
              <a:off x="1284370" y="3333974"/>
              <a:ext cx="1121103" cy="392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~17 ns</a:t>
              </a:r>
            </a:p>
          </p:txBody>
        </p:sp>
        <p:sp>
          <p:nvSpPr>
            <p:cNvPr id="331" name="Linea"/>
            <p:cNvSpPr/>
            <p:nvPr/>
          </p:nvSpPr>
          <p:spPr>
            <a:xfrm>
              <a:off x="1087241" y="3726971"/>
              <a:ext cx="1515362" cy="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338" name="Raggruppa"/>
          <p:cNvGrpSpPr/>
          <p:nvPr/>
        </p:nvGrpSpPr>
        <p:grpSpPr>
          <a:xfrm>
            <a:off x="6502400" y="5342377"/>
            <a:ext cx="5460855" cy="3409679"/>
            <a:chOff x="0" y="0"/>
            <a:chExt cx="5460854" cy="3409677"/>
          </a:xfrm>
        </p:grpSpPr>
        <p:grpSp>
          <p:nvGrpSpPr>
            <p:cNvPr id="336" name="Raggruppa"/>
            <p:cNvGrpSpPr/>
            <p:nvPr/>
          </p:nvGrpSpPr>
          <p:grpSpPr>
            <a:xfrm>
              <a:off x="0" y="-1"/>
              <a:ext cx="5460855" cy="3409679"/>
              <a:chOff x="0" y="0"/>
              <a:chExt cx="5460854" cy="3409677"/>
            </a:xfrm>
          </p:grpSpPr>
          <p:pic>
            <p:nvPicPr>
              <p:cNvPr id="333" name="Schermata 2021-05-06 alle 18.16.01.png" descr="Schermata 2021-05-06 alle 18.16.01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5273" y="0"/>
                <a:ext cx="5155582" cy="33867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34" name="∆A/A"/>
              <p:cNvSpPr txBox="1"/>
              <p:nvPr/>
            </p:nvSpPr>
            <p:spPr>
              <a:xfrm>
                <a:off x="2691720" y="3104404"/>
                <a:ext cx="527812" cy="30527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100"/>
                </a:lvl1pPr>
              </a:lstStyle>
              <a:p>
                <a:r>
                  <a:t>∆A/A</a:t>
                </a:r>
              </a:p>
            </p:txBody>
          </p:sp>
          <p:sp>
            <p:nvSpPr>
              <p:cNvPr id="335" name="N"/>
              <p:cNvSpPr txBox="1"/>
              <p:nvPr/>
            </p:nvSpPr>
            <p:spPr>
              <a:xfrm rot="16200000">
                <a:off x="21315" y="1409420"/>
                <a:ext cx="262643" cy="30527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100"/>
                </a:lvl1pPr>
              </a:lstStyle>
              <a:p>
                <a:r>
                  <a:t>N</a:t>
                </a:r>
              </a:p>
            </p:txBody>
          </p:sp>
        </p:grpSp>
        <p:sp>
          <p:nvSpPr>
            <p:cNvPr id="337" name="1000 entries"/>
            <p:cNvSpPr txBox="1"/>
            <p:nvPr/>
          </p:nvSpPr>
          <p:spPr>
            <a:xfrm>
              <a:off x="3848323" y="325758"/>
              <a:ext cx="1232307" cy="3245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t>1000 entries</a:t>
              </a:r>
            </a:p>
          </p:txBody>
        </p:sp>
      </p:grpSp>
      <p:sp>
        <p:nvSpPr>
          <p:cNvPr id="339" name="Rhode&amp;Schwartz Digital Oscilloscope RTA4004…"/>
          <p:cNvSpPr txBox="1"/>
          <p:nvPr/>
        </p:nvSpPr>
        <p:spPr>
          <a:xfrm>
            <a:off x="6502400" y="1814344"/>
            <a:ext cx="5956300" cy="3255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17500" indent="-317500" algn="l">
              <a:spcBef>
                <a:spcPts val="2500"/>
              </a:spcBef>
              <a:buSzPct val="80000"/>
              <a:buBlip>
                <a:blip r:embed="rId4"/>
              </a:buBlip>
            </a:pPr>
            <a:r>
              <a:t>Rhode&amp;Schwartz Digital Oscilloscope RTA4004</a:t>
            </a:r>
          </a:p>
          <a:p>
            <a:pPr marL="317500" indent="-317500" algn="l">
              <a:spcBef>
                <a:spcPts val="2500"/>
              </a:spcBef>
              <a:buSzPct val="80000"/>
              <a:buBlip>
                <a:blip r:embed="rId4"/>
              </a:buBlip>
            </a:pPr>
            <a:r>
              <a:t>Typical pulse shape</a:t>
            </a:r>
          </a:p>
          <a:p>
            <a:pPr marL="317500" indent="-317500" algn="l">
              <a:spcBef>
                <a:spcPts val="2500"/>
              </a:spcBef>
              <a:buSzPct val="80000"/>
              <a:buBlip>
                <a:blip r:embed="rId4"/>
              </a:buBlip>
            </a:pPr>
            <a:r>
              <a:t>Reflection after ~17 ns always present</a:t>
            </a:r>
          </a:p>
          <a:p>
            <a:pPr marL="317500" indent="-317500" algn="l">
              <a:spcBef>
                <a:spcPts val="2500"/>
              </a:spcBef>
              <a:buSzPct val="80000"/>
              <a:buBlip>
                <a:blip r:embed="rId4"/>
              </a:buBlip>
            </a:pPr>
            <a:r>
              <a:t>Reflection area is a fraction ~const of the main pulse (~36%)</a:t>
            </a:r>
          </a:p>
        </p:txBody>
      </p:sp>
      <p:pic>
        <p:nvPicPr>
          <p:cNvPr id="340" name="IMG_6479.jpeg" descr="IMG_6479.jpeg"/>
          <p:cNvPicPr>
            <a:picLocks noChangeAspect="1"/>
          </p:cNvPicPr>
          <p:nvPr/>
        </p:nvPicPr>
        <p:blipFill>
          <a:blip r:embed="rId5"/>
          <a:srcRect l="3510" t="21101" r="2417" b="10292"/>
          <a:stretch>
            <a:fillRect/>
          </a:stretch>
        </p:blipFill>
        <p:spPr>
          <a:xfrm>
            <a:off x="533399" y="1299526"/>
            <a:ext cx="3959559" cy="21657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4294</TotalTime>
  <Words>1136</Words>
  <Application>Microsoft Office PowerPoint</Application>
  <PresentationFormat>Personalizzato</PresentationFormat>
  <Paragraphs>240</Paragraphs>
  <Slides>25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Helvetica Light</vt:lpstr>
      <vt:lpstr>Helvetica Neue</vt:lpstr>
      <vt:lpstr>Helvetica Neue Light</vt:lpstr>
      <vt:lpstr>Helvetica Neue Medium</vt:lpstr>
      <vt:lpstr>Helvetica Neue Thin</vt:lpstr>
      <vt:lpstr>Symbol</vt:lpstr>
      <vt:lpstr>White</vt:lpstr>
      <vt:lpstr>Tema di Office</vt:lpstr>
      <vt:lpstr>Graph</vt:lpstr>
      <vt:lpstr>Measuring the Absolute efficiency of a Micro Channel Plate   at Roma Tre  and perspective of e- source</vt:lpstr>
      <vt:lpstr>MCP characterisation in the (30-900) eV energy range</vt:lpstr>
      <vt:lpstr>Two-stage MCP</vt:lpstr>
      <vt:lpstr>We measure the absolute beam current or MCP output</vt:lpstr>
      <vt:lpstr>Efficiency measurement: the method</vt:lpstr>
      <vt:lpstr>The beam size variation modifies the current density only</vt:lpstr>
      <vt:lpstr>We have a good stability on current</vt:lpstr>
      <vt:lpstr>The efficiency is ~49% with no energy dependence</vt:lpstr>
      <vt:lpstr>Pulse shape analysed with digital oscilloscope</vt:lpstr>
      <vt:lpstr>PHD: a weak energy resolution</vt:lpstr>
      <vt:lpstr>Aligned and not aligned points</vt:lpstr>
      <vt:lpstr>Aligned and not aligned points</vt:lpstr>
      <vt:lpstr>Third information: the peak width </vt:lpstr>
      <vt:lpstr>This behaviour does not depend on energy</vt:lpstr>
      <vt:lpstr>Not on energy nor on output rate</vt:lpstr>
      <vt:lpstr>The nature of the off-diagonal events</vt:lpstr>
      <vt:lpstr>To conclude</vt:lpstr>
      <vt:lpstr>The key ingredients for measuring detector efficiency</vt:lpstr>
      <vt:lpstr>Present and Future Experiments and Electron Sources </vt:lpstr>
      <vt:lpstr>Thank you for your attention!!</vt:lpstr>
      <vt:lpstr>The key ingredients for measuring graphene transmission</vt:lpstr>
      <vt:lpstr>Two beam sizes</vt:lpstr>
      <vt:lpstr>Presentazione standard di PowerPoint</vt:lpstr>
      <vt:lpstr>Presentazione standard di PowerPoint</vt:lpstr>
      <vt:lpstr>PHD: a weak energy resolution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MCP characterisation with custom electron gun  at Roma Tre</dc:title>
  <dc:creator>Alessandro</dc:creator>
  <cp:lastModifiedBy>Alessandro</cp:lastModifiedBy>
  <cp:revision>31</cp:revision>
  <dcterms:modified xsi:type="dcterms:W3CDTF">2022-10-07T08:18:31Z</dcterms:modified>
</cp:coreProperties>
</file>