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3" r:id="rId2"/>
    <p:sldId id="287" r:id="rId3"/>
    <p:sldId id="328" r:id="rId4"/>
    <p:sldId id="297" r:id="rId5"/>
    <p:sldId id="286" r:id="rId6"/>
    <p:sldId id="285" r:id="rId7"/>
    <p:sldId id="288" r:id="rId8"/>
    <p:sldId id="298" r:id="rId9"/>
    <p:sldId id="299" r:id="rId10"/>
    <p:sldId id="265" r:id="rId11"/>
    <p:sldId id="334" r:id="rId12"/>
    <p:sldId id="332" r:id="rId13"/>
    <p:sldId id="337" r:id="rId14"/>
    <p:sldId id="333" r:id="rId15"/>
    <p:sldId id="336" r:id="rId16"/>
    <p:sldId id="335" r:id="rId17"/>
    <p:sldId id="338" r:id="rId18"/>
    <p:sldId id="339" r:id="rId19"/>
    <p:sldId id="340" r:id="rId20"/>
    <p:sldId id="341" r:id="rId21"/>
    <p:sldId id="342" r:id="rId22"/>
    <p:sldId id="343" r:id="rId23"/>
    <p:sldId id="329" r:id="rId24"/>
    <p:sldId id="330" r:id="rId25"/>
    <p:sldId id="331" r:id="rId26"/>
    <p:sldId id="326" r:id="rId27"/>
    <p:sldId id="296" r:id="rId28"/>
    <p:sldId id="282" r:id="rId29"/>
    <p:sldId id="345" r:id="rId30"/>
    <p:sldId id="346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A9D18E"/>
    <a:srgbClr val="548235"/>
    <a:srgbClr val="D20000"/>
    <a:srgbClr val="053F05"/>
    <a:srgbClr val="702316"/>
    <a:srgbClr val="264B25"/>
    <a:srgbClr val="565455"/>
    <a:srgbClr val="5A5859"/>
    <a:srgbClr val="1B3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59" autoAdjust="0"/>
    <p:restoredTop sz="96357" autoAdjust="0"/>
  </p:normalViewPr>
  <p:slideViewPr>
    <p:cSldViewPr snapToGrid="0">
      <p:cViewPr varScale="1">
        <p:scale>
          <a:sx n="63" d="100"/>
          <a:sy n="63" d="100"/>
        </p:scale>
        <p:origin x="21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4102-C78B-4A2D-B0D6-96C5A27A0BBA}" type="datetimeFigureOut">
              <a:rPr lang="it-IT" smtClean="0"/>
              <a:t>07/10/2022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E32DF-F71B-412D-96C6-3816237D4F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555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17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173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154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690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4815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043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180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843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593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72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51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Più preciso su cosa lo rende un detector nelle varie applicazioni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4173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36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8287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46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573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98239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566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855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957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2281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46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Più preciso su cosa lo rende un detector nelle varie applicazioni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603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899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Più preciso su cosa lo rende un detector nelle varie applicazioni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04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Voltage </a:t>
            </a:r>
            <a:r>
              <a:rPr lang="it-IT" dirty="0" err="1"/>
              <a:t>bias</a:t>
            </a:r>
            <a:r>
              <a:rPr lang="it-IT" dirty="0"/>
              <a:t> perché </a:t>
            </a:r>
            <a:r>
              <a:rPr lang="it-IT" dirty="0" err="1"/>
              <a:t>Rbias</a:t>
            </a:r>
            <a:r>
              <a:rPr lang="it-IT" dirty="0"/>
              <a:t> molto piccola.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6731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717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207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941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E32DF-F71B-412D-96C6-3816237D4F9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597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0" y="0"/>
            <a:ext cx="12192000" cy="6858000"/>
          </a:xfrm>
          <a:prstGeom prst="rect">
            <a:avLst/>
          </a:prstGeom>
        </p:spPr>
      </p:pic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462068" y="6273778"/>
            <a:ext cx="925614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4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002584" y="577583"/>
            <a:ext cx="475891" cy="365125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fld id="{43551074-95A6-4252-8109-62227E8598E5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6D39FA2-06DE-2BF7-86A7-97489F9384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4" y="6075341"/>
            <a:ext cx="2293916" cy="5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4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33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17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CE285A-BAA3-455A-A34D-7D752E08B74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5" name="Rettangolo 4"/>
          <p:cNvSpPr/>
          <p:nvPr userDrawn="1"/>
        </p:nvSpPr>
        <p:spPr>
          <a:xfrm>
            <a:off x="0" y="6514022"/>
            <a:ext cx="99310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NuMass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2022     Milano –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Italy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9/6/22                              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development on TESs in the PTOLEMY project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Dreaming Outloud Script Pro" panose="020B0604020202020204" pitchFamily="66" charset="0"/>
              </a:rPr>
              <a:t>M. Rajteri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Dreaming Outloud Script Pro" panose="020B06040202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21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70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65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71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72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71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10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56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01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715096" y="6353464"/>
            <a:ext cx="4811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11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51074-95A6-4252-8109-62227E8598E5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D655C6-4502-4025-A2CB-075A766E123F}"/>
              </a:ext>
            </a:extLst>
          </p:cNvPr>
          <p:cNvSpPr/>
          <p:nvPr userDrawn="1"/>
        </p:nvSpPr>
        <p:spPr>
          <a:xfrm>
            <a:off x="6434051" y="2443942"/>
            <a:ext cx="5170516" cy="2227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es.inrim.i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0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200.png"/><Relationship Id="rId10" Type="http://schemas.openxmlformats.org/officeDocument/2006/relationships/image" Target="../media/image240.png"/><Relationship Id="rId4" Type="http://schemas.openxmlformats.org/officeDocument/2006/relationships/image" Target="../media/image50.wmf"/><Relationship Id="rId9" Type="http://schemas.openxmlformats.org/officeDocument/2006/relationships/image" Target="../media/image2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1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wmf"/><Relationship Id="rId5" Type="http://schemas.openxmlformats.org/officeDocument/2006/relationships/image" Target="../media/image56.pn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130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60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9.jpeg"/><Relationship Id="rId4" Type="http://schemas.openxmlformats.org/officeDocument/2006/relationships/image" Target="../media/image5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63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16.wm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8.wmf"/><Relationship Id="rId4" Type="http://schemas.openxmlformats.org/officeDocument/2006/relationships/image" Target="../media/image150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9784EA1F-4087-BA2D-0310-53E02E7FB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b="3142"/>
          <a:stretch/>
        </p:blipFill>
        <p:spPr>
          <a:xfrm>
            <a:off x="8015666" y="2068690"/>
            <a:ext cx="3727359" cy="2100836"/>
          </a:xfrm>
          <a:prstGeom prst="rect">
            <a:avLst/>
          </a:prstGeom>
        </p:spPr>
      </p:pic>
      <p:pic>
        <p:nvPicPr>
          <p:cNvPr id="9" name="Immagine 6">
            <a:extLst>
              <a:ext uri="{FF2B5EF4-FFF2-40B4-BE49-F238E27FC236}">
                <a16:creationId xmlns:a16="http://schemas.microsoft.com/office/drawing/2014/main" id="{A61CA315-4B56-477F-AE6A-7D377A1913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8" t="37293" r="5335" b="32283"/>
          <a:stretch/>
        </p:blipFill>
        <p:spPr>
          <a:xfrm>
            <a:off x="889658" y="5061710"/>
            <a:ext cx="4129603" cy="16591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9" y="5183561"/>
            <a:ext cx="5817326" cy="143861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F5A1E5-4C9E-45F2-95FE-1528E25D68FA}"/>
              </a:ext>
            </a:extLst>
          </p:cNvPr>
          <p:cNvSpPr txBox="1"/>
          <p:nvPr/>
        </p:nvSpPr>
        <p:spPr>
          <a:xfrm>
            <a:off x="-501272" y="2314320"/>
            <a:ext cx="103806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u="sng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Carlo Pepe</a:t>
            </a:r>
            <a:r>
              <a:rPr lang="it-IT" sz="2800" b="1" baseline="30000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1,2</a:t>
            </a:r>
            <a:r>
              <a:rPr lang="it-IT" sz="28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, Hobey Garrone</a:t>
            </a:r>
            <a:r>
              <a:rPr lang="it-IT" sz="2800" b="1" baseline="30000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1,2</a:t>
            </a:r>
            <a:endParaRPr lang="it-IT" sz="2800" b="1" dirty="0">
              <a:solidFill>
                <a:srgbClr val="234865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algn="ctr"/>
            <a:r>
              <a:rPr lang="it-IT" sz="28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Eugenio Monticone</a:t>
            </a:r>
            <a:r>
              <a:rPr lang="it-IT" sz="2800" b="1" baseline="30000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1</a:t>
            </a:r>
            <a:r>
              <a:rPr lang="it-IT" sz="28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, Mauro Rajteri</a:t>
            </a:r>
            <a:r>
              <a:rPr lang="it-IT" sz="2800" b="1" baseline="30000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1</a:t>
            </a:r>
            <a:r>
              <a:rPr lang="it-IT" sz="28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F65379A1-8580-4964-BA04-CFC9DE8818AD}"/>
              </a:ext>
            </a:extLst>
          </p:cNvPr>
          <p:cNvSpPr txBox="1">
            <a:spLocks/>
          </p:cNvSpPr>
          <p:nvPr/>
        </p:nvSpPr>
        <p:spPr>
          <a:xfrm>
            <a:off x="416773" y="4985884"/>
            <a:ext cx="490153" cy="395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234865"/>
                </a:solidFill>
                <a:latin typeface="Palatino Linotype" panose="02040502050505030304" pitchFamily="18" charset="0"/>
              </a:rPr>
              <a:t>(1)</a:t>
            </a:r>
            <a:endParaRPr lang="it-IT" sz="20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98F180AF-CB0B-4EF9-A04C-3E750A557430}"/>
              </a:ext>
            </a:extLst>
          </p:cNvPr>
          <p:cNvSpPr txBox="1">
            <a:spLocks/>
          </p:cNvSpPr>
          <p:nvPr/>
        </p:nvSpPr>
        <p:spPr>
          <a:xfrm>
            <a:off x="5850922" y="4985884"/>
            <a:ext cx="490153" cy="395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234865"/>
                </a:solidFill>
                <a:latin typeface="Palatino Linotype" panose="02040502050505030304" pitchFamily="18" charset="0"/>
              </a:rPr>
              <a:t>(2)</a:t>
            </a:r>
            <a:endParaRPr lang="it-IT" sz="20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CasellaDiTesto 5">
            <a:extLst>
              <a:ext uri="{FF2B5EF4-FFF2-40B4-BE49-F238E27FC236}">
                <a16:creationId xmlns:a16="http://schemas.microsoft.com/office/drawing/2014/main" id="{2677A1A4-A961-2F84-95F7-F00CB8E2A163}"/>
              </a:ext>
            </a:extLst>
          </p:cNvPr>
          <p:cNvSpPr txBox="1"/>
          <p:nvPr/>
        </p:nvSpPr>
        <p:spPr>
          <a:xfrm>
            <a:off x="889658" y="854009"/>
            <a:ext cx="10380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5400" b="1" dirty="0" err="1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INRiM</a:t>
            </a:r>
            <a:r>
              <a:rPr lang="it-IT" sz="54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work on </a:t>
            </a:r>
            <a:r>
              <a:rPr lang="it-IT" sz="5400" b="1" dirty="0" err="1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calorimetry</a:t>
            </a:r>
            <a:r>
              <a:rPr lang="it-IT" sz="54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CasellaDiTesto 5">
            <a:extLst>
              <a:ext uri="{FF2B5EF4-FFF2-40B4-BE49-F238E27FC236}">
                <a16:creationId xmlns:a16="http://schemas.microsoft.com/office/drawing/2014/main" id="{83B45092-D674-18BD-60E2-4A99B15C1ADF}"/>
              </a:ext>
            </a:extLst>
          </p:cNvPr>
          <p:cNvSpPr txBox="1"/>
          <p:nvPr/>
        </p:nvSpPr>
        <p:spPr>
          <a:xfrm>
            <a:off x="-678034" y="3646306"/>
            <a:ext cx="10380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6-7 </a:t>
            </a:r>
            <a:r>
              <a:rPr lang="it-IT" sz="2800" b="1" dirty="0" err="1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October</a:t>
            </a:r>
            <a:r>
              <a:rPr lang="it-IT" sz="28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2022 Zandvoort (NL)</a:t>
            </a:r>
          </a:p>
        </p:txBody>
      </p:sp>
    </p:spTree>
    <p:extLst>
      <p:ext uri="{BB962C8B-B14F-4D97-AF65-F5344CB8AC3E}">
        <p14:creationId xmlns:p14="http://schemas.microsoft.com/office/powerpoint/2010/main" val="195619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INRiM</a:t>
            </a:r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 </a:t>
            </a:r>
            <a:r>
              <a:rPr lang="it-IT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Simulation</a:t>
            </a:r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 of TES performances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07CCC9-635C-4E17-A2F7-1EFA338EAD30}"/>
              </a:ext>
            </a:extLst>
          </p:cNvPr>
          <p:cNvSpPr txBox="1"/>
          <p:nvPr/>
        </p:nvSpPr>
        <p:spPr>
          <a:xfrm>
            <a:off x="546942" y="4423521"/>
            <a:ext cx="462513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0" i="0" dirty="0">
                <a:effectLst/>
                <a:latin typeface="Palatino Linotype" panose="02040502050505030304" pitchFamily="18" charset="0"/>
              </a:rPr>
              <a:t>H. Garrone, C. Pepe, A. </a:t>
            </a:r>
            <a:r>
              <a:rPr lang="en-US" sz="1400" b="0" i="0" dirty="0" err="1">
                <a:effectLst/>
                <a:latin typeface="Palatino Linotype" panose="02040502050505030304" pitchFamily="18" charset="0"/>
              </a:rPr>
              <a:t>Reineri</a:t>
            </a:r>
            <a:r>
              <a:rPr lang="en-US" sz="1400" b="0" i="0" dirty="0">
                <a:effectLst/>
                <a:latin typeface="Palatino Linotype" panose="02040502050505030304" pitchFamily="18" charset="0"/>
              </a:rPr>
              <a:t>, E. Monticone, R. Filippo and M. Rajteri, "</a:t>
            </a:r>
            <a:r>
              <a:rPr lang="en-US" sz="1400" b="0" i="0" dirty="0">
                <a:effectLst/>
                <a:highlight>
                  <a:srgbClr val="FFFF00"/>
                </a:highlight>
                <a:latin typeface="Palatino Linotype" panose="02040502050505030304" pitchFamily="18" charset="0"/>
              </a:rPr>
              <a:t>Simulation software for transition-edge sensor performance prediction,</a:t>
            </a:r>
            <a:r>
              <a:rPr lang="en-US" sz="1400" b="0" i="0" dirty="0">
                <a:effectLst/>
                <a:latin typeface="Palatino Linotype" panose="02040502050505030304" pitchFamily="18" charset="0"/>
              </a:rPr>
              <a:t>" in </a:t>
            </a:r>
            <a:r>
              <a:rPr lang="en-US" sz="1400" b="0" i="1" dirty="0">
                <a:effectLst/>
                <a:latin typeface="Palatino Linotype" panose="02040502050505030304" pitchFamily="18" charset="0"/>
              </a:rPr>
              <a:t>IEEE Transactions on Applied Superconductivity</a:t>
            </a:r>
            <a:r>
              <a:rPr lang="en-US" sz="1400" b="0" i="0" dirty="0">
                <a:effectLst/>
                <a:latin typeface="Palatino Linotype" panose="02040502050505030304" pitchFamily="18" charset="0"/>
              </a:rPr>
              <a:t>, </a:t>
            </a:r>
            <a:r>
              <a:rPr lang="en-US" sz="1400" b="0" i="0" dirty="0" err="1">
                <a:effectLst/>
                <a:latin typeface="Palatino Linotype" panose="02040502050505030304" pitchFamily="18" charset="0"/>
              </a:rPr>
              <a:t>doi</a:t>
            </a:r>
            <a:r>
              <a:rPr lang="en-US" sz="1400" b="0" i="0" dirty="0">
                <a:effectLst/>
                <a:latin typeface="Palatino Linotype" panose="02040502050505030304" pitchFamily="18" charset="0"/>
              </a:rPr>
              <a:t>: 10.1109 / TASC. 2022. 3146211.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FD5EB43-1B31-4C89-BDD7-285E0CDE9D1D}"/>
              </a:ext>
            </a:extLst>
          </p:cNvPr>
          <p:cNvSpPr txBox="1"/>
          <p:nvPr/>
        </p:nvSpPr>
        <p:spPr>
          <a:xfrm>
            <a:off x="546942" y="1614649"/>
            <a:ext cx="327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sng" dirty="0">
                <a:solidFill>
                  <a:srgbClr val="00B0F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https://tes.inrim.it/</a:t>
            </a:r>
            <a:endParaRPr lang="en-US" sz="2800" b="0" i="0" u="sng" dirty="0">
              <a:solidFill>
                <a:srgbClr val="00B0F0"/>
              </a:solidFill>
              <a:effectLst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5E4C713-6118-02C5-57E9-443266AFF85D}"/>
              </a:ext>
            </a:extLst>
          </p:cNvPr>
          <p:cNvSpPr txBox="1"/>
          <p:nvPr/>
        </p:nvSpPr>
        <p:spPr>
          <a:xfrm>
            <a:off x="546942" y="2439482"/>
            <a:ext cx="4625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Palatino Linotype" panose="02040502050505030304" pitchFamily="18" charset="0"/>
              </a:rPr>
              <a:t>INRiM</a:t>
            </a:r>
            <a:r>
              <a:rPr lang="it-IT" sz="2000" dirty="0">
                <a:latin typeface="Palatino Linotype" panose="02040502050505030304" pitchFamily="18" charset="0"/>
              </a:rPr>
              <a:t> online </a:t>
            </a:r>
            <a:r>
              <a:rPr lang="it-IT" sz="2000" dirty="0" err="1">
                <a:latin typeface="Palatino Linotype" panose="02040502050505030304" pitchFamily="18" charset="0"/>
              </a:rPr>
              <a:t>program</a:t>
            </a:r>
            <a:r>
              <a:rPr lang="it-IT" sz="2000" dirty="0">
                <a:latin typeface="Palatino Linotype" panose="02040502050505030304" pitchFamily="18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Palatino Linotype" panose="02040502050505030304" pitchFamily="18" charset="0"/>
              </a:rPr>
              <a:t>Free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Palatino Linotype" panose="02040502050505030304" pitchFamily="18" charset="0"/>
              </a:rPr>
              <a:t>TES performance </a:t>
            </a:r>
            <a:r>
              <a:rPr lang="it-IT" sz="2000" dirty="0" err="1">
                <a:latin typeface="Palatino Linotype" panose="02040502050505030304" pitchFamily="18" charset="0"/>
              </a:rPr>
              <a:t>simulations</a:t>
            </a:r>
            <a:r>
              <a:rPr lang="it-IT" sz="2000" dirty="0">
                <a:latin typeface="Palatino Linotype" panose="02040502050505030304" pitchFamily="18" charset="0"/>
              </a:rPr>
              <a:t> in the </a:t>
            </a:r>
            <a:r>
              <a:rPr lang="it-IT" sz="2000" dirty="0" err="1">
                <a:latin typeface="Palatino Linotype" panose="02040502050505030304" pitchFamily="18" charset="0"/>
              </a:rPr>
              <a:t>most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established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theoretical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framesworks</a:t>
            </a:r>
            <a:r>
              <a:rPr lang="it-IT" sz="2000" dirty="0">
                <a:latin typeface="Palatino Linotype" panose="0204050205050503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3CCF8F-06DA-FF3B-640D-2F2EB53B7816}"/>
              </a:ext>
            </a:extLst>
          </p:cNvPr>
          <p:cNvGrpSpPr/>
          <p:nvPr/>
        </p:nvGrpSpPr>
        <p:grpSpPr>
          <a:xfrm>
            <a:off x="5334339" y="1124392"/>
            <a:ext cx="5663438" cy="4672917"/>
            <a:chOff x="5410539" y="1048795"/>
            <a:chExt cx="5663438" cy="467291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3BCD353-A23B-D657-E866-41F13EDDCD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10540" y="1048795"/>
              <a:ext cx="5663437" cy="4566830"/>
              <a:chOff x="5410540" y="1048795"/>
              <a:chExt cx="5663437" cy="4566830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3C3A070B-7D2E-0DB7-8170-5ECE1287A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10540" y="1048795"/>
                <a:ext cx="5663437" cy="4566830"/>
              </a:xfrm>
              <a:prstGeom prst="rect">
                <a:avLst/>
              </a:prstGeom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3979EC9-8EE4-492C-B2F4-84467DF26F5C}"/>
                  </a:ext>
                </a:extLst>
              </p:cNvPr>
              <p:cNvSpPr/>
              <p:nvPr/>
            </p:nvSpPr>
            <p:spPr>
              <a:xfrm>
                <a:off x="5443342" y="1723997"/>
                <a:ext cx="457931" cy="112258"/>
              </a:xfrm>
              <a:prstGeom prst="rect">
                <a:avLst/>
              </a:prstGeom>
              <a:solidFill>
                <a:srgbClr val="174A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="1" dirty="0"/>
              </a:p>
            </p:txBody>
          </p:sp>
        </p:grpSp>
        <p:pic>
          <p:nvPicPr>
            <p:cNvPr id="7" name="Immagine 2">
              <a:extLst>
                <a:ext uri="{FF2B5EF4-FFF2-40B4-BE49-F238E27FC236}">
                  <a16:creationId xmlns:a16="http://schemas.microsoft.com/office/drawing/2014/main" id="{FEE17927-1939-3DEB-8991-9451696F2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7677"/>
            <a:stretch/>
          </p:blipFill>
          <p:spPr>
            <a:xfrm>
              <a:off x="5410539" y="5615625"/>
              <a:ext cx="5663437" cy="106087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964EACF3-AA23-E8FC-EEBA-2AAD82F84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20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DE525-CA8A-E0D4-0985-9EB9AB994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07DAA-822E-774F-84C1-8DA6A8BC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t>11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7EB92A-A128-1E69-532D-1F4A9AFB7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7991DAA0-F9B2-046F-35EF-AB6512FCE22E}"/>
              </a:ext>
            </a:extLst>
          </p:cNvPr>
          <p:cNvSpPr txBox="1"/>
          <p:nvPr/>
        </p:nvSpPr>
        <p:spPr>
          <a:xfrm>
            <a:off x="905691" y="3044279"/>
            <a:ext cx="103806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6000" b="1" dirty="0" err="1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INRiM</a:t>
            </a:r>
            <a:r>
              <a:rPr lang="it-IT" sz="60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it-IT" sz="6000" b="1" dirty="0" err="1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TESs</a:t>
            </a:r>
            <a:r>
              <a:rPr lang="it-IT" sz="60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for PTOLEMY</a:t>
            </a:r>
          </a:p>
        </p:txBody>
      </p:sp>
    </p:spTree>
    <p:extLst>
      <p:ext uri="{BB962C8B-B14F-4D97-AF65-F5344CB8AC3E}">
        <p14:creationId xmlns:p14="http://schemas.microsoft.com/office/powerpoint/2010/main" val="4272284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TES </a:t>
            </a:r>
            <a:r>
              <a:rPr lang="it-IT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structure</a:t>
            </a:r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: Lito1 and Lito2</a:t>
            </a:r>
          </a:p>
        </p:txBody>
      </p:sp>
      <p:sp>
        <p:nvSpPr>
          <p:cNvPr id="19" name="CasellaDiTesto 227">
            <a:extLst>
              <a:ext uri="{FF2B5EF4-FFF2-40B4-BE49-F238E27FC236}">
                <a16:creationId xmlns:a16="http://schemas.microsoft.com/office/drawing/2014/main" id="{A5749482-ADF9-D7C7-FEB9-F83D246CF325}"/>
              </a:ext>
            </a:extLst>
          </p:cNvPr>
          <p:cNvSpPr txBox="1"/>
          <p:nvPr/>
        </p:nvSpPr>
        <p:spPr>
          <a:xfrm>
            <a:off x="4976721" y="1471273"/>
            <a:ext cx="136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>
                <a:latin typeface="Tw Cen MT" panose="020B0602020104020603" pitchFamily="34" charset="0"/>
              </a:rPr>
              <a:t>Nb </a:t>
            </a:r>
          </a:p>
          <a:p>
            <a:pPr algn="ctr"/>
            <a:r>
              <a:rPr lang="it-IT" sz="2400" dirty="0" err="1">
                <a:latin typeface="Tw Cen MT" panose="020B0602020104020603" pitchFamily="34" charset="0"/>
              </a:rPr>
              <a:t>wiring</a:t>
            </a:r>
            <a:endParaRPr lang="it-IT" sz="2400" dirty="0">
              <a:latin typeface="Tw Cen MT" panose="020B0602020104020603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19F29F6-2569-D15F-32B1-36689BFA4258}"/>
              </a:ext>
            </a:extLst>
          </p:cNvPr>
          <p:cNvGrpSpPr/>
          <p:nvPr/>
        </p:nvGrpSpPr>
        <p:grpSpPr>
          <a:xfrm>
            <a:off x="882278" y="1319617"/>
            <a:ext cx="5219766" cy="4427756"/>
            <a:chOff x="882278" y="1319617"/>
            <a:chExt cx="5219766" cy="4427756"/>
          </a:xfrm>
        </p:grpSpPr>
        <p:sp>
          <p:nvSpPr>
            <p:cNvPr id="5" name="Rettangolo 28">
              <a:extLst>
                <a:ext uri="{FF2B5EF4-FFF2-40B4-BE49-F238E27FC236}">
                  <a16:creationId xmlns:a16="http://schemas.microsoft.com/office/drawing/2014/main" id="{D5590081-6E1E-A0D0-1246-FEAB8083E0B2}"/>
                </a:ext>
              </a:extLst>
            </p:cNvPr>
            <p:cNvSpPr/>
            <p:nvPr/>
          </p:nvSpPr>
          <p:spPr>
            <a:xfrm>
              <a:off x="891745" y="4759814"/>
              <a:ext cx="5204255" cy="9875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400" dirty="0"/>
                <a:t>Thermal </a:t>
              </a:r>
              <a:r>
                <a:rPr lang="it-IT" sz="2400" dirty="0" err="1"/>
                <a:t>bath</a:t>
              </a:r>
              <a:endParaRPr lang="it-IT" sz="2400" dirty="0"/>
            </a:p>
          </p:txBody>
        </p:sp>
        <p:sp>
          <p:nvSpPr>
            <p:cNvPr id="9" name="Rettangolo 43">
              <a:extLst>
                <a:ext uri="{FF2B5EF4-FFF2-40B4-BE49-F238E27FC236}">
                  <a16:creationId xmlns:a16="http://schemas.microsoft.com/office/drawing/2014/main" id="{57EC1267-318B-9FE4-0C9A-D6B5F86FC58A}"/>
                </a:ext>
              </a:extLst>
            </p:cNvPr>
            <p:cNvSpPr/>
            <p:nvPr/>
          </p:nvSpPr>
          <p:spPr>
            <a:xfrm>
              <a:off x="891745" y="2489018"/>
              <a:ext cx="5204255" cy="210947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0" name="Rettangolo 44">
              <a:extLst>
                <a:ext uri="{FF2B5EF4-FFF2-40B4-BE49-F238E27FC236}">
                  <a16:creationId xmlns:a16="http://schemas.microsoft.com/office/drawing/2014/main" id="{0EFA7C3A-017A-D0DF-D277-0716E6C74C53}"/>
                </a:ext>
              </a:extLst>
            </p:cNvPr>
            <p:cNvSpPr/>
            <p:nvPr/>
          </p:nvSpPr>
          <p:spPr>
            <a:xfrm>
              <a:off x="890274" y="4368982"/>
              <a:ext cx="5204256" cy="39357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3" name="Rettangolo 45">
              <a:extLst>
                <a:ext uri="{FF2B5EF4-FFF2-40B4-BE49-F238E27FC236}">
                  <a16:creationId xmlns:a16="http://schemas.microsoft.com/office/drawing/2014/main" id="{E552DC83-2687-2A35-C60E-0D776B9AEC79}"/>
                </a:ext>
              </a:extLst>
            </p:cNvPr>
            <p:cNvSpPr/>
            <p:nvPr/>
          </p:nvSpPr>
          <p:spPr>
            <a:xfrm>
              <a:off x="1777287" y="1980398"/>
              <a:ext cx="3286806" cy="52713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4" name="Rettangolo 46">
              <a:extLst>
                <a:ext uri="{FF2B5EF4-FFF2-40B4-BE49-F238E27FC236}">
                  <a16:creationId xmlns:a16="http://schemas.microsoft.com/office/drawing/2014/main" id="{0D085BFC-BBF8-DAF8-4D9D-4687BA2C40C5}"/>
                </a:ext>
              </a:extLst>
            </p:cNvPr>
            <p:cNvSpPr/>
            <p:nvPr/>
          </p:nvSpPr>
          <p:spPr>
            <a:xfrm>
              <a:off x="1777287" y="1445774"/>
              <a:ext cx="3286806" cy="5346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5" name="Rettangolo 47">
              <a:extLst>
                <a:ext uri="{FF2B5EF4-FFF2-40B4-BE49-F238E27FC236}">
                  <a16:creationId xmlns:a16="http://schemas.microsoft.com/office/drawing/2014/main" id="{59F9BA65-07A5-6E8B-84FB-1F49006292D9}"/>
                </a:ext>
              </a:extLst>
            </p:cNvPr>
            <p:cNvSpPr/>
            <p:nvPr/>
          </p:nvSpPr>
          <p:spPr>
            <a:xfrm>
              <a:off x="5105029" y="2320203"/>
              <a:ext cx="997015" cy="18799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6" name="Rettangolo 48">
              <a:extLst>
                <a:ext uri="{FF2B5EF4-FFF2-40B4-BE49-F238E27FC236}">
                  <a16:creationId xmlns:a16="http://schemas.microsoft.com/office/drawing/2014/main" id="{8158C500-34FE-85D5-EB6A-D3E78F0BE27A}"/>
                </a:ext>
              </a:extLst>
            </p:cNvPr>
            <p:cNvSpPr/>
            <p:nvPr/>
          </p:nvSpPr>
          <p:spPr>
            <a:xfrm>
              <a:off x="4452523" y="1320495"/>
              <a:ext cx="650992" cy="1436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7" name="Rettangolo 49">
              <a:extLst>
                <a:ext uri="{FF2B5EF4-FFF2-40B4-BE49-F238E27FC236}">
                  <a16:creationId xmlns:a16="http://schemas.microsoft.com/office/drawing/2014/main" id="{B5CD448A-CFEF-5AF7-01FC-8DC37E8B6D8B}"/>
                </a:ext>
              </a:extLst>
            </p:cNvPr>
            <p:cNvSpPr/>
            <p:nvPr/>
          </p:nvSpPr>
          <p:spPr>
            <a:xfrm>
              <a:off x="5065610" y="1325383"/>
              <a:ext cx="151582" cy="117415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18" name="CasellaDiTesto 227">
              <a:extLst>
                <a:ext uri="{FF2B5EF4-FFF2-40B4-BE49-F238E27FC236}">
                  <a16:creationId xmlns:a16="http://schemas.microsoft.com/office/drawing/2014/main" id="{5C384787-F837-6E4D-71C7-F3345E67BF02}"/>
                </a:ext>
              </a:extLst>
            </p:cNvPr>
            <p:cNvSpPr txBox="1"/>
            <p:nvPr/>
          </p:nvSpPr>
          <p:spPr>
            <a:xfrm>
              <a:off x="2664009" y="3407012"/>
              <a:ext cx="1656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400" dirty="0">
                  <a:latin typeface="Tw Cen MT" panose="020B0602020104020603" pitchFamily="34" charset="0"/>
                </a:rPr>
                <a:t>Si</a:t>
              </a:r>
            </a:p>
          </p:txBody>
        </p:sp>
        <p:sp>
          <p:nvSpPr>
            <p:cNvPr id="20" name="CasellaDiTesto 227">
              <a:extLst>
                <a:ext uri="{FF2B5EF4-FFF2-40B4-BE49-F238E27FC236}">
                  <a16:creationId xmlns:a16="http://schemas.microsoft.com/office/drawing/2014/main" id="{7DF7EA6B-7A06-8BD3-CC03-62DD1A4ECACD}"/>
                </a:ext>
              </a:extLst>
            </p:cNvPr>
            <p:cNvSpPr txBox="1"/>
            <p:nvPr/>
          </p:nvSpPr>
          <p:spPr>
            <a:xfrm>
              <a:off x="2815239" y="2019935"/>
              <a:ext cx="17646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400" dirty="0">
                  <a:latin typeface="Tw Cen MT" panose="020B0602020104020603" pitchFamily="34" charset="0"/>
                </a:rPr>
                <a:t>Ti 12 nm </a:t>
              </a:r>
            </a:p>
          </p:txBody>
        </p:sp>
        <p:sp>
          <p:nvSpPr>
            <p:cNvPr id="21" name="Rettangolo 63">
              <a:extLst>
                <a:ext uri="{FF2B5EF4-FFF2-40B4-BE49-F238E27FC236}">
                  <a16:creationId xmlns:a16="http://schemas.microsoft.com/office/drawing/2014/main" id="{3410360D-160F-AC44-F7A1-3A7B39A1F541}"/>
                </a:ext>
              </a:extLst>
            </p:cNvPr>
            <p:cNvSpPr/>
            <p:nvPr/>
          </p:nvSpPr>
          <p:spPr>
            <a:xfrm>
              <a:off x="891744" y="2484541"/>
              <a:ext cx="5204256" cy="40969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22" name="CasellaDiTesto 227">
              <a:extLst>
                <a:ext uri="{FF2B5EF4-FFF2-40B4-BE49-F238E27FC236}">
                  <a16:creationId xmlns:a16="http://schemas.microsoft.com/office/drawing/2014/main" id="{B216BAE8-E31F-39CF-98BB-70E92E255CD7}"/>
                </a:ext>
              </a:extLst>
            </p:cNvPr>
            <p:cNvSpPr txBox="1"/>
            <p:nvPr/>
          </p:nvSpPr>
          <p:spPr>
            <a:xfrm>
              <a:off x="2804651" y="1479697"/>
              <a:ext cx="16478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400" dirty="0" err="1">
                  <a:latin typeface="Tw Cen MT" panose="020B0602020104020603" pitchFamily="34" charset="0"/>
                </a:rPr>
                <a:t>Au</a:t>
              </a:r>
              <a:r>
                <a:rPr lang="it-IT" sz="2400" dirty="0">
                  <a:latin typeface="Tw Cen MT" panose="020B0602020104020603" pitchFamily="34" charset="0"/>
                </a:rPr>
                <a:t> 30 nm </a:t>
              </a:r>
            </a:p>
          </p:txBody>
        </p:sp>
        <p:sp>
          <p:nvSpPr>
            <p:cNvPr id="23" name="CasellaDiTesto 227">
              <a:extLst>
                <a:ext uri="{FF2B5EF4-FFF2-40B4-BE49-F238E27FC236}">
                  <a16:creationId xmlns:a16="http://schemas.microsoft.com/office/drawing/2014/main" id="{DD68D75D-0F4E-1A84-A6C2-5FF63C3440E1}"/>
                </a:ext>
              </a:extLst>
            </p:cNvPr>
            <p:cNvSpPr txBox="1"/>
            <p:nvPr/>
          </p:nvSpPr>
          <p:spPr>
            <a:xfrm>
              <a:off x="2465889" y="2434361"/>
              <a:ext cx="2174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SiN</a:t>
              </a:r>
              <a:r>
                <a:rPr lang="it-IT" sz="2400" baseline="-2500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X</a:t>
              </a:r>
              <a:r>
                <a:rPr lang="it-IT" sz="24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 500 nm</a:t>
              </a:r>
            </a:p>
          </p:txBody>
        </p:sp>
        <p:sp>
          <p:nvSpPr>
            <p:cNvPr id="24" name="CasellaDiTesto 227">
              <a:extLst>
                <a:ext uri="{FF2B5EF4-FFF2-40B4-BE49-F238E27FC236}">
                  <a16:creationId xmlns:a16="http://schemas.microsoft.com/office/drawing/2014/main" id="{F18F789C-F7CB-64CA-DCB6-BAAC2A97060C}"/>
                </a:ext>
              </a:extLst>
            </p:cNvPr>
            <p:cNvSpPr txBox="1"/>
            <p:nvPr/>
          </p:nvSpPr>
          <p:spPr>
            <a:xfrm>
              <a:off x="2404929" y="4294926"/>
              <a:ext cx="2174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240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SiN</a:t>
              </a:r>
              <a:r>
                <a:rPr lang="it-IT" sz="2400" baseline="-2500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X</a:t>
              </a:r>
              <a:r>
                <a:rPr lang="it-IT" sz="24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 500 nm</a:t>
              </a:r>
            </a:p>
          </p:txBody>
        </p:sp>
        <p:sp>
          <p:nvSpPr>
            <p:cNvPr id="25" name="Rettangolo 19">
              <a:extLst>
                <a:ext uri="{FF2B5EF4-FFF2-40B4-BE49-F238E27FC236}">
                  <a16:creationId xmlns:a16="http://schemas.microsoft.com/office/drawing/2014/main" id="{397C5465-DEA8-CB5C-C100-D8EE6EC2A1A0}"/>
                </a:ext>
              </a:extLst>
            </p:cNvPr>
            <p:cNvSpPr/>
            <p:nvPr/>
          </p:nvSpPr>
          <p:spPr>
            <a:xfrm>
              <a:off x="1783910" y="1321560"/>
              <a:ext cx="650992" cy="14366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26" name="Rettangolo 20">
              <a:extLst>
                <a:ext uri="{FF2B5EF4-FFF2-40B4-BE49-F238E27FC236}">
                  <a16:creationId xmlns:a16="http://schemas.microsoft.com/office/drawing/2014/main" id="{9395D3E4-6C73-9BF6-0B0C-BF7EF9AAA61A}"/>
                </a:ext>
              </a:extLst>
            </p:cNvPr>
            <p:cNvSpPr/>
            <p:nvPr/>
          </p:nvSpPr>
          <p:spPr>
            <a:xfrm>
              <a:off x="1632328" y="1319617"/>
              <a:ext cx="151582" cy="117415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  <p:sp>
          <p:nvSpPr>
            <p:cNvPr id="27" name="Rettangolo 21">
              <a:extLst>
                <a:ext uri="{FF2B5EF4-FFF2-40B4-BE49-F238E27FC236}">
                  <a16:creationId xmlns:a16="http://schemas.microsoft.com/office/drawing/2014/main" id="{54411672-6984-394E-BCF5-E65A0E32C48C}"/>
                </a:ext>
              </a:extLst>
            </p:cNvPr>
            <p:cNvSpPr/>
            <p:nvPr/>
          </p:nvSpPr>
          <p:spPr>
            <a:xfrm>
              <a:off x="882278" y="2320203"/>
              <a:ext cx="887013" cy="17647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dirty="0"/>
            </a:p>
          </p:txBody>
        </p:sp>
      </p:grp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58E37AB6-1586-AA19-66D2-5519EB48B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4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6" r="8752"/>
          <a:stretch/>
        </p:blipFill>
        <p:spPr>
          <a:xfrm>
            <a:off x="6575651" y="1342384"/>
            <a:ext cx="4724603" cy="4404990"/>
          </a:xfrm>
          <a:prstGeom prst="round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8E506F4-36F3-B102-F06F-34F0851A5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979" y="1319617"/>
            <a:ext cx="5418047" cy="4537547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AD3118A-F9E5-E502-5F54-6B3D938834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4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Lito1</a:t>
            </a:r>
          </a:p>
        </p:txBody>
      </p:sp>
      <p:graphicFrame>
        <p:nvGraphicFramePr>
          <p:cNvPr id="2" name="Oggetto 24">
            <a:extLst>
              <a:ext uri="{FF2B5EF4-FFF2-40B4-BE49-F238E27FC236}">
                <a16:creationId xmlns:a16="http://schemas.microsoft.com/office/drawing/2014/main" id="{0E94D1FF-BA17-030A-DFFA-D29A1E7F4E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99041"/>
              </p:ext>
            </p:extLst>
          </p:nvPr>
        </p:nvGraphicFramePr>
        <p:xfrm>
          <a:off x="848212" y="717237"/>
          <a:ext cx="7412903" cy="5672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2" name="Oggetto 24">
                        <a:extLst>
                          <a:ext uri="{FF2B5EF4-FFF2-40B4-BE49-F238E27FC236}">
                            <a16:creationId xmlns:a16="http://schemas.microsoft.com/office/drawing/2014/main" id="{0E94D1FF-BA17-030A-DFFA-D29A1E7F4E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8212" y="717237"/>
                        <a:ext cx="7412903" cy="5672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uppo 17">
            <a:extLst>
              <a:ext uri="{FF2B5EF4-FFF2-40B4-BE49-F238E27FC236}">
                <a16:creationId xmlns:a16="http://schemas.microsoft.com/office/drawing/2014/main" id="{322B62C4-F17F-0EB6-99B7-687A4C1BBF35}"/>
              </a:ext>
            </a:extLst>
          </p:cNvPr>
          <p:cNvGrpSpPr/>
          <p:nvPr/>
        </p:nvGrpSpPr>
        <p:grpSpPr>
          <a:xfrm>
            <a:off x="7792475" y="1254811"/>
            <a:ext cx="3115774" cy="1689479"/>
            <a:chOff x="7505334" y="1012825"/>
            <a:chExt cx="3115774" cy="1689479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BF37153-D047-8F17-E1F7-066E6AF70C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 t="9884" r="11671" b="11643"/>
            <a:stretch/>
          </p:blipFill>
          <p:spPr bwMode="auto">
            <a:xfrm>
              <a:off x="7702061" y="1076167"/>
              <a:ext cx="2919047" cy="1626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ttangolo 12">
              <a:extLst>
                <a:ext uri="{FF2B5EF4-FFF2-40B4-BE49-F238E27FC236}">
                  <a16:creationId xmlns:a16="http://schemas.microsoft.com/office/drawing/2014/main" id="{0544514A-C2ED-0CC2-5A90-3224C0AFDCC2}"/>
                </a:ext>
              </a:extLst>
            </p:cNvPr>
            <p:cNvSpPr/>
            <p:nvPr/>
          </p:nvSpPr>
          <p:spPr>
            <a:xfrm>
              <a:off x="9531350" y="1044576"/>
              <a:ext cx="311150" cy="342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ttangolo 14">
              <a:extLst>
                <a:ext uri="{FF2B5EF4-FFF2-40B4-BE49-F238E27FC236}">
                  <a16:creationId xmlns:a16="http://schemas.microsoft.com/office/drawing/2014/main" id="{5E10B902-C2A8-FFC9-7960-59DFAFF10FA7}"/>
                </a:ext>
              </a:extLst>
            </p:cNvPr>
            <p:cNvSpPr/>
            <p:nvPr/>
          </p:nvSpPr>
          <p:spPr>
            <a:xfrm>
              <a:off x="9375775" y="1012825"/>
              <a:ext cx="311150" cy="203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ttangolo 16">
              <a:extLst>
                <a:ext uri="{FF2B5EF4-FFF2-40B4-BE49-F238E27FC236}">
                  <a16:creationId xmlns:a16="http://schemas.microsoft.com/office/drawing/2014/main" id="{24DF7DEF-9C4F-6CE8-192F-9CC3A79147E0}"/>
                </a:ext>
              </a:extLst>
            </p:cNvPr>
            <p:cNvSpPr/>
            <p:nvPr/>
          </p:nvSpPr>
          <p:spPr>
            <a:xfrm>
              <a:off x="7505334" y="1717810"/>
              <a:ext cx="311150" cy="342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CasellaDiTesto 8">
            <a:extLst>
              <a:ext uri="{FF2B5EF4-FFF2-40B4-BE49-F238E27FC236}">
                <a16:creationId xmlns:a16="http://schemas.microsoft.com/office/drawing/2014/main" id="{39D26866-87BF-7E73-53B4-5AF1F8B7E68D}"/>
              </a:ext>
            </a:extLst>
          </p:cNvPr>
          <p:cNvSpPr txBox="1"/>
          <p:nvPr/>
        </p:nvSpPr>
        <p:spPr>
          <a:xfrm>
            <a:off x="7371461" y="1091838"/>
            <a:ext cx="395780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Four terminal resistance measurement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1257F-E766-86AD-73F0-4AE09B411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121" y="3392057"/>
            <a:ext cx="3739086" cy="216447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1A6B675-EF64-60F8-7AFE-2C56A4AD9B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0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Lito2</a:t>
            </a:r>
          </a:p>
        </p:txBody>
      </p:sp>
      <p:grpSp>
        <p:nvGrpSpPr>
          <p:cNvPr id="31" name="Gruppo 17">
            <a:extLst>
              <a:ext uri="{FF2B5EF4-FFF2-40B4-BE49-F238E27FC236}">
                <a16:creationId xmlns:a16="http://schemas.microsoft.com/office/drawing/2014/main" id="{322B62C4-F17F-0EB6-99B7-687A4C1BBF35}"/>
              </a:ext>
            </a:extLst>
          </p:cNvPr>
          <p:cNvGrpSpPr/>
          <p:nvPr/>
        </p:nvGrpSpPr>
        <p:grpSpPr>
          <a:xfrm>
            <a:off x="7792475" y="1254811"/>
            <a:ext cx="3115774" cy="1689479"/>
            <a:chOff x="7505334" y="1012825"/>
            <a:chExt cx="3115774" cy="1689479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BF37153-D047-8F17-E1F7-066E6AF70C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 t="9884" r="11671" b="11643"/>
            <a:stretch/>
          </p:blipFill>
          <p:spPr bwMode="auto">
            <a:xfrm>
              <a:off x="7702061" y="1076167"/>
              <a:ext cx="2919047" cy="1626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ttangolo 12">
              <a:extLst>
                <a:ext uri="{FF2B5EF4-FFF2-40B4-BE49-F238E27FC236}">
                  <a16:creationId xmlns:a16="http://schemas.microsoft.com/office/drawing/2014/main" id="{0544514A-C2ED-0CC2-5A90-3224C0AFDCC2}"/>
                </a:ext>
              </a:extLst>
            </p:cNvPr>
            <p:cNvSpPr/>
            <p:nvPr/>
          </p:nvSpPr>
          <p:spPr>
            <a:xfrm>
              <a:off x="9531350" y="1044576"/>
              <a:ext cx="311150" cy="342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ttangolo 14">
              <a:extLst>
                <a:ext uri="{FF2B5EF4-FFF2-40B4-BE49-F238E27FC236}">
                  <a16:creationId xmlns:a16="http://schemas.microsoft.com/office/drawing/2014/main" id="{5E10B902-C2A8-FFC9-7960-59DFAFF10FA7}"/>
                </a:ext>
              </a:extLst>
            </p:cNvPr>
            <p:cNvSpPr/>
            <p:nvPr/>
          </p:nvSpPr>
          <p:spPr>
            <a:xfrm>
              <a:off x="9375775" y="1012825"/>
              <a:ext cx="311150" cy="203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ttangolo 16">
              <a:extLst>
                <a:ext uri="{FF2B5EF4-FFF2-40B4-BE49-F238E27FC236}">
                  <a16:creationId xmlns:a16="http://schemas.microsoft.com/office/drawing/2014/main" id="{24DF7DEF-9C4F-6CE8-192F-9CC3A79147E0}"/>
                </a:ext>
              </a:extLst>
            </p:cNvPr>
            <p:cNvSpPr/>
            <p:nvPr/>
          </p:nvSpPr>
          <p:spPr>
            <a:xfrm>
              <a:off x="7505334" y="1717810"/>
              <a:ext cx="311150" cy="342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CasellaDiTesto 8">
            <a:extLst>
              <a:ext uri="{FF2B5EF4-FFF2-40B4-BE49-F238E27FC236}">
                <a16:creationId xmlns:a16="http://schemas.microsoft.com/office/drawing/2014/main" id="{39D26866-87BF-7E73-53B4-5AF1F8B7E68D}"/>
              </a:ext>
            </a:extLst>
          </p:cNvPr>
          <p:cNvSpPr txBox="1"/>
          <p:nvPr/>
        </p:nvSpPr>
        <p:spPr>
          <a:xfrm>
            <a:off x="7371461" y="1091838"/>
            <a:ext cx="395780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Four terminal resistance measurement</a:t>
            </a:r>
          </a:p>
        </p:txBody>
      </p:sp>
      <p:graphicFrame>
        <p:nvGraphicFramePr>
          <p:cNvPr id="40" name="Oggetto 41">
            <a:extLst>
              <a:ext uri="{FF2B5EF4-FFF2-40B4-BE49-F238E27FC236}">
                <a16:creationId xmlns:a16="http://schemas.microsoft.com/office/drawing/2014/main" id="{B6C563C3-415D-A5E6-B912-1160CEA640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808953"/>
              </p:ext>
            </p:extLst>
          </p:nvPr>
        </p:nvGraphicFramePr>
        <p:xfrm>
          <a:off x="547346" y="780758"/>
          <a:ext cx="7032361" cy="53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42" name="Oggetto 4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7346" y="780758"/>
                        <a:ext cx="7032361" cy="538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id="{68396D6B-C43E-105C-8393-94BF74424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608" y="3442916"/>
            <a:ext cx="3542270" cy="204516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F04101B-44ED-FD8E-C0C7-5759ECE213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41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Photon counting characterization</a:t>
            </a:r>
          </a:p>
        </p:txBody>
      </p:sp>
      <p:sp>
        <p:nvSpPr>
          <p:cNvPr id="3" name="Segnaposto numero diapositiva 11">
            <a:extLst>
              <a:ext uri="{FF2B5EF4-FFF2-40B4-BE49-F238E27FC236}">
                <a16:creationId xmlns:a16="http://schemas.microsoft.com/office/drawing/2014/main" id="{5AF3F8A1-2CBE-5549-4DCC-AD9B0DE3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2584" y="577583"/>
            <a:ext cx="475891" cy="365125"/>
          </a:xfrm>
        </p:spPr>
        <p:txBody>
          <a:bodyPr/>
          <a:lstStyle/>
          <a:p>
            <a:fld id="{43551074-95A6-4252-8109-62227E8598E5}" type="slidenum">
              <a:rPr lang="it-IT" smtClean="0"/>
              <a:pPr/>
              <a:t>15</a:t>
            </a:fld>
            <a:endParaRPr lang="it-IT" dirty="0"/>
          </a:p>
        </p:txBody>
      </p:sp>
      <p:pic>
        <p:nvPicPr>
          <p:cNvPr id="43" name="Immagine 94">
            <a:extLst>
              <a:ext uri="{FF2B5EF4-FFF2-40B4-BE49-F238E27FC236}">
                <a16:creationId xmlns:a16="http://schemas.microsoft.com/office/drawing/2014/main" id="{1D83F9EF-6FA6-DDBC-667F-087BA95D7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958" y="1094040"/>
            <a:ext cx="8122626" cy="4722560"/>
          </a:xfrm>
          <a:prstGeom prst="rect">
            <a:avLst/>
          </a:prstGeom>
        </p:spPr>
      </p:pic>
      <p:cxnSp>
        <p:nvCxnSpPr>
          <p:cNvPr id="44" name="Connettore 1 96">
            <a:extLst>
              <a:ext uri="{FF2B5EF4-FFF2-40B4-BE49-F238E27FC236}">
                <a16:creationId xmlns:a16="http://schemas.microsoft.com/office/drawing/2014/main" id="{BD70C8CC-8EC6-ACA7-543B-B0396BE20F11}"/>
              </a:ext>
            </a:extLst>
          </p:cNvPr>
          <p:cNvCxnSpPr/>
          <p:nvPr/>
        </p:nvCxnSpPr>
        <p:spPr>
          <a:xfrm flipH="1">
            <a:off x="4145318" y="1320605"/>
            <a:ext cx="4050" cy="164577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98">
            <a:extLst>
              <a:ext uri="{FF2B5EF4-FFF2-40B4-BE49-F238E27FC236}">
                <a16:creationId xmlns:a16="http://schemas.microsoft.com/office/drawing/2014/main" id="{D844F989-7956-0FD5-0A6D-D7E7D69CEED5}"/>
              </a:ext>
            </a:extLst>
          </p:cNvPr>
          <p:cNvCxnSpPr/>
          <p:nvPr/>
        </p:nvCxnSpPr>
        <p:spPr>
          <a:xfrm flipH="1">
            <a:off x="3495751" y="1331341"/>
            <a:ext cx="4050" cy="164577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olo 1">
            <a:extLst>
              <a:ext uri="{FF2B5EF4-FFF2-40B4-BE49-F238E27FC236}">
                <a16:creationId xmlns:a16="http://schemas.microsoft.com/office/drawing/2014/main" id="{EAD4ED0A-4DAA-03C1-8C16-189976723BA1}"/>
              </a:ext>
            </a:extLst>
          </p:cNvPr>
          <p:cNvSpPr txBox="1">
            <a:spLocks/>
          </p:cNvSpPr>
          <p:nvPr/>
        </p:nvSpPr>
        <p:spPr>
          <a:xfrm>
            <a:off x="2226523" y="2071419"/>
            <a:ext cx="2264106" cy="7322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>
                <a:latin typeface="Palatino Linotype" panose="02040502050505030304" pitchFamily="18" charset="0"/>
              </a:rPr>
              <a:t>baseline</a:t>
            </a:r>
          </a:p>
        </p:txBody>
      </p:sp>
      <p:cxnSp>
        <p:nvCxnSpPr>
          <p:cNvPr id="49" name="Connettore 1 100">
            <a:extLst>
              <a:ext uri="{FF2B5EF4-FFF2-40B4-BE49-F238E27FC236}">
                <a16:creationId xmlns:a16="http://schemas.microsoft.com/office/drawing/2014/main" id="{FEC51610-CC15-A459-A7A2-8BA591C6F9AE}"/>
              </a:ext>
            </a:extLst>
          </p:cNvPr>
          <p:cNvCxnSpPr/>
          <p:nvPr/>
        </p:nvCxnSpPr>
        <p:spPr>
          <a:xfrm flipH="1">
            <a:off x="2059442" y="1331339"/>
            <a:ext cx="4050" cy="164577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olo 1">
            <a:extLst>
              <a:ext uri="{FF2B5EF4-FFF2-40B4-BE49-F238E27FC236}">
                <a16:creationId xmlns:a16="http://schemas.microsoft.com/office/drawing/2014/main" id="{875A84CC-F3FC-7A8A-B227-273DA6501B29}"/>
              </a:ext>
            </a:extLst>
          </p:cNvPr>
          <p:cNvSpPr txBox="1">
            <a:spLocks/>
          </p:cNvSpPr>
          <p:nvPr/>
        </p:nvSpPr>
        <p:spPr>
          <a:xfrm>
            <a:off x="3521606" y="2071418"/>
            <a:ext cx="2264106" cy="7322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err="1">
                <a:latin typeface="Palatino Linotype" panose="02040502050505030304" pitchFamily="18" charset="0"/>
              </a:rPr>
              <a:t>min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1" name="Titolo 1">
            <a:extLst>
              <a:ext uri="{FF2B5EF4-FFF2-40B4-BE49-F238E27FC236}">
                <a16:creationId xmlns:a16="http://schemas.microsoft.com/office/drawing/2014/main" id="{80150BC1-9155-CC90-0011-D485C2FFEE1F}"/>
              </a:ext>
            </a:extLst>
          </p:cNvPr>
          <p:cNvSpPr txBox="1">
            <a:spLocks/>
          </p:cNvSpPr>
          <p:nvPr/>
        </p:nvSpPr>
        <p:spPr>
          <a:xfrm>
            <a:off x="6388449" y="3163540"/>
            <a:ext cx="2882863" cy="7322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 err="1">
                <a:latin typeface="Palatino Linotype" panose="02040502050505030304" pitchFamily="18" charset="0"/>
              </a:rPr>
              <a:t>Amplitude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histogram</a:t>
            </a:r>
            <a:endParaRPr lang="it-IT" sz="2000" dirty="0">
              <a:latin typeface="Palatino Linotype" panose="02040502050505030304" pitchFamily="18" charset="0"/>
            </a:endParaRPr>
          </a:p>
          <a:p>
            <a:r>
              <a:rPr lang="it-IT" sz="2000" dirty="0">
                <a:latin typeface="Palatino Linotype" panose="02040502050505030304" pitchFamily="18" charset="0"/>
              </a:rPr>
              <a:t>(baseline-</a:t>
            </a:r>
            <a:r>
              <a:rPr lang="it-IT" sz="2000" dirty="0" err="1">
                <a:latin typeface="Palatino Linotype" panose="02040502050505030304" pitchFamily="18" charset="0"/>
              </a:rPr>
              <a:t>min</a:t>
            </a:r>
            <a:r>
              <a:rPr lang="it-IT" sz="2000" dirty="0">
                <a:latin typeface="Palatino Linotype" panose="02040502050505030304" pitchFamily="18" charset="0"/>
              </a:rPr>
              <a:t>)</a:t>
            </a:r>
          </a:p>
        </p:txBody>
      </p:sp>
      <p:sp>
        <p:nvSpPr>
          <p:cNvPr id="52" name="Titolo 1">
            <a:extLst>
              <a:ext uri="{FF2B5EF4-FFF2-40B4-BE49-F238E27FC236}">
                <a16:creationId xmlns:a16="http://schemas.microsoft.com/office/drawing/2014/main" id="{AC644F5D-83EE-7D3F-527E-868093F712ED}"/>
              </a:ext>
            </a:extLst>
          </p:cNvPr>
          <p:cNvSpPr txBox="1">
            <a:spLocks/>
          </p:cNvSpPr>
          <p:nvPr/>
        </p:nvSpPr>
        <p:spPr>
          <a:xfrm rot="16200000">
            <a:off x="1037296" y="3430097"/>
            <a:ext cx="1284737" cy="3787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err="1">
                <a:latin typeface="Palatino Linotype" panose="02040502050505030304" pitchFamily="18" charset="0"/>
              </a:rPr>
              <a:t>Counts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3" name="Titolo 1">
            <a:extLst>
              <a:ext uri="{FF2B5EF4-FFF2-40B4-BE49-F238E27FC236}">
                <a16:creationId xmlns:a16="http://schemas.microsoft.com/office/drawing/2014/main" id="{14D5FE10-0667-8629-5E30-2CF224ED4B38}"/>
              </a:ext>
            </a:extLst>
          </p:cNvPr>
          <p:cNvSpPr txBox="1">
            <a:spLocks/>
          </p:cNvSpPr>
          <p:nvPr/>
        </p:nvSpPr>
        <p:spPr>
          <a:xfrm rot="16200000">
            <a:off x="909245" y="1768294"/>
            <a:ext cx="1385864" cy="511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err="1">
                <a:latin typeface="Palatino Linotype" panose="02040502050505030304" pitchFamily="18" charset="0"/>
              </a:rPr>
              <a:t>Amplitude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4" name="Titolo 1">
            <a:extLst>
              <a:ext uri="{FF2B5EF4-FFF2-40B4-BE49-F238E27FC236}">
                <a16:creationId xmlns:a16="http://schemas.microsoft.com/office/drawing/2014/main" id="{A0D8C86E-BE5A-4297-A18D-B813767F5F69}"/>
              </a:ext>
            </a:extLst>
          </p:cNvPr>
          <p:cNvSpPr txBox="1">
            <a:spLocks/>
          </p:cNvSpPr>
          <p:nvPr/>
        </p:nvSpPr>
        <p:spPr>
          <a:xfrm>
            <a:off x="5336281" y="3575034"/>
            <a:ext cx="720370" cy="4290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Palatino Linotype" panose="02040502050505030304" pitchFamily="18" charset="0"/>
              </a:rPr>
              <a:t>1 </a:t>
            </a:r>
            <a:r>
              <a:rPr lang="it-IT" sz="2000" dirty="0" err="1">
                <a:latin typeface="Palatino Linotype" panose="02040502050505030304" pitchFamily="18" charset="0"/>
              </a:rPr>
              <a:t>ph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5" name="Titolo 1">
            <a:extLst>
              <a:ext uri="{FF2B5EF4-FFF2-40B4-BE49-F238E27FC236}">
                <a16:creationId xmlns:a16="http://schemas.microsoft.com/office/drawing/2014/main" id="{EB4D0EB3-8E8C-437F-B4D4-F885682C8354}"/>
              </a:ext>
            </a:extLst>
          </p:cNvPr>
          <p:cNvSpPr txBox="1">
            <a:spLocks/>
          </p:cNvSpPr>
          <p:nvPr/>
        </p:nvSpPr>
        <p:spPr>
          <a:xfrm>
            <a:off x="4610101" y="3018007"/>
            <a:ext cx="791622" cy="4290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Palatino Linotype" panose="02040502050505030304" pitchFamily="18" charset="0"/>
              </a:rPr>
              <a:t>0 </a:t>
            </a:r>
            <a:r>
              <a:rPr lang="it-IT" sz="2000" dirty="0" err="1">
                <a:latin typeface="Palatino Linotype" panose="02040502050505030304" pitchFamily="18" charset="0"/>
              </a:rPr>
              <a:t>ph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6" name="Titolo 1">
            <a:extLst>
              <a:ext uri="{FF2B5EF4-FFF2-40B4-BE49-F238E27FC236}">
                <a16:creationId xmlns:a16="http://schemas.microsoft.com/office/drawing/2014/main" id="{11DC77E3-98B4-0274-4974-0E210FB95160}"/>
              </a:ext>
            </a:extLst>
          </p:cNvPr>
          <p:cNvSpPr txBox="1">
            <a:spLocks/>
          </p:cNvSpPr>
          <p:nvPr/>
        </p:nvSpPr>
        <p:spPr>
          <a:xfrm>
            <a:off x="6067552" y="3923544"/>
            <a:ext cx="684360" cy="4290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Palatino Linotype" panose="02040502050505030304" pitchFamily="18" charset="0"/>
              </a:rPr>
              <a:t>2 </a:t>
            </a:r>
            <a:r>
              <a:rPr lang="it-IT" sz="2000" dirty="0" err="1">
                <a:latin typeface="Palatino Linotype" panose="02040502050505030304" pitchFamily="18" charset="0"/>
              </a:rPr>
              <a:t>ph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7" name="Titolo 1">
            <a:extLst>
              <a:ext uri="{FF2B5EF4-FFF2-40B4-BE49-F238E27FC236}">
                <a16:creationId xmlns:a16="http://schemas.microsoft.com/office/drawing/2014/main" id="{3F8D5522-3DA0-F7B7-AC5C-E436AA9667CE}"/>
              </a:ext>
            </a:extLst>
          </p:cNvPr>
          <p:cNvSpPr txBox="1">
            <a:spLocks/>
          </p:cNvSpPr>
          <p:nvPr/>
        </p:nvSpPr>
        <p:spPr>
          <a:xfrm>
            <a:off x="6670882" y="4047320"/>
            <a:ext cx="684107" cy="4290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Palatino Linotype" panose="02040502050505030304" pitchFamily="18" charset="0"/>
              </a:rPr>
              <a:t>3 </a:t>
            </a:r>
            <a:r>
              <a:rPr lang="it-IT" sz="2000" dirty="0" err="1">
                <a:latin typeface="Palatino Linotype" panose="02040502050505030304" pitchFamily="18" charset="0"/>
              </a:rPr>
              <a:t>ph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8" name="Titolo 1">
            <a:extLst>
              <a:ext uri="{FF2B5EF4-FFF2-40B4-BE49-F238E27FC236}">
                <a16:creationId xmlns:a16="http://schemas.microsoft.com/office/drawing/2014/main" id="{749ED832-31C9-0E8E-7AE5-F7AC16D59473}"/>
              </a:ext>
            </a:extLst>
          </p:cNvPr>
          <p:cNvSpPr txBox="1">
            <a:spLocks/>
          </p:cNvSpPr>
          <p:nvPr/>
        </p:nvSpPr>
        <p:spPr>
          <a:xfrm>
            <a:off x="7514483" y="1950450"/>
            <a:ext cx="2264106" cy="7322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000" dirty="0">
                <a:latin typeface="Palatino Linotype" panose="02040502050505030304" pitchFamily="18" charset="0"/>
              </a:rPr>
              <a:t>λ</a:t>
            </a:r>
            <a:r>
              <a:rPr lang="it-IT" sz="2000" dirty="0">
                <a:latin typeface="Palatino Linotype" panose="02040502050505030304" pitchFamily="18" charset="0"/>
              </a:rPr>
              <a:t>= 1540 nm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F82E26C-EC75-556D-8CCD-60E1C5827885}"/>
              </a:ext>
            </a:extLst>
          </p:cNvPr>
          <p:cNvSpPr/>
          <p:nvPr/>
        </p:nvSpPr>
        <p:spPr>
          <a:xfrm>
            <a:off x="963461" y="922189"/>
            <a:ext cx="9388292" cy="5000892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Connettore 2 11">
            <a:extLst>
              <a:ext uri="{FF2B5EF4-FFF2-40B4-BE49-F238E27FC236}">
                <a16:creationId xmlns:a16="http://schemas.microsoft.com/office/drawing/2014/main" id="{A5F0707A-216D-734E-F8C4-45DC5090B1B0}"/>
              </a:ext>
            </a:extLst>
          </p:cNvPr>
          <p:cNvCxnSpPr>
            <a:cxnSpLocks/>
          </p:cNvCxnSpPr>
          <p:nvPr/>
        </p:nvCxnSpPr>
        <p:spPr bwMode="auto">
          <a:xfrm>
            <a:off x="1749425" y="1292225"/>
            <a:ext cx="811488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-form: Shape 63">
            <a:extLst>
              <a:ext uri="{FF2B5EF4-FFF2-40B4-BE49-F238E27FC236}">
                <a16:creationId xmlns:a16="http://schemas.microsoft.com/office/drawing/2014/main" id="{E1F3C8A2-87A2-FAEB-508B-D0124AEE779F}"/>
              </a:ext>
            </a:extLst>
          </p:cNvPr>
          <p:cNvSpPr/>
          <p:nvPr/>
        </p:nvSpPr>
        <p:spPr>
          <a:xfrm>
            <a:off x="1908691" y="1510114"/>
            <a:ext cx="7785100" cy="218927"/>
          </a:xfrm>
          <a:custGeom>
            <a:avLst/>
            <a:gdLst>
              <a:gd name="connsiteX0" fmla="*/ 0 w 7785100"/>
              <a:gd name="connsiteY0" fmla="*/ 101600 h 218927"/>
              <a:gd name="connsiteX1" fmla="*/ 152400 w 7785100"/>
              <a:gd name="connsiteY1" fmla="*/ 88900 h 218927"/>
              <a:gd name="connsiteX2" fmla="*/ 457200 w 7785100"/>
              <a:gd name="connsiteY2" fmla="*/ 25400 h 218927"/>
              <a:gd name="connsiteX3" fmla="*/ 495300 w 7785100"/>
              <a:gd name="connsiteY3" fmla="*/ 114300 h 218927"/>
              <a:gd name="connsiteX4" fmla="*/ 533400 w 7785100"/>
              <a:gd name="connsiteY4" fmla="*/ 101600 h 218927"/>
              <a:gd name="connsiteX5" fmla="*/ 584200 w 7785100"/>
              <a:gd name="connsiteY5" fmla="*/ 165100 h 218927"/>
              <a:gd name="connsiteX6" fmla="*/ 660400 w 7785100"/>
              <a:gd name="connsiteY6" fmla="*/ 152400 h 218927"/>
              <a:gd name="connsiteX7" fmla="*/ 800100 w 7785100"/>
              <a:gd name="connsiteY7" fmla="*/ 139700 h 218927"/>
              <a:gd name="connsiteX8" fmla="*/ 1041400 w 7785100"/>
              <a:gd name="connsiteY8" fmla="*/ 114300 h 218927"/>
              <a:gd name="connsiteX9" fmla="*/ 1282700 w 7785100"/>
              <a:gd name="connsiteY9" fmla="*/ 101600 h 218927"/>
              <a:gd name="connsiteX10" fmla="*/ 1346200 w 7785100"/>
              <a:gd name="connsiteY10" fmla="*/ 76200 h 218927"/>
              <a:gd name="connsiteX11" fmla="*/ 1460500 w 7785100"/>
              <a:gd name="connsiteY11" fmla="*/ 63500 h 218927"/>
              <a:gd name="connsiteX12" fmla="*/ 1600200 w 7785100"/>
              <a:gd name="connsiteY12" fmla="*/ 139700 h 218927"/>
              <a:gd name="connsiteX13" fmla="*/ 1676400 w 7785100"/>
              <a:gd name="connsiteY13" fmla="*/ 215900 h 218927"/>
              <a:gd name="connsiteX14" fmla="*/ 1765300 w 7785100"/>
              <a:gd name="connsiteY14" fmla="*/ 38100 h 218927"/>
              <a:gd name="connsiteX15" fmla="*/ 1790700 w 7785100"/>
              <a:gd name="connsiteY15" fmla="*/ 0 h 218927"/>
              <a:gd name="connsiteX16" fmla="*/ 1828800 w 7785100"/>
              <a:gd name="connsiteY16" fmla="*/ 63500 h 218927"/>
              <a:gd name="connsiteX17" fmla="*/ 2006600 w 7785100"/>
              <a:gd name="connsiteY17" fmla="*/ 88900 h 218927"/>
              <a:gd name="connsiteX18" fmla="*/ 2298700 w 7785100"/>
              <a:gd name="connsiteY18" fmla="*/ 165100 h 218927"/>
              <a:gd name="connsiteX19" fmla="*/ 2387600 w 7785100"/>
              <a:gd name="connsiteY19" fmla="*/ 152400 h 218927"/>
              <a:gd name="connsiteX20" fmla="*/ 2451100 w 7785100"/>
              <a:gd name="connsiteY20" fmla="*/ 177800 h 218927"/>
              <a:gd name="connsiteX21" fmla="*/ 2565400 w 7785100"/>
              <a:gd name="connsiteY21" fmla="*/ 190500 h 218927"/>
              <a:gd name="connsiteX22" fmla="*/ 3073400 w 7785100"/>
              <a:gd name="connsiteY22" fmla="*/ 88900 h 218927"/>
              <a:gd name="connsiteX23" fmla="*/ 3136900 w 7785100"/>
              <a:gd name="connsiteY23" fmla="*/ 38100 h 218927"/>
              <a:gd name="connsiteX24" fmla="*/ 3225800 w 7785100"/>
              <a:gd name="connsiteY24" fmla="*/ 101600 h 218927"/>
              <a:gd name="connsiteX25" fmla="*/ 3505200 w 7785100"/>
              <a:gd name="connsiteY25" fmla="*/ 139700 h 218927"/>
              <a:gd name="connsiteX26" fmla="*/ 3644900 w 7785100"/>
              <a:gd name="connsiteY26" fmla="*/ 76200 h 218927"/>
              <a:gd name="connsiteX27" fmla="*/ 3721100 w 7785100"/>
              <a:gd name="connsiteY27" fmla="*/ 101600 h 218927"/>
              <a:gd name="connsiteX28" fmla="*/ 3784600 w 7785100"/>
              <a:gd name="connsiteY28" fmla="*/ 114300 h 218927"/>
              <a:gd name="connsiteX29" fmla="*/ 4711700 w 7785100"/>
              <a:gd name="connsiteY29" fmla="*/ 101600 h 218927"/>
              <a:gd name="connsiteX30" fmla="*/ 4775200 w 7785100"/>
              <a:gd name="connsiteY30" fmla="*/ 38100 h 218927"/>
              <a:gd name="connsiteX31" fmla="*/ 4864100 w 7785100"/>
              <a:gd name="connsiteY31" fmla="*/ 165100 h 218927"/>
              <a:gd name="connsiteX32" fmla="*/ 5041900 w 7785100"/>
              <a:gd name="connsiteY32" fmla="*/ 177800 h 218927"/>
              <a:gd name="connsiteX33" fmla="*/ 5181600 w 7785100"/>
              <a:gd name="connsiteY33" fmla="*/ 88900 h 218927"/>
              <a:gd name="connsiteX34" fmla="*/ 5232400 w 7785100"/>
              <a:gd name="connsiteY34" fmla="*/ 63500 h 218927"/>
              <a:gd name="connsiteX35" fmla="*/ 5829300 w 7785100"/>
              <a:gd name="connsiteY35" fmla="*/ 76200 h 218927"/>
              <a:gd name="connsiteX36" fmla="*/ 5956300 w 7785100"/>
              <a:gd name="connsiteY36" fmla="*/ 63500 h 218927"/>
              <a:gd name="connsiteX37" fmla="*/ 6007100 w 7785100"/>
              <a:gd name="connsiteY37" fmla="*/ 50800 h 218927"/>
              <a:gd name="connsiteX38" fmla="*/ 6057900 w 7785100"/>
              <a:gd name="connsiteY38" fmla="*/ 88900 h 218927"/>
              <a:gd name="connsiteX39" fmla="*/ 6210300 w 7785100"/>
              <a:gd name="connsiteY39" fmla="*/ 50800 h 218927"/>
              <a:gd name="connsiteX40" fmla="*/ 6248400 w 7785100"/>
              <a:gd name="connsiteY40" fmla="*/ 38100 h 218927"/>
              <a:gd name="connsiteX41" fmla="*/ 6286500 w 7785100"/>
              <a:gd name="connsiteY41" fmla="*/ 50800 h 218927"/>
              <a:gd name="connsiteX42" fmla="*/ 6527800 w 7785100"/>
              <a:gd name="connsiteY42" fmla="*/ 63500 h 218927"/>
              <a:gd name="connsiteX43" fmla="*/ 7404100 w 7785100"/>
              <a:gd name="connsiteY43" fmla="*/ 76200 h 218927"/>
              <a:gd name="connsiteX44" fmla="*/ 7670800 w 7785100"/>
              <a:gd name="connsiteY44" fmla="*/ 38100 h 218927"/>
              <a:gd name="connsiteX45" fmla="*/ 7734300 w 7785100"/>
              <a:gd name="connsiteY45" fmla="*/ 12700 h 218927"/>
              <a:gd name="connsiteX46" fmla="*/ 7785100 w 7785100"/>
              <a:gd name="connsiteY46" fmla="*/ 101600 h 21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785100" h="218927">
                <a:moveTo>
                  <a:pt x="0" y="101600"/>
                </a:moveTo>
                <a:cubicBezTo>
                  <a:pt x="151643" y="10614"/>
                  <a:pt x="-37288" y="102951"/>
                  <a:pt x="152400" y="88900"/>
                </a:cubicBezTo>
                <a:cubicBezTo>
                  <a:pt x="229454" y="83192"/>
                  <a:pt x="361865" y="49234"/>
                  <a:pt x="457200" y="25400"/>
                </a:cubicBezTo>
                <a:cubicBezTo>
                  <a:pt x="469900" y="55033"/>
                  <a:pt x="472503" y="91503"/>
                  <a:pt x="495300" y="114300"/>
                </a:cubicBezTo>
                <a:cubicBezTo>
                  <a:pt x="504766" y="123766"/>
                  <a:pt x="521777" y="94958"/>
                  <a:pt x="533400" y="101600"/>
                </a:cubicBezTo>
                <a:cubicBezTo>
                  <a:pt x="556935" y="115049"/>
                  <a:pt x="567267" y="143933"/>
                  <a:pt x="584200" y="165100"/>
                </a:cubicBezTo>
                <a:cubicBezTo>
                  <a:pt x="609600" y="160867"/>
                  <a:pt x="638042" y="165176"/>
                  <a:pt x="660400" y="152400"/>
                </a:cubicBezTo>
                <a:cubicBezTo>
                  <a:pt x="797889" y="73835"/>
                  <a:pt x="732714" y="4927"/>
                  <a:pt x="800100" y="139700"/>
                </a:cubicBezTo>
                <a:cubicBezTo>
                  <a:pt x="880533" y="131233"/>
                  <a:pt x="960773" y="120665"/>
                  <a:pt x="1041400" y="114300"/>
                </a:cubicBezTo>
                <a:cubicBezTo>
                  <a:pt x="1121695" y="107961"/>
                  <a:pt x="1202777" y="111590"/>
                  <a:pt x="1282700" y="101600"/>
                </a:cubicBezTo>
                <a:cubicBezTo>
                  <a:pt x="1305321" y="98772"/>
                  <a:pt x="1323909" y="80977"/>
                  <a:pt x="1346200" y="76200"/>
                </a:cubicBezTo>
                <a:cubicBezTo>
                  <a:pt x="1383684" y="68168"/>
                  <a:pt x="1422400" y="67733"/>
                  <a:pt x="1460500" y="63500"/>
                </a:cubicBezTo>
                <a:cubicBezTo>
                  <a:pt x="1507067" y="88900"/>
                  <a:pt x="1556865" y="109111"/>
                  <a:pt x="1600200" y="139700"/>
                </a:cubicBezTo>
                <a:cubicBezTo>
                  <a:pt x="1629546" y="160415"/>
                  <a:pt x="1645808" y="234726"/>
                  <a:pt x="1676400" y="215900"/>
                </a:cubicBezTo>
                <a:cubicBezTo>
                  <a:pt x="1732833" y="181172"/>
                  <a:pt x="1734297" y="96662"/>
                  <a:pt x="1765300" y="38100"/>
                </a:cubicBezTo>
                <a:cubicBezTo>
                  <a:pt x="1772442" y="24610"/>
                  <a:pt x="1782233" y="12700"/>
                  <a:pt x="1790700" y="0"/>
                </a:cubicBezTo>
                <a:cubicBezTo>
                  <a:pt x="1803400" y="21167"/>
                  <a:pt x="1805975" y="54101"/>
                  <a:pt x="1828800" y="63500"/>
                </a:cubicBezTo>
                <a:cubicBezTo>
                  <a:pt x="1884159" y="86295"/>
                  <a:pt x="1948084" y="76248"/>
                  <a:pt x="2006600" y="88900"/>
                </a:cubicBezTo>
                <a:cubicBezTo>
                  <a:pt x="2104952" y="110165"/>
                  <a:pt x="2201333" y="139700"/>
                  <a:pt x="2298700" y="165100"/>
                </a:cubicBezTo>
                <a:cubicBezTo>
                  <a:pt x="2328333" y="160867"/>
                  <a:pt x="2357769" y="149914"/>
                  <a:pt x="2387600" y="152400"/>
                </a:cubicBezTo>
                <a:cubicBezTo>
                  <a:pt x="2410318" y="154293"/>
                  <a:pt x="2428809" y="173023"/>
                  <a:pt x="2451100" y="177800"/>
                </a:cubicBezTo>
                <a:cubicBezTo>
                  <a:pt x="2488584" y="185832"/>
                  <a:pt x="2527300" y="186267"/>
                  <a:pt x="2565400" y="190500"/>
                </a:cubicBezTo>
                <a:cubicBezTo>
                  <a:pt x="2928012" y="166326"/>
                  <a:pt x="2863495" y="228837"/>
                  <a:pt x="3073400" y="88900"/>
                </a:cubicBezTo>
                <a:cubicBezTo>
                  <a:pt x="3095954" y="73864"/>
                  <a:pt x="3115733" y="55033"/>
                  <a:pt x="3136900" y="38100"/>
                </a:cubicBezTo>
                <a:cubicBezTo>
                  <a:pt x="3166533" y="59267"/>
                  <a:pt x="3189689" y="96890"/>
                  <a:pt x="3225800" y="101600"/>
                </a:cubicBezTo>
                <a:cubicBezTo>
                  <a:pt x="3547574" y="143571"/>
                  <a:pt x="3335018" y="-2118"/>
                  <a:pt x="3505200" y="139700"/>
                </a:cubicBezTo>
                <a:cubicBezTo>
                  <a:pt x="3523724" y="129115"/>
                  <a:pt x="3604730" y="72183"/>
                  <a:pt x="3644900" y="76200"/>
                </a:cubicBezTo>
                <a:cubicBezTo>
                  <a:pt x="3671541" y="78864"/>
                  <a:pt x="3695269" y="94555"/>
                  <a:pt x="3721100" y="101600"/>
                </a:cubicBezTo>
                <a:cubicBezTo>
                  <a:pt x="3741925" y="107280"/>
                  <a:pt x="3763433" y="110067"/>
                  <a:pt x="3784600" y="114300"/>
                </a:cubicBezTo>
                <a:lnTo>
                  <a:pt x="4711700" y="101600"/>
                </a:lnTo>
                <a:cubicBezTo>
                  <a:pt x="4741546" y="99304"/>
                  <a:pt x="4747568" y="26587"/>
                  <a:pt x="4775200" y="38100"/>
                </a:cubicBezTo>
                <a:cubicBezTo>
                  <a:pt x="4822899" y="57975"/>
                  <a:pt x="4834467" y="122767"/>
                  <a:pt x="4864100" y="165100"/>
                </a:cubicBezTo>
                <a:cubicBezTo>
                  <a:pt x="4956862" y="10497"/>
                  <a:pt x="4821712" y="187809"/>
                  <a:pt x="5041900" y="177800"/>
                </a:cubicBezTo>
                <a:cubicBezTo>
                  <a:pt x="5097039" y="175294"/>
                  <a:pt x="5134270" y="117298"/>
                  <a:pt x="5181600" y="88900"/>
                </a:cubicBezTo>
                <a:cubicBezTo>
                  <a:pt x="5197834" y="79160"/>
                  <a:pt x="5215467" y="71967"/>
                  <a:pt x="5232400" y="63500"/>
                </a:cubicBezTo>
                <a:lnTo>
                  <a:pt x="5829300" y="76200"/>
                </a:lnTo>
                <a:cubicBezTo>
                  <a:pt x="5949513" y="80914"/>
                  <a:pt x="5796910" y="116630"/>
                  <a:pt x="5956300" y="63500"/>
                </a:cubicBezTo>
                <a:cubicBezTo>
                  <a:pt x="5870739" y="234621"/>
                  <a:pt x="5940501" y="75018"/>
                  <a:pt x="6007100" y="50800"/>
                </a:cubicBezTo>
                <a:cubicBezTo>
                  <a:pt x="6026992" y="43566"/>
                  <a:pt x="6040967" y="76200"/>
                  <a:pt x="6057900" y="88900"/>
                </a:cubicBezTo>
                <a:lnTo>
                  <a:pt x="6210300" y="50800"/>
                </a:lnTo>
                <a:cubicBezTo>
                  <a:pt x="6223235" y="47351"/>
                  <a:pt x="6235013" y="38100"/>
                  <a:pt x="6248400" y="38100"/>
                </a:cubicBezTo>
                <a:cubicBezTo>
                  <a:pt x="6261787" y="38100"/>
                  <a:pt x="6273168" y="49588"/>
                  <a:pt x="6286500" y="50800"/>
                </a:cubicBezTo>
                <a:cubicBezTo>
                  <a:pt x="6366714" y="58092"/>
                  <a:pt x="6447367" y="59267"/>
                  <a:pt x="6527800" y="63500"/>
                </a:cubicBezTo>
                <a:cubicBezTo>
                  <a:pt x="6915551" y="106583"/>
                  <a:pt x="6835979" y="107762"/>
                  <a:pt x="7404100" y="76200"/>
                </a:cubicBezTo>
                <a:cubicBezTo>
                  <a:pt x="7493764" y="71219"/>
                  <a:pt x="7581900" y="50800"/>
                  <a:pt x="7670800" y="38100"/>
                </a:cubicBezTo>
                <a:cubicBezTo>
                  <a:pt x="7691967" y="29633"/>
                  <a:pt x="7712183" y="7171"/>
                  <a:pt x="7734300" y="12700"/>
                </a:cubicBezTo>
                <a:cubicBezTo>
                  <a:pt x="7762259" y="19690"/>
                  <a:pt x="7777200" y="77901"/>
                  <a:pt x="7785100" y="101600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Connettore 2 11">
            <a:extLst>
              <a:ext uri="{FF2B5EF4-FFF2-40B4-BE49-F238E27FC236}">
                <a16:creationId xmlns:a16="http://schemas.microsoft.com/office/drawing/2014/main" id="{999C1AF1-766D-1E3B-FC23-A0FF02D26E9C}"/>
              </a:ext>
            </a:extLst>
          </p:cNvPr>
          <p:cNvCxnSpPr>
            <a:cxnSpLocks/>
          </p:cNvCxnSpPr>
          <p:nvPr/>
        </p:nvCxnSpPr>
        <p:spPr bwMode="auto">
          <a:xfrm>
            <a:off x="1918216" y="1295376"/>
            <a:ext cx="0" cy="1671008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1 96">
            <a:extLst>
              <a:ext uri="{FF2B5EF4-FFF2-40B4-BE49-F238E27FC236}">
                <a16:creationId xmlns:a16="http://schemas.microsoft.com/office/drawing/2014/main" id="{55894670-345D-CA4B-3317-06739DE8BCBF}"/>
              </a:ext>
            </a:extLst>
          </p:cNvPr>
          <p:cNvCxnSpPr/>
          <p:nvPr/>
        </p:nvCxnSpPr>
        <p:spPr>
          <a:xfrm flipH="1">
            <a:off x="4145319" y="1320605"/>
            <a:ext cx="4050" cy="164577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1 98">
            <a:extLst>
              <a:ext uri="{FF2B5EF4-FFF2-40B4-BE49-F238E27FC236}">
                <a16:creationId xmlns:a16="http://schemas.microsoft.com/office/drawing/2014/main" id="{E560BF19-519F-FB90-915D-CBD09161736B}"/>
              </a:ext>
            </a:extLst>
          </p:cNvPr>
          <p:cNvCxnSpPr/>
          <p:nvPr/>
        </p:nvCxnSpPr>
        <p:spPr>
          <a:xfrm flipH="1">
            <a:off x="3495752" y="1331341"/>
            <a:ext cx="4050" cy="164577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itolo 1">
            <a:extLst>
              <a:ext uri="{FF2B5EF4-FFF2-40B4-BE49-F238E27FC236}">
                <a16:creationId xmlns:a16="http://schemas.microsoft.com/office/drawing/2014/main" id="{AD0C69F8-2B57-56BB-C963-EBF28C10B9E2}"/>
              </a:ext>
            </a:extLst>
          </p:cNvPr>
          <p:cNvSpPr txBox="1">
            <a:spLocks/>
          </p:cNvSpPr>
          <p:nvPr/>
        </p:nvSpPr>
        <p:spPr>
          <a:xfrm>
            <a:off x="2198171" y="2604087"/>
            <a:ext cx="2264106" cy="7322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>
                <a:latin typeface="Palatino Linotype" panose="02040502050505030304" pitchFamily="18" charset="0"/>
              </a:rPr>
              <a:t>baseline</a:t>
            </a:r>
          </a:p>
        </p:txBody>
      </p:sp>
      <p:cxnSp>
        <p:nvCxnSpPr>
          <p:cNvPr id="78" name="Connettore 1 100">
            <a:extLst>
              <a:ext uri="{FF2B5EF4-FFF2-40B4-BE49-F238E27FC236}">
                <a16:creationId xmlns:a16="http://schemas.microsoft.com/office/drawing/2014/main" id="{85DD771C-28F9-56B5-8BB3-29D9B878F6A2}"/>
              </a:ext>
            </a:extLst>
          </p:cNvPr>
          <p:cNvCxnSpPr/>
          <p:nvPr/>
        </p:nvCxnSpPr>
        <p:spPr>
          <a:xfrm flipH="1">
            <a:off x="2059443" y="1331339"/>
            <a:ext cx="4050" cy="164577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itolo 1">
            <a:extLst>
              <a:ext uri="{FF2B5EF4-FFF2-40B4-BE49-F238E27FC236}">
                <a16:creationId xmlns:a16="http://schemas.microsoft.com/office/drawing/2014/main" id="{D2743865-DD74-BB08-AA9A-BD5A00EE7366}"/>
              </a:ext>
            </a:extLst>
          </p:cNvPr>
          <p:cNvSpPr txBox="1">
            <a:spLocks/>
          </p:cNvSpPr>
          <p:nvPr/>
        </p:nvSpPr>
        <p:spPr>
          <a:xfrm>
            <a:off x="3521606" y="2596139"/>
            <a:ext cx="2264106" cy="7322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err="1">
                <a:latin typeface="Palatino Linotype" panose="02040502050505030304" pitchFamily="18" charset="0"/>
              </a:rPr>
              <a:t>min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80" name="Titolo 1">
            <a:extLst>
              <a:ext uri="{FF2B5EF4-FFF2-40B4-BE49-F238E27FC236}">
                <a16:creationId xmlns:a16="http://schemas.microsoft.com/office/drawing/2014/main" id="{27A736D9-B4CD-BD3B-120D-A190266B0ACA}"/>
              </a:ext>
            </a:extLst>
          </p:cNvPr>
          <p:cNvSpPr txBox="1">
            <a:spLocks/>
          </p:cNvSpPr>
          <p:nvPr/>
        </p:nvSpPr>
        <p:spPr>
          <a:xfrm rot="16200000">
            <a:off x="1037297" y="3430097"/>
            <a:ext cx="1284737" cy="3787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err="1">
                <a:latin typeface="Palatino Linotype" panose="02040502050505030304" pitchFamily="18" charset="0"/>
              </a:rPr>
              <a:t>Counts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81" name="Titolo 1">
            <a:extLst>
              <a:ext uri="{FF2B5EF4-FFF2-40B4-BE49-F238E27FC236}">
                <a16:creationId xmlns:a16="http://schemas.microsoft.com/office/drawing/2014/main" id="{A0809F6D-4AD4-8864-E4BD-72E09EE6DD70}"/>
              </a:ext>
            </a:extLst>
          </p:cNvPr>
          <p:cNvSpPr txBox="1">
            <a:spLocks/>
          </p:cNvSpPr>
          <p:nvPr/>
        </p:nvSpPr>
        <p:spPr>
          <a:xfrm rot="16200000">
            <a:off x="909246" y="1768294"/>
            <a:ext cx="1385864" cy="511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 err="1">
                <a:latin typeface="Palatino Linotype" panose="02040502050505030304" pitchFamily="18" charset="0"/>
              </a:rPr>
              <a:t>Amplitude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cxnSp>
        <p:nvCxnSpPr>
          <p:cNvPr id="82" name="Connettore 2 11">
            <a:extLst>
              <a:ext uri="{FF2B5EF4-FFF2-40B4-BE49-F238E27FC236}">
                <a16:creationId xmlns:a16="http://schemas.microsoft.com/office/drawing/2014/main" id="{1FF8EF46-98BA-E7A4-9321-A37F8304CFBA}"/>
              </a:ext>
            </a:extLst>
          </p:cNvPr>
          <p:cNvCxnSpPr>
            <a:cxnSpLocks/>
          </p:cNvCxnSpPr>
          <p:nvPr/>
        </p:nvCxnSpPr>
        <p:spPr bwMode="auto">
          <a:xfrm>
            <a:off x="1897419" y="5530850"/>
            <a:ext cx="793274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11">
            <a:extLst>
              <a:ext uri="{FF2B5EF4-FFF2-40B4-BE49-F238E27FC236}">
                <a16:creationId xmlns:a16="http://schemas.microsoft.com/office/drawing/2014/main" id="{ED550E55-2B65-CF24-98C7-1EC1C09CF6AA}"/>
              </a:ext>
            </a:extLst>
          </p:cNvPr>
          <p:cNvCxnSpPr>
            <a:cxnSpLocks/>
          </p:cNvCxnSpPr>
          <p:nvPr/>
        </p:nvCxnSpPr>
        <p:spPr bwMode="auto">
          <a:xfrm flipV="1">
            <a:off x="1884070" y="3895751"/>
            <a:ext cx="0" cy="163825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olo 1">
            <a:extLst>
              <a:ext uri="{FF2B5EF4-FFF2-40B4-BE49-F238E27FC236}">
                <a16:creationId xmlns:a16="http://schemas.microsoft.com/office/drawing/2014/main" id="{C4C89A72-A04C-DB52-4CF6-C0E0F73B544D}"/>
              </a:ext>
            </a:extLst>
          </p:cNvPr>
          <p:cNvSpPr txBox="1">
            <a:spLocks/>
          </p:cNvSpPr>
          <p:nvPr/>
        </p:nvSpPr>
        <p:spPr>
          <a:xfrm>
            <a:off x="7219958" y="4643006"/>
            <a:ext cx="3050644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 err="1">
                <a:latin typeface="Palatino Linotype" panose="02040502050505030304" pitchFamily="18" charset="0"/>
              </a:rPr>
              <a:t>Amplitude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histogram</a:t>
            </a:r>
            <a:endParaRPr lang="it-IT" sz="2000" dirty="0">
              <a:latin typeface="Palatino Linotype" panose="02040502050505030304" pitchFamily="18" charset="0"/>
            </a:endParaRPr>
          </a:p>
          <a:p>
            <a:r>
              <a:rPr lang="it-IT" sz="2000" dirty="0" err="1">
                <a:latin typeface="Palatino Linotype" panose="02040502050505030304" pitchFamily="18" charset="0"/>
              </a:rPr>
              <a:t>avg</a:t>
            </a:r>
            <a:r>
              <a:rPr lang="it-IT" sz="2000" dirty="0">
                <a:latin typeface="Palatino Linotype" panose="02040502050505030304" pitchFamily="18" charset="0"/>
              </a:rPr>
              <a:t>(baseline)-min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9ADB862-F7A9-6960-0E82-E667BC533355}"/>
              </a:ext>
            </a:extLst>
          </p:cNvPr>
          <p:cNvSpPr/>
          <p:nvPr/>
        </p:nvSpPr>
        <p:spPr>
          <a:xfrm>
            <a:off x="2838450" y="4981575"/>
            <a:ext cx="361943" cy="54927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5E84F148-7D6A-53DC-ADD7-0DD3DC3E5EDE}"/>
              </a:ext>
            </a:extLst>
          </p:cNvPr>
          <p:cNvSpPr/>
          <p:nvPr/>
        </p:nvSpPr>
        <p:spPr>
          <a:xfrm>
            <a:off x="3451858" y="1616302"/>
            <a:ext cx="235211" cy="2234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-form: Shape 93">
            <a:extLst>
              <a:ext uri="{FF2B5EF4-FFF2-40B4-BE49-F238E27FC236}">
                <a16:creationId xmlns:a16="http://schemas.microsoft.com/office/drawing/2014/main" id="{89CEC20B-FFBB-C979-F204-5040631E2D67}"/>
              </a:ext>
            </a:extLst>
          </p:cNvPr>
          <p:cNvSpPr/>
          <p:nvPr/>
        </p:nvSpPr>
        <p:spPr>
          <a:xfrm>
            <a:off x="1990725" y="1476375"/>
            <a:ext cx="7143750" cy="648091"/>
          </a:xfrm>
          <a:custGeom>
            <a:avLst/>
            <a:gdLst>
              <a:gd name="connsiteX0" fmla="*/ 0 w 7143750"/>
              <a:gd name="connsiteY0" fmla="*/ 161925 h 648091"/>
              <a:gd name="connsiteX1" fmla="*/ 76200 w 7143750"/>
              <a:gd name="connsiteY1" fmla="*/ 95250 h 648091"/>
              <a:gd name="connsiteX2" fmla="*/ 219075 w 7143750"/>
              <a:gd name="connsiteY2" fmla="*/ 228600 h 648091"/>
              <a:gd name="connsiteX3" fmla="*/ 238125 w 7143750"/>
              <a:gd name="connsiteY3" fmla="*/ 180975 h 648091"/>
              <a:gd name="connsiteX4" fmla="*/ 257175 w 7143750"/>
              <a:gd name="connsiteY4" fmla="*/ 114300 h 648091"/>
              <a:gd name="connsiteX5" fmla="*/ 314325 w 7143750"/>
              <a:gd name="connsiteY5" fmla="*/ 57150 h 648091"/>
              <a:gd name="connsiteX6" fmla="*/ 352425 w 7143750"/>
              <a:gd name="connsiteY6" fmla="*/ 66675 h 648091"/>
              <a:gd name="connsiteX7" fmla="*/ 390525 w 7143750"/>
              <a:gd name="connsiteY7" fmla="*/ 123825 h 648091"/>
              <a:gd name="connsiteX8" fmla="*/ 419100 w 7143750"/>
              <a:gd name="connsiteY8" fmla="*/ 161925 h 648091"/>
              <a:gd name="connsiteX9" fmla="*/ 457200 w 7143750"/>
              <a:gd name="connsiteY9" fmla="*/ 228600 h 648091"/>
              <a:gd name="connsiteX10" fmla="*/ 514350 w 7143750"/>
              <a:gd name="connsiteY10" fmla="*/ 171450 h 648091"/>
              <a:gd name="connsiteX11" fmla="*/ 542925 w 7143750"/>
              <a:gd name="connsiteY11" fmla="*/ 95250 h 648091"/>
              <a:gd name="connsiteX12" fmla="*/ 600075 w 7143750"/>
              <a:gd name="connsiteY12" fmla="*/ 152400 h 648091"/>
              <a:gd name="connsiteX13" fmla="*/ 695325 w 7143750"/>
              <a:gd name="connsiteY13" fmla="*/ 190500 h 648091"/>
              <a:gd name="connsiteX14" fmla="*/ 733425 w 7143750"/>
              <a:gd name="connsiteY14" fmla="*/ 180975 h 648091"/>
              <a:gd name="connsiteX15" fmla="*/ 895350 w 7143750"/>
              <a:gd name="connsiteY15" fmla="*/ 57150 h 648091"/>
              <a:gd name="connsiteX16" fmla="*/ 952500 w 7143750"/>
              <a:gd name="connsiteY16" fmla="*/ 104775 h 648091"/>
              <a:gd name="connsiteX17" fmla="*/ 990600 w 7143750"/>
              <a:gd name="connsiteY17" fmla="*/ 114300 h 648091"/>
              <a:gd name="connsiteX18" fmla="*/ 1152525 w 7143750"/>
              <a:gd name="connsiteY18" fmla="*/ 104775 h 648091"/>
              <a:gd name="connsiteX19" fmla="*/ 1257300 w 7143750"/>
              <a:gd name="connsiteY19" fmla="*/ 76200 h 648091"/>
              <a:gd name="connsiteX20" fmla="*/ 1333500 w 7143750"/>
              <a:gd name="connsiteY20" fmla="*/ 95250 h 648091"/>
              <a:gd name="connsiteX21" fmla="*/ 1343025 w 7143750"/>
              <a:gd name="connsiteY21" fmla="*/ 142875 h 648091"/>
              <a:gd name="connsiteX22" fmla="*/ 1362075 w 7143750"/>
              <a:gd name="connsiteY22" fmla="*/ 171450 h 648091"/>
              <a:gd name="connsiteX23" fmla="*/ 1390650 w 7143750"/>
              <a:gd name="connsiteY23" fmla="*/ 238125 h 648091"/>
              <a:gd name="connsiteX24" fmla="*/ 1438275 w 7143750"/>
              <a:gd name="connsiteY24" fmla="*/ 200025 h 648091"/>
              <a:gd name="connsiteX25" fmla="*/ 1476375 w 7143750"/>
              <a:gd name="connsiteY25" fmla="*/ 114300 h 648091"/>
              <a:gd name="connsiteX26" fmla="*/ 1485900 w 7143750"/>
              <a:gd name="connsiteY26" fmla="*/ 142875 h 648091"/>
              <a:gd name="connsiteX27" fmla="*/ 1533525 w 7143750"/>
              <a:gd name="connsiteY27" fmla="*/ 200025 h 648091"/>
              <a:gd name="connsiteX28" fmla="*/ 1524000 w 7143750"/>
              <a:gd name="connsiteY28" fmla="*/ 285750 h 648091"/>
              <a:gd name="connsiteX29" fmla="*/ 1543050 w 7143750"/>
              <a:gd name="connsiteY29" fmla="*/ 609600 h 648091"/>
              <a:gd name="connsiteX30" fmla="*/ 1581150 w 7143750"/>
              <a:gd name="connsiteY30" fmla="*/ 638175 h 648091"/>
              <a:gd name="connsiteX31" fmla="*/ 1609725 w 7143750"/>
              <a:gd name="connsiteY31" fmla="*/ 647700 h 648091"/>
              <a:gd name="connsiteX32" fmla="*/ 1619250 w 7143750"/>
              <a:gd name="connsiteY32" fmla="*/ 609600 h 648091"/>
              <a:gd name="connsiteX33" fmla="*/ 1685925 w 7143750"/>
              <a:gd name="connsiteY33" fmla="*/ 523875 h 648091"/>
              <a:gd name="connsiteX34" fmla="*/ 1704975 w 7143750"/>
              <a:gd name="connsiteY34" fmla="*/ 466725 h 648091"/>
              <a:gd name="connsiteX35" fmla="*/ 1762125 w 7143750"/>
              <a:gd name="connsiteY35" fmla="*/ 485775 h 648091"/>
              <a:gd name="connsiteX36" fmla="*/ 1828800 w 7143750"/>
              <a:gd name="connsiteY36" fmla="*/ 438150 h 648091"/>
              <a:gd name="connsiteX37" fmla="*/ 1933575 w 7143750"/>
              <a:gd name="connsiteY37" fmla="*/ 333375 h 648091"/>
              <a:gd name="connsiteX38" fmla="*/ 2009775 w 7143750"/>
              <a:gd name="connsiteY38" fmla="*/ 352425 h 648091"/>
              <a:gd name="connsiteX39" fmla="*/ 2076450 w 7143750"/>
              <a:gd name="connsiteY39" fmla="*/ 323850 h 648091"/>
              <a:gd name="connsiteX40" fmla="*/ 2143125 w 7143750"/>
              <a:gd name="connsiteY40" fmla="*/ 304800 h 648091"/>
              <a:gd name="connsiteX41" fmla="*/ 2190750 w 7143750"/>
              <a:gd name="connsiteY41" fmla="*/ 247650 h 648091"/>
              <a:gd name="connsiteX42" fmla="*/ 2324100 w 7143750"/>
              <a:gd name="connsiteY42" fmla="*/ 295275 h 648091"/>
              <a:gd name="connsiteX43" fmla="*/ 2419350 w 7143750"/>
              <a:gd name="connsiteY43" fmla="*/ 276225 h 648091"/>
              <a:gd name="connsiteX44" fmla="*/ 2428875 w 7143750"/>
              <a:gd name="connsiteY44" fmla="*/ 219075 h 648091"/>
              <a:gd name="connsiteX45" fmla="*/ 2486025 w 7143750"/>
              <a:gd name="connsiteY45" fmla="*/ 152400 h 648091"/>
              <a:gd name="connsiteX46" fmla="*/ 2571750 w 7143750"/>
              <a:gd name="connsiteY46" fmla="*/ 247650 h 648091"/>
              <a:gd name="connsiteX47" fmla="*/ 2590800 w 7143750"/>
              <a:gd name="connsiteY47" fmla="*/ 276225 h 648091"/>
              <a:gd name="connsiteX48" fmla="*/ 2667000 w 7143750"/>
              <a:gd name="connsiteY48" fmla="*/ 228600 h 648091"/>
              <a:gd name="connsiteX49" fmla="*/ 2714625 w 7143750"/>
              <a:gd name="connsiteY49" fmla="*/ 219075 h 648091"/>
              <a:gd name="connsiteX50" fmla="*/ 2838450 w 7143750"/>
              <a:gd name="connsiteY50" fmla="*/ 133350 h 648091"/>
              <a:gd name="connsiteX51" fmla="*/ 2867025 w 7143750"/>
              <a:gd name="connsiteY51" fmla="*/ 142875 h 648091"/>
              <a:gd name="connsiteX52" fmla="*/ 2876550 w 7143750"/>
              <a:gd name="connsiteY52" fmla="*/ 180975 h 648091"/>
              <a:gd name="connsiteX53" fmla="*/ 2981325 w 7143750"/>
              <a:gd name="connsiteY53" fmla="*/ 142875 h 648091"/>
              <a:gd name="connsiteX54" fmla="*/ 3028950 w 7143750"/>
              <a:gd name="connsiteY54" fmla="*/ 171450 h 648091"/>
              <a:gd name="connsiteX55" fmla="*/ 3133725 w 7143750"/>
              <a:gd name="connsiteY55" fmla="*/ 142875 h 648091"/>
              <a:gd name="connsiteX56" fmla="*/ 3162300 w 7143750"/>
              <a:gd name="connsiteY56" fmla="*/ 114300 h 648091"/>
              <a:gd name="connsiteX57" fmla="*/ 3228975 w 7143750"/>
              <a:gd name="connsiteY57" fmla="*/ 104775 h 648091"/>
              <a:gd name="connsiteX58" fmla="*/ 3257550 w 7143750"/>
              <a:gd name="connsiteY58" fmla="*/ 133350 h 648091"/>
              <a:gd name="connsiteX59" fmla="*/ 3267075 w 7143750"/>
              <a:gd name="connsiteY59" fmla="*/ 161925 h 648091"/>
              <a:gd name="connsiteX60" fmla="*/ 3305175 w 7143750"/>
              <a:gd name="connsiteY60" fmla="*/ 171450 h 648091"/>
              <a:gd name="connsiteX61" fmla="*/ 3390900 w 7143750"/>
              <a:gd name="connsiteY61" fmla="*/ 161925 h 648091"/>
              <a:gd name="connsiteX62" fmla="*/ 3429000 w 7143750"/>
              <a:gd name="connsiteY62" fmla="*/ 142875 h 648091"/>
              <a:gd name="connsiteX63" fmla="*/ 3467100 w 7143750"/>
              <a:gd name="connsiteY63" fmla="*/ 161925 h 648091"/>
              <a:gd name="connsiteX64" fmla="*/ 3543300 w 7143750"/>
              <a:gd name="connsiteY64" fmla="*/ 219075 h 648091"/>
              <a:gd name="connsiteX65" fmla="*/ 3667125 w 7143750"/>
              <a:gd name="connsiteY65" fmla="*/ 209550 h 648091"/>
              <a:gd name="connsiteX66" fmla="*/ 3790950 w 7143750"/>
              <a:gd name="connsiteY66" fmla="*/ 76200 h 648091"/>
              <a:gd name="connsiteX67" fmla="*/ 3857625 w 7143750"/>
              <a:gd name="connsiteY67" fmla="*/ 190500 h 648091"/>
              <a:gd name="connsiteX68" fmla="*/ 4000500 w 7143750"/>
              <a:gd name="connsiteY68" fmla="*/ 228600 h 648091"/>
              <a:gd name="connsiteX69" fmla="*/ 4162425 w 7143750"/>
              <a:gd name="connsiteY69" fmla="*/ 200025 h 648091"/>
              <a:gd name="connsiteX70" fmla="*/ 4210050 w 7143750"/>
              <a:gd name="connsiteY70" fmla="*/ 180975 h 648091"/>
              <a:gd name="connsiteX71" fmla="*/ 4305300 w 7143750"/>
              <a:gd name="connsiteY71" fmla="*/ 171450 h 648091"/>
              <a:gd name="connsiteX72" fmla="*/ 4667250 w 7143750"/>
              <a:gd name="connsiteY72" fmla="*/ 142875 h 648091"/>
              <a:gd name="connsiteX73" fmla="*/ 4714875 w 7143750"/>
              <a:gd name="connsiteY73" fmla="*/ 123825 h 648091"/>
              <a:gd name="connsiteX74" fmla="*/ 4762500 w 7143750"/>
              <a:gd name="connsiteY74" fmla="*/ 114300 h 648091"/>
              <a:gd name="connsiteX75" fmla="*/ 4800600 w 7143750"/>
              <a:gd name="connsiteY75" fmla="*/ 133350 h 648091"/>
              <a:gd name="connsiteX76" fmla="*/ 4857750 w 7143750"/>
              <a:gd name="connsiteY76" fmla="*/ 171450 h 648091"/>
              <a:gd name="connsiteX77" fmla="*/ 5019675 w 7143750"/>
              <a:gd name="connsiteY77" fmla="*/ 152400 h 648091"/>
              <a:gd name="connsiteX78" fmla="*/ 5086350 w 7143750"/>
              <a:gd name="connsiteY78" fmla="*/ 123825 h 648091"/>
              <a:gd name="connsiteX79" fmla="*/ 5191125 w 7143750"/>
              <a:gd name="connsiteY79" fmla="*/ 66675 h 648091"/>
              <a:gd name="connsiteX80" fmla="*/ 5219700 w 7143750"/>
              <a:gd name="connsiteY80" fmla="*/ 114300 h 648091"/>
              <a:gd name="connsiteX81" fmla="*/ 5314950 w 7143750"/>
              <a:gd name="connsiteY81" fmla="*/ 142875 h 648091"/>
              <a:gd name="connsiteX82" fmla="*/ 5657850 w 7143750"/>
              <a:gd name="connsiteY82" fmla="*/ 133350 h 648091"/>
              <a:gd name="connsiteX83" fmla="*/ 5715000 w 7143750"/>
              <a:gd name="connsiteY83" fmla="*/ 104775 h 648091"/>
              <a:gd name="connsiteX84" fmla="*/ 5772150 w 7143750"/>
              <a:gd name="connsiteY84" fmla="*/ 57150 h 648091"/>
              <a:gd name="connsiteX85" fmla="*/ 5848350 w 7143750"/>
              <a:gd name="connsiteY85" fmla="*/ 0 h 648091"/>
              <a:gd name="connsiteX86" fmla="*/ 5895975 w 7143750"/>
              <a:gd name="connsiteY86" fmla="*/ 47625 h 648091"/>
              <a:gd name="connsiteX87" fmla="*/ 5915025 w 7143750"/>
              <a:gd name="connsiteY87" fmla="*/ 85725 h 648091"/>
              <a:gd name="connsiteX88" fmla="*/ 6372225 w 7143750"/>
              <a:gd name="connsiteY88" fmla="*/ 114300 h 648091"/>
              <a:gd name="connsiteX89" fmla="*/ 6543675 w 7143750"/>
              <a:gd name="connsiteY89" fmla="*/ 95250 h 648091"/>
              <a:gd name="connsiteX90" fmla="*/ 6610350 w 7143750"/>
              <a:gd name="connsiteY90" fmla="*/ 85725 h 648091"/>
              <a:gd name="connsiteX91" fmla="*/ 6667500 w 7143750"/>
              <a:gd name="connsiteY91" fmla="*/ 133350 h 648091"/>
              <a:gd name="connsiteX92" fmla="*/ 6715125 w 7143750"/>
              <a:gd name="connsiteY92" fmla="*/ 142875 h 648091"/>
              <a:gd name="connsiteX93" fmla="*/ 6772275 w 7143750"/>
              <a:gd name="connsiteY93" fmla="*/ 161925 h 648091"/>
              <a:gd name="connsiteX94" fmla="*/ 6858000 w 7143750"/>
              <a:gd name="connsiteY94" fmla="*/ 142875 h 648091"/>
              <a:gd name="connsiteX95" fmla="*/ 6886575 w 7143750"/>
              <a:gd name="connsiteY95" fmla="*/ 133350 h 648091"/>
              <a:gd name="connsiteX96" fmla="*/ 6981825 w 7143750"/>
              <a:gd name="connsiteY96" fmla="*/ 180975 h 648091"/>
              <a:gd name="connsiteX97" fmla="*/ 7143750 w 7143750"/>
              <a:gd name="connsiteY97" fmla="*/ 171450 h 64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7143750" h="648091">
                <a:moveTo>
                  <a:pt x="0" y="161925"/>
                </a:moveTo>
                <a:cubicBezTo>
                  <a:pt x="921" y="160774"/>
                  <a:pt x="52078" y="83189"/>
                  <a:pt x="76200" y="95250"/>
                </a:cubicBezTo>
                <a:cubicBezTo>
                  <a:pt x="152097" y="133199"/>
                  <a:pt x="176939" y="172419"/>
                  <a:pt x="219075" y="228600"/>
                </a:cubicBezTo>
                <a:cubicBezTo>
                  <a:pt x="225425" y="212725"/>
                  <a:pt x="232718" y="197195"/>
                  <a:pt x="238125" y="180975"/>
                </a:cubicBezTo>
                <a:cubicBezTo>
                  <a:pt x="245434" y="159047"/>
                  <a:pt x="247610" y="135343"/>
                  <a:pt x="257175" y="114300"/>
                </a:cubicBezTo>
                <a:cubicBezTo>
                  <a:pt x="272585" y="80397"/>
                  <a:pt x="286987" y="75375"/>
                  <a:pt x="314325" y="57150"/>
                </a:cubicBezTo>
                <a:cubicBezTo>
                  <a:pt x="327025" y="60325"/>
                  <a:pt x="342573" y="58055"/>
                  <a:pt x="352425" y="66675"/>
                </a:cubicBezTo>
                <a:cubicBezTo>
                  <a:pt x="369655" y="81752"/>
                  <a:pt x="377395" y="105068"/>
                  <a:pt x="390525" y="123825"/>
                </a:cubicBezTo>
                <a:cubicBezTo>
                  <a:pt x="399629" y="136830"/>
                  <a:pt x="409575" y="149225"/>
                  <a:pt x="419100" y="161925"/>
                </a:cubicBezTo>
                <a:cubicBezTo>
                  <a:pt x="423081" y="173869"/>
                  <a:pt x="439304" y="232577"/>
                  <a:pt x="457200" y="228600"/>
                </a:cubicBezTo>
                <a:cubicBezTo>
                  <a:pt x="483499" y="222756"/>
                  <a:pt x="495300" y="190500"/>
                  <a:pt x="514350" y="171450"/>
                </a:cubicBezTo>
                <a:cubicBezTo>
                  <a:pt x="523875" y="146050"/>
                  <a:pt x="520851" y="111017"/>
                  <a:pt x="542925" y="95250"/>
                </a:cubicBezTo>
                <a:cubicBezTo>
                  <a:pt x="562711" y="81117"/>
                  <a:pt x="592030" y="146366"/>
                  <a:pt x="600075" y="152400"/>
                </a:cubicBezTo>
                <a:cubicBezTo>
                  <a:pt x="634504" y="178222"/>
                  <a:pt x="657724" y="181100"/>
                  <a:pt x="695325" y="190500"/>
                </a:cubicBezTo>
                <a:cubicBezTo>
                  <a:pt x="708025" y="187325"/>
                  <a:pt x="722533" y="188237"/>
                  <a:pt x="733425" y="180975"/>
                </a:cubicBezTo>
                <a:cubicBezTo>
                  <a:pt x="789961" y="143284"/>
                  <a:pt x="895350" y="57150"/>
                  <a:pt x="895350" y="57150"/>
                </a:cubicBezTo>
                <a:cubicBezTo>
                  <a:pt x="914400" y="73025"/>
                  <a:pt x="931236" y="92017"/>
                  <a:pt x="952500" y="104775"/>
                </a:cubicBezTo>
                <a:cubicBezTo>
                  <a:pt x="963725" y="111510"/>
                  <a:pt x="977509" y="114300"/>
                  <a:pt x="990600" y="114300"/>
                </a:cubicBezTo>
                <a:cubicBezTo>
                  <a:pt x="1044668" y="114300"/>
                  <a:pt x="1098550" y="107950"/>
                  <a:pt x="1152525" y="104775"/>
                </a:cubicBezTo>
                <a:cubicBezTo>
                  <a:pt x="1244934" y="150979"/>
                  <a:pt x="1121596" y="103341"/>
                  <a:pt x="1257300" y="76200"/>
                </a:cubicBezTo>
                <a:cubicBezTo>
                  <a:pt x="1282973" y="71065"/>
                  <a:pt x="1308100" y="88900"/>
                  <a:pt x="1333500" y="95250"/>
                </a:cubicBezTo>
                <a:cubicBezTo>
                  <a:pt x="1336675" y="111125"/>
                  <a:pt x="1337341" y="127716"/>
                  <a:pt x="1343025" y="142875"/>
                </a:cubicBezTo>
                <a:cubicBezTo>
                  <a:pt x="1347045" y="153594"/>
                  <a:pt x="1356955" y="161211"/>
                  <a:pt x="1362075" y="171450"/>
                </a:cubicBezTo>
                <a:cubicBezTo>
                  <a:pt x="1372889" y="193077"/>
                  <a:pt x="1381125" y="215900"/>
                  <a:pt x="1390650" y="238125"/>
                </a:cubicBezTo>
                <a:cubicBezTo>
                  <a:pt x="1406525" y="225425"/>
                  <a:pt x="1429183" y="218209"/>
                  <a:pt x="1438275" y="200025"/>
                </a:cubicBezTo>
                <a:cubicBezTo>
                  <a:pt x="1487819" y="100938"/>
                  <a:pt x="1408308" y="136989"/>
                  <a:pt x="1476375" y="114300"/>
                </a:cubicBezTo>
                <a:cubicBezTo>
                  <a:pt x="1479550" y="123825"/>
                  <a:pt x="1480331" y="134521"/>
                  <a:pt x="1485900" y="142875"/>
                </a:cubicBezTo>
                <a:cubicBezTo>
                  <a:pt x="1499655" y="163508"/>
                  <a:pt x="1527136" y="176065"/>
                  <a:pt x="1533525" y="200025"/>
                </a:cubicBezTo>
                <a:cubicBezTo>
                  <a:pt x="1540933" y="227805"/>
                  <a:pt x="1527175" y="257175"/>
                  <a:pt x="1524000" y="285750"/>
                </a:cubicBezTo>
                <a:cubicBezTo>
                  <a:pt x="1530350" y="393700"/>
                  <a:pt x="1534539" y="501799"/>
                  <a:pt x="1543050" y="609600"/>
                </a:cubicBezTo>
                <a:cubicBezTo>
                  <a:pt x="1547037" y="660098"/>
                  <a:pt x="1546271" y="649801"/>
                  <a:pt x="1581150" y="638175"/>
                </a:cubicBezTo>
                <a:cubicBezTo>
                  <a:pt x="1603976" y="546872"/>
                  <a:pt x="1573857" y="635744"/>
                  <a:pt x="1609725" y="647700"/>
                </a:cubicBezTo>
                <a:cubicBezTo>
                  <a:pt x="1622144" y="651840"/>
                  <a:pt x="1615110" y="622019"/>
                  <a:pt x="1619250" y="609600"/>
                </a:cubicBezTo>
                <a:cubicBezTo>
                  <a:pt x="1648401" y="522148"/>
                  <a:pt x="1623448" y="539494"/>
                  <a:pt x="1685925" y="523875"/>
                </a:cubicBezTo>
                <a:cubicBezTo>
                  <a:pt x="1692275" y="504825"/>
                  <a:pt x="1687014" y="475705"/>
                  <a:pt x="1704975" y="466725"/>
                </a:cubicBezTo>
                <a:cubicBezTo>
                  <a:pt x="1722936" y="457745"/>
                  <a:pt x="1742559" y="490290"/>
                  <a:pt x="1762125" y="485775"/>
                </a:cubicBezTo>
                <a:cubicBezTo>
                  <a:pt x="1788738" y="479634"/>
                  <a:pt x="1807152" y="454803"/>
                  <a:pt x="1828800" y="438150"/>
                </a:cubicBezTo>
                <a:cubicBezTo>
                  <a:pt x="1893661" y="388257"/>
                  <a:pt x="1881414" y="395968"/>
                  <a:pt x="1933575" y="333375"/>
                </a:cubicBezTo>
                <a:cubicBezTo>
                  <a:pt x="1958975" y="339725"/>
                  <a:pt x="1983701" y="350055"/>
                  <a:pt x="2009775" y="352425"/>
                </a:cubicBezTo>
                <a:cubicBezTo>
                  <a:pt x="2022565" y="353588"/>
                  <a:pt x="2070743" y="325925"/>
                  <a:pt x="2076450" y="323850"/>
                </a:cubicBezTo>
                <a:cubicBezTo>
                  <a:pt x="2098173" y="315951"/>
                  <a:pt x="2120900" y="311150"/>
                  <a:pt x="2143125" y="304800"/>
                </a:cubicBezTo>
                <a:cubicBezTo>
                  <a:pt x="2159000" y="285750"/>
                  <a:pt x="2165987" y="248953"/>
                  <a:pt x="2190750" y="247650"/>
                </a:cubicBezTo>
                <a:cubicBezTo>
                  <a:pt x="2237885" y="245169"/>
                  <a:pt x="2324100" y="295275"/>
                  <a:pt x="2324100" y="295275"/>
                </a:cubicBezTo>
                <a:cubicBezTo>
                  <a:pt x="2355850" y="288925"/>
                  <a:pt x="2393164" y="295269"/>
                  <a:pt x="2419350" y="276225"/>
                </a:cubicBezTo>
                <a:cubicBezTo>
                  <a:pt x="2434969" y="264866"/>
                  <a:pt x="2423326" y="237573"/>
                  <a:pt x="2428875" y="219075"/>
                </a:cubicBezTo>
                <a:cubicBezTo>
                  <a:pt x="2441528" y="176898"/>
                  <a:pt x="2451655" y="178177"/>
                  <a:pt x="2486025" y="152400"/>
                </a:cubicBezTo>
                <a:cubicBezTo>
                  <a:pt x="2514600" y="184150"/>
                  <a:pt x="2544158" y="215042"/>
                  <a:pt x="2571750" y="247650"/>
                </a:cubicBezTo>
                <a:cubicBezTo>
                  <a:pt x="2579145" y="256389"/>
                  <a:pt x="2579575" y="278470"/>
                  <a:pt x="2590800" y="276225"/>
                </a:cubicBezTo>
                <a:cubicBezTo>
                  <a:pt x="2620171" y="270351"/>
                  <a:pt x="2639804" y="241152"/>
                  <a:pt x="2667000" y="228600"/>
                </a:cubicBezTo>
                <a:cubicBezTo>
                  <a:pt x="2681699" y="221816"/>
                  <a:pt x="2698750" y="222250"/>
                  <a:pt x="2714625" y="219075"/>
                </a:cubicBezTo>
                <a:cubicBezTo>
                  <a:pt x="2748373" y="189077"/>
                  <a:pt x="2784407" y="133350"/>
                  <a:pt x="2838450" y="133350"/>
                </a:cubicBezTo>
                <a:cubicBezTo>
                  <a:pt x="2848490" y="133350"/>
                  <a:pt x="2857500" y="139700"/>
                  <a:pt x="2867025" y="142875"/>
                </a:cubicBezTo>
                <a:cubicBezTo>
                  <a:pt x="2870200" y="155575"/>
                  <a:pt x="2863771" y="178135"/>
                  <a:pt x="2876550" y="180975"/>
                </a:cubicBezTo>
                <a:cubicBezTo>
                  <a:pt x="2917475" y="190069"/>
                  <a:pt x="2951245" y="162928"/>
                  <a:pt x="2981325" y="142875"/>
                </a:cubicBezTo>
                <a:cubicBezTo>
                  <a:pt x="2997200" y="152400"/>
                  <a:pt x="3010437" y="171450"/>
                  <a:pt x="3028950" y="171450"/>
                </a:cubicBezTo>
                <a:cubicBezTo>
                  <a:pt x="3065151" y="171450"/>
                  <a:pt x="3100451" y="157135"/>
                  <a:pt x="3133725" y="142875"/>
                </a:cubicBezTo>
                <a:cubicBezTo>
                  <a:pt x="3146106" y="137569"/>
                  <a:pt x="3149793" y="119303"/>
                  <a:pt x="3162300" y="114300"/>
                </a:cubicBezTo>
                <a:cubicBezTo>
                  <a:pt x="3183145" y="105962"/>
                  <a:pt x="3206750" y="107950"/>
                  <a:pt x="3228975" y="104775"/>
                </a:cubicBezTo>
                <a:cubicBezTo>
                  <a:pt x="3238500" y="114300"/>
                  <a:pt x="3250078" y="122142"/>
                  <a:pt x="3257550" y="133350"/>
                </a:cubicBezTo>
                <a:cubicBezTo>
                  <a:pt x="3263119" y="141704"/>
                  <a:pt x="3259235" y="155653"/>
                  <a:pt x="3267075" y="161925"/>
                </a:cubicBezTo>
                <a:cubicBezTo>
                  <a:pt x="3277297" y="170103"/>
                  <a:pt x="3292475" y="168275"/>
                  <a:pt x="3305175" y="171450"/>
                </a:cubicBezTo>
                <a:cubicBezTo>
                  <a:pt x="3333750" y="168275"/>
                  <a:pt x="3362885" y="168390"/>
                  <a:pt x="3390900" y="161925"/>
                </a:cubicBezTo>
                <a:cubicBezTo>
                  <a:pt x="3404735" y="158732"/>
                  <a:pt x="3414801" y="142875"/>
                  <a:pt x="3429000" y="142875"/>
                </a:cubicBezTo>
                <a:cubicBezTo>
                  <a:pt x="3443199" y="142875"/>
                  <a:pt x="3455286" y="154049"/>
                  <a:pt x="3467100" y="161925"/>
                </a:cubicBezTo>
                <a:cubicBezTo>
                  <a:pt x="3493518" y="179537"/>
                  <a:pt x="3517900" y="200025"/>
                  <a:pt x="3543300" y="219075"/>
                </a:cubicBezTo>
                <a:cubicBezTo>
                  <a:pt x="3584575" y="215900"/>
                  <a:pt x="3629779" y="227411"/>
                  <a:pt x="3667125" y="209550"/>
                </a:cubicBezTo>
                <a:cubicBezTo>
                  <a:pt x="3708632" y="189699"/>
                  <a:pt x="3758404" y="119595"/>
                  <a:pt x="3790950" y="76200"/>
                </a:cubicBezTo>
                <a:cubicBezTo>
                  <a:pt x="3813175" y="114300"/>
                  <a:pt x="3828737" y="157168"/>
                  <a:pt x="3857625" y="190500"/>
                </a:cubicBezTo>
                <a:cubicBezTo>
                  <a:pt x="3888530" y="226159"/>
                  <a:pt x="3963748" y="224516"/>
                  <a:pt x="4000500" y="228600"/>
                </a:cubicBezTo>
                <a:cubicBezTo>
                  <a:pt x="4054475" y="219075"/>
                  <a:pt x="4108979" y="212172"/>
                  <a:pt x="4162425" y="200025"/>
                </a:cubicBezTo>
                <a:cubicBezTo>
                  <a:pt x="4179098" y="196236"/>
                  <a:pt x="4193284" y="184328"/>
                  <a:pt x="4210050" y="180975"/>
                </a:cubicBezTo>
                <a:cubicBezTo>
                  <a:pt x="4241339" y="174717"/>
                  <a:pt x="4273550" y="174625"/>
                  <a:pt x="4305300" y="171450"/>
                </a:cubicBezTo>
                <a:cubicBezTo>
                  <a:pt x="4519899" y="123761"/>
                  <a:pt x="4239219" y="180642"/>
                  <a:pt x="4667250" y="142875"/>
                </a:cubicBezTo>
                <a:cubicBezTo>
                  <a:pt x="4684282" y="141372"/>
                  <a:pt x="4698498" y="128738"/>
                  <a:pt x="4714875" y="123825"/>
                </a:cubicBezTo>
                <a:cubicBezTo>
                  <a:pt x="4730382" y="119173"/>
                  <a:pt x="4746625" y="117475"/>
                  <a:pt x="4762500" y="114300"/>
                </a:cubicBezTo>
                <a:cubicBezTo>
                  <a:pt x="4775200" y="120650"/>
                  <a:pt x="4788424" y="126045"/>
                  <a:pt x="4800600" y="133350"/>
                </a:cubicBezTo>
                <a:cubicBezTo>
                  <a:pt x="4820233" y="145130"/>
                  <a:pt x="4834941" y="169467"/>
                  <a:pt x="4857750" y="171450"/>
                </a:cubicBezTo>
                <a:cubicBezTo>
                  <a:pt x="4911893" y="176158"/>
                  <a:pt x="4965700" y="158750"/>
                  <a:pt x="5019675" y="152400"/>
                </a:cubicBezTo>
                <a:cubicBezTo>
                  <a:pt x="5041900" y="142875"/>
                  <a:pt x="5064723" y="134639"/>
                  <a:pt x="5086350" y="123825"/>
                </a:cubicBezTo>
                <a:cubicBezTo>
                  <a:pt x="5121933" y="106034"/>
                  <a:pt x="5151443" y="69509"/>
                  <a:pt x="5191125" y="66675"/>
                </a:cubicBezTo>
                <a:cubicBezTo>
                  <a:pt x="5209591" y="65356"/>
                  <a:pt x="5203933" y="104597"/>
                  <a:pt x="5219700" y="114300"/>
                </a:cubicBezTo>
                <a:cubicBezTo>
                  <a:pt x="5247931" y="131673"/>
                  <a:pt x="5283200" y="133350"/>
                  <a:pt x="5314950" y="142875"/>
                </a:cubicBezTo>
                <a:cubicBezTo>
                  <a:pt x="5429250" y="139700"/>
                  <a:pt x="5544021" y="144191"/>
                  <a:pt x="5657850" y="133350"/>
                </a:cubicBezTo>
                <a:cubicBezTo>
                  <a:pt x="5679053" y="131331"/>
                  <a:pt x="5697279" y="116589"/>
                  <a:pt x="5715000" y="104775"/>
                </a:cubicBezTo>
                <a:cubicBezTo>
                  <a:pt x="5735633" y="91020"/>
                  <a:pt x="5752651" y="72470"/>
                  <a:pt x="5772150" y="57150"/>
                </a:cubicBezTo>
                <a:cubicBezTo>
                  <a:pt x="5797116" y="37534"/>
                  <a:pt x="5822950" y="19050"/>
                  <a:pt x="5848350" y="0"/>
                </a:cubicBezTo>
                <a:cubicBezTo>
                  <a:pt x="5864225" y="15875"/>
                  <a:pt x="5882192" y="29904"/>
                  <a:pt x="5895975" y="47625"/>
                </a:cubicBezTo>
                <a:cubicBezTo>
                  <a:pt x="5904692" y="58833"/>
                  <a:pt x="5901555" y="81235"/>
                  <a:pt x="5915025" y="85725"/>
                </a:cubicBezTo>
                <a:cubicBezTo>
                  <a:pt x="5993624" y="111925"/>
                  <a:pt x="6363057" y="114013"/>
                  <a:pt x="6372225" y="114300"/>
                </a:cubicBezTo>
                <a:lnTo>
                  <a:pt x="6543675" y="95250"/>
                </a:lnTo>
                <a:cubicBezTo>
                  <a:pt x="6565966" y="92575"/>
                  <a:pt x="6588011" y="83491"/>
                  <a:pt x="6610350" y="85725"/>
                </a:cubicBezTo>
                <a:cubicBezTo>
                  <a:pt x="6632728" y="87963"/>
                  <a:pt x="6651311" y="125256"/>
                  <a:pt x="6667500" y="133350"/>
                </a:cubicBezTo>
                <a:cubicBezTo>
                  <a:pt x="6681980" y="140590"/>
                  <a:pt x="6699506" y="138615"/>
                  <a:pt x="6715125" y="142875"/>
                </a:cubicBezTo>
                <a:cubicBezTo>
                  <a:pt x="6734498" y="148159"/>
                  <a:pt x="6753225" y="155575"/>
                  <a:pt x="6772275" y="161925"/>
                </a:cubicBezTo>
                <a:cubicBezTo>
                  <a:pt x="6800850" y="155575"/>
                  <a:pt x="6829602" y="149975"/>
                  <a:pt x="6858000" y="142875"/>
                </a:cubicBezTo>
                <a:cubicBezTo>
                  <a:pt x="6867740" y="140440"/>
                  <a:pt x="6876730" y="131381"/>
                  <a:pt x="6886575" y="133350"/>
                </a:cubicBezTo>
                <a:cubicBezTo>
                  <a:pt x="6925961" y="141227"/>
                  <a:pt x="6951032" y="160446"/>
                  <a:pt x="6981825" y="180975"/>
                </a:cubicBezTo>
                <a:lnTo>
                  <a:pt x="7143750" y="17145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DEB7590-9D63-46F8-886C-BFAF82A08CDD}"/>
              </a:ext>
            </a:extLst>
          </p:cNvPr>
          <p:cNvSpPr/>
          <p:nvPr/>
        </p:nvSpPr>
        <p:spPr>
          <a:xfrm>
            <a:off x="4610101" y="4981575"/>
            <a:ext cx="361943" cy="549274"/>
          </a:xfrm>
          <a:prstGeom prst="rect">
            <a:avLst/>
          </a:pr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B1C90F0-DB7D-BCAE-EB68-F35669BBC768}"/>
              </a:ext>
            </a:extLst>
          </p:cNvPr>
          <p:cNvSpPr/>
          <p:nvPr/>
        </p:nvSpPr>
        <p:spPr>
          <a:xfrm>
            <a:off x="3451857" y="1991976"/>
            <a:ext cx="235211" cy="2234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-form: Shape 97">
            <a:extLst>
              <a:ext uri="{FF2B5EF4-FFF2-40B4-BE49-F238E27FC236}">
                <a16:creationId xmlns:a16="http://schemas.microsoft.com/office/drawing/2014/main" id="{F3B1A6A7-DEC0-FA37-3395-E4D5AD9739CA}"/>
              </a:ext>
            </a:extLst>
          </p:cNvPr>
          <p:cNvSpPr/>
          <p:nvPr/>
        </p:nvSpPr>
        <p:spPr>
          <a:xfrm>
            <a:off x="1971675" y="1532244"/>
            <a:ext cx="7048500" cy="985719"/>
          </a:xfrm>
          <a:custGeom>
            <a:avLst/>
            <a:gdLst>
              <a:gd name="connsiteX0" fmla="*/ 0 w 7048500"/>
              <a:gd name="connsiteY0" fmla="*/ 58431 h 985719"/>
              <a:gd name="connsiteX1" fmla="*/ 66675 w 7048500"/>
              <a:gd name="connsiteY1" fmla="*/ 48906 h 985719"/>
              <a:gd name="connsiteX2" fmla="*/ 114300 w 7048500"/>
              <a:gd name="connsiteY2" fmla="*/ 87006 h 985719"/>
              <a:gd name="connsiteX3" fmla="*/ 142875 w 7048500"/>
              <a:gd name="connsiteY3" fmla="*/ 29856 h 985719"/>
              <a:gd name="connsiteX4" fmla="*/ 180975 w 7048500"/>
              <a:gd name="connsiteY4" fmla="*/ 67956 h 985719"/>
              <a:gd name="connsiteX5" fmla="*/ 219075 w 7048500"/>
              <a:gd name="connsiteY5" fmla="*/ 201306 h 985719"/>
              <a:gd name="connsiteX6" fmla="*/ 266700 w 7048500"/>
              <a:gd name="connsiteY6" fmla="*/ 106056 h 985719"/>
              <a:gd name="connsiteX7" fmla="*/ 314325 w 7048500"/>
              <a:gd name="connsiteY7" fmla="*/ 20331 h 985719"/>
              <a:gd name="connsiteX8" fmla="*/ 342900 w 7048500"/>
              <a:gd name="connsiteY8" fmla="*/ 10806 h 985719"/>
              <a:gd name="connsiteX9" fmla="*/ 371475 w 7048500"/>
              <a:gd name="connsiteY9" fmla="*/ 39381 h 985719"/>
              <a:gd name="connsiteX10" fmla="*/ 390525 w 7048500"/>
              <a:gd name="connsiteY10" fmla="*/ 77481 h 985719"/>
              <a:gd name="connsiteX11" fmla="*/ 409575 w 7048500"/>
              <a:gd name="connsiteY11" fmla="*/ 106056 h 985719"/>
              <a:gd name="connsiteX12" fmla="*/ 438150 w 7048500"/>
              <a:gd name="connsiteY12" fmla="*/ 96531 h 985719"/>
              <a:gd name="connsiteX13" fmla="*/ 533400 w 7048500"/>
              <a:gd name="connsiteY13" fmla="*/ 182256 h 985719"/>
              <a:gd name="connsiteX14" fmla="*/ 676275 w 7048500"/>
              <a:gd name="connsiteY14" fmla="*/ 153681 h 985719"/>
              <a:gd name="connsiteX15" fmla="*/ 695325 w 7048500"/>
              <a:gd name="connsiteY15" fmla="*/ 115581 h 985719"/>
              <a:gd name="connsiteX16" fmla="*/ 800100 w 7048500"/>
              <a:gd name="connsiteY16" fmla="*/ 96531 h 985719"/>
              <a:gd name="connsiteX17" fmla="*/ 895350 w 7048500"/>
              <a:gd name="connsiteY17" fmla="*/ 144156 h 985719"/>
              <a:gd name="connsiteX18" fmla="*/ 962025 w 7048500"/>
              <a:gd name="connsiteY18" fmla="*/ 96531 h 985719"/>
              <a:gd name="connsiteX19" fmla="*/ 1000125 w 7048500"/>
              <a:gd name="connsiteY19" fmla="*/ 153681 h 985719"/>
              <a:gd name="connsiteX20" fmla="*/ 1038225 w 7048500"/>
              <a:gd name="connsiteY20" fmla="*/ 125106 h 985719"/>
              <a:gd name="connsiteX21" fmla="*/ 1057275 w 7048500"/>
              <a:gd name="connsiteY21" fmla="*/ 67956 h 985719"/>
              <a:gd name="connsiteX22" fmla="*/ 1076325 w 7048500"/>
              <a:gd name="connsiteY22" fmla="*/ 39381 h 985719"/>
              <a:gd name="connsiteX23" fmla="*/ 1162050 w 7048500"/>
              <a:gd name="connsiteY23" fmla="*/ 58431 h 985719"/>
              <a:gd name="connsiteX24" fmla="*/ 1285875 w 7048500"/>
              <a:gd name="connsiteY24" fmla="*/ 77481 h 985719"/>
              <a:gd name="connsiteX25" fmla="*/ 1295400 w 7048500"/>
              <a:gd name="connsiteY25" fmla="*/ 125106 h 985719"/>
              <a:gd name="connsiteX26" fmla="*/ 1323975 w 7048500"/>
              <a:gd name="connsiteY26" fmla="*/ 29856 h 985719"/>
              <a:gd name="connsiteX27" fmla="*/ 1400175 w 7048500"/>
              <a:gd name="connsiteY27" fmla="*/ 77481 h 985719"/>
              <a:gd name="connsiteX28" fmla="*/ 1428750 w 7048500"/>
              <a:gd name="connsiteY28" fmla="*/ 48906 h 985719"/>
              <a:gd name="connsiteX29" fmla="*/ 1485900 w 7048500"/>
              <a:gd name="connsiteY29" fmla="*/ 77481 h 985719"/>
              <a:gd name="connsiteX30" fmla="*/ 1504950 w 7048500"/>
              <a:gd name="connsiteY30" fmla="*/ 106056 h 985719"/>
              <a:gd name="connsiteX31" fmla="*/ 1524000 w 7048500"/>
              <a:gd name="connsiteY31" fmla="*/ 201306 h 985719"/>
              <a:gd name="connsiteX32" fmla="*/ 1571625 w 7048500"/>
              <a:gd name="connsiteY32" fmla="*/ 287031 h 985719"/>
              <a:gd name="connsiteX33" fmla="*/ 1590675 w 7048500"/>
              <a:gd name="connsiteY33" fmla="*/ 829956 h 985719"/>
              <a:gd name="connsiteX34" fmla="*/ 1581150 w 7048500"/>
              <a:gd name="connsiteY34" fmla="*/ 982356 h 985719"/>
              <a:gd name="connsiteX35" fmla="*/ 1600200 w 7048500"/>
              <a:gd name="connsiteY35" fmla="*/ 934731 h 985719"/>
              <a:gd name="connsiteX36" fmla="*/ 1638300 w 7048500"/>
              <a:gd name="connsiteY36" fmla="*/ 925206 h 985719"/>
              <a:gd name="connsiteX37" fmla="*/ 1676400 w 7048500"/>
              <a:gd name="connsiteY37" fmla="*/ 896631 h 985719"/>
              <a:gd name="connsiteX38" fmla="*/ 1695450 w 7048500"/>
              <a:gd name="connsiteY38" fmla="*/ 868056 h 985719"/>
              <a:gd name="connsiteX39" fmla="*/ 1685925 w 7048500"/>
              <a:gd name="connsiteY39" fmla="*/ 810906 h 985719"/>
              <a:gd name="connsiteX40" fmla="*/ 1695450 w 7048500"/>
              <a:gd name="connsiteY40" fmla="*/ 782331 h 985719"/>
              <a:gd name="connsiteX41" fmla="*/ 1733550 w 7048500"/>
              <a:gd name="connsiteY41" fmla="*/ 801381 h 985719"/>
              <a:gd name="connsiteX42" fmla="*/ 1762125 w 7048500"/>
              <a:gd name="connsiteY42" fmla="*/ 763281 h 985719"/>
              <a:gd name="connsiteX43" fmla="*/ 1809750 w 7048500"/>
              <a:gd name="connsiteY43" fmla="*/ 715656 h 985719"/>
              <a:gd name="connsiteX44" fmla="*/ 1847850 w 7048500"/>
              <a:gd name="connsiteY44" fmla="*/ 696606 h 985719"/>
              <a:gd name="connsiteX45" fmla="*/ 1876425 w 7048500"/>
              <a:gd name="connsiteY45" fmla="*/ 668031 h 985719"/>
              <a:gd name="connsiteX46" fmla="*/ 1933575 w 7048500"/>
              <a:gd name="connsiteY46" fmla="*/ 639456 h 985719"/>
              <a:gd name="connsiteX47" fmla="*/ 1971675 w 7048500"/>
              <a:gd name="connsiteY47" fmla="*/ 572781 h 985719"/>
              <a:gd name="connsiteX48" fmla="*/ 2028825 w 7048500"/>
              <a:gd name="connsiteY48" fmla="*/ 563256 h 985719"/>
              <a:gd name="connsiteX49" fmla="*/ 2085975 w 7048500"/>
              <a:gd name="connsiteY49" fmla="*/ 534681 h 985719"/>
              <a:gd name="connsiteX50" fmla="*/ 2124075 w 7048500"/>
              <a:gd name="connsiteY50" fmla="*/ 487056 h 985719"/>
              <a:gd name="connsiteX51" fmla="*/ 2152650 w 7048500"/>
              <a:gd name="connsiteY51" fmla="*/ 468006 h 985719"/>
              <a:gd name="connsiteX52" fmla="*/ 2200275 w 7048500"/>
              <a:gd name="connsiteY52" fmla="*/ 420381 h 985719"/>
              <a:gd name="connsiteX53" fmla="*/ 2257425 w 7048500"/>
              <a:gd name="connsiteY53" fmla="*/ 325131 h 985719"/>
              <a:gd name="connsiteX54" fmla="*/ 2657475 w 7048500"/>
              <a:gd name="connsiteY54" fmla="*/ 239406 h 985719"/>
              <a:gd name="connsiteX55" fmla="*/ 3057525 w 7048500"/>
              <a:gd name="connsiteY55" fmla="*/ 153681 h 985719"/>
              <a:gd name="connsiteX56" fmla="*/ 3419475 w 7048500"/>
              <a:gd name="connsiteY56" fmla="*/ 106056 h 985719"/>
              <a:gd name="connsiteX57" fmla="*/ 3543300 w 7048500"/>
              <a:gd name="connsiteY57" fmla="*/ 67956 h 985719"/>
              <a:gd name="connsiteX58" fmla="*/ 3600450 w 7048500"/>
              <a:gd name="connsiteY58" fmla="*/ 125106 h 985719"/>
              <a:gd name="connsiteX59" fmla="*/ 3638550 w 7048500"/>
              <a:gd name="connsiteY59" fmla="*/ 134631 h 985719"/>
              <a:gd name="connsiteX60" fmla="*/ 3800475 w 7048500"/>
              <a:gd name="connsiteY60" fmla="*/ 115581 h 985719"/>
              <a:gd name="connsiteX61" fmla="*/ 3981450 w 7048500"/>
              <a:gd name="connsiteY61" fmla="*/ 106056 h 985719"/>
              <a:gd name="connsiteX62" fmla="*/ 4000500 w 7048500"/>
              <a:gd name="connsiteY62" fmla="*/ 153681 h 985719"/>
              <a:gd name="connsiteX63" fmla="*/ 4152900 w 7048500"/>
              <a:gd name="connsiteY63" fmla="*/ 115581 h 985719"/>
              <a:gd name="connsiteX64" fmla="*/ 4248150 w 7048500"/>
              <a:gd name="connsiteY64" fmla="*/ 87006 h 985719"/>
              <a:gd name="connsiteX65" fmla="*/ 4276725 w 7048500"/>
              <a:gd name="connsiteY65" fmla="*/ 96531 h 985719"/>
              <a:gd name="connsiteX66" fmla="*/ 4314825 w 7048500"/>
              <a:gd name="connsiteY66" fmla="*/ 144156 h 985719"/>
              <a:gd name="connsiteX67" fmla="*/ 4543425 w 7048500"/>
              <a:gd name="connsiteY67" fmla="*/ 125106 h 985719"/>
              <a:gd name="connsiteX68" fmla="*/ 4667250 w 7048500"/>
              <a:gd name="connsiteY68" fmla="*/ 58431 h 985719"/>
              <a:gd name="connsiteX69" fmla="*/ 4724400 w 7048500"/>
              <a:gd name="connsiteY69" fmla="*/ 67956 h 985719"/>
              <a:gd name="connsiteX70" fmla="*/ 4743450 w 7048500"/>
              <a:gd name="connsiteY70" fmla="*/ 144156 h 985719"/>
              <a:gd name="connsiteX71" fmla="*/ 4924425 w 7048500"/>
              <a:gd name="connsiteY71" fmla="*/ 134631 h 985719"/>
              <a:gd name="connsiteX72" fmla="*/ 5019675 w 7048500"/>
              <a:gd name="connsiteY72" fmla="*/ 106056 h 985719"/>
              <a:gd name="connsiteX73" fmla="*/ 5276850 w 7048500"/>
              <a:gd name="connsiteY73" fmla="*/ 58431 h 985719"/>
              <a:gd name="connsiteX74" fmla="*/ 5314950 w 7048500"/>
              <a:gd name="connsiteY74" fmla="*/ 67956 h 985719"/>
              <a:gd name="connsiteX75" fmla="*/ 5372100 w 7048500"/>
              <a:gd name="connsiteY75" fmla="*/ 96531 h 985719"/>
              <a:gd name="connsiteX76" fmla="*/ 5676900 w 7048500"/>
              <a:gd name="connsiteY76" fmla="*/ 48906 h 985719"/>
              <a:gd name="connsiteX77" fmla="*/ 5724525 w 7048500"/>
              <a:gd name="connsiteY77" fmla="*/ 58431 h 985719"/>
              <a:gd name="connsiteX78" fmla="*/ 5762625 w 7048500"/>
              <a:gd name="connsiteY78" fmla="*/ 96531 h 985719"/>
              <a:gd name="connsiteX79" fmla="*/ 6105525 w 7048500"/>
              <a:gd name="connsiteY79" fmla="*/ 67956 h 985719"/>
              <a:gd name="connsiteX80" fmla="*/ 6124575 w 7048500"/>
              <a:gd name="connsiteY80" fmla="*/ 115581 h 985719"/>
              <a:gd name="connsiteX81" fmla="*/ 6305550 w 7048500"/>
              <a:gd name="connsiteY81" fmla="*/ 67956 h 985719"/>
              <a:gd name="connsiteX82" fmla="*/ 6372225 w 7048500"/>
              <a:gd name="connsiteY82" fmla="*/ 29856 h 985719"/>
              <a:gd name="connsiteX83" fmla="*/ 6419850 w 7048500"/>
              <a:gd name="connsiteY83" fmla="*/ 58431 h 985719"/>
              <a:gd name="connsiteX84" fmla="*/ 6734175 w 7048500"/>
              <a:gd name="connsiteY84" fmla="*/ 20331 h 985719"/>
              <a:gd name="connsiteX85" fmla="*/ 6753225 w 7048500"/>
              <a:gd name="connsiteY85" fmla="*/ 67956 h 985719"/>
              <a:gd name="connsiteX86" fmla="*/ 6781800 w 7048500"/>
              <a:gd name="connsiteY86" fmla="*/ 77481 h 985719"/>
              <a:gd name="connsiteX87" fmla="*/ 6877050 w 7048500"/>
              <a:gd name="connsiteY87" fmla="*/ 87006 h 985719"/>
              <a:gd name="connsiteX88" fmla="*/ 6886575 w 7048500"/>
              <a:gd name="connsiteY88" fmla="*/ 125106 h 985719"/>
              <a:gd name="connsiteX89" fmla="*/ 7038975 w 7048500"/>
              <a:gd name="connsiteY89" fmla="*/ 115581 h 985719"/>
              <a:gd name="connsiteX90" fmla="*/ 7048500 w 7048500"/>
              <a:gd name="connsiteY90" fmla="*/ 115581 h 98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048500" h="985719">
                <a:moveTo>
                  <a:pt x="0" y="58431"/>
                </a:moveTo>
                <a:cubicBezTo>
                  <a:pt x="58667" y="-29570"/>
                  <a:pt x="17993" y="-5861"/>
                  <a:pt x="66675" y="48906"/>
                </a:cubicBezTo>
                <a:cubicBezTo>
                  <a:pt x="80181" y="64101"/>
                  <a:pt x="98425" y="74306"/>
                  <a:pt x="114300" y="87006"/>
                </a:cubicBezTo>
                <a:cubicBezTo>
                  <a:pt x="123825" y="67956"/>
                  <a:pt x="122396" y="35707"/>
                  <a:pt x="142875" y="29856"/>
                </a:cubicBezTo>
                <a:cubicBezTo>
                  <a:pt x="160144" y="24922"/>
                  <a:pt x="171734" y="52555"/>
                  <a:pt x="180975" y="67956"/>
                </a:cubicBezTo>
                <a:cubicBezTo>
                  <a:pt x="192688" y="87477"/>
                  <a:pt x="215517" y="187072"/>
                  <a:pt x="219075" y="201306"/>
                </a:cubicBezTo>
                <a:cubicBezTo>
                  <a:pt x="249969" y="149817"/>
                  <a:pt x="246757" y="160899"/>
                  <a:pt x="266700" y="106056"/>
                </a:cubicBezTo>
                <a:cubicBezTo>
                  <a:pt x="282605" y="62318"/>
                  <a:pt x="276518" y="45535"/>
                  <a:pt x="314325" y="20331"/>
                </a:cubicBezTo>
                <a:cubicBezTo>
                  <a:pt x="322679" y="14762"/>
                  <a:pt x="333375" y="13981"/>
                  <a:pt x="342900" y="10806"/>
                </a:cubicBezTo>
                <a:cubicBezTo>
                  <a:pt x="352425" y="20331"/>
                  <a:pt x="363645" y="28420"/>
                  <a:pt x="371475" y="39381"/>
                </a:cubicBezTo>
                <a:cubicBezTo>
                  <a:pt x="379728" y="50935"/>
                  <a:pt x="383480" y="65153"/>
                  <a:pt x="390525" y="77481"/>
                </a:cubicBezTo>
                <a:cubicBezTo>
                  <a:pt x="396205" y="87420"/>
                  <a:pt x="403225" y="96531"/>
                  <a:pt x="409575" y="106056"/>
                </a:cubicBezTo>
                <a:cubicBezTo>
                  <a:pt x="419100" y="102881"/>
                  <a:pt x="429170" y="92041"/>
                  <a:pt x="438150" y="96531"/>
                </a:cubicBezTo>
                <a:cubicBezTo>
                  <a:pt x="460122" y="107517"/>
                  <a:pt x="509404" y="158260"/>
                  <a:pt x="533400" y="182256"/>
                </a:cubicBezTo>
                <a:cubicBezTo>
                  <a:pt x="581025" y="172731"/>
                  <a:pt x="631365" y="172173"/>
                  <a:pt x="676275" y="153681"/>
                </a:cubicBezTo>
                <a:cubicBezTo>
                  <a:pt x="689405" y="148275"/>
                  <a:pt x="682433" y="121531"/>
                  <a:pt x="695325" y="115581"/>
                </a:cubicBezTo>
                <a:cubicBezTo>
                  <a:pt x="727555" y="100705"/>
                  <a:pt x="765175" y="102881"/>
                  <a:pt x="800100" y="96531"/>
                </a:cubicBezTo>
                <a:cubicBezTo>
                  <a:pt x="808720" y="101703"/>
                  <a:pt x="880100" y="147969"/>
                  <a:pt x="895350" y="144156"/>
                </a:cubicBezTo>
                <a:cubicBezTo>
                  <a:pt x="921847" y="137532"/>
                  <a:pt x="939800" y="112406"/>
                  <a:pt x="962025" y="96531"/>
                </a:cubicBezTo>
                <a:cubicBezTo>
                  <a:pt x="974725" y="115581"/>
                  <a:pt x="978688" y="145642"/>
                  <a:pt x="1000125" y="153681"/>
                </a:cubicBezTo>
                <a:cubicBezTo>
                  <a:pt x="1014989" y="159255"/>
                  <a:pt x="1029419" y="138315"/>
                  <a:pt x="1038225" y="125106"/>
                </a:cubicBezTo>
                <a:cubicBezTo>
                  <a:pt x="1049364" y="108398"/>
                  <a:pt x="1049120" y="86306"/>
                  <a:pt x="1057275" y="67956"/>
                </a:cubicBezTo>
                <a:cubicBezTo>
                  <a:pt x="1061924" y="57495"/>
                  <a:pt x="1069975" y="48906"/>
                  <a:pt x="1076325" y="39381"/>
                </a:cubicBezTo>
                <a:cubicBezTo>
                  <a:pt x="1104900" y="45731"/>
                  <a:pt x="1133250" y="53195"/>
                  <a:pt x="1162050" y="58431"/>
                </a:cubicBezTo>
                <a:cubicBezTo>
                  <a:pt x="1203137" y="65901"/>
                  <a:pt x="1248523" y="58805"/>
                  <a:pt x="1285875" y="77481"/>
                </a:cubicBezTo>
                <a:cubicBezTo>
                  <a:pt x="1300355" y="84721"/>
                  <a:pt x="1292225" y="109231"/>
                  <a:pt x="1295400" y="125106"/>
                </a:cubicBezTo>
                <a:cubicBezTo>
                  <a:pt x="1304925" y="93356"/>
                  <a:pt x="1293798" y="43573"/>
                  <a:pt x="1323975" y="29856"/>
                </a:cubicBezTo>
                <a:cubicBezTo>
                  <a:pt x="1351243" y="17461"/>
                  <a:pt x="1370705" y="72123"/>
                  <a:pt x="1400175" y="77481"/>
                </a:cubicBezTo>
                <a:cubicBezTo>
                  <a:pt x="1413428" y="79891"/>
                  <a:pt x="1419225" y="58431"/>
                  <a:pt x="1428750" y="48906"/>
                </a:cubicBezTo>
                <a:cubicBezTo>
                  <a:pt x="1451991" y="56653"/>
                  <a:pt x="1467436" y="59017"/>
                  <a:pt x="1485900" y="77481"/>
                </a:cubicBezTo>
                <a:cubicBezTo>
                  <a:pt x="1493995" y="85576"/>
                  <a:pt x="1498600" y="96531"/>
                  <a:pt x="1504950" y="106056"/>
                </a:cubicBezTo>
                <a:cubicBezTo>
                  <a:pt x="1511300" y="137806"/>
                  <a:pt x="1507341" y="173541"/>
                  <a:pt x="1524000" y="201306"/>
                </a:cubicBezTo>
                <a:cubicBezTo>
                  <a:pt x="1559880" y="261107"/>
                  <a:pt x="1544296" y="232372"/>
                  <a:pt x="1571625" y="287031"/>
                </a:cubicBezTo>
                <a:cubicBezTo>
                  <a:pt x="1582941" y="490726"/>
                  <a:pt x="1590675" y="599121"/>
                  <a:pt x="1590675" y="829956"/>
                </a:cubicBezTo>
                <a:cubicBezTo>
                  <a:pt x="1590675" y="880855"/>
                  <a:pt x="1576542" y="931666"/>
                  <a:pt x="1581150" y="982356"/>
                </a:cubicBezTo>
                <a:cubicBezTo>
                  <a:pt x="1582698" y="999384"/>
                  <a:pt x="1588110" y="946821"/>
                  <a:pt x="1600200" y="934731"/>
                </a:cubicBezTo>
                <a:cubicBezTo>
                  <a:pt x="1609457" y="925474"/>
                  <a:pt x="1625600" y="928381"/>
                  <a:pt x="1638300" y="925206"/>
                </a:cubicBezTo>
                <a:cubicBezTo>
                  <a:pt x="1660970" y="857196"/>
                  <a:pt x="1646211" y="851348"/>
                  <a:pt x="1676400" y="896631"/>
                </a:cubicBezTo>
                <a:cubicBezTo>
                  <a:pt x="1682750" y="887106"/>
                  <a:pt x="1694186" y="879434"/>
                  <a:pt x="1695450" y="868056"/>
                </a:cubicBezTo>
                <a:cubicBezTo>
                  <a:pt x="1697583" y="848861"/>
                  <a:pt x="1685925" y="830219"/>
                  <a:pt x="1685925" y="810906"/>
                </a:cubicBezTo>
                <a:cubicBezTo>
                  <a:pt x="1685925" y="800866"/>
                  <a:pt x="1692275" y="791856"/>
                  <a:pt x="1695450" y="782331"/>
                </a:cubicBezTo>
                <a:cubicBezTo>
                  <a:pt x="1708150" y="788681"/>
                  <a:pt x="1719897" y="805282"/>
                  <a:pt x="1733550" y="801381"/>
                </a:cubicBezTo>
                <a:cubicBezTo>
                  <a:pt x="1748814" y="797020"/>
                  <a:pt x="1751578" y="775146"/>
                  <a:pt x="1762125" y="763281"/>
                </a:cubicBezTo>
                <a:cubicBezTo>
                  <a:pt x="1777040" y="746501"/>
                  <a:pt x="1792029" y="729439"/>
                  <a:pt x="1809750" y="715656"/>
                </a:cubicBezTo>
                <a:cubicBezTo>
                  <a:pt x="1820958" y="706939"/>
                  <a:pt x="1836296" y="704859"/>
                  <a:pt x="1847850" y="696606"/>
                </a:cubicBezTo>
                <a:cubicBezTo>
                  <a:pt x="1858811" y="688776"/>
                  <a:pt x="1866077" y="676655"/>
                  <a:pt x="1876425" y="668031"/>
                </a:cubicBezTo>
                <a:cubicBezTo>
                  <a:pt x="1901044" y="647515"/>
                  <a:pt x="1904936" y="649002"/>
                  <a:pt x="1933575" y="639456"/>
                </a:cubicBezTo>
                <a:cubicBezTo>
                  <a:pt x="1946275" y="617231"/>
                  <a:pt x="1951687" y="588772"/>
                  <a:pt x="1971675" y="572781"/>
                </a:cubicBezTo>
                <a:cubicBezTo>
                  <a:pt x="1986756" y="560716"/>
                  <a:pt x="2010503" y="569363"/>
                  <a:pt x="2028825" y="563256"/>
                </a:cubicBezTo>
                <a:cubicBezTo>
                  <a:pt x="2049031" y="556521"/>
                  <a:pt x="2066925" y="544206"/>
                  <a:pt x="2085975" y="534681"/>
                </a:cubicBezTo>
                <a:cubicBezTo>
                  <a:pt x="2098675" y="518806"/>
                  <a:pt x="2109700" y="501431"/>
                  <a:pt x="2124075" y="487056"/>
                </a:cubicBezTo>
                <a:cubicBezTo>
                  <a:pt x="2132170" y="478961"/>
                  <a:pt x="2144035" y="475544"/>
                  <a:pt x="2152650" y="468006"/>
                </a:cubicBezTo>
                <a:cubicBezTo>
                  <a:pt x="2169546" y="453222"/>
                  <a:pt x="2184400" y="436256"/>
                  <a:pt x="2200275" y="420381"/>
                </a:cubicBezTo>
                <a:cubicBezTo>
                  <a:pt x="2283468" y="448112"/>
                  <a:pt x="2153106" y="415225"/>
                  <a:pt x="2257425" y="325131"/>
                </a:cubicBezTo>
                <a:cubicBezTo>
                  <a:pt x="2371753" y="226393"/>
                  <a:pt x="2522662" y="245267"/>
                  <a:pt x="2657475" y="239406"/>
                </a:cubicBezTo>
                <a:cubicBezTo>
                  <a:pt x="2893031" y="142412"/>
                  <a:pt x="2761214" y="177386"/>
                  <a:pt x="3057525" y="153681"/>
                </a:cubicBezTo>
                <a:cubicBezTo>
                  <a:pt x="3201895" y="105558"/>
                  <a:pt x="2968215" y="181266"/>
                  <a:pt x="3419475" y="106056"/>
                </a:cubicBezTo>
                <a:cubicBezTo>
                  <a:pt x="3462072" y="98956"/>
                  <a:pt x="3502025" y="80656"/>
                  <a:pt x="3543300" y="67956"/>
                </a:cubicBezTo>
                <a:cubicBezTo>
                  <a:pt x="3562350" y="87006"/>
                  <a:pt x="3578379" y="109656"/>
                  <a:pt x="3600450" y="125106"/>
                </a:cubicBezTo>
                <a:cubicBezTo>
                  <a:pt x="3611174" y="132613"/>
                  <a:pt x="3625474" y="135254"/>
                  <a:pt x="3638550" y="134631"/>
                </a:cubicBezTo>
                <a:cubicBezTo>
                  <a:pt x="3692836" y="132046"/>
                  <a:pt x="3746500" y="121931"/>
                  <a:pt x="3800475" y="115581"/>
                </a:cubicBezTo>
                <a:cubicBezTo>
                  <a:pt x="3923214" y="77225"/>
                  <a:pt x="3934308" y="21201"/>
                  <a:pt x="3981450" y="106056"/>
                </a:cubicBezTo>
                <a:cubicBezTo>
                  <a:pt x="3989753" y="121002"/>
                  <a:pt x="3994150" y="137806"/>
                  <a:pt x="4000500" y="153681"/>
                </a:cubicBezTo>
                <a:lnTo>
                  <a:pt x="4152900" y="115581"/>
                </a:lnTo>
                <a:cubicBezTo>
                  <a:pt x="4184908" y="106963"/>
                  <a:pt x="4215387" y="92046"/>
                  <a:pt x="4248150" y="87006"/>
                </a:cubicBezTo>
                <a:cubicBezTo>
                  <a:pt x="4258073" y="85479"/>
                  <a:pt x="4267200" y="93356"/>
                  <a:pt x="4276725" y="96531"/>
                </a:cubicBezTo>
                <a:cubicBezTo>
                  <a:pt x="4289425" y="112406"/>
                  <a:pt x="4295538" y="137727"/>
                  <a:pt x="4314825" y="144156"/>
                </a:cubicBezTo>
                <a:cubicBezTo>
                  <a:pt x="4391958" y="169867"/>
                  <a:pt x="4471902" y="156203"/>
                  <a:pt x="4543425" y="125106"/>
                </a:cubicBezTo>
                <a:cubicBezTo>
                  <a:pt x="4586416" y="106414"/>
                  <a:pt x="4625975" y="80656"/>
                  <a:pt x="4667250" y="58431"/>
                </a:cubicBezTo>
                <a:cubicBezTo>
                  <a:pt x="4686300" y="61606"/>
                  <a:pt x="4711569" y="53521"/>
                  <a:pt x="4724400" y="67956"/>
                </a:cubicBezTo>
                <a:cubicBezTo>
                  <a:pt x="4741794" y="87524"/>
                  <a:pt x="4718612" y="135877"/>
                  <a:pt x="4743450" y="144156"/>
                </a:cubicBezTo>
                <a:cubicBezTo>
                  <a:pt x="4800759" y="163259"/>
                  <a:pt x="4864100" y="137806"/>
                  <a:pt x="4924425" y="134631"/>
                </a:cubicBezTo>
                <a:cubicBezTo>
                  <a:pt x="4956175" y="125106"/>
                  <a:pt x="4986818" y="110437"/>
                  <a:pt x="5019675" y="106056"/>
                </a:cubicBezTo>
                <a:cubicBezTo>
                  <a:pt x="5276840" y="71767"/>
                  <a:pt x="5138426" y="137531"/>
                  <a:pt x="5276850" y="58431"/>
                </a:cubicBezTo>
                <a:cubicBezTo>
                  <a:pt x="5289550" y="61606"/>
                  <a:pt x="5302795" y="63094"/>
                  <a:pt x="5314950" y="67956"/>
                </a:cubicBezTo>
                <a:cubicBezTo>
                  <a:pt x="5334725" y="75866"/>
                  <a:pt x="5350811" y="97176"/>
                  <a:pt x="5372100" y="96531"/>
                </a:cubicBezTo>
                <a:cubicBezTo>
                  <a:pt x="5455575" y="94001"/>
                  <a:pt x="5579739" y="68338"/>
                  <a:pt x="5676900" y="48906"/>
                </a:cubicBezTo>
                <a:cubicBezTo>
                  <a:pt x="5692775" y="52081"/>
                  <a:pt x="5710373" y="50569"/>
                  <a:pt x="5724525" y="58431"/>
                </a:cubicBezTo>
                <a:cubicBezTo>
                  <a:pt x="5740225" y="67153"/>
                  <a:pt x="5744670" y="96082"/>
                  <a:pt x="5762625" y="96531"/>
                </a:cubicBezTo>
                <a:cubicBezTo>
                  <a:pt x="5877285" y="99398"/>
                  <a:pt x="5991225" y="77481"/>
                  <a:pt x="6105525" y="67956"/>
                </a:cubicBezTo>
                <a:cubicBezTo>
                  <a:pt x="6111875" y="83831"/>
                  <a:pt x="6113448" y="102599"/>
                  <a:pt x="6124575" y="115581"/>
                </a:cubicBezTo>
                <a:cubicBezTo>
                  <a:pt x="6174798" y="174174"/>
                  <a:pt x="6278928" y="81267"/>
                  <a:pt x="6305550" y="67956"/>
                </a:cubicBezTo>
                <a:cubicBezTo>
                  <a:pt x="6328445" y="56508"/>
                  <a:pt x="6350000" y="42556"/>
                  <a:pt x="6372225" y="29856"/>
                </a:cubicBezTo>
                <a:cubicBezTo>
                  <a:pt x="6388100" y="39381"/>
                  <a:pt x="6401373" y="59586"/>
                  <a:pt x="6419850" y="58431"/>
                </a:cubicBezTo>
                <a:cubicBezTo>
                  <a:pt x="6843861" y="31930"/>
                  <a:pt x="6558278" y="-8985"/>
                  <a:pt x="6734175" y="20331"/>
                </a:cubicBezTo>
                <a:cubicBezTo>
                  <a:pt x="6740525" y="36206"/>
                  <a:pt x="6742279" y="54821"/>
                  <a:pt x="6753225" y="67956"/>
                </a:cubicBezTo>
                <a:cubicBezTo>
                  <a:pt x="6759653" y="75669"/>
                  <a:pt x="6771877" y="75954"/>
                  <a:pt x="6781800" y="77481"/>
                </a:cubicBezTo>
                <a:cubicBezTo>
                  <a:pt x="6813337" y="82333"/>
                  <a:pt x="6845300" y="83831"/>
                  <a:pt x="6877050" y="87006"/>
                </a:cubicBezTo>
                <a:cubicBezTo>
                  <a:pt x="6880225" y="99706"/>
                  <a:pt x="6878056" y="115167"/>
                  <a:pt x="6886575" y="125106"/>
                </a:cubicBezTo>
                <a:cubicBezTo>
                  <a:pt x="6937266" y="184245"/>
                  <a:pt x="6974614" y="137035"/>
                  <a:pt x="7038975" y="115581"/>
                </a:cubicBezTo>
                <a:cubicBezTo>
                  <a:pt x="7041987" y="114577"/>
                  <a:pt x="7045325" y="115581"/>
                  <a:pt x="7048500" y="115581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64E640B-30AD-4008-6756-F1B07D96FE77}"/>
              </a:ext>
            </a:extLst>
          </p:cNvPr>
          <p:cNvSpPr/>
          <p:nvPr/>
        </p:nvSpPr>
        <p:spPr>
          <a:xfrm>
            <a:off x="6381752" y="4981575"/>
            <a:ext cx="361943" cy="5492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2AF6DE6-E533-CA15-2819-E18D307B9970}"/>
              </a:ext>
            </a:extLst>
          </p:cNvPr>
          <p:cNvSpPr/>
          <p:nvPr/>
        </p:nvSpPr>
        <p:spPr>
          <a:xfrm>
            <a:off x="3431721" y="2401572"/>
            <a:ext cx="235211" cy="2234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itolo 1">
            <a:extLst>
              <a:ext uri="{FF2B5EF4-FFF2-40B4-BE49-F238E27FC236}">
                <a16:creationId xmlns:a16="http://schemas.microsoft.com/office/drawing/2014/main" id="{36605DEF-53DD-A288-E404-AE934839939D}"/>
              </a:ext>
            </a:extLst>
          </p:cNvPr>
          <p:cNvSpPr txBox="1">
            <a:spLocks/>
          </p:cNvSpPr>
          <p:nvPr/>
        </p:nvSpPr>
        <p:spPr>
          <a:xfrm>
            <a:off x="2671909" y="5434994"/>
            <a:ext cx="689147" cy="4880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Palatino Linotype" panose="02040502050505030304" pitchFamily="18" charset="0"/>
              </a:rPr>
              <a:t>0 </a:t>
            </a:r>
            <a:r>
              <a:rPr lang="it-IT" sz="2000" dirty="0" err="1">
                <a:latin typeface="Palatino Linotype" panose="02040502050505030304" pitchFamily="18" charset="0"/>
              </a:rPr>
              <a:t>ph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102" name="Titolo 1">
            <a:extLst>
              <a:ext uri="{FF2B5EF4-FFF2-40B4-BE49-F238E27FC236}">
                <a16:creationId xmlns:a16="http://schemas.microsoft.com/office/drawing/2014/main" id="{9D326836-2B91-933C-E929-CBA9FB4153CA}"/>
              </a:ext>
            </a:extLst>
          </p:cNvPr>
          <p:cNvSpPr txBox="1">
            <a:spLocks/>
          </p:cNvSpPr>
          <p:nvPr/>
        </p:nvSpPr>
        <p:spPr>
          <a:xfrm>
            <a:off x="4459394" y="5443213"/>
            <a:ext cx="689147" cy="4880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Palatino Linotype" panose="02040502050505030304" pitchFamily="18" charset="0"/>
              </a:rPr>
              <a:t>1 </a:t>
            </a:r>
            <a:r>
              <a:rPr lang="it-IT" sz="2000" dirty="0" err="1">
                <a:latin typeface="Palatino Linotype" panose="02040502050505030304" pitchFamily="18" charset="0"/>
              </a:rPr>
              <a:t>ph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103" name="Titolo 1">
            <a:extLst>
              <a:ext uri="{FF2B5EF4-FFF2-40B4-BE49-F238E27FC236}">
                <a16:creationId xmlns:a16="http://schemas.microsoft.com/office/drawing/2014/main" id="{81BC304E-7F95-B342-8312-A6491C1F1CDF}"/>
              </a:ext>
            </a:extLst>
          </p:cNvPr>
          <p:cNvSpPr txBox="1">
            <a:spLocks/>
          </p:cNvSpPr>
          <p:nvPr/>
        </p:nvSpPr>
        <p:spPr>
          <a:xfrm>
            <a:off x="6213675" y="5452507"/>
            <a:ext cx="689147" cy="4880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dirty="0">
                <a:latin typeface="Palatino Linotype" panose="02040502050505030304" pitchFamily="18" charset="0"/>
              </a:rPr>
              <a:t>2 </a:t>
            </a:r>
            <a:r>
              <a:rPr lang="it-IT" sz="2000" dirty="0" err="1">
                <a:latin typeface="Palatino Linotype" panose="02040502050505030304" pitchFamily="18" charset="0"/>
              </a:rPr>
              <a:t>ph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cxnSp>
        <p:nvCxnSpPr>
          <p:cNvPr id="104" name="Connettore 1 98">
            <a:extLst>
              <a:ext uri="{FF2B5EF4-FFF2-40B4-BE49-F238E27FC236}">
                <a16:creationId xmlns:a16="http://schemas.microsoft.com/office/drawing/2014/main" id="{6DC5AF4C-B1BC-D870-3F71-4FC07B563CA2}"/>
              </a:ext>
            </a:extLst>
          </p:cNvPr>
          <p:cNvCxnSpPr>
            <a:cxnSpLocks/>
          </p:cNvCxnSpPr>
          <p:nvPr/>
        </p:nvCxnSpPr>
        <p:spPr>
          <a:xfrm>
            <a:off x="3399613" y="914527"/>
            <a:ext cx="0" cy="33563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itolo 1">
            <a:extLst>
              <a:ext uri="{FF2B5EF4-FFF2-40B4-BE49-F238E27FC236}">
                <a16:creationId xmlns:a16="http://schemas.microsoft.com/office/drawing/2014/main" id="{23351036-3FF4-ADDA-FBA1-3E9A4A54045D}"/>
              </a:ext>
            </a:extLst>
          </p:cNvPr>
          <p:cNvSpPr txBox="1">
            <a:spLocks/>
          </p:cNvSpPr>
          <p:nvPr/>
        </p:nvSpPr>
        <p:spPr>
          <a:xfrm>
            <a:off x="3495751" y="741396"/>
            <a:ext cx="1789965" cy="511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>
                <a:latin typeface="Palatino Linotype" panose="02040502050505030304" pitchFamily="18" charset="0"/>
              </a:rPr>
              <a:t>Laser trigger</a:t>
            </a:r>
          </a:p>
        </p:txBody>
      </p:sp>
      <p:sp>
        <p:nvSpPr>
          <p:cNvPr id="110" name="Free-form: Shape 109">
            <a:extLst>
              <a:ext uri="{FF2B5EF4-FFF2-40B4-BE49-F238E27FC236}">
                <a16:creationId xmlns:a16="http://schemas.microsoft.com/office/drawing/2014/main" id="{22C646A4-7F9A-3938-1855-BBB2352CEE69}"/>
              </a:ext>
            </a:extLst>
          </p:cNvPr>
          <p:cNvSpPr/>
          <p:nvPr/>
        </p:nvSpPr>
        <p:spPr>
          <a:xfrm>
            <a:off x="2001626" y="1496210"/>
            <a:ext cx="7143750" cy="572179"/>
          </a:xfrm>
          <a:custGeom>
            <a:avLst/>
            <a:gdLst>
              <a:gd name="connsiteX0" fmla="*/ 0 w 7143750"/>
              <a:gd name="connsiteY0" fmla="*/ 161925 h 648091"/>
              <a:gd name="connsiteX1" fmla="*/ 76200 w 7143750"/>
              <a:gd name="connsiteY1" fmla="*/ 95250 h 648091"/>
              <a:gd name="connsiteX2" fmla="*/ 219075 w 7143750"/>
              <a:gd name="connsiteY2" fmla="*/ 228600 h 648091"/>
              <a:gd name="connsiteX3" fmla="*/ 238125 w 7143750"/>
              <a:gd name="connsiteY3" fmla="*/ 180975 h 648091"/>
              <a:gd name="connsiteX4" fmla="*/ 257175 w 7143750"/>
              <a:gd name="connsiteY4" fmla="*/ 114300 h 648091"/>
              <a:gd name="connsiteX5" fmla="*/ 314325 w 7143750"/>
              <a:gd name="connsiteY5" fmla="*/ 57150 h 648091"/>
              <a:gd name="connsiteX6" fmla="*/ 352425 w 7143750"/>
              <a:gd name="connsiteY6" fmla="*/ 66675 h 648091"/>
              <a:gd name="connsiteX7" fmla="*/ 390525 w 7143750"/>
              <a:gd name="connsiteY7" fmla="*/ 123825 h 648091"/>
              <a:gd name="connsiteX8" fmla="*/ 419100 w 7143750"/>
              <a:gd name="connsiteY8" fmla="*/ 161925 h 648091"/>
              <a:gd name="connsiteX9" fmla="*/ 457200 w 7143750"/>
              <a:gd name="connsiteY9" fmla="*/ 228600 h 648091"/>
              <a:gd name="connsiteX10" fmla="*/ 514350 w 7143750"/>
              <a:gd name="connsiteY10" fmla="*/ 171450 h 648091"/>
              <a:gd name="connsiteX11" fmla="*/ 542925 w 7143750"/>
              <a:gd name="connsiteY11" fmla="*/ 95250 h 648091"/>
              <a:gd name="connsiteX12" fmla="*/ 600075 w 7143750"/>
              <a:gd name="connsiteY12" fmla="*/ 152400 h 648091"/>
              <a:gd name="connsiteX13" fmla="*/ 695325 w 7143750"/>
              <a:gd name="connsiteY13" fmla="*/ 190500 h 648091"/>
              <a:gd name="connsiteX14" fmla="*/ 733425 w 7143750"/>
              <a:gd name="connsiteY14" fmla="*/ 180975 h 648091"/>
              <a:gd name="connsiteX15" fmla="*/ 895350 w 7143750"/>
              <a:gd name="connsiteY15" fmla="*/ 57150 h 648091"/>
              <a:gd name="connsiteX16" fmla="*/ 952500 w 7143750"/>
              <a:gd name="connsiteY16" fmla="*/ 104775 h 648091"/>
              <a:gd name="connsiteX17" fmla="*/ 990600 w 7143750"/>
              <a:gd name="connsiteY17" fmla="*/ 114300 h 648091"/>
              <a:gd name="connsiteX18" fmla="*/ 1152525 w 7143750"/>
              <a:gd name="connsiteY18" fmla="*/ 104775 h 648091"/>
              <a:gd name="connsiteX19" fmla="*/ 1257300 w 7143750"/>
              <a:gd name="connsiteY19" fmla="*/ 76200 h 648091"/>
              <a:gd name="connsiteX20" fmla="*/ 1333500 w 7143750"/>
              <a:gd name="connsiteY20" fmla="*/ 95250 h 648091"/>
              <a:gd name="connsiteX21" fmla="*/ 1343025 w 7143750"/>
              <a:gd name="connsiteY21" fmla="*/ 142875 h 648091"/>
              <a:gd name="connsiteX22" fmla="*/ 1362075 w 7143750"/>
              <a:gd name="connsiteY22" fmla="*/ 171450 h 648091"/>
              <a:gd name="connsiteX23" fmla="*/ 1390650 w 7143750"/>
              <a:gd name="connsiteY23" fmla="*/ 238125 h 648091"/>
              <a:gd name="connsiteX24" fmla="*/ 1438275 w 7143750"/>
              <a:gd name="connsiteY24" fmla="*/ 200025 h 648091"/>
              <a:gd name="connsiteX25" fmla="*/ 1476375 w 7143750"/>
              <a:gd name="connsiteY25" fmla="*/ 114300 h 648091"/>
              <a:gd name="connsiteX26" fmla="*/ 1485900 w 7143750"/>
              <a:gd name="connsiteY26" fmla="*/ 142875 h 648091"/>
              <a:gd name="connsiteX27" fmla="*/ 1533525 w 7143750"/>
              <a:gd name="connsiteY27" fmla="*/ 200025 h 648091"/>
              <a:gd name="connsiteX28" fmla="*/ 1524000 w 7143750"/>
              <a:gd name="connsiteY28" fmla="*/ 285750 h 648091"/>
              <a:gd name="connsiteX29" fmla="*/ 1543050 w 7143750"/>
              <a:gd name="connsiteY29" fmla="*/ 609600 h 648091"/>
              <a:gd name="connsiteX30" fmla="*/ 1581150 w 7143750"/>
              <a:gd name="connsiteY30" fmla="*/ 638175 h 648091"/>
              <a:gd name="connsiteX31" fmla="*/ 1609725 w 7143750"/>
              <a:gd name="connsiteY31" fmla="*/ 647700 h 648091"/>
              <a:gd name="connsiteX32" fmla="*/ 1619250 w 7143750"/>
              <a:gd name="connsiteY32" fmla="*/ 609600 h 648091"/>
              <a:gd name="connsiteX33" fmla="*/ 1685925 w 7143750"/>
              <a:gd name="connsiteY33" fmla="*/ 523875 h 648091"/>
              <a:gd name="connsiteX34" fmla="*/ 1704975 w 7143750"/>
              <a:gd name="connsiteY34" fmla="*/ 466725 h 648091"/>
              <a:gd name="connsiteX35" fmla="*/ 1762125 w 7143750"/>
              <a:gd name="connsiteY35" fmla="*/ 485775 h 648091"/>
              <a:gd name="connsiteX36" fmla="*/ 1828800 w 7143750"/>
              <a:gd name="connsiteY36" fmla="*/ 438150 h 648091"/>
              <a:gd name="connsiteX37" fmla="*/ 1933575 w 7143750"/>
              <a:gd name="connsiteY37" fmla="*/ 333375 h 648091"/>
              <a:gd name="connsiteX38" fmla="*/ 2009775 w 7143750"/>
              <a:gd name="connsiteY38" fmla="*/ 352425 h 648091"/>
              <a:gd name="connsiteX39" fmla="*/ 2076450 w 7143750"/>
              <a:gd name="connsiteY39" fmla="*/ 323850 h 648091"/>
              <a:gd name="connsiteX40" fmla="*/ 2143125 w 7143750"/>
              <a:gd name="connsiteY40" fmla="*/ 304800 h 648091"/>
              <a:gd name="connsiteX41" fmla="*/ 2190750 w 7143750"/>
              <a:gd name="connsiteY41" fmla="*/ 247650 h 648091"/>
              <a:gd name="connsiteX42" fmla="*/ 2324100 w 7143750"/>
              <a:gd name="connsiteY42" fmla="*/ 295275 h 648091"/>
              <a:gd name="connsiteX43" fmla="*/ 2419350 w 7143750"/>
              <a:gd name="connsiteY43" fmla="*/ 276225 h 648091"/>
              <a:gd name="connsiteX44" fmla="*/ 2428875 w 7143750"/>
              <a:gd name="connsiteY44" fmla="*/ 219075 h 648091"/>
              <a:gd name="connsiteX45" fmla="*/ 2486025 w 7143750"/>
              <a:gd name="connsiteY45" fmla="*/ 152400 h 648091"/>
              <a:gd name="connsiteX46" fmla="*/ 2571750 w 7143750"/>
              <a:gd name="connsiteY46" fmla="*/ 247650 h 648091"/>
              <a:gd name="connsiteX47" fmla="*/ 2590800 w 7143750"/>
              <a:gd name="connsiteY47" fmla="*/ 276225 h 648091"/>
              <a:gd name="connsiteX48" fmla="*/ 2667000 w 7143750"/>
              <a:gd name="connsiteY48" fmla="*/ 228600 h 648091"/>
              <a:gd name="connsiteX49" fmla="*/ 2714625 w 7143750"/>
              <a:gd name="connsiteY49" fmla="*/ 219075 h 648091"/>
              <a:gd name="connsiteX50" fmla="*/ 2838450 w 7143750"/>
              <a:gd name="connsiteY50" fmla="*/ 133350 h 648091"/>
              <a:gd name="connsiteX51" fmla="*/ 2867025 w 7143750"/>
              <a:gd name="connsiteY51" fmla="*/ 142875 h 648091"/>
              <a:gd name="connsiteX52" fmla="*/ 2876550 w 7143750"/>
              <a:gd name="connsiteY52" fmla="*/ 180975 h 648091"/>
              <a:gd name="connsiteX53" fmla="*/ 2981325 w 7143750"/>
              <a:gd name="connsiteY53" fmla="*/ 142875 h 648091"/>
              <a:gd name="connsiteX54" fmla="*/ 3028950 w 7143750"/>
              <a:gd name="connsiteY54" fmla="*/ 171450 h 648091"/>
              <a:gd name="connsiteX55" fmla="*/ 3133725 w 7143750"/>
              <a:gd name="connsiteY55" fmla="*/ 142875 h 648091"/>
              <a:gd name="connsiteX56" fmla="*/ 3162300 w 7143750"/>
              <a:gd name="connsiteY56" fmla="*/ 114300 h 648091"/>
              <a:gd name="connsiteX57" fmla="*/ 3228975 w 7143750"/>
              <a:gd name="connsiteY57" fmla="*/ 104775 h 648091"/>
              <a:gd name="connsiteX58" fmla="*/ 3257550 w 7143750"/>
              <a:gd name="connsiteY58" fmla="*/ 133350 h 648091"/>
              <a:gd name="connsiteX59" fmla="*/ 3267075 w 7143750"/>
              <a:gd name="connsiteY59" fmla="*/ 161925 h 648091"/>
              <a:gd name="connsiteX60" fmla="*/ 3305175 w 7143750"/>
              <a:gd name="connsiteY60" fmla="*/ 171450 h 648091"/>
              <a:gd name="connsiteX61" fmla="*/ 3390900 w 7143750"/>
              <a:gd name="connsiteY61" fmla="*/ 161925 h 648091"/>
              <a:gd name="connsiteX62" fmla="*/ 3429000 w 7143750"/>
              <a:gd name="connsiteY62" fmla="*/ 142875 h 648091"/>
              <a:gd name="connsiteX63" fmla="*/ 3467100 w 7143750"/>
              <a:gd name="connsiteY63" fmla="*/ 161925 h 648091"/>
              <a:gd name="connsiteX64" fmla="*/ 3543300 w 7143750"/>
              <a:gd name="connsiteY64" fmla="*/ 219075 h 648091"/>
              <a:gd name="connsiteX65" fmla="*/ 3667125 w 7143750"/>
              <a:gd name="connsiteY65" fmla="*/ 209550 h 648091"/>
              <a:gd name="connsiteX66" fmla="*/ 3790950 w 7143750"/>
              <a:gd name="connsiteY66" fmla="*/ 76200 h 648091"/>
              <a:gd name="connsiteX67" fmla="*/ 3857625 w 7143750"/>
              <a:gd name="connsiteY67" fmla="*/ 190500 h 648091"/>
              <a:gd name="connsiteX68" fmla="*/ 4000500 w 7143750"/>
              <a:gd name="connsiteY68" fmla="*/ 228600 h 648091"/>
              <a:gd name="connsiteX69" fmla="*/ 4162425 w 7143750"/>
              <a:gd name="connsiteY69" fmla="*/ 200025 h 648091"/>
              <a:gd name="connsiteX70" fmla="*/ 4210050 w 7143750"/>
              <a:gd name="connsiteY70" fmla="*/ 180975 h 648091"/>
              <a:gd name="connsiteX71" fmla="*/ 4305300 w 7143750"/>
              <a:gd name="connsiteY71" fmla="*/ 171450 h 648091"/>
              <a:gd name="connsiteX72" fmla="*/ 4667250 w 7143750"/>
              <a:gd name="connsiteY72" fmla="*/ 142875 h 648091"/>
              <a:gd name="connsiteX73" fmla="*/ 4714875 w 7143750"/>
              <a:gd name="connsiteY73" fmla="*/ 123825 h 648091"/>
              <a:gd name="connsiteX74" fmla="*/ 4762500 w 7143750"/>
              <a:gd name="connsiteY74" fmla="*/ 114300 h 648091"/>
              <a:gd name="connsiteX75" fmla="*/ 4800600 w 7143750"/>
              <a:gd name="connsiteY75" fmla="*/ 133350 h 648091"/>
              <a:gd name="connsiteX76" fmla="*/ 4857750 w 7143750"/>
              <a:gd name="connsiteY76" fmla="*/ 171450 h 648091"/>
              <a:gd name="connsiteX77" fmla="*/ 5019675 w 7143750"/>
              <a:gd name="connsiteY77" fmla="*/ 152400 h 648091"/>
              <a:gd name="connsiteX78" fmla="*/ 5086350 w 7143750"/>
              <a:gd name="connsiteY78" fmla="*/ 123825 h 648091"/>
              <a:gd name="connsiteX79" fmla="*/ 5191125 w 7143750"/>
              <a:gd name="connsiteY79" fmla="*/ 66675 h 648091"/>
              <a:gd name="connsiteX80" fmla="*/ 5219700 w 7143750"/>
              <a:gd name="connsiteY80" fmla="*/ 114300 h 648091"/>
              <a:gd name="connsiteX81" fmla="*/ 5314950 w 7143750"/>
              <a:gd name="connsiteY81" fmla="*/ 142875 h 648091"/>
              <a:gd name="connsiteX82" fmla="*/ 5657850 w 7143750"/>
              <a:gd name="connsiteY82" fmla="*/ 133350 h 648091"/>
              <a:gd name="connsiteX83" fmla="*/ 5715000 w 7143750"/>
              <a:gd name="connsiteY83" fmla="*/ 104775 h 648091"/>
              <a:gd name="connsiteX84" fmla="*/ 5772150 w 7143750"/>
              <a:gd name="connsiteY84" fmla="*/ 57150 h 648091"/>
              <a:gd name="connsiteX85" fmla="*/ 5848350 w 7143750"/>
              <a:gd name="connsiteY85" fmla="*/ 0 h 648091"/>
              <a:gd name="connsiteX86" fmla="*/ 5895975 w 7143750"/>
              <a:gd name="connsiteY86" fmla="*/ 47625 h 648091"/>
              <a:gd name="connsiteX87" fmla="*/ 5915025 w 7143750"/>
              <a:gd name="connsiteY87" fmla="*/ 85725 h 648091"/>
              <a:gd name="connsiteX88" fmla="*/ 6372225 w 7143750"/>
              <a:gd name="connsiteY88" fmla="*/ 114300 h 648091"/>
              <a:gd name="connsiteX89" fmla="*/ 6543675 w 7143750"/>
              <a:gd name="connsiteY89" fmla="*/ 95250 h 648091"/>
              <a:gd name="connsiteX90" fmla="*/ 6610350 w 7143750"/>
              <a:gd name="connsiteY90" fmla="*/ 85725 h 648091"/>
              <a:gd name="connsiteX91" fmla="*/ 6667500 w 7143750"/>
              <a:gd name="connsiteY91" fmla="*/ 133350 h 648091"/>
              <a:gd name="connsiteX92" fmla="*/ 6715125 w 7143750"/>
              <a:gd name="connsiteY92" fmla="*/ 142875 h 648091"/>
              <a:gd name="connsiteX93" fmla="*/ 6772275 w 7143750"/>
              <a:gd name="connsiteY93" fmla="*/ 161925 h 648091"/>
              <a:gd name="connsiteX94" fmla="*/ 6858000 w 7143750"/>
              <a:gd name="connsiteY94" fmla="*/ 142875 h 648091"/>
              <a:gd name="connsiteX95" fmla="*/ 6886575 w 7143750"/>
              <a:gd name="connsiteY95" fmla="*/ 133350 h 648091"/>
              <a:gd name="connsiteX96" fmla="*/ 6981825 w 7143750"/>
              <a:gd name="connsiteY96" fmla="*/ 180975 h 648091"/>
              <a:gd name="connsiteX97" fmla="*/ 7143750 w 7143750"/>
              <a:gd name="connsiteY97" fmla="*/ 171450 h 64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7143750" h="648091">
                <a:moveTo>
                  <a:pt x="0" y="161925"/>
                </a:moveTo>
                <a:cubicBezTo>
                  <a:pt x="921" y="160774"/>
                  <a:pt x="52078" y="83189"/>
                  <a:pt x="76200" y="95250"/>
                </a:cubicBezTo>
                <a:cubicBezTo>
                  <a:pt x="152097" y="133199"/>
                  <a:pt x="176939" y="172419"/>
                  <a:pt x="219075" y="228600"/>
                </a:cubicBezTo>
                <a:cubicBezTo>
                  <a:pt x="225425" y="212725"/>
                  <a:pt x="232718" y="197195"/>
                  <a:pt x="238125" y="180975"/>
                </a:cubicBezTo>
                <a:cubicBezTo>
                  <a:pt x="245434" y="159047"/>
                  <a:pt x="247610" y="135343"/>
                  <a:pt x="257175" y="114300"/>
                </a:cubicBezTo>
                <a:cubicBezTo>
                  <a:pt x="272585" y="80397"/>
                  <a:pt x="286987" y="75375"/>
                  <a:pt x="314325" y="57150"/>
                </a:cubicBezTo>
                <a:cubicBezTo>
                  <a:pt x="327025" y="60325"/>
                  <a:pt x="342573" y="58055"/>
                  <a:pt x="352425" y="66675"/>
                </a:cubicBezTo>
                <a:cubicBezTo>
                  <a:pt x="369655" y="81752"/>
                  <a:pt x="377395" y="105068"/>
                  <a:pt x="390525" y="123825"/>
                </a:cubicBezTo>
                <a:cubicBezTo>
                  <a:pt x="399629" y="136830"/>
                  <a:pt x="409575" y="149225"/>
                  <a:pt x="419100" y="161925"/>
                </a:cubicBezTo>
                <a:cubicBezTo>
                  <a:pt x="423081" y="173869"/>
                  <a:pt x="439304" y="232577"/>
                  <a:pt x="457200" y="228600"/>
                </a:cubicBezTo>
                <a:cubicBezTo>
                  <a:pt x="483499" y="222756"/>
                  <a:pt x="495300" y="190500"/>
                  <a:pt x="514350" y="171450"/>
                </a:cubicBezTo>
                <a:cubicBezTo>
                  <a:pt x="523875" y="146050"/>
                  <a:pt x="520851" y="111017"/>
                  <a:pt x="542925" y="95250"/>
                </a:cubicBezTo>
                <a:cubicBezTo>
                  <a:pt x="562711" y="81117"/>
                  <a:pt x="592030" y="146366"/>
                  <a:pt x="600075" y="152400"/>
                </a:cubicBezTo>
                <a:cubicBezTo>
                  <a:pt x="634504" y="178222"/>
                  <a:pt x="657724" y="181100"/>
                  <a:pt x="695325" y="190500"/>
                </a:cubicBezTo>
                <a:cubicBezTo>
                  <a:pt x="708025" y="187325"/>
                  <a:pt x="722533" y="188237"/>
                  <a:pt x="733425" y="180975"/>
                </a:cubicBezTo>
                <a:cubicBezTo>
                  <a:pt x="789961" y="143284"/>
                  <a:pt x="895350" y="57150"/>
                  <a:pt x="895350" y="57150"/>
                </a:cubicBezTo>
                <a:cubicBezTo>
                  <a:pt x="914400" y="73025"/>
                  <a:pt x="931236" y="92017"/>
                  <a:pt x="952500" y="104775"/>
                </a:cubicBezTo>
                <a:cubicBezTo>
                  <a:pt x="963725" y="111510"/>
                  <a:pt x="977509" y="114300"/>
                  <a:pt x="990600" y="114300"/>
                </a:cubicBezTo>
                <a:cubicBezTo>
                  <a:pt x="1044668" y="114300"/>
                  <a:pt x="1098550" y="107950"/>
                  <a:pt x="1152525" y="104775"/>
                </a:cubicBezTo>
                <a:cubicBezTo>
                  <a:pt x="1244934" y="150979"/>
                  <a:pt x="1121596" y="103341"/>
                  <a:pt x="1257300" y="76200"/>
                </a:cubicBezTo>
                <a:cubicBezTo>
                  <a:pt x="1282973" y="71065"/>
                  <a:pt x="1308100" y="88900"/>
                  <a:pt x="1333500" y="95250"/>
                </a:cubicBezTo>
                <a:cubicBezTo>
                  <a:pt x="1336675" y="111125"/>
                  <a:pt x="1337341" y="127716"/>
                  <a:pt x="1343025" y="142875"/>
                </a:cubicBezTo>
                <a:cubicBezTo>
                  <a:pt x="1347045" y="153594"/>
                  <a:pt x="1356955" y="161211"/>
                  <a:pt x="1362075" y="171450"/>
                </a:cubicBezTo>
                <a:cubicBezTo>
                  <a:pt x="1372889" y="193077"/>
                  <a:pt x="1381125" y="215900"/>
                  <a:pt x="1390650" y="238125"/>
                </a:cubicBezTo>
                <a:cubicBezTo>
                  <a:pt x="1406525" y="225425"/>
                  <a:pt x="1429183" y="218209"/>
                  <a:pt x="1438275" y="200025"/>
                </a:cubicBezTo>
                <a:cubicBezTo>
                  <a:pt x="1487819" y="100938"/>
                  <a:pt x="1408308" y="136989"/>
                  <a:pt x="1476375" y="114300"/>
                </a:cubicBezTo>
                <a:cubicBezTo>
                  <a:pt x="1479550" y="123825"/>
                  <a:pt x="1480331" y="134521"/>
                  <a:pt x="1485900" y="142875"/>
                </a:cubicBezTo>
                <a:cubicBezTo>
                  <a:pt x="1499655" y="163508"/>
                  <a:pt x="1527136" y="176065"/>
                  <a:pt x="1533525" y="200025"/>
                </a:cubicBezTo>
                <a:cubicBezTo>
                  <a:pt x="1540933" y="227805"/>
                  <a:pt x="1527175" y="257175"/>
                  <a:pt x="1524000" y="285750"/>
                </a:cubicBezTo>
                <a:cubicBezTo>
                  <a:pt x="1530350" y="393700"/>
                  <a:pt x="1534539" y="501799"/>
                  <a:pt x="1543050" y="609600"/>
                </a:cubicBezTo>
                <a:cubicBezTo>
                  <a:pt x="1547037" y="660098"/>
                  <a:pt x="1546271" y="649801"/>
                  <a:pt x="1581150" y="638175"/>
                </a:cubicBezTo>
                <a:cubicBezTo>
                  <a:pt x="1603976" y="546872"/>
                  <a:pt x="1573857" y="635744"/>
                  <a:pt x="1609725" y="647700"/>
                </a:cubicBezTo>
                <a:cubicBezTo>
                  <a:pt x="1622144" y="651840"/>
                  <a:pt x="1615110" y="622019"/>
                  <a:pt x="1619250" y="609600"/>
                </a:cubicBezTo>
                <a:cubicBezTo>
                  <a:pt x="1648401" y="522148"/>
                  <a:pt x="1623448" y="539494"/>
                  <a:pt x="1685925" y="523875"/>
                </a:cubicBezTo>
                <a:cubicBezTo>
                  <a:pt x="1692275" y="504825"/>
                  <a:pt x="1687014" y="475705"/>
                  <a:pt x="1704975" y="466725"/>
                </a:cubicBezTo>
                <a:cubicBezTo>
                  <a:pt x="1722936" y="457745"/>
                  <a:pt x="1742559" y="490290"/>
                  <a:pt x="1762125" y="485775"/>
                </a:cubicBezTo>
                <a:cubicBezTo>
                  <a:pt x="1788738" y="479634"/>
                  <a:pt x="1807152" y="454803"/>
                  <a:pt x="1828800" y="438150"/>
                </a:cubicBezTo>
                <a:cubicBezTo>
                  <a:pt x="1893661" y="388257"/>
                  <a:pt x="1881414" y="395968"/>
                  <a:pt x="1933575" y="333375"/>
                </a:cubicBezTo>
                <a:cubicBezTo>
                  <a:pt x="1958975" y="339725"/>
                  <a:pt x="1983701" y="350055"/>
                  <a:pt x="2009775" y="352425"/>
                </a:cubicBezTo>
                <a:cubicBezTo>
                  <a:pt x="2022565" y="353588"/>
                  <a:pt x="2070743" y="325925"/>
                  <a:pt x="2076450" y="323850"/>
                </a:cubicBezTo>
                <a:cubicBezTo>
                  <a:pt x="2098173" y="315951"/>
                  <a:pt x="2120900" y="311150"/>
                  <a:pt x="2143125" y="304800"/>
                </a:cubicBezTo>
                <a:cubicBezTo>
                  <a:pt x="2159000" y="285750"/>
                  <a:pt x="2165987" y="248953"/>
                  <a:pt x="2190750" y="247650"/>
                </a:cubicBezTo>
                <a:cubicBezTo>
                  <a:pt x="2237885" y="245169"/>
                  <a:pt x="2324100" y="295275"/>
                  <a:pt x="2324100" y="295275"/>
                </a:cubicBezTo>
                <a:cubicBezTo>
                  <a:pt x="2355850" y="288925"/>
                  <a:pt x="2393164" y="295269"/>
                  <a:pt x="2419350" y="276225"/>
                </a:cubicBezTo>
                <a:cubicBezTo>
                  <a:pt x="2434969" y="264866"/>
                  <a:pt x="2423326" y="237573"/>
                  <a:pt x="2428875" y="219075"/>
                </a:cubicBezTo>
                <a:cubicBezTo>
                  <a:pt x="2441528" y="176898"/>
                  <a:pt x="2451655" y="178177"/>
                  <a:pt x="2486025" y="152400"/>
                </a:cubicBezTo>
                <a:cubicBezTo>
                  <a:pt x="2514600" y="184150"/>
                  <a:pt x="2544158" y="215042"/>
                  <a:pt x="2571750" y="247650"/>
                </a:cubicBezTo>
                <a:cubicBezTo>
                  <a:pt x="2579145" y="256389"/>
                  <a:pt x="2579575" y="278470"/>
                  <a:pt x="2590800" y="276225"/>
                </a:cubicBezTo>
                <a:cubicBezTo>
                  <a:pt x="2620171" y="270351"/>
                  <a:pt x="2639804" y="241152"/>
                  <a:pt x="2667000" y="228600"/>
                </a:cubicBezTo>
                <a:cubicBezTo>
                  <a:pt x="2681699" y="221816"/>
                  <a:pt x="2698750" y="222250"/>
                  <a:pt x="2714625" y="219075"/>
                </a:cubicBezTo>
                <a:cubicBezTo>
                  <a:pt x="2748373" y="189077"/>
                  <a:pt x="2784407" y="133350"/>
                  <a:pt x="2838450" y="133350"/>
                </a:cubicBezTo>
                <a:cubicBezTo>
                  <a:pt x="2848490" y="133350"/>
                  <a:pt x="2857500" y="139700"/>
                  <a:pt x="2867025" y="142875"/>
                </a:cubicBezTo>
                <a:cubicBezTo>
                  <a:pt x="2870200" y="155575"/>
                  <a:pt x="2863771" y="178135"/>
                  <a:pt x="2876550" y="180975"/>
                </a:cubicBezTo>
                <a:cubicBezTo>
                  <a:pt x="2917475" y="190069"/>
                  <a:pt x="2951245" y="162928"/>
                  <a:pt x="2981325" y="142875"/>
                </a:cubicBezTo>
                <a:cubicBezTo>
                  <a:pt x="2997200" y="152400"/>
                  <a:pt x="3010437" y="171450"/>
                  <a:pt x="3028950" y="171450"/>
                </a:cubicBezTo>
                <a:cubicBezTo>
                  <a:pt x="3065151" y="171450"/>
                  <a:pt x="3100451" y="157135"/>
                  <a:pt x="3133725" y="142875"/>
                </a:cubicBezTo>
                <a:cubicBezTo>
                  <a:pt x="3146106" y="137569"/>
                  <a:pt x="3149793" y="119303"/>
                  <a:pt x="3162300" y="114300"/>
                </a:cubicBezTo>
                <a:cubicBezTo>
                  <a:pt x="3183145" y="105962"/>
                  <a:pt x="3206750" y="107950"/>
                  <a:pt x="3228975" y="104775"/>
                </a:cubicBezTo>
                <a:cubicBezTo>
                  <a:pt x="3238500" y="114300"/>
                  <a:pt x="3250078" y="122142"/>
                  <a:pt x="3257550" y="133350"/>
                </a:cubicBezTo>
                <a:cubicBezTo>
                  <a:pt x="3263119" y="141704"/>
                  <a:pt x="3259235" y="155653"/>
                  <a:pt x="3267075" y="161925"/>
                </a:cubicBezTo>
                <a:cubicBezTo>
                  <a:pt x="3277297" y="170103"/>
                  <a:pt x="3292475" y="168275"/>
                  <a:pt x="3305175" y="171450"/>
                </a:cubicBezTo>
                <a:cubicBezTo>
                  <a:pt x="3333750" y="168275"/>
                  <a:pt x="3362885" y="168390"/>
                  <a:pt x="3390900" y="161925"/>
                </a:cubicBezTo>
                <a:cubicBezTo>
                  <a:pt x="3404735" y="158732"/>
                  <a:pt x="3414801" y="142875"/>
                  <a:pt x="3429000" y="142875"/>
                </a:cubicBezTo>
                <a:cubicBezTo>
                  <a:pt x="3443199" y="142875"/>
                  <a:pt x="3455286" y="154049"/>
                  <a:pt x="3467100" y="161925"/>
                </a:cubicBezTo>
                <a:cubicBezTo>
                  <a:pt x="3493518" y="179537"/>
                  <a:pt x="3517900" y="200025"/>
                  <a:pt x="3543300" y="219075"/>
                </a:cubicBezTo>
                <a:cubicBezTo>
                  <a:pt x="3584575" y="215900"/>
                  <a:pt x="3629779" y="227411"/>
                  <a:pt x="3667125" y="209550"/>
                </a:cubicBezTo>
                <a:cubicBezTo>
                  <a:pt x="3708632" y="189699"/>
                  <a:pt x="3758404" y="119595"/>
                  <a:pt x="3790950" y="76200"/>
                </a:cubicBezTo>
                <a:cubicBezTo>
                  <a:pt x="3813175" y="114300"/>
                  <a:pt x="3828737" y="157168"/>
                  <a:pt x="3857625" y="190500"/>
                </a:cubicBezTo>
                <a:cubicBezTo>
                  <a:pt x="3888530" y="226159"/>
                  <a:pt x="3963748" y="224516"/>
                  <a:pt x="4000500" y="228600"/>
                </a:cubicBezTo>
                <a:cubicBezTo>
                  <a:pt x="4054475" y="219075"/>
                  <a:pt x="4108979" y="212172"/>
                  <a:pt x="4162425" y="200025"/>
                </a:cubicBezTo>
                <a:cubicBezTo>
                  <a:pt x="4179098" y="196236"/>
                  <a:pt x="4193284" y="184328"/>
                  <a:pt x="4210050" y="180975"/>
                </a:cubicBezTo>
                <a:cubicBezTo>
                  <a:pt x="4241339" y="174717"/>
                  <a:pt x="4273550" y="174625"/>
                  <a:pt x="4305300" y="171450"/>
                </a:cubicBezTo>
                <a:cubicBezTo>
                  <a:pt x="4519899" y="123761"/>
                  <a:pt x="4239219" y="180642"/>
                  <a:pt x="4667250" y="142875"/>
                </a:cubicBezTo>
                <a:cubicBezTo>
                  <a:pt x="4684282" y="141372"/>
                  <a:pt x="4698498" y="128738"/>
                  <a:pt x="4714875" y="123825"/>
                </a:cubicBezTo>
                <a:cubicBezTo>
                  <a:pt x="4730382" y="119173"/>
                  <a:pt x="4746625" y="117475"/>
                  <a:pt x="4762500" y="114300"/>
                </a:cubicBezTo>
                <a:cubicBezTo>
                  <a:pt x="4775200" y="120650"/>
                  <a:pt x="4788424" y="126045"/>
                  <a:pt x="4800600" y="133350"/>
                </a:cubicBezTo>
                <a:cubicBezTo>
                  <a:pt x="4820233" y="145130"/>
                  <a:pt x="4834941" y="169467"/>
                  <a:pt x="4857750" y="171450"/>
                </a:cubicBezTo>
                <a:cubicBezTo>
                  <a:pt x="4911893" y="176158"/>
                  <a:pt x="4965700" y="158750"/>
                  <a:pt x="5019675" y="152400"/>
                </a:cubicBezTo>
                <a:cubicBezTo>
                  <a:pt x="5041900" y="142875"/>
                  <a:pt x="5064723" y="134639"/>
                  <a:pt x="5086350" y="123825"/>
                </a:cubicBezTo>
                <a:cubicBezTo>
                  <a:pt x="5121933" y="106034"/>
                  <a:pt x="5151443" y="69509"/>
                  <a:pt x="5191125" y="66675"/>
                </a:cubicBezTo>
                <a:cubicBezTo>
                  <a:pt x="5209591" y="65356"/>
                  <a:pt x="5203933" y="104597"/>
                  <a:pt x="5219700" y="114300"/>
                </a:cubicBezTo>
                <a:cubicBezTo>
                  <a:pt x="5247931" y="131673"/>
                  <a:pt x="5283200" y="133350"/>
                  <a:pt x="5314950" y="142875"/>
                </a:cubicBezTo>
                <a:cubicBezTo>
                  <a:pt x="5429250" y="139700"/>
                  <a:pt x="5544021" y="144191"/>
                  <a:pt x="5657850" y="133350"/>
                </a:cubicBezTo>
                <a:cubicBezTo>
                  <a:pt x="5679053" y="131331"/>
                  <a:pt x="5697279" y="116589"/>
                  <a:pt x="5715000" y="104775"/>
                </a:cubicBezTo>
                <a:cubicBezTo>
                  <a:pt x="5735633" y="91020"/>
                  <a:pt x="5752651" y="72470"/>
                  <a:pt x="5772150" y="57150"/>
                </a:cubicBezTo>
                <a:cubicBezTo>
                  <a:pt x="5797116" y="37534"/>
                  <a:pt x="5822950" y="19050"/>
                  <a:pt x="5848350" y="0"/>
                </a:cubicBezTo>
                <a:cubicBezTo>
                  <a:pt x="5864225" y="15875"/>
                  <a:pt x="5882192" y="29904"/>
                  <a:pt x="5895975" y="47625"/>
                </a:cubicBezTo>
                <a:cubicBezTo>
                  <a:pt x="5904692" y="58833"/>
                  <a:pt x="5901555" y="81235"/>
                  <a:pt x="5915025" y="85725"/>
                </a:cubicBezTo>
                <a:cubicBezTo>
                  <a:pt x="5993624" y="111925"/>
                  <a:pt x="6363057" y="114013"/>
                  <a:pt x="6372225" y="114300"/>
                </a:cubicBezTo>
                <a:lnTo>
                  <a:pt x="6543675" y="95250"/>
                </a:lnTo>
                <a:cubicBezTo>
                  <a:pt x="6565966" y="92575"/>
                  <a:pt x="6588011" y="83491"/>
                  <a:pt x="6610350" y="85725"/>
                </a:cubicBezTo>
                <a:cubicBezTo>
                  <a:pt x="6632728" y="87963"/>
                  <a:pt x="6651311" y="125256"/>
                  <a:pt x="6667500" y="133350"/>
                </a:cubicBezTo>
                <a:cubicBezTo>
                  <a:pt x="6681980" y="140590"/>
                  <a:pt x="6699506" y="138615"/>
                  <a:pt x="6715125" y="142875"/>
                </a:cubicBezTo>
                <a:cubicBezTo>
                  <a:pt x="6734498" y="148159"/>
                  <a:pt x="6753225" y="155575"/>
                  <a:pt x="6772275" y="161925"/>
                </a:cubicBezTo>
                <a:cubicBezTo>
                  <a:pt x="6800850" y="155575"/>
                  <a:pt x="6829602" y="149975"/>
                  <a:pt x="6858000" y="142875"/>
                </a:cubicBezTo>
                <a:cubicBezTo>
                  <a:pt x="6867740" y="140440"/>
                  <a:pt x="6876730" y="131381"/>
                  <a:pt x="6886575" y="133350"/>
                </a:cubicBezTo>
                <a:cubicBezTo>
                  <a:pt x="6925961" y="141227"/>
                  <a:pt x="6951032" y="160446"/>
                  <a:pt x="6981825" y="180975"/>
                </a:cubicBezTo>
                <a:lnTo>
                  <a:pt x="7143750" y="171450"/>
                </a:lnTo>
              </a:path>
            </a:pathLst>
          </a:cu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C034F898-ADD8-C3F7-6252-895408B13BAF}"/>
              </a:ext>
            </a:extLst>
          </p:cNvPr>
          <p:cNvSpPr/>
          <p:nvPr/>
        </p:nvSpPr>
        <p:spPr>
          <a:xfrm>
            <a:off x="3454385" y="1946499"/>
            <a:ext cx="235211" cy="2234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87E7F76-EC22-C72E-2226-9E5135EFCD9C}"/>
              </a:ext>
            </a:extLst>
          </p:cNvPr>
          <p:cNvSpPr/>
          <p:nvPr/>
        </p:nvSpPr>
        <p:spPr>
          <a:xfrm>
            <a:off x="4608873" y="4434527"/>
            <a:ext cx="361943" cy="549274"/>
          </a:xfrm>
          <a:prstGeom prst="rect">
            <a:avLst/>
          </a:prstGeom>
          <a:solidFill>
            <a:srgbClr val="A9D18E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Connettore 1 98">
            <a:extLst>
              <a:ext uri="{FF2B5EF4-FFF2-40B4-BE49-F238E27FC236}">
                <a16:creationId xmlns:a16="http://schemas.microsoft.com/office/drawing/2014/main" id="{944826FF-E214-6C21-58FD-050FD38FDE0B}"/>
              </a:ext>
            </a:extLst>
          </p:cNvPr>
          <p:cNvCxnSpPr/>
          <p:nvPr/>
        </p:nvCxnSpPr>
        <p:spPr>
          <a:xfrm flipH="1">
            <a:off x="3237602" y="1331339"/>
            <a:ext cx="4050" cy="1645779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8EF1C20C-E783-DBEA-0E2C-3ED58BEC79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6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4" grpId="0" animBg="1"/>
      <p:bldP spid="77" grpId="0"/>
      <p:bldP spid="79" grpId="0"/>
      <p:bldP spid="80" grpId="0"/>
      <p:bldP spid="81" grpId="0"/>
      <p:bldP spid="88" grpId="0"/>
      <p:bldP spid="90" grpId="0" animBg="1"/>
      <p:bldP spid="91" grpId="0" animBg="1"/>
      <p:bldP spid="94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/>
      <p:bldP spid="102" grpId="0"/>
      <p:bldP spid="103" grpId="0"/>
      <p:bldP spid="106" grpId="0"/>
      <p:bldP spid="110" grpId="0" animBg="1"/>
      <p:bldP spid="111" grpId="0" animBg="1"/>
      <p:bldP spid="1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Lito1: T50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D46AD-B9B4-9A65-E343-E542CE15D6C0}"/>
              </a:ext>
            </a:extLst>
          </p:cNvPr>
          <p:cNvGrpSpPr/>
          <p:nvPr/>
        </p:nvGrpSpPr>
        <p:grpSpPr>
          <a:xfrm>
            <a:off x="870010" y="1280904"/>
            <a:ext cx="5305239" cy="4407706"/>
            <a:chOff x="1150223" y="1581389"/>
            <a:chExt cx="4704982" cy="3943917"/>
          </a:xfrm>
        </p:grpSpPr>
        <p:pic>
          <p:nvPicPr>
            <p:cNvPr id="5" name="Immagine 7">
              <a:extLst>
                <a:ext uri="{FF2B5EF4-FFF2-40B4-BE49-F238E27FC236}">
                  <a16:creationId xmlns:a16="http://schemas.microsoft.com/office/drawing/2014/main" id="{6E139DED-4915-0CF6-BA52-5E80144F0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3" t="1" r="11584" b="-1787"/>
            <a:stretch/>
          </p:blipFill>
          <p:spPr>
            <a:xfrm>
              <a:off x="1150223" y="1581389"/>
              <a:ext cx="4704982" cy="39439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Rettangolo 12">
              <a:extLst>
                <a:ext uri="{FF2B5EF4-FFF2-40B4-BE49-F238E27FC236}">
                  <a16:creationId xmlns:a16="http://schemas.microsoft.com/office/drawing/2014/main" id="{3179D912-6771-5C15-8650-1C6B37DCD4DF}"/>
                </a:ext>
              </a:extLst>
            </p:cNvPr>
            <p:cNvSpPr/>
            <p:nvPr/>
          </p:nvSpPr>
          <p:spPr>
            <a:xfrm>
              <a:off x="2753607" y="2159619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" name="Rettangolo 13">
              <a:extLst>
                <a:ext uri="{FF2B5EF4-FFF2-40B4-BE49-F238E27FC236}">
                  <a16:creationId xmlns:a16="http://schemas.microsoft.com/office/drawing/2014/main" id="{82C9BF95-4984-5B3E-CCF1-749610F0DE42}"/>
                </a:ext>
              </a:extLst>
            </p:cNvPr>
            <p:cNvSpPr/>
            <p:nvPr/>
          </p:nvSpPr>
          <p:spPr>
            <a:xfrm>
              <a:off x="3291844" y="3852117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8" name="Rettangolo 14">
              <a:extLst>
                <a:ext uri="{FF2B5EF4-FFF2-40B4-BE49-F238E27FC236}">
                  <a16:creationId xmlns:a16="http://schemas.microsoft.com/office/drawing/2014/main" id="{B97D8C76-C43F-3A18-C4F6-D661E3A4CE50}"/>
                </a:ext>
              </a:extLst>
            </p:cNvPr>
            <p:cNvSpPr/>
            <p:nvPr/>
          </p:nvSpPr>
          <p:spPr>
            <a:xfrm>
              <a:off x="3851877" y="4268769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pic>
        <p:nvPicPr>
          <p:cNvPr id="9" name="Immagine 6">
            <a:extLst>
              <a:ext uri="{FF2B5EF4-FFF2-40B4-BE49-F238E27FC236}">
                <a16:creationId xmlns:a16="http://schemas.microsoft.com/office/drawing/2014/main" id="{77FF5AE7-6B1D-E0FE-445E-98E2671BB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r="10362"/>
          <a:stretch/>
        </p:blipFill>
        <p:spPr>
          <a:xfrm>
            <a:off x="6351393" y="1807527"/>
            <a:ext cx="4615634" cy="42484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1E1E0A-22FD-A94E-054B-CEACD2014463}"/>
              </a:ext>
            </a:extLst>
          </p:cNvPr>
          <p:cNvSpPr/>
          <p:nvPr/>
        </p:nvSpPr>
        <p:spPr>
          <a:xfrm>
            <a:off x="1638300" y="1193800"/>
            <a:ext cx="4178300" cy="613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Histogram of pulses amplitude for fixed photon energy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37" name="Picture 36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64F070A5-E959-265F-9F9F-685BE5202C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  <a14:imgEffect>
                      <a14:brightnessContrast bright="33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33009" r="36494" b="21751"/>
          <a:stretch/>
        </p:blipFill>
        <p:spPr>
          <a:xfrm>
            <a:off x="6892278" y="1167867"/>
            <a:ext cx="1119132" cy="1058992"/>
          </a:xfrm>
          <a:prstGeom prst="roundRect">
            <a:avLst/>
          </a:prstGeom>
        </p:spPr>
      </p:pic>
      <p:sp>
        <p:nvSpPr>
          <p:cNvPr id="38" name="Titolo 1">
            <a:extLst>
              <a:ext uri="{FF2B5EF4-FFF2-40B4-BE49-F238E27FC236}">
                <a16:creationId xmlns:a16="http://schemas.microsoft.com/office/drawing/2014/main" id="{F9FFD54A-4194-EC83-0C6B-D62FA2AF2FCB}"/>
              </a:ext>
            </a:extLst>
          </p:cNvPr>
          <p:cNvSpPr txBox="1">
            <a:spLocks/>
          </p:cNvSpPr>
          <p:nvPr/>
        </p:nvSpPr>
        <p:spPr>
          <a:xfrm>
            <a:off x="8187553" y="1280903"/>
            <a:ext cx="2395876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>
                <a:latin typeface="Palatino Linotype" panose="02040502050505030304" pitchFamily="18" charset="0"/>
              </a:rPr>
              <a:t>50x50 µm (T50)</a:t>
            </a:r>
          </a:p>
          <a:p>
            <a:pPr algn="l"/>
            <a:endParaRPr lang="it-IT" sz="2000" dirty="0">
              <a:latin typeface="Palatino Linotype" panose="02040502050505030304" pitchFamily="18" charset="0"/>
            </a:endParaRPr>
          </a:p>
          <a:p>
            <a:pPr algn="l"/>
            <a:r>
              <a:rPr lang="it-IT" sz="2000" dirty="0">
                <a:latin typeface="Palatino Linotype" panose="02040502050505030304" pitchFamily="18" charset="0"/>
              </a:rPr>
              <a:t>T</a:t>
            </a:r>
            <a:r>
              <a:rPr lang="it-IT" sz="2000" baseline="-25000" dirty="0">
                <a:latin typeface="Palatino Linotype" panose="02040502050505030304" pitchFamily="18" charset="0"/>
              </a:rPr>
              <a:t>C</a:t>
            </a:r>
            <a:r>
              <a:rPr lang="it-IT" sz="2000" dirty="0">
                <a:latin typeface="Palatino Linotype" panose="02040502050505030304" pitchFamily="18" charset="0"/>
              </a:rPr>
              <a:t>= 47 </a:t>
            </a:r>
            <a:r>
              <a:rPr lang="it-IT" sz="2000" dirty="0" err="1">
                <a:latin typeface="Palatino Linotype" panose="02040502050505030304" pitchFamily="18" charset="0"/>
              </a:rPr>
              <a:t>mK</a:t>
            </a:r>
            <a:endParaRPr lang="it-IT" sz="2000" baseline="-25000" dirty="0">
              <a:latin typeface="Palatino Linotype" panose="0204050205050503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A22D0DB-0838-EF87-ED99-49357FB55B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92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Lito2: T20</a:t>
            </a:r>
          </a:p>
        </p:txBody>
      </p:sp>
      <p:graphicFrame>
        <p:nvGraphicFramePr>
          <p:cNvPr id="3" name="Oggetto 4">
            <a:extLst>
              <a:ext uri="{FF2B5EF4-FFF2-40B4-BE49-F238E27FC236}">
                <a16:creationId xmlns:a16="http://schemas.microsoft.com/office/drawing/2014/main" id="{CB67F9EC-9A5D-600D-9CBE-4C262EAEFA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565162"/>
              </p:ext>
            </p:extLst>
          </p:nvPr>
        </p:nvGraphicFramePr>
        <p:xfrm>
          <a:off x="388193" y="846467"/>
          <a:ext cx="7747483" cy="5413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3680" imgH="2901600" progId="Origin95.Graph">
                  <p:embed/>
                </p:oleObj>
              </mc:Choice>
              <mc:Fallback>
                <p:oleObj name="Graph" r:id="rId3" imgW="4153680" imgH="2901600" progId="Origin95.Graph">
                  <p:embed/>
                  <p:pic>
                    <p:nvPicPr>
                      <p:cNvPr id="5" name="Oggetto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193" y="846467"/>
                        <a:ext cx="7747483" cy="5413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B315A-39E2-3C52-71FB-8D45F936E2D7}"/>
              </a:ext>
            </a:extLst>
          </p:cNvPr>
          <p:cNvSpPr/>
          <p:nvPr/>
        </p:nvSpPr>
        <p:spPr>
          <a:xfrm>
            <a:off x="8019899" y="4092575"/>
            <a:ext cx="3574207" cy="15113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same result our APL13</a:t>
            </a:r>
          </a:p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but with an area</a:t>
            </a:r>
          </a:p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 4 times greater</a:t>
            </a:r>
            <a:endParaRPr lang="it-IT" sz="2400" b="1" dirty="0">
              <a:latin typeface="Palatino Linotype" panose="02040502050505030304" pitchFamily="18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FD71D13-9CC4-3786-0DC8-6E2621487AB0}"/>
              </a:ext>
            </a:extLst>
          </p:cNvPr>
          <p:cNvSpPr txBox="1">
            <a:spLocks/>
          </p:cNvSpPr>
          <p:nvPr/>
        </p:nvSpPr>
        <p:spPr>
          <a:xfrm>
            <a:off x="8019899" y="2266403"/>
            <a:ext cx="3720429" cy="1511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latin typeface="Palatino Linotype" panose="02040502050505030304" pitchFamily="18" charset="0"/>
              </a:rPr>
              <a:t>R</a:t>
            </a:r>
            <a:r>
              <a:rPr lang="it-IT" sz="2800" baseline="-25000" dirty="0">
                <a:latin typeface="Palatino Linotype" panose="02040502050505030304" pitchFamily="18" charset="0"/>
              </a:rPr>
              <a:t>TES</a:t>
            </a:r>
            <a:r>
              <a:rPr lang="it-IT" sz="2800" dirty="0">
                <a:latin typeface="Palatino Linotype" panose="02040502050505030304" pitchFamily="18" charset="0"/>
              </a:rPr>
              <a:t>= 20% R</a:t>
            </a:r>
            <a:r>
              <a:rPr lang="it-IT" sz="2800" baseline="-25000" dirty="0">
                <a:latin typeface="Palatino Linotype" panose="02040502050505030304" pitchFamily="18" charset="0"/>
              </a:rPr>
              <a:t>N</a:t>
            </a:r>
            <a:endParaRPr lang="it-IT" sz="2800" dirty="0">
              <a:latin typeface="Palatino Linotype" panose="02040502050505030304" pitchFamily="18" charset="0"/>
            </a:endParaRPr>
          </a:p>
          <a:p>
            <a:r>
              <a:rPr lang="it-IT" sz="2800" dirty="0" err="1">
                <a:latin typeface="Palatino Linotype" panose="02040502050505030304" pitchFamily="18" charset="0"/>
              </a:rPr>
              <a:t>T</a:t>
            </a:r>
            <a:r>
              <a:rPr lang="it-IT" sz="2800" baseline="-25000" dirty="0" err="1">
                <a:latin typeface="Palatino Linotype" panose="02040502050505030304" pitchFamily="18" charset="0"/>
              </a:rPr>
              <a:t>bath</a:t>
            </a:r>
            <a:r>
              <a:rPr lang="it-IT" sz="2800" dirty="0">
                <a:latin typeface="Palatino Linotype" panose="02040502050505030304" pitchFamily="18" charset="0"/>
              </a:rPr>
              <a:t>= 40 </a:t>
            </a:r>
            <a:r>
              <a:rPr lang="it-IT" sz="2800" dirty="0" err="1">
                <a:latin typeface="Palatino Linotype" panose="02040502050505030304" pitchFamily="18" charset="0"/>
              </a:rPr>
              <a:t>mK</a:t>
            </a:r>
            <a:endParaRPr lang="it-IT" sz="2800" dirty="0">
              <a:latin typeface="Palatino Linotype" panose="02040502050505030304" pitchFamily="18" charset="0"/>
            </a:endParaRPr>
          </a:p>
          <a:p>
            <a:r>
              <a:rPr lang="el-GR" sz="2800" dirty="0">
                <a:latin typeface="+mn-lt"/>
              </a:rPr>
              <a:t>λ</a:t>
            </a:r>
            <a:r>
              <a:rPr lang="it-IT" sz="2800" dirty="0">
                <a:latin typeface="Palatino Linotype" panose="02040502050505030304" pitchFamily="18" charset="0"/>
              </a:rPr>
              <a:t> = 1540 nm (0.8 eV</a:t>
            </a:r>
            <a:r>
              <a:rPr lang="it-IT" sz="3200" dirty="0"/>
              <a:t>)</a:t>
            </a:r>
          </a:p>
        </p:txBody>
      </p:sp>
      <p:sp>
        <p:nvSpPr>
          <p:cNvPr id="10" name="Segnaposto numero diapositiva 11">
            <a:extLst>
              <a:ext uri="{FF2B5EF4-FFF2-40B4-BE49-F238E27FC236}">
                <a16:creationId xmlns:a16="http://schemas.microsoft.com/office/drawing/2014/main" id="{6E9F3A38-44ED-B38C-7331-58F35307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2584" y="577583"/>
            <a:ext cx="475891" cy="365125"/>
          </a:xfrm>
        </p:spPr>
        <p:txBody>
          <a:bodyPr/>
          <a:lstStyle/>
          <a:p>
            <a:fld id="{43551074-95A6-4252-8109-62227E8598E5}" type="slidenum">
              <a:rPr lang="it-IT" smtClean="0"/>
              <a:pPr/>
              <a:t>17</a:t>
            </a:fld>
            <a:endParaRPr lang="it-IT" dirty="0"/>
          </a:p>
        </p:txBody>
      </p:sp>
      <p:pic>
        <p:nvPicPr>
          <p:cNvPr id="14" name="Picture 13" descr="A picture containing outdoor, dark, light, night sky&#10;&#10;Description automatically generated">
            <a:extLst>
              <a:ext uri="{FF2B5EF4-FFF2-40B4-BE49-F238E27FC236}">
                <a16:creationId xmlns:a16="http://schemas.microsoft.com/office/drawing/2014/main" id="{E5D5131D-6111-9E5E-45F2-52F33F7E13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49" t="14206" r="15807" b="21620"/>
          <a:stretch/>
        </p:blipFill>
        <p:spPr>
          <a:xfrm>
            <a:off x="8284791" y="911796"/>
            <a:ext cx="1411659" cy="1290628"/>
          </a:xfrm>
          <a:prstGeom prst="round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4F4D17DB-FB2C-A0EC-28DF-CB25D1E124AC}"/>
              </a:ext>
            </a:extLst>
          </p:cNvPr>
          <p:cNvSpPr txBox="1">
            <a:spLocks/>
          </p:cNvSpPr>
          <p:nvPr/>
        </p:nvSpPr>
        <p:spPr>
          <a:xfrm>
            <a:off x="9726615" y="955955"/>
            <a:ext cx="2132865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>
                <a:latin typeface="Palatino Linotype" panose="02040502050505030304" pitchFamily="18" charset="0"/>
              </a:rPr>
              <a:t>20x20 µm (T20)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2602CC9-A236-9C96-6FD7-00286FC6FA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37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Lito2: T20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B5D040E-76A9-E147-E5A3-8225EFE585BE}"/>
              </a:ext>
            </a:extLst>
          </p:cNvPr>
          <p:cNvSpPr txBox="1">
            <a:spLocks/>
          </p:cNvSpPr>
          <p:nvPr/>
        </p:nvSpPr>
        <p:spPr>
          <a:xfrm>
            <a:off x="8079803" y="1457993"/>
            <a:ext cx="3720429" cy="2426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latin typeface="Palatino Linotype" panose="02040502050505030304" pitchFamily="18" charset="0"/>
              </a:rPr>
              <a:t>R</a:t>
            </a:r>
            <a:r>
              <a:rPr lang="it-IT" sz="2800" baseline="-25000" dirty="0">
                <a:latin typeface="Palatino Linotype" panose="02040502050505030304" pitchFamily="18" charset="0"/>
              </a:rPr>
              <a:t>TES</a:t>
            </a:r>
            <a:r>
              <a:rPr lang="it-IT" sz="2800" dirty="0">
                <a:latin typeface="Palatino Linotype" panose="02040502050505030304" pitchFamily="18" charset="0"/>
              </a:rPr>
              <a:t>= 20% R</a:t>
            </a:r>
            <a:r>
              <a:rPr lang="it-IT" sz="2800" baseline="-25000" dirty="0">
                <a:latin typeface="Palatino Linotype" panose="02040502050505030304" pitchFamily="18" charset="0"/>
              </a:rPr>
              <a:t>N</a:t>
            </a:r>
            <a:endParaRPr lang="it-IT" sz="2800" dirty="0">
              <a:latin typeface="Palatino Linotype" panose="02040502050505030304" pitchFamily="18" charset="0"/>
            </a:endParaRPr>
          </a:p>
          <a:p>
            <a:r>
              <a:rPr lang="it-IT" sz="2800" dirty="0" err="1">
                <a:latin typeface="Palatino Linotype" panose="02040502050505030304" pitchFamily="18" charset="0"/>
              </a:rPr>
              <a:t>Tbath</a:t>
            </a:r>
            <a:r>
              <a:rPr lang="it-IT" sz="2800" dirty="0">
                <a:latin typeface="Palatino Linotype" panose="02040502050505030304" pitchFamily="18" charset="0"/>
              </a:rPr>
              <a:t>= 40 </a:t>
            </a:r>
            <a:r>
              <a:rPr lang="it-IT" sz="2800" dirty="0" err="1">
                <a:latin typeface="Palatino Linotype" panose="02040502050505030304" pitchFamily="18" charset="0"/>
              </a:rPr>
              <a:t>mK</a:t>
            </a:r>
            <a:endParaRPr lang="it-IT" sz="2800" dirty="0">
              <a:latin typeface="Palatino Linotype" panose="02040502050505030304" pitchFamily="18" charset="0"/>
            </a:endParaRPr>
          </a:p>
          <a:p>
            <a:r>
              <a:rPr lang="el-GR" sz="2800" dirty="0">
                <a:latin typeface="Palatino Linotype" panose="02040502050505030304" pitchFamily="18" charset="0"/>
              </a:rPr>
              <a:t>λ</a:t>
            </a:r>
            <a:r>
              <a:rPr lang="it-IT" sz="2800" dirty="0">
                <a:latin typeface="Palatino Linotype" panose="02040502050505030304" pitchFamily="18" charset="0"/>
              </a:rPr>
              <a:t> = 1540 nm (0.8 </a:t>
            </a:r>
            <a:r>
              <a:rPr lang="it-IT" sz="2800" dirty="0" err="1">
                <a:latin typeface="Palatino Linotype" panose="02040502050505030304" pitchFamily="18" charset="0"/>
              </a:rPr>
              <a:t>eV</a:t>
            </a:r>
            <a:r>
              <a:rPr lang="it-IT" sz="3200" dirty="0"/>
              <a:t>) </a:t>
            </a:r>
          </a:p>
          <a:p>
            <a:endParaRPr lang="it-IT" sz="3200" dirty="0"/>
          </a:p>
          <a:p>
            <a:endParaRPr lang="it-IT" sz="3200" dirty="0"/>
          </a:p>
        </p:txBody>
      </p:sp>
      <p:graphicFrame>
        <p:nvGraphicFramePr>
          <p:cNvPr id="2" name="Oggetto 4">
            <a:extLst>
              <a:ext uri="{FF2B5EF4-FFF2-40B4-BE49-F238E27FC236}">
                <a16:creationId xmlns:a16="http://schemas.microsoft.com/office/drawing/2014/main" id="{A4AE2BE0-7D96-B25A-C6A5-AB70D2CA60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511959"/>
              </p:ext>
            </p:extLst>
          </p:nvPr>
        </p:nvGraphicFramePr>
        <p:xfrm>
          <a:off x="333286" y="1030096"/>
          <a:ext cx="7398467" cy="5169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3680" imgH="2901600" progId="Origin95.Graph">
                  <p:embed/>
                </p:oleObj>
              </mc:Choice>
              <mc:Fallback>
                <p:oleObj name="Graph" r:id="rId3" imgW="4153680" imgH="2901600" progId="Origin95.Graph">
                  <p:embed/>
                  <p:pic>
                    <p:nvPicPr>
                      <p:cNvPr id="5" name="Oggetto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3286" y="1030096"/>
                        <a:ext cx="7398467" cy="5169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7E33FB6-3483-8238-27D0-EA25DAB0AAC5}"/>
              </a:ext>
            </a:extLst>
          </p:cNvPr>
          <p:cNvSpPr txBox="1"/>
          <p:nvPr/>
        </p:nvSpPr>
        <p:spPr>
          <a:xfrm>
            <a:off x="8079803" y="3959455"/>
            <a:ext cx="31977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Palatino Linotype" panose="02040502050505030304" pitchFamily="18" charset="0"/>
              </a:rPr>
              <a:t>Saturation energy 12 eV </a:t>
            </a:r>
            <a:endParaRPr lang="it-IT" sz="2800" b="1" dirty="0">
              <a:latin typeface="Palatino Linotype" panose="02040502050505030304" pitchFamily="18" charset="0"/>
            </a:endParaRPr>
          </a:p>
        </p:txBody>
      </p:sp>
      <p:sp>
        <p:nvSpPr>
          <p:cNvPr id="9" name="Segnaposto numero diapositiva 11">
            <a:extLst>
              <a:ext uri="{FF2B5EF4-FFF2-40B4-BE49-F238E27FC236}">
                <a16:creationId xmlns:a16="http://schemas.microsoft.com/office/drawing/2014/main" id="{C3AD40D6-BF19-1898-DEBE-FB0EE1E5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2584" y="577583"/>
            <a:ext cx="475891" cy="365125"/>
          </a:xfrm>
        </p:spPr>
        <p:txBody>
          <a:bodyPr/>
          <a:lstStyle/>
          <a:p>
            <a:fld id="{43551074-95A6-4252-8109-62227E8598E5}" type="slidenum">
              <a:rPr lang="it-IT" smtClean="0"/>
              <a:pPr/>
              <a:t>18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E111165-07AA-6613-C3FE-DABFEF7D48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01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Simulation</a:t>
            </a:r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 </a:t>
            </a:r>
            <a:r>
              <a:rPr lang="it-IT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resutls</a:t>
            </a:r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 </a:t>
            </a:r>
          </a:p>
        </p:txBody>
      </p:sp>
      <p:graphicFrame>
        <p:nvGraphicFramePr>
          <p:cNvPr id="2" name="Oggetto 3">
            <a:extLst>
              <a:ext uri="{FF2B5EF4-FFF2-40B4-BE49-F238E27FC236}">
                <a16:creationId xmlns:a16="http://schemas.microsoft.com/office/drawing/2014/main" id="{3C5F2C6C-A076-5C29-D757-6F33238CA8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693148"/>
              </p:ext>
            </p:extLst>
          </p:nvPr>
        </p:nvGraphicFramePr>
        <p:xfrm>
          <a:off x="0" y="942708"/>
          <a:ext cx="6735536" cy="515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42708"/>
                        <a:ext cx="6735536" cy="515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179D29D-D1C3-A972-08AF-F4F93D2A6C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909"/>
          <a:stretch/>
        </p:blipFill>
        <p:spPr>
          <a:xfrm>
            <a:off x="7087529" y="2482231"/>
            <a:ext cx="4357133" cy="278065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8E61528-8BD8-CC9E-F413-5B41CCF7F988}"/>
              </a:ext>
            </a:extLst>
          </p:cNvPr>
          <p:cNvSpPr txBox="1"/>
          <p:nvPr/>
        </p:nvSpPr>
        <p:spPr>
          <a:xfrm>
            <a:off x="7087529" y="1228751"/>
            <a:ext cx="41087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Palatino Linotype" panose="02040502050505030304" pitchFamily="18" charset="0"/>
              </a:rPr>
              <a:t>Simulation for a squared TES with </a:t>
            </a:r>
            <a:r>
              <a:rPr lang="en-US" sz="2800" i="1" dirty="0">
                <a:latin typeface="Palatino Linotype" panose="02040502050505030304" pitchFamily="18" charset="0"/>
              </a:rPr>
              <a:t>l </a:t>
            </a:r>
            <a:r>
              <a:rPr lang="en-US" sz="2800" dirty="0"/>
              <a:t>x</a:t>
            </a:r>
            <a:r>
              <a:rPr lang="en-US" sz="2800" dirty="0">
                <a:latin typeface="Palatino Linotype" panose="02040502050505030304" pitchFamily="18" charset="0"/>
              </a:rPr>
              <a:t> </a:t>
            </a:r>
            <a:r>
              <a:rPr lang="en-US" sz="2800" i="1" dirty="0">
                <a:latin typeface="Palatino Linotype" panose="02040502050505030304" pitchFamily="18" charset="0"/>
              </a:rPr>
              <a:t>l </a:t>
            </a:r>
            <a:r>
              <a:rPr lang="en-US" sz="2800" dirty="0">
                <a:latin typeface="Palatino Linotype" panose="02040502050505030304" pitchFamily="18" charset="0"/>
              </a:rPr>
              <a:t>area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CDDD00-015A-5DBE-B067-B761096DDF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31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-302150" y="-72774"/>
            <a:ext cx="9329820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INRiM</a:t>
            </a:r>
            <a:r>
              <a:rPr lang="en-US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 role in PTOLEMY</a:t>
            </a:r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F2C8BAD-F1B9-EDDA-E9F4-0AAC6BF59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2" t="2438" r="20678" b="3090"/>
          <a:stretch/>
        </p:blipFill>
        <p:spPr>
          <a:xfrm>
            <a:off x="6298201" y="973785"/>
            <a:ext cx="5314888" cy="5034001"/>
          </a:xfrm>
          <a:prstGeom prst="round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7459F27-B04C-6195-3CBD-42D8B05B0891}"/>
              </a:ext>
            </a:extLst>
          </p:cNvPr>
          <p:cNvSpPr txBox="1"/>
          <p:nvPr/>
        </p:nvSpPr>
        <p:spPr>
          <a:xfrm>
            <a:off x="6489917" y="1472345"/>
            <a:ext cx="843180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Target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13CB06-7B00-C2C4-FDB3-8F6B6DB31A29}"/>
              </a:ext>
            </a:extLst>
          </p:cNvPr>
          <p:cNvSpPr txBox="1"/>
          <p:nvPr/>
        </p:nvSpPr>
        <p:spPr>
          <a:xfrm>
            <a:off x="9103004" y="1926136"/>
            <a:ext cx="478016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RF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27E9105-627C-8FA8-8DA8-3750F484139A}"/>
              </a:ext>
            </a:extLst>
          </p:cNvPr>
          <p:cNvSpPr txBox="1"/>
          <p:nvPr/>
        </p:nvSpPr>
        <p:spPr>
          <a:xfrm>
            <a:off x="9679375" y="2613271"/>
            <a:ext cx="1176925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EM Filter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C1506D-2831-54B4-BFA3-AACF2EA676AD}"/>
              </a:ext>
            </a:extLst>
          </p:cNvPr>
          <p:cNvSpPr txBox="1"/>
          <p:nvPr/>
        </p:nvSpPr>
        <p:spPr>
          <a:xfrm>
            <a:off x="8998816" y="5128271"/>
            <a:ext cx="2086059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Microcalorimeter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A24DA8B-2442-BD02-3759-E4A44100984D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7333097" y="1657011"/>
            <a:ext cx="564174" cy="60263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15686BD-A4FE-95D4-3E65-3BA46E122AAA}"/>
              </a:ext>
            </a:extLst>
          </p:cNvPr>
          <p:cNvCxnSpPr>
            <a:cxnSpLocks/>
          </p:cNvCxnSpPr>
          <p:nvPr/>
        </p:nvCxnSpPr>
        <p:spPr>
          <a:xfrm flipH="1">
            <a:off x="8732253" y="2259644"/>
            <a:ext cx="376518" cy="34962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AF18388-0239-B11D-7DC4-C51D1A177EBA}"/>
              </a:ext>
            </a:extLst>
          </p:cNvPr>
          <p:cNvCxnSpPr>
            <a:cxnSpLocks/>
          </p:cNvCxnSpPr>
          <p:nvPr/>
        </p:nvCxnSpPr>
        <p:spPr>
          <a:xfrm flipH="1">
            <a:off x="9826682" y="3036391"/>
            <a:ext cx="376518" cy="34962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45B16C5-9AC9-B3D5-4010-E4C0C4930813}"/>
              </a:ext>
            </a:extLst>
          </p:cNvPr>
          <p:cNvCxnSpPr>
            <a:cxnSpLocks/>
          </p:cNvCxnSpPr>
          <p:nvPr/>
        </p:nvCxnSpPr>
        <p:spPr>
          <a:xfrm flipV="1">
            <a:off x="10041845" y="4090209"/>
            <a:ext cx="812543" cy="100698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B756CE1-76C2-D4FD-6B1F-3924B109B9A3}"/>
              </a:ext>
            </a:extLst>
          </p:cNvPr>
          <p:cNvSpPr txBox="1"/>
          <p:nvPr/>
        </p:nvSpPr>
        <p:spPr>
          <a:xfrm>
            <a:off x="3383349" y="1153218"/>
            <a:ext cx="2086059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Palatino Linotype" panose="02040502050505030304" pitchFamily="18" charset="0"/>
              </a:rPr>
              <a:t>Graphene</a:t>
            </a:r>
          </a:p>
          <a:p>
            <a:pPr algn="ctr"/>
            <a:r>
              <a:rPr lang="it-IT" sz="1400" b="1" dirty="0" err="1">
                <a:latin typeface="Palatino Linotype" panose="02040502050505030304" pitchFamily="18" charset="0"/>
              </a:rPr>
              <a:t>Monoatomic</a:t>
            </a:r>
            <a:r>
              <a:rPr lang="it-IT" sz="1400" b="1" dirty="0">
                <a:latin typeface="Palatino Linotype" panose="02040502050505030304" pitchFamily="18" charset="0"/>
              </a:rPr>
              <a:t> T storage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ACF35D-07B4-96CF-DF4F-0DF50C3FC62F}"/>
              </a:ext>
            </a:extLst>
          </p:cNvPr>
          <p:cNvSpPr txBox="1"/>
          <p:nvPr/>
        </p:nvSpPr>
        <p:spPr>
          <a:xfrm>
            <a:off x="3383349" y="2162507"/>
            <a:ext cx="2086059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Palatino Linotype" panose="02040502050505030304" pitchFamily="18" charset="0"/>
              </a:rPr>
              <a:t>RF antenna</a:t>
            </a:r>
          </a:p>
          <a:p>
            <a:pPr algn="ctr"/>
            <a:r>
              <a:rPr lang="it-IT" sz="1400" b="1" dirty="0" err="1">
                <a:latin typeface="Palatino Linotype" panose="02040502050505030304" pitchFamily="18" charset="0"/>
              </a:rPr>
              <a:t>Measure</a:t>
            </a:r>
            <a:r>
              <a:rPr lang="it-IT" sz="1400" b="1" dirty="0">
                <a:latin typeface="Palatino Linotype" panose="02040502050505030304" pitchFamily="18" charset="0"/>
              </a:rPr>
              <a:t> of K and K</a:t>
            </a:r>
            <a:r>
              <a:rPr lang="en-US" sz="14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⟂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6B4B24B-36D8-4910-BA8B-DE27767C33F9}"/>
              </a:ext>
            </a:extLst>
          </p:cNvPr>
          <p:cNvSpPr txBox="1"/>
          <p:nvPr/>
        </p:nvSpPr>
        <p:spPr>
          <a:xfrm>
            <a:off x="3245223" y="3126441"/>
            <a:ext cx="2316195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Palatino Linotype" panose="02040502050505030304" pitchFamily="18" charset="0"/>
              </a:rPr>
              <a:t>Dynamic EM Filter</a:t>
            </a:r>
          </a:p>
          <a:p>
            <a:pPr algn="ctr"/>
            <a:r>
              <a:rPr lang="it-IT" sz="1400" b="1" dirty="0" err="1">
                <a:latin typeface="Palatino Linotype" panose="02040502050505030304" pitchFamily="18" charset="0"/>
              </a:rPr>
              <a:t>Particle</a:t>
            </a:r>
            <a:r>
              <a:rPr lang="it-IT" sz="1400" b="1" dirty="0">
                <a:latin typeface="Palatino Linotype" panose="02040502050505030304" pitchFamily="18" charset="0"/>
              </a:rPr>
              <a:t> </a:t>
            </a:r>
            <a:r>
              <a:rPr lang="it-IT" sz="1400" b="1" dirty="0" err="1">
                <a:latin typeface="Palatino Linotype" panose="02040502050505030304" pitchFamily="18" charset="0"/>
              </a:rPr>
              <a:t>selector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46B5E24-2275-A72B-6122-14E58F5041B0}"/>
              </a:ext>
            </a:extLst>
          </p:cNvPr>
          <p:cNvSpPr txBox="1"/>
          <p:nvPr/>
        </p:nvSpPr>
        <p:spPr>
          <a:xfrm>
            <a:off x="2901918" y="4603201"/>
            <a:ext cx="3048920" cy="8002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Palatino Linotype" panose="02040502050505030304" pitchFamily="18" charset="0"/>
              </a:rPr>
              <a:t>Calorimeter</a:t>
            </a:r>
            <a:endParaRPr lang="it-IT" b="1" dirty="0">
              <a:latin typeface="Palatino Linotype" panose="02040502050505030304" pitchFamily="18" charset="0"/>
            </a:endParaRPr>
          </a:p>
          <a:p>
            <a:pPr algn="ctr"/>
            <a:r>
              <a:rPr lang="it-IT" sz="1400" b="1" dirty="0">
                <a:latin typeface="Palatino Linotype" panose="02040502050505030304" pitchFamily="18" charset="0"/>
              </a:rPr>
              <a:t>TES </a:t>
            </a:r>
            <a:r>
              <a:rPr lang="it-IT" sz="1400" b="1" dirty="0" err="1">
                <a:latin typeface="Palatino Linotype" panose="02040502050505030304" pitchFamily="18" charset="0"/>
              </a:rPr>
              <a:t>provide</a:t>
            </a:r>
            <a:r>
              <a:rPr lang="it-IT" sz="1400" b="1" dirty="0">
                <a:latin typeface="Palatino Linotype" panose="02040502050505030304" pitchFamily="18" charset="0"/>
              </a:rPr>
              <a:t> a </a:t>
            </a:r>
            <a:r>
              <a:rPr lang="it-IT" sz="1400" b="1" dirty="0" err="1">
                <a:latin typeface="Palatino Linotype" panose="02040502050505030304" pitchFamily="18" charset="0"/>
              </a:rPr>
              <a:t>differential</a:t>
            </a:r>
            <a:r>
              <a:rPr lang="it-IT" sz="1400" b="1" dirty="0">
                <a:latin typeface="Palatino Linotype" panose="02040502050505030304" pitchFamily="18" charset="0"/>
              </a:rPr>
              <a:t> E </a:t>
            </a:r>
            <a:r>
              <a:rPr lang="it-IT" sz="1400" b="1" dirty="0" err="1">
                <a:latin typeface="Palatino Linotype" panose="02040502050505030304" pitchFamily="18" charset="0"/>
              </a:rPr>
              <a:t>measurement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ECA7CBF-C2F3-11B5-1D16-226F3C5E4050}"/>
              </a:ext>
            </a:extLst>
          </p:cNvPr>
          <p:cNvSpPr txBox="1"/>
          <p:nvPr/>
        </p:nvSpPr>
        <p:spPr>
          <a:xfrm>
            <a:off x="2094306" y="3797821"/>
            <a:ext cx="2633070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latin typeface="Palatino Linotype" panose="02040502050505030304" pitchFamily="18" charset="0"/>
              </a:rPr>
              <a:t>K</a:t>
            </a:r>
            <a:r>
              <a:rPr lang="en-US" sz="1800" b="1" baseline="-25000" dirty="0">
                <a:solidFill>
                  <a:srgbClr val="202122"/>
                </a:solidFill>
                <a:latin typeface="Arial" panose="020B0604020202020204" pitchFamily="34" charset="0"/>
              </a:rPr>
              <a:t>L</a:t>
            </a:r>
          </a:p>
          <a:p>
            <a:pPr algn="ctr"/>
            <a:r>
              <a:rPr lang="it-IT" sz="1400" b="1" dirty="0" err="1">
                <a:latin typeface="Palatino Linotype" panose="02040502050505030304" pitchFamily="18" charset="0"/>
              </a:rPr>
              <a:t>Is</a:t>
            </a:r>
            <a:r>
              <a:rPr lang="it-IT" sz="1400" b="1" dirty="0">
                <a:latin typeface="Palatino Linotype" panose="02040502050505030304" pitchFamily="18" charset="0"/>
              </a:rPr>
              <a:t> </a:t>
            </a:r>
            <a:r>
              <a:rPr lang="it-IT" sz="1400" b="1" dirty="0" err="1">
                <a:latin typeface="Palatino Linotype" panose="02040502050505030304" pitchFamily="18" charset="0"/>
              </a:rPr>
              <a:t>reduced</a:t>
            </a:r>
            <a:r>
              <a:rPr lang="it-IT" sz="1400" b="1" dirty="0">
                <a:latin typeface="Palatino Linotype" panose="02040502050505030304" pitchFamily="18" charset="0"/>
              </a:rPr>
              <a:t> </a:t>
            </a:r>
            <a:r>
              <a:rPr lang="it-IT" sz="1400" b="1" dirty="0" err="1">
                <a:latin typeface="Palatino Linotype" panose="02040502050505030304" pitchFamily="18" charset="0"/>
              </a:rPr>
              <a:t>arround</a:t>
            </a:r>
            <a:r>
              <a:rPr lang="it-IT" sz="1400" b="1" dirty="0">
                <a:latin typeface="Palatino Linotype" panose="02040502050505030304" pitchFamily="18" charset="0"/>
              </a:rPr>
              <a:t> </a:t>
            </a:r>
            <a:r>
              <a:rPr lang="it-IT" sz="1400" b="1" dirty="0" err="1">
                <a:latin typeface="Palatino Linotype" panose="02040502050505030304" pitchFamily="18" charset="0"/>
              </a:rPr>
              <a:t>few</a:t>
            </a:r>
            <a:r>
              <a:rPr lang="it-IT" sz="1400" b="1" dirty="0">
                <a:latin typeface="Palatino Linotype" panose="02040502050505030304" pitchFamily="18" charset="0"/>
              </a:rPr>
              <a:t> eV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2FE7994-49CA-92DF-BFDA-C2740E8BF35A}"/>
              </a:ext>
            </a:extLst>
          </p:cNvPr>
          <p:cNvSpPr/>
          <p:nvPr/>
        </p:nvSpPr>
        <p:spPr>
          <a:xfrm>
            <a:off x="1156636" y="1280160"/>
            <a:ext cx="1752600" cy="369017"/>
          </a:xfrm>
          <a:prstGeom prst="roundRect">
            <a:avLst/>
          </a:prstGeom>
          <a:solidFill>
            <a:srgbClr val="565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CCC472F6-843C-061D-ECDC-2ABF9FC6ECA5}"/>
              </a:ext>
            </a:extLst>
          </p:cNvPr>
          <p:cNvSpPr/>
          <p:nvPr/>
        </p:nvSpPr>
        <p:spPr>
          <a:xfrm>
            <a:off x="1156636" y="2163364"/>
            <a:ext cx="1752600" cy="584775"/>
          </a:xfrm>
          <a:prstGeom prst="roundRect">
            <a:avLst/>
          </a:prstGeom>
          <a:solidFill>
            <a:srgbClr val="702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B0A02E2-4992-B75C-CB9E-78E54F0AFB4C}"/>
              </a:ext>
            </a:extLst>
          </p:cNvPr>
          <p:cNvSpPr/>
          <p:nvPr/>
        </p:nvSpPr>
        <p:spPr>
          <a:xfrm>
            <a:off x="1156636" y="3147295"/>
            <a:ext cx="1752600" cy="596913"/>
          </a:xfrm>
          <a:prstGeom prst="roundRect">
            <a:avLst/>
          </a:prstGeom>
          <a:solidFill>
            <a:srgbClr val="053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264B25"/>
                </a:solidFill>
              </a:ln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D9A0D17-0F40-63D1-98C7-E5AFC664ECB5}"/>
              </a:ext>
            </a:extLst>
          </p:cNvPr>
          <p:cNvSpPr/>
          <p:nvPr/>
        </p:nvSpPr>
        <p:spPr>
          <a:xfrm>
            <a:off x="1156636" y="4694511"/>
            <a:ext cx="1752600" cy="4517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264B25"/>
                </a:solidFill>
              </a:ln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B827AA8-3564-F2B8-EEB6-CD43005FB8B4}"/>
              </a:ext>
            </a:extLst>
          </p:cNvPr>
          <p:cNvCxnSpPr>
            <a:cxnSpLocks/>
            <a:stCxn id="80" idx="2"/>
            <a:endCxn id="81" idx="0"/>
          </p:cNvCxnSpPr>
          <p:nvPr/>
        </p:nvCxnSpPr>
        <p:spPr>
          <a:xfrm>
            <a:off x="2032936" y="1649177"/>
            <a:ext cx="0" cy="514187"/>
          </a:xfrm>
          <a:prstGeom prst="straightConnector1">
            <a:avLst/>
          </a:prstGeom>
          <a:ln w="57150">
            <a:solidFill>
              <a:schemeClr val="tx1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9AD2B2F-ADA8-0033-3C7A-26A1F2285E9F}"/>
              </a:ext>
            </a:extLst>
          </p:cNvPr>
          <p:cNvCxnSpPr>
            <a:cxnSpLocks/>
          </p:cNvCxnSpPr>
          <p:nvPr/>
        </p:nvCxnSpPr>
        <p:spPr>
          <a:xfrm>
            <a:off x="2032936" y="2162507"/>
            <a:ext cx="0" cy="5141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5C2E21E-FDAA-01BD-211E-15F2E009818B}"/>
              </a:ext>
            </a:extLst>
          </p:cNvPr>
          <p:cNvCxnSpPr>
            <a:cxnSpLocks/>
            <a:endCxn id="82" idx="0"/>
          </p:cNvCxnSpPr>
          <p:nvPr/>
        </p:nvCxnSpPr>
        <p:spPr>
          <a:xfrm>
            <a:off x="2032936" y="2747282"/>
            <a:ext cx="0" cy="4000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CC7AE8D-FBBD-6C91-69EC-8E75EFA98C1C}"/>
              </a:ext>
            </a:extLst>
          </p:cNvPr>
          <p:cNvCxnSpPr>
            <a:cxnSpLocks/>
            <a:endCxn id="82" idx="2"/>
          </p:cNvCxnSpPr>
          <p:nvPr/>
        </p:nvCxnSpPr>
        <p:spPr>
          <a:xfrm>
            <a:off x="2032936" y="3147295"/>
            <a:ext cx="0" cy="5969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64917EC-4018-0810-7025-A49F3C334A08}"/>
              </a:ext>
            </a:extLst>
          </p:cNvPr>
          <p:cNvCxnSpPr>
            <a:cxnSpLocks/>
            <a:stCxn id="82" idx="2"/>
            <a:endCxn id="84" idx="0"/>
          </p:cNvCxnSpPr>
          <p:nvPr/>
        </p:nvCxnSpPr>
        <p:spPr>
          <a:xfrm>
            <a:off x="2032936" y="3744208"/>
            <a:ext cx="0" cy="95030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D567494-C808-B833-DB6D-4E3B91173602}"/>
              </a:ext>
            </a:extLst>
          </p:cNvPr>
          <p:cNvCxnSpPr>
            <a:cxnSpLocks/>
          </p:cNvCxnSpPr>
          <p:nvPr/>
        </p:nvCxnSpPr>
        <p:spPr>
          <a:xfrm flipH="1">
            <a:off x="684387" y="1472345"/>
            <a:ext cx="21441" cy="3468749"/>
          </a:xfrm>
          <a:prstGeom prst="straightConnector1">
            <a:avLst/>
          </a:prstGeom>
          <a:ln w="571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1C2CB94-CBA6-F92D-D7EC-1762BD3F3E2D}"/>
              </a:ext>
            </a:extLst>
          </p:cNvPr>
          <p:cNvCxnSpPr>
            <a:cxnSpLocks/>
            <a:stCxn id="80" idx="1"/>
          </p:cNvCxnSpPr>
          <p:nvPr/>
        </p:nvCxnSpPr>
        <p:spPr>
          <a:xfrm flipH="1">
            <a:off x="676275" y="1464669"/>
            <a:ext cx="480361" cy="0"/>
          </a:xfrm>
          <a:prstGeom prst="straightConnector1">
            <a:avLst/>
          </a:prstGeom>
          <a:ln w="571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FE97442-117E-CAD8-6799-9FB3EB866257}"/>
              </a:ext>
            </a:extLst>
          </p:cNvPr>
          <p:cNvCxnSpPr>
            <a:cxnSpLocks/>
            <a:stCxn id="84" idx="1"/>
          </p:cNvCxnSpPr>
          <p:nvPr/>
        </p:nvCxnSpPr>
        <p:spPr>
          <a:xfrm flipH="1">
            <a:off x="658956" y="4920391"/>
            <a:ext cx="497680" cy="0"/>
          </a:xfrm>
          <a:prstGeom prst="straightConnector1">
            <a:avLst/>
          </a:prstGeom>
          <a:ln w="5715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48BCAEB-E57A-AF3B-C234-A31CDC706717}"/>
              </a:ext>
            </a:extLst>
          </p:cNvPr>
          <p:cNvGrpSpPr/>
          <p:nvPr/>
        </p:nvGrpSpPr>
        <p:grpSpPr>
          <a:xfrm>
            <a:off x="453631" y="4122598"/>
            <a:ext cx="461511" cy="111611"/>
            <a:chOff x="463550" y="3121025"/>
            <a:chExt cx="461511" cy="111611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08DE28B-6969-D2B7-B31D-43D91143634F}"/>
                </a:ext>
              </a:extLst>
            </p:cNvPr>
            <p:cNvSpPr/>
            <p:nvPr/>
          </p:nvSpPr>
          <p:spPr>
            <a:xfrm>
              <a:off x="491506" y="3126593"/>
              <a:ext cx="433555" cy="106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EBC43BD5-AA8D-0AA8-8BD8-A0BF824E04EB}"/>
                </a:ext>
              </a:extLst>
            </p:cNvPr>
            <p:cNvCxnSpPr>
              <a:cxnSpLocks/>
            </p:cNvCxnSpPr>
            <p:nvPr/>
          </p:nvCxnSpPr>
          <p:spPr>
            <a:xfrm>
              <a:off x="463550" y="3121025"/>
              <a:ext cx="45290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8687079E-422B-73FA-5E8B-06D9EF911C18}"/>
                </a:ext>
              </a:extLst>
            </p:cNvPr>
            <p:cNvCxnSpPr>
              <a:cxnSpLocks/>
            </p:cNvCxnSpPr>
            <p:nvPr/>
          </p:nvCxnSpPr>
          <p:spPr>
            <a:xfrm>
              <a:off x="579041" y="3230482"/>
              <a:ext cx="2345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EB800369-26FB-4B63-A218-C4693DA17FA2}"/>
              </a:ext>
            </a:extLst>
          </p:cNvPr>
          <p:cNvSpPr txBox="1"/>
          <p:nvPr/>
        </p:nvSpPr>
        <p:spPr>
          <a:xfrm>
            <a:off x="114217" y="3989510"/>
            <a:ext cx="263307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latin typeface="Palatino Linotype" panose="02040502050505030304" pitchFamily="18" charset="0"/>
              </a:rPr>
              <a:t>18.6 kV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3FDB238-05FE-1E5F-F075-5882E6186BE0}"/>
                  </a:ext>
                </a:extLst>
              </p:cNvPr>
              <p:cNvSpPr txBox="1"/>
              <p:nvPr/>
            </p:nvSpPr>
            <p:spPr>
              <a:xfrm>
                <a:off x="-63089" y="5519073"/>
                <a:ext cx="6616624" cy="4258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𝑇𝐸𝑆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𝑇𝑎𝑟𝑔𝑒𝑡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𝑅𝐹𝑐𝑜𝑟𝑟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3FDB238-05FE-1E5F-F075-5882E6186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089" y="5519073"/>
                <a:ext cx="6616624" cy="4258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8704188-4308-BAE7-197B-149C0FD5D7C2}"/>
              </a:ext>
            </a:extLst>
          </p:cNvPr>
          <p:cNvGrpSpPr/>
          <p:nvPr/>
        </p:nvGrpSpPr>
        <p:grpSpPr>
          <a:xfrm>
            <a:off x="-72385" y="949376"/>
            <a:ext cx="11782798" cy="5058094"/>
            <a:chOff x="-72385" y="949692"/>
            <a:chExt cx="11782798" cy="505809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51EEC348-4C14-6D28-6B8B-126EF94D96B7}"/>
                </a:ext>
              </a:extLst>
            </p:cNvPr>
            <p:cNvGrpSpPr/>
            <p:nvPr/>
          </p:nvGrpSpPr>
          <p:grpSpPr>
            <a:xfrm>
              <a:off x="-72385" y="949692"/>
              <a:ext cx="11782798" cy="5058094"/>
              <a:chOff x="-72385" y="949692"/>
              <a:chExt cx="11782798" cy="5058094"/>
            </a:xfrm>
            <a:solidFill>
              <a:schemeClr val="bg1"/>
            </a:solidFill>
          </p:grpSpPr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407B5293-EC55-C481-5B21-D6DD6FC9EE07}"/>
                  </a:ext>
                </a:extLst>
              </p:cNvPr>
              <p:cNvSpPr/>
              <p:nvPr/>
            </p:nvSpPr>
            <p:spPr>
              <a:xfrm>
                <a:off x="235747" y="3125206"/>
                <a:ext cx="11474666" cy="2882580"/>
              </a:xfrm>
              <a:prstGeom prst="round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5E80EA39-669E-257F-27CA-1F56C2091B15}"/>
                  </a:ext>
                </a:extLst>
              </p:cNvPr>
              <p:cNvSpPr/>
              <p:nvPr/>
            </p:nvSpPr>
            <p:spPr>
              <a:xfrm>
                <a:off x="453631" y="1135284"/>
                <a:ext cx="11159458" cy="2882580"/>
              </a:xfrm>
              <a:prstGeom prst="round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69F5C382-DEDB-93AE-4270-1C287E30A822}"/>
                  </a:ext>
                </a:extLst>
              </p:cNvPr>
              <p:cNvSpPr/>
              <p:nvPr/>
            </p:nvSpPr>
            <p:spPr>
              <a:xfrm>
                <a:off x="6548089" y="949692"/>
                <a:ext cx="5025808" cy="2882580"/>
              </a:xfrm>
              <a:prstGeom prst="round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: Rounded Corners 171">
                <a:extLst>
                  <a:ext uri="{FF2B5EF4-FFF2-40B4-BE49-F238E27FC236}">
                    <a16:creationId xmlns:a16="http://schemas.microsoft.com/office/drawing/2014/main" id="{81A735EB-6343-19B8-154E-593BC8EC42B5}"/>
                  </a:ext>
                </a:extLst>
              </p:cNvPr>
              <p:cNvSpPr/>
              <p:nvPr/>
            </p:nvSpPr>
            <p:spPr>
              <a:xfrm>
                <a:off x="-72385" y="4437973"/>
                <a:ext cx="7191945" cy="1288185"/>
              </a:xfrm>
              <a:prstGeom prst="round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14854849-692D-E512-5BC5-DE8143F5F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5000"/>
            </a:blip>
            <a:stretch>
              <a:fillRect/>
            </a:stretch>
          </p:blipFill>
          <p:spPr>
            <a:xfrm>
              <a:off x="-62043" y="966966"/>
              <a:ext cx="11680948" cy="5029636"/>
            </a:xfrm>
            <a:prstGeom prst="rect">
              <a:avLst/>
            </a:prstGeom>
          </p:spPr>
        </p:pic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E67E74B2-E93C-34B8-4649-2671F138A04C}"/>
              </a:ext>
            </a:extLst>
          </p:cNvPr>
          <p:cNvSpPr txBox="1"/>
          <p:nvPr/>
        </p:nvSpPr>
        <p:spPr>
          <a:xfrm>
            <a:off x="9016476" y="5156652"/>
            <a:ext cx="2086059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Microcalorimeter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12E77A04-2518-4689-94D5-456F22AA471B}"/>
              </a:ext>
            </a:extLst>
          </p:cNvPr>
          <p:cNvSpPr txBox="1"/>
          <p:nvPr/>
        </p:nvSpPr>
        <p:spPr>
          <a:xfrm>
            <a:off x="2906878" y="4618882"/>
            <a:ext cx="3048920" cy="8002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Palatino Linotype" panose="02040502050505030304" pitchFamily="18" charset="0"/>
              </a:rPr>
              <a:t>Calorimeter</a:t>
            </a:r>
            <a:endParaRPr lang="it-IT" b="1" dirty="0">
              <a:latin typeface="Palatino Linotype" panose="02040502050505030304" pitchFamily="18" charset="0"/>
            </a:endParaRPr>
          </a:p>
          <a:p>
            <a:pPr algn="ctr"/>
            <a:r>
              <a:rPr lang="it-IT" sz="1400" b="1" dirty="0">
                <a:latin typeface="Palatino Linotype" panose="02040502050505030304" pitchFamily="18" charset="0"/>
              </a:rPr>
              <a:t>TES </a:t>
            </a:r>
            <a:r>
              <a:rPr lang="it-IT" sz="1400" b="1" dirty="0" err="1">
                <a:latin typeface="Palatino Linotype" panose="02040502050505030304" pitchFamily="18" charset="0"/>
              </a:rPr>
              <a:t>provide</a:t>
            </a:r>
            <a:r>
              <a:rPr lang="it-IT" sz="1400" b="1" dirty="0">
                <a:latin typeface="Palatino Linotype" panose="02040502050505030304" pitchFamily="18" charset="0"/>
              </a:rPr>
              <a:t> a </a:t>
            </a:r>
            <a:r>
              <a:rPr lang="it-IT" sz="1400" b="1" dirty="0" err="1">
                <a:latin typeface="Palatino Linotype" panose="02040502050505030304" pitchFamily="18" charset="0"/>
              </a:rPr>
              <a:t>differential</a:t>
            </a:r>
            <a:r>
              <a:rPr lang="it-IT" sz="1400" b="1" dirty="0">
                <a:latin typeface="Palatino Linotype" panose="02040502050505030304" pitchFamily="18" charset="0"/>
              </a:rPr>
              <a:t> E </a:t>
            </a:r>
            <a:r>
              <a:rPr lang="it-IT" sz="1400" b="1" dirty="0" err="1">
                <a:latin typeface="Palatino Linotype" panose="02040502050505030304" pitchFamily="18" charset="0"/>
              </a:rPr>
              <a:t>measurement</a:t>
            </a:r>
            <a:endParaRPr lang="en-US" sz="1400" b="1" dirty="0">
              <a:latin typeface="Palatino Linotype" panose="02040502050505030304" pitchFamily="18" charset="0"/>
            </a:endParaRP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36F2B59E-A874-11C0-2EC1-C103606888FE}"/>
              </a:ext>
            </a:extLst>
          </p:cNvPr>
          <p:cNvSpPr/>
          <p:nvPr/>
        </p:nvSpPr>
        <p:spPr>
          <a:xfrm>
            <a:off x="1161596" y="4710192"/>
            <a:ext cx="1752600" cy="45176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264B25"/>
                </a:solidFill>
              </a:ln>
            </a:endParaRP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D9101602-35A9-8A6F-9CA3-5B4E57C6E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55" t="49998" r="23321" b="35630"/>
          <a:stretch/>
        </p:blipFill>
        <p:spPr>
          <a:xfrm>
            <a:off x="10639713" y="3511241"/>
            <a:ext cx="730349" cy="767591"/>
          </a:xfrm>
          <a:prstGeom prst="roundRect">
            <a:avLst>
              <a:gd name="adj" fmla="val 36741"/>
            </a:avLst>
          </a:prstGeom>
        </p:spPr>
      </p:pic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E83A2B1A-046B-4567-9BBC-2F07C41E7EBA}"/>
              </a:ext>
            </a:extLst>
          </p:cNvPr>
          <p:cNvCxnSpPr>
            <a:cxnSpLocks/>
          </p:cNvCxnSpPr>
          <p:nvPr/>
        </p:nvCxnSpPr>
        <p:spPr>
          <a:xfrm flipV="1">
            <a:off x="10059505" y="4118590"/>
            <a:ext cx="812543" cy="100698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175">
            <a:extLst>
              <a:ext uri="{FF2B5EF4-FFF2-40B4-BE49-F238E27FC236}">
                <a16:creationId xmlns:a16="http://schemas.microsoft.com/office/drawing/2014/main" id="{692FD726-234F-3763-82FC-3C95E231C032}"/>
              </a:ext>
            </a:extLst>
          </p:cNvPr>
          <p:cNvSpPr txBox="1"/>
          <p:nvPr/>
        </p:nvSpPr>
        <p:spPr>
          <a:xfrm>
            <a:off x="9163074" y="949376"/>
            <a:ext cx="3048920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Palatino Linotype" panose="02040502050505030304" pitchFamily="18" charset="0"/>
              </a:rPr>
              <a:t>Andi Tan</a:t>
            </a:r>
          </a:p>
          <a:p>
            <a:pPr algn="ctr"/>
            <a:r>
              <a:rPr lang="it-IT" sz="1400" dirty="0">
                <a:latin typeface="Palatino Linotype" panose="02040502050505030304" pitchFamily="18" charset="0"/>
              </a:rPr>
              <a:t>(Princeton)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34FA878-66B0-1D04-E1E8-CF74F0307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9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176" grpId="0"/>
      <p:bldP spid="1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Q&amp;A</a:t>
            </a:r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07201192-05B1-5938-EDB1-4153D0E1D500}"/>
              </a:ext>
            </a:extLst>
          </p:cNvPr>
          <p:cNvSpPr txBox="1"/>
          <p:nvPr/>
        </p:nvSpPr>
        <p:spPr>
          <a:xfrm>
            <a:off x="5798439" y="1869305"/>
            <a:ext cx="56166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Palatino Linotype" panose="02040502050505030304" pitchFamily="18" charset="0"/>
              </a:rPr>
              <a:t>The pressure in the deposition chamber was lower for Lito2, we resulting in a better quality of Titanium and its properties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Palatino Linotype" panose="02040502050505030304" pitchFamily="18" charset="0"/>
              </a:rPr>
              <a:t>Lito1 deteriorate in time losing the SC properties. Probably due the lower deposition quality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latin typeface="Palatino Linotype" panose="02040502050505030304" pitchFamily="18" charset="0"/>
              </a:rPr>
              <a:t>The Nb wiring has a proximity effect on the small TESs. This effect affect the small TESs more than the larger one</a:t>
            </a:r>
          </a:p>
        </p:txBody>
      </p:sp>
      <p:sp>
        <p:nvSpPr>
          <p:cNvPr id="8" name="CasellaDiTesto 5">
            <a:extLst>
              <a:ext uri="{FF2B5EF4-FFF2-40B4-BE49-F238E27FC236}">
                <a16:creationId xmlns:a16="http://schemas.microsoft.com/office/drawing/2014/main" id="{AAD0AB1B-F7AA-EB71-4830-862B8C8B80E9}"/>
              </a:ext>
            </a:extLst>
          </p:cNvPr>
          <p:cNvSpPr txBox="1"/>
          <p:nvPr/>
        </p:nvSpPr>
        <p:spPr>
          <a:xfrm>
            <a:off x="482287" y="1869305"/>
            <a:ext cx="50318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latin typeface="Palatino Linotype" panose="02040502050505030304" pitchFamily="18" charset="0"/>
              </a:rPr>
              <a:t>Lito1 and Lito2 have the same structure but different T</a:t>
            </a:r>
            <a:r>
              <a:rPr lang="en-US" sz="2000" baseline="-25000" dirty="0">
                <a:latin typeface="Palatino Linotype" panose="02040502050505030304" pitchFamily="18" charset="0"/>
              </a:rPr>
              <a:t>C,</a:t>
            </a:r>
            <a:r>
              <a:rPr lang="en-US" sz="2000" dirty="0">
                <a:latin typeface="Palatino Linotype" panose="02040502050505030304" pitchFamily="18" charset="0"/>
              </a:rPr>
              <a:t> why?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latin typeface="Palatino Linotype" panose="02040502050505030304" pitchFamily="18" charset="0"/>
              </a:rPr>
              <a:t>Why smaller TES of Lito1 were not measured considering the simulation?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latin typeface="Palatino Linotype" panose="02040502050505030304" pitchFamily="18" charset="0"/>
              </a:rPr>
              <a:t>Why in both Lito1 and Lito2 the transition of T10 TESs are not sharp as the larger TESs?</a:t>
            </a:r>
          </a:p>
          <a:p>
            <a:pPr algn="just"/>
            <a:r>
              <a:rPr lang="en-US" sz="2000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322132-C4C7-B411-FFA4-E8A96D4BF77D}"/>
              </a:ext>
            </a:extLst>
          </p:cNvPr>
          <p:cNvSpPr txBox="1"/>
          <p:nvPr/>
        </p:nvSpPr>
        <p:spPr>
          <a:xfrm>
            <a:off x="1512297" y="1141488"/>
            <a:ext cx="297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Questions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F77A1D-C288-8FAA-C704-7DBC3C2FE9BC}"/>
              </a:ext>
            </a:extLst>
          </p:cNvPr>
          <p:cNvSpPr txBox="1"/>
          <p:nvPr/>
        </p:nvSpPr>
        <p:spPr>
          <a:xfrm>
            <a:off x="7231767" y="1141488"/>
            <a:ext cx="297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Answers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7B5A21A-3186-F17B-679D-25AD0B1F37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603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Annealing</a:t>
            </a:r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CasellaDiTesto 5">
            <a:extLst>
              <a:ext uri="{FF2B5EF4-FFF2-40B4-BE49-F238E27FC236}">
                <a16:creationId xmlns:a16="http://schemas.microsoft.com/office/drawing/2014/main" id="{C3AD2C7C-A8B0-1913-7FE9-ED873D474BDD}"/>
              </a:ext>
            </a:extLst>
          </p:cNvPr>
          <p:cNvSpPr txBox="1"/>
          <p:nvPr/>
        </p:nvSpPr>
        <p:spPr>
          <a:xfrm>
            <a:off x="662734" y="1506634"/>
            <a:ext cx="51007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Tune the T</a:t>
            </a:r>
            <a:r>
              <a:rPr lang="en-US" sz="2000" baseline="-25000" dirty="0">
                <a:latin typeface="Palatino Linotype" panose="02040502050505030304" pitchFamily="18" charset="0"/>
              </a:rPr>
              <a:t>C</a:t>
            </a:r>
            <a:r>
              <a:rPr lang="en-US" sz="2000" dirty="0">
                <a:latin typeface="Palatino Linotype" panose="02040502050505030304" pitchFamily="18" charset="0"/>
              </a:rPr>
              <a:t> in the range of 50-70 </a:t>
            </a:r>
            <a:r>
              <a:rPr lang="en-US" sz="2000" dirty="0" err="1">
                <a:latin typeface="Palatino Linotype" panose="02040502050505030304" pitchFamily="18" charset="0"/>
              </a:rPr>
              <a:t>mK</a:t>
            </a:r>
            <a:r>
              <a:rPr lang="en-US" sz="2000" dirty="0">
                <a:latin typeface="Palatino Linotype" panose="02040502050505030304" pitchFamily="18" charset="0"/>
              </a:rPr>
              <a:t> is challenging working only on </a:t>
            </a:r>
            <a:r>
              <a:rPr lang="en-US" sz="2000" dirty="0" err="1">
                <a:latin typeface="Palatino Linotype" panose="02040502050505030304" pitchFamily="18" charset="0"/>
              </a:rPr>
              <a:t>Ti</a:t>
            </a:r>
            <a:r>
              <a:rPr lang="en-US" sz="2000" dirty="0">
                <a:latin typeface="Palatino Linotype" panose="02040502050505030304" pitchFamily="18" charset="0"/>
              </a:rPr>
              <a:t>/Au </a:t>
            </a:r>
            <a:r>
              <a:rPr lang="en-US" sz="2000" dirty="0" err="1">
                <a:latin typeface="Palatino Linotype" panose="02040502050505030304" pitchFamily="18" charset="0"/>
              </a:rPr>
              <a:t>thinknesses</a:t>
            </a: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>
                <a:latin typeface="Palatino Linotype" panose="02040502050505030304" pitchFamily="18" charset="0"/>
              </a:rPr>
              <a:t>It Has </a:t>
            </a:r>
            <a:r>
              <a:rPr lang="en-US" sz="2000" dirty="0">
                <a:latin typeface="Palatino Linotype" panose="02040502050505030304" pitchFamily="18" charset="0"/>
              </a:rPr>
              <a:t>been shown that thermal annealing can be used to have a fine tune  of the T</a:t>
            </a:r>
            <a:r>
              <a:rPr lang="en-US" sz="2000" baseline="-25000" dirty="0">
                <a:latin typeface="Palatino Linotype" panose="02040502050505030304" pitchFamily="18" charset="0"/>
              </a:rPr>
              <a:t>C </a:t>
            </a:r>
            <a:r>
              <a:rPr lang="en-US" sz="2000" dirty="0">
                <a:latin typeface="Palatino Linotype" panose="02040502050505030304" pitchFamily="18" charset="0"/>
              </a:rPr>
              <a:t>in a </a:t>
            </a:r>
            <a:r>
              <a:rPr lang="en-US" sz="2000" dirty="0" err="1">
                <a:latin typeface="Palatino Linotype" panose="02040502050505030304" pitchFamily="18" charset="0"/>
              </a:rPr>
              <a:t>Ti</a:t>
            </a:r>
            <a:r>
              <a:rPr lang="en-US" sz="2000" dirty="0">
                <a:latin typeface="Palatino Linotype" panose="02040502050505030304" pitchFamily="18" charset="0"/>
              </a:rPr>
              <a:t>/Au bilayer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algn="just"/>
            <a:r>
              <a:rPr lang="en-US" sz="2000" dirty="0">
                <a:solidFill>
                  <a:srgbClr val="222222"/>
                </a:solidFill>
                <a:latin typeface="Palatino Linotype" panose="02040502050505030304" pitchFamily="18" charset="0"/>
              </a:rPr>
              <a:t>Van Der Heijden, N. J., et al. "</a:t>
            </a:r>
            <a:r>
              <a:rPr lang="en-US" sz="2000" dirty="0">
                <a:solidFill>
                  <a:srgbClr val="222222"/>
                </a:solidFill>
                <a:highlight>
                  <a:srgbClr val="FFFF00"/>
                </a:highlight>
                <a:latin typeface="Palatino Linotype" panose="02040502050505030304" pitchFamily="18" charset="0"/>
              </a:rPr>
              <a:t>Diffusion </a:t>
            </a:r>
            <a:r>
              <a:rPr lang="en-US" sz="2000" dirty="0" err="1">
                <a:solidFill>
                  <a:srgbClr val="222222"/>
                </a:solidFill>
                <a:highlight>
                  <a:srgbClr val="FFFF00"/>
                </a:highlight>
                <a:latin typeface="Palatino Linotype" panose="02040502050505030304" pitchFamily="18" charset="0"/>
              </a:rPr>
              <a:t>behaviour</a:t>
            </a:r>
            <a:r>
              <a:rPr lang="en-US" sz="2000" dirty="0">
                <a:solidFill>
                  <a:srgbClr val="222222"/>
                </a:solidFill>
                <a:highlight>
                  <a:srgbClr val="FFFF00"/>
                </a:highlight>
                <a:latin typeface="Palatino Linotype" panose="02040502050505030304" pitchFamily="18" charset="0"/>
              </a:rPr>
              <a:t> in superconducting </a:t>
            </a:r>
            <a:r>
              <a:rPr lang="en-US" sz="2000" dirty="0" err="1">
                <a:solidFill>
                  <a:srgbClr val="222222"/>
                </a:solidFill>
                <a:highlight>
                  <a:srgbClr val="FFFF00"/>
                </a:highlight>
                <a:latin typeface="Palatino Linotype" panose="02040502050505030304" pitchFamily="18" charset="0"/>
              </a:rPr>
              <a:t>Ti</a:t>
            </a:r>
            <a:r>
              <a:rPr lang="en-US" sz="2000" dirty="0">
                <a:solidFill>
                  <a:srgbClr val="222222"/>
                </a:solidFill>
                <a:highlight>
                  <a:srgbClr val="FFFF00"/>
                </a:highlight>
                <a:latin typeface="Palatino Linotype" panose="02040502050505030304" pitchFamily="18" charset="0"/>
              </a:rPr>
              <a:t>/Au bilayers for SAFARI TES detectors</a:t>
            </a:r>
            <a:r>
              <a:rPr lang="en-US" sz="2000" dirty="0">
                <a:solidFill>
                  <a:srgbClr val="222222"/>
                </a:solidFill>
                <a:latin typeface="Palatino Linotype" panose="02040502050505030304" pitchFamily="18" charset="0"/>
              </a:rPr>
              <a:t>." </a:t>
            </a:r>
            <a:r>
              <a:rPr lang="en-US" sz="2000" i="1" dirty="0">
                <a:solidFill>
                  <a:srgbClr val="222222"/>
                </a:solidFill>
                <a:latin typeface="Palatino Linotype" panose="02040502050505030304" pitchFamily="18" charset="0"/>
              </a:rPr>
              <a:t>Journal of Low Temperature Physics</a:t>
            </a:r>
            <a:r>
              <a:rPr lang="en-US" sz="2000" dirty="0">
                <a:solidFill>
                  <a:srgbClr val="222222"/>
                </a:solidFill>
                <a:latin typeface="Palatino Linotype" panose="02040502050505030304" pitchFamily="18" charset="0"/>
              </a:rPr>
              <a:t> 176.3 (2014): 370-375.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2F3D5B7-FBA7-EE85-9E6E-0E6299F0C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3" b="63269"/>
          <a:stretch/>
        </p:blipFill>
        <p:spPr>
          <a:xfrm>
            <a:off x="6553200" y="1616424"/>
            <a:ext cx="4983370" cy="1529038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B6FE2E76-0E29-3FC1-B300-AE49A9702ADD}"/>
              </a:ext>
            </a:extLst>
          </p:cNvPr>
          <p:cNvGrpSpPr/>
          <p:nvPr/>
        </p:nvGrpSpPr>
        <p:grpSpPr>
          <a:xfrm>
            <a:off x="6977321" y="1009612"/>
            <a:ext cx="1904212" cy="733176"/>
            <a:chOff x="7028121" y="958124"/>
            <a:chExt cx="1904212" cy="733176"/>
          </a:xfrm>
        </p:grpSpPr>
        <p:sp>
          <p:nvSpPr>
            <p:cNvPr id="7" name="Triangolo isoscele 6">
              <a:extLst>
                <a:ext uri="{FF2B5EF4-FFF2-40B4-BE49-F238E27FC236}">
                  <a16:creationId xmlns:a16="http://schemas.microsoft.com/office/drawing/2014/main" id="{D75BF331-D8AC-8B4C-D646-4C31F276A288}"/>
                </a:ext>
              </a:extLst>
            </p:cNvPr>
            <p:cNvSpPr/>
            <p:nvPr/>
          </p:nvSpPr>
          <p:spPr>
            <a:xfrm>
              <a:off x="7028121" y="1345689"/>
              <a:ext cx="255181" cy="215840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DD3663AC-92AC-1896-A9EE-EAF18729D780}"/>
                </a:ext>
              </a:extLst>
            </p:cNvPr>
            <p:cNvSpPr/>
            <p:nvPr/>
          </p:nvSpPr>
          <p:spPr>
            <a:xfrm>
              <a:off x="7063593" y="1038487"/>
              <a:ext cx="185568" cy="2032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4DD0AEE-E4B0-E7B3-F300-7A8857D678CF}"/>
                </a:ext>
              </a:extLst>
            </p:cNvPr>
            <p:cNvSpPr txBox="1"/>
            <p:nvPr/>
          </p:nvSpPr>
          <p:spPr>
            <a:xfrm>
              <a:off x="7342569" y="958124"/>
              <a:ext cx="15897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dirty="0" err="1">
                  <a:latin typeface="Palatino Linotype" panose="02040502050505030304" pitchFamily="18" charset="0"/>
                </a:rPr>
                <a:t>Ti</a:t>
              </a:r>
              <a:r>
                <a:rPr lang="en-US" dirty="0">
                  <a:latin typeface="Palatino Linotype" panose="02040502050505030304" pitchFamily="18" charset="0"/>
                </a:rPr>
                <a:t>/Au strip1 </a:t>
              </a:r>
              <a:endParaRPr lang="en-US" sz="1800" dirty="0">
                <a:latin typeface="Palatino Linotype" panose="02040502050505030304" pitchFamily="18" charset="0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3E207F9F-251D-686D-207F-C6AEA72774E2}"/>
                </a:ext>
              </a:extLst>
            </p:cNvPr>
            <p:cNvSpPr txBox="1"/>
            <p:nvPr/>
          </p:nvSpPr>
          <p:spPr>
            <a:xfrm>
              <a:off x="7342569" y="1321968"/>
              <a:ext cx="15897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dirty="0" err="1">
                  <a:latin typeface="Palatino Linotype" panose="02040502050505030304" pitchFamily="18" charset="0"/>
                </a:rPr>
                <a:t>Ti</a:t>
              </a:r>
              <a:r>
                <a:rPr lang="en-US" dirty="0">
                  <a:latin typeface="Palatino Linotype" panose="02040502050505030304" pitchFamily="18" charset="0"/>
                </a:rPr>
                <a:t>/Au strip2 </a:t>
              </a:r>
              <a:endParaRPr lang="en-US" sz="1800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4736A795-F3C0-FFD0-557F-867E545B312E}"/>
              </a:ext>
            </a:extLst>
          </p:cNvPr>
          <p:cNvSpPr/>
          <p:nvPr/>
        </p:nvSpPr>
        <p:spPr>
          <a:xfrm>
            <a:off x="6997552" y="1873482"/>
            <a:ext cx="4110715" cy="103058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B190A05-0593-9C70-D160-478A2DA209A9}"/>
              </a:ext>
            </a:extLst>
          </p:cNvPr>
          <p:cNvSpPr txBox="1"/>
          <p:nvPr/>
        </p:nvSpPr>
        <p:spPr>
          <a:xfrm>
            <a:off x="8032147" y="2204108"/>
            <a:ext cx="204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Palatino Linotype" panose="02040502050505030304" pitchFamily="18" charset="0"/>
              </a:rPr>
              <a:t>Before annealing</a:t>
            </a:r>
            <a:endParaRPr lang="en-US" sz="1800" dirty="0">
              <a:latin typeface="Palatino Linotype" panose="02040502050505030304" pitchFamily="18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76D78642-AFB7-652B-A593-7ED82A9FE8D3}"/>
              </a:ext>
            </a:extLst>
          </p:cNvPr>
          <p:cNvGrpSpPr/>
          <p:nvPr/>
        </p:nvGrpSpPr>
        <p:grpSpPr>
          <a:xfrm>
            <a:off x="6644357" y="3012166"/>
            <a:ext cx="4892213" cy="2768870"/>
            <a:chOff x="1752599" y="2721402"/>
            <a:chExt cx="4892213" cy="2768870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B5DD3292-15E0-0118-D74B-26DD785E9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79" t="33486"/>
            <a:stretch/>
          </p:blipFill>
          <p:spPr>
            <a:xfrm>
              <a:off x="1752599" y="2721402"/>
              <a:ext cx="4892213" cy="2768870"/>
            </a:xfrm>
            <a:prstGeom prst="rect">
              <a:avLst/>
            </a:prstGeom>
          </p:spPr>
        </p:pic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A762282D-A4E5-35FC-5650-97D900BE82BA}"/>
                </a:ext>
              </a:extLst>
            </p:cNvPr>
            <p:cNvGrpSpPr/>
            <p:nvPr/>
          </p:nvGrpSpPr>
          <p:grpSpPr>
            <a:xfrm>
              <a:off x="2109977" y="2929336"/>
              <a:ext cx="4110715" cy="1455958"/>
              <a:chOff x="6877042" y="3318241"/>
              <a:chExt cx="4110715" cy="1455958"/>
            </a:xfrm>
          </p:grpSpPr>
          <p:sp>
            <p:nvSpPr>
              <p:cNvPr id="17" name="Rettangolo con angoli arrotondati 16">
                <a:extLst>
                  <a:ext uri="{FF2B5EF4-FFF2-40B4-BE49-F238E27FC236}">
                    <a16:creationId xmlns:a16="http://schemas.microsoft.com/office/drawing/2014/main" id="{3B64BDCC-2B42-2E08-AB41-E24896501604}"/>
                  </a:ext>
                </a:extLst>
              </p:cNvPr>
              <p:cNvSpPr/>
              <p:nvPr/>
            </p:nvSpPr>
            <p:spPr>
              <a:xfrm>
                <a:off x="6877042" y="3343934"/>
                <a:ext cx="4110715" cy="1430265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33DD963-E418-8709-301C-7447CA00CD1E}"/>
                  </a:ext>
                </a:extLst>
              </p:cNvPr>
              <p:cNvSpPr txBox="1"/>
              <p:nvPr/>
            </p:nvSpPr>
            <p:spPr>
              <a:xfrm>
                <a:off x="8032147" y="3318241"/>
                <a:ext cx="2041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latin typeface="Palatino Linotype" panose="02040502050505030304" pitchFamily="18" charset="0"/>
                  </a:rPr>
                  <a:t>After annealing</a:t>
                </a:r>
                <a:endParaRPr lang="en-US" sz="1800" dirty="0">
                  <a:latin typeface="Palatino Linotype" panose="02040502050505030304" pitchFamily="18" charset="0"/>
                </a:endParaRPr>
              </a:p>
            </p:txBody>
          </p:sp>
        </p:grpSp>
      </p:grpSp>
      <p:pic>
        <p:nvPicPr>
          <p:cNvPr id="23" name="Immagine 22">
            <a:extLst>
              <a:ext uri="{FF2B5EF4-FFF2-40B4-BE49-F238E27FC236}">
                <a16:creationId xmlns:a16="http://schemas.microsoft.com/office/drawing/2014/main" id="{8DCEE8F8-A139-FE36-3C37-5E36A2CAD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43" t="27920" r="91715" b="41765"/>
          <a:stretch/>
        </p:blipFill>
        <p:spPr>
          <a:xfrm>
            <a:off x="6019056" y="1873482"/>
            <a:ext cx="496617" cy="1261969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BF85C98-D338-BF62-A343-AD14F6C752E2}"/>
              </a:ext>
            </a:extLst>
          </p:cNvPr>
          <p:cNvSpPr txBox="1"/>
          <p:nvPr/>
        </p:nvSpPr>
        <p:spPr>
          <a:xfrm>
            <a:off x="9124632" y="1058337"/>
            <a:ext cx="2254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Palatino Linotype" panose="02040502050505030304" pitchFamily="18" charset="0"/>
              </a:rPr>
              <a:t>Thermal annealing at 130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dirty="0">
                <a:latin typeface="Palatino Linotype" panose="02040502050505030304" pitchFamily="18" charset="0"/>
                <a:cs typeface="Arial" panose="020B0604020202020204" pitchFamily="34" charset="0"/>
              </a:rPr>
              <a:t>C</a:t>
            </a:r>
            <a:endParaRPr lang="en-US" sz="1800" dirty="0">
              <a:latin typeface="Palatino Linotype" panose="0204050205050503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D5F6DC9-D559-39AF-018A-9C01FDC1B5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1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Summary</a:t>
            </a:r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D9CAB3C-8449-9750-2599-65CFFAE02A34}"/>
              </a:ext>
            </a:extLst>
          </p:cNvPr>
          <p:cNvSpPr txBox="1"/>
          <p:nvPr/>
        </p:nvSpPr>
        <p:spPr>
          <a:xfrm>
            <a:off x="436881" y="1556269"/>
            <a:ext cx="423671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dirty="0">
              <a:latin typeface="Palatino Linotype" panose="02040502050505030304" pitchFamily="18" charset="0"/>
              <a:ea typeface="Yu Mincho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Palatino Linotype" panose="02040502050505030304" pitchFamily="18" charset="0"/>
              </a:rPr>
              <a:t>TiAu</a:t>
            </a:r>
            <a:r>
              <a:rPr lang="en-US" sz="2400" dirty="0">
                <a:latin typeface="Palatino Linotype" panose="02040502050505030304" pitchFamily="18" charset="0"/>
              </a:rPr>
              <a:t> TES with T</a:t>
            </a:r>
            <a:r>
              <a:rPr lang="en-US" sz="2400" baseline="-25000" dirty="0">
                <a:latin typeface="Palatino Linotype" panose="02040502050505030304" pitchFamily="18" charset="0"/>
              </a:rPr>
              <a:t>C</a:t>
            </a:r>
            <a:r>
              <a:rPr lang="en-US" sz="2400" dirty="0">
                <a:latin typeface="Palatino Linotype" panose="02040502050505030304" pitchFamily="18" charset="0"/>
              </a:rPr>
              <a:t> &lt; 100 </a:t>
            </a:r>
            <a:r>
              <a:rPr lang="en-US" sz="2400" dirty="0" err="1">
                <a:latin typeface="Palatino Linotype" panose="02040502050505030304" pitchFamily="18" charset="0"/>
              </a:rPr>
              <a:t>mK</a:t>
            </a:r>
            <a:r>
              <a:rPr lang="en-US" sz="2400" dirty="0">
                <a:latin typeface="Palatino Linotype" panose="02040502050505030304" pitchFamily="18" charset="0"/>
              </a:rPr>
              <a:t> fabricated.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Palatino Linotype" panose="02040502050505030304" pitchFamily="18" charset="0"/>
              </a:rPr>
              <a:t>First characterization with 0.8 eV photons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400" dirty="0">
                <a:latin typeface="Palatino Linotype" panose="02040502050505030304" pitchFamily="18" charset="0"/>
              </a:rPr>
              <a:t>Best </a:t>
            </a:r>
            <a:r>
              <a:rPr lang="it-IT" sz="2400" dirty="0" err="1">
                <a:latin typeface="Palatino Linotype" panose="02040502050505030304" pitchFamily="18" charset="0"/>
              </a:rPr>
              <a:t>results</a:t>
            </a:r>
            <a:r>
              <a:rPr lang="it-IT" sz="2400" dirty="0">
                <a:latin typeface="Palatino Linotype" panose="02040502050505030304" pitchFamily="18" charset="0"/>
              </a:rPr>
              <a:t> up to </a:t>
            </a:r>
            <a:r>
              <a:rPr lang="it-IT" sz="2400" dirty="0" err="1">
                <a:latin typeface="Palatino Linotype" panose="02040502050505030304" pitchFamily="18" charset="0"/>
              </a:rPr>
              <a:t>now</a:t>
            </a:r>
            <a:r>
              <a:rPr lang="it-IT" sz="2400" dirty="0">
                <a:latin typeface="Palatino Linotype" panose="02040502050505030304" pitchFamily="18" charset="0"/>
                <a:sym typeface="Symbol" panose="05050102010706020507" pitchFamily="18" charset="2"/>
              </a:rPr>
              <a:t>: </a:t>
            </a:r>
            <a:r>
              <a:rPr lang="it-IT" sz="2400" b="1" i="1" dirty="0">
                <a:latin typeface="Palatino Linotype" panose="02040502050505030304" pitchFamily="18" charset="0"/>
                <a:sym typeface="Symbol" panose="05050102010706020507" pitchFamily="18" charset="2"/>
              </a:rPr>
              <a:t></a:t>
            </a:r>
            <a:r>
              <a:rPr lang="it-IT" sz="2400" b="1" i="1" dirty="0">
                <a:latin typeface="Palatino Linotype" panose="0204050205050503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E=</a:t>
            </a:r>
            <a:r>
              <a:rPr lang="en-US" sz="2400" b="1" dirty="0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0.114 eV </a:t>
            </a:r>
            <a:r>
              <a:rPr lang="en-US" sz="2400" dirty="0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@ Tc~ 90 </a:t>
            </a:r>
            <a:r>
              <a:rPr lang="en-US" sz="2400" dirty="0" err="1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mK</a:t>
            </a:r>
            <a:r>
              <a:rPr lang="en-US" sz="2400" dirty="0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 T20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400" dirty="0">
              <a:latin typeface="Palatino Linotype" panose="02040502050505030304" pitchFamily="18" charset="0"/>
              <a:ea typeface="Yu Mincho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Palatino Linotype" panose="02040502050505030304" pitchFamily="18" charset="0"/>
              <a:ea typeface="Yu Mincho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it-IT" sz="2400" dirty="0">
              <a:latin typeface="Palatino Linotype" panose="02040502050505030304" pitchFamily="18" charset="0"/>
              <a:sym typeface="Symbol" panose="05050102010706020507" pitchFamily="18" charset="2"/>
            </a:endParaRPr>
          </a:p>
          <a:p>
            <a:pPr algn="just"/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F06EB87-ADCD-75DE-18FA-C482F3C0FF53}"/>
              </a:ext>
            </a:extLst>
          </p:cNvPr>
          <p:cNvSpPr txBox="1"/>
          <p:nvPr/>
        </p:nvSpPr>
        <p:spPr>
          <a:xfrm>
            <a:off x="1069340" y="1051176"/>
            <a:ext cx="297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Results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859545-4F52-0B36-68A8-D4DB2030E1C0}"/>
              </a:ext>
            </a:extLst>
          </p:cNvPr>
          <p:cNvSpPr txBox="1"/>
          <p:nvPr/>
        </p:nvSpPr>
        <p:spPr>
          <a:xfrm>
            <a:off x="5628640" y="1512841"/>
            <a:ext cx="59395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  <a:ea typeface="Yu Mincho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Palatino Linotype" panose="02040502050505030304" pitchFamily="18" charset="0"/>
              </a:rPr>
              <a:t>Reduce the effect of wiring proximity effect using </a:t>
            </a:r>
            <a:r>
              <a:rPr lang="en-US" sz="2400" dirty="0" err="1">
                <a:latin typeface="Palatino Linotype" panose="02040502050505030304" pitchFamily="18" charset="0"/>
              </a:rPr>
              <a:t>Ti</a:t>
            </a:r>
            <a:r>
              <a:rPr lang="en-US" sz="2400" dirty="0">
                <a:latin typeface="Palatino Linotype" panose="02040502050505030304" pitchFamily="18" charset="0"/>
              </a:rPr>
              <a:t> instead of Nb.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algn="just"/>
            <a:r>
              <a:rPr lang="en-US" sz="2400" dirty="0">
                <a:latin typeface="Palatino Linotype" panose="02040502050505030304" pitchFamily="18" charset="0"/>
              </a:rPr>
              <a:t>Further test of the effect of the annealing to fine tune the T</a:t>
            </a:r>
            <a:r>
              <a:rPr lang="en-US" sz="2400" baseline="-25000" dirty="0">
                <a:latin typeface="Palatino Linotype" panose="02040502050505030304" pitchFamily="18" charset="0"/>
              </a:rPr>
              <a:t>C</a:t>
            </a:r>
            <a:r>
              <a:rPr lang="en-US" sz="2400" dirty="0">
                <a:latin typeface="Palatino Linotype" panose="02040502050505030304" pitchFamily="18" charset="0"/>
              </a:rPr>
              <a:t> of the TESs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Palatino Linotype" panose="02040502050505030304" pitchFamily="18" charset="0"/>
            </a:endParaRPr>
          </a:p>
          <a:p>
            <a:pPr algn="just"/>
            <a:r>
              <a:rPr lang="it-IT" sz="2400" dirty="0" err="1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It</a:t>
            </a:r>
            <a:r>
              <a:rPr lang="it-IT" sz="2400" dirty="0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 time to work on the </a:t>
            </a:r>
            <a:r>
              <a:rPr lang="it-IT" sz="2400" dirty="0" err="1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detection</a:t>
            </a:r>
            <a:r>
              <a:rPr lang="it-IT" sz="2400" dirty="0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 of electron with </a:t>
            </a:r>
            <a:r>
              <a:rPr lang="it-IT" sz="2400" dirty="0" err="1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TESs</a:t>
            </a:r>
            <a:r>
              <a:rPr lang="it-IT" sz="2400" dirty="0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: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400" dirty="0" err="1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Cryogenic</a:t>
            </a:r>
            <a:r>
              <a:rPr lang="it-IT" sz="2400" dirty="0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 e-gun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First </a:t>
            </a:r>
            <a:r>
              <a:rPr lang="it-IT" sz="2400" dirty="0" err="1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characterization</a:t>
            </a:r>
            <a:r>
              <a:rPr lang="it-IT" sz="2400" dirty="0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 of </a:t>
            </a:r>
            <a:r>
              <a:rPr lang="it-IT" sz="2400" dirty="0" err="1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TESs</a:t>
            </a:r>
            <a:r>
              <a:rPr lang="it-IT" sz="2400" dirty="0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 with </a:t>
            </a:r>
            <a:r>
              <a:rPr lang="it-IT" sz="2400" dirty="0" err="1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keV</a:t>
            </a:r>
            <a:r>
              <a:rPr lang="it-IT" sz="2400" dirty="0">
                <a:latin typeface="Palatino Linotype" panose="02040502050505030304" pitchFamily="18" charset="0"/>
                <a:ea typeface="Yu Mincho"/>
                <a:cs typeface="Times New Roman" panose="02020603050405020304" pitchFamily="18" charset="0"/>
              </a:rPr>
              <a:t>  electron? 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E8A6DE02-F23A-EC43-3844-CA1CF7E7B739}"/>
              </a:ext>
            </a:extLst>
          </p:cNvPr>
          <p:cNvSpPr txBox="1"/>
          <p:nvPr/>
        </p:nvSpPr>
        <p:spPr>
          <a:xfrm>
            <a:off x="6824703" y="1045386"/>
            <a:ext cx="3547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Further investigation</a:t>
            </a:r>
          </a:p>
        </p:txBody>
      </p:sp>
      <p:pic>
        <p:nvPicPr>
          <p:cNvPr id="10" name="Elemento grafico 9" descr="Testa con ingranaggi contorno">
            <a:extLst>
              <a:ext uri="{FF2B5EF4-FFF2-40B4-BE49-F238E27FC236}">
                <a16:creationId xmlns:a16="http://schemas.microsoft.com/office/drawing/2014/main" id="{80D39EFC-03B9-274B-EB68-C12DF8D07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7175" y="1981199"/>
            <a:ext cx="491465" cy="491465"/>
          </a:xfrm>
          <a:prstGeom prst="rect">
            <a:avLst/>
          </a:prstGeom>
        </p:spPr>
      </p:pic>
      <p:pic>
        <p:nvPicPr>
          <p:cNvPr id="13" name="Elemento grafico 12" descr="Testa con ingranaggi contorno">
            <a:extLst>
              <a:ext uri="{FF2B5EF4-FFF2-40B4-BE49-F238E27FC236}">
                <a16:creationId xmlns:a16="http://schemas.microsoft.com/office/drawing/2014/main" id="{CE521ACA-93D6-746C-9254-1CCB9D347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8815" y="2981662"/>
            <a:ext cx="491465" cy="491465"/>
          </a:xfrm>
          <a:prstGeom prst="rect">
            <a:avLst/>
          </a:prstGeom>
        </p:spPr>
      </p:pic>
      <p:pic>
        <p:nvPicPr>
          <p:cNvPr id="14" name="Elemento grafico 13" descr="Testa con ingranaggi contorno">
            <a:extLst>
              <a:ext uri="{FF2B5EF4-FFF2-40B4-BE49-F238E27FC236}">
                <a16:creationId xmlns:a16="http://schemas.microsoft.com/office/drawing/2014/main" id="{4F58B89B-3029-1922-560F-DB2DB58CD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5442" y="4068744"/>
            <a:ext cx="491465" cy="49146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8EF9759-92EE-5104-F94F-71B934BA2E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18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9784EA1F-4087-BA2D-0310-53E02E7FB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b="3142"/>
          <a:stretch/>
        </p:blipFill>
        <p:spPr>
          <a:xfrm>
            <a:off x="1887467" y="0"/>
            <a:ext cx="8385000" cy="4726003"/>
          </a:xfrm>
          <a:prstGeom prst="rect">
            <a:avLst/>
          </a:prstGeom>
        </p:spPr>
      </p:pic>
      <p:pic>
        <p:nvPicPr>
          <p:cNvPr id="9" name="Immagine 6">
            <a:extLst>
              <a:ext uri="{FF2B5EF4-FFF2-40B4-BE49-F238E27FC236}">
                <a16:creationId xmlns:a16="http://schemas.microsoft.com/office/drawing/2014/main" id="{A61CA315-4B56-477F-AE6A-7D377A1913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8" t="37293" r="5335" b="32283"/>
          <a:stretch/>
        </p:blipFill>
        <p:spPr>
          <a:xfrm>
            <a:off x="889658" y="5061710"/>
            <a:ext cx="4129603" cy="16591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9" y="5183561"/>
            <a:ext cx="5817326" cy="143861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F5A1E5-4C9E-45F2-95FE-1528E25D68FA}"/>
              </a:ext>
            </a:extLst>
          </p:cNvPr>
          <p:cNvSpPr txBox="1"/>
          <p:nvPr/>
        </p:nvSpPr>
        <p:spPr>
          <a:xfrm>
            <a:off x="889658" y="1891393"/>
            <a:ext cx="103806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u="sng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Carlo Pepe</a:t>
            </a:r>
            <a:r>
              <a:rPr lang="it-IT" sz="2000" b="1" baseline="30000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1,2</a:t>
            </a:r>
            <a:r>
              <a:rPr lang="it-IT" sz="20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, Hobey Garrone</a:t>
            </a:r>
            <a:r>
              <a:rPr lang="it-IT" sz="2000" b="1" baseline="30000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1,2</a:t>
            </a:r>
            <a:endParaRPr lang="it-IT" sz="2000" b="1" dirty="0">
              <a:solidFill>
                <a:srgbClr val="234865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Eugenio Monticone</a:t>
            </a:r>
            <a:r>
              <a:rPr lang="it-IT" sz="2000" b="1" baseline="30000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1</a:t>
            </a:r>
            <a:r>
              <a:rPr lang="it-IT" sz="20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, Mauro Rajteri</a:t>
            </a:r>
            <a:r>
              <a:rPr lang="it-IT" sz="2000" b="1" baseline="30000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1</a:t>
            </a:r>
            <a:r>
              <a:rPr lang="it-IT" sz="20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F65379A1-8580-4964-BA04-CFC9DE8818AD}"/>
              </a:ext>
            </a:extLst>
          </p:cNvPr>
          <p:cNvSpPr txBox="1">
            <a:spLocks/>
          </p:cNvSpPr>
          <p:nvPr/>
        </p:nvSpPr>
        <p:spPr>
          <a:xfrm>
            <a:off x="416773" y="4985884"/>
            <a:ext cx="490153" cy="395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234865"/>
                </a:solidFill>
                <a:latin typeface="Palatino Linotype" panose="02040502050505030304" pitchFamily="18" charset="0"/>
              </a:rPr>
              <a:t>(1)</a:t>
            </a:r>
            <a:endParaRPr lang="it-IT" sz="20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98F180AF-CB0B-4EF9-A04C-3E750A557430}"/>
              </a:ext>
            </a:extLst>
          </p:cNvPr>
          <p:cNvSpPr txBox="1">
            <a:spLocks/>
          </p:cNvSpPr>
          <p:nvPr/>
        </p:nvSpPr>
        <p:spPr>
          <a:xfrm>
            <a:off x="5850922" y="4985884"/>
            <a:ext cx="490153" cy="395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234865"/>
                </a:solidFill>
                <a:latin typeface="Palatino Linotype" panose="02040502050505030304" pitchFamily="18" charset="0"/>
              </a:rPr>
              <a:t>(2)</a:t>
            </a:r>
            <a:endParaRPr lang="it-IT" sz="20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0B787E-40DB-2F3C-4578-2C40533BE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t>23</a:t>
            </a:fld>
            <a:endParaRPr lang="it-IT"/>
          </a:p>
        </p:txBody>
      </p:sp>
      <p:sp>
        <p:nvSpPr>
          <p:cNvPr id="14" name="CasellaDiTesto 5">
            <a:extLst>
              <a:ext uri="{FF2B5EF4-FFF2-40B4-BE49-F238E27FC236}">
                <a16:creationId xmlns:a16="http://schemas.microsoft.com/office/drawing/2014/main" id="{2677A1A4-A961-2F84-95F7-F00CB8E2A163}"/>
              </a:ext>
            </a:extLst>
          </p:cNvPr>
          <p:cNvSpPr txBox="1"/>
          <p:nvPr/>
        </p:nvSpPr>
        <p:spPr>
          <a:xfrm>
            <a:off x="889658" y="854009"/>
            <a:ext cx="103806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Thank </a:t>
            </a:r>
            <a:r>
              <a:rPr lang="it-IT" sz="4400" b="1" dirty="0" err="1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you</a:t>
            </a:r>
            <a:r>
              <a:rPr lang="it-IT" sz="44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for the </a:t>
            </a:r>
            <a:r>
              <a:rPr lang="it-IT" sz="4400" b="1" dirty="0" err="1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attention</a:t>
            </a:r>
            <a:endParaRPr lang="it-IT" sz="4400" b="1" dirty="0">
              <a:solidFill>
                <a:srgbClr val="234865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20" name="CasellaDiTesto 5">
            <a:extLst>
              <a:ext uri="{FF2B5EF4-FFF2-40B4-BE49-F238E27FC236}">
                <a16:creationId xmlns:a16="http://schemas.microsoft.com/office/drawing/2014/main" id="{83B45092-D674-18BD-60E2-4A99B15C1ADF}"/>
              </a:ext>
            </a:extLst>
          </p:cNvPr>
          <p:cNvSpPr txBox="1"/>
          <p:nvPr/>
        </p:nvSpPr>
        <p:spPr>
          <a:xfrm>
            <a:off x="973182" y="2603073"/>
            <a:ext cx="10380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6-7 </a:t>
            </a:r>
            <a:r>
              <a:rPr lang="it-IT" sz="2000" b="1" dirty="0" err="1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October</a:t>
            </a:r>
            <a:r>
              <a:rPr lang="it-IT" sz="20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2022 Zandvoort (NL)</a:t>
            </a:r>
          </a:p>
        </p:txBody>
      </p:sp>
    </p:spTree>
    <p:extLst>
      <p:ext uri="{BB962C8B-B14F-4D97-AF65-F5344CB8AC3E}">
        <p14:creationId xmlns:p14="http://schemas.microsoft.com/office/powerpoint/2010/main" val="1402824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DE525-CA8A-E0D4-0985-9EB9AB994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07DAA-822E-774F-84C1-8DA6A8BC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t>24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7EB92A-A128-1E69-532D-1F4A9AFB7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7991DAA0-F9B2-046F-35EF-AB6512FCE22E}"/>
              </a:ext>
            </a:extLst>
          </p:cNvPr>
          <p:cNvSpPr txBox="1"/>
          <p:nvPr/>
        </p:nvSpPr>
        <p:spPr>
          <a:xfrm>
            <a:off x="905691" y="3044279"/>
            <a:ext cx="103806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6000" b="1" dirty="0" err="1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Discussion</a:t>
            </a:r>
            <a:endParaRPr lang="it-IT" sz="6000" b="1" dirty="0">
              <a:solidFill>
                <a:srgbClr val="234865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94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DE525-CA8A-E0D4-0985-9EB9AB994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07DAA-822E-774F-84C1-8DA6A8BC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t>25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7EB92A-A128-1E69-532D-1F4A9AFB7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7991DAA0-F9B2-046F-35EF-AB6512FCE22E}"/>
              </a:ext>
            </a:extLst>
          </p:cNvPr>
          <p:cNvSpPr txBox="1"/>
          <p:nvPr/>
        </p:nvSpPr>
        <p:spPr>
          <a:xfrm>
            <a:off x="905691" y="3044279"/>
            <a:ext cx="103806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6000" b="1" dirty="0">
                <a:solidFill>
                  <a:srgbClr val="234865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Backup slide</a:t>
            </a:r>
          </a:p>
        </p:txBody>
      </p:sp>
    </p:spTree>
    <p:extLst>
      <p:ext uri="{BB962C8B-B14F-4D97-AF65-F5344CB8AC3E}">
        <p14:creationId xmlns:p14="http://schemas.microsoft.com/office/powerpoint/2010/main" val="3876997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3C323B9F-513B-8038-526E-0638050ECBBC}"/>
              </a:ext>
            </a:extLst>
          </p:cNvPr>
          <p:cNvSpPr/>
          <p:nvPr/>
        </p:nvSpPr>
        <p:spPr>
          <a:xfrm>
            <a:off x="1532348" y="5756000"/>
            <a:ext cx="6745500" cy="5667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8172BE-FE13-295E-6C18-6B307FD0F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CE285A-BAA3-455A-A34D-7D752E08B745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3" name="Object 14">
            <a:extLst>
              <a:ext uri="{FF2B5EF4-FFF2-40B4-BE49-F238E27FC236}">
                <a16:creationId xmlns:a16="http://schemas.microsoft.com/office/drawing/2014/main" id="{9AA13B33-04C0-6A30-2855-76E70BC97F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6888" y="1443054"/>
          <a:ext cx="3282950" cy="11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637589" imgH="533169" progId="Equation.3">
                  <p:embed/>
                </p:oleObj>
              </mc:Choice>
              <mc:Fallback>
                <p:oleObj name="Equazione" r:id="rId3" imgW="1637589" imgH="533169" progId="Equation.3">
                  <p:embed/>
                  <p:pic>
                    <p:nvPicPr>
                      <p:cNvPr id="3" name="Object 14">
                        <a:extLst>
                          <a:ext uri="{FF2B5EF4-FFF2-40B4-BE49-F238E27FC236}">
                            <a16:creationId xmlns:a16="http://schemas.microsoft.com/office/drawing/2014/main" id="{9AA13B33-04C0-6A30-2855-76E70BC97F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888" y="1443054"/>
                        <a:ext cx="3282950" cy="112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1">
            <a:extLst>
              <a:ext uri="{FF2B5EF4-FFF2-40B4-BE49-F238E27FC236}">
                <a16:creationId xmlns:a16="http://schemas.microsoft.com/office/drawing/2014/main" id="{30913E66-2518-82E8-CF93-DEE0EF9F2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6" y="2660667"/>
            <a:ext cx="7777163" cy="367088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sz="2200" b="1" dirty="0">
                <a:solidFill>
                  <a:srgbClr val="FF6600"/>
                </a:solidFill>
              </a:rPr>
              <a:t>Trade-off between response time and energy resolution</a:t>
            </a:r>
            <a:endParaRPr lang="en-GB" sz="2200" b="1" dirty="0">
              <a:solidFill>
                <a:srgbClr val="FF6600"/>
              </a:solidFill>
              <a:latin typeface="Symbol" panose="05050102010706020507" pitchFamily="18" charset="2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97F6C20-4841-5115-9241-889DE1AC0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1" y="1687529"/>
            <a:ext cx="404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sz="2200" b="1" u="sng" dirty="0">
                <a:solidFill>
                  <a:srgbClr val="336699"/>
                </a:solidFill>
                <a:latin typeface="+mj-lt"/>
              </a:rPr>
              <a:t>Effective response time</a:t>
            </a:r>
            <a:endParaRPr lang="el-GR" sz="2200" b="1" u="sng" dirty="0">
              <a:solidFill>
                <a:srgbClr val="336699"/>
              </a:solidFill>
              <a:latin typeface="+mj-lt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473275A-1FDC-1373-6E8B-EC7BA637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989" y="3355993"/>
            <a:ext cx="27527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sz="2200" b="1" u="sng" dirty="0">
                <a:solidFill>
                  <a:srgbClr val="336699"/>
                </a:solidFill>
                <a:latin typeface="+mj-lt"/>
              </a:rPr>
              <a:t>Energy resolution</a:t>
            </a:r>
            <a:endParaRPr lang="el-GR" sz="2200" b="1" u="sng" dirty="0">
              <a:solidFill>
                <a:srgbClr val="336699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ggetto 2">
                <a:extLst>
                  <a:ext uri="{FF2B5EF4-FFF2-40B4-BE49-F238E27FC236}">
                    <a16:creationId xmlns:a16="http://schemas.microsoft.com/office/drawing/2014/main" id="{BB3E2FC3-66A6-50E0-6F0B-8113CF33FC3C}"/>
                  </a:ext>
                </a:extLst>
              </p:cNvPr>
              <p:cNvSpPr txBox="1"/>
              <p:nvPr/>
            </p:nvSpPr>
            <p:spPr bwMode="auto">
              <a:xfrm>
                <a:off x="1768475" y="3106754"/>
                <a:ext cx="5362575" cy="9842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≃2.36</m:t>
                      </m:r>
                      <m:rad>
                        <m:radPr>
                          <m:degHide m:val="on"/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sSubSup>
                            <m:sSubSup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e>
                      </m:rad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Oggetto 2">
                <a:extLst>
                  <a:ext uri="{FF2B5EF4-FFF2-40B4-BE49-F238E27FC236}">
                    <a16:creationId xmlns:a16="http://schemas.microsoft.com/office/drawing/2014/main" id="{BB3E2FC3-66A6-50E0-6F0B-8113CF33F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8475" y="3106754"/>
                <a:ext cx="5362575" cy="9842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034B2-AD97-9CDB-5E87-6C52D42D310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75299" y="1778687"/>
            <a:ext cx="2356094" cy="670633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 w="25400">
            <a:noFill/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9" name="Rettangolo 17">
            <a:extLst>
              <a:ext uri="{FF2B5EF4-FFF2-40B4-BE49-F238E27FC236}">
                <a16:creationId xmlns:a16="http://schemas.microsoft.com/office/drawing/2014/main" id="{3BD20738-1557-5EE9-A797-44634EE63D4A}"/>
              </a:ext>
            </a:extLst>
          </p:cNvPr>
          <p:cNvSpPr/>
          <p:nvPr/>
        </p:nvSpPr>
        <p:spPr>
          <a:xfrm>
            <a:off x="3914153" y="116430"/>
            <a:ext cx="436369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sz="3200" b="1" spc="150" dirty="0">
                <a:ln w="11430"/>
                <a:solidFill>
                  <a:srgbClr val="507492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TES: Performances</a:t>
            </a:r>
          </a:p>
        </p:txBody>
      </p:sp>
      <p:graphicFrame>
        <p:nvGraphicFramePr>
          <p:cNvPr id="10" name="Object 16">
            <a:extLst>
              <a:ext uri="{FF2B5EF4-FFF2-40B4-BE49-F238E27FC236}">
                <a16:creationId xmlns:a16="http://schemas.microsoft.com/office/drawing/2014/main" id="{57612B95-64E4-7647-4233-F623F4E301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5814" y="4759343"/>
          <a:ext cx="1450975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7" imgW="965200" imgH="558800" progId="Equation.3">
                  <p:embed/>
                </p:oleObj>
              </mc:Choice>
              <mc:Fallback>
                <p:oleObj name="Equazione" r:id="rId7" imgW="965200" imgH="558800" progId="Equation.3">
                  <p:embed/>
                  <p:pic>
                    <p:nvPicPr>
                      <p:cNvPr id="10" name="Object 16">
                        <a:extLst>
                          <a:ext uri="{FF2B5EF4-FFF2-40B4-BE49-F238E27FC236}">
                            <a16:creationId xmlns:a16="http://schemas.microsoft.com/office/drawing/2014/main" id="{57612B95-64E4-7647-4233-F623F4E301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814" y="4759343"/>
                        <a:ext cx="1450975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2">
            <a:extLst>
              <a:ext uri="{FF2B5EF4-FFF2-40B4-BE49-F238E27FC236}">
                <a16:creationId xmlns:a16="http://schemas.microsoft.com/office/drawing/2014/main" id="{ABF774ED-5870-9A4F-B908-D66970B1E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989" y="4927618"/>
            <a:ext cx="27527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sz="2200" b="1" u="sng" dirty="0">
                <a:solidFill>
                  <a:srgbClr val="336699"/>
                </a:solidFill>
                <a:latin typeface="+mj-lt"/>
              </a:rPr>
              <a:t>Saturation Energy</a:t>
            </a:r>
            <a:endParaRPr lang="el-GR" sz="2200" b="1" u="sng" dirty="0">
              <a:solidFill>
                <a:srgbClr val="336699"/>
              </a:solidFill>
              <a:latin typeface="+mj-lt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6B31CE5F-849E-E6DF-6B16-8C0D61195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544779"/>
            <a:ext cx="444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3200">
                <a:sym typeface="Wingdings 3" panose="05040102010807070707" pitchFamily="18" charset="2"/>
              </a:rPr>
              <a:t></a:t>
            </a:r>
            <a:endParaRPr lang="en-US" altLang="it-IT" sz="320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B5392A42-9932-76C1-8369-CAC02D2D9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4219592"/>
            <a:ext cx="8047038" cy="367088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sz="2200" b="1" dirty="0">
                <a:solidFill>
                  <a:srgbClr val="FF6600"/>
                </a:solidFill>
              </a:rPr>
              <a:t>Trade-off between energy resolution and saturation energy</a:t>
            </a:r>
            <a:endParaRPr lang="en-GB" sz="2200" b="1" dirty="0">
              <a:solidFill>
                <a:srgbClr val="FF6600"/>
              </a:solidFill>
              <a:latin typeface="Symbol" panose="05050102010706020507" pitchFamily="18" charset="2"/>
            </a:endParaRPr>
          </a:p>
        </p:txBody>
      </p:sp>
      <p:sp>
        <p:nvSpPr>
          <p:cNvPr id="14" name="CasellaDiTesto 15">
            <a:extLst>
              <a:ext uri="{FF2B5EF4-FFF2-40B4-BE49-F238E27FC236}">
                <a16:creationId xmlns:a16="http://schemas.microsoft.com/office/drawing/2014/main" id="{8C06C9A8-C727-92DF-F919-F1AF57A61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4" y="4110054"/>
            <a:ext cx="46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3200">
                <a:sym typeface="Wingdings 3" panose="05040102010807070707" pitchFamily="18" charset="2"/>
              </a:rPr>
              <a:t></a:t>
            </a:r>
            <a:endParaRPr lang="en-US" altLang="it-IT" sz="3200"/>
          </a:p>
        </p:txBody>
      </p: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C53FCE95-7F48-8273-F2FC-F24E83475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488" y="1020780"/>
            <a:ext cx="2317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it-IT" dirty="0"/>
              <a:t>Transition sharpness</a:t>
            </a:r>
          </a:p>
          <a:p>
            <a:pPr algn="ctr"/>
            <a:r>
              <a:rPr lang="en-US" altLang="it-IT" dirty="0">
                <a:sym typeface="Wingdings 3" panose="05040102010807070707" pitchFamily="18" charset="2"/>
              </a:rPr>
              <a:t></a:t>
            </a:r>
            <a:endParaRPr lang="en-US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24B24E8-403B-0A99-C117-E3B5C972C7C5}"/>
                  </a:ext>
                </a:extLst>
              </p:cNvPr>
              <p:cNvSpPr txBox="1"/>
              <p:nvPr/>
            </p:nvSpPr>
            <p:spPr>
              <a:xfrm>
                <a:off x="1664563" y="5922034"/>
                <a:ext cx="33343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=50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24B24E8-403B-0A99-C117-E3B5C972C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563" y="5922034"/>
                <a:ext cx="3334311" cy="276999"/>
              </a:xfrm>
              <a:prstGeom prst="rect">
                <a:avLst/>
              </a:prstGeom>
              <a:blipFill>
                <a:blip r:embed="rId9"/>
                <a:stretch>
                  <a:fillRect l="-1097" r="-1280" b="-108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ccia destra con strisce 19">
            <a:extLst>
              <a:ext uri="{FF2B5EF4-FFF2-40B4-BE49-F238E27FC236}">
                <a16:creationId xmlns:a16="http://schemas.microsoft.com/office/drawing/2014/main" id="{8EC7AAD2-17F6-C222-DBDE-E8F1BBD558D0}"/>
              </a:ext>
            </a:extLst>
          </p:cNvPr>
          <p:cNvSpPr/>
          <p:nvPr/>
        </p:nvSpPr>
        <p:spPr>
          <a:xfrm>
            <a:off x="5131089" y="5876989"/>
            <a:ext cx="612322" cy="367088"/>
          </a:xfrm>
          <a:prstGeom prst="striped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ggetto 2">
                <a:extLst>
                  <a:ext uri="{FF2B5EF4-FFF2-40B4-BE49-F238E27FC236}">
                    <a16:creationId xmlns:a16="http://schemas.microsoft.com/office/drawing/2014/main" id="{D1A23F07-A77D-D77C-85F9-B3612B3A5F43}"/>
                  </a:ext>
                </a:extLst>
              </p:cNvPr>
              <p:cNvSpPr txBox="1"/>
              <p:nvPr/>
            </p:nvSpPr>
            <p:spPr bwMode="auto">
              <a:xfrm>
                <a:off x="5978967" y="5826648"/>
                <a:ext cx="2610809" cy="5164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it-IT" dirty="0"/>
                  <a:t> 39 </a:t>
                </a:r>
                <a:r>
                  <a:rPr lang="it-IT" dirty="0" err="1"/>
                  <a:t>meV</a:t>
                </a:r>
                <a:endParaRPr lang="it-IT" dirty="0"/>
              </a:p>
            </p:txBody>
          </p:sp>
        </mc:Choice>
        <mc:Fallback xmlns="">
          <p:sp>
            <p:nvSpPr>
              <p:cNvPr id="22" name="Oggetto 2">
                <a:extLst>
                  <a:ext uri="{FF2B5EF4-FFF2-40B4-BE49-F238E27FC236}">
                    <a16:creationId xmlns:a16="http://schemas.microsoft.com/office/drawing/2014/main" id="{D1A23F07-A77D-D77C-85F9-B3612B3A5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8967" y="5826648"/>
                <a:ext cx="2610809" cy="516481"/>
              </a:xfrm>
              <a:prstGeom prst="rect">
                <a:avLst/>
              </a:prstGeom>
              <a:blipFill>
                <a:blip r:embed="rId10"/>
                <a:stretch>
                  <a:fillRect t="-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47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>
            <a:extLst>
              <a:ext uri="{FF2B5EF4-FFF2-40B4-BE49-F238E27FC236}">
                <a16:creationId xmlns:a16="http://schemas.microsoft.com/office/drawing/2014/main" id="{AF0A6CB2-C20B-1AEE-C82A-2DAA949BA655}"/>
              </a:ext>
            </a:extLst>
          </p:cNvPr>
          <p:cNvGrpSpPr/>
          <p:nvPr/>
        </p:nvGrpSpPr>
        <p:grpSpPr>
          <a:xfrm>
            <a:off x="323426" y="2909484"/>
            <a:ext cx="4454748" cy="3475174"/>
            <a:chOff x="8277129" y="18767503"/>
            <a:chExt cx="9365281" cy="6439196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CD3734F5-DFF9-3AE2-7F9E-BE9F4C07B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129" y="19181700"/>
              <a:ext cx="9365281" cy="6024999"/>
            </a:xfrm>
            <a:prstGeom prst="rect">
              <a:avLst/>
            </a:prstGeom>
          </p:spPr>
        </p:pic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B708C506-3274-A5DF-FA20-27534BEEDA8E}"/>
                </a:ext>
              </a:extLst>
            </p:cNvPr>
            <p:cNvGrpSpPr/>
            <p:nvPr/>
          </p:nvGrpSpPr>
          <p:grpSpPr>
            <a:xfrm>
              <a:off x="8597824" y="18767503"/>
              <a:ext cx="8939229" cy="4872073"/>
              <a:chOff x="10382361" y="9679578"/>
              <a:chExt cx="8939229" cy="4872073"/>
            </a:xfrm>
          </p:grpSpPr>
          <p:grpSp>
            <p:nvGrpSpPr>
              <p:cNvPr id="32" name="Gruppo 31">
                <a:extLst>
                  <a:ext uri="{FF2B5EF4-FFF2-40B4-BE49-F238E27FC236}">
                    <a16:creationId xmlns:a16="http://schemas.microsoft.com/office/drawing/2014/main" id="{E50742A0-C8BD-06C9-F85D-E8A294A5BFC9}"/>
                  </a:ext>
                </a:extLst>
              </p:cNvPr>
              <p:cNvGrpSpPr/>
              <p:nvPr/>
            </p:nvGrpSpPr>
            <p:grpSpPr>
              <a:xfrm>
                <a:off x="10382361" y="9679578"/>
                <a:ext cx="8939229" cy="4872073"/>
                <a:chOff x="21119679" y="9364151"/>
                <a:chExt cx="8939229" cy="4872073"/>
              </a:xfrm>
            </p:grpSpPr>
            <p:cxnSp>
              <p:nvCxnSpPr>
                <p:cNvPr id="37" name="Connettore 2 36">
                  <a:extLst>
                    <a:ext uri="{FF2B5EF4-FFF2-40B4-BE49-F238E27FC236}">
                      <a16:creationId xmlns:a16="http://schemas.microsoft.com/office/drawing/2014/main" id="{B1D2FAAE-7D95-87D6-8DFF-7D01E8A3B5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498050" y="10163766"/>
                  <a:ext cx="0" cy="37740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2 37">
                  <a:extLst>
                    <a:ext uri="{FF2B5EF4-FFF2-40B4-BE49-F238E27FC236}">
                      <a16:creationId xmlns:a16="http://schemas.microsoft.com/office/drawing/2014/main" id="{E0E085C7-F5F4-C255-69D2-8654C611A8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488525" y="10173882"/>
                  <a:ext cx="737584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CasellaDiTesto 38">
                  <a:extLst>
                    <a:ext uri="{FF2B5EF4-FFF2-40B4-BE49-F238E27FC236}">
                      <a16:creationId xmlns:a16="http://schemas.microsoft.com/office/drawing/2014/main" id="{D958C522-40E4-EFF4-FABA-BEF85BCAF5F6}"/>
                    </a:ext>
                  </a:extLst>
                </p:cNvPr>
                <p:cNvSpPr txBox="1"/>
                <p:nvPr/>
              </p:nvSpPr>
              <p:spPr>
                <a:xfrm>
                  <a:off x="21119679" y="10932328"/>
                  <a:ext cx="661834" cy="1793717"/>
                </a:xfrm>
                <a:prstGeom prst="rect">
                  <a:avLst/>
                </a:prstGeom>
                <a:noFill/>
              </p:spPr>
              <p:txBody>
                <a:bodyPr vert="vert270" wrap="none" rtlCol="0">
                  <a:spAutoFit/>
                </a:bodyPr>
                <a:lstStyle/>
                <a:p>
                  <a:r>
                    <a:rPr lang="it-IT" sz="1600" dirty="0" err="1">
                      <a:latin typeface="Trade Gothic Next Light" panose="020B0403040303020004" pitchFamily="34" charset="0"/>
                    </a:rPr>
                    <a:t>Amplitude</a:t>
                  </a:r>
                  <a:r>
                    <a:rPr lang="it-IT" sz="1600" dirty="0">
                      <a:latin typeface="Trade Gothic Next Light" panose="020B0403040303020004" pitchFamily="34" charset="0"/>
                    </a:rPr>
                    <a:t> (V)</a:t>
                  </a:r>
                </a:p>
              </p:txBody>
            </p:sp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0641CB6A-88A8-3911-C97E-1BF254F5A5C3}"/>
                    </a:ext>
                  </a:extLst>
                </p:cNvPr>
                <p:cNvSpPr txBox="1"/>
                <p:nvPr/>
              </p:nvSpPr>
              <p:spPr>
                <a:xfrm>
                  <a:off x="24650689" y="9364151"/>
                  <a:ext cx="1470417" cy="469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latin typeface="Trade Gothic Next Light" panose="020B0403040303020004" pitchFamily="34" charset="0"/>
                    </a:rPr>
                    <a:t>time (</a:t>
                  </a:r>
                  <a:r>
                    <a:rPr lang="el-GR" sz="1600" b="0" i="0" u="none" strike="noStrike" dirty="0">
                      <a:solidFill>
                        <a:srgbClr val="231F20"/>
                      </a:solidFill>
                      <a:latin typeface="AdvOTdd3b7348.I+03"/>
                    </a:rPr>
                    <a:t>μ</a:t>
                  </a:r>
                  <a:r>
                    <a:rPr lang="it-IT" sz="1600" dirty="0">
                      <a:latin typeface="Trade Gothic Next Light" panose="020B0403040303020004" pitchFamily="34" charset="0"/>
                    </a:rPr>
                    <a:t>s)</a:t>
                  </a:r>
                </a:p>
              </p:txBody>
            </p:sp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95DECBD0-0AA5-5347-9341-5C828A7FE47F}"/>
                    </a:ext>
                  </a:extLst>
                </p:cNvPr>
                <p:cNvSpPr txBox="1"/>
                <p:nvPr/>
              </p:nvSpPr>
              <p:spPr>
                <a:xfrm>
                  <a:off x="22602869" y="9719732"/>
                  <a:ext cx="7456039" cy="4922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dirty="0">
                      <a:latin typeface="Trade Gothic Next Light" panose="020B0403040303020004" pitchFamily="34" charset="0"/>
                    </a:rPr>
                    <a:t>0                            20                           40                           60</a:t>
                  </a:r>
                </a:p>
              </p:txBody>
            </p:sp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F9D08BD8-0EFE-4712-BAE8-032F4C880DEA}"/>
                    </a:ext>
                  </a:extLst>
                </p:cNvPr>
                <p:cNvSpPr txBox="1"/>
                <p:nvPr/>
              </p:nvSpPr>
              <p:spPr>
                <a:xfrm>
                  <a:off x="21705433" y="10134428"/>
                  <a:ext cx="927273" cy="4101796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pPr algn="ctr"/>
                  <a:r>
                    <a:rPr lang="it-IT" sz="1200" dirty="0">
                      <a:latin typeface="Trade Gothic Next Light" panose="020B0403040303020004" pitchFamily="34" charset="0"/>
                    </a:rPr>
                    <a:t>0</a:t>
                  </a: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r>
                    <a:rPr lang="it-IT" sz="1200" dirty="0">
                      <a:latin typeface="Trade Gothic Next Light" panose="020B0403040303020004" pitchFamily="34" charset="0"/>
                    </a:rPr>
                    <a:t>-0.1</a:t>
                  </a: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r>
                    <a:rPr lang="it-IT" sz="1200" dirty="0">
                      <a:latin typeface="Trade Gothic Next Light" panose="020B0403040303020004" pitchFamily="34" charset="0"/>
                    </a:rPr>
                    <a:t>-0.2</a:t>
                  </a:r>
                </a:p>
                <a:p>
                  <a:pPr algn="ctr"/>
                  <a:r>
                    <a:rPr lang="it-IT" sz="1200" dirty="0">
                      <a:latin typeface="Trade Gothic Next Light" panose="020B0403040303020004" pitchFamily="34" charset="0"/>
                    </a:rPr>
                    <a:t> </a:t>
                  </a:r>
                </a:p>
              </p:txBody>
            </p:sp>
          </p:grp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9D8AD9D1-58E7-274C-ED0D-2C5CB2B74985}"/>
                  </a:ext>
                </a:extLst>
              </p:cNvPr>
              <p:cNvSpPr txBox="1"/>
              <p:nvPr/>
            </p:nvSpPr>
            <p:spPr>
              <a:xfrm>
                <a:off x="12134558" y="11958016"/>
                <a:ext cx="760873" cy="492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Trade Gothic Next Light" panose="020B0403040303020004" pitchFamily="34" charset="0"/>
                  </a:rPr>
                  <a:t>1 </a:t>
                </a:r>
                <a:r>
                  <a:rPr lang="el-GR" sz="1200" i="0" dirty="0">
                    <a:solidFill>
                      <a:srgbClr val="202122"/>
                    </a:solidFill>
                    <a:effectLst/>
                    <a:latin typeface="Times New Roman" panose="02020603050405020304" pitchFamily="18" charset="0"/>
                  </a:rPr>
                  <a:t>γ</a:t>
                </a:r>
                <a:endParaRPr lang="it-IT" sz="1200" dirty="0">
                  <a:latin typeface="Trade Gothic Next Light" panose="020B0403040303020004" pitchFamily="34" charset="0"/>
                </a:endParaRPr>
              </a:p>
            </p:txBody>
          </p: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341F851E-D631-D529-9BA1-0339641958EB}"/>
                  </a:ext>
                </a:extLst>
              </p:cNvPr>
              <p:cNvSpPr txBox="1"/>
              <p:nvPr/>
            </p:nvSpPr>
            <p:spPr>
              <a:xfrm>
                <a:off x="12081822" y="12982190"/>
                <a:ext cx="760873" cy="492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Trade Gothic Next Light" panose="020B0403040303020004" pitchFamily="34" charset="0"/>
                  </a:rPr>
                  <a:t>2 </a:t>
                </a:r>
                <a:r>
                  <a:rPr lang="el-GR" sz="1200" i="0" dirty="0">
                    <a:solidFill>
                      <a:srgbClr val="202122"/>
                    </a:solidFill>
                    <a:effectLst/>
                    <a:latin typeface="Times New Roman" panose="02020603050405020304" pitchFamily="18" charset="0"/>
                  </a:rPr>
                  <a:t>γ</a:t>
                </a:r>
                <a:endParaRPr lang="it-IT" sz="1200" dirty="0">
                  <a:latin typeface="Trade Gothic Next Light" panose="020B0403040303020004" pitchFamily="34" charset="0"/>
                </a:endParaRPr>
              </a:p>
            </p:txBody>
          </p:sp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2F785FAE-588A-F29A-B182-2A04123983F7}"/>
                  </a:ext>
                </a:extLst>
              </p:cNvPr>
              <p:cNvSpPr txBox="1"/>
              <p:nvPr/>
            </p:nvSpPr>
            <p:spPr>
              <a:xfrm>
                <a:off x="12134558" y="10964935"/>
                <a:ext cx="760873" cy="492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>
                    <a:latin typeface="Trade Gothic Next Light" panose="020B0403040303020004" pitchFamily="34" charset="0"/>
                  </a:rPr>
                  <a:t>0 </a:t>
                </a:r>
                <a:r>
                  <a:rPr lang="el-GR" sz="1200" i="0" dirty="0">
                    <a:solidFill>
                      <a:srgbClr val="202122"/>
                    </a:solidFill>
                    <a:effectLst/>
                    <a:latin typeface="Times New Roman" panose="02020603050405020304" pitchFamily="18" charset="0"/>
                  </a:rPr>
                  <a:t>γ</a:t>
                </a:r>
                <a:endParaRPr lang="it-IT" sz="1200" b="1" dirty="0">
                  <a:latin typeface="Trade Gothic Next Light" panose="020B0403040303020004" pitchFamily="34" charset="0"/>
                </a:endParaRPr>
              </a:p>
            </p:txBody>
          </p: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A352A9AE-22FF-8BE0-BF44-DB1C88406362}"/>
                  </a:ext>
                </a:extLst>
              </p:cNvPr>
              <p:cNvSpPr txBox="1"/>
              <p:nvPr/>
            </p:nvSpPr>
            <p:spPr>
              <a:xfrm>
                <a:off x="12093907" y="14006363"/>
                <a:ext cx="760873" cy="492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Trade Gothic Next Light" panose="020B0403040303020004" pitchFamily="34" charset="0"/>
                  </a:rPr>
                  <a:t>3 </a:t>
                </a:r>
                <a:r>
                  <a:rPr lang="el-GR" sz="1200" i="0" dirty="0">
                    <a:solidFill>
                      <a:srgbClr val="202122"/>
                    </a:solidFill>
                    <a:effectLst/>
                    <a:latin typeface="Times New Roman" panose="02020603050405020304" pitchFamily="18" charset="0"/>
                  </a:rPr>
                  <a:t>γ</a:t>
                </a:r>
                <a:endParaRPr lang="it-IT" sz="1200" dirty="0">
                  <a:latin typeface="Trade Gothic Next Light" panose="020B0403040303020004" pitchFamily="34" charset="0"/>
                </a:endParaRPr>
              </a:p>
            </p:txBody>
          </p:sp>
        </p:grpSp>
      </p:grp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9752" y="-70886"/>
            <a:ext cx="9503557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How they works: equations and results</a:t>
            </a:r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5192F443-A795-5CFD-4223-0A9A1699FCBD}"/>
              </a:ext>
            </a:extLst>
          </p:cNvPr>
          <p:cNvGrpSpPr/>
          <p:nvPr/>
        </p:nvGrpSpPr>
        <p:grpSpPr>
          <a:xfrm>
            <a:off x="7608250" y="4289662"/>
            <a:ext cx="3628748" cy="1169453"/>
            <a:chOff x="6353995" y="2997619"/>
            <a:chExt cx="3628748" cy="1169453"/>
          </a:xfrm>
        </p:grpSpPr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3ACCAC50-0B15-6B7F-A282-4BBD17282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995" y="2997619"/>
              <a:ext cx="1954524" cy="546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Monotype Sorts" pitchFamily="2" charset="2"/>
                <a:buNone/>
                <a:defRPr/>
              </a:pPr>
              <a:r>
                <a:rPr lang="en-GB" b="1" u="sng" dirty="0"/>
                <a:t>Energy resolution</a:t>
              </a:r>
              <a:endParaRPr lang="el-GR" b="1" u="sng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D5B81C42-7C47-9E25-3858-0C4DCFA8C7CF}"/>
                    </a:ext>
                  </a:extLst>
                </p:cNvPr>
                <p:cNvSpPr txBox="1"/>
                <p:nvPr/>
              </p:nvSpPr>
              <p:spPr>
                <a:xfrm>
                  <a:off x="6372098" y="3348706"/>
                  <a:ext cx="3610645" cy="818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≈2.355</m:t>
                        </m:r>
                        <m:rad>
                          <m:radPr>
                            <m:degHide m:val="on"/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sSubSup>
                              <m:sSubSup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f>
                              <m:fPr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</m:rad>
                          </m:e>
                        </m:rad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D5B81C42-7C47-9E25-3858-0C4DCFA8C7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2098" y="3348706"/>
                  <a:ext cx="3610645" cy="81836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6963797-D64A-1D4F-57C2-F10E33695B86}"/>
              </a:ext>
            </a:extLst>
          </p:cNvPr>
          <p:cNvGrpSpPr/>
          <p:nvPr/>
        </p:nvGrpSpPr>
        <p:grpSpPr>
          <a:xfrm>
            <a:off x="2742645" y="4069605"/>
            <a:ext cx="3747984" cy="1111581"/>
            <a:chOff x="6353995" y="1668774"/>
            <a:chExt cx="3747984" cy="1111581"/>
          </a:xfrm>
        </p:grpSpPr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9DCEACAE-9B71-1B8F-2A16-EC8F0E365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995" y="1668774"/>
              <a:ext cx="2564213" cy="448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Monotype Sorts" pitchFamily="2" charset="2"/>
                <a:buNone/>
                <a:defRPr/>
              </a:pPr>
              <a:r>
                <a:rPr lang="en-GB" b="1" u="sng" dirty="0"/>
                <a:t>Effective response time</a:t>
              </a:r>
              <a:endParaRPr lang="el-GR" b="1" u="sng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4">
                  <a:extLst>
                    <a:ext uri="{FF2B5EF4-FFF2-40B4-BE49-F238E27FC236}">
                      <a16:creationId xmlns:a16="http://schemas.microsoft.com/office/drawing/2014/main" id="{8ABA7C88-F093-4965-88DA-ACE3C71E7FB6}"/>
                    </a:ext>
                  </a:extLst>
                </p:cNvPr>
                <p:cNvSpPr txBox="1"/>
                <p:nvPr/>
              </p:nvSpPr>
              <p:spPr>
                <a:xfrm>
                  <a:off x="6538784" y="2116775"/>
                  <a:ext cx="3563195" cy="66358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a14:m>
                  <a:r>
                    <a:rPr lang="it-IT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b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4">
                  <a:extLst>
                    <a:ext uri="{FF2B5EF4-FFF2-40B4-BE49-F238E27FC236}">
                      <a16:creationId xmlns:a16="http://schemas.microsoft.com/office/drawing/2014/main" id="{8ABA7C88-F093-4965-88DA-ACE3C71E7F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8784" y="2116775"/>
                  <a:ext cx="3563195" cy="663580"/>
                </a:xfrm>
                <a:prstGeom prst="rect">
                  <a:avLst/>
                </a:prstGeom>
                <a:blipFill>
                  <a:blip r:embed="rId5"/>
                  <a:stretch>
                    <a:fillRect l="-1709" b="-458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9F721660-54A0-FF0B-AAAB-9F126D7AA0FF}"/>
              </a:ext>
            </a:extLst>
          </p:cNvPr>
          <p:cNvGrpSpPr/>
          <p:nvPr/>
        </p:nvGrpSpPr>
        <p:grpSpPr>
          <a:xfrm>
            <a:off x="2684648" y="5242382"/>
            <a:ext cx="2608907" cy="812320"/>
            <a:chOff x="1218702" y="2835421"/>
            <a:chExt cx="2608907" cy="81232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53FB093-2ACA-32ED-278B-4C43273F16D8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5470" y="3307844"/>
              <a:ext cx="1542095" cy="339897"/>
            </a:xfrm>
            <a:prstGeom prst="rect">
              <a:avLst/>
            </a:prstGeom>
          </p:spPr>
        </p:pic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AB8F5A7D-EB6D-CF9B-AD64-25ECCC532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8702" y="2835421"/>
              <a:ext cx="2608907" cy="546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Monotype Sorts" pitchFamily="2" charset="2"/>
                <a:buNone/>
                <a:defRPr/>
              </a:pPr>
              <a:r>
                <a:rPr lang="en-GB" b="1" u="sng" dirty="0"/>
                <a:t>Temperature variation</a:t>
              </a:r>
              <a:endParaRPr lang="el-GR" b="1" u="sng" dirty="0"/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2D4AFD94-8CA8-6B59-1C08-3CCBEBF7D6DD}"/>
              </a:ext>
            </a:extLst>
          </p:cNvPr>
          <p:cNvGrpSpPr/>
          <p:nvPr/>
        </p:nvGrpSpPr>
        <p:grpSpPr>
          <a:xfrm>
            <a:off x="6899035" y="957081"/>
            <a:ext cx="4070372" cy="3174364"/>
            <a:chOff x="22834327" y="36168835"/>
            <a:chExt cx="9143724" cy="6717745"/>
          </a:xfrm>
        </p:grpSpPr>
        <p:graphicFrame>
          <p:nvGraphicFramePr>
            <p:cNvPr id="27" name="Oggetto 26">
              <a:extLst>
                <a:ext uri="{FF2B5EF4-FFF2-40B4-BE49-F238E27FC236}">
                  <a16:creationId xmlns:a16="http://schemas.microsoft.com/office/drawing/2014/main" id="{4E0FEB1F-D744-36F3-8F17-1D009337D23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834327" y="36771304"/>
            <a:ext cx="8751395" cy="6115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7" imgW="4153680" imgH="2901600" progId="Origin95.Graph">
                    <p:embed/>
                  </p:oleObj>
                </mc:Choice>
                <mc:Fallback>
                  <p:oleObj name="Graph" r:id="rId7" imgW="4153680" imgH="2901600" progId="Origin95.Graph">
                    <p:embed/>
                    <p:pic>
                      <p:nvPicPr>
                        <p:cNvPr id="27" name="Oggetto 26">
                          <a:extLst>
                            <a:ext uri="{FF2B5EF4-FFF2-40B4-BE49-F238E27FC236}">
                              <a16:creationId xmlns:a16="http://schemas.microsoft.com/office/drawing/2014/main" id="{4E0FEB1F-D744-36F3-8F17-1D009337D23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834327" y="36771304"/>
                          <a:ext cx="8751395" cy="61152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152">
              <a:extLst>
                <a:ext uri="{FF2B5EF4-FFF2-40B4-BE49-F238E27FC236}">
                  <a16:creationId xmlns:a16="http://schemas.microsoft.com/office/drawing/2014/main" id="{7EBBBBE7-E9EA-8748-4EF8-712D249DABCA}"/>
                </a:ext>
              </a:extLst>
            </p:cNvPr>
            <p:cNvSpPr txBox="1"/>
            <p:nvPr/>
          </p:nvSpPr>
          <p:spPr>
            <a:xfrm>
              <a:off x="24570020" y="36168835"/>
              <a:ext cx="7408031" cy="716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1600" b="1" dirty="0" err="1">
                  <a:latin typeface="Tw Cen MT" panose="020B0602020104020603" pitchFamily="34" charset="0"/>
                </a:rPr>
                <a:t>INRiM</a:t>
              </a:r>
              <a:r>
                <a:rPr lang="en-GB" sz="1600" b="1" dirty="0">
                  <a:latin typeface="Tw Cen MT" panose="020B0602020104020603" pitchFamily="34" charset="0"/>
                </a:rPr>
                <a:t> BEST</a:t>
              </a:r>
              <a:r>
                <a:rPr lang="en-GB" sz="1600" b="1" dirty="0">
                  <a:solidFill>
                    <a:schemeClr val="tx1"/>
                  </a:solidFill>
                  <a:latin typeface="Tw Cen MT" panose="020B0602020104020603" pitchFamily="34" charset="0"/>
                </a:rPr>
                <a:t> ENERGY RESOLUTION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D8574AB4-424A-2A90-02AE-19CFCA303592}"/>
              </a:ext>
            </a:extLst>
          </p:cNvPr>
          <p:cNvGrpSpPr/>
          <p:nvPr/>
        </p:nvGrpSpPr>
        <p:grpSpPr>
          <a:xfrm>
            <a:off x="882768" y="637848"/>
            <a:ext cx="6172101" cy="2726493"/>
            <a:chOff x="334650" y="3983430"/>
            <a:chExt cx="6172101" cy="2726493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1E431CE2-4AED-4129-331D-60A052096118}"/>
                </a:ext>
              </a:extLst>
            </p:cNvPr>
            <p:cNvGrpSpPr/>
            <p:nvPr/>
          </p:nvGrpSpPr>
          <p:grpSpPr>
            <a:xfrm>
              <a:off x="334650" y="4768271"/>
              <a:ext cx="2608907" cy="887744"/>
              <a:chOff x="3550686" y="4130026"/>
              <a:chExt cx="2608907" cy="887744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0305FE3B-A8F0-B2D3-AC59-10CAB90E1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71477" y="4623970"/>
                <a:ext cx="1423001" cy="393800"/>
              </a:xfrm>
              <a:prstGeom prst="rect">
                <a:avLst/>
              </a:prstGeom>
            </p:spPr>
          </p:pic>
          <p:sp>
            <p:nvSpPr>
              <p:cNvPr id="22" name="Rectangle 12">
                <a:extLst>
                  <a:ext uri="{FF2B5EF4-FFF2-40B4-BE49-F238E27FC236}">
                    <a16:creationId xmlns:a16="http://schemas.microsoft.com/office/drawing/2014/main" id="{F7ABCB79-D2B9-DCD7-0D50-D85F538B0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686" y="4130026"/>
                <a:ext cx="2608907" cy="5469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Font typeface="Monotype Sorts" pitchFamily="2" charset="2"/>
                  <a:buNone/>
                  <a:defRPr/>
                </a:pPr>
                <a:r>
                  <a:rPr lang="en-GB" b="1" u="sng" dirty="0"/>
                  <a:t>Temperature sensitivity</a:t>
                </a:r>
                <a:endParaRPr lang="el-GR" b="1" u="sng" dirty="0"/>
              </a:p>
            </p:txBody>
          </p:sp>
        </p:grpSp>
        <p:graphicFrame>
          <p:nvGraphicFramePr>
            <p:cNvPr id="43" name="Oggetto 42">
              <a:extLst>
                <a:ext uri="{FF2B5EF4-FFF2-40B4-BE49-F238E27FC236}">
                  <a16:creationId xmlns:a16="http://schemas.microsoft.com/office/drawing/2014/main" id="{CA402031-8277-BAF6-753E-82813BE214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43557" y="3983430"/>
            <a:ext cx="3563194" cy="27264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0" imgW="3920760" imgH="3000960" progId="Origin95.Graph">
                    <p:embed/>
                  </p:oleObj>
                </mc:Choice>
                <mc:Fallback>
                  <p:oleObj name="Graph" r:id="rId10" imgW="3920760" imgH="3000960" progId="Origin95.Graph">
                    <p:embed/>
                    <p:pic>
                      <p:nvPicPr>
                        <p:cNvPr id="43" name="Oggetto 42">
                          <a:extLst>
                            <a:ext uri="{FF2B5EF4-FFF2-40B4-BE49-F238E27FC236}">
                              <a16:creationId xmlns:a16="http://schemas.microsoft.com/office/drawing/2014/main" id="{CA402031-8277-BAF6-753E-82813BE214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943557" y="3983430"/>
                          <a:ext cx="3563194" cy="27264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" name="Freccia curva 43">
            <a:extLst>
              <a:ext uri="{FF2B5EF4-FFF2-40B4-BE49-F238E27FC236}">
                <a16:creationId xmlns:a16="http://schemas.microsoft.com/office/drawing/2014/main" id="{631E8E24-0CDE-FDB0-C63C-EC11EA627E0F}"/>
              </a:ext>
            </a:extLst>
          </p:cNvPr>
          <p:cNvSpPr/>
          <p:nvPr/>
        </p:nvSpPr>
        <p:spPr>
          <a:xfrm rot="5400000" flipH="1" flipV="1">
            <a:off x="2552313" y="4013540"/>
            <a:ext cx="295449" cy="28688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5" name="Freccia curva 44">
            <a:extLst>
              <a:ext uri="{FF2B5EF4-FFF2-40B4-BE49-F238E27FC236}">
                <a16:creationId xmlns:a16="http://schemas.microsoft.com/office/drawing/2014/main" id="{213DEE0F-5C56-8D32-A4CA-E0344C81F0AF}"/>
              </a:ext>
            </a:extLst>
          </p:cNvPr>
          <p:cNvSpPr/>
          <p:nvPr/>
        </p:nvSpPr>
        <p:spPr>
          <a:xfrm rot="3296798" flipH="1" flipV="1">
            <a:off x="2217802" y="5338754"/>
            <a:ext cx="580884" cy="328813"/>
          </a:xfrm>
          <a:prstGeom prst="ben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D25B8B38-F63F-D7C8-03E1-5271191BFE78}"/>
              </a:ext>
            </a:extLst>
          </p:cNvPr>
          <p:cNvCxnSpPr>
            <a:cxnSpLocks/>
          </p:cNvCxnSpPr>
          <p:nvPr/>
        </p:nvCxnSpPr>
        <p:spPr>
          <a:xfrm flipV="1">
            <a:off x="8115300" y="3336211"/>
            <a:ext cx="592667" cy="9944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499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28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-1503924" y="-72774"/>
            <a:ext cx="9329820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TES </a:t>
            </a:r>
            <a:r>
              <a:rPr lang="en-US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behaviour</a:t>
            </a:r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0AFC915-D34F-8BBC-542B-063B2AF905BE}"/>
              </a:ext>
            </a:extLst>
          </p:cNvPr>
          <p:cNvGrpSpPr/>
          <p:nvPr/>
        </p:nvGrpSpPr>
        <p:grpSpPr>
          <a:xfrm>
            <a:off x="1016073" y="3193734"/>
            <a:ext cx="4452559" cy="3220076"/>
            <a:chOff x="4168258" y="35371404"/>
            <a:chExt cx="8441716" cy="6533428"/>
          </a:xfrm>
        </p:grpSpPr>
        <p:graphicFrame>
          <p:nvGraphicFramePr>
            <p:cNvPr id="7" name="Oggetto 6">
              <a:extLst>
                <a:ext uri="{FF2B5EF4-FFF2-40B4-BE49-F238E27FC236}">
                  <a16:creationId xmlns:a16="http://schemas.microsoft.com/office/drawing/2014/main" id="{9AF9D560-998F-4EAE-EE87-1AAB501B249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9931086"/>
                </p:ext>
              </p:extLst>
            </p:nvPr>
          </p:nvGraphicFramePr>
          <p:xfrm>
            <a:off x="4168258" y="35945723"/>
            <a:ext cx="7788633" cy="5959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3" imgW="3920760" imgH="3000960" progId="Origin95.Graph">
                    <p:embed/>
                  </p:oleObj>
                </mc:Choice>
                <mc:Fallback>
                  <p:oleObj name="Graph" r:id="rId3" imgW="3920760" imgH="3000960" progId="Origin95.Graph">
                    <p:embed/>
                    <p:pic>
                      <p:nvPicPr>
                        <p:cNvPr id="585" name="Oggetto 584">
                          <a:extLst>
                            <a:ext uri="{FF2B5EF4-FFF2-40B4-BE49-F238E27FC236}">
                              <a16:creationId xmlns:a16="http://schemas.microsoft.com/office/drawing/2014/main" id="{B4200E80-4C22-4162-A658-1C7E5EA7161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168258" y="35945723"/>
                          <a:ext cx="7788633" cy="59591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152">
              <a:extLst>
                <a:ext uri="{FF2B5EF4-FFF2-40B4-BE49-F238E27FC236}">
                  <a16:creationId xmlns:a16="http://schemas.microsoft.com/office/drawing/2014/main" id="{A068C2CA-7440-ED3D-44EF-0629CA12D0B5}"/>
                </a:ext>
              </a:extLst>
            </p:cNvPr>
            <p:cNvSpPr txBox="1"/>
            <p:nvPr/>
          </p:nvSpPr>
          <p:spPr>
            <a:xfrm>
              <a:off x="6548489" y="35371404"/>
              <a:ext cx="6061485" cy="621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it-IT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RESPONSE </a:t>
              </a:r>
              <a:r>
                <a:rPr lang="it-IT" sz="16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vs</a:t>
              </a:r>
              <a:r>
                <a:rPr lang="it-IT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BIAS</a:t>
              </a:r>
              <a:endParaRPr lang="en-GB" sz="1600" b="1" dirty="0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BBEDE485-9A8C-416A-AB48-D96315E8FDBD}"/>
              </a:ext>
            </a:extLst>
          </p:cNvPr>
          <p:cNvGrpSpPr/>
          <p:nvPr/>
        </p:nvGrpSpPr>
        <p:grpSpPr>
          <a:xfrm>
            <a:off x="6270169" y="828112"/>
            <a:ext cx="4757259" cy="2937016"/>
            <a:chOff x="11170786" y="32042073"/>
            <a:chExt cx="11797600" cy="6425683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74504E56-F359-F4EF-7404-3C67DE9E9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22255" y="32042073"/>
              <a:ext cx="8441836" cy="5563522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03BB6B78-AB3E-9DD5-3C36-50701170B713}"/>
                </a:ext>
              </a:extLst>
            </p:cNvPr>
            <p:cNvSpPr/>
            <p:nvPr/>
          </p:nvSpPr>
          <p:spPr>
            <a:xfrm rot="20303723">
              <a:off x="17285966" y="36419931"/>
              <a:ext cx="3516213" cy="1312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22FE602C-EAB4-A9B9-41A0-52DBDE41812D}"/>
                </a:ext>
              </a:extLst>
            </p:cNvPr>
            <p:cNvSpPr/>
            <p:nvPr/>
          </p:nvSpPr>
          <p:spPr>
            <a:xfrm rot="20303723">
              <a:off x="18997749" y="37171389"/>
              <a:ext cx="1911930" cy="661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ACD906D-0EA5-9F47-6312-D8838F358586}"/>
                </a:ext>
              </a:extLst>
            </p:cNvPr>
            <p:cNvSpPr txBox="1"/>
            <p:nvPr/>
          </p:nvSpPr>
          <p:spPr>
            <a:xfrm>
              <a:off x="17141203" y="36877265"/>
              <a:ext cx="1278134" cy="659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1600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B0068E8D-4081-D8AB-DF98-D32D9C384378}"/>
                </a:ext>
              </a:extLst>
            </p:cNvPr>
            <p:cNvSpPr txBox="1"/>
            <p:nvPr/>
          </p:nvSpPr>
          <p:spPr>
            <a:xfrm>
              <a:off x="17782228" y="36533563"/>
              <a:ext cx="1484778" cy="805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</a:t>
              </a:r>
              <a:endParaRPr lang="en-US" sz="1600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1395679-DC33-DA06-8765-6379493A000D}"/>
                </a:ext>
              </a:extLst>
            </p:cNvPr>
            <p:cNvSpPr txBox="1"/>
            <p:nvPr/>
          </p:nvSpPr>
          <p:spPr>
            <a:xfrm>
              <a:off x="18668403" y="36195115"/>
              <a:ext cx="1413022" cy="805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</a:t>
              </a:r>
              <a:endParaRPr lang="en-US" sz="1600" dirty="0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2F3C68E3-3C2C-AA9C-8028-C111D6DCA400}"/>
                </a:ext>
              </a:extLst>
            </p:cNvPr>
            <p:cNvSpPr txBox="1"/>
            <p:nvPr/>
          </p:nvSpPr>
          <p:spPr>
            <a:xfrm>
              <a:off x="19493990" y="35770333"/>
              <a:ext cx="1413022" cy="805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600</a:t>
              </a:r>
              <a:endParaRPr lang="en-US" sz="1600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3B2DC1C-4ED1-5E1A-9D13-FB3FB03296FB}"/>
                </a:ext>
              </a:extLst>
            </p:cNvPr>
            <p:cNvSpPr txBox="1"/>
            <p:nvPr/>
          </p:nvSpPr>
          <p:spPr>
            <a:xfrm>
              <a:off x="19684297" y="36390684"/>
              <a:ext cx="3284089" cy="1618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Amplitude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(mV)</a:t>
              </a:r>
              <a:endParaRPr lang="en-US" sz="1600" dirty="0"/>
            </a:p>
            <a:p>
              <a:r>
                <a:rPr lang="en-US" sz="1600" i="1" dirty="0">
                  <a:latin typeface="Tw Cen MT" panose="020B0602020104020603" pitchFamily="34" charset="0"/>
                </a:rPr>
                <a:t> </a:t>
              </a:r>
              <a:endParaRPr lang="en-US" sz="1600" dirty="0"/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1A7AF840-7F6A-7FCF-5341-0BE25F30E9D2}"/>
                </a:ext>
              </a:extLst>
            </p:cNvPr>
            <p:cNvSpPr/>
            <p:nvPr/>
          </p:nvSpPr>
          <p:spPr>
            <a:xfrm rot="579549">
              <a:off x="12189419" y="36716968"/>
              <a:ext cx="4869849" cy="1110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A7D8E691-E51A-3FBA-6B2D-BFDEC8CF33A5}"/>
                </a:ext>
              </a:extLst>
            </p:cNvPr>
            <p:cNvSpPr txBox="1"/>
            <p:nvPr/>
          </p:nvSpPr>
          <p:spPr>
            <a:xfrm>
              <a:off x="15713676" y="36877268"/>
              <a:ext cx="1348733" cy="805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</a:t>
              </a:r>
              <a:endParaRPr lang="en-US" sz="1600" dirty="0"/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F8487CF9-DA7E-E1E5-B027-84ACC74CFA7A}"/>
                </a:ext>
              </a:extLst>
            </p:cNvPr>
            <p:cNvSpPr txBox="1"/>
            <p:nvPr/>
          </p:nvSpPr>
          <p:spPr>
            <a:xfrm>
              <a:off x="14039655" y="36660435"/>
              <a:ext cx="1348735" cy="805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</a:t>
              </a:r>
              <a:endParaRPr lang="en-US" sz="1600" dirty="0"/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1DD1FCCA-0B2C-3954-98C7-3F2430FEFE0E}"/>
                </a:ext>
              </a:extLst>
            </p:cNvPr>
            <p:cNvSpPr txBox="1"/>
            <p:nvPr/>
          </p:nvSpPr>
          <p:spPr>
            <a:xfrm>
              <a:off x="11971454" y="36326453"/>
              <a:ext cx="1557442" cy="659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1600</a:t>
              </a:r>
              <a:endParaRPr lang="en-US" sz="1600" dirty="0"/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C0FF7C87-26F4-8D4A-2BAA-29FD1845A645}"/>
                </a:ext>
              </a:extLst>
            </p:cNvPr>
            <p:cNvSpPr txBox="1"/>
            <p:nvPr/>
          </p:nvSpPr>
          <p:spPr>
            <a:xfrm>
              <a:off x="13032470" y="37328889"/>
              <a:ext cx="3284088" cy="1138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(nm)</a:t>
              </a:r>
              <a:endParaRPr lang="en-US" sz="1600" dirty="0"/>
            </a:p>
            <a:p>
              <a:r>
                <a:rPr lang="en-US" sz="1600" i="1" dirty="0">
                  <a:latin typeface="Tw Cen MT" panose="020B0602020104020603" pitchFamily="34" charset="0"/>
                </a:rPr>
                <a:t> </a:t>
              </a:r>
              <a:endParaRPr lang="en-US" sz="1600" dirty="0"/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224F51B8-7D33-CD4B-834B-542C3AC57106}"/>
                </a:ext>
              </a:extLst>
            </p:cNvPr>
            <p:cNvSpPr/>
            <p:nvPr/>
          </p:nvSpPr>
          <p:spPr>
            <a:xfrm>
              <a:off x="12069853" y="33352598"/>
              <a:ext cx="934947" cy="3119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C59BBD0C-92FC-5E4D-264F-956BDEF5816D}"/>
                </a:ext>
              </a:extLst>
            </p:cNvPr>
            <p:cNvSpPr txBox="1"/>
            <p:nvPr/>
          </p:nvSpPr>
          <p:spPr>
            <a:xfrm>
              <a:off x="11730587" y="35056247"/>
              <a:ext cx="1519000" cy="740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1500</a:t>
              </a:r>
              <a:endParaRPr lang="en-US" sz="1600" dirty="0"/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45CF0150-9A21-65DA-9B37-95551740BEFA}"/>
                </a:ext>
              </a:extLst>
            </p:cNvPr>
            <p:cNvSpPr txBox="1"/>
            <p:nvPr/>
          </p:nvSpPr>
          <p:spPr>
            <a:xfrm>
              <a:off x="11714346" y="34064476"/>
              <a:ext cx="1557441" cy="740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3000</a:t>
              </a:r>
              <a:endParaRPr lang="en-US" sz="1600" dirty="0"/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2D0F95EC-E221-62A9-4A8E-23B603EB4CC7}"/>
                </a:ext>
              </a:extLst>
            </p:cNvPr>
            <p:cNvSpPr txBox="1"/>
            <p:nvPr/>
          </p:nvSpPr>
          <p:spPr>
            <a:xfrm>
              <a:off x="11715204" y="33143020"/>
              <a:ext cx="1534383" cy="740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4500</a:t>
              </a:r>
              <a:endParaRPr lang="en-US" sz="1600" dirty="0"/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B79F4933-7682-A6CD-FEC1-6CE84B6D09E1}"/>
                </a:ext>
              </a:extLst>
            </p:cNvPr>
            <p:cNvSpPr txBox="1"/>
            <p:nvPr/>
          </p:nvSpPr>
          <p:spPr>
            <a:xfrm rot="16200000">
              <a:off x="9953613" y="33364481"/>
              <a:ext cx="3284088" cy="849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Counts</a:t>
              </a:r>
              <a:endParaRPr lang="en-US" sz="1600" i="1" dirty="0"/>
            </a:p>
          </p:txBody>
        </p:sp>
      </p:grpSp>
      <p:graphicFrame>
        <p:nvGraphicFramePr>
          <p:cNvPr id="54" name="Oggetto 53">
            <a:extLst>
              <a:ext uri="{FF2B5EF4-FFF2-40B4-BE49-F238E27FC236}">
                <a16:creationId xmlns:a16="http://schemas.microsoft.com/office/drawing/2014/main" id="{6A708F95-507B-16D3-15C6-ACEADF9D8A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719039"/>
              </p:ext>
            </p:extLst>
          </p:nvPr>
        </p:nvGraphicFramePr>
        <p:xfrm>
          <a:off x="5876609" y="3513945"/>
          <a:ext cx="4188528" cy="2926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153680" imgH="2901600" progId="Origin95.Graph">
                  <p:embed/>
                </p:oleObj>
              </mc:Choice>
              <mc:Fallback>
                <p:oleObj name="Graph" r:id="rId6" imgW="4153680" imgH="2901600" progId="Origin95.Graph">
                  <p:embed/>
                  <p:pic>
                    <p:nvPicPr>
                      <p:cNvPr id="611" name="Oggetto 610">
                        <a:extLst>
                          <a:ext uri="{FF2B5EF4-FFF2-40B4-BE49-F238E27FC236}">
                            <a16:creationId xmlns:a16="http://schemas.microsoft.com/office/drawing/2014/main" id="{61FD2D88-CE4E-44D8-B913-54D7D87516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76609" y="3513945"/>
                        <a:ext cx="4188528" cy="2926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Gruppo 54">
            <a:extLst>
              <a:ext uri="{FF2B5EF4-FFF2-40B4-BE49-F238E27FC236}">
                <a16:creationId xmlns:a16="http://schemas.microsoft.com/office/drawing/2014/main" id="{FB3D69F4-7785-DBBE-39CC-4B0D6E04B322}"/>
              </a:ext>
            </a:extLst>
          </p:cNvPr>
          <p:cNvGrpSpPr/>
          <p:nvPr/>
        </p:nvGrpSpPr>
        <p:grpSpPr>
          <a:xfrm>
            <a:off x="10037886" y="4211001"/>
            <a:ext cx="1954524" cy="944086"/>
            <a:chOff x="6353995" y="4335505"/>
            <a:chExt cx="1954524" cy="944086"/>
          </a:xfrm>
        </p:grpSpPr>
        <p:pic>
          <p:nvPicPr>
            <p:cNvPr id="56" name="Immagine 55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492008F6-2CEE-39BF-901E-0D0E5C7B5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72098" y="4608608"/>
              <a:ext cx="1716286" cy="670983"/>
            </a:xfrm>
            <a:prstGeom prst="rect">
              <a:avLst/>
            </a:prstGeom>
          </p:spPr>
        </p:pic>
        <p:sp>
          <p:nvSpPr>
            <p:cNvPr id="57" name="Rectangle 12">
              <a:extLst>
                <a:ext uri="{FF2B5EF4-FFF2-40B4-BE49-F238E27FC236}">
                  <a16:creationId xmlns:a16="http://schemas.microsoft.com/office/drawing/2014/main" id="{FA772063-9A1D-9E69-821D-FBD956C8D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995" y="4335505"/>
              <a:ext cx="1954524" cy="546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Monotype Sorts" pitchFamily="2" charset="2"/>
                <a:buNone/>
                <a:defRPr/>
              </a:pPr>
              <a:r>
                <a:rPr lang="en-GB" b="1" u="sng" dirty="0"/>
                <a:t>Saturation energy</a:t>
              </a:r>
              <a:endParaRPr lang="el-GR" b="1" u="sng" dirty="0"/>
            </a:p>
          </p:txBody>
        </p:sp>
      </p:grp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8E8984F5-0C60-2CFE-E4CD-7E4F88E65CA1}"/>
              </a:ext>
            </a:extLst>
          </p:cNvPr>
          <p:cNvSpPr txBox="1"/>
          <p:nvPr/>
        </p:nvSpPr>
        <p:spPr>
          <a:xfrm>
            <a:off x="663495" y="1159752"/>
            <a:ext cx="50326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TES </a:t>
            </a:r>
            <a:r>
              <a:rPr lang="it-IT" dirty="0" err="1"/>
              <a:t>behaviour</a:t>
            </a:r>
            <a:r>
              <a:rPr lang="it-IT" dirty="0"/>
              <a:t> </a:t>
            </a:r>
            <a:r>
              <a:rPr lang="it-IT" dirty="0" err="1"/>
              <a:t>depend</a:t>
            </a:r>
            <a:r>
              <a:rPr lang="it-IT" dirty="0"/>
              <a:t> on the working point, i.e. </a:t>
            </a:r>
            <a:r>
              <a:rPr lang="it-IT" dirty="0" err="1"/>
              <a:t>bias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, and on the </a:t>
            </a:r>
            <a:r>
              <a:rPr lang="it-IT" dirty="0" err="1"/>
              <a:t>wavelength</a:t>
            </a:r>
            <a:r>
              <a:rPr lang="it-IT" dirty="0"/>
              <a:t> of the </a:t>
            </a:r>
            <a:r>
              <a:rPr lang="it-IT" dirty="0" err="1"/>
              <a:t>incident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TES </a:t>
            </a:r>
            <a:r>
              <a:rPr lang="it-IT" dirty="0" err="1"/>
              <a:t>saturation</a:t>
            </a:r>
            <a:r>
              <a:rPr lang="it-IT" dirty="0"/>
              <a:t> energy </a:t>
            </a:r>
            <a:r>
              <a:rPr lang="it-IT" dirty="0" err="1"/>
              <a:t>depend</a:t>
            </a:r>
            <a:r>
              <a:rPr lang="it-IT" dirty="0"/>
              <a:t> on TES </a:t>
            </a:r>
            <a:r>
              <a:rPr lang="it-IT" dirty="0" err="1"/>
              <a:t>properties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62" name="Freccia curva 61">
            <a:extLst>
              <a:ext uri="{FF2B5EF4-FFF2-40B4-BE49-F238E27FC236}">
                <a16:creationId xmlns:a16="http://schemas.microsoft.com/office/drawing/2014/main" id="{BFF60571-12AD-B572-72BA-753A3DCBDC0D}"/>
              </a:ext>
            </a:extLst>
          </p:cNvPr>
          <p:cNvSpPr/>
          <p:nvPr/>
        </p:nvSpPr>
        <p:spPr>
          <a:xfrm rot="5400000" flipV="1">
            <a:off x="9670719" y="4312031"/>
            <a:ext cx="353608" cy="53825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49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29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-1503924" y="-72774"/>
            <a:ext cx="9329820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TES polarization curve</a:t>
            </a:r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2" name="Gruppo 78">
            <a:extLst>
              <a:ext uri="{FF2B5EF4-FFF2-40B4-BE49-F238E27FC236}">
                <a16:creationId xmlns:a16="http://schemas.microsoft.com/office/drawing/2014/main" id="{813289E3-E06D-0601-F8CA-CB3DCA125434}"/>
              </a:ext>
            </a:extLst>
          </p:cNvPr>
          <p:cNvGrpSpPr/>
          <p:nvPr/>
        </p:nvGrpSpPr>
        <p:grpSpPr>
          <a:xfrm>
            <a:off x="673297" y="1159302"/>
            <a:ext cx="6263211" cy="4902981"/>
            <a:chOff x="6132524" y="1761172"/>
            <a:chExt cx="5228897" cy="4214951"/>
          </a:xfrm>
        </p:grpSpPr>
        <p:grpSp>
          <p:nvGrpSpPr>
            <p:cNvPr id="3" name="Gruppo 79">
              <a:extLst>
                <a:ext uri="{FF2B5EF4-FFF2-40B4-BE49-F238E27FC236}">
                  <a16:creationId xmlns:a16="http://schemas.microsoft.com/office/drawing/2014/main" id="{B7C80D69-BD7C-E8EE-6BC2-09E7AD245C9C}"/>
                </a:ext>
              </a:extLst>
            </p:cNvPr>
            <p:cNvGrpSpPr/>
            <p:nvPr/>
          </p:nvGrpSpPr>
          <p:grpSpPr>
            <a:xfrm>
              <a:off x="6132524" y="1761172"/>
              <a:ext cx="5228897" cy="4214951"/>
              <a:chOff x="5791480" y="1295856"/>
              <a:chExt cx="4449049" cy="3624773"/>
            </a:xfrm>
          </p:grpSpPr>
          <p:grpSp>
            <p:nvGrpSpPr>
              <p:cNvPr id="21" name="Group 85">
                <a:extLst>
                  <a:ext uri="{FF2B5EF4-FFF2-40B4-BE49-F238E27FC236}">
                    <a16:creationId xmlns:a16="http://schemas.microsoft.com/office/drawing/2014/main" id="{9D7C5ED3-8307-BFD6-7031-404B2A3AED52}"/>
                  </a:ext>
                </a:extLst>
              </p:cNvPr>
              <p:cNvGrpSpPr/>
              <p:nvPr/>
            </p:nvGrpSpPr>
            <p:grpSpPr>
              <a:xfrm>
                <a:off x="5791480" y="1295856"/>
                <a:ext cx="4449049" cy="3624773"/>
                <a:chOff x="1138525" y="38656228"/>
                <a:chExt cx="4449049" cy="3624773"/>
              </a:xfrm>
            </p:grpSpPr>
            <p:pic>
              <p:nvPicPr>
                <p:cNvPr id="32" name="Picture 83">
                  <a:extLst>
                    <a:ext uri="{FF2B5EF4-FFF2-40B4-BE49-F238E27FC236}">
                      <a16:creationId xmlns:a16="http://schemas.microsoft.com/office/drawing/2014/main" id="{45BBD0D0-CEE2-044E-FE75-3D21FFD9A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82435" y="38656228"/>
                  <a:ext cx="4205139" cy="3371950"/>
                </a:xfrm>
                <a:prstGeom prst="rect">
                  <a:avLst/>
                </a:prstGeom>
              </p:spPr>
            </p:pic>
            <p:grpSp>
              <p:nvGrpSpPr>
                <p:cNvPr id="33" name="Gruppo 94">
                  <a:extLst>
                    <a:ext uri="{FF2B5EF4-FFF2-40B4-BE49-F238E27FC236}">
                      <a16:creationId xmlns:a16="http://schemas.microsoft.com/office/drawing/2014/main" id="{D0FDD3F7-0687-E247-0892-C2DAA6167D20}"/>
                    </a:ext>
                  </a:extLst>
                </p:cNvPr>
                <p:cNvGrpSpPr/>
                <p:nvPr/>
              </p:nvGrpSpPr>
              <p:grpSpPr>
                <a:xfrm>
                  <a:off x="1138525" y="38743133"/>
                  <a:ext cx="4104206" cy="3537868"/>
                  <a:chOff x="1009324" y="38430059"/>
                  <a:chExt cx="4580604" cy="3936490"/>
                </a:xfrm>
              </p:grpSpPr>
              <p:sp>
                <p:nvSpPr>
                  <p:cNvPr id="34" name="CasellaDiTesto 153">
                    <a:extLst>
                      <a:ext uri="{FF2B5EF4-FFF2-40B4-BE49-F238E27FC236}">
                        <a16:creationId xmlns:a16="http://schemas.microsoft.com/office/drawing/2014/main" id="{A19FB34E-752D-359A-F7F1-0577B46FED85}"/>
                      </a:ext>
                    </a:extLst>
                  </p:cNvPr>
                  <p:cNvSpPr txBox="1"/>
                  <p:nvPr/>
                </p:nvSpPr>
                <p:spPr>
                  <a:xfrm rot="17655530">
                    <a:off x="1290052" y="39257823"/>
                    <a:ext cx="1972735" cy="31720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it-IT" sz="2000" dirty="0" err="1">
                        <a:latin typeface="Tw Cen MT" panose="020B0602020104020603" pitchFamily="34" charset="0"/>
                      </a:rPr>
                      <a:t>Superconductive</a:t>
                    </a:r>
                    <a:r>
                      <a:rPr lang="it-IT" sz="2000" dirty="0">
                        <a:latin typeface="Tw Cen MT" panose="020B0602020104020603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35" name="CasellaDiTesto 169">
                    <a:extLst>
                      <a:ext uri="{FF2B5EF4-FFF2-40B4-BE49-F238E27FC236}">
                        <a16:creationId xmlns:a16="http://schemas.microsoft.com/office/drawing/2014/main" id="{7D9E276D-82D6-77B1-4305-6543721E11C3}"/>
                      </a:ext>
                    </a:extLst>
                  </p:cNvPr>
                  <p:cNvSpPr txBox="1"/>
                  <p:nvPr/>
                </p:nvSpPr>
                <p:spPr>
                  <a:xfrm rot="20995650">
                    <a:off x="3952843" y="40656114"/>
                    <a:ext cx="1637085" cy="3797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it-IT" sz="2400" dirty="0" err="1">
                        <a:latin typeface="Tw Cen MT" panose="020B0602020104020603" pitchFamily="34" charset="0"/>
                      </a:rPr>
                      <a:t>Normal</a:t>
                    </a:r>
                    <a:endParaRPr lang="it-IT" sz="2400" dirty="0">
                      <a:latin typeface="Tw Cen MT" panose="020B0602020104020603" pitchFamily="34" charset="0"/>
                    </a:endParaRPr>
                  </a:p>
                </p:txBody>
              </p:sp>
              <p:cxnSp>
                <p:nvCxnSpPr>
                  <p:cNvPr id="36" name="Connettore 2 97">
                    <a:extLst>
                      <a:ext uri="{FF2B5EF4-FFF2-40B4-BE49-F238E27FC236}">
                        <a16:creationId xmlns:a16="http://schemas.microsoft.com/office/drawing/2014/main" id="{46021AEF-1DA9-F8BA-264E-3EFEA5785E7B}"/>
                      </a:ext>
                    </a:extLst>
                  </p:cNvPr>
                  <p:cNvCxnSpPr>
                    <a:cxnSpLocks/>
                    <a:stCxn id="61" idx="1"/>
                    <a:endCxn id="37" idx="6"/>
                  </p:cNvCxnSpPr>
                  <p:nvPr/>
                </p:nvCxnSpPr>
                <p:spPr>
                  <a:xfrm flipH="1">
                    <a:off x="2282441" y="40153874"/>
                    <a:ext cx="1332544" cy="87409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Ovale 98">
                    <a:extLst>
                      <a:ext uri="{FF2B5EF4-FFF2-40B4-BE49-F238E27FC236}">
                        <a16:creationId xmlns:a16="http://schemas.microsoft.com/office/drawing/2014/main" id="{3A0176FB-9F2E-A6C3-569F-EF0974DFB8DD}"/>
                      </a:ext>
                    </a:extLst>
                  </p:cNvPr>
                  <p:cNvSpPr/>
                  <p:nvPr/>
                </p:nvSpPr>
                <p:spPr>
                  <a:xfrm>
                    <a:off x="2185921" y="40977966"/>
                    <a:ext cx="96520" cy="10001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it-IT" sz="1400"/>
                  </a:p>
                </p:txBody>
              </p:sp>
              <p:cxnSp>
                <p:nvCxnSpPr>
                  <p:cNvPr id="38" name="Connettore 2 99">
                    <a:extLst>
                      <a:ext uri="{FF2B5EF4-FFF2-40B4-BE49-F238E27FC236}">
                        <a16:creationId xmlns:a16="http://schemas.microsoft.com/office/drawing/2014/main" id="{28FA7B73-F3C2-10FE-5299-81ECAF8140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128467" y="39624230"/>
                    <a:ext cx="346935" cy="695037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nettore 2 100">
                    <a:extLst>
                      <a:ext uri="{FF2B5EF4-FFF2-40B4-BE49-F238E27FC236}">
                        <a16:creationId xmlns:a16="http://schemas.microsoft.com/office/drawing/2014/main" id="{7D45AA40-98B0-81E9-263D-A3FC6ACC0F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955227" y="41277005"/>
                    <a:ext cx="188176" cy="372522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Connettore 2 101">
                    <a:extLst>
                      <a:ext uri="{FF2B5EF4-FFF2-40B4-BE49-F238E27FC236}">
                        <a16:creationId xmlns:a16="http://schemas.microsoft.com/office/drawing/2014/main" id="{70A5DAE8-1091-B9AB-DD06-0CF75C2E76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12129" y="38852475"/>
                    <a:ext cx="0" cy="521648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Arco 102">
                    <a:extLst>
                      <a:ext uri="{FF2B5EF4-FFF2-40B4-BE49-F238E27FC236}">
                        <a16:creationId xmlns:a16="http://schemas.microsoft.com/office/drawing/2014/main" id="{CFA10001-E415-88D0-EAC2-C70B7A0CD275}"/>
                      </a:ext>
                    </a:extLst>
                  </p:cNvPr>
                  <p:cNvSpPr/>
                  <p:nvPr/>
                </p:nvSpPr>
                <p:spPr>
                  <a:xfrm rot="3561597" flipV="1">
                    <a:off x="2298265" y="40899186"/>
                    <a:ext cx="651882" cy="622540"/>
                  </a:xfrm>
                  <a:prstGeom prst="arc">
                    <a:avLst/>
                  </a:prstGeom>
                  <a:ln w="22225">
                    <a:solidFill>
                      <a:srgbClr val="FF0000"/>
                    </a:solidFill>
                    <a:head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it-IT" sz="1400"/>
                  </a:p>
                </p:txBody>
              </p:sp>
              <p:cxnSp>
                <p:nvCxnSpPr>
                  <p:cNvPr id="44" name="Connettore 2 103">
                    <a:extLst>
                      <a:ext uri="{FF2B5EF4-FFF2-40B4-BE49-F238E27FC236}">
                        <a16:creationId xmlns:a16="http://schemas.microsoft.com/office/drawing/2014/main" id="{18DED4B6-C768-8AC7-A8E4-ED81ED71A1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10399" y="40832276"/>
                    <a:ext cx="560908" cy="120150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ttore 2 104">
                    <a:extLst>
                      <a:ext uri="{FF2B5EF4-FFF2-40B4-BE49-F238E27FC236}">
                        <a16:creationId xmlns:a16="http://schemas.microsoft.com/office/drawing/2014/main" id="{95A3684A-0ED7-D466-DDFC-1B14798F04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24291" y="41210456"/>
                    <a:ext cx="502494" cy="123282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CasellaDiTesto 181">
                    <a:extLst>
                      <a:ext uri="{FF2B5EF4-FFF2-40B4-BE49-F238E27FC236}">
                        <a16:creationId xmlns:a16="http://schemas.microsoft.com/office/drawing/2014/main" id="{C731113E-D6E1-06B5-B164-1E00F05B60F4}"/>
                      </a:ext>
                    </a:extLst>
                  </p:cNvPr>
                  <p:cNvSpPr txBox="1"/>
                  <p:nvPr/>
                </p:nvSpPr>
                <p:spPr>
                  <a:xfrm>
                    <a:off x="4441324" y="38619101"/>
                    <a:ext cx="866218" cy="3291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162A47"/>
                    </a:solidFill>
                  </a:ln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it-IT" sz="2000" dirty="0">
                        <a:latin typeface="Tw Cen MT" panose="020B0602020104020603" pitchFamily="34" charset="0"/>
                      </a:rPr>
                      <a:t>77 </a:t>
                    </a:r>
                    <a:r>
                      <a:rPr lang="it-IT" sz="2000" dirty="0" err="1">
                        <a:latin typeface="Tw Cen MT" panose="020B0602020104020603" pitchFamily="34" charset="0"/>
                      </a:rPr>
                      <a:t>mK</a:t>
                    </a:r>
                    <a:endParaRPr lang="it-IT" sz="2000" dirty="0">
                      <a:latin typeface="Tw Cen MT" panose="020B0602020104020603" pitchFamily="34" charset="0"/>
                    </a:endParaRPr>
                  </a:p>
                </p:txBody>
              </p:sp>
              <p:sp>
                <p:nvSpPr>
                  <p:cNvPr id="60" name="CasellaDiTesto 20">
                    <a:extLst>
                      <a:ext uri="{FF2B5EF4-FFF2-40B4-BE49-F238E27FC236}">
                        <a16:creationId xmlns:a16="http://schemas.microsoft.com/office/drawing/2014/main" id="{B5E8119B-3C35-3FD1-9AD1-E5D34C04D4AA}"/>
                      </a:ext>
                    </a:extLst>
                  </p:cNvPr>
                  <p:cNvSpPr txBox="1"/>
                  <p:nvPr/>
                </p:nvSpPr>
                <p:spPr>
                  <a:xfrm>
                    <a:off x="2722547" y="41986784"/>
                    <a:ext cx="2179789" cy="3797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it-IT" sz="2400" i="1" dirty="0">
                        <a:latin typeface="Tw Cen MT" panose="020B0602020104020603" pitchFamily="34" charset="0"/>
                      </a:rPr>
                      <a:t>I</a:t>
                    </a:r>
                    <a:r>
                      <a:rPr lang="it-IT" sz="2400" i="1" baseline="-25000" dirty="0">
                        <a:latin typeface="Tw Cen MT" panose="020B0602020104020603" pitchFamily="34" charset="0"/>
                      </a:rPr>
                      <a:t>BIAS</a:t>
                    </a:r>
                    <a:r>
                      <a:rPr lang="it-IT" sz="2400" i="1" dirty="0">
                        <a:latin typeface="Tw Cen MT" panose="020B0602020104020603" pitchFamily="34" charset="0"/>
                      </a:rPr>
                      <a:t> (</a:t>
                    </a:r>
                    <a:r>
                      <a:rPr lang="en-GB" sz="2400" dirty="0">
                        <a:latin typeface="Tw Cen MT" panose="020B0602020104020603" pitchFamily="34" charset="0"/>
                      </a:rPr>
                      <a:t>μ</a:t>
                    </a:r>
                    <a:r>
                      <a:rPr lang="it-IT" sz="2400" dirty="0">
                        <a:latin typeface="Tw Cen MT" panose="020B0602020104020603" pitchFamily="34" charset="0"/>
                      </a:rPr>
                      <a:t>A</a:t>
                    </a:r>
                    <a:r>
                      <a:rPr lang="it-IT" sz="2400" i="1" dirty="0">
                        <a:latin typeface="Tw Cen MT" panose="020B0602020104020603" pitchFamily="34" charset="0"/>
                      </a:rPr>
                      <a:t>)</a:t>
                    </a:r>
                  </a:p>
                </p:txBody>
              </p:sp>
              <p:sp>
                <p:nvSpPr>
                  <p:cNvPr id="61" name="CasellaDiTesto 172">
                    <a:extLst>
                      <a:ext uri="{FF2B5EF4-FFF2-40B4-BE49-F238E27FC236}">
                        <a16:creationId xmlns:a16="http://schemas.microsoft.com/office/drawing/2014/main" id="{6F6AEC98-B507-7D74-CE62-B80122E5EC52}"/>
                      </a:ext>
                    </a:extLst>
                  </p:cNvPr>
                  <p:cNvSpPr txBox="1"/>
                  <p:nvPr/>
                </p:nvSpPr>
                <p:spPr>
                  <a:xfrm>
                    <a:off x="3614985" y="39736132"/>
                    <a:ext cx="1521353" cy="835483"/>
                  </a:xfrm>
                  <a:prstGeom prst="rect">
                    <a:avLst/>
                  </a:prstGeom>
                  <a:solidFill>
                    <a:srgbClr val="FFFFFF">
                      <a:alpha val="74118"/>
                    </a:srgbClr>
                  </a:solidFill>
                  <a:ln>
                    <a:solidFill>
                      <a:srgbClr val="234865"/>
                    </a:solidFill>
                  </a:ln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it-IT" sz="2000" dirty="0" err="1">
                        <a:latin typeface="Tw Cen MT" panose="020B0602020104020603" pitchFamily="34" charset="0"/>
                      </a:rPr>
                      <a:t>Working</a:t>
                    </a:r>
                    <a:r>
                      <a:rPr lang="it-IT" sz="2000" dirty="0">
                        <a:latin typeface="Tw Cen MT" panose="020B0602020104020603" pitchFamily="34" charset="0"/>
                      </a:rPr>
                      <a:t> </a:t>
                    </a:r>
                    <a:r>
                      <a:rPr lang="it-IT" sz="2000" dirty="0" err="1">
                        <a:latin typeface="Tw Cen MT" panose="020B0602020104020603" pitchFamily="34" charset="0"/>
                      </a:rPr>
                      <a:t>point</a:t>
                    </a:r>
                    <a:endParaRPr lang="it-IT" sz="2000" dirty="0">
                      <a:latin typeface="Tw Cen MT" panose="020B0602020104020603" pitchFamily="34" charset="0"/>
                    </a:endParaRPr>
                  </a:p>
                  <a:p>
                    <a:r>
                      <a:rPr lang="it-IT" sz="2000" dirty="0" err="1">
                        <a:latin typeface="Tw Cen MT" panose="020B0602020104020603" pitchFamily="34" charset="0"/>
                      </a:rPr>
                      <a:t>I</a:t>
                    </a:r>
                    <a:r>
                      <a:rPr lang="it-IT" sz="2000" baseline="-25000" dirty="0" err="1">
                        <a:latin typeface="Tw Cen MT" panose="020B0602020104020603" pitchFamily="34" charset="0"/>
                      </a:rPr>
                      <a:t>Bias</a:t>
                    </a:r>
                    <a:r>
                      <a:rPr lang="it-IT" sz="2000" dirty="0">
                        <a:latin typeface="Tw Cen MT" panose="020B0602020104020603" pitchFamily="34" charset="0"/>
                      </a:rPr>
                      <a:t>=7.7 </a:t>
                    </a:r>
                    <a:r>
                      <a:rPr lang="it-IT" sz="2000" dirty="0">
                        <a:latin typeface="Palatino Linotype" panose="02040502050505030304" pitchFamily="18" charset="0"/>
                        <a:cs typeface="Arial" panose="020B0604020202020204" pitchFamily="34" charset="0"/>
                      </a:rPr>
                      <a:t>µA</a:t>
                    </a:r>
                    <a:endParaRPr lang="it-IT" sz="2000" dirty="0">
                      <a:latin typeface="Tw Cen MT" panose="020B0602020104020603" pitchFamily="34" charset="0"/>
                    </a:endParaRPr>
                  </a:p>
                  <a:p>
                    <a:r>
                      <a:rPr lang="it-IT" sz="2000" dirty="0">
                        <a:latin typeface="Tw Cen MT" panose="020B0602020104020603" pitchFamily="34" charset="0"/>
                      </a:rPr>
                      <a:t>R</a:t>
                    </a:r>
                    <a:r>
                      <a:rPr lang="it-IT" sz="2000" baseline="-25000" dirty="0">
                        <a:latin typeface="Tw Cen MT" panose="020B0602020104020603" pitchFamily="34" charset="0"/>
                      </a:rPr>
                      <a:t>0</a:t>
                    </a:r>
                    <a:r>
                      <a:rPr lang="it-IT" sz="2000" dirty="0">
                        <a:latin typeface="Tw Cen MT" panose="020B0602020104020603" pitchFamily="34" charset="0"/>
                      </a:rPr>
                      <a:t>=5% </a:t>
                    </a:r>
                    <a:r>
                      <a:rPr lang="it-IT" sz="2000" dirty="0" err="1">
                        <a:latin typeface="Tw Cen MT" panose="020B0602020104020603" pitchFamily="34" charset="0"/>
                      </a:rPr>
                      <a:t>R</a:t>
                    </a:r>
                    <a:r>
                      <a:rPr lang="it-IT" sz="2000" baseline="-25000" dirty="0" err="1">
                        <a:latin typeface="Tw Cen MT" panose="020B0602020104020603" pitchFamily="34" charset="0"/>
                      </a:rPr>
                      <a:t>n</a:t>
                    </a:r>
                    <a:endParaRPr lang="it-IT" sz="2000" dirty="0">
                      <a:latin typeface="Tw Cen MT" panose="020B0602020104020603" pitchFamily="34" charset="0"/>
                    </a:endParaRPr>
                  </a:p>
                </p:txBody>
              </p:sp>
              <p:sp>
                <p:nvSpPr>
                  <p:cNvPr id="63" name="CasellaDiTesto 20">
                    <a:extLst>
                      <a:ext uri="{FF2B5EF4-FFF2-40B4-BE49-F238E27FC236}">
                        <a16:creationId xmlns:a16="http://schemas.microsoft.com/office/drawing/2014/main" id="{F0C66B03-BD07-5969-96D8-7FFEC8E85B7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02433" y="40060838"/>
                    <a:ext cx="2179790" cy="36600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it-IT" sz="2400" i="1" dirty="0">
                        <a:latin typeface="Tw Cen MT" panose="020B0602020104020603" pitchFamily="34" charset="0"/>
                      </a:rPr>
                      <a:t>I</a:t>
                    </a:r>
                    <a:r>
                      <a:rPr lang="it-IT" sz="2400" i="1" baseline="-25000" dirty="0">
                        <a:latin typeface="Tw Cen MT" panose="020B0602020104020603" pitchFamily="34" charset="0"/>
                      </a:rPr>
                      <a:t>TES</a:t>
                    </a:r>
                    <a:r>
                      <a:rPr lang="it-IT" sz="2400" i="1" dirty="0">
                        <a:latin typeface="Tw Cen MT" panose="020B0602020104020603" pitchFamily="34" charset="0"/>
                      </a:rPr>
                      <a:t> (</a:t>
                    </a:r>
                    <a:r>
                      <a:rPr lang="en-GB" sz="2400" dirty="0">
                        <a:latin typeface="Tw Cen MT" panose="020B0602020104020603" pitchFamily="34" charset="0"/>
                      </a:rPr>
                      <a:t>μ</a:t>
                    </a:r>
                    <a:r>
                      <a:rPr lang="it-IT" sz="2400" dirty="0">
                        <a:latin typeface="Tw Cen MT" panose="020B0602020104020603" pitchFamily="34" charset="0"/>
                      </a:rPr>
                      <a:t>A</a:t>
                    </a:r>
                    <a:r>
                      <a:rPr lang="it-IT" sz="2400" i="1" dirty="0">
                        <a:latin typeface="Tw Cen MT" panose="020B0602020104020603" pitchFamily="34" charset="0"/>
                      </a:rPr>
                      <a:t>)</a:t>
                    </a:r>
                  </a:p>
                </p:txBody>
              </p:sp>
            </p:grpSp>
          </p:grpSp>
          <p:grpSp>
            <p:nvGrpSpPr>
              <p:cNvPr id="22" name="Group 344">
                <a:extLst>
                  <a:ext uri="{FF2B5EF4-FFF2-40B4-BE49-F238E27FC236}">
                    <a16:creationId xmlns:a16="http://schemas.microsoft.com/office/drawing/2014/main" id="{F7F80A85-5A27-7D12-DD0E-33CE45368129}"/>
                  </a:ext>
                </a:extLst>
              </p:cNvPr>
              <p:cNvGrpSpPr/>
              <p:nvPr/>
            </p:nvGrpSpPr>
            <p:grpSpPr>
              <a:xfrm>
                <a:off x="5847110" y="1299320"/>
                <a:ext cx="577163" cy="1921029"/>
                <a:chOff x="11794193" y="12461570"/>
                <a:chExt cx="577163" cy="1921029"/>
              </a:xfrm>
            </p:grpSpPr>
            <p:sp>
              <p:nvSpPr>
                <p:cNvPr id="29" name="CasellaDiTesto 20">
                  <a:extLst>
                    <a:ext uri="{FF2B5EF4-FFF2-40B4-BE49-F238E27FC236}">
                      <a16:creationId xmlns:a16="http://schemas.microsoft.com/office/drawing/2014/main" id="{7654AE54-4FA3-3683-253D-D2B6C10F979A}"/>
                    </a:ext>
                  </a:extLst>
                </p:cNvPr>
                <p:cNvSpPr txBox="1"/>
                <p:nvPr/>
              </p:nvSpPr>
              <p:spPr>
                <a:xfrm>
                  <a:off x="11794193" y="12461570"/>
                  <a:ext cx="570420" cy="2382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200" dirty="0">
                    <a:latin typeface="Tw Cen MT" panose="020B0602020104020603" pitchFamily="34" charset="0"/>
                  </a:endParaRPr>
                </a:p>
              </p:txBody>
            </p:sp>
            <p:sp>
              <p:nvSpPr>
                <p:cNvPr id="30" name="CasellaDiTesto 20">
                  <a:extLst>
                    <a:ext uri="{FF2B5EF4-FFF2-40B4-BE49-F238E27FC236}">
                      <a16:creationId xmlns:a16="http://schemas.microsoft.com/office/drawing/2014/main" id="{2FC7A168-E610-FB6D-98F2-8FF667BD0E5B}"/>
                    </a:ext>
                  </a:extLst>
                </p:cNvPr>
                <p:cNvSpPr txBox="1"/>
                <p:nvPr/>
              </p:nvSpPr>
              <p:spPr>
                <a:xfrm>
                  <a:off x="11800936" y="13601068"/>
                  <a:ext cx="570420" cy="2382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200" dirty="0">
                    <a:latin typeface="Tw Cen MT" panose="020B0602020104020603" pitchFamily="34" charset="0"/>
                  </a:endParaRPr>
                </a:p>
              </p:txBody>
            </p:sp>
            <p:sp>
              <p:nvSpPr>
                <p:cNvPr id="31" name="CasellaDiTesto 20">
                  <a:extLst>
                    <a:ext uri="{FF2B5EF4-FFF2-40B4-BE49-F238E27FC236}">
                      <a16:creationId xmlns:a16="http://schemas.microsoft.com/office/drawing/2014/main" id="{957008F7-902A-3A19-8A21-AC30661E66D9}"/>
                    </a:ext>
                  </a:extLst>
                </p:cNvPr>
                <p:cNvSpPr txBox="1"/>
                <p:nvPr/>
              </p:nvSpPr>
              <p:spPr>
                <a:xfrm>
                  <a:off x="11794193" y="14144385"/>
                  <a:ext cx="570420" cy="2382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1200" dirty="0">
                    <a:latin typeface="Tw Cen MT" panose="020B0602020104020603" pitchFamily="34" charset="0"/>
                  </a:endParaRPr>
                </a:p>
              </p:txBody>
            </p:sp>
          </p:grpSp>
          <p:sp>
            <p:nvSpPr>
              <p:cNvPr id="23" name="Rectangle 353">
                <a:extLst>
                  <a:ext uri="{FF2B5EF4-FFF2-40B4-BE49-F238E27FC236}">
                    <a16:creationId xmlns:a16="http://schemas.microsoft.com/office/drawing/2014/main" id="{83CC589B-5806-5D17-AAD6-CCD58327177F}"/>
                  </a:ext>
                </a:extLst>
              </p:cNvPr>
              <p:cNvSpPr/>
              <p:nvPr/>
            </p:nvSpPr>
            <p:spPr>
              <a:xfrm>
                <a:off x="6329486" y="4379691"/>
                <a:ext cx="3459912" cy="2569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400"/>
              </a:p>
            </p:txBody>
          </p:sp>
          <p:sp>
            <p:nvSpPr>
              <p:cNvPr id="24" name="CasellaDiTesto 20">
                <a:extLst>
                  <a:ext uri="{FF2B5EF4-FFF2-40B4-BE49-F238E27FC236}">
                    <a16:creationId xmlns:a16="http://schemas.microsoft.com/office/drawing/2014/main" id="{88A9E448-0778-4E59-11A0-9375BB286A58}"/>
                  </a:ext>
                </a:extLst>
              </p:cNvPr>
              <p:cNvSpPr txBox="1"/>
              <p:nvPr/>
            </p:nvSpPr>
            <p:spPr>
              <a:xfrm>
                <a:off x="8397853" y="4335714"/>
                <a:ext cx="651622" cy="3413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2400" dirty="0">
                    <a:latin typeface="Tw Cen MT" panose="020B0602020104020603" pitchFamily="34" charset="0"/>
                  </a:rPr>
                  <a:t>30</a:t>
                </a:r>
              </a:p>
            </p:txBody>
          </p:sp>
          <p:sp>
            <p:nvSpPr>
              <p:cNvPr id="25" name="CasellaDiTesto 20">
                <a:extLst>
                  <a:ext uri="{FF2B5EF4-FFF2-40B4-BE49-F238E27FC236}">
                    <a16:creationId xmlns:a16="http://schemas.microsoft.com/office/drawing/2014/main" id="{B88AD4AF-3C45-CCB1-8C3E-201EB52F7A6C}"/>
                  </a:ext>
                </a:extLst>
              </p:cNvPr>
              <p:cNvSpPr txBox="1"/>
              <p:nvPr/>
            </p:nvSpPr>
            <p:spPr>
              <a:xfrm>
                <a:off x="7655047" y="4332224"/>
                <a:ext cx="651622" cy="3413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2400" dirty="0">
                    <a:latin typeface="Tw Cen MT" panose="020B0602020104020603" pitchFamily="34" charset="0"/>
                  </a:rPr>
                  <a:t>20</a:t>
                </a:r>
              </a:p>
            </p:txBody>
          </p:sp>
          <p:sp>
            <p:nvSpPr>
              <p:cNvPr id="26" name="CasellaDiTesto 20">
                <a:extLst>
                  <a:ext uri="{FF2B5EF4-FFF2-40B4-BE49-F238E27FC236}">
                    <a16:creationId xmlns:a16="http://schemas.microsoft.com/office/drawing/2014/main" id="{DED03CF4-7189-17CA-B140-D5064E6D4B92}"/>
                  </a:ext>
                </a:extLst>
              </p:cNvPr>
              <p:cNvSpPr txBox="1"/>
              <p:nvPr/>
            </p:nvSpPr>
            <p:spPr>
              <a:xfrm>
                <a:off x="9128524" y="4332224"/>
                <a:ext cx="651622" cy="3413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2400" dirty="0">
                    <a:latin typeface="Tw Cen MT" panose="020B0602020104020603" pitchFamily="34" charset="0"/>
                  </a:rPr>
                  <a:t>40</a:t>
                </a:r>
              </a:p>
            </p:txBody>
          </p:sp>
          <p:sp>
            <p:nvSpPr>
              <p:cNvPr id="27" name="CasellaDiTesto 20">
                <a:extLst>
                  <a:ext uri="{FF2B5EF4-FFF2-40B4-BE49-F238E27FC236}">
                    <a16:creationId xmlns:a16="http://schemas.microsoft.com/office/drawing/2014/main" id="{BA4B5F2B-FFC4-DE03-0F8D-CE65F9503C81}"/>
                  </a:ext>
                </a:extLst>
              </p:cNvPr>
              <p:cNvSpPr txBox="1"/>
              <p:nvPr/>
            </p:nvSpPr>
            <p:spPr>
              <a:xfrm>
                <a:off x="6926790" y="4335714"/>
                <a:ext cx="651622" cy="3413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2400" dirty="0">
                    <a:latin typeface="Tw Cen MT" panose="020B0602020104020603" pitchFamily="34" charset="0"/>
                  </a:rPr>
                  <a:t>10</a:t>
                </a:r>
              </a:p>
            </p:txBody>
          </p:sp>
          <p:sp>
            <p:nvSpPr>
              <p:cNvPr id="28" name="CasellaDiTesto 20">
                <a:extLst>
                  <a:ext uri="{FF2B5EF4-FFF2-40B4-BE49-F238E27FC236}">
                    <a16:creationId xmlns:a16="http://schemas.microsoft.com/office/drawing/2014/main" id="{F70F8C2A-5BC8-AC7C-D8CF-5C7F4AA86864}"/>
                  </a:ext>
                </a:extLst>
              </p:cNvPr>
              <p:cNvSpPr txBox="1"/>
              <p:nvPr/>
            </p:nvSpPr>
            <p:spPr>
              <a:xfrm>
                <a:off x="6193952" y="4335714"/>
                <a:ext cx="651622" cy="3413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it-IT" sz="2400" dirty="0">
                    <a:latin typeface="Tw Cen MT" panose="020B0602020104020603" pitchFamily="34" charset="0"/>
                  </a:rPr>
                  <a:t>0</a:t>
                </a:r>
              </a:p>
            </p:txBody>
          </p:sp>
        </p:grpSp>
        <p:cxnSp>
          <p:nvCxnSpPr>
            <p:cNvPr id="5" name="Connettore 2 80">
              <a:extLst>
                <a:ext uri="{FF2B5EF4-FFF2-40B4-BE49-F238E27FC236}">
                  <a16:creationId xmlns:a16="http://schemas.microsoft.com/office/drawing/2014/main" id="{5EA3DB55-6545-6F0A-918E-DC0A6F031C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7833" y="4498470"/>
              <a:ext cx="4127228" cy="70466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ttangolo 81">
              <a:extLst>
                <a:ext uri="{FF2B5EF4-FFF2-40B4-BE49-F238E27FC236}">
                  <a16:creationId xmlns:a16="http://schemas.microsoft.com/office/drawing/2014/main" id="{D0BC99BE-1C36-C7FC-37FC-65239B59D69A}"/>
                </a:ext>
              </a:extLst>
            </p:cNvPr>
            <p:cNvSpPr/>
            <p:nvPr/>
          </p:nvSpPr>
          <p:spPr>
            <a:xfrm>
              <a:off x="10060435" y="4895929"/>
              <a:ext cx="1146340" cy="343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2000" dirty="0" err="1">
                  <a:latin typeface="Tw Cen MT" panose="020B0602020104020603" pitchFamily="34" charset="0"/>
                </a:rPr>
                <a:t>R</a:t>
              </a:r>
              <a:r>
                <a:rPr lang="it-IT" sz="2000" baseline="-25000" dirty="0" err="1">
                  <a:latin typeface="Tw Cen MT" panose="020B0602020104020603" pitchFamily="34" charset="0"/>
                </a:rPr>
                <a:t>n</a:t>
              </a:r>
              <a:r>
                <a:rPr lang="it-IT" sz="2000" baseline="-25000" dirty="0">
                  <a:latin typeface="Tw Cen MT" panose="020B0602020104020603" pitchFamily="34" charset="0"/>
                </a:rPr>
                <a:t> </a:t>
              </a:r>
              <a:r>
                <a:rPr lang="it-IT" sz="2000" dirty="0">
                  <a:latin typeface="Tw Cen MT" panose="020B0602020104020603" pitchFamily="34" charset="0"/>
                </a:rPr>
                <a:t>=0.4 </a:t>
              </a:r>
              <a:r>
                <a:rPr lang="el-GR" sz="2000" dirty="0">
                  <a:latin typeface="Tw Cen MT" panose="020B0602020104020603" pitchFamily="34" charset="0"/>
                </a:rPr>
                <a:t>Ω</a:t>
              </a:r>
              <a:endParaRPr lang="it-IT" sz="2000" dirty="0">
                <a:latin typeface="Tw Cen MT" panose="020B0602020104020603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CFDF373-D067-A2C5-B0D6-272FEBE6EC9B}"/>
              </a:ext>
            </a:extLst>
          </p:cNvPr>
          <p:cNvGrpSpPr/>
          <p:nvPr/>
        </p:nvGrpSpPr>
        <p:grpSpPr>
          <a:xfrm>
            <a:off x="7031137" y="1923235"/>
            <a:ext cx="4019049" cy="2866863"/>
            <a:chOff x="282716" y="3055728"/>
            <a:chExt cx="4019049" cy="2866863"/>
          </a:xfrm>
        </p:grpSpPr>
        <p:sp>
          <p:nvSpPr>
            <p:cNvPr id="66" name="CasellaDiTesto 131">
              <a:extLst>
                <a:ext uri="{FF2B5EF4-FFF2-40B4-BE49-F238E27FC236}">
                  <a16:creationId xmlns:a16="http://schemas.microsoft.com/office/drawing/2014/main" id="{FDD503E6-2A61-E0D6-7152-395F9B2C52C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727804" y="4326441"/>
              <a:ext cx="2356385" cy="3353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/>
              <a:r>
                <a:rPr lang="en-US" sz="1600" b="1" dirty="0">
                  <a:solidFill>
                    <a:prstClr val="black"/>
                  </a:solidFill>
                  <a:latin typeface="Trade Gothic Next Light" panose="020B0403040303020004" pitchFamily="34" charset="0"/>
                </a:rPr>
                <a:t>Electrical circuit </a:t>
              </a:r>
              <a:endParaRPr lang="it-IT" sz="1600" b="1" dirty="0">
                <a:solidFill>
                  <a:prstClr val="black"/>
                </a:solidFill>
                <a:latin typeface="Trade Gothic Next Light" panose="020B0403040303020004" pitchFamily="34" charset="0"/>
              </a:endParaRPr>
            </a:p>
          </p:txBody>
        </p:sp>
        <p:sp>
          <p:nvSpPr>
            <p:cNvPr id="67" name="Text Box 30">
              <a:extLst>
                <a:ext uri="{FF2B5EF4-FFF2-40B4-BE49-F238E27FC236}">
                  <a16:creationId xmlns:a16="http://schemas.microsoft.com/office/drawing/2014/main" id="{024CB5D2-F127-05CA-E01E-35AAD5811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948" y="5321815"/>
              <a:ext cx="1560524" cy="42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39" tIns="40820" rIns="81639" bIns="40820"/>
            <a:lstStyle>
              <a:lvl1pPr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1600" i="1" dirty="0" err="1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R</a:t>
              </a:r>
              <a:r>
                <a:rPr lang="en-GB" altLang="it-IT" sz="1600" baseline="-33000" dirty="0" err="1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bias</a:t>
              </a:r>
              <a:r>
                <a:rPr lang="en-GB" altLang="it-IT" sz="1600" dirty="0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&lt;&lt; </a:t>
              </a:r>
              <a:r>
                <a:rPr lang="en-GB" altLang="it-IT" sz="1600" i="1" dirty="0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R</a:t>
              </a:r>
              <a:r>
                <a:rPr lang="en-GB" altLang="it-IT" sz="1600" i="1" baseline="-33000" dirty="0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N</a:t>
              </a:r>
              <a:endParaRPr lang="en-GB" altLang="it-IT" sz="1600" baseline="-33000" dirty="0">
                <a:solidFill>
                  <a:srgbClr val="000000"/>
                </a:solidFill>
                <a:latin typeface="Trade Gothic Next Light" panose="020B04030403030200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Connettore 13">
              <a:extLst>
                <a:ext uri="{FF2B5EF4-FFF2-40B4-BE49-F238E27FC236}">
                  <a16:creationId xmlns:a16="http://schemas.microsoft.com/office/drawing/2014/main" id="{BCC58F60-70D1-4A77-23E1-03FB1B9F9701}"/>
                </a:ext>
              </a:extLst>
            </p:cNvPr>
            <p:cNvSpPr/>
            <p:nvPr/>
          </p:nvSpPr>
          <p:spPr>
            <a:xfrm>
              <a:off x="656490" y="4379246"/>
              <a:ext cx="335346" cy="323357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9" name="Connettore 2 14">
              <a:extLst>
                <a:ext uri="{FF2B5EF4-FFF2-40B4-BE49-F238E27FC236}">
                  <a16:creationId xmlns:a16="http://schemas.microsoft.com/office/drawing/2014/main" id="{F07F3811-8529-7AD1-86C2-DACAC7180FC0}"/>
                </a:ext>
              </a:extLst>
            </p:cNvPr>
            <p:cNvCxnSpPr/>
            <p:nvPr/>
          </p:nvCxnSpPr>
          <p:spPr>
            <a:xfrm flipV="1">
              <a:off x="825038" y="4402803"/>
              <a:ext cx="0" cy="264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diritto 15">
              <a:extLst>
                <a:ext uri="{FF2B5EF4-FFF2-40B4-BE49-F238E27FC236}">
                  <a16:creationId xmlns:a16="http://schemas.microsoft.com/office/drawing/2014/main" id="{E3CBC599-6D17-A85D-8CB5-3EFE0541CF0A}"/>
                </a:ext>
              </a:extLst>
            </p:cNvPr>
            <p:cNvCxnSpPr>
              <a:cxnSpLocks/>
              <a:stCxn id="68" idx="0"/>
            </p:cNvCxnSpPr>
            <p:nvPr/>
          </p:nvCxnSpPr>
          <p:spPr>
            <a:xfrm flipV="1">
              <a:off x="824163" y="3419206"/>
              <a:ext cx="875" cy="9600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diritto 16">
              <a:extLst>
                <a:ext uri="{FF2B5EF4-FFF2-40B4-BE49-F238E27FC236}">
                  <a16:creationId xmlns:a16="http://schemas.microsoft.com/office/drawing/2014/main" id="{150FD875-D8A7-D94B-8D92-A7D95477A0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5038" y="3419206"/>
              <a:ext cx="12031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diritto 17">
              <a:extLst>
                <a:ext uri="{FF2B5EF4-FFF2-40B4-BE49-F238E27FC236}">
                  <a16:creationId xmlns:a16="http://schemas.microsoft.com/office/drawing/2014/main" id="{035A9222-8EB2-7B1F-F8FD-CAEC0ABB21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8172" y="3419206"/>
              <a:ext cx="0" cy="5570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diritto 18">
              <a:extLst>
                <a:ext uri="{FF2B5EF4-FFF2-40B4-BE49-F238E27FC236}">
                  <a16:creationId xmlns:a16="http://schemas.microsoft.com/office/drawing/2014/main" id="{55F79F51-BD49-68B8-C5BD-C402C1A0CB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9756" y="3976229"/>
              <a:ext cx="8540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diritto 19">
              <a:extLst>
                <a:ext uri="{FF2B5EF4-FFF2-40B4-BE49-F238E27FC236}">
                  <a16:creationId xmlns:a16="http://schemas.microsoft.com/office/drawing/2014/main" id="{697CA285-5D22-1079-ECB0-FFC70CEAED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4447" y="3976229"/>
              <a:ext cx="0" cy="5835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diritto 20">
              <a:extLst>
                <a:ext uri="{FF2B5EF4-FFF2-40B4-BE49-F238E27FC236}">
                  <a16:creationId xmlns:a16="http://schemas.microsoft.com/office/drawing/2014/main" id="{5D792F98-D206-85AF-A8FD-D3DC11A030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4447" y="4875381"/>
              <a:ext cx="0" cy="5274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diritto 21">
              <a:extLst>
                <a:ext uri="{FF2B5EF4-FFF2-40B4-BE49-F238E27FC236}">
                  <a16:creationId xmlns:a16="http://schemas.microsoft.com/office/drawing/2014/main" id="{4CBAED85-BE44-8895-AE50-F1D6F306EC83}"/>
                </a:ext>
              </a:extLst>
            </p:cNvPr>
            <p:cNvCxnSpPr>
              <a:cxnSpLocks/>
            </p:cNvCxnSpPr>
            <p:nvPr/>
          </p:nvCxnSpPr>
          <p:spPr>
            <a:xfrm>
              <a:off x="1619756" y="5402861"/>
              <a:ext cx="8540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diritto 22">
              <a:extLst>
                <a:ext uri="{FF2B5EF4-FFF2-40B4-BE49-F238E27FC236}">
                  <a16:creationId xmlns:a16="http://schemas.microsoft.com/office/drawing/2014/main" id="{CBB47934-BE70-A85A-BA25-7825733807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7415" y="3976229"/>
              <a:ext cx="0" cy="2622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diritto 23">
              <a:extLst>
                <a:ext uri="{FF2B5EF4-FFF2-40B4-BE49-F238E27FC236}">
                  <a16:creationId xmlns:a16="http://schemas.microsoft.com/office/drawing/2014/main" id="{8369E334-82B0-3A35-E84F-4CD7540E6F91}"/>
                </a:ext>
              </a:extLst>
            </p:cNvPr>
            <p:cNvCxnSpPr>
              <a:cxnSpLocks/>
              <a:endCxn id="179" idx="0"/>
            </p:cNvCxnSpPr>
            <p:nvPr/>
          </p:nvCxnSpPr>
          <p:spPr>
            <a:xfrm flipH="1" flipV="1">
              <a:off x="2473541" y="4593016"/>
              <a:ext cx="235" cy="2823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diritto 24">
              <a:extLst>
                <a:ext uri="{FF2B5EF4-FFF2-40B4-BE49-F238E27FC236}">
                  <a16:creationId xmlns:a16="http://schemas.microsoft.com/office/drawing/2014/main" id="{E43B637F-7AB6-AB0B-8F65-F8DB1FB7B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3541" y="5178766"/>
              <a:ext cx="235" cy="2240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diritto 25">
              <a:extLst>
                <a:ext uri="{FF2B5EF4-FFF2-40B4-BE49-F238E27FC236}">
                  <a16:creationId xmlns:a16="http://schemas.microsoft.com/office/drawing/2014/main" id="{E0458CE9-27EC-B387-3AFD-D4A28F57C2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8172" y="5402861"/>
              <a:ext cx="0" cy="2793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diritto 26">
              <a:extLst>
                <a:ext uri="{FF2B5EF4-FFF2-40B4-BE49-F238E27FC236}">
                  <a16:creationId xmlns:a16="http://schemas.microsoft.com/office/drawing/2014/main" id="{0B52E035-6AE3-2448-E3D7-FEBBBAE1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038" y="4702603"/>
              <a:ext cx="4691" cy="9796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diritto 27">
              <a:extLst>
                <a:ext uri="{FF2B5EF4-FFF2-40B4-BE49-F238E27FC236}">
                  <a16:creationId xmlns:a16="http://schemas.microsoft.com/office/drawing/2014/main" id="{B56D49B9-D307-EBA3-5DFA-838DA055C171}"/>
                </a:ext>
              </a:extLst>
            </p:cNvPr>
            <p:cNvCxnSpPr>
              <a:cxnSpLocks/>
            </p:cNvCxnSpPr>
            <p:nvPr/>
          </p:nvCxnSpPr>
          <p:spPr>
            <a:xfrm>
              <a:off x="825038" y="5682254"/>
              <a:ext cx="12031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diritto 28">
              <a:extLst>
                <a:ext uri="{FF2B5EF4-FFF2-40B4-BE49-F238E27FC236}">
                  <a16:creationId xmlns:a16="http://schemas.microsoft.com/office/drawing/2014/main" id="{A800C622-5CD6-C88D-6115-7C67004915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6670" y="5682254"/>
              <a:ext cx="4690" cy="1532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diritto 29">
              <a:extLst>
                <a:ext uri="{FF2B5EF4-FFF2-40B4-BE49-F238E27FC236}">
                  <a16:creationId xmlns:a16="http://schemas.microsoft.com/office/drawing/2014/main" id="{E3892118-1526-9A7D-9CFD-52A04CF44717}"/>
                </a:ext>
              </a:extLst>
            </p:cNvPr>
            <p:cNvCxnSpPr>
              <a:cxnSpLocks/>
            </p:cNvCxnSpPr>
            <p:nvPr/>
          </p:nvCxnSpPr>
          <p:spPr>
            <a:xfrm>
              <a:off x="1257766" y="5835549"/>
              <a:ext cx="2849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diritto 30">
              <a:extLst>
                <a:ext uri="{FF2B5EF4-FFF2-40B4-BE49-F238E27FC236}">
                  <a16:creationId xmlns:a16="http://schemas.microsoft.com/office/drawing/2014/main" id="{4D0CC573-AE52-C243-C7B6-FAFE033D36A6}"/>
                </a:ext>
              </a:extLst>
            </p:cNvPr>
            <p:cNvCxnSpPr>
              <a:cxnSpLocks/>
            </p:cNvCxnSpPr>
            <p:nvPr/>
          </p:nvCxnSpPr>
          <p:spPr>
            <a:xfrm>
              <a:off x="1295744" y="5876952"/>
              <a:ext cx="2085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diritto 31">
              <a:extLst>
                <a:ext uri="{FF2B5EF4-FFF2-40B4-BE49-F238E27FC236}">
                  <a16:creationId xmlns:a16="http://schemas.microsoft.com/office/drawing/2014/main" id="{F5579FC9-E7A0-7AB4-4DC8-351D1214500A}"/>
                </a:ext>
              </a:extLst>
            </p:cNvPr>
            <p:cNvCxnSpPr>
              <a:cxnSpLocks/>
            </p:cNvCxnSpPr>
            <p:nvPr/>
          </p:nvCxnSpPr>
          <p:spPr>
            <a:xfrm>
              <a:off x="1356099" y="5922591"/>
              <a:ext cx="1011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uppo 32">
              <a:extLst>
                <a:ext uri="{FF2B5EF4-FFF2-40B4-BE49-F238E27FC236}">
                  <a16:creationId xmlns:a16="http://schemas.microsoft.com/office/drawing/2014/main" id="{749077FD-DAE2-5330-6C0D-FCA90859C7A7}"/>
                </a:ext>
              </a:extLst>
            </p:cNvPr>
            <p:cNvGrpSpPr/>
            <p:nvPr/>
          </p:nvGrpSpPr>
          <p:grpSpPr>
            <a:xfrm>
              <a:off x="1590774" y="4552940"/>
              <a:ext cx="105883" cy="322441"/>
              <a:chOff x="15055849" y="23174326"/>
              <a:chExt cx="191122" cy="552073"/>
            </a:xfrm>
          </p:grpSpPr>
          <p:cxnSp>
            <p:nvCxnSpPr>
              <p:cNvPr id="180" name="Connettore diritto 123">
                <a:extLst>
                  <a:ext uri="{FF2B5EF4-FFF2-40B4-BE49-F238E27FC236}">
                    <a16:creationId xmlns:a16="http://schemas.microsoft.com/office/drawing/2014/main" id="{7693A200-8B5A-1998-19E1-8E9A9AC720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112006" y="23174326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ttore diritto 124">
                <a:extLst>
                  <a:ext uri="{FF2B5EF4-FFF2-40B4-BE49-F238E27FC236}">
                    <a16:creationId xmlns:a16="http://schemas.microsoft.com/office/drawing/2014/main" id="{3F812838-695D-0EB4-A2E4-799F2FB250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49" y="23263248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ttore diritto 125">
                <a:extLst>
                  <a:ext uri="{FF2B5EF4-FFF2-40B4-BE49-F238E27FC236}">
                    <a16:creationId xmlns:a16="http://schemas.microsoft.com/office/drawing/2014/main" id="{E6897130-96C9-B357-2BDD-D8F3725FD1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345935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ttore diritto 126">
                <a:extLst>
                  <a:ext uri="{FF2B5EF4-FFF2-40B4-BE49-F238E27FC236}">
                    <a16:creationId xmlns:a16="http://schemas.microsoft.com/office/drawing/2014/main" id="{E4B19C38-182A-0277-B0EB-3645CC3E8A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395830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ttore diritto 127">
                <a:extLst>
                  <a:ext uri="{FF2B5EF4-FFF2-40B4-BE49-F238E27FC236}">
                    <a16:creationId xmlns:a16="http://schemas.microsoft.com/office/drawing/2014/main" id="{9AC8DBDA-F7FF-F986-F12D-DCDA090585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50" y="23454668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ttore diritto 128">
                <a:extLst>
                  <a:ext uri="{FF2B5EF4-FFF2-40B4-BE49-F238E27FC236}">
                    <a16:creationId xmlns:a16="http://schemas.microsoft.com/office/drawing/2014/main" id="{D88F367B-ABAB-1913-5C0B-1AEC679BA9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526750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ttore diritto 129">
                <a:extLst>
                  <a:ext uri="{FF2B5EF4-FFF2-40B4-BE49-F238E27FC236}">
                    <a16:creationId xmlns:a16="http://schemas.microsoft.com/office/drawing/2014/main" id="{55640D94-FF9A-88D9-964A-6ADB492406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590250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ttore diritto 130">
                <a:extLst>
                  <a:ext uri="{FF2B5EF4-FFF2-40B4-BE49-F238E27FC236}">
                    <a16:creationId xmlns:a16="http://schemas.microsoft.com/office/drawing/2014/main" id="{7428CE87-3A1E-4166-C410-6405A7DDEA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108162" y="23658839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uppo 33">
              <a:extLst>
                <a:ext uri="{FF2B5EF4-FFF2-40B4-BE49-F238E27FC236}">
                  <a16:creationId xmlns:a16="http://schemas.microsoft.com/office/drawing/2014/main" id="{42791D13-E9C9-390C-B11F-4314B6465527}"/>
                </a:ext>
              </a:extLst>
            </p:cNvPr>
            <p:cNvGrpSpPr/>
            <p:nvPr/>
          </p:nvGrpSpPr>
          <p:grpSpPr>
            <a:xfrm>
              <a:off x="2286886" y="4176734"/>
              <a:ext cx="343705" cy="455303"/>
              <a:chOff x="16312355" y="22530199"/>
              <a:chExt cx="620400" cy="779555"/>
            </a:xfrm>
          </p:grpSpPr>
          <p:grpSp>
            <p:nvGrpSpPr>
              <p:cNvPr id="161" name="Gruppo 104">
                <a:extLst>
                  <a:ext uri="{FF2B5EF4-FFF2-40B4-BE49-F238E27FC236}">
                    <a16:creationId xmlns:a16="http://schemas.microsoft.com/office/drawing/2014/main" id="{4407E8E6-092A-CB42-8F88-8BFEC5EC7866}"/>
                  </a:ext>
                </a:extLst>
              </p:cNvPr>
              <p:cNvGrpSpPr/>
              <p:nvPr/>
            </p:nvGrpSpPr>
            <p:grpSpPr>
              <a:xfrm>
                <a:off x="16312355" y="22530199"/>
                <a:ext cx="620400" cy="779555"/>
                <a:chOff x="16312355" y="22530199"/>
                <a:chExt cx="620400" cy="779555"/>
              </a:xfrm>
            </p:grpSpPr>
            <p:grpSp>
              <p:nvGrpSpPr>
                <p:cNvPr id="166" name="Gruppo 109">
                  <a:extLst>
                    <a:ext uri="{FF2B5EF4-FFF2-40B4-BE49-F238E27FC236}">
                      <a16:creationId xmlns:a16="http://schemas.microsoft.com/office/drawing/2014/main" id="{26E38C3F-38B6-D247-2394-97A2160774B5}"/>
                    </a:ext>
                  </a:extLst>
                </p:cNvPr>
                <p:cNvGrpSpPr/>
                <p:nvPr/>
              </p:nvGrpSpPr>
              <p:grpSpPr>
                <a:xfrm>
                  <a:off x="16312355" y="22530199"/>
                  <a:ext cx="614918" cy="779555"/>
                  <a:chOff x="16312355" y="22530199"/>
                  <a:chExt cx="614918" cy="779555"/>
                </a:xfrm>
              </p:grpSpPr>
              <p:sp>
                <p:nvSpPr>
                  <p:cNvPr id="170" name="Arco 113">
                    <a:extLst>
                      <a:ext uri="{FF2B5EF4-FFF2-40B4-BE49-F238E27FC236}">
                        <a16:creationId xmlns:a16="http://schemas.microsoft.com/office/drawing/2014/main" id="{E8B9A651-65D0-4FE6-4039-E10C1EDFD459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30096" y="22423889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71" name="Arco 114">
                    <a:extLst>
                      <a:ext uri="{FF2B5EF4-FFF2-40B4-BE49-F238E27FC236}">
                        <a16:creationId xmlns:a16="http://schemas.microsoft.com/office/drawing/2014/main" id="{8512869A-560B-C367-E1E7-CB55121383CD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18665" y="22530068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72" name="Arco 115">
                    <a:extLst>
                      <a:ext uri="{FF2B5EF4-FFF2-40B4-BE49-F238E27FC236}">
                        <a16:creationId xmlns:a16="http://schemas.microsoft.com/office/drawing/2014/main" id="{EE35FB87-E263-76FE-BA2A-A08DEF485C6B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3320" y="22876345"/>
                    <a:ext cx="225961" cy="432297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173" name="Arco 116">
                    <a:extLst>
                      <a:ext uri="{FF2B5EF4-FFF2-40B4-BE49-F238E27FC236}">
                        <a16:creationId xmlns:a16="http://schemas.microsoft.com/office/drawing/2014/main" id="{03BD788E-C802-3BAA-7B64-46F290DC758C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2418" y="22974899"/>
                    <a:ext cx="225961" cy="443749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74" name="Arco 117">
                    <a:extLst>
                      <a:ext uri="{FF2B5EF4-FFF2-40B4-BE49-F238E27FC236}">
                        <a16:creationId xmlns:a16="http://schemas.microsoft.com/office/drawing/2014/main" id="{19A96789-58F6-C289-6076-995183193804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75630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75" name="Arco 118">
                    <a:extLst>
                      <a:ext uri="{FF2B5EF4-FFF2-40B4-BE49-F238E27FC236}">
                        <a16:creationId xmlns:a16="http://schemas.microsoft.com/office/drawing/2014/main" id="{B6333809-B035-3692-BD08-DA8C1A8D800D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86461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76" name="Arco 119">
                    <a:extLst>
                      <a:ext uri="{FF2B5EF4-FFF2-40B4-BE49-F238E27FC236}">
                        <a16:creationId xmlns:a16="http://schemas.microsoft.com/office/drawing/2014/main" id="{9BAC1DAD-1D63-1F9F-976C-0369E62F1F52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297442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77" name="Arco 120">
                    <a:extLst>
                      <a:ext uri="{FF2B5EF4-FFF2-40B4-BE49-F238E27FC236}">
                        <a16:creationId xmlns:a16="http://schemas.microsoft.com/office/drawing/2014/main" id="{62373F31-B0F5-F734-A038-6F293B146C8D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3078268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78" name="Arco 121">
                    <a:extLst>
                      <a:ext uri="{FF2B5EF4-FFF2-40B4-BE49-F238E27FC236}">
                        <a16:creationId xmlns:a16="http://schemas.microsoft.com/office/drawing/2014/main" id="{CE8595F2-3EC1-CDDB-FB21-E8AF0844F7F0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31207" y="2264923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79" name="Arco 122">
                    <a:extLst>
                      <a:ext uri="{FF2B5EF4-FFF2-40B4-BE49-F238E27FC236}">
                        <a16:creationId xmlns:a16="http://schemas.microsoft.com/office/drawing/2014/main" id="{4D663DD3-0E03-3585-E76B-11BF7A8F402F}"/>
                      </a:ext>
                    </a:extLst>
                  </p:cNvPr>
                  <p:cNvSpPr/>
                  <p:nvPr/>
                </p:nvSpPr>
                <p:spPr>
                  <a:xfrm rot="2370030" flipV="1">
                    <a:off x="16664998" y="23053826"/>
                    <a:ext cx="104355" cy="213495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67" name="Gruppo 110">
                  <a:extLst>
                    <a:ext uri="{FF2B5EF4-FFF2-40B4-BE49-F238E27FC236}">
                      <a16:creationId xmlns:a16="http://schemas.microsoft.com/office/drawing/2014/main" id="{7D68EDB9-F21D-2DA9-537D-D065943A057B}"/>
                    </a:ext>
                  </a:extLst>
                </p:cNvPr>
                <p:cNvGrpSpPr/>
                <p:nvPr/>
              </p:nvGrpSpPr>
              <p:grpSpPr>
                <a:xfrm>
                  <a:off x="16479632" y="22759897"/>
                  <a:ext cx="453123" cy="338305"/>
                  <a:chOff x="16479632" y="22759897"/>
                  <a:chExt cx="453123" cy="338305"/>
                </a:xfrm>
              </p:grpSpPr>
              <p:sp>
                <p:nvSpPr>
                  <p:cNvPr id="168" name="Arco 111">
                    <a:extLst>
                      <a:ext uri="{FF2B5EF4-FFF2-40B4-BE49-F238E27FC236}">
                        <a16:creationId xmlns:a16="http://schemas.microsoft.com/office/drawing/2014/main" id="{79AD1D7E-976B-3441-2322-46B10024E55F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8913" y="22762960"/>
                    <a:ext cx="225961" cy="444524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69" name="Arco 112">
                    <a:extLst>
                      <a:ext uri="{FF2B5EF4-FFF2-40B4-BE49-F238E27FC236}">
                        <a16:creationId xmlns:a16="http://schemas.microsoft.com/office/drawing/2014/main" id="{E3F8CD47-5EDE-87F9-E486-D63C7DA152D3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9314" y="22652418"/>
                    <a:ext cx="225961" cy="44092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grpSp>
            <p:nvGrpSpPr>
              <p:cNvPr id="162" name="Gruppo 105">
                <a:extLst>
                  <a:ext uri="{FF2B5EF4-FFF2-40B4-BE49-F238E27FC236}">
                    <a16:creationId xmlns:a16="http://schemas.microsoft.com/office/drawing/2014/main" id="{08D882CA-20DD-5EDA-8842-448B3725B83B}"/>
                  </a:ext>
                </a:extLst>
              </p:cNvPr>
              <p:cNvGrpSpPr/>
              <p:nvPr/>
            </p:nvGrpSpPr>
            <p:grpSpPr>
              <a:xfrm>
                <a:off x="16312355" y="22623017"/>
                <a:ext cx="471610" cy="487637"/>
                <a:chOff x="16312355" y="22623017"/>
                <a:chExt cx="471610" cy="487637"/>
              </a:xfrm>
            </p:grpSpPr>
            <p:sp>
              <p:nvSpPr>
                <p:cNvPr id="163" name="Arco 106">
                  <a:extLst>
                    <a:ext uri="{FF2B5EF4-FFF2-40B4-BE49-F238E27FC236}">
                      <a16:creationId xmlns:a16="http://schemas.microsoft.com/office/drawing/2014/main" id="{B33DDE17-A9AC-4A5C-1927-AC95ECD5989E}"/>
                    </a:ext>
                  </a:extLst>
                </p:cNvPr>
                <p:cNvSpPr/>
                <p:nvPr/>
              </p:nvSpPr>
              <p:spPr>
                <a:xfrm rot="21397572">
                  <a:off x="16496401" y="22623017"/>
                  <a:ext cx="273047" cy="169708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64" name="Arco 107">
                  <a:extLst>
                    <a:ext uri="{FF2B5EF4-FFF2-40B4-BE49-F238E27FC236}">
                      <a16:creationId xmlns:a16="http://schemas.microsoft.com/office/drawing/2014/main" id="{81780045-ABC1-14C9-0200-6F1E2C441255}"/>
                    </a:ext>
                  </a:extLst>
                </p:cNvPr>
                <p:cNvSpPr/>
                <p:nvPr/>
              </p:nvSpPr>
              <p:spPr>
                <a:xfrm rot="6831818">
                  <a:off x="16418665" y="22640233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65" name="Arco 108">
                  <a:extLst>
                    <a:ext uri="{FF2B5EF4-FFF2-40B4-BE49-F238E27FC236}">
                      <a16:creationId xmlns:a16="http://schemas.microsoft.com/office/drawing/2014/main" id="{8900C44E-F272-258C-4268-5A9FBB64C4C4}"/>
                    </a:ext>
                  </a:extLst>
                </p:cNvPr>
                <p:cNvSpPr/>
                <p:nvPr/>
              </p:nvSpPr>
              <p:spPr>
                <a:xfrm rot="6831818">
                  <a:off x="16418665" y="22745354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89" name="Gruppo 34">
              <a:extLst>
                <a:ext uri="{FF2B5EF4-FFF2-40B4-BE49-F238E27FC236}">
                  <a16:creationId xmlns:a16="http://schemas.microsoft.com/office/drawing/2014/main" id="{4F268343-FA46-5370-95B1-5027CF119BD1}"/>
                </a:ext>
              </a:extLst>
            </p:cNvPr>
            <p:cNvGrpSpPr/>
            <p:nvPr/>
          </p:nvGrpSpPr>
          <p:grpSpPr>
            <a:xfrm>
              <a:off x="2360617" y="4867353"/>
              <a:ext cx="291696" cy="322441"/>
              <a:chOff x="16445442" y="23712653"/>
              <a:chExt cx="526521" cy="552073"/>
            </a:xfrm>
          </p:grpSpPr>
          <p:cxnSp>
            <p:nvCxnSpPr>
              <p:cNvPr id="152" name="Connettore 2 95">
                <a:extLst>
                  <a:ext uri="{FF2B5EF4-FFF2-40B4-BE49-F238E27FC236}">
                    <a16:creationId xmlns:a16="http://schemas.microsoft.com/office/drawing/2014/main" id="{C77781EA-26FE-CF58-5E2B-B62B62CD76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45442" y="23753787"/>
                <a:ext cx="526521" cy="49205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ttore diritto 96">
                <a:extLst>
                  <a:ext uri="{FF2B5EF4-FFF2-40B4-BE49-F238E27FC236}">
                    <a16:creationId xmlns:a16="http://schemas.microsoft.com/office/drawing/2014/main" id="{A3BD0DFD-BCBA-55ED-0A3B-964F1792A4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644205" y="23712653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ttore diritto 97">
                <a:extLst>
                  <a:ext uri="{FF2B5EF4-FFF2-40B4-BE49-F238E27FC236}">
                    <a16:creationId xmlns:a16="http://schemas.microsoft.com/office/drawing/2014/main" id="{1ED1ACFB-2226-686A-FF97-A75A34D1C2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88048" y="23801575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ttore diritto 98">
                <a:extLst>
                  <a:ext uri="{FF2B5EF4-FFF2-40B4-BE49-F238E27FC236}">
                    <a16:creationId xmlns:a16="http://schemas.microsoft.com/office/drawing/2014/main" id="{24122C6E-B2ED-781C-4AC3-1F9B820A4C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588048" y="23884262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ttore diritto 99">
                <a:extLst>
                  <a:ext uri="{FF2B5EF4-FFF2-40B4-BE49-F238E27FC236}">
                    <a16:creationId xmlns:a16="http://schemas.microsoft.com/office/drawing/2014/main" id="{AD1219DE-B89F-BD82-3E84-8275636111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88049" y="23934157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ttore diritto 100">
                <a:extLst>
                  <a:ext uri="{FF2B5EF4-FFF2-40B4-BE49-F238E27FC236}">
                    <a16:creationId xmlns:a16="http://schemas.microsoft.com/office/drawing/2014/main" id="{59AEED85-1CC5-56AD-9C35-32E33239D3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588049" y="23992995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ttore diritto 101">
                <a:extLst>
                  <a:ext uri="{FF2B5EF4-FFF2-40B4-BE49-F238E27FC236}">
                    <a16:creationId xmlns:a16="http://schemas.microsoft.com/office/drawing/2014/main" id="{A6E26C71-2865-1B01-125D-8AE74A325C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88049" y="24065077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ttore diritto 102">
                <a:extLst>
                  <a:ext uri="{FF2B5EF4-FFF2-40B4-BE49-F238E27FC236}">
                    <a16:creationId xmlns:a16="http://schemas.microsoft.com/office/drawing/2014/main" id="{BF26D641-0624-8948-DBFA-6FB27ABE13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588048" y="24128577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ttore diritto 103">
                <a:extLst>
                  <a:ext uri="{FF2B5EF4-FFF2-40B4-BE49-F238E27FC236}">
                    <a16:creationId xmlns:a16="http://schemas.microsoft.com/office/drawing/2014/main" id="{84240BF0-5ECC-7383-49A9-42831B30CC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640361" y="24197166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Connettore 35">
              <a:extLst>
                <a:ext uri="{FF2B5EF4-FFF2-40B4-BE49-F238E27FC236}">
                  <a16:creationId xmlns:a16="http://schemas.microsoft.com/office/drawing/2014/main" id="{B315EE6E-0C82-DA3F-C375-DF41C8C0745B}"/>
                </a:ext>
              </a:extLst>
            </p:cNvPr>
            <p:cNvSpPr/>
            <p:nvPr/>
          </p:nvSpPr>
          <p:spPr>
            <a:xfrm>
              <a:off x="2692594" y="4094801"/>
              <a:ext cx="623381" cy="631453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1" name="Connettore diritto 36">
              <a:extLst>
                <a:ext uri="{FF2B5EF4-FFF2-40B4-BE49-F238E27FC236}">
                  <a16:creationId xmlns:a16="http://schemas.microsoft.com/office/drawing/2014/main" id="{43968BBA-E940-C301-7BF8-C0E2F589E2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4506" y="4363874"/>
              <a:ext cx="102261" cy="1117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diritto 37">
              <a:extLst>
                <a:ext uri="{FF2B5EF4-FFF2-40B4-BE49-F238E27FC236}">
                  <a16:creationId xmlns:a16="http://schemas.microsoft.com/office/drawing/2014/main" id="{2798BE2D-C585-D598-2965-401C1294FD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8173" y="4363874"/>
              <a:ext cx="103900" cy="11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diritto 38">
              <a:extLst>
                <a:ext uri="{FF2B5EF4-FFF2-40B4-BE49-F238E27FC236}">
                  <a16:creationId xmlns:a16="http://schemas.microsoft.com/office/drawing/2014/main" id="{C519619B-7E11-B206-79EB-E3C346F32F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9496" y="4726254"/>
              <a:ext cx="366" cy="3341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diritto 39">
              <a:extLst>
                <a:ext uri="{FF2B5EF4-FFF2-40B4-BE49-F238E27FC236}">
                  <a16:creationId xmlns:a16="http://schemas.microsoft.com/office/drawing/2014/main" id="{578C971A-C4D4-7889-768F-F8308C49ABF3}"/>
                </a:ext>
              </a:extLst>
            </p:cNvPr>
            <p:cNvCxnSpPr>
              <a:cxnSpLocks/>
            </p:cNvCxnSpPr>
            <p:nvPr/>
          </p:nvCxnSpPr>
          <p:spPr>
            <a:xfrm>
              <a:off x="2828860" y="5068858"/>
              <a:ext cx="2849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diritto 40">
              <a:extLst>
                <a:ext uri="{FF2B5EF4-FFF2-40B4-BE49-F238E27FC236}">
                  <a16:creationId xmlns:a16="http://schemas.microsoft.com/office/drawing/2014/main" id="{C63DF9EF-26AB-5057-7F16-30D0EE78EF51}"/>
                </a:ext>
              </a:extLst>
            </p:cNvPr>
            <p:cNvCxnSpPr>
              <a:cxnSpLocks/>
            </p:cNvCxnSpPr>
            <p:nvPr/>
          </p:nvCxnSpPr>
          <p:spPr>
            <a:xfrm>
              <a:off x="2866839" y="5110261"/>
              <a:ext cx="2051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diritto 41">
              <a:extLst>
                <a:ext uri="{FF2B5EF4-FFF2-40B4-BE49-F238E27FC236}">
                  <a16:creationId xmlns:a16="http://schemas.microsoft.com/office/drawing/2014/main" id="{F2615AA7-C5FF-C59F-950A-E34C5DCFF474}"/>
                </a:ext>
              </a:extLst>
            </p:cNvPr>
            <p:cNvCxnSpPr>
              <a:cxnSpLocks/>
            </p:cNvCxnSpPr>
            <p:nvPr/>
          </p:nvCxnSpPr>
          <p:spPr>
            <a:xfrm>
              <a:off x="2923296" y="5152448"/>
              <a:ext cx="1011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diritto 42">
              <a:extLst>
                <a:ext uri="{FF2B5EF4-FFF2-40B4-BE49-F238E27FC236}">
                  <a16:creationId xmlns:a16="http://schemas.microsoft.com/office/drawing/2014/main" id="{FE6F219A-07E1-5C69-8DAC-508379105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6135" y="4580755"/>
              <a:ext cx="0" cy="4796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diritto 43">
              <a:extLst>
                <a:ext uri="{FF2B5EF4-FFF2-40B4-BE49-F238E27FC236}">
                  <a16:creationId xmlns:a16="http://schemas.microsoft.com/office/drawing/2014/main" id="{1776D02D-5507-A032-E3BB-9491B19C8E48}"/>
                </a:ext>
              </a:extLst>
            </p:cNvPr>
            <p:cNvCxnSpPr>
              <a:cxnSpLocks/>
            </p:cNvCxnSpPr>
            <p:nvPr/>
          </p:nvCxnSpPr>
          <p:spPr>
            <a:xfrm>
              <a:off x="3342540" y="5060395"/>
              <a:ext cx="2849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diritto 44">
              <a:extLst>
                <a:ext uri="{FF2B5EF4-FFF2-40B4-BE49-F238E27FC236}">
                  <a16:creationId xmlns:a16="http://schemas.microsoft.com/office/drawing/2014/main" id="{3991C719-D6C9-651D-77BC-4298B30C49FF}"/>
                </a:ext>
              </a:extLst>
            </p:cNvPr>
            <p:cNvCxnSpPr>
              <a:cxnSpLocks/>
            </p:cNvCxnSpPr>
            <p:nvPr/>
          </p:nvCxnSpPr>
          <p:spPr>
            <a:xfrm>
              <a:off x="3380519" y="5101798"/>
              <a:ext cx="2085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diritto 45">
              <a:extLst>
                <a:ext uri="{FF2B5EF4-FFF2-40B4-BE49-F238E27FC236}">
                  <a16:creationId xmlns:a16="http://schemas.microsoft.com/office/drawing/2014/main" id="{C67CBC42-BA10-3DB8-1981-399536B7150F}"/>
                </a:ext>
              </a:extLst>
            </p:cNvPr>
            <p:cNvCxnSpPr>
              <a:cxnSpLocks/>
            </p:cNvCxnSpPr>
            <p:nvPr/>
          </p:nvCxnSpPr>
          <p:spPr>
            <a:xfrm>
              <a:off x="3439176" y="5140668"/>
              <a:ext cx="1011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uppo 46">
              <a:extLst>
                <a:ext uri="{FF2B5EF4-FFF2-40B4-BE49-F238E27FC236}">
                  <a16:creationId xmlns:a16="http://schemas.microsoft.com/office/drawing/2014/main" id="{1843FDAB-2118-7882-FACE-E64E109919FD}"/>
                </a:ext>
              </a:extLst>
            </p:cNvPr>
            <p:cNvGrpSpPr/>
            <p:nvPr/>
          </p:nvGrpSpPr>
          <p:grpSpPr>
            <a:xfrm>
              <a:off x="3322570" y="4158904"/>
              <a:ext cx="343705" cy="455303"/>
              <a:chOff x="16312355" y="22530199"/>
              <a:chExt cx="620400" cy="779555"/>
            </a:xfrm>
          </p:grpSpPr>
          <p:grpSp>
            <p:nvGrpSpPr>
              <p:cNvPr id="133" name="Gruppo 76">
                <a:extLst>
                  <a:ext uri="{FF2B5EF4-FFF2-40B4-BE49-F238E27FC236}">
                    <a16:creationId xmlns:a16="http://schemas.microsoft.com/office/drawing/2014/main" id="{6A0C1CB7-AA7F-D7B5-29E4-DA1FD7B4354E}"/>
                  </a:ext>
                </a:extLst>
              </p:cNvPr>
              <p:cNvGrpSpPr/>
              <p:nvPr/>
            </p:nvGrpSpPr>
            <p:grpSpPr>
              <a:xfrm>
                <a:off x="16312355" y="22530199"/>
                <a:ext cx="620400" cy="779555"/>
                <a:chOff x="16312355" y="22530199"/>
                <a:chExt cx="620400" cy="779555"/>
              </a:xfrm>
            </p:grpSpPr>
            <p:grpSp>
              <p:nvGrpSpPr>
                <p:cNvPr id="138" name="Gruppo 81">
                  <a:extLst>
                    <a:ext uri="{FF2B5EF4-FFF2-40B4-BE49-F238E27FC236}">
                      <a16:creationId xmlns:a16="http://schemas.microsoft.com/office/drawing/2014/main" id="{F9F3BC01-9B7B-BA11-375B-37D308CF9A57}"/>
                    </a:ext>
                  </a:extLst>
                </p:cNvPr>
                <p:cNvGrpSpPr/>
                <p:nvPr/>
              </p:nvGrpSpPr>
              <p:grpSpPr>
                <a:xfrm>
                  <a:off x="16312355" y="22530199"/>
                  <a:ext cx="614918" cy="779555"/>
                  <a:chOff x="16312355" y="22530199"/>
                  <a:chExt cx="614918" cy="779555"/>
                </a:xfrm>
              </p:grpSpPr>
              <p:sp>
                <p:nvSpPr>
                  <p:cNvPr id="142" name="Arco 85">
                    <a:extLst>
                      <a:ext uri="{FF2B5EF4-FFF2-40B4-BE49-F238E27FC236}">
                        <a16:creationId xmlns:a16="http://schemas.microsoft.com/office/drawing/2014/main" id="{70454E7A-98ED-290B-1A09-DF2766B83A0C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30096" y="22423889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3" name="Arco 86">
                    <a:extLst>
                      <a:ext uri="{FF2B5EF4-FFF2-40B4-BE49-F238E27FC236}">
                        <a16:creationId xmlns:a16="http://schemas.microsoft.com/office/drawing/2014/main" id="{768C8E4D-6935-B90E-F03E-FE01EB5493C5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18665" y="22530068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4" name="Arco 87">
                    <a:extLst>
                      <a:ext uri="{FF2B5EF4-FFF2-40B4-BE49-F238E27FC236}">
                        <a16:creationId xmlns:a16="http://schemas.microsoft.com/office/drawing/2014/main" id="{A46ACE7D-93B1-2842-6EA8-EDDF02FA9E66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3320" y="22876345"/>
                    <a:ext cx="225961" cy="432297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145" name="Arco 88">
                    <a:extLst>
                      <a:ext uri="{FF2B5EF4-FFF2-40B4-BE49-F238E27FC236}">
                        <a16:creationId xmlns:a16="http://schemas.microsoft.com/office/drawing/2014/main" id="{434C0BA3-7D78-4CAA-FD54-40655C2F486C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2418" y="22974899"/>
                    <a:ext cx="225961" cy="443749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6" name="Arco 89">
                    <a:extLst>
                      <a:ext uri="{FF2B5EF4-FFF2-40B4-BE49-F238E27FC236}">
                        <a16:creationId xmlns:a16="http://schemas.microsoft.com/office/drawing/2014/main" id="{D08BAB2A-94F5-A2DB-A7AD-F186E2DE5558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75630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7" name="Arco 90">
                    <a:extLst>
                      <a:ext uri="{FF2B5EF4-FFF2-40B4-BE49-F238E27FC236}">
                        <a16:creationId xmlns:a16="http://schemas.microsoft.com/office/drawing/2014/main" id="{DB3D8A95-9883-8CBC-07B4-763726217E90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86461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8" name="Arco 91">
                    <a:extLst>
                      <a:ext uri="{FF2B5EF4-FFF2-40B4-BE49-F238E27FC236}">
                        <a16:creationId xmlns:a16="http://schemas.microsoft.com/office/drawing/2014/main" id="{5C8B5A97-9A59-BE43-323A-27C6E2E0C98B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297442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9" name="Arco 92">
                    <a:extLst>
                      <a:ext uri="{FF2B5EF4-FFF2-40B4-BE49-F238E27FC236}">
                        <a16:creationId xmlns:a16="http://schemas.microsoft.com/office/drawing/2014/main" id="{F70265F8-5868-658F-EB21-B465E2DE31F0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3078268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0" name="Arco 93">
                    <a:extLst>
                      <a:ext uri="{FF2B5EF4-FFF2-40B4-BE49-F238E27FC236}">
                        <a16:creationId xmlns:a16="http://schemas.microsoft.com/office/drawing/2014/main" id="{FB3C50AE-5F9F-E6E7-4BF2-B597A3CB93B6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31207" y="2264923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1" name="Arco 94">
                    <a:extLst>
                      <a:ext uri="{FF2B5EF4-FFF2-40B4-BE49-F238E27FC236}">
                        <a16:creationId xmlns:a16="http://schemas.microsoft.com/office/drawing/2014/main" id="{2DEB3EDD-7853-4FB3-5BEB-227A67A2BCCE}"/>
                      </a:ext>
                    </a:extLst>
                  </p:cNvPr>
                  <p:cNvSpPr/>
                  <p:nvPr/>
                </p:nvSpPr>
                <p:spPr>
                  <a:xfrm rot="2370030" flipV="1">
                    <a:off x="16664998" y="23053826"/>
                    <a:ext cx="104355" cy="213495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39" name="Gruppo 82">
                  <a:extLst>
                    <a:ext uri="{FF2B5EF4-FFF2-40B4-BE49-F238E27FC236}">
                      <a16:creationId xmlns:a16="http://schemas.microsoft.com/office/drawing/2014/main" id="{1EFAE443-1053-7A67-CB7B-FB18BC22AB3C}"/>
                    </a:ext>
                  </a:extLst>
                </p:cNvPr>
                <p:cNvGrpSpPr/>
                <p:nvPr/>
              </p:nvGrpSpPr>
              <p:grpSpPr>
                <a:xfrm>
                  <a:off x="16479632" y="22759897"/>
                  <a:ext cx="453123" cy="338305"/>
                  <a:chOff x="16479632" y="22759897"/>
                  <a:chExt cx="453123" cy="338305"/>
                </a:xfrm>
              </p:grpSpPr>
              <p:sp>
                <p:nvSpPr>
                  <p:cNvPr id="140" name="Arco 83">
                    <a:extLst>
                      <a:ext uri="{FF2B5EF4-FFF2-40B4-BE49-F238E27FC236}">
                        <a16:creationId xmlns:a16="http://schemas.microsoft.com/office/drawing/2014/main" id="{DE6540F6-B464-5217-51C4-5C0D0FC42B73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8913" y="22762960"/>
                    <a:ext cx="225961" cy="444524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1" name="Arco 84">
                    <a:extLst>
                      <a:ext uri="{FF2B5EF4-FFF2-40B4-BE49-F238E27FC236}">
                        <a16:creationId xmlns:a16="http://schemas.microsoft.com/office/drawing/2014/main" id="{1EB8A577-50C6-0C6C-79BD-179086ADF121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9314" y="22652418"/>
                    <a:ext cx="225961" cy="44092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grpSp>
            <p:nvGrpSpPr>
              <p:cNvPr id="134" name="Gruppo 77">
                <a:extLst>
                  <a:ext uri="{FF2B5EF4-FFF2-40B4-BE49-F238E27FC236}">
                    <a16:creationId xmlns:a16="http://schemas.microsoft.com/office/drawing/2014/main" id="{1DF4A121-CEAC-3997-31B5-0108D0B9BEAA}"/>
                  </a:ext>
                </a:extLst>
              </p:cNvPr>
              <p:cNvGrpSpPr/>
              <p:nvPr/>
            </p:nvGrpSpPr>
            <p:grpSpPr>
              <a:xfrm>
                <a:off x="16312355" y="22623017"/>
                <a:ext cx="471610" cy="487637"/>
                <a:chOff x="16312355" y="22623017"/>
                <a:chExt cx="471610" cy="487637"/>
              </a:xfrm>
            </p:grpSpPr>
            <p:sp>
              <p:nvSpPr>
                <p:cNvPr id="135" name="Arco 78">
                  <a:extLst>
                    <a:ext uri="{FF2B5EF4-FFF2-40B4-BE49-F238E27FC236}">
                      <a16:creationId xmlns:a16="http://schemas.microsoft.com/office/drawing/2014/main" id="{D291B0C2-6DE1-4806-52F8-F0FA77AFDD55}"/>
                    </a:ext>
                  </a:extLst>
                </p:cNvPr>
                <p:cNvSpPr/>
                <p:nvPr/>
              </p:nvSpPr>
              <p:spPr>
                <a:xfrm rot="21397572">
                  <a:off x="16496401" y="22623017"/>
                  <a:ext cx="273047" cy="169708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6" name="Arco 79">
                  <a:extLst>
                    <a:ext uri="{FF2B5EF4-FFF2-40B4-BE49-F238E27FC236}">
                      <a16:creationId xmlns:a16="http://schemas.microsoft.com/office/drawing/2014/main" id="{5EEB4C4C-C875-91B2-EAFD-D17193E9A9DC}"/>
                    </a:ext>
                  </a:extLst>
                </p:cNvPr>
                <p:cNvSpPr/>
                <p:nvPr/>
              </p:nvSpPr>
              <p:spPr>
                <a:xfrm rot="6831818">
                  <a:off x="16418665" y="22640233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7" name="Arco 80">
                  <a:extLst>
                    <a:ext uri="{FF2B5EF4-FFF2-40B4-BE49-F238E27FC236}">
                      <a16:creationId xmlns:a16="http://schemas.microsoft.com/office/drawing/2014/main" id="{E2DF5358-7437-AAF9-5554-ABE33C7322C9}"/>
                    </a:ext>
                  </a:extLst>
                </p:cNvPr>
                <p:cNvSpPr/>
                <p:nvPr/>
              </p:nvSpPr>
              <p:spPr>
                <a:xfrm rot="6831818">
                  <a:off x="16418665" y="22745354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102" name="Gruppo 47">
              <a:extLst>
                <a:ext uri="{FF2B5EF4-FFF2-40B4-BE49-F238E27FC236}">
                  <a16:creationId xmlns:a16="http://schemas.microsoft.com/office/drawing/2014/main" id="{3E02A9E0-36D4-0D00-0572-9924F9FF7958}"/>
                </a:ext>
              </a:extLst>
            </p:cNvPr>
            <p:cNvGrpSpPr/>
            <p:nvPr/>
          </p:nvGrpSpPr>
          <p:grpSpPr>
            <a:xfrm>
              <a:off x="3459540" y="3662239"/>
              <a:ext cx="105883" cy="322441"/>
              <a:chOff x="15055849" y="23174326"/>
              <a:chExt cx="191122" cy="552073"/>
            </a:xfrm>
          </p:grpSpPr>
          <p:cxnSp>
            <p:nvCxnSpPr>
              <p:cNvPr id="125" name="Connettore diritto 68">
                <a:extLst>
                  <a:ext uri="{FF2B5EF4-FFF2-40B4-BE49-F238E27FC236}">
                    <a16:creationId xmlns:a16="http://schemas.microsoft.com/office/drawing/2014/main" id="{CCE98394-EA21-05E9-6D8E-49B005D1B7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112006" y="23174326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ttore diritto 69">
                <a:extLst>
                  <a:ext uri="{FF2B5EF4-FFF2-40B4-BE49-F238E27FC236}">
                    <a16:creationId xmlns:a16="http://schemas.microsoft.com/office/drawing/2014/main" id="{924F2159-DB01-5A74-AFDC-7364217C48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49" y="23263248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ttore diritto 70">
                <a:extLst>
                  <a:ext uri="{FF2B5EF4-FFF2-40B4-BE49-F238E27FC236}">
                    <a16:creationId xmlns:a16="http://schemas.microsoft.com/office/drawing/2014/main" id="{A44C4E99-A017-CA62-B461-9366F68BE5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345935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ttore diritto 71">
                <a:extLst>
                  <a:ext uri="{FF2B5EF4-FFF2-40B4-BE49-F238E27FC236}">
                    <a16:creationId xmlns:a16="http://schemas.microsoft.com/office/drawing/2014/main" id="{9401D542-6C0E-5F0C-5F3A-842CB19E63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395830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ttore diritto 72">
                <a:extLst>
                  <a:ext uri="{FF2B5EF4-FFF2-40B4-BE49-F238E27FC236}">
                    <a16:creationId xmlns:a16="http://schemas.microsoft.com/office/drawing/2014/main" id="{698C8C54-24CC-F424-52E5-E837D8B6B0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50" y="23454668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ttore diritto 73">
                <a:extLst>
                  <a:ext uri="{FF2B5EF4-FFF2-40B4-BE49-F238E27FC236}">
                    <a16:creationId xmlns:a16="http://schemas.microsoft.com/office/drawing/2014/main" id="{2A85B5B2-46FD-C05E-D6A6-4CF977EFFA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526750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ttore diritto 74">
                <a:extLst>
                  <a:ext uri="{FF2B5EF4-FFF2-40B4-BE49-F238E27FC236}">
                    <a16:creationId xmlns:a16="http://schemas.microsoft.com/office/drawing/2014/main" id="{992123E2-5646-29F6-8E4E-423C3A9B8E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590250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ttore diritto 75">
                <a:extLst>
                  <a:ext uri="{FF2B5EF4-FFF2-40B4-BE49-F238E27FC236}">
                    <a16:creationId xmlns:a16="http://schemas.microsoft.com/office/drawing/2014/main" id="{1D4043A6-1D77-07F6-BB73-90C6127747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108162" y="23658839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Connettore diritto 48">
              <a:extLst>
                <a:ext uri="{FF2B5EF4-FFF2-40B4-BE49-F238E27FC236}">
                  <a16:creationId xmlns:a16="http://schemas.microsoft.com/office/drawing/2014/main" id="{AD226BB1-9E0D-874A-E51B-1B7D65CCBF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4815" y="3983282"/>
              <a:ext cx="5352" cy="2398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diritto 49">
              <a:extLst>
                <a:ext uri="{FF2B5EF4-FFF2-40B4-BE49-F238E27FC236}">
                  <a16:creationId xmlns:a16="http://schemas.microsoft.com/office/drawing/2014/main" id="{7819F0B9-BB47-5748-1CBB-47B866AC84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8860" y="3419206"/>
              <a:ext cx="0" cy="2430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diritto 50">
              <a:extLst>
                <a:ext uri="{FF2B5EF4-FFF2-40B4-BE49-F238E27FC236}">
                  <a16:creationId xmlns:a16="http://schemas.microsoft.com/office/drawing/2014/main" id="{0857B9E6-35AC-D46F-F571-2B8BD84459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496" y="3419206"/>
              <a:ext cx="0" cy="6755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diritto 51">
              <a:extLst>
                <a:ext uri="{FF2B5EF4-FFF2-40B4-BE49-F238E27FC236}">
                  <a16:creationId xmlns:a16="http://schemas.microsoft.com/office/drawing/2014/main" id="{1C7C1B7B-01A4-AF3B-1B16-CD77B40570FC}"/>
                </a:ext>
              </a:extLst>
            </p:cNvPr>
            <p:cNvCxnSpPr>
              <a:cxnSpLocks/>
            </p:cNvCxnSpPr>
            <p:nvPr/>
          </p:nvCxnSpPr>
          <p:spPr>
            <a:xfrm>
              <a:off x="2979496" y="3423442"/>
              <a:ext cx="18496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diritto 52">
              <a:extLst>
                <a:ext uri="{FF2B5EF4-FFF2-40B4-BE49-F238E27FC236}">
                  <a16:creationId xmlns:a16="http://schemas.microsoft.com/office/drawing/2014/main" id="{F956FA09-8D9C-7E68-7050-17669FB800B9}"/>
                </a:ext>
              </a:extLst>
            </p:cNvPr>
            <p:cNvCxnSpPr>
              <a:cxnSpLocks/>
            </p:cNvCxnSpPr>
            <p:nvPr/>
          </p:nvCxnSpPr>
          <p:spPr>
            <a:xfrm>
              <a:off x="3385657" y="3423442"/>
              <a:ext cx="3234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Connettore 53">
              <a:extLst>
                <a:ext uri="{FF2B5EF4-FFF2-40B4-BE49-F238E27FC236}">
                  <a16:creationId xmlns:a16="http://schemas.microsoft.com/office/drawing/2014/main" id="{126174DB-F2F0-E64A-C569-BDCC5E4849B8}"/>
                </a:ext>
              </a:extLst>
            </p:cNvPr>
            <p:cNvSpPr/>
            <p:nvPr/>
          </p:nvSpPr>
          <p:spPr>
            <a:xfrm>
              <a:off x="3716781" y="3389010"/>
              <a:ext cx="68010" cy="69230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Triangolo isoscele 54">
              <a:extLst>
                <a:ext uri="{FF2B5EF4-FFF2-40B4-BE49-F238E27FC236}">
                  <a16:creationId xmlns:a16="http://schemas.microsoft.com/office/drawing/2014/main" id="{F654A76F-1BAE-16B3-3663-C7CAB45BE182}"/>
                </a:ext>
              </a:extLst>
            </p:cNvPr>
            <p:cNvSpPr/>
            <p:nvPr/>
          </p:nvSpPr>
          <p:spPr>
            <a:xfrm rot="5400000">
              <a:off x="3130231" y="3315994"/>
              <a:ext cx="288404" cy="215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0" name="Arco 55">
              <a:extLst>
                <a:ext uri="{FF2B5EF4-FFF2-40B4-BE49-F238E27FC236}">
                  <a16:creationId xmlns:a16="http://schemas.microsoft.com/office/drawing/2014/main" id="{6219D8BD-B8CC-22D9-3AC5-5957550673A4}"/>
                </a:ext>
              </a:extLst>
            </p:cNvPr>
            <p:cNvSpPr/>
            <p:nvPr/>
          </p:nvSpPr>
          <p:spPr>
            <a:xfrm>
              <a:off x="2124363" y="4035569"/>
              <a:ext cx="218331" cy="297747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1" name="Connettore 2 56">
              <a:extLst>
                <a:ext uri="{FF2B5EF4-FFF2-40B4-BE49-F238E27FC236}">
                  <a16:creationId xmlns:a16="http://schemas.microsoft.com/office/drawing/2014/main" id="{DD2AAB16-F93E-A9E5-C6D3-0A65049437D1}"/>
                </a:ext>
              </a:extLst>
            </p:cNvPr>
            <p:cNvCxnSpPr>
              <a:cxnSpLocks/>
            </p:cNvCxnSpPr>
            <p:nvPr/>
          </p:nvCxnSpPr>
          <p:spPr>
            <a:xfrm>
              <a:off x="2342693" y="4182054"/>
              <a:ext cx="0" cy="1079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CasellaDiTesto 57">
              <a:extLst>
                <a:ext uri="{FF2B5EF4-FFF2-40B4-BE49-F238E27FC236}">
                  <a16:creationId xmlns:a16="http://schemas.microsoft.com/office/drawing/2014/main" id="{EF02CEAF-FBAA-2B4C-9AD8-B8A152DBC588}"/>
                </a:ext>
              </a:extLst>
            </p:cNvPr>
            <p:cNvSpPr txBox="1"/>
            <p:nvPr/>
          </p:nvSpPr>
          <p:spPr>
            <a:xfrm>
              <a:off x="2059945" y="3617779"/>
              <a:ext cx="463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>
                  <a:latin typeface="Trade Gothic Next Light" panose="020B0403040303020004" pitchFamily="34" charset="0"/>
                </a:rPr>
                <a:t>I</a:t>
              </a:r>
              <a:r>
                <a:rPr lang="it-IT" sz="1600" b="1" i="1" baseline="-25000" dirty="0">
                  <a:latin typeface="Trade Gothic Next Light" panose="020B0403040303020004" pitchFamily="34" charset="0"/>
                </a:rPr>
                <a:t>TES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113" name="CasellaDiTesto 58">
              <a:extLst>
                <a:ext uri="{FF2B5EF4-FFF2-40B4-BE49-F238E27FC236}">
                  <a16:creationId xmlns:a16="http://schemas.microsoft.com/office/drawing/2014/main" id="{8E97101A-8047-3CF1-A10E-50AE937DE35C}"/>
                </a:ext>
              </a:extLst>
            </p:cNvPr>
            <p:cNvSpPr txBox="1"/>
            <p:nvPr/>
          </p:nvSpPr>
          <p:spPr>
            <a:xfrm>
              <a:off x="790607" y="4630344"/>
              <a:ext cx="4798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I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bias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114" name="CasellaDiTesto 59">
              <a:extLst>
                <a:ext uri="{FF2B5EF4-FFF2-40B4-BE49-F238E27FC236}">
                  <a16:creationId xmlns:a16="http://schemas.microsoft.com/office/drawing/2014/main" id="{F75413F3-9F62-4978-DF1A-7A2FD70D4292}"/>
                </a:ext>
              </a:extLst>
            </p:cNvPr>
            <p:cNvSpPr txBox="1"/>
            <p:nvPr/>
          </p:nvSpPr>
          <p:spPr>
            <a:xfrm>
              <a:off x="1128489" y="4337301"/>
              <a:ext cx="552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R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bias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115" name="CasellaDiTesto 60">
              <a:extLst>
                <a:ext uri="{FF2B5EF4-FFF2-40B4-BE49-F238E27FC236}">
                  <a16:creationId xmlns:a16="http://schemas.microsoft.com/office/drawing/2014/main" id="{4EA68385-478E-5E70-9DF7-15D925106374}"/>
                </a:ext>
              </a:extLst>
            </p:cNvPr>
            <p:cNvSpPr txBox="1"/>
            <p:nvPr/>
          </p:nvSpPr>
          <p:spPr>
            <a:xfrm>
              <a:off x="2002702" y="4359204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L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in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116" name="CasellaDiTesto 61">
              <a:extLst>
                <a:ext uri="{FF2B5EF4-FFF2-40B4-BE49-F238E27FC236}">
                  <a16:creationId xmlns:a16="http://schemas.microsoft.com/office/drawing/2014/main" id="{4F5D24A7-9B61-2AAF-51AD-E3E4E2AA0670}"/>
                </a:ext>
              </a:extLst>
            </p:cNvPr>
            <p:cNvSpPr txBox="1"/>
            <p:nvPr/>
          </p:nvSpPr>
          <p:spPr>
            <a:xfrm>
              <a:off x="1957499" y="4866688"/>
              <a:ext cx="5296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>
                  <a:latin typeface="Trade Gothic Next Light" panose="020B0403040303020004" pitchFamily="34" charset="0"/>
                </a:rPr>
                <a:t>R</a:t>
              </a:r>
              <a:r>
                <a:rPr lang="it-IT" sz="1600" b="1" i="1" baseline="-25000" dirty="0">
                  <a:latin typeface="Trade Gothic Next Light" panose="020B0403040303020004" pitchFamily="34" charset="0"/>
                </a:rPr>
                <a:t>TES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117" name="CasellaDiTesto 62">
              <a:extLst>
                <a:ext uri="{FF2B5EF4-FFF2-40B4-BE49-F238E27FC236}">
                  <a16:creationId xmlns:a16="http://schemas.microsoft.com/office/drawing/2014/main" id="{A2A313F7-C97F-CC11-B4DD-C0DFED25CDB7}"/>
                </a:ext>
              </a:extLst>
            </p:cNvPr>
            <p:cNvSpPr txBox="1"/>
            <p:nvPr/>
          </p:nvSpPr>
          <p:spPr>
            <a:xfrm>
              <a:off x="2691474" y="4269558"/>
              <a:ext cx="631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i="1" dirty="0">
                  <a:latin typeface="Trade Gothic Next Light" panose="020B0403040303020004" pitchFamily="34" charset="0"/>
                </a:rPr>
                <a:t>SQUID</a:t>
              </a:r>
            </a:p>
          </p:txBody>
        </p:sp>
        <p:sp>
          <p:nvSpPr>
            <p:cNvPr id="118" name="CasellaDiTesto 63">
              <a:extLst>
                <a:ext uri="{FF2B5EF4-FFF2-40B4-BE49-F238E27FC236}">
                  <a16:creationId xmlns:a16="http://schemas.microsoft.com/office/drawing/2014/main" id="{9A79ECA5-2043-AB52-F93F-2322FEC49D98}"/>
                </a:ext>
              </a:extLst>
            </p:cNvPr>
            <p:cNvSpPr txBox="1"/>
            <p:nvPr/>
          </p:nvSpPr>
          <p:spPr>
            <a:xfrm>
              <a:off x="3558288" y="3716558"/>
              <a:ext cx="4295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R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fb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119" name="CasellaDiTesto 64">
              <a:extLst>
                <a:ext uri="{FF2B5EF4-FFF2-40B4-BE49-F238E27FC236}">
                  <a16:creationId xmlns:a16="http://schemas.microsoft.com/office/drawing/2014/main" id="{4354C2A0-5F15-B5DA-74CE-7BB6CE54330F}"/>
                </a:ext>
              </a:extLst>
            </p:cNvPr>
            <p:cNvSpPr txBox="1"/>
            <p:nvPr/>
          </p:nvSpPr>
          <p:spPr>
            <a:xfrm>
              <a:off x="3600447" y="4278447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L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fb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120" name="CasellaDiTesto 65">
              <a:extLst>
                <a:ext uri="{FF2B5EF4-FFF2-40B4-BE49-F238E27FC236}">
                  <a16:creationId xmlns:a16="http://schemas.microsoft.com/office/drawing/2014/main" id="{CD738B8A-AE24-609F-36C3-1B962D090F6B}"/>
                </a:ext>
              </a:extLst>
            </p:cNvPr>
            <p:cNvSpPr txBox="1"/>
            <p:nvPr/>
          </p:nvSpPr>
          <p:spPr>
            <a:xfrm>
              <a:off x="3818171" y="3312757"/>
              <a:ext cx="483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V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out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cxnSp>
          <p:nvCxnSpPr>
            <p:cNvPr id="121" name="Connettore diritto 66">
              <a:extLst>
                <a:ext uri="{FF2B5EF4-FFF2-40B4-BE49-F238E27FC236}">
                  <a16:creationId xmlns:a16="http://schemas.microsoft.com/office/drawing/2014/main" id="{C20AB7E5-B422-2903-91AF-8C7E64EDD9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5639" y="4366834"/>
              <a:ext cx="102261" cy="1117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diritto 67">
              <a:extLst>
                <a:ext uri="{FF2B5EF4-FFF2-40B4-BE49-F238E27FC236}">
                  <a16:creationId xmlns:a16="http://schemas.microsoft.com/office/drawing/2014/main" id="{D794D309-E12E-62B0-4603-2D8D90426F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59307" y="4366834"/>
              <a:ext cx="103900" cy="11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CasellaDiTesto 165">
              <a:extLst>
                <a:ext uri="{FF2B5EF4-FFF2-40B4-BE49-F238E27FC236}">
                  <a16:creationId xmlns:a16="http://schemas.microsoft.com/office/drawing/2014/main" id="{DFE28520-F8B5-1F25-7FA1-3C019F8EE087}"/>
                </a:ext>
              </a:extLst>
            </p:cNvPr>
            <p:cNvSpPr txBox="1"/>
            <p:nvPr/>
          </p:nvSpPr>
          <p:spPr>
            <a:xfrm>
              <a:off x="618061" y="3055728"/>
              <a:ext cx="15063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Palatino Linotype" panose="02040502050505030304" pitchFamily="18" charset="0"/>
                </a:rPr>
                <a:t>voltage bias</a:t>
              </a:r>
              <a:endParaRPr lang="en-US" dirty="0"/>
            </a:p>
          </p:txBody>
        </p:sp>
        <p:sp>
          <p:nvSpPr>
            <p:cNvPr id="124" name="CasellaDiTesto 166">
              <a:extLst>
                <a:ext uri="{FF2B5EF4-FFF2-40B4-BE49-F238E27FC236}">
                  <a16:creationId xmlns:a16="http://schemas.microsoft.com/office/drawing/2014/main" id="{A8A689FE-A644-530A-8359-D2FC5FA7745B}"/>
                </a:ext>
              </a:extLst>
            </p:cNvPr>
            <p:cNvSpPr txBox="1"/>
            <p:nvPr/>
          </p:nvSpPr>
          <p:spPr>
            <a:xfrm>
              <a:off x="2740795" y="5362395"/>
              <a:ext cx="13665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Palatino Linotype" panose="02040502050505030304" pitchFamily="18" charset="0"/>
                </a:rPr>
                <a:t>Amplifier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9294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-2524650" y="-62142"/>
            <a:ext cx="9329820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Calorimeter</a:t>
            </a:r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5" name="Gruppo 500">
            <a:extLst>
              <a:ext uri="{FF2B5EF4-FFF2-40B4-BE49-F238E27FC236}">
                <a16:creationId xmlns:a16="http://schemas.microsoft.com/office/drawing/2014/main" id="{23593F05-9324-32ED-EAA7-4493B35ABFE9}"/>
              </a:ext>
            </a:extLst>
          </p:cNvPr>
          <p:cNvGrpSpPr>
            <a:grpSpLocks noChangeAspect="1"/>
          </p:cNvGrpSpPr>
          <p:nvPr/>
        </p:nvGrpSpPr>
        <p:grpSpPr>
          <a:xfrm>
            <a:off x="790036" y="1136605"/>
            <a:ext cx="2322814" cy="3368019"/>
            <a:chOff x="1768602" y="10834214"/>
            <a:chExt cx="3997115" cy="4889325"/>
          </a:xfrm>
        </p:grpSpPr>
        <p:sp>
          <p:nvSpPr>
            <p:cNvPr id="6" name="Rettangolo 461">
              <a:extLst>
                <a:ext uri="{FF2B5EF4-FFF2-40B4-BE49-F238E27FC236}">
                  <a16:creationId xmlns:a16="http://schemas.microsoft.com/office/drawing/2014/main" id="{03C0B85B-DABC-C2D6-CB1B-004FBE7CDD91}"/>
                </a:ext>
              </a:extLst>
            </p:cNvPr>
            <p:cNvSpPr/>
            <p:nvPr/>
          </p:nvSpPr>
          <p:spPr>
            <a:xfrm>
              <a:off x="1768602" y="12514086"/>
              <a:ext cx="3992478" cy="1252038"/>
            </a:xfrm>
            <a:prstGeom prst="rect">
              <a:avLst/>
            </a:prstGeom>
            <a:gradFill>
              <a:gsLst>
                <a:gs pos="97807">
                  <a:schemeClr val="bg2">
                    <a:lumMod val="50000"/>
                  </a:schemeClr>
                </a:gs>
                <a:gs pos="0">
                  <a:srgbClr val="D20000"/>
                </a:gs>
                <a:gs pos="66000">
                  <a:schemeClr val="bg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 w="38100" cap="rnd">
              <a:solidFill>
                <a:schemeClr val="bg2">
                  <a:lumMod val="25000"/>
                  <a:alpha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200" i="1" dirty="0">
                  <a:solidFill>
                    <a:schemeClr val="tx1"/>
                  </a:solidFill>
                  <a:latin typeface="Tw Cen MT" panose="020B0602020104020603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7" name="Rettangolo 462">
              <a:extLst>
                <a:ext uri="{FF2B5EF4-FFF2-40B4-BE49-F238E27FC236}">
                  <a16:creationId xmlns:a16="http://schemas.microsoft.com/office/drawing/2014/main" id="{A4F63B83-A03B-D00C-4F28-9600460FDD14}"/>
                </a:ext>
              </a:extLst>
            </p:cNvPr>
            <p:cNvSpPr/>
            <p:nvPr/>
          </p:nvSpPr>
          <p:spPr>
            <a:xfrm>
              <a:off x="1773240" y="14939639"/>
              <a:ext cx="3992477" cy="783900"/>
            </a:xfrm>
            <a:prstGeom prst="rect">
              <a:avLst/>
            </a:prstGeom>
            <a:solidFill>
              <a:srgbClr val="4683E0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3200">
                <a:latin typeface="Tw Cen MT" panose="020B0602020104020603" pitchFamily="34" charset="0"/>
              </a:endParaRPr>
            </a:p>
          </p:txBody>
        </p:sp>
        <p:sp>
          <p:nvSpPr>
            <p:cNvPr id="9" name="CasellaDiTesto 464">
              <a:extLst>
                <a:ext uri="{FF2B5EF4-FFF2-40B4-BE49-F238E27FC236}">
                  <a16:creationId xmlns:a16="http://schemas.microsoft.com/office/drawing/2014/main" id="{8655AFAF-C5A4-F206-9766-9329D7463C64}"/>
                </a:ext>
              </a:extLst>
            </p:cNvPr>
            <p:cNvSpPr txBox="1"/>
            <p:nvPr/>
          </p:nvSpPr>
          <p:spPr>
            <a:xfrm>
              <a:off x="4234321" y="14133370"/>
              <a:ext cx="43338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3200" i="1" dirty="0">
                  <a:latin typeface="Tw Cen MT" panose="020B0602020104020603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0" name="CasellaDiTesto 466">
              <a:extLst>
                <a:ext uri="{FF2B5EF4-FFF2-40B4-BE49-F238E27FC236}">
                  <a16:creationId xmlns:a16="http://schemas.microsoft.com/office/drawing/2014/main" id="{5F8C929E-7C79-5704-3A21-FCDACDBF256B}"/>
                </a:ext>
              </a:extLst>
            </p:cNvPr>
            <p:cNvSpPr txBox="1"/>
            <p:nvPr/>
          </p:nvSpPr>
          <p:spPr>
            <a:xfrm>
              <a:off x="2132698" y="12835731"/>
              <a:ext cx="1096633" cy="4292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l-GR" sz="3200" i="1" dirty="0"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it-IT" sz="3200" i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T</a:t>
              </a:r>
              <a:endParaRPr lang="it-IT" sz="3200" baseline="-25000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asellaDiTesto 469">
              <a:extLst>
                <a:ext uri="{FF2B5EF4-FFF2-40B4-BE49-F238E27FC236}">
                  <a16:creationId xmlns:a16="http://schemas.microsoft.com/office/drawing/2014/main" id="{A7E952C1-CA0E-9E86-99F0-20BB9FF7EAD5}"/>
                </a:ext>
              </a:extLst>
            </p:cNvPr>
            <p:cNvSpPr txBox="1"/>
            <p:nvPr/>
          </p:nvSpPr>
          <p:spPr>
            <a:xfrm>
              <a:off x="3128852" y="14810805"/>
              <a:ext cx="16218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it-IT" sz="3200" i="1" dirty="0" err="1">
                  <a:latin typeface="Tw Cen MT" panose="020B0602020104020603" pitchFamily="34" charset="0"/>
                  <a:cs typeface="Arial" panose="020B0604020202020204" pitchFamily="34" charset="0"/>
                </a:rPr>
                <a:t>T</a:t>
              </a:r>
              <a:r>
                <a:rPr lang="it-IT" sz="3200" i="1" baseline="-25000" dirty="0" err="1">
                  <a:latin typeface="Tw Cen MT" panose="020B0602020104020603" pitchFamily="34" charset="0"/>
                  <a:cs typeface="Arial" panose="020B0604020202020204" pitchFamily="34" charset="0"/>
                </a:rPr>
                <a:t>b</a:t>
              </a:r>
              <a:r>
                <a:rPr lang="it-IT" sz="3200" baseline="-25000" dirty="0" err="1">
                  <a:latin typeface="Tw Cen MT" panose="020B0602020104020603" pitchFamily="34" charset="0"/>
                  <a:cs typeface="Arial" panose="020B0604020202020204" pitchFamily="34" charset="0"/>
                </a:rPr>
                <a:t>ath</a:t>
              </a:r>
              <a:r>
                <a:rPr lang="it-IT" sz="3200" baseline="-25000" dirty="0">
                  <a:latin typeface="Tw Cen MT" panose="020B0602020104020603" pitchFamily="34" charset="0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14" name="Figura a mano libera: forma 472">
              <a:extLst>
                <a:ext uri="{FF2B5EF4-FFF2-40B4-BE49-F238E27FC236}">
                  <a16:creationId xmlns:a16="http://schemas.microsoft.com/office/drawing/2014/main" id="{2A89E698-8278-8BBE-DF3A-29247A4C05B9}"/>
                </a:ext>
              </a:extLst>
            </p:cNvPr>
            <p:cNvSpPr/>
            <p:nvPr/>
          </p:nvSpPr>
          <p:spPr>
            <a:xfrm>
              <a:off x="2528240" y="10834214"/>
              <a:ext cx="1268737" cy="1960246"/>
            </a:xfrm>
            <a:custGeom>
              <a:avLst/>
              <a:gdLst>
                <a:gd name="connsiteX0" fmla="*/ 23859 w 2166984"/>
                <a:gd name="connsiteY0" fmla="*/ 0 h 2895600"/>
                <a:gd name="connsiteX1" fmla="*/ 81009 w 2166984"/>
                <a:gd name="connsiteY1" fmla="*/ 695325 h 2895600"/>
                <a:gd name="connsiteX2" fmla="*/ 690609 w 2166984"/>
                <a:gd name="connsiteY2" fmla="*/ 942975 h 2895600"/>
                <a:gd name="connsiteX3" fmla="*/ 890634 w 2166984"/>
                <a:gd name="connsiteY3" fmla="*/ 1571625 h 2895600"/>
                <a:gd name="connsiteX4" fmla="*/ 1700259 w 2166984"/>
                <a:gd name="connsiteY4" fmla="*/ 1866900 h 2895600"/>
                <a:gd name="connsiteX5" fmla="*/ 1814559 w 2166984"/>
                <a:gd name="connsiteY5" fmla="*/ 2686050 h 2895600"/>
                <a:gd name="connsiteX6" fmla="*/ 2166984 w 2166984"/>
                <a:gd name="connsiteY6" fmla="*/ 289560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6984" h="2895600">
                  <a:moveTo>
                    <a:pt x="23859" y="0"/>
                  </a:moveTo>
                  <a:cubicBezTo>
                    <a:pt x="-3129" y="269081"/>
                    <a:pt x="-30116" y="538163"/>
                    <a:pt x="81009" y="695325"/>
                  </a:cubicBezTo>
                  <a:cubicBezTo>
                    <a:pt x="192134" y="852488"/>
                    <a:pt x="555672" y="796925"/>
                    <a:pt x="690609" y="942975"/>
                  </a:cubicBezTo>
                  <a:cubicBezTo>
                    <a:pt x="825547" y="1089025"/>
                    <a:pt x="722359" y="1417638"/>
                    <a:pt x="890634" y="1571625"/>
                  </a:cubicBezTo>
                  <a:cubicBezTo>
                    <a:pt x="1058909" y="1725612"/>
                    <a:pt x="1546272" y="1681163"/>
                    <a:pt x="1700259" y="1866900"/>
                  </a:cubicBezTo>
                  <a:cubicBezTo>
                    <a:pt x="1854247" y="2052638"/>
                    <a:pt x="1736772" y="2514600"/>
                    <a:pt x="1814559" y="2686050"/>
                  </a:cubicBezTo>
                  <a:cubicBezTo>
                    <a:pt x="1892346" y="2857500"/>
                    <a:pt x="2128884" y="2846388"/>
                    <a:pt x="2166984" y="2895600"/>
                  </a:cubicBezTo>
                </a:path>
              </a:pathLst>
            </a:custGeom>
            <a:noFill/>
            <a:ln w="177800" cap="rnd">
              <a:gradFill flip="none" rotWithShape="1">
                <a:gsLst>
                  <a:gs pos="18000">
                    <a:srgbClr val="FFCDCD"/>
                  </a:gs>
                  <a:gs pos="34000">
                    <a:srgbClr val="FF0000"/>
                  </a:gs>
                  <a:gs pos="0">
                    <a:schemeClr val="bg1"/>
                  </a:gs>
                  <a:gs pos="58000">
                    <a:srgbClr val="C00000"/>
                  </a:gs>
                  <a:gs pos="79000">
                    <a:srgbClr val="FF0000"/>
                  </a:gs>
                  <a:gs pos="100000">
                    <a:srgbClr val="C00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5" name="Gruppo 497">
              <a:extLst>
                <a:ext uri="{FF2B5EF4-FFF2-40B4-BE49-F238E27FC236}">
                  <a16:creationId xmlns:a16="http://schemas.microsoft.com/office/drawing/2014/main" id="{AE6AC66B-AAAC-75CC-58F8-01784D96AEA7}"/>
                </a:ext>
              </a:extLst>
            </p:cNvPr>
            <p:cNvGrpSpPr/>
            <p:nvPr/>
          </p:nvGrpSpPr>
          <p:grpSpPr>
            <a:xfrm>
              <a:off x="3391460" y="13797466"/>
              <a:ext cx="755753" cy="1115914"/>
              <a:chOff x="3717187" y="13935744"/>
              <a:chExt cx="755753" cy="1591317"/>
            </a:xfrm>
          </p:grpSpPr>
          <p:cxnSp>
            <p:nvCxnSpPr>
              <p:cNvPr id="17" name="Connettore diritto 42">
                <a:extLst>
                  <a:ext uri="{FF2B5EF4-FFF2-40B4-BE49-F238E27FC236}">
                    <a16:creationId xmlns:a16="http://schemas.microsoft.com/office/drawing/2014/main" id="{4FE904E2-D481-D6BE-68E6-EE4F61F327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4268578"/>
                <a:ext cx="746760" cy="185027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diritto 474">
                <a:extLst>
                  <a:ext uri="{FF2B5EF4-FFF2-40B4-BE49-F238E27FC236}">
                    <a16:creationId xmlns:a16="http://schemas.microsoft.com/office/drawing/2014/main" id="{D018A064-0A1B-568B-7387-39813CC3FA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4533945"/>
                <a:ext cx="746760" cy="185027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475">
                <a:extLst>
                  <a:ext uri="{FF2B5EF4-FFF2-40B4-BE49-F238E27FC236}">
                    <a16:creationId xmlns:a16="http://schemas.microsoft.com/office/drawing/2014/main" id="{0EA570CD-8A79-A92D-F896-DD8D7480F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180" y="14750173"/>
                <a:ext cx="746760" cy="185027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diritto 476">
                <a:extLst>
                  <a:ext uri="{FF2B5EF4-FFF2-40B4-BE49-F238E27FC236}">
                    <a16:creationId xmlns:a16="http://schemas.microsoft.com/office/drawing/2014/main" id="{DF2D4B62-6C49-1DA5-FA5F-EBBE1E5D1C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180" y="14451442"/>
                <a:ext cx="728775" cy="82503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477">
                <a:extLst>
                  <a:ext uri="{FF2B5EF4-FFF2-40B4-BE49-F238E27FC236}">
                    <a16:creationId xmlns:a16="http://schemas.microsoft.com/office/drawing/2014/main" id="{0950BAF6-4B0C-76EE-9789-C955B21E41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17187" y="14718971"/>
                <a:ext cx="737768" cy="28940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diritto 482">
                <a:extLst>
                  <a:ext uri="{FF2B5EF4-FFF2-40B4-BE49-F238E27FC236}">
                    <a16:creationId xmlns:a16="http://schemas.microsoft.com/office/drawing/2014/main" id="{E75EEDB4-93DF-8DD9-9521-7E0E7B7F2D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3322" y="15019774"/>
                <a:ext cx="746760" cy="185027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diritto 483">
                <a:extLst>
                  <a:ext uri="{FF2B5EF4-FFF2-40B4-BE49-F238E27FC236}">
                    <a16:creationId xmlns:a16="http://schemas.microsoft.com/office/drawing/2014/main" id="{8950E58A-7C8B-57EB-5A41-9088E3EB0D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3213" y="15245965"/>
                <a:ext cx="0" cy="281096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484">
                <a:extLst>
                  <a:ext uri="{FF2B5EF4-FFF2-40B4-BE49-F238E27FC236}">
                    <a16:creationId xmlns:a16="http://schemas.microsoft.com/office/drawing/2014/main" id="{0DC563F2-F68B-B5A6-DE79-83A8DEF331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3322" y="14937271"/>
                <a:ext cx="728775" cy="82503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485">
                <a:extLst>
                  <a:ext uri="{FF2B5EF4-FFF2-40B4-BE49-F238E27FC236}">
                    <a16:creationId xmlns:a16="http://schemas.microsoft.com/office/drawing/2014/main" id="{A8968D78-DB33-E697-0839-9D3CCE0921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3213" y="15204800"/>
                <a:ext cx="368884" cy="41165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487">
                <a:extLst>
                  <a:ext uri="{FF2B5EF4-FFF2-40B4-BE49-F238E27FC236}">
                    <a16:creationId xmlns:a16="http://schemas.microsoft.com/office/drawing/2014/main" id="{0F40F6F0-E894-B6AB-8107-601FDD0ECF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180" y="14214850"/>
                <a:ext cx="357033" cy="45220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diritto 489">
                <a:extLst>
                  <a:ext uri="{FF2B5EF4-FFF2-40B4-BE49-F238E27FC236}">
                    <a16:creationId xmlns:a16="http://schemas.microsoft.com/office/drawing/2014/main" id="{96279983-83CC-C3E9-3730-F9F1C5D5D5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5805" y="13935744"/>
                <a:ext cx="0" cy="276844"/>
              </a:xfrm>
              <a:prstGeom prst="line">
                <a:avLst/>
              </a:prstGeom>
              <a:ln w="44450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CasellaDiTesto 498">
              <a:extLst>
                <a:ext uri="{FF2B5EF4-FFF2-40B4-BE49-F238E27FC236}">
                  <a16:creationId xmlns:a16="http://schemas.microsoft.com/office/drawing/2014/main" id="{B1A75A1D-72BD-0A30-A86E-F7D95AA1E0D1}"/>
                </a:ext>
              </a:extLst>
            </p:cNvPr>
            <p:cNvSpPr txBox="1"/>
            <p:nvPr/>
          </p:nvSpPr>
          <p:spPr>
            <a:xfrm>
              <a:off x="3391461" y="11231185"/>
              <a:ext cx="10966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it-IT" sz="3200" i="1" dirty="0">
                  <a:latin typeface="Tw Cen MT" panose="020B0602020104020603" pitchFamily="34" charset="0"/>
                  <a:cs typeface="Times New Roman" panose="02020603050405020304" pitchFamily="18" charset="0"/>
                </a:rPr>
                <a:t>E</a:t>
              </a:r>
              <a:r>
                <a:rPr lang="el-GR" sz="3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it-IT" sz="3200" baseline="-25000" dirty="0">
                <a:latin typeface="Tw Cen MT" panose="020B06020201040206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CasellaDiTesto 2">
            <a:extLst>
              <a:ext uri="{FF2B5EF4-FFF2-40B4-BE49-F238E27FC236}">
                <a16:creationId xmlns:a16="http://schemas.microsoft.com/office/drawing/2014/main" id="{9311D676-10A7-2EE6-CE8F-F4F5327AB73C}"/>
              </a:ext>
            </a:extLst>
          </p:cNvPr>
          <p:cNvSpPr txBox="1"/>
          <p:nvPr/>
        </p:nvSpPr>
        <p:spPr>
          <a:xfrm>
            <a:off x="3957799" y="2143818"/>
            <a:ext cx="4070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latin typeface="Palatino Linotype" panose="02040502050505030304" pitchFamily="18" charset="0"/>
              </a:rPr>
              <a:t>C</a:t>
            </a:r>
            <a:r>
              <a:rPr lang="it-IT" sz="2400" dirty="0">
                <a:latin typeface="Palatino Linotype" panose="02040502050505030304" pitchFamily="18" charset="0"/>
              </a:rPr>
              <a:t> = </a:t>
            </a:r>
            <a:r>
              <a:rPr lang="it-IT" sz="2400" dirty="0" err="1">
                <a:latin typeface="Palatino Linotype" panose="02040502050505030304" pitchFamily="18" charset="0"/>
              </a:rPr>
              <a:t>heat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capacity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it-IT" sz="2400" b="1" i="1" dirty="0">
                <a:latin typeface="Palatino Linotype" panose="02040502050505030304" pitchFamily="18" charset="0"/>
              </a:rPr>
              <a:t>G</a:t>
            </a:r>
            <a:r>
              <a:rPr lang="it-IT" sz="2400" dirty="0">
                <a:latin typeface="Palatino Linotype" panose="02040502050505030304" pitchFamily="18" charset="0"/>
              </a:rPr>
              <a:t> = Thermal </a:t>
            </a:r>
            <a:r>
              <a:rPr lang="it-IT" sz="2400" dirty="0" err="1">
                <a:latin typeface="Palatino Linotype" panose="02040502050505030304" pitchFamily="18" charset="0"/>
              </a:rPr>
              <a:t>conductance</a:t>
            </a:r>
            <a:r>
              <a:rPr lang="it-IT" sz="2400" dirty="0">
                <a:latin typeface="Palatino Linotype" panose="02040502050505030304" pitchFamily="18" charset="0"/>
              </a:rPr>
              <a:t>  </a:t>
            </a:r>
          </a:p>
        </p:txBody>
      </p:sp>
      <p:grpSp>
        <p:nvGrpSpPr>
          <p:cNvPr id="29" name="Gruppo 15">
            <a:extLst>
              <a:ext uri="{FF2B5EF4-FFF2-40B4-BE49-F238E27FC236}">
                <a16:creationId xmlns:a16="http://schemas.microsoft.com/office/drawing/2014/main" id="{A9C0309B-D473-0BE8-5222-3E6C58EA88A8}"/>
              </a:ext>
            </a:extLst>
          </p:cNvPr>
          <p:cNvGrpSpPr>
            <a:grpSpLocks/>
          </p:cNvGrpSpPr>
          <p:nvPr/>
        </p:nvGrpSpPr>
        <p:grpSpPr bwMode="auto">
          <a:xfrm>
            <a:off x="8064176" y="573513"/>
            <a:ext cx="4095315" cy="4414112"/>
            <a:chOff x="4865151" y="1240375"/>
            <a:chExt cx="3883631" cy="3357793"/>
          </a:xfrm>
        </p:grpSpPr>
        <p:grpSp>
          <p:nvGrpSpPr>
            <p:cNvPr id="30" name="Gruppo 9">
              <a:extLst>
                <a:ext uri="{FF2B5EF4-FFF2-40B4-BE49-F238E27FC236}">
                  <a16:creationId xmlns:a16="http://schemas.microsoft.com/office/drawing/2014/main" id="{11955EAC-31B7-E22C-C0BD-5BE5854664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9536" y="1240375"/>
              <a:ext cx="2719246" cy="2926455"/>
              <a:chOff x="5363743" y="944987"/>
              <a:chExt cx="2719246" cy="2926455"/>
            </a:xfrm>
          </p:grpSpPr>
          <p:cxnSp>
            <p:nvCxnSpPr>
              <p:cNvPr id="37" name="Connettore 1 2">
                <a:extLst>
                  <a:ext uri="{FF2B5EF4-FFF2-40B4-BE49-F238E27FC236}">
                    <a16:creationId xmlns:a16="http://schemas.microsoft.com/office/drawing/2014/main" id="{F65BC831-AB6C-5961-7B6C-BE3E119ECBD6}"/>
                  </a:ext>
                </a:extLst>
              </p:cNvPr>
              <p:cNvCxnSpPr/>
              <p:nvPr/>
            </p:nvCxnSpPr>
            <p:spPr>
              <a:xfrm>
                <a:off x="5363743" y="3861920"/>
                <a:ext cx="504799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1 18">
                <a:extLst>
                  <a:ext uri="{FF2B5EF4-FFF2-40B4-BE49-F238E27FC236}">
                    <a16:creationId xmlns:a16="http://schemas.microsoft.com/office/drawing/2014/main" id="{82AD4CC0-4164-45E2-ACFC-1526C7340487}"/>
                  </a:ext>
                </a:extLst>
              </p:cNvPr>
              <p:cNvCxnSpPr/>
              <p:nvPr/>
            </p:nvCxnSpPr>
            <p:spPr>
              <a:xfrm flipH="1">
                <a:off x="5868542" y="2476457"/>
                <a:ext cx="11112" cy="139498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Arco 7">
                <a:extLst>
                  <a:ext uri="{FF2B5EF4-FFF2-40B4-BE49-F238E27FC236}">
                    <a16:creationId xmlns:a16="http://schemas.microsoft.com/office/drawing/2014/main" id="{A42817A1-7A65-30DF-88DA-8C71413DD83E}"/>
                  </a:ext>
                </a:extLst>
              </p:cNvPr>
              <p:cNvSpPr/>
              <p:nvPr/>
            </p:nvSpPr>
            <p:spPr>
              <a:xfrm rot="10603580">
                <a:off x="5878066" y="944987"/>
                <a:ext cx="2204923" cy="2916933"/>
              </a:xfrm>
              <a:prstGeom prst="arc">
                <a:avLst>
                  <a:gd name="adj1" fmla="val 16221923"/>
                  <a:gd name="adj2" fmla="val 0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it-IT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1" name="CasellaDiTesto 23">
              <a:extLst>
                <a:ext uri="{FF2B5EF4-FFF2-40B4-BE49-F238E27FC236}">
                  <a16:creationId xmlns:a16="http://schemas.microsoft.com/office/drawing/2014/main" id="{2274C0CC-FB7F-59C7-8FA0-F9B93BCB6385}"/>
                </a:ext>
              </a:extLst>
            </p:cNvPr>
            <p:cNvSpPr txBox="1"/>
            <p:nvPr/>
          </p:nvSpPr>
          <p:spPr>
            <a:xfrm>
              <a:off x="5654215" y="2339966"/>
              <a:ext cx="1293947" cy="3980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it-IT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2800" i="1" dirty="0">
                  <a:latin typeface="+mj-lt"/>
                  <a:sym typeface="Symbol" panose="05050102010706020507" pitchFamily="18" charset="2"/>
                </a:rPr>
                <a:t></a:t>
              </a:r>
              <a:r>
                <a:rPr 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T</a:t>
              </a:r>
              <a:r>
                <a:rPr lang="it-IT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</a:t>
              </a:r>
              <a:r>
                <a:rPr 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E/C</a:t>
              </a:r>
              <a:endParaRPr lang="it-IT" sz="2800" dirty="0">
                <a:latin typeface="+mj-lt"/>
              </a:endParaRPr>
            </a:p>
          </p:txBody>
        </p:sp>
        <p:cxnSp>
          <p:nvCxnSpPr>
            <p:cNvPr id="32" name="Connettore 2 11">
              <a:extLst>
                <a:ext uri="{FF2B5EF4-FFF2-40B4-BE49-F238E27FC236}">
                  <a16:creationId xmlns:a16="http://schemas.microsoft.com/office/drawing/2014/main" id="{256DFA3D-4A6E-24FC-308C-5AA0AFFB1E60}"/>
                </a:ext>
              </a:extLst>
            </p:cNvPr>
            <p:cNvCxnSpPr/>
            <p:nvPr/>
          </p:nvCxnSpPr>
          <p:spPr>
            <a:xfrm flipV="1">
              <a:off x="5345359" y="2279870"/>
              <a:ext cx="0" cy="1937744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26">
              <a:extLst>
                <a:ext uri="{FF2B5EF4-FFF2-40B4-BE49-F238E27FC236}">
                  <a16:creationId xmlns:a16="http://schemas.microsoft.com/office/drawing/2014/main" id="{0F759D43-D206-C472-AB49-4CF24F6006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5835" y="4214440"/>
              <a:ext cx="2890687" cy="4762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28">
              <a:extLst>
                <a:ext uri="{FF2B5EF4-FFF2-40B4-BE49-F238E27FC236}">
                  <a16:creationId xmlns:a16="http://schemas.microsoft.com/office/drawing/2014/main" id="{BC7E972A-64AD-01DE-A843-D73A67278B5E}"/>
                </a:ext>
              </a:extLst>
            </p:cNvPr>
            <p:cNvSpPr txBox="1"/>
            <p:nvPr/>
          </p:nvSpPr>
          <p:spPr>
            <a:xfrm>
              <a:off x="4865151" y="2183105"/>
              <a:ext cx="365139" cy="3980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it-IT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T</a:t>
              </a:r>
              <a:endParaRPr lang="it-IT" sz="2800" dirty="0">
                <a:latin typeface="+mj-lt"/>
              </a:endParaRPr>
            </a:p>
          </p:txBody>
        </p:sp>
        <p:sp>
          <p:nvSpPr>
            <p:cNvPr id="35" name="CasellaDiTesto 30">
              <a:extLst>
                <a:ext uri="{FF2B5EF4-FFF2-40B4-BE49-F238E27FC236}">
                  <a16:creationId xmlns:a16="http://schemas.microsoft.com/office/drawing/2014/main" id="{574BB210-E3E5-8455-1CAD-B9EF72059AAF}"/>
                </a:ext>
              </a:extLst>
            </p:cNvPr>
            <p:cNvSpPr txBox="1"/>
            <p:nvPr/>
          </p:nvSpPr>
          <p:spPr>
            <a:xfrm>
              <a:off x="7866178" y="4200157"/>
              <a:ext cx="269370" cy="3980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it-IT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t</a:t>
              </a:r>
              <a:endParaRPr lang="it-IT" sz="2800" dirty="0">
                <a:latin typeface="+mj-lt"/>
              </a:endParaRPr>
            </a:p>
          </p:txBody>
        </p:sp>
        <p:sp>
          <p:nvSpPr>
            <p:cNvPr id="36" name="CasellaDiTesto 31">
              <a:extLst>
                <a:ext uri="{FF2B5EF4-FFF2-40B4-BE49-F238E27FC236}">
                  <a16:creationId xmlns:a16="http://schemas.microsoft.com/office/drawing/2014/main" id="{83F229F3-F3EC-9BFF-A447-E23E21F72C65}"/>
                </a:ext>
              </a:extLst>
            </p:cNvPr>
            <p:cNvSpPr txBox="1"/>
            <p:nvPr/>
          </p:nvSpPr>
          <p:spPr>
            <a:xfrm>
              <a:off x="6823244" y="3249535"/>
              <a:ext cx="1245303" cy="3980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it-IT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2800" i="1" dirty="0">
                  <a:latin typeface="+mj-lt"/>
                  <a:sym typeface="Symbol" panose="05050102010706020507" pitchFamily="18" charset="2"/>
                </a:rPr>
                <a:t> </a:t>
              </a:r>
              <a:r>
                <a:rPr lang="it-IT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r>
                <a:rPr 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C/G</a:t>
              </a:r>
              <a:endParaRPr lang="it-IT" sz="2800" dirty="0">
                <a:latin typeface="+mj-lt"/>
              </a:endParaRPr>
            </a:p>
          </p:txBody>
        </p:sp>
      </p:grpSp>
      <p:sp>
        <p:nvSpPr>
          <p:cNvPr id="41" name="CasellaDiTesto 2">
            <a:extLst>
              <a:ext uri="{FF2B5EF4-FFF2-40B4-BE49-F238E27FC236}">
                <a16:creationId xmlns:a16="http://schemas.microsoft.com/office/drawing/2014/main" id="{0ABCE106-611C-F2D1-EE75-795F01CDF3EE}"/>
              </a:ext>
            </a:extLst>
          </p:cNvPr>
          <p:cNvSpPr txBox="1"/>
          <p:nvPr/>
        </p:nvSpPr>
        <p:spPr>
          <a:xfrm>
            <a:off x="2106892" y="931695"/>
            <a:ext cx="7697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Palatino Linotype" panose="02040502050505030304" pitchFamily="18" charset="0"/>
              </a:rPr>
              <a:t>A </a:t>
            </a:r>
            <a:r>
              <a:rPr lang="it-IT" sz="2400" dirty="0" err="1">
                <a:latin typeface="Palatino Linotype" panose="02040502050505030304" pitchFamily="18" charset="0"/>
              </a:rPr>
              <a:t>Calorimeter</a:t>
            </a:r>
            <a:r>
              <a:rPr lang="it-IT" sz="2400" dirty="0">
                <a:latin typeface="Palatino Linotype" panose="02040502050505030304" pitchFamily="18" charset="0"/>
              </a:rPr>
              <a:t> </a:t>
            </a:r>
            <a:r>
              <a:rPr lang="it-IT" sz="2400" dirty="0" err="1">
                <a:latin typeface="Palatino Linotype" panose="02040502050505030304" pitchFamily="18" charset="0"/>
              </a:rPr>
              <a:t>is</a:t>
            </a:r>
            <a:r>
              <a:rPr lang="it-IT" sz="2400" dirty="0">
                <a:latin typeface="Palatino Linotype" panose="02040502050505030304" pitchFamily="18" charset="0"/>
              </a:rPr>
              <a:t> a device </a:t>
            </a:r>
            <a:r>
              <a:rPr lang="it-IT" sz="2400" dirty="0" err="1">
                <a:latin typeface="Palatino Linotype" panose="02040502050505030304" pitchFamily="18" charset="0"/>
              </a:rPr>
              <a:t>used</a:t>
            </a:r>
            <a:r>
              <a:rPr lang="it-IT" sz="2400" dirty="0">
                <a:latin typeface="Palatino Linotype" panose="02040502050505030304" pitchFamily="18" charset="0"/>
              </a:rPr>
              <a:t> to </a:t>
            </a:r>
            <a:r>
              <a:rPr lang="it-IT" sz="2400" dirty="0" err="1">
                <a:latin typeface="Palatino Linotype" panose="02040502050505030304" pitchFamily="18" charset="0"/>
              </a:rPr>
              <a:t>measure</a:t>
            </a:r>
            <a:r>
              <a:rPr lang="it-IT" sz="2400" dirty="0">
                <a:latin typeface="Palatino Linotype" panose="02040502050505030304" pitchFamily="18" charset="0"/>
              </a:rPr>
              <a:t> the </a:t>
            </a:r>
            <a:r>
              <a:rPr lang="it-IT" sz="2400" dirty="0" err="1">
                <a:latin typeface="Palatino Linotype" panose="02040502050505030304" pitchFamily="18" charset="0"/>
              </a:rPr>
              <a:t>change</a:t>
            </a:r>
            <a:r>
              <a:rPr lang="it-IT" sz="2400" dirty="0">
                <a:latin typeface="Palatino Linotype" panose="02040502050505030304" pitchFamily="18" charset="0"/>
              </a:rPr>
              <a:t> in temperature due to </a:t>
            </a:r>
            <a:r>
              <a:rPr lang="it-IT" sz="2400" dirty="0" err="1">
                <a:latin typeface="Palatino Linotype" panose="02040502050505030304" pitchFamily="18" charset="0"/>
              </a:rPr>
              <a:t>absorbed</a:t>
            </a:r>
            <a:r>
              <a:rPr lang="it-IT" sz="2400" dirty="0">
                <a:latin typeface="Palatino Linotype" panose="02040502050505030304" pitchFamily="18" charset="0"/>
              </a:rPr>
              <a:t> energy </a:t>
            </a:r>
          </a:p>
        </p:txBody>
      </p:sp>
      <p:grpSp>
        <p:nvGrpSpPr>
          <p:cNvPr id="43" name="Gruppo 19">
            <a:extLst>
              <a:ext uri="{FF2B5EF4-FFF2-40B4-BE49-F238E27FC236}">
                <a16:creationId xmlns:a16="http://schemas.microsoft.com/office/drawing/2014/main" id="{AA1C43F5-9D82-A110-DDBB-43AB339C311C}"/>
              </a:ext>
            </a:extLst>
          </p:cNvPr>
          <p:cNvGrpSpPr/>
          <p:nvPr/>
        </p:nvGrpSpPr>
        <p:grpSpPr>
          <a:xfrm>
            <a:off x="2912577" y="3193178"/>
            <a:ext cx="5845236" cy="1165382"/>
            <a:chOff x="5419172" y="2661518"/>
            <a:chExt cx="5845236" cy="1165382"/>
          </a:xfrm>
        </p:grpSpPr>
        <p:sp>
          <p:nvSpPr>
            <p:cNvPr id="44" name="Rectangle 12">
              <a:extLst>
                <a:ext uri="{FF2B5EF4-FFF2-40B4-BE49-F238E27FC236}">
                  <a16:creationId xmlns:a16="http://schemas.microsoft.com/office/drawing/2014/main" id="{4A118BF5-0075-1737-6CBF-693EE5916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2080" y="2661518"/>
              <a:ext cx="4219419" cy="546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Monotype Sorts" pitchFamily="2" charset="2"/>
                <a:buNone/>
                <a:defRPr/>
              </a:pPr>
              <a:r>
                <a:rPr lang="en-GB" sz="2400" b="1" u="sng" dirty="0">
                  <a:latin typeface="Palatino Linotype" panose="02040502050505030304" pitchFamily="18" charset="0"/>
                </a:rPr>
                <a:t>Energy resolution</a:t>
              </a:r>
              <a:endParaRPr lang="el-GR" sz="2400" b="1" u="sng" dirty="0">
                <a:latin typeface="Palatino Linotype" panose="0204050205050503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TextBox 5">
                  <a:extLst>
                    <a:ext uri="{FF2B5EF4-FFF2-40B4-BE49-F238E27FC236}">
                      <a16:creationId xmlns:a16="http://schemas.microsoft.com/office/drawing/2014/main" id="{03E25A06-0CED-4A69-B6D9-688A719BCB9E}"/>
                    </a:ext>
                  </a:extLst>
                </p:cNvPr>
                <p:cNvSpPr txBox="1"/>
                <p:nvPr/>
              </p:nvSpPr>
              <p:spPr>
                <a:xfrm>
                  <a:off x="5419172" y="3202883"/>
                  <a:ext cx="5845236" cy="62401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it-IT" sz="280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≈</m:t>
                        </m:r>
                        <m:sSup>
                          <m:sSupPr>
                            <m:ctrlPr>
                              <a:rPr lang="it-IT" sz="2800" i="1" dirty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altLang="en-US" sz="2800">
                                <a:solidFill>
                                  <a:srgbClr val="000000"/>
                                </a:solidFill>
                                <a:latin typeface="Tahoma" panose="020B0604030504040204" pitchFamily="34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en-US"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  <m:r>
                              <m:rPr>
                                <m:nor/>
                              </m:rPr>
                              <a:rPr lang="en-US" altLang="en-US" sz="2800" baseline="-25000">
                                <a:solidFill>
                                  <a:srgbClr val="000000"/>
                                </a:solidFill>
                                <a:latin typeface="Tahoma" panose="020B0604030504040204" pitchFamily="34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altLang="en-US" sz="2800" b="1" i="1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en-US" altLang="en-US" sz="2800" i="1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en-US" sz="2800" baseline="30000">
                                <a:solidFill>
                                  <a:srgbClr val="000000"/>
                                </a:solidFill>
                                <a:latin typeface="Tahoma" panose="020B0604030504040204" pitchFamily="34" charset="0"/>
                              </a:rPr>
                              <m:t>2 </m:t>
                            </m:r>
                            <m:r>
                              <m:rPr>
                                <m:nor/>
                              </m:rPr>
                              <a:rPr lang="en-US" altLang="en-US" sz="2800" b="1" i="1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m:rPr>
                                <m:nor/>
                              </m:rPr>
                              <a:rPr lang="en-US" altLang="en-US" sz="2800" i="1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altLang="en-US" sz="2800" i="1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m:rPr>
                                <m:nor/>
                              </m:rPr>
                              <a:rPr lang="en-US" altLang="en-US" sz="2800">
                                <a:solidFill>
                                  <a:srgbClr val="000000"/>
                                </a:solidFill>
                                <a:latin typeface="Tahoma" panose="020B0604030504040204" pitchFamily="34" charset="0"/>
                              </a:rPr>
                              <m:t>)</m:t>
                            </m:r>
                          </m:e>
                          <m:sup>
                            <m:f>
                              <m:fPr>
                                <m:ctrlPr>
                                  <a:rPr lang="it-IT" sz="2800" i="1" dirty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fPr>
                              <m:num>
                                <m:r>
                                  <a:rPr lang="it-IT" sz="2800" i="1" dirty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it-IT" sz="2800" i="1" dirty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45" name="TextBox 5">
                  <a:extLst>
                    <a:ext uri="{FF2B5EF4-FFF2-40B4-BE49-F238E27FC236}">
                      <a16:creationId xmlns:a16="http://schemas.microsoft.com/office/drawing/2014/main" id="{03E25A06-0CED-4A69-B6D9-688A719BCB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9172" y="3202883"/>
                  <a:ext cx="5845236" cy="62401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Rettangolo con angoli arrotondati 467">
            <a:extLst>
              <a:ext uri="{FF2B5EF4-FFF2-40B4-BE49-F238E27FC236}">
                <a16:creationId xmlns:a16="http://schemas.microsoft.com/office/drawing/2014/main" id="{0BEAC46D-03E0-CBB8-47C4-491796AC734E}"/>
              </a:ext>
            </a:extLst>
          </p:cNvPr>
          <p:cNvSpPr/>
          <p:nvPr/>
        </p:nvSpPr>
        <p:spPr>
          <a:xfrm>
            <a:off x="810059" y="5085016"/>
            <a:ext cx="10560162" cy="531605"/>
          </a:xfrm>
          <a:prstGeom prst="roundRect">
            <a:avLst/>
          </a:prstGeom>
          <a:solidFill>
            <a:srgbClr val="15284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latin typeface="Palatino Linotype" panose="02040502050505030304" pitchFamily="18" charset="0"/>
              </a:rPr>
              <a:t>Sensor performance </a:t>
            </a:r>
            <a:r>
              <a:rPr lang="it-IT" sz="2800" b="1" dirty="0" err="1">
                <a:latin typeface="Palatino Linotype" panose="02040502050505030304" pitchFamily="18" charset="0"/>
              </a:rPr>
              <a:t>better</a:t>
            </a:r>
            <a:r>
              <a:rPr lang="it-IT" sz="2800" b="1" dirty="0"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latin typeface="Palatino Linotype" panose="02040502050505030304" pitchFamily="18" charset="0"/>
              </a:rPr>
              <a:t>at</a:t>
            </a:r>
            <a:r>
              <a:rPr lang="it-IT" sz="2800" b="1" dirty="0">
                <a:latin typeface="Palatino Linotype" panose="02040502050505030304" pitchFamily="18" charset="0"/>
              </a:rPr>
              <a:t> low temperature and with small C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C666FC5-EC43-B0B8-9181-1CE48AC425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30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3414" y="-1"/>
            <a:ext cx="9388292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Simulation</a:t>
            </a:r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 </a:t>
            </a:r>
            <a:r>
              <a:rPr lang="it-IT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resutls</a:t>
            </a:r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 </a:t>
            </a:r>
          </a:p>
        </p:txBody>
      </p:sp>
      <p:graphicFrame>
        <p:nvGraphicFramePr>
          <p:cNvPr id="2" name="Oggetto 3">
            <a:extLst>
              <a:ext uri="{FF2B5EF4-FFF2-40B4-BE49-F238E27FC236}">
                <a16:creationId xmlns:a16="http://schemas.microsoft.com/office/drawing/2014/main" id="{3C5F2C6C-A076-5C29-D757-6F33238CA8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942708"/>
          <a:ext cx="6735536" cy="515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2" name="Oggetto 3">
                        <a:extLst>
                          <a:ext uri="{FF2B5EF4-FFF2-40B4-BE49-F238E27FC236}">
                            <a16:creationId xmlns:a16="http://schemas.microsoft.com/office/drawing/2014/main" id="{3C5F2C6C-A076-5C29-D757-6F33238CA8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42708"/>
                        <a:ext cx="6735536" cy="515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179D29D-D1C3-A972-08AF-F4F93D2A6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529" y="2482230"/>
            <a:ext cx="4357133" cy="3192805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BF2F8FCD-68F5-4A7B-3826-2C507EF5ABA9}"/>
              </a:ext>
            </a:extLst>
          </p:cNvPr>
          <p:cNvGrpSpPr/>
          <p:nvPr/>
        </p:nvGrpSpPr>
        <p:grpSpPr>
          <a:xfrm>
            <a:off x="315310" y="974407"/>
            <a:ext cx="6772218" cy="5134281"/>
            <a:chOff x="315310" y="974407"/>
            <a:chExt cx="6772218" cy="5134281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5EA9326C-1F58-5545-59F4-969920957CE1}"/>
                </a:ext>
              </a:extLst>
            </p:cNvPr>
            <p:cNvGrpSpPr/>
            <p:nvPr/>
          </p:nvGrpSpPr>
          <p:grpSpPr>
            <a:xfrm>
              <a:off x="315310" y="974407"/>
              <a:ext cx="6420226" cy="4940884"/>
              <a:chOff x="315310" y="974407"/>
              <a:chExt cx="6420226" cy="4940884"/>
            </a:xfrm>
            <a:solidFill>
              <a:schemeClr val="bg1"/>
            </a:solidFill>
          </p:grpSpPr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B9372683-4019-EC73-423B-CB4B6FAEBBDF}"/>
                  </a:ext>
                </a:extLst>
              </p:cNvPr>
              <p:cNvSpPr/>
              <p:nvPr/>
            </p:nvSpPr>
            <p:spPr>
              <a:xfrm>
                <a:off x="315310" y="2722486"/>
                <a:ext cx="6420226" cy="3192805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D29667F6-C165-8CC0-2A3D-6030D090423F}"/>
                  </a:ext>
                </a:extLst>
              </p:cNvPr>
              <p:cNvSpPr/>
              <p:nvPr/>
            </p:nvSpPr>
            <p:spPr>
              <a:xfrm>
                <a:off x="747338" y="974407"/>
                <a:ext cx="5988198" cy="3192805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aphicFrame>
          <p:nvGraphicFramePr>
            <p:cNvPr id="3" name="Oggetto 2">
              <a:extLst>
                <a:ext uri="{FF2B5EF4-FFF2-40B4-BE49-F238E27FC236}">
                  <a16:creationId xmlns:a16="http://schemas.microsoft.com/office/drawing/2014/main" id="{348B1A61-F4F0-696F-9E58-36383B1102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1433" y="1023214"/>
            <a:ext cx="6646095" cy="5085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3920760" imgH="3000960" progId="Origin95.Graph">
                    <p:embed/>
                  </p:oleObj>
                </mc:Choice>
                <mc:Fallback>
                  <p:oleObj name="Graph" r:id="rId6" imgW="3920760" imgH="3000960" progId="Origin95.Graph">
                    <p:embed/>
                    <p:pic>
                      <p:nvPicPr>
                        <p:cNvPr id="3" name="Oggetto 2">
                          <a:extLst>
                            <a:ext uri="{FF2B5EF4-FFF2-40B4-BE49-F238E27FC236}">
                              <a16:creationId xmlns:a16="http://schemas.microsoft.com/office/drawing/2014/main" id="{348B1A61-F4F0-696F-9E58-36383B1102E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1433" y="1023214"/>
                          <a:ext cx="6646095" cy="50854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1DD6963-267F-A2FB-D7E6-2BDDA6189FC2}"/>
              </a:ext>
            </a:extLst>
          </p:cNvPr>
          <p:cNvCxnSpPr>
            <a:cxnSpLocks/>
          </p:cNvCxnSpPr>
          <p:nvPr/>
        </p:nvCxnSpPr>
        <p:spPr>
          <a:xfrm flipH="1">
            <a:off x="5029303" y="2026510"/>
            <a:ext cx="1832356" cy="9455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8E61528-8BD8-CC9E-F413-5B41CCF7F988}"/>
              </a:ext>
            </a:extLst>
          </p:cNvPr>
          <p:cNvSpPr txBox="1"/>
          <p:nvPr/>
        </p:nvSpPr>
        <p:spPr>
          <a:xfrm>
            <a:off x="7041441" y="1694585"/>
            <a:ext cx="6101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Palatino Linotype" panose="02040502050505030304" pitchFamily="18" charset="0"/>
              </a:rPr>
              <a:t>Saturation energy </a:t>
            </a:r>
            <a:r>
              <a:rPr lang="en-US" sz="2800" dirty="0">
                <a:latin typeface="Palatino Linotype" panose="02040502050505030304" pitchFamily="18" charset="0"/>
                <a:sym typeface="Wingdings" panose="05000000000000000000" pitchFamily="2" charset="2"/>
              </a:rPr>
              <a:t> 4 keV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-716524" y="-74631"/>
            <a:ext cx="9329820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Transition-Edge Sensors</a:t>
            </a:r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1DF2114-11DC-2D97-2BD9-58072AF55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19" t="27801" r="32774" b="31045"/>
          <a:stretch/>
        </p:blipFill>
        <p:spPr>
          <a:xfrm>
            <a:off x="802641" y="3578276"/>
            <a:ext cx="3891279" cy="2359142"/>
          </a:xfrm>
          <a:prstGeom prst="round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0EC170-197F-A7BF-2212-7D8B2B4838D9}"/>
              </a:ext>
            </a:extLst>
          </p:cNvPr>
          <p:cNvSpPr txBox="1"/>
          <p:nvPr/>
        </p:nvSpPr>
        <p:spPr>
          <a:xfrm>
            <a:off x="5284268" y="986660"/>
            <a:ext cx="610509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</a:rPr>
              <a:t>Microcalorimeters based on the </a:t>
            </a:r>
            <a:r>
              <a:rPr lang="en-US" sz="2000" b="1" dirty="0">
                <a:latin typeface="Palatino Linotype" panose="02040502050505030304" pitchFamily="18" charset="0"/>
              </a:rPr>
              <a:t>steep superconductive transition of a metallic film </a:t>
            </a:r>
            <a:r>
              <a:rPr lang="en-US" sz="2000" dirty="0">
                <a:latin typeface="Palatino Linotype" panose="02040502050505030304" pitchFamily="18" charset="0"/>
              </a:rPr>
              <a:t>with: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Palatino Linotype" panose="02040502050505030304" pitchFamily="18" charset="0"/>
              </a:rPr>
              <a:t>Excelent</a:t>
            </a:r>
            <a:r>
              <a:rPr lang="en-US" sz="2000" dirty="0">
                <a:latin typeface="Palatino Linotype" panose="02040502050505030304" pitchFamily="18" charset="0"/>
              </a:rPr>
              <a:t> energy resolution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Low dark count rates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Near unit quantum efficiency </a:t>
            </a:r>
          </a:p>
          <a:p>
            <a:pPr algn="just"/>
            <a:endParaRPr lang="en-US" sz="2000" dirty="0">
              <a:latin typeface="Palatino Linotype" panose="02040502050505030304" pitchFamily="18" charset="0"/>
            </a:endParaRPr>
          </a:p>
          <a:p>
            <a:pPr algn="just"/>
            <a:r>
              <a:rPr lang="en-US" sz="2000" dirty="0">
                <a:latin typeface="Palatino Linotype" panose="02040502050505030304" pitchFamily="18" charset="0"/>
              </a:rPr>
              <a:t>Measuring absorbed energy, it is sensible to: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energy of a single particle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number of particles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>
              <a:latin typeface="Palatino Linotype" panose="02040502050505030304" pitchFamily="18" charset="0"/>
            </a:endParaRPr>
          </a:p>
          <a:p>
            <a:pPr algn="just"/>
            <a:r>
              <a:rPr lang="en-US" sz="2000" dirty="0">
                <a:latin typeface="Palatino Linotype" panose="02040502050505030304" pitchFamily="18" charset="0"/>
              </a:rPr>
              <a:t>Applications: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X-rays detection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Telecommunications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Quantum technologies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Metrology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Astrophysics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  <a:latin typeface="Palatino Linotype" panose="02040502050505030304" pitchFamily="18" charset="0"/>
              </a:rPr>
              <a:t>Particle experiments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84826D82-11F5-1E13-A29E-0CB2F5A83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84800"/>
              </p:ext>
            </p:extLst>
          </p:nvPr>
        </p:nvGraphicFramePr>
        <p:xfrm>
          <a:off x="547720" y="143650"/>
          <a:ext cx="4820198" cy="3688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84826D82-11F5-1E13-A29E-0CB2F5A831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7720" y="143650"/>
                        <a:ext cx="4820198" cy="3688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60EEFB81-03B1-E1FF-8A8F-2CCEFA5F20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  <p:cxnSp>
        <p:nvCxnSpPr>
          <p:cNvPr id="6" name="Connettore 2 11">
            <a:extLst>
              <a:ext uri="{FF2B5EF4-FFF2-40B4-BE49-F238E27FC236}">
                <a16:creationId xmlns:a16="http://schemas.microsoft.com/office/drawing/2014/main" id="{06809CF2-4133-BA98-56A9-4DB3B3F4D8A9}"/>
              </a:ext>
            </a:extLst>
          </p:cNvPr>
          <p:cNvCxnSpPr>
            <a:cxnSpLocks/>
          </p:cNvCxnSpPr>
          <p:nvPr/>
        </p:nvCxnSpPr>
        <p:spPr bwMode="auto">
          <a:xfrm flipV="1">
            <a:off x="1724566" y="4646722"/>
            <a:ext cx="0" cy="222250"/>
          </a:xfrm>
          <a:prstGeom prst="straightConnector1">
            <a:avLst/>
          </a:prstGeom>
          <a:ln w="952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D51999-A114-F637-39B7-23A155623A4A}"/>
              </a:ext>
            </a:extLst>
          </p:cNvPr>
          <p:cNvSpPr txBox="1"/>
          <p:nvPr/>
        </p:nvSpPr>
        <p:spPr>
          <a:xfrm>
            <a:off x="747237" y="4570732"/>
            <a:ext cx="842503" cy="374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20 µm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C.Pepe</a:t>
            </a:r>
            <a:r>
              <a:rPr lang="en-US" dirty="0"/>
              <a:t> -   </a:t>
            </a:r>
            <a:r>
              <a:rPr lang="en-US" dirty="0" err="1"/>
              <a:t>INRiM</a:t>
            </a:r>
            <a:r>
              <a:rPr lang="en-US" dirty="0"/>
              <a:t>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-1503924" y="-72774"/>
            <a:ext cx="9329820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How they work</a:t>
            </a:r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A8B0B5D-D7EB-9170-87BF-4279C2597FCA}"/>
              </a:ext>
            </a:extLst>
          </p:cNvPr>
          <p:cNvGrpSpPr/>
          <p:nvPr/>
        </p:nvGrpSpPr>
        <p:grpSpPr>
          <a:xfrm>
            <a:off x="7064166" y="3172796"/>
            <a:ext cx="885627" cy="584775"/>
            <a:chOff x="5948008" y="2955563"/>
            <a:chExt cx="544069" cy="584775"/>
          </a:xfrm>
        </p:grpSpPr>
        <p:sp>
          <p:nvSpPr>
            <p:cNvPr id="181" name="CasellaDiTesto 180">
              <a:extLst>
                <a:ext uri="{FF2B5EF4-FFF2-40B4-BE49-F238E27FC236}">
                  <a16:creationId xmlns:a16="http://schemas.microsoft.com/office/drawing/2014/main" id="{E7B50764-6282-EBEB-9994-F06ABDAC5639}"/>
                </a:ext>
              </a:extLst>
            </p:cNvPr>
            <p:cNvSpPr txBox="1"/>
            <p:nvPr/>
          </p:nvSpPr>
          <p:spPr>
            <a:xfrm>
              <a:off x="5948008" y="2955563"/>
              <a:ext cx="54406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3200" dirty="0">
                  <a:solidFill>
                    <a:srgbClr val="FF0000"/>
                  </a:solidFill>
                  <a:latin typeface="Tw Cen MT" panose="020B0602020104020603" pitchFamily="34" charset="0"/>
                </a:rPr>
                <a:t>I</a:t>
              </a:r>
              <a:r>
                <a:rPr lang="it-IT" sz="3200" baseline="-25000" dirty="0">
                  <a:solidFill>
                    <a:srgbClr val="FF0000"/>
                  </a:solidFill>
                  <a:latin typeface="Tw Cen MT" panose="020B0602020104020603" pitchFamily="34" charset="0"/>
                </a:rPr>
                <a:t>TES</a:t>
              </a:r>
              <a:endParaRPr lang="en-US" sz="3200" dirty="0">
                <a:solidFill>
                  <a:srgbClr val="FF0000"/>
                </a:solidFill>
                <a:latin typeface="Tw Cen MT" panose="020B0602020104020603" pitchFamily="34" charset="0"/>
              </a:endParaRPr>
            </a:p>
          </p:txBody>
        </p:sp>
        <p:cxnSp>
          <p:nvCxnSpPr>
            <p:cNvPr id="178" name="Connettore 2 177">
              <a:extLst>
                <a:ext uri="{FF2B5EF4-FFF2-40B4-BE49-F238E27FC236}">
                  <a16:creationId xmlns:a16="http://schemas.microsoft.com/office/drawing/2014/main" id="{66265192-0785-E3FC-CF2E-DF1D322C6A2A}"/>
                </a:ext>
              </a:extLst>
            </p:cNvPr>
            <p:cNvCxnSpPr>
              <a:cxnSpLocks/>
            </p:cNvCxnSpPr>
            <p:nvPr/>
          </p:nvCxnSpPr>
          <p:spPr>
            <a:xfrm>
              <a:off x="6348029" y="3133594"/>
              <a:ext cx="0" cy="2856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uppo 212">
            <a:extLst>
              <a:ext uri="{FF2B5EF4-FFF2-40B4-BE49-F238E27FC236}">
                <a16:creationId xmlns:a16="http://schemas.microsoft.com/office/drawing/2014/main" id="{3C43C554-77C1-1CF7-03B0-55E3632F214A}"/>
              </a:ext>
            </a:extLst>
          </p:cNvPr>
          <p:cNvGrpSpPr/>
          <p:nvPr/>
        </p:nvGrpSpPr>
        <p:grpSpPr>
          <a:xfrm>
            <a:off x="9672800" y="3199068"/>
            <a:ext cx="759124" cy="523220"/>
            <a:chOff x="10407076" y="2636078"/>
            <a:chExt cx="312779" cy="487648"/>
          </a:xfrm>
        </p:grpSpPr>
        <p:cxnSp>
          <p:nvCxnSpPr>
            <p:cNvPr id="179" name="Connettore 2 178">
              <a:extLst>
                <a:ext uri="{FF2B5EF4-FFF2-40B4-BE49-F238E27FC236}">
                  <a16:creationId xmlns:a16="http://schemas.microsoft.com/office/drawing/2014/main" id="{5B5C720C-D999-7373-3A88-C096DD5A3597}"/>
                </a:ext>
              </a:extLst>
            </p:cNvPr>
            <p:cNvCxnSpPr>
              <a:cxnSpLocks/>
            </p:cNvCxnSpPr>
            <p:nvPr/>
          </p:nvCxnSpPr>
          <p:spPr>
            <a:xfrm>
              <a:off x="10719855" y="2775581"/>
              <a:ext cx="0" cy="27289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CasellaDiTesto 181">
              <a:extLst>
                <a:ext uri="{FF2B5EF4-FFF2-40B4-BE49-F238E27FC236}">
                  <a16:creationId xmlns:a16="http://schemas.microsoft.com/office/drawing/2014/main" id="{D7B1A4EE-DC08-D35B-F552-5EE1022FF9FB}"/>
                </a:ext>
              </a:extLst>
            </p:cNvPr>
            <p:cNvSpPr txBox="1"/>
            <p:nvPr/>
          </p:nvSpPr>
          <p:spPr>
            <a:xfrm>
              <a:off x="10407076" y="2636078"/>
              <a:ext cx="271771" cy="487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>
                  <a:solidFill>
                    <a:srgbClr val="00B050"/>
                  </a:solidFill>
                  <a:latin typeface="Tw Cen MT" panose="020B0602020104020603" pitchFamily="34" charset="0"/>
                </a:rPr>
                <a:t>P</a:t>
              </a:r>
              <a:r>
                <a:rPr lang="it-IT" sz="2800" baseline="-25000" dirty="0">
                  <a:solidFill>
                    <a:srgbClr val="00B050"/>
                  </a:solidFill>
                  <a:latin typeface="Tw Cen MT" panose="020B0602020104020603" pitchFamily="34" charset="0"/>
                </a:rPr>
                <a:t>J0</a:t>
              </a:r>
            </a:p>
          </p:txBody>
        </p:sp>
      </p:grpSp>
      <p:grpSp>
        <p:nvGrpSpPr>
          <p:cNvPr id="214" name="Gruppo 213">
            <a:extLst>
              <a:ext uri="{FF2B5EF4-FFF2-40B4-BE49-F238E27FC236}">
                <a16:creationId xmlns:a16="http://schemas.microsoft.com/office/drawing/2014/main" id="{D811D08F-BE95-CA47-7F5E-6DCE5CF68D82}"/>
              </a:ext>
            </a:extLst>
          </p:cNvPr>
          <p:cNvGrpSpPr/>
          <p:nvPr/>
        </p:nvGrpSpPr>
        <p:grpSpPr>
          <a:xfrm>
            <a:off x="8337949" y="3213104"/>
            <a:ext cx="1074834" cy="523220"/>
            <a:chOff x="9851193" y="3152585"/>
            <a:chExt cx="615939" cy="487648"/>
          </a:xfrm>
        </p:grpSpPr>
        <p:cxnSp>
          <p:nvCxnSpPr>
            <p:cNvPr id="180" name="Connettore 2 179">
              <a:extLst>
                <a:ext uri="{FF2B5EF4-FFF2-40B4-BE49-F238E27FC236}">
                  <a16:creationId xmlns:a16="http://schemas.microsoft.com/office/drawing/2014/main" id="{7ADEB93E-3CEC-7000-72AB-BA52FE1854C7}"/>
                </a:ext>
              </a:extLst>
            </p:cNvPr>
            <p:cNvCxnSpPr>
              <a:cxnSpLocks/>
            </p:cNvCxnSpPr>
            <p:nvPr/>
          </p:nvCxnSpPr>
          <p:spPr>
            <a:xfrm>
              <a:off x="10360201" y="3297871"/>
              <a:ext cx="0" cy="2661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CasellaDiTesto 182">
              <a:extLst>
                <a:ext uri="{FF2B5EF4-FFF2-40B4-BE49-F238E27FC236}">
                  <a16:creationId xmlns:a16="http://schemas.microsoft.com/office/drawing/2014/main" id="{CC8D6852-2A94-CC10-D628-E26195A80FAF}"/>
                </a:ext>
              </a:extLst>
            </p:cNvPr>
            <p:cNvSpPr txBox="1"/>
            <p:nvPr/>
          </p:nvSpPr>
          <p:spPr>
            <a:xfrm>
              <a:off x="9851193" y="3152585"/>
              <a:ext cx="615939" cy="4876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800" dirty="0">
                  <a:solidFill>
                    <a:srgbClr val="FF0000"/>
                  </a:solidFill>
                  <a:latin typeface="Tw Cen MT" panose="020B0602020104020603" pitchFamily="34" charset="0"/>
                </a:rPr>
                <a:t>V</a:t>
              </a:r>
              <a:r>
                <a:rPr lang="it-IT" sz="2800" baseline="-25000" dirty="0">
                  <a:solidFill>
                    <a:srgbClr val="FF0000"/>
                  </a:solidFill>
                  <a:latin typeface="Tw Cen MT" panose="020B0602020104020603" pitchFamily="34" charset="0"/>
                </a:rPr>
                <a:t>OUT</a:t>
              </a:r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61628223-B865-868C-322E-7A1C5D22E6A7}"/>
              </a:ext>
            </a:extLst>
          </p:cNvPr>
          <p:cNvGrpSpPr/>
          <p:nvPr/>
        </p:nvGrpSpPr>
        <p:grpSpPr>
          <a:xfrm>
            <a:off x="282716" y="3055728"/>
            <a:ext cx="4019049" cy="2866863"/>
            <a:chOff x="282716" y="3055728"/>
            <a:chExt cx="4019049" cy="2866863"/>
          </a:xfrm>
        </p:grpSpPr>
        <p:sp>
          <p:nvSpPr>
            <p:cNvPr id="132" name="CasellaDiTesto 131">
              <a:extLst>
                <a:ext uri="{FF2B5EF4-FFF2-40B4-BE49-F238E27FC236}">
                  <a16:creationId xmlns:a16="http://schemas.microsoft.com/office/drawing/2014/main" id="{EC7E96AC-04EC-D0E0-90E4-4136416BB92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727804" y="4326441"/>
              <a:ext cx="2356385" cy="3353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/>
              <a:r>
                <a:rPr lang="en-US" sz="1600" b="1" dirty="0">
                  <a:solidFill>
                    <a:prstClr val="black"/>
                  </a:solidFill>
                  <a:latin typeface="Trade Gothic Next Light" panose="020B0403040303020004" pitchFamily="34" charset="0"/>
                </a:rPr>
                <a:t>Electrical circuit </a:t>
              </a:r>
              <a:endParaRPr lang="it-IT" sz="1600" b="1" dirty="0">
                <a:solidFill>
                  <a:prstClr val="black"/>
                </a:solidFill>
                <a:latin typeface="Trade Gothic Next Light" panose="020B0403040303020004" pitchFamily="34" charset="0"/>
              </a:endParaRPr>
            </a:p>
          </p:txBody>
        </p:sp>
        <p:sp>
          <p:nvSpPr>
            <p:cNvPr id="152" name="Text Box 30">
              <a:extLst>
                <a:ext uri="{FF2B5EF4-FFF2-40B4-BE49-F238E27FC236}">
                  <a16:creationId xmlns:a16="http://schemas.microsoft.com/office/drawing/2014/main" id="{F528D950-37E3-2491-D354-E16EE54B33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948" y="5321815"/>
              <a:ext cx="1560524" cy="42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39" tIns="40820" rIns="81639" bIns="40820"/>
            <a:lstStyle>
              <a:lvl1pPr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1600" i="1" dirty="0" err="1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R</a:t>
              </a:r>
              <a:r>
                <a:rPr lang="en-GB" altLang="it-IT" sz="1600" baseline="-33000" dirty="0" err="1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bias</a:t>
              </a:r>
              <a:r>
                <a:rPr lang="en-GB" altLang="it-IT" sz="1600" dirty="0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&lt;&lt; </a:t>
              </a:r>
              <a:r>
                <a:rPr lang="en-GB" altLang="it-IT" sz="1600" i="1" dirty="0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R</a:t>
              </a:r>
              <a:r>
                <a:rPr lang="en-GB" altLang="it-IT" sz="1600" i="1" baseline="-33000" dirty="0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N</a:t>
              </a:r>
              <a:endParaRPr lang="en-GB" altLang="it-IT" sz="1600" baseline="-33000" dirty="0">
                <a:solidFill>
                  <a:srgbClr val="000000"/>
                </a:solidFill>
                <a:latin typeface="Trade Gothic Next Light" panose="020B04030403030200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onnettore 13">
              <a:extLst>
                <a:ext uri="{FF2B5EF4-FFF2-40B4-BE49-F238E27FC236}">
                  <a16:creationId xmlns:a16="http://schemas.microsoft.com/office/drawing/2014/main" id="{5EC2C3DE-618F-32CF-0B22-199EBD584489}"/>
                </a:ext>
              </a:extLst>
            </p:cNvPr>
            <p:cNvSpPr/>
            <p:nvPr/>
          </p:nvSpPr>
          <p:spPr>
            <a:xfrm>
              <a:off x="656490" y="4379246"/>
              <a:ext cx="335346" cy="323357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21FC9C01-6ED9-8026-4D9E-A22D4DAA314D}"/>
                </a:ext>
              </a:extLst>
            </p:cNvPr>
            <p:cNvCxnSpPr/>
            <p:nvPr/>
          </p:nvCxnSpPr>
          <p:spPr>
            <a:xfrm flipV="1">
              <a:off x="825038" y="4402803"/>
              <a:ext cx="0" cy="264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4BEC34B3-DDF8-B8A6-7B3B-0C0F5ABDAA6F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824163" y="3419206"/>
              <a:ext cx="875" cy="9600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4F6B202D-33D6-D8B6-AD84-EC7318BC3E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5038" y="3419206"/>
              <a:ext cx="12031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FF5369B4-CB0A-53F6-942B-947C2E78B3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8172" y="3419206"/>
              <a:ext cx="0" cy="5570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B38F3C40-5626-1EF0-4BDE-F5221DFD0A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9756" y="3976229"/>
              <a:ext cx="8540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673D9458-CC4F-39F6-EBBF-13F1A50C4F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4447" y="3976229"/>
              <a:ext cx="0" cy="5835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1A826C44-E2B4-ECD9-FFA5-E341792B1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4447" y="4875381"/>
              <a:ext cx="0" cy="5274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DB4497F4-1613-6454-CAE9-DAAA42B86FCE}"/>
                </a:ext>
              </a:extLst>
            </p:cNvPr>
            <p:cNvCxnSpPr>
              <a:cxnSpLocks/>
            </p:cNvCxnSpPr>
            <p:nvPr/>
          </p:nvCxnSpPr>
          <p:spPr>
            <a:xfrm>
              <a:off x="1619756" y="5402861"/>
              <a:ext cx="8540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170B52A3-ECB6-F948-115D-2ED552836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7415" y="3976229"/>
              <a:ext cx="0" cy="2622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2DC77E1A-CBAF-2181-5728-4268C31DD789}"/>
                </a:ext>
              </a:extLst>
            </p:cNvPr>
            <p:cNvCxnSpPr>
              <a:cxnSpLocks/>
              <a:endCxn id="123" idx="0"/>
            </p:cNvCxnSpPr>
            <p:nvPr/>
          </p:nvCxnSpPr>
          <p:spPr>
            <a:xfrm flipH="1" flipV="1">
              <a:off x="2473541" y="4593016"/>
              <a:ext cx="235" cy="2823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E93006F0-3BF1-AFAA-7C7D-D0F6628E77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3541" y="5178766"/>
              <a:ext cx="235" cy="2240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3D787140-A8E3-1568-137A-1B239B9A2D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8172" y="5402861"/>
              <a:ext cx="0" cy="2793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diritto 26">
              <a:extLst>
                <a:ext uri="{FF2B5EF4-FFF2-40B4-BE49-F238E27FC236}">
                  <a16:creationId xmlns:a16="http://schemas.microsoft.com/office/drawing/2014/main" id="{1EF47B48-AE9C-43A0-FA27-F4DFC9B455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038" y="4702603"/>
              <a:ext cx="4691" cy="9796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57F44C62-0283-0458-1BEB-38F327DAAAD8}"/>
                </a:ext>
              </a:extLst>
            </p:cNvPr>
            <p:cNvCxnSpPr>
              <a:cxnSpLocks/>
            </p:cNvCxnSpPr>
            <p:nvPr/>
          </p:nvCxnSpPr>
          <p:spPr>
            <a:xfrm>
              <a:off x="825038" y="5682254"/>
              <a:ext cx="12031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75574C12-50CE-36C0-5091-A0EDC2A830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6670" y="5682254"/>
              <a:ext cx="4690" cy="1532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diritto 29">
              <a:extLst>
                <a:ext uri="{FF2B5EF4-FFF2-40B4-BE49-F238E27FC236}">
                  <a16:creationId xmlns:a16="http://schemas.microsoft.com/office/drawing/2014/main" id="{E404CDD8-07C5-31D6-0001-A64468FF86A3}"/>
                </a:ext>
              </a:extLst>
            </p:cNvPr>
            <p:cNvCxnSpPr>
              <a:cxnSpLocks/>
            </p:cNvCxnSpPr>
            <p:nvPr/>
          </p:nvCxnSpPr>
          <p:spPr>
            <a:xfrm>
              <a:off x="1257766" y="5835549"/>
              <a:ext cx="2849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9F7BCC88-5572-F1DA-8E35-B1BC82E7D4BE}"/>
                </a:ext>
              </a:extLst>
            </p:cNvPr>
            <p:cNvCxnSpPr>
              <a:cxnSpLocks/>
            </p:cNvCxnSpPr>
            <p:nvPr/>
          </p:nvCxnSpPr>
          <p:spPr>
            <a:xfrm>
              <a:off x="1295744" y="5876952"/>
              <a:ext cx="2085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12206091-7DCC-36DB-5816-13DDB7B3B980}"/>
                </a:ext>
              </a:extLst>
            </p:cNvPr>
            <p:cNvCxnSpPr>
              <a:cxnSpLocks/>
            </p:cNvCxnSpPr>
            <p:nvPr/>
          </p:nvCxnSpPr>
          <p:spPr>
            <a:xfrm>
              <a:off x="1356099" y="5922591"/>
              <a:ext cx="1011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51756CF9-60AC-F926-9E14-CA6535FEF6BA}"/>
                </a:ext>
              </a:extLst>
            </p:cNvPr>
            <p:cNvGrpSpPr/>
            <p:nvPr/>
          </p:nvGrpSpPr>
          <p:grpSpPr>
            <a:xfrm>
              <a:off x="1590774" y="4552940"/>
              <a:ext cx="105883" cy="322441"/>
              <a:chOff x="15055849" y="23174326"/>
              <a:chExt cx="191122" cy="552073"/>
            </a:xfrm>
          </p:grpSpPr>
          <p:cxnSp>
            <p:nvCxnSpPr>
              <p:cNvPr id="124" name="Connettore diritto 123">
                <a:extLst>
                  <a:ext uri="{FF2B5EF4-FFF2-40B4-BE49-F238E27FC236}">
                    <a16:creationId xmlns:a16="http://schemas.microsoft.com/office/drawing/2014/main" id="{CADEED06-A1B2-8360-0686-D0AAFDD9BA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112006" y="23174326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ttore diritto 124">
                <a:extLst>
                  <a:ext uri="{FF2B5EF4-FFF2-40B4-BE49-F238E27FC236}">
                    <a16:creationId xmlns:a16="http://schemas.microsoft.com/office/drawing/2014/main" id="{FF4E6A69-986D-CBF8-AC6B-00F6E14964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49" y="23263248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ttore diritto 125">
                <a:extLst>
                  <a:ext uri="{FF2B5EF4-FFF2-40B4-BE49-F238E27FC236}">
                    <a16:creationId xmlns:a16="http://schemas.microsoft.com/office/drawing/2014/main" id="{E9684C54-B833-A70A-E6D2-C710DFBA9F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345935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ttore diritto 126">
                <a:extLst>
                  <a:ext uri="{FF2B5EF4-FFF2-40B4-BE49-F238E27FC236}">
                    <a16:creationId xmlns:a16="http://schemas.microsoft.com/office/drawing/2014/main" id="{4FC21D29-8B23-9E32-06E1-F411A56C2C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395830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ttore diritto 127">
                <a:extLst>
                  <a:ext uri="{FF2B5EF4-FFF2-40B4-BE49-F238E27FC236}">
                    <a16:creationId xmlns:a16="http://schemas.microsoft.com/office/drawing/2014/main" id="{E10BF169-1197-F8D3-0935-E52E6BC2E9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50" y="23454668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ttore diritto 128">
                <a:extLst>
                  <a:ext uri="{FF2B5EF4-FFF2-40B4-BE49-F238E27FC236}">
                    <a16:creationId xmlns:a16="http://schemas.microsoft.com/office/drawing/2014/main" id="{B90E9E1E-FE46-CFF2-C1D9-FBE111E673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526750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ttore diritto 129">
                <a:extLst>
                  <a:ext uri="{FF2B5EF4-FFF2-40B4-BE49-F238E27FC236}">
                    <a16:creationId xmlns:a16="http://schemas.microsoft.com/office/drawing/2014/main" id="{C2F7A26C-4397-1A8A-696A-5ED00CE873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590250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ttore diritto 130">
                <a:extLst>
                  <a:ext uri="{FF2B5EF4-FFF2-40B4-BE49-F238E27FC236}">
                    <a16:creationId xmlns:a16="http://schemas.microsoft.com/office/drawing/2014/main" id="{A046620C-641F-F305-049C-6B637D88BF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108162" y="23658839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3664254F-717E-27DA-0E1C-4598D7373456}"/>
                </a:ext>
              </a:extLst>
            </p:cNvPr>
            <p:cNvGrpSpPr/>
            <p:nvPr/>
          </p:nvGrpSpPr>
          <p:grpSpPr>
            <a:xfrm>
              <a:off x="2286886" y="4176734"/>
              <a:ext cx="343705" cy="455303"/>
              <a:chOff x="16312355" y="22530199"/>
              <a:chExt cx="620400" cy="779555"/>
            </a:xfrm>
          </p:grpSpPr>
          <p:grpSp>
            <p:nvGrpSpPr>
              <p:cNvPr id="105" name="Gruppo 104">
                <a:extLst>
                  <a:ext uri="{FF2B5EF4-FFF2-40B4-BE49-F238E27FC236}">
                    <a16:creationId xmlns:a16="http://schemas.microsoft.com/office/drawing/2014/main" id="{796810AC-183B-FD1B-004C-2A7A531E3344}"/>
                  </a:ext>
                </a:extLst>
              </p:cNvPr>
              <p:cNvGrpSpPr/>
              <p:nvPr/>
            </p:nvGrpSpPr>
            <p:grpSpPr>
              <a:xfrm>
                <a:off x="16312355" y="22530199"/>
                <a:ext cx="620400" cy="779555"/>
                <a:chOff x="16312355" y="22530199"/>
                <a:chExt cx="620400" cy="779555"/>
              </a:xfrm>
            </p:grpSpPr>
            <p:grpSp>
              <p:nvGrpSpPr>
                <p:cNvPr id="110" name="Gruppo 109">
                  <a:extLst>
                    <a:ext uri="{FF2B5EF4-FFF2-40B4-BE49-F238E27FC236}">
                      <a16:creationId xmlns:a16="http://schemas.microsoft.com/office/drawing/2014/main" id="{24F29C1F-2CDE-89E2-CD27-0F7200150EC7}"/>
                    </a:ext>
                  </a:extLst>
                </p:cNvPr>
                <p:cNvGrpSpPr/>
                <p:nvPr/>
              </p:nvGrpSpPr>
              <p:grpSpPr>
                <a:xfrm>
                  <a:off x="16312355" y="22530199"/>
                  <a:ext cx="614918" cy="779555"/>
                  <a:chOff x="16312355" y="22530199"/>
                  <a:chExt cx="614918" cy="779555"/>
                </a:xfrm>
              </p:grpSpPr>
              <p:sp>
                <p:nvSpPr>
                  <p:cNvPr id="114" name="Arco 113">
                    <a:extLst>
                      <a:ext uri="{FF2B5EF4-FFF2-40B4-BE49-F238E27FC236}">
                        <a16:creationId xmlns:a16="http://schemas.microsoft.com/office/drawing/2014/main" id="{0243FEEF-6FD1-B1BD-E458-DC6A0F121EAC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30096" y="22423889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5" name="Arco 114">
                    <a:extLst>
                      <a:ext uri="{FF2B5EF4-FFF2-40B4-BE49-F238E27FC236}">
                        <a16:creationId xmlns:a16="http://schemas.microsoft.com/office/drawing/2014/main" id="{F0C21E55-48EF-E186-2067-C258FD782104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18665" y="22530068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6" name="Arco 115">
                    <a:extLst>
                      <a:ext uri="{FF2B5EF4-FFF2-40B4-BE49-F238E27FC236}">
                        <a16:creationId xmlns:a16="http://schemas.microsoft.com/office/drawing/2014/main" id="{5A650AC0-B4E5-B05E-DA1C-34B37F6FEF96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3320" y="22876345"/>
                    <a:ext cx="225961" cy="432297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117" name="Arco 116">
                    <a:extLst>
                      <a:ext uri="{FF2B5EF4-FFF2-40B4-BE49-F238E27FC236}">
                        <a16:creationId xmlns:a16="http://schemas.microsoft.com/office/drawing/2014/main" id="{3C6F4995-C638-A731-535F-FA4C578A8D83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2418" y="22974899"/>
                    <a:ext cx="225961" cy="443749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8" name="Arco 117">
                    <a:extLst>
                      <a:ext uri="{FF2B5EF4-FFF2-40B4-BE49-F238E27FC236}">
                        <a16:creationId xmlns:a16="http://schemas.microsoft.com/office/drawing/2014/main" id="{717DDEF8-1DFD-A550-1FB4-01FBD170B001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75630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9" name="Arco 118">
                    <a:extLst>
                      <a:ext uri="{FF2B5EF4-FFF2-40B4-BE49-F238E27FC236}">
                        <a16:creationId xmlns:a16="http://schemas.microsoft.com/office/drawing/2014/main" id="{654A144B-8305-3DF8-7C1D-42C72AC9BE60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86461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0" name="Arco 119">
                    <a:extLst>
                      <a:ext uri="{FF2B5EF4-FFF2-40B4-BE49-F238E27FC236}">
                        <a16:creationId xmlns:a16="http://schemas.microsoft.com/office/drawing/2014/main" id="{24973052-F71A-032B-27C1-8666745B107A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297442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1" name="Arco 120">
                    <a:extLst>
                      <a:ext uri="{FF2B5EF4-FFF2-40B4-BE49-F238E27FC236}">
                        <a16:creationId xmlns:a16="http://schemas.microsoft.com/office/drawing/2014/main" id="{00E62919-B785-814B-DA88-853C7728D466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3078268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2" name="Arco 121">
                    <a:extLst>
                      <a:ext uri="{FF2B5EF4-FFF2-40B4-BE49-F238E27FC236}">
                        <a16:creationId xmlns:a16="http://schemas.microsoft.com/office/drawing/2014/main" id="{122C100A-9555-92D0-6BA1-3A3016F7B00B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31207" y="2264923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3" name="Arco 122">
                    <a:extLst>
                      <a:ext uri="{FF2B5EF4-FFF2-40B4-BE49-F238E27FC236}">
                        <a16:creationId xmlns:a16="http://schemas.microsoft.com/office/drawing/2014/main" id="{6B481A7B-5F49-59A8-FEF5-A44B65026932}"/>
                      </a:ext>
                    </a:extLst>
                  </p:cNvPr>
                  <p:cNvSpPr/>
                  <p:nvPr/>
                </p:nvSpPr>
                <p:spPr>
                  <a:xfrm rot="2370030" flipV="1">
                    <a:off x="16664998" y="23053826"/>
                    <a:ext cx="104355" cy="213495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111" name="Gruppo 110">
                  <a:extLst>
                    <a:ext uri="{FF2B5EF4-FFF2-40B4-BE49-F238E27FC236}">
                      <a16:creationId xmlns:a16="http://schemas.microsoft.com/office/drawing/2014/main" id="{6177947B-266F-B0F8-3000-0E4A44D71119}"/>
                    </a:ext>
                  </a:extLst>
                </p:cNvPr>
                <p:cNvGrpSpPr/>
                <p:nvPr/>
              </p:nvGrpSpPr>
              <p:grpSpPr>
                <a:xfrm>
                  <a:off x="16479632" y="22759897"/>
                  <a:ext cx="453123" cy="338305"/>
                  <a:chOff x="16479632" y="22759897"/>
                  <a:chExt cx="453123" cy="338305"/>
                </a:xfrm>
              </p:grpSpPr>
              <p:sp>
                <p:nvSpPr>
                  <p:cNvPr id="112" name="Arco 111">
                    <a:extLst>
                      <a:ext uri="{FF2B5EF4-FFF2-40B4-BE49-F238E27FC236}">
                        <a16:creationId xmlns:a16="http://schemas.microsoft.com/office/drawing/2014/main" id="{C7713DFE-1FB4-E84F-28FC-24A59513B686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8913" y="22762960"/>
                    <a:ext cx="225961" cy="444524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13" name="Arco 112">
                    <a:extLst>
                      <a:ext uri="{FF2B5EF4-FFF2-40B4-BE49-F238E27FC236}">
                        <a16:creationId xmlns:a16="http://schemas.microsoft.com/office/drawing/2014/main" id="{2DDDA97D-DCD2-1EA1-7026-4323DCCD3C9A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9314" y="22652418"/>
                    <a:ext cx="225961" cy="44092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grpSp>
            <p:nvGrpSpPr>
              <p:cNvPr id="106" name="Gruppo 105">
                <a:extLst>
                  <a:ext uri="{FF2B5EF4-FFF2-40B4-BE49-F238E27FC236}">
                    <a16:creationId xmlns:a16="http://schemas.microsoft.com/office/drawing/2014/main" id="{61B09343-7868-DE6C-BFE7-0F3852876394}"/>
                  </a:ext>
                </a:extLst>
              </p:cNvPr>
              <p:cNvGrpSpPr/>
              <p:nvPr/>
            </p:nvGrpSpPr>
            <p:grpSpPr>
              <a:xfrm>
                <a:off x="16312355" y="22623017"/>
                <a:ext cx="471610" cy="487637"/>
                <a:chOff x="16312355" y="22623017"/>
                <a:chExt cx="471610" cy="487637"/>
              </a:xfrm>
            </p:grpSpPr>
            <p:sp>
              <p:nvSpPr>
                <p:cNvPr id="107" name="Arco 106">
                  <a:extLst>
                    <a:ext uri="{FF2B5EF4-FFF2-40B4-BE49-F238E27FC236}">
                      <a16:creationId xmlns:a16="http://schemas.microsoft.com/office/drawing/2014/main" id="{6A3344D1-CDDC-9E1B-D43A-D9B67EA23303}"/>
                    </a:ext>
                  </a:extLst>
                </p:cNvPr>
                <p:cNvSpPr/>
                <p:nvPr/>
              </p:nvSpPr>
              <p:spPr>
                <a:xfrm rot="21397572">
                  <a:off x="16496401" y="22623017"/>
                  <a:ext cx="273047" cy="169708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8" name="Arco 107">
                  <a:extLst>
                    <a:ext uri="{FF2B5EF4-FFF2-40B4-BE49-F238E27FC236}">
                      <a16:creationId xmlns:a16="http://schemas.microsoft.com/office/drawing/2014/main" id="{8636419D-9C8F-F689-09DB-FF891F61DC73}"/>
                    </a:ext>
                  </a:extLst>
                </p:cNvPr>
                <p:cNvSpPr/>
                <p:nvPr/>
              </p:nvSpPr>
              <p:spPr>
                <a:xfrm rot="6831818">
                  <a:off x="16418665" y="22640233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9" name="Arco 108">
                  <a:extLst>
                    <a:ext uri="{FF2B5EF4-FFF2-40B4-BE49-F238E27FC236}">
                      <a16:creationId xmlns:a16="http://schemas.microsoft.com/office/drawing/2014/main" id="{8B78882A-E25B-7A65-A081-E01AF81B9516}"/>
                    </a:ext>
                  </a:extLst>
                </p:cNvPr>
                <p:cNvSpPr/>
                <p:nvPr/>
              </p:nvSpPr>
              <p:spPr>
                <a:xfrm rot="6831818">
                  <a:off x="16418665" y="22745354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DBCB8842-6F53-07C0-24D5-FF9CA126DD23}"/>
                </a:ext>
              </a:extLst>
            </p:cNvPr>
            <p:cNvGrpSpPr/>
            <p:nvPr/>
          </p:nvGrpSpPr>
          <p:grpSpPr>
            <a:xfrm>
              <a:off x="2360617" y="4867353"/>
              <a:ext cx="291696" cy="322441"/>
              <a:chOff x="16445442" y="23712653"/>
              <a:chExt cx="526521" cy="552073"/>
            </a:xfrm>
          </p:grpSpPr>
          <p:cxnSp>
            <p:nvCxnSpPr>
              <p:cNvPr id="96" name="Connettore 2 95">
                <a:extLst>
                  <a:ext uri="{FF2B5EF4-FFF2-40B4-BE49-F238E27FC236}">
                    <a16:creationId xmlns:a16="http://schemas.microsoft.com/office/drawing/2014/main" id="{4FA59B5E-7820-BCC9-5C86-D3E466FDC4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45442" y="23753787"/>
                <a:ext cx="526521" cy="49205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ttore diritto 96">
                <a:extLst>
                  <a:ext uri="{FF2B5EF4-FFF2-40B4-BE49-F238E27FC236}">
                    <a16:creationId xmlns:a16="http://schemas.microsoft.com/office/drawing/2014/main" id="{BD2A5890-C34A-3FE5-7B82-A4A9668BDD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644205" y="23712653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ttore diritto 97">
                <a:extLst>
                  <a:ext uri="{FF2B5EF4-FFF2-40B4-BE49-F238E27FC236}">
                    <a16:creationId xmlns:a16="http://schemas.microsoft.com/office/drawing/2014/main" id="{A4EFCB9F-220F-EB4B-5CC5-4D8CEACB14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88048" y="23801575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ttore diritto 98">
                <a:extLst>
                  <a:ext uri="{FF2B5EF4-FFF2-40B4-BE49-F238E27FC236}">
                    <a16:creationId xmlns:a16="http://schemas.microsoft.com/office/drawing/2014/main" id="{E1D26A4D-A1F6-8504-C37F-5430807120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588048" y="23884262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ttore diritto 99">
                <a:extLst>
                  <a:ext uri="{FF2B5EF4-FFF2-40B4-BE49-F238E27FC236}">
                    <a16:creationId xmlns:a16="http://schemas.microsoft.com/office/drawing/2014/main" id="{40C54521-B3C0-F9A1-3174-016F173969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88049" y="23934157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ttore diritto 100">
                <a:extLst>
                  <a:ext uri="{FF2B5EF4-FFF2-40B4-BE49-F238E27FC236}">
                    <a16:creationId xmlns:a16="http://schemas.microsoft.com/office/drawing/2014/main" id="{009D772C-F655-E7E8-03F0-BA3E653598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588049" y="23992995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ttore diritto 101">
                <a:extLst>
                  <a:ext uri="{FF2B5EF4-FFF2-40B4-BE49-F238E27FC236}">
                    <a16:creationId xmlns:a16="http://schemas.microsoft.com/office/drawing/2014/main" id="{2A958A31-B79C-14CC-0745-FF0B2C5D9D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88049" y="24065077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ttore diritto 102">
                <a:extLst>
                  <a:ext uri="{FF2B5EF4-FFF2-40B4-BE49-F238E27FC236}">
                    <a16:creationId xmlns:a16="http://schemas.microsoft.com/office/drawing/2014/main" id="{3DE52804-07DC-FB57-9068-BAFE364B3C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588048" y="24128577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ttore diritto 103">
                <a:extLst>
                  <a:ext uri="{FF2B5EF4-FFF2-40B4-BE49-F238E27FC236}">
                    <a16:creationId xmlns:a16="http://schemas.microsoft.com/office/drawing/2014/main" id="{B3AB267B-5E5E-6BDD-3294-BD6A44F1F3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640361" y="24197166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Connettore 35">
              <a:extLst>
                <a:ext uri="{FF2B5EF4-FFF2-40B4-BE49-F238E27FC236}">
                  <a16:creationId xmlns:a16="http://schemas.microsoft.com/office/drawing/2014/main" id="{B2572086-3A9E-9460-7EC6-C34FD20280F4}"/>
                </a:ext>
              </a:extLst>
            </p:cNvPr>
            <p:cNvSpPr/>
            <p:nvPr/>
          </p:nvSpPr>
          <p:spPr>
            <a:xfrm>
              <a:off x="2692594" y="4094801"/>
              <a:ext cx="623381" cy="631453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463E53F7-E323-130C-41EE-EB1739744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4506" y="4363874"/>
              <a:ext cx="102261" cy="1117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6163E33E-DFD4-DE52-9575-257BC82518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8173" y="4363874"/>
              <a:ext cx="103900" cy="11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ECCC254B-7CA3-3CC0-26DD-3640A3306D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9496" y="4726254"/>
              <a:ext cx="366" cy="3341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8F7CCBAF-E4B9-341A-83E2-6ACFD9FDA4A7}"/>
                </a:ext>
              </a:extLst>
            </p:cNvPr>
            <p:cNvCxnSpPr>
              <a:cxnSpLocks/>
            </p:cNvCxnSpPr>
            <p:nvPr/>
          </p:nvCxnSpPr>
          <p:spPr>
            <a:xfrm>
              <a:off x="2828860" y="5068858"/>
              <a:ext cx="2849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diritto 40">
              <a:extLst>
                <a:ext uri="{FF2B5EF4-FFF2-40B4-BE49-F238E27FC236}">
                  <a16:creationId xmlns:a16="http://schemas.microsoft.com/office/drawing/2014/main" id="{D0A7CAD2-EA2A-695F-D539-A786C4087B55}"/>
                </a:ext>
              </a:extLst>
            </p:cNvPr>
            <p:cNvCxnSpPr>
              <a:cxnSpLocks/>
            </p:cNvCxnSpPr>
            <p:nvPr/>
          </p:nvCxnSpPr>
          <p:spPr>
            <a:xfrm>
              <a:off x="2866839" y="5110261"/>
              <a:ext cx="2051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404B81EF-E936-1009-2140-DB0A21B73FCE}"/>
                </a:ext>
              </a:extLst>
            </p:cNvPr>
            <p:cNvCxnSpPr>
              <a:cxnSpLocks/>
            </p:cNvCxnSpPr>
            <p:nvPr/>
          </p:nvCxnSpPr>
          <p:spPr>
            <a:xfrm>
              <a:off x="2923296" y="5152448"/>
              <a:ext cx="1011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diritto 42">
              <a:extLst>
                <a:ext uri="{FF2B5EF4-FFF2-40B4-BE49-F238E27FC236}">
                  <a16:creationId xmlns:a16="http://schemas.microsoft.com/office/drawing/2014/main" id="{038B6DD7-D49B-DCA1-F084-4EB46612F3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6135" y="4580755"/>
              <a:ext cx="0" cy="4796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CDBB30EF-29A6-D4D8-C034-A2429ED6DEF3}"/>
                </a:ext>
              </a:extLst>
            </p:cNvPr>
            <p:cNvCxnSpPr>
              <a:cxnSpLocks/>
            </p:cNvCxnSpPr>
            <p:nvPr/>
          </p:nvCxnSpPr>
          <p:spPr>
            <a:xfrm>
              <a:off x="3342540" y="5060395"/>
              <a:ext cx="2849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0F67F6FC-1427-F510-2D5B-09D9B85C36A1}"/>
                </a:ext>
              </a:extLst>
            </p:cNvPr>
            <p:cNvCxnSpPr>
              <a:cxnSpLocks/>
            </p:cNvCxnSpPr>
            <p:nvPr/>
          </p:nvCxnSpPr>
          <p:spPr>
            <a:xfrm>
              <a:off x="3380519" y="5101798"/>
              <a:ext cx="2085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diritto 45">
              <a:extLst>
                <a:ext uri="{FF2B5EF4-FFF2-40B4-BE49-F238E27FC236}">
                  <a16:creationId xmlns:a16="http://schemas.microsoft.com/office/drawing/2014/main" id="{61993EB5-F428-884A-DD3E-AC47BD8572CA}"/>
                </a:ext>
              </a:extLst>
            </p:cNvPr>
            <p:cNvCxnSpPr>
              <a:cxnSpLocks/>
            </p:cNvCxnSpPr>
            <p:nvPr/>
          </p:nvCxnSpPr>
          <p:spPr>
            <a:xfrm>
              <a:off x="3439176" y="5140668"/>
              <a:ext cx="1011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F5931BAB-A3F4-6AB3-790F-9D9B66B56726}"/>
                </a:ext>
              </a:extLst>
            </p:cNvPr>
            <p:cNvGrpSpPr/>
            <p:nvPr/>
          </p:nvGrpSpPr>
          <p:grpSpPr>
            <a:xfrm>
              <a:off x="3322570" y="4158904"/>
              <a:ext cx="343705" cy="455303"/>
              <a:chOff x="16312355" y="22530199"/>
              <a:chExt cx="620400" cy="779555"/>
            </a:xfrm>
          </p:grpSpPr>
          <p:grpSp>
            <p:nvGrpSpPr>
              <p:cNvPr id="77" name="Gruppo 76">
                <a:extLst>
                  <a:ext uri="{FF2B5EF4-FFF2-40B4-BE49-F238E27FC236}">
                    <a16:creationId xmlns:a16="http://schemas.microsoft.com/office/drawing/2014/main" id="{841D2EC0-305B-4CAB-21E4-5285959448AF}"/>
                  </a:ext>
                </a:extLst>
              </p:cNvPr>
              <p:cNvGrpSpPr/>
              <p:nvPr/>
            </p:nvGrpSpPr>
            <p:grpSpPr>
              <a:xfrm>
                <a:off x="16312355" y="22530199"/>
                <a:ext cx="620400" cy="779555"/>
                <a:chOff x="16312355" y="22530199"/>
                <a:chExt cx="620400" cy="779555"/>
              </a:xfrm>
            </p:grpSpPr>
            <p:grpSp>
              <p:nvGrpSpPr>
                <p:cNvPr id="82" name="Gruppo 81">
                  <a:extLst>
                    <a:ext uri="{FF2B5EF4-FFF2-40B4-BE49-F238E27FC236}">
                      <a16:creationId xmlns:a16="http://schemas.microsoft.com/office/drawing/2014/main" id="{3EE6979F-2A66-2439-EDB6-464881829DE6}"/>
                    </a:ext>
                  </a:extLst>
                </p:cNvPr>
                <p:cNvGrpSpPr/>
                <p:nvPr/>
              </p:nvGrpSpPr>
              <p:grpSpPr>
                <a:xfrm>
                  <a:off x="16312355" y="22530199"/>
                  <a:ext cx="614918" cy="779555"/>
                  <a:chOff x="16312355" y="22530199"/>
                  <a:chExt cx="614918" cy="779555"/>
                </a:xfrm>
              </p:grpSpPr>
              <p:sp>
                <p:nvSpPr>
                  <p:cNvPr id="86" name="Arco 85">
                    <a:extLst>
                      <a:ext uri="{FF2B5EF4-FFF2-40B4-BE49-F238E27FC236}">
                        <a16:creationId xmlns:a16="http://schemas.microsoft.com/office/drawing/2014/main" id="{95D9031C-31DF-8EFB-D078-E3D51C7D6840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30096" y="22423889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7" name="Arco 86">
                    <a:extLst>
                      <a:ext uri="{FF2B5EF4-FFF2-40B4-BE49-F238E27FC236}">
                        <a16:creationId xmlns:a16="http://schemas.microsoft.com/office/drawing/2014/main" id="{1109937B-82CD-CC57-20CE-C3D2383D6C43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18665" y="22530068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8" name="Arco 87">
                    <a:extLst>
                      <a:ext uri="{FF2B5EF4-FFF2-40B4-BE49-F238E27FC236}">
                        <a16:creationId xmlns:a16="http://schemas.microsoft.com/office/drawing/2014/main" id="{8A4C2C65-4ABE-825B-9113-319E00007A3F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3320" y="22876345"/>
                    <a:ext cx="225961" cy="432297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89" name="Arco 88">
                    <a:extLst>
                      <a:ext uri="{FF2B5EF4-FFF2-40B4-BE49-F238E27FC236}">
                        <a16:creationId xmlns:a16="http://schemas.microsoft.com/office/drawing/2014/main" id="{8ED20079-8E23-2713-E3F5-8FEF4D245B58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2418" y="22974899"/>
                    <a:ext cx="225961" cy="443749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0" name="Arco 89">
                    <a:extLst>
                      <a:ext uri="{FF2B5EF4-FFF2-40B4-BE49-F238E27FC236}">
                        <a16:creationId xmlns:a16="http://schemas.microsoft.com/office/drawing/2014/main" id="{CD77410F-08E5-09B3-A8DD-F8F6FD0A41FB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75630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1" name="Arco 90">
                    <a:extLst>
                      <a:ext uri="{FF2B5EF4-FFF2-40B4-BE49-F238E27FC236}">
                        <a16:creationId xmlns:a16="http://schemas.microsoft.com/office/drawing/2014/main" id="{F287EB20-87A5-2A7A-6CB5-E054EB09971F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86461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2" name="Arco 91">
                    <a:extLst>
                      <a:ext uri="{FF2B5EF4-FFF2-40B4-BE49-F238E27FC236}">
                        <a16:creationId xmlns:a16="http://schemas.microsoft.com/office/drawing/2014/main" id="{BF8AF0DE-33BB-A6B3-169C-D608A0564F47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297442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3" name="Arco 92">
                    <a:extLst>
                      <a:ext uri="{FF2B5EF4-FFF2-40B4-BE49-F238E27FC236}">
                        <a16:creationId xmlns:a16="http://schemas.microsoft.com/office/drawing/2014/main" id="{060706D8-CC8D-9022-29D1-414C7FA42639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3078268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4" name="Arco 93">
                    <a:extLst>
                      <a:ext uri="{FF2B5EF4-FFF2-40B4-BE49-F238E27FC236}">
                        <a16:creationId xmlns:a16="http://schemas.microsoft.com/office/drawing/2014/main" id="{80840762-7795-BB1E-B227-30D505676130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31207" y="2264923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5" name="Arco 94">
                    <a:extLst>
                      <a:ext uri="{FF2B5EF4-FFF2-40B4-BE49-F238E27FC236}">
                        <a16:creationId xmlns:a16="http://schemas.microsoft.com/office/drawing/2014/main" id="{34D38109-410B-3890-F980-189F632F7027}"/>
                      </a:ext>
                    </a:extLst>
                  </p:cNvPr>
                  <p:cNvSpPr/>
                  <p:nvPr/>
                </p:nvSpPr>
                <p:spPr>
                  <a:xfrm rot="2370030" flipV="1">
                    <a:off x="16664998" y="23053826"/>
                    <a:ext cx="104355" cy="213495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83" name="Gruppo 82">
                  <a:extLst>
                    <a:ext uri="{FF2B5EF4-FFF2-40B4-BE49-F238E27FC236}">
                      <a16:creationId xmlns:a16="http://schemas.microsoft.com/office/drawing/2014/main" id="{0DABCD66-CD90-090D-0CB9-D165BEFB920D}"/>
                    </a:ext>
                  </a:extLst>
                </p:cNvPr>
                <p:cNvGrpSpPr/>
                <p:nvPr/>
              </p:nvGrpSpPr>
              <p:grpSpPr>
                <a:xfrm>
                  <a:off x="16479632" y="22759897"/>
                  <a:ext cx="453123" cy="338305"/>
                  <a:chOff x="16479632" y="22759897"/>
                  <a:chExt cx="453123" cy="338305"/>
                </a:xfrm>
              </p:grpSpPr>
              <p:sp>
                <p:nvSpPr>
                  <p:cNvPr id="84" name="Arco 83">
                    <a:extLst>
                      <a:ext uri="{FF2B5EF4-FFF2-40B4-BE49-F238E27FC236}">
                        <a16:creationId xmlns:a16="http://schemas.microsoft.com/office/drawing/2014/main" id="{6F129C2E-2AB1-47E1-6DAF-45EBBF58DBBD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8913" y="22762960"/>
                    <a:ext cx="225961" cy="444524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5" name="Arco 84">
                    <a:extLst>
                      <a:ext uri="{FF2B5EF4-FFF2-40B4-BE49-F238E27FC236}">
                        <a16:creationId xmlns:a16="http://schemas.microsoft.com/office/drawing/2014/main" id="{867A11BE-20D2-70A6-6848-0A7C8510AA48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9314" y="22652418"/>
                    <a:ext cx="225961" cy="44092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grpSp>
            <p:nvGrpSpPr>
              <p:cNvPr id="78" name="Gruppo 77">
                <a:extLst>
                  <a:ext uri="{FF2B5EF4-FFF2-40B4-BE49-F238E27FC236}">
                    <a16:creationId xmlns:a16="http://schemas.microsoft.com/office/drawing/2014/main" id="{E4068958-B51E-DD5C-93CD-33C345309A65}"/>
                  </a:ext>
                </a:extLst>
              </p:cNvPr>
              <p:cNvGrpSpPr/>
              <p:nvPr/>
            </p:nvGrpSpPr>
            <p:grpSpPr>
              <a:xfrm>
                <a:off x="16312355" y="22623017"/>
                <a:ext cx="471610" cy="487637"/>
                <a:chOff x="16312355" y="22623017"/>
                <a:chExt cx="471610" cy="487637"/>
              </a:xfrm>
            </p:grpSpPr>
            <p:sp>
              <p:nvSpPr>
                <p:cNvPr id="79" name="Arco 78">
                  <a:extLst>
                    <a:ext uri="{FF2B5EF4-FFF2-40B4-BE49-F238E27FC236}">
                      <a16:creationId xmlns:a16="http://schemas.microsoft.com/office/drawing/2014/main" id="{8B828326-66FA-672A-575F-BA8B61FF90D8}"/>
                    </a:ext>
                  </a:extLst>
                </p:cNvPr>
                <p:cNvSpPr/>
                <p:nvPr/>
              </p:nvSpPr>
              <p:spPr>
                <a:xfrm rot="21397572">
                  <a:off x="16496401" y="22623017"/>
                  <a:ext cx="273047" cy="169708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0" name="Arco 79">
                  <a:extLst>
                    <a:ext uri="{FF2B5EF4-FFF2-40B4-BE49-F238E27FC236}">
                      <a16:creationId xmlns:a16="http://schemas.microsoft.com/office/drawing/2014/main" id="{0D7A4659-3DD6-82B4-EE2B-7BCD11D09D26}"/>
                    </a:ext>
                  </a:extLst>
                </p:cNvPr>
                <p:cNvSpPr/>
                <p:nvPr/>
              </p:nvSpPr>
              <p:spPr>
                <a:xfrm rot="6831818">
                  <a:off x="16418665" y="22640233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1" name="Arco 80">
                  <a:extLst>
                    <a:ext uri="{FF2B5EF4-FFF2-40B4-BE49-F238E27FC236}">
                      <a16:creationId xmlns:a16="http://schemas.microsoft.com/office/drawing/2014/main" id="{89FB7C4D-5198-6E71-5EDE-57EC389161F3}"/>
                    </a:ext>
                  </a:extLst>
                </p:cNvPr>
                <p:cNvSpPr/>
                <p:nvPr/>
              </p:nvSpPr>
              <p:spPr>
                <a:xfrm rot="6831818">
                  <a:off x="16418665" y="22745354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B34F38EF-DCA9-6EFC-5833-14C2CCA272B9}"/>
                </a:ext>
              </a:extLst>
            </p:cNvPr>
            <p:cNvGrpSpPr/>
            <p:nvPr/>
          </p:nvGrpSpPr>
          <p:grpSpPr>
            <a:xfrm>
              <a:off x="3459540" y="3662239"/>
              <a:ext cx="105883" cy="322441"/>
              <a:chOff x="15055849" y="23174326"/>
              <a:chExt cx="191122" cy="552073"/>
            </a:xfrm>
          </p:grpSpPr>
          <p:cxnSp>
            <p:nvCxnSpPr>
              <p:cNvPr id="69" name="Connettore diritto 68">
                <a:extLst>
                  <a:ext uri="{FF2B5EF4-FFF2-40B4-BE49-F238E27FC236}">
                    <a16:creationId xmlns:a16="http://schemas.microsoft.com/office/drawing/2014/main" id="{0C00A22D-91CC-183A-2951-88D2ED8A3B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112006" y="23174326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diritto 69">
                <a:extLst>
                  <a:ext uri="{FF2B5EF4-FFF2-40B4-BE49-F238E27FC236}">
                    <a16:creationId xmlns:a16="http://schemas.microsoft.com/office/drawing/2014/main" id="{2CD81E5E-1C77-DCD0-CED4-016D200327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49" y="23263248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diritto 70">
                <a:extLst>
                  <a:ext uri="{FF2B5EF4-FFF2-40B4-BE49-F238E27FC236}">
                    <a16:creationId xmlns:a16="http://schemas.microsoft.com/office/drawing/2014/main" id="{F70F74B9-46F5-7F0D-8D6A-432F8DA296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345935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diritto 71">
                <a:extLst>
                  <a:ext uri="{FF2B5EF4-FFF2-40B4-BE49-F238E27FC236}">
                    <a16:creationId xmlns:a16="http://schemas.microsoft.com/office/drawing/2014/main" id="{7260D007-C553-EC40-7B1A-A2CA3347CA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395830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diritto 72">
                <a:extLst>
                  <a:ext uri="{FF2B5EF4-FFF2-40B4-BE49-F238E27FC236}">
                    <a16:creationId xmlns:a16="http://schemas.microsoft.com/office/drawing/2014/main" id="{CAE8EA1E-EECF-C11D-5BFE-D4ABF29AC5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50" y="23454668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ttore diritto 73">
                <a:extLst>
                  <a:ext uri="{FF2B5EF4-FFF2-40B4-BE49-F238E27FC236}">
                    <a16:creationId xmlns:a16="http://schemas.microsoft.com/office/drawing/2014/main" id="{B8844F3B-1890-41B3-9FD8-C9ECB0CFC4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526750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ttore diritto 74">
                <a:extLst>
                  <a:ext uri="{FF2B5EF4-FFF2-40B4-BE49-F238E27FC236}">
                    <a16:creationId xmlns:a16="http://schemas.microsoft.com/office/drawing/2014/main" id="{CB6BF421-17AE-462E-3A0B-9FA77056F2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590250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diritto 75">
                <a:extLst>
                  <a:ext uri="{FF2B5EF4-FFF2-40B4-BE49-F238E27FC236}">
                    <a16:creationId xmlns:a16="http://schemas.microsoft.com/office/drawing/2014/main" id="{77C95144-944C-612C-7B79-B3E4677021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108162" y="23658839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Connettore diritto 48">
              <a:extLst>
                <a:ext uri="{FF2B5EF4-FFF2-40B4-BE49-F238E27FC236}">
                  <a16:creationId xmlns:a16="http://schemas.microsoft.com/office/drawing/2014/main" id="{57BE8F56-D080-04EB-8268-777394632F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4815" y="3983282"/>
              <a:ext cx="5352" cy="2398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diritto 49">
              <a:extLst>
                <a:ext uri="{FF2B5EF4-FFF2-40B4-BE49-F238E27FC236}">
                  <a16:creationId xmlns:a16="http://schemas.microsoft.com/office/drawing/2014/main" id="{7F2CA108-40C8-E066-1D2B-271A7B7A2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8860" y="3419206"/>
              <a:ext cx="0" cy="2430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diritto 50">
              <a:extLst>
                <a:ext uri="{FF2B5EF4-FFF2-40B4-BE49-F238E27FC236}">
                  <a16:creationId xmlns:a16="http://schemas.microsoft.com/office/drawing/2014/main" id="{6BD68E4D-6722-26CC-FE77-5F0C1B426B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496" y="3419206"/>
              <a:ext cx="0" cy="6755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diritto 51">
              <a:extLst>
                <a:ext uri="{FF2B5EF4-FFF2-40B4-BE49-F238E27FC236}">
                  <a16:creationId xmlns:a16="http://schemas.microsoft.com/office/drawing/2014/main" id="{440159A4-CD4D-CB4A-09B3-4F77FCAEAB4E}"/>
                </a:ext>
              </a:extLst>
            </p:cNvPr>
            <p:cNvCxnSpPr>
              <a:cxnSpLocks/>
            </p:cNvCxnSpPr>
            <p:nvPr/>
          </p:nvCxnSpPr>
          <p:spPr>
            <a:xfrm>
              <a:off x="2979496" y="3423442"/>
              <a:ext cx="18496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ECB10EBB-26AC-1D5C-96D7-20003154607F}"/>
                </a:ext>
              </a:extLst>
            </p:cNvPr>
            <p:cNvCxnSpPr>
              <a:cxnSpLocks/>
            </p:cNvCxnSpPr>
            <p:nvPr/>
          </p:nvCxnSpPr>
          <p:spPr>
            <a:xfrm>
              <a:off x="3385657" y="3423442"/>
              <a:ext cx="3234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onnettore 53">
              <a:extLst>
                <a:ext uri="{FF2B5EF4-FFF2-40B4-BE49-F238E27FC236}">
                  <a16:creationId xmlns:a16="http://schemas.microsoft.com/office/drawing/2014/main" id="{C91CB7CB-FB8D-9D3E-2C16-67C9BE8B8968}"/>
                </a:ext>
              </a:extLst>
            </p:cNvPr>
            <p:cNvSpPr/>
            <p:nvPr/>
          </p:nvSpPr>
          <p:spPr>
            <a:xfrm>
              <a:off x="3716781" y="3389010"/>
              <a:ext cx="68010" cy="69230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Triangolo isoscele 54">
              <a:extLst>
                <a:ext uri="{FF2B5EF4-FFF2-40B4-BE49-F238E27FC236}">
                  <a16:creationId xmlns:a16="http://schemas.microsoft.com/office/drawing/2014/main" id="{B64DB2DB-2243-58EA-BFBF-C94B301E2472}"/>
                </a:ext>
              </a:extLst>
            </p:cNvPr>
            <p:cNvSpPr/>
            <p:nvPr/>
          </p:nvSpPr>
          <p:spPr>
            <a:xfrm rot="5400000">
              <a:off x="3130231" y="3315994"/>
              <a:ext cx="288404" cy="215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Arco 55">
              <a:extLst>
                <a:ext uri="{FF2B5EF4-FFF2-40B4-BE49-F238E27FC236}">
                  <a16:creationId xmlns:a16="http://schemas.microsoft.com/office/drawing/2014/main" id="{8440B4CB-4886-9A77-8E08-F1A0D5C03FDE}"/>
                </a:ext>
              </a:extLst>
            </p:cNvPr>
            <p:cNvSpPr/>
            <p:nvPr/>
          </p:nvSpPr>
          <p:spPr>
            <a:xfrm>
              <a:off x="2124363" y="4035569"/>
              <a:ext cx="218331" cy="297747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A9C05E68-945F-537E-C901-B2474AC2C6B5}"/>
                </a:ext>
              </a:extLst>
            </p:cNvPr>
            <p:cNvCxnSpPr>
              <a:cxnSpLocks/>
            </p:cNvCxnSpPr>
            <p:nvPr/>
          </p:nvCxnSpPr>
          <p:spPr>
            <a:xfrm>
              <a:off x="2342693" y="4182054"/>
              <a:ext cx="0" cy="1079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07A2447C-FC5D-A273-5481-6382F5DDA356}"/>
                </a:ext>
              </a:extLst>
            </p:cNvPr>
            <p:cNvSpPr txBox="1"/>
            <p:nvPr/>
          </p:nvSpPr>
          <p:spPr>
            <a:xfrm>
              <a:off x="2059945" y="3617779"/>
              <a:ext cx="463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>
                  <a:latin typeface="Trade Gothic Next Light" panose="020B0403040303020004" pitchFamily="34" charset="0"/>
                </a:rPr>
                <a:t>I</a:t>
              </a:r>
              <a:r>
                <a:rPr lang="it-IT" sz="1600" b="1" i="1" baseline="-25000" dirty="0">
                  <a:latin typeface="Trade Gothic Next Light" panose="020B0403040303020004" pitchFamily="34" charset="0"/>
                </a:rPr>
                <a:t>TES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A524D83F-61F1-06A7-2456-FF6A9EC0964C}"/>
                </a:ext>
              </a:extLst>
            </p:cNvPr>
            <p:cNvSpPr txBox="1"/>
            <p:nvPr/>
          </p:nvSpPr>
          <p:spPr>
            <a:xfrm>
              <a:off x="790607" y="4630344"/>
              <a:ext cx="4798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I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bias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4170FFE8-6C34-DF21-2313-2EA5F6301B9B}"/>
                </a:ext>
              </a:extLst>
            </p:cNvPr>
            <p:cNvSpPr txBox="1"/>
            <p:nvPr/>
          </p:nvSpPr>
          <p:spPr>
            <a:xfrm>
              <a:off x="1128489" y="4337301"/>
              <a:ext cx="552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R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bias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722E6431-D90C-CCA7-60E1-6B4AAEF58B3E}"/>
                </a:ext>
              </a:extLst>
            </p:cNvPr>
            <p:cNvSpPr txBox="1"/>
            <p:nvPr/>
          </p:nvSpPr>
          <p:spPr>
            <a:xfrm>
              <a:off x="2002702" y="4359204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L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in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9EFFF366-2F27-072E-4EA9-DC6B98D323CB}"/>
                </a:ext>
              </a:extLst>
            </p:cNvPr>
            <p:cNvSpPr txBox="1"/>
            <p:nvPr/>
          </p:nvSpPr>
          <p:spPr>
            <a:xfrm>
              <a:off x="1957499" y="4866688"/>
              <a:ext cx="5296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>
                  <a:latin typeface="Trade Gothic Next Light" panose="020B0403040303020004" pitchFamily="34" charset="0"/>
                </a:rPr>
                <a:t>R</a:t>
              </a:r>
              <a:r>
                <a:rPr lang="it-IT" sz="1600" b="1" i="1" baseline="-25000" dirty="0">
                  <a:latin typeface="Trade Gothic Next Light" panose="020B0403040303020004" pitchFamily="34" charset="0"/>
                </a:rPr>
                <a:t>TES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5847C884-48B9-3D48-F6AE-443FAFC3836B}"/>
                </a:ext>
              </a:extLst>
            </p:cNvPr>
            <p:cNvSpPr txBox="1"/>
            <p:nvPr/>
          </p:nvSpPr>
          <p:spPr>
            <a:xfrm>
              <a:off x="2691474" y="4269558"/>
              <a:ext cx="631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i="1" dirty="0">
                  <a:latin typeface="Trade Gothic Next Light" panose="020B0403040303020004" pitchFamily="34" charset="0"/>
                </a:rPr>
                <a:t>SQUID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E39FEC3C-D5C1-8FB0-5E0F-7C8F20D68982}"/>
                </a:ext>
              </a:extLst>
            </p:cNvPr>
            <p:cNvSpPr txBox="1"/>
            <p:nvPr/>
          </p:nvSpPr>
          <p:spPr>
            <a:xfrm>
              <a:off x="3558288" y="3716558"/>
              <a:ext cx="4295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R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fb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8AB873C1-8C5A-79E9-CE9A-2D6574FB412C}"/>
                </a:ext>
              </a:extLst>
            </p:cNvPr>
            <p:cNvSpPr txBox="1"/>
            <p:nvPr/>
          </p:nvSpPr>
          <p:spPr>
            <a:xfrm>
              <a:off x="3600447" y="4278447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L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fb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13D9B380-8AF0-CBD1-7A42-1D380F1F5B1E}"/>
                </a:ext>
              </a:extLst>
            </p:cNvPr>
            <p:cNvSpPr txBox="1"/>
            <p:nvPr/>
          </p:nvSpPr>
          <p:spPr>
            <a:xfrm>
              <a:off x="3818171" y="3312757"/>
              <a:ext cx="483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V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out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cxnSp>
          <p:nvCxnSpPr>
            <p:cNvPr id="67" name="Connettore diritto 66">
              <a:extLst>
                <a:ext uri="{FF2B5EF4-FFF2-40B4-BE49-F238E27FC236}">
                  <a16:creationId xmlns:a16="http://schemas.microsoft.com/office/drawing/2014/main" id="{A14B60C7-8274-F639-ED95-C3184D77D0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5639" y="4366834"/>
              <a:ext cx="102261" cy="1117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diritto 67">
              <a:extLst>
                <a:ext uri="{FF2B5EF4-FFF2-40B4-BE49-F238E27FC236}">
                  <a16:creationId xmlns:a16="http://schemas.microsoft.com/office/drawing/2014/main" id="{0EC15F4F-44C4-92FE-AF61-7D6A7E7AE0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59307" y="4366834"/>
              <a:ext cx="103900" cy="11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CasellaDiTesto 165">
              <a:extLst>
                <a:ext uri="{FF2B5EF4-FFF2-40B4-BE49-F238E27FC236}">
                  <a16:creationId xmlns:a16="http://schemas.microsoft.com/office/drawing/2014/main" id="{EADAF3BD-EB44-3151-D258-C31D035CE5FF}"/>
                </a:ext>
              </a:extLst>
            </p:cNvPr>
            <p:cNvSpPr txBox="1"/>
            <p:nvPr/>
          </p:nvSpPr>
          <p:spPr>
            <a:xfrm>
              <a:off x="618061" y="3055728"/>
              <a:ext cx="15063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Palatino Linotype" panose="02040502050505030304" pitchFamily="18" charset="0"/>
                </a:rPr>
                <a:t>voltage bias</a:t>
              </a:r>
              <a:endParaRPr lang="en-US" dirty="0"/>
            </a:p>
          </p:txBody>
        </p:sp>
        <p:sp>
          <p:nvSpPr>
            <p:cNvPr id="167" name="CasellaDiTesto 166">
              <a:extLst>
                <a:ext uri="{FF2B5EF4-FFF2-40B4-BE49-F238E27FC236}">
                  <a16:creationId xmlns:a16="http://schemas.microsoft.com/office/drawing/2014/main" id="{6C6AFAFF-B03E-8075-59BD-B13FD4EB0FF1}"/>
                </a:ext>
              </a:extLst>
            </p:cNvPr>
            <p:cNvSpPr txBox="1"/>
            <p:nvPr/>
          </p:nvSpPr>
          <p:spPr>
            <a:xfrm>
              <a:off x="2740795" y="5362395"/>
              <a:ext cx="13665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Palatino Linotype" panose="02040502050505030304" pitchFamily="18" charset="0"/>
                </a:rPr>
                <a:t>Amplifier</a:t>
              </a:r>
              <a:endParaRPr lang="en-US" dirty="0"/>
            </a:p>
          </p:txBody>
        </p:sp>
      </p:grpSp>
      <p:sp>
        <p:nvSpPr>
          <p:cNvPr id="2" name="CasellaDiTesto 941">
            <a:extLst>
              <a:ext uri="{FF2B5EF4-FFF2-40B4-BE49-F238E27FC236}">
                <a16:creationId xmlns:a16="http://schemas.microsoft.com/office/drawing/2014/main" id="{56E36833-5463-1121-BC1A-CD32ACB97913}"/>
              </a:ext>
            </a:extLst>
          </p:cNvPr>
          <p:cNvSpPr txBox="1"/>
          <p:nvPr/>
        </p:nvSpPr>
        <p:spPr>
          <a:xfrm>
            <a:off x="838909" y="1072229"/>
            <a:ext cx="1030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Palatino Linotype" panose="02040502050505030304" pitchFamily="18" charset="0"/>
              </a:rPr>
              <a:t>TES </a:t>
            </a:r>
            <a:r>
              <a:rPr lang="en-US" dirty="0">
                <a:latin typeface="Palatino Linotype" panose="02040502050505030304" pitchFamily="18" charset="0"/>
              </a:rPr>
              <a:t>is </a:t>
            </a:r>
            <a:r>
              <a:rPr lang="en-US" b="0" i="0" dirty="0">
                <a:effectLst/>
                <a:latin typeface="Palatino Linotype" panose="02040502050505030304" pitchFamily="18" charset="0"/>
              </a:rPr>
              <a:t>part of an electrothermal circuit and is operated in voltage bias mode (negative feedback).</a:t>
            </a:r>
          </a:p>
          <a:p>
            <a:pPr algn="just"/>
            <a:endParaRPr lang="en-US" b="0" dirty="0">
              <a:effectLst/>
              <a:latin typeface="Palatino Linotype" panose="020405020505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dirty="0">
                <a:effectLst/>
                <a:latin typeface="Palatino Linotype" panose="02040502050505030304" pitchFamily="18" charset="0"/>
              </a:rPr>
              <a:t>The photons absorbed by the TES generate electrical signals that are readout through an inductance L coupled to a dc-SQUID used as transimpedance amplifier.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0" dirty="0">
              <a:effectLst/>
              <a:latin typeface="Palatino Linotype" panose="020405020505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dirty="0">
                <a:effectLst/>
                <a:latin typeface="Palatino Linotype" panose="02040502050505030304" pitchFamily="18" charset="0"/>
              </a:rPr>
              <a:t>The amplitude of the impulse is proportional to the energy of the incident photons. </a:t>
            </a:r>
          </a:p>
        </p:txBody>
      </p:sp>
      <p:cxnSp>
        <p:nvCxnSpPr>
          <p:cNvPr id="157" name="Connettore 1 2">
            <a:extLst>
              <a:ext uri="{FF2B5EF4-FFF2-40B4-BE49-F238E27FC236}">
                <a16:creationId xmlns:a16="http://schemas.microsoft.com/office/drawing/2014/main" id="{9858F63C-4D85-8C58-19F8-1861117EA2F3}"/>
              </a:ext>
            </a:extLst>
          </p:cNvPr>
          <p:cNvCxnSpPr/>
          <p:nvPr/>
        </p:nvCxnSpPr>
        <p:spPr bwMode="auto">
          <a:xfrm flipV="1">
            <a:off x="8722523" y="4374384"/>
            <a:ext cx="532314" cy="0"/>
          </a:xfrm>
          <a:prstGeom prst="line">
            <a:avLst/>
          </a:prstGeom>
          <a:ln w="57150">
            <a:solidFill>
              <a:srgbClr val="1B3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ttore 1 18">
            <a:extLst>
              <a:ext uri="{FF2B5EF4-FFF2-40B4-BE49-F238E27FC236}">
                <a16:creationId xmlns:a16="http://schemas.microsoft.com/office/drawing/2014/main" id="{E3602ECC-B7AB-4975-28A5-A54D6991422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233506" y="4349917"/>
            <a:ext cx="11718" cy="13169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Arco 7">
            <a:extLst>
              <a:ext uri="{FF2B5EF4-FFF2-40B4-BE49-F238E27FC236}">
                <a16:creationId xmlns:a16="http://schemas.microsoft.com/office/drawing/2014/main" id="{E2059DBD-0FEC-6158-637A-09A78D92EAC9}"/>
              </a:ext>
            </a:extLst>
          </p:cNvPr>
          <p:cNvSpPr/>
          <p:nvPr/>
        </p:nvSpPr>
        <p:spPr bwMode="auto">
          <a:xfrm rot="10996420" flipV="1">
            <a:off x="9243549" y="4358906"/>
            <a:ext cx="2325106" cy="2753694"/>
          </a:xfrm>
          <a:prstGeom prst="arc">
            <a:avLst>
              <a:gd name="adj1" fmla="val 1641960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8" name="Connettore 2 11">
            <a:extLst>
              <a:ext uri="{FF2B5EF4-FFF2-40B4-BE49-F238E27FC236}">
                <a16:creationId xmlns:a16="http://schemas.microsoft.com/office/drawing/2014/main" id="{8EA00EDA-2B12-DFA2-27D6-5C7E46D94820}"/>
              </a:ext>
            </a:extLst>
          </p:cNvPr>
          <p:cNvCxnSpPr>
            <a:cxnSpLocks/>
          </p:cNvCxnSpPr>
          <p:nvPr/>
        </p:nvCxnSpPr>
        <p:spPr bwMode="auto">
          <a:xfrm flipH="1">
            <a:off x="8414323" y="4186118"/>
            <a:ext cx="9078" cy="1952513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26">
            <a:extLst>
              <a:ext uri="{FF2B5EF4-FFF2-40B4-BE49-F238E27FC236}">
                <a16:creationId xmlns:a16="http://schemas.microsoft.com/office/drawing/2014/main" id="{C7664BA9-A59E-64E4-9665-35E2BE442323}"/>
              </a:ext>
            </a:extLst>
          </p:cNvPr>
          <p:cNvCxnSpPr>
            <a:cxnSpLocks/>
          </p:cNvCxnSpPr>
          <p:nvPr/>
        </p:nvCxnSpPr>
        <p:spPr bwMode="auto">
          <a:xfrm>
            <a:off x="8414323" y="4225888"/>
            <a:ext cx="2441431" cy="12601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28">
            <a:extLst>
              <a:ext uri="{FF2B5EF4-FFF2-40B4-BE49-F238E27FC236}">
                <a16:creationId xmlns:a16="http://schemas.microsoft.com/office/drawing/2014/main" id="{01213604-831B-1B41-6D5A-14ADAC3E95EA}"/>
              </a:ext>
            </a:extLst>
          </p:cNvPr>
          <p:cNvSpPr txBox="1"/>
          <p:nvPr/>
        </p:nvSpPr>
        <p:spPr bwMode="auto">
          <a:xfrm>
            <a:off x="8420761" y="6076464"/>
            <a:ext cx="55553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2000" b="1" i="1" dirty="0" err="1">
                <a:latin typeface="Trade Gothic Next Light" panose="020B0403040303020004" pitchFamily="34" charset="0"/>
              </a:rPr>
              <a:t>V</a:t>
            </a:r>
            <a:r>
              <a:rPr lang="it-IT" sz="2000" b="1" i="1" baseline="-25000" dirty="0" err="1">
                <a:latin typeface="Trade Gothic Next Light" panose="020B0403040303020004" pitchFamily="34" charset="0"/>
              </a:rPr>
              <a:t>out</a:t>
            </a:r>
            <a:endParaRPr lang="it-IT" sz="2000" b="1" i="1" dirty="0">
              <a:latin typeface="Trade Gothic Next Light" panose="020B0403040303020004" pitchFamily="34" charset="0"/>
            </a:endParaRPr>
          </a:p>
          <a:p>
            <a:pPr>
              <a:defRPr/>
            </a:pPr>
            <a:endParaRPr lang="it-IT" sz="2000" dirty="0">
              <a:latin typeface="+mj-lt"/>
            </a:endParaRPr>
          </a:p>
        </p:txBody>
      </p:sp>
      <p:sp>
        <p:nvSpPr>
          <p:cNvPr id="155" name="CasellaDiTesto 30">
            <a:extLst>
              <a:ext uri="{FF2B5EF4-FFF2-40B4-BE49-F238E27FC236}">
                <a16:creationId xmlns:a16="http://schemas.microsoft.com/office/drawing/2014/main" id="{48646013-DC6B-D432-5DD7-41FDE8B8E470}"/>
              </a:ext>
            </a:extLst>
          </p:cNvPr>
          <p:cNvSpPr txBox="1"/>
          <p:nvPr/>
        </p:nvSpPr>
        <p:spPr bwMode="auto">
          <a:xfrm>
            <a:off x="10475768" y="4219713"/>
            <a:ext cx="269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endParaRPr lang="it-IT" sz="2400" dirty="0">
              <a:latin typeface="+mj-lt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1E9FB118-F934-771C-5775-32D5B98253AF}"/>
              </a:ext>
            </a:extLst>
          </p:cNvPr>
          <p:cNvGrpSpPr/>
          <p:nvPr/>
        </p:nvGrpSpPr>
        <p:grpSpPr>
          <a:xfrm>
            <a:off x="4679924" y="3210279"/>
            <a:ext cx="586363" cy="584775"/>
            <a:chOff x="4596443" y="2982926"/>
            <a:chExt cx="360221" cy="584775"/>
          </a:xfrm>
        </p:grpSpPr>
        <p:cxnSp>
          <p:nvCxnSpPr>
            <p:cNvPr id="176" name="Connettore 2 175">
              <a:extLst>
                <a:ext uri="{FF2B5EF4-FFF2-40B4-BE49-F238E27FC236}">
                  <a16:creationId xmlns:a16="http://schemas.microsoft.com/office/drawing/2014/main" id="{972A2E27-60F3-7FDE-74D6-52F8A70B36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6664" y="3121725"/>
              <a:ext cx="0" cy="2811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9CE0FB6F-BA9C-AD0A-B71A-7151DACE7F74}"/>
                </a:ext>
              </a:extLst>
            </p:cNvPr>
            <p:cNvSpPr txBox="1"/>
            <p:nvPr/>
          </p:nvSpPr>
          <p:spPr>
            <a:xfrm>
              <a:off x="4596443" y="2982926"/>
              <a:ext cx="3070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3200" dirty="0">
                  <a:latin typeface="Tw Cen MT" panose="020B0602020104020603" pitchFamily="34" charset="0"/>
                </a:rPr>
                <a:t>T</a:t>
              </a:r>
              <a:endParaRPr lang="en-US" sz="3200" dirty="0"/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2AF16D8C-0E2C-93CE-E35B-3B10F93A3BEA}"/>
              </a:ext>
            </a:extLst>
          </p:cNvPr>
          <p:cNvGrpSpPr/>
          <p:nvPr/>
        </p:nvGrpSpPr>
        <p:grpSpPr>
          <a:xfrm>
            <a:off x="5769634" y="3278626"/>
            <a:ext cx="963646" cy="461665"/>
            <a:chOff x="5284443" y="2952577"/>
            <a:chExt cx="591998" cy="461665"/>
          </a:xfrm>
        </p:grpSpPr>
        <p:cxnSp>
          <p:nvCxnSpPr>
            <p:cNvPr id="177" name="Connettore 2 176">
              <a:extLst>
                <a:ext uri="{FF2B5EF4-FFF2-40B4-BE49-F238E27FC236}">
                  <a16:creationId xmlns:a16="http://schemas.microsoft.com/office/drawing/2014/main" id="{4B1B07A4-8212-B9F6-F561-8BA6C1A110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8425" y="3049833"/>
              <a:ext cx="0" cy="2876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DA4A3CDD-134F-0A01-8D8B-7FE394D752D7}"/>
                </a:ext>
              </a:extLst>
            </p:cNvPr>
            <p:cNvSpPr txBox="1"/>
            <p:nvPr/>
          </p:nvSpPr>
          <p:spPr>
            <a:xfrm>
              <a:off x="5284443" y="2952577"/>
              <a:ext cx="59199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b="1" i="1" dirty="0">
                  <a:latin typeface="Trade Gothic Next Light" panose="020B0403040303020004" pitchFamily="34" charset="0"/>
                </a:rPr>
                <a:t>R</a:t>
              </a:r>
              <a:r>
                <a:rPr lang="it-IT" sz="2400" b="1" i="1" baseline="-25000" dirty="0">
                  <a:latin typeface="Trade Gothic Next Light" panose="020B0403040303020004" pitchFamily="34" charset="0"/>
                </a:rPr>
                <a:t>TES</a:t>
              </a:r>
              <a:endParaRPr lang="en-US" sz="2400" dirty="0"/>
            </a:p>
          </p:txBody>
        </p: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2A134964-B608-E182-2575-E8517E532056}"/>
              </a:ext>
            </a:extLst>
          </p:cNvPr>
          <p:cNvSpPr txBox="1"/>
          <p:nvPr/>
        </p:nvSpPr>
        <p:spPr>
          <a:xfrm>
            <a:off x="7272200" y="6051442"/>
            <a:ext cx="101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w Cen MT" panose="020B0602020104020603" pitchFamily="34" charset="0"/>
              </a:rPr>
              <a:t>T</a:t>
            </a:r>
            <a:endParaRPr lang="en-US" dirty="0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4E4DBDC8-5060-490D-BD14-E42F2A09C78F}"/>
              </a:ext>
            </a:extLst>
          </p:cNvPr>
          <p:cNvGrpSpPr/>
          <p:nvPr/>
        </p:nvGrpSpPr>
        <p:grpSpPr>
          <a:xfrm>
            <a:off x="4416794" y="3871404"/>
            <a:ext cx="2849210" cy="2371846"/>
            <a:chOff x="4416794" y="3871404"/>
            <a:chExt cx="2849210" cy="2371846"/>
          </a:xfrm>
        </p:grpSpPr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19A61E54-973A-EA3C-A49C-54F2F17FA61A}"/>
                </a:ext>
              </a:extLst>
            </p:cNvPr>
            <p:cNvSpPr txBox="1"/>
            <p:nvPr/>
          </p:nvSpPr>
          <p:spPr>
            <a:xfrm>
              <a:off x="5005425" y="3871404"/>
              <a:ext cx="10184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 i="1" dirty="0">
                  <a:latin typeface="Trade Gothic Next Light" panose="020B0403040303020004" pitchFamily="34" charset="0"/>
                </a:rPr>
                <a:t>R</a:t>
              </a:r>
              <a:r>
                <a:rPr lang="it-IT" sz="1800" b="1" i="1" baseline="-25000" dirty="0">
                  <a:latin typeface="Trade Gothic Next Light" panose="020B0403040303020004" pitchFamily="34" charset="0"/>
                </a:rPr>
                <a:t>TES</a:t>
              </a:r>
              <a:r>
                <a:rPr lang="it-IT" sz="1800" dirty="0">
                  <a:latin typeface="Tw Cen MT" panose="020B0602020104020603" pitchFamily="34" charset="0"/>
                </a:rPr>
                <a:t> (T)</a:t>
              </a:r>
              <a:endParaRPr lang="en-US" dirty="0"/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93E12AE7-BC8C-68EA-0858-29F4D45803B7}"/>
                </a:ext>
              </a:extLst>
            </p:cNvPr>
            <p:cNvGrpSpPr/>
            <p:nvPr/>
          </p:nvGrpSpPr>
          <p:grpSpPr>
            <a:xfrm>
              <a:off x="4416794" y="4055112"/>
              <a:ext cx="2849210" cy="2188138"/>
              <a:chOff x="4416794" y="4055112"/>
              <a:chExt cx="2849210" cy="2188138"/>
            </a:xfrm>
          </p:grpSpPr>
          <p:cxnSp>
            <p:nvCxnSpPr>
              <p:cNvPr id="196" name="Connettore 2 11">
                <a:extLst>
                  <a:ext uri="{FF2B5EF4-FFF2-40B4-BE49-F238E27FC236}">
                    <a16:creationId xmlns:a16="http://schemas.microsoft.com/office/drawing/2014/main" id="{47619013-9F7C-3480-9A49-0E82472544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833322" y="4055112"/>
                <a:ext cx="17410" cy="2175670"/>
              </a:xfrm>
              <a:prstGeom prst="straightConnector1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ttore 2 26">
                <a:extLst>
                  <a:ext uri="{FF2B5EF4-FFF2-40B4-BE49-F238E27FC236}">
                    <a16:creationId xmlns:a16="http://schemas.microsoft.com/office/drawing/2014/main" id="{6E7BD5F4-EBA5-E6FE-B46D-9A0E21F036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824573" y="6218181"/>
                <a:ext cx="2441431" cy="12601"/>
              </a:xfrm>
              <a:prstGeom prst="straightConnector1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Free-form: Shape 204">
                <a:extLst>
                  <a:ext uri="{FF2B5EF4-FFF2-40B4-BE49-F238E27FC236}">
                    <a16:creationId xmlns:a16="http://schemas.microsoft.com/office/drawing/2014/main" id="{7E7A0886-36E2-AA30-2139-07D33C11F673}"/>
                  </a:ext>
                </a:extLst>
              </p:cNvPr>
              <p:cNvSpPr/>
              <p:nvPr/>
            </p:nvSpPr>
            <p:spPr>
              <a:xfrm>
                <a:off x="4968666" y="4500741"/>
                <a:ext cx="2095500" cy="1580717"/>
              </a:xfrm>
              <a:custGeom>
                <a:avLst/>
                <a:gdLst>
                  <a:gd name="connsiteX0" fmla="*/ 0 w 2095500"/>
                  <a:gd name="connsiteY0" fmla="*/ 1570348 h 1580717"/>
                  <a:gd name="connsiteX1" fmla="*/ 566737 w 2095500"/>
                  <a:gd name="connsiteY1" fmla="*/ 1579873 h 1580717"/>
                  <a:gd name="connsiteX2" fmla="*/ 685800 w 2095500"/>
                  <a:gd name="connsiteY2" fmla="*/ 1551298 h 1580717"/>
                  <a:gd name="connsiteX3" fmla="*/ 738187 w 2095500"/>
                  <a:gd name="connsiteY3" fmla="*/ 1384611 h 1580717"/>
                  <a:gd name="connsiteX4" fmla="*/ 933450 w 2095500"/>
                  <a:gd name="connsiteY4" fmla="*/ 555936 h 1580717"/>
                  <a:gd name="connsiteX5" fmla="*/ 1066800 w 2095500"/>
                  <a:gd name="connsiteY5" fmla="*/ 93973 h 1580717"/>
                  <a:gd name="connsiteX6" fmla="*/ 1323975 w 2095500"/>
                  <a:gd name="connsiteY6" fmla="*/ 8248 h 1580717"/>
                  <a:gd name="connsiteX7" fmla="*/ 2095500 w 2095500"/>
                  <a:gd name="connsiteY7" fmla="*/ 8248 h 158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95500" h="1580717">
                    <a:moveTo>
                      <a:pt x="0" y="1570348"/>
                    </a:moveTo>
                    <a:cubicBezTo>
                      <a:pt x="226218" y="1576698"/>
                      <a:pt x="452437" y="1583048"/>
                      <a:pt x="566737" y="1579873"/>
                    </a:cubicBezTo>
                    <a:cubicBezTo>
                      <a:pt x="681037" y="1576698"/>
                      <a:pt x="657225" y="1583842"/>
                      <a:pt x="685800" y="1551298"/>
                    </a:cubicBezTo>
                    <a:cubicBezTo>
                      <a:pt x="714375" y="1518754"/>
                      <a:pt x="696912" y="1550505"/>
                      <a:pt x="738187" y="1384611"/>
                    </a:cubicBezTo>
                    <a:cubicBezTo>
                      <a:pt x="779462" y="1218717"/>
                      <a:pt x="878681" y="771042"/>
                      <a:pt x="933450" y="555936"/>
                    </a:cubicBezTo>
                    <a:cubicBezTo>
                      <a:pt x="988219" y="340830"/>
                      <a:pt x="1001713" y="185254"/>
                      <a:pt x="1066800" y="93973"/>
                    </a:cubicBezTo>
                    <a:cubicBezTo>
                      <a:pt x="1131888" y="2692"/>
                      <a:pt x="1152525" y="22535"/>
                      <a:pt x="1323975" y="8248"/>
                    </a:cubicBezTo>
                    <a:cubicBezTo>
                      <a:pt x="1495425" y="-6039"/>
                      <a:pt x="1795462" y="1104"/>
                      <a:pt x="2095500" y="8248"/>
                    </a:cubicBezTo>
                  </a:path>
                </a:pathLst>
              </a:cu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7" name="Connettore diritto 38">
                <a:extLst>
                  <a:ext uri="{FF2B5EF4-FFF2-40B4-BE49-F238E27FC236}">
                    <a16:creationId xmlns:a16="http://schemas.microsoft.com/office/drawing/2014/main" id="{4307FA19-9C3F-0032-C7D4-14D88A145A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33322" y="6058584"/>
                <a:ext cx="8525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C6D36D36-4C59-7B57-4665-A9E01CBDCA39}"/>
                  </a:ext>
                </a:extLst>
              </p:cNvPr>
              <p:cNvSpPr txBox="1"/>
              <p:nvPr/>
            </p:nvSpPr>
            <p:spPr>
              <a:xfrm>
                <a:off x="4463904" y="5873918"/>
                <a:ext cx="3204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b="1" i="1" dirty="0">
                    <a:latin typeface="Trade Gothic Next Light" panose="020B0403040303020004" pitchFamily="34" charset="0"/>
                  </a:rPr>
                  <a:t>0</a:t>
                </a:r>
                <a:endParaRPr lang="en-US" dirty="0"/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FD5BB516-105F-41B2-2FCC-1E7BC476E1BE}"/>
                  </a:ext>
                </a:extLst>
              </p:cNvPr>
              <p:cNvSpPr txBox="1"/>
              <p:nvPr/>
            </p:nvSpPr>
            <p:spPr>
              <a:xfrm>
                <a:off x="4416794" y="4334069"/>
                <a:ext cx="1018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b="1" i="1" dirty="0">
                    <a:latin typeface="Trade Gothic Next Light" panose="020B0403040303020004" pitchFamily="34" charset="0"/>
                  </a:rPr>
                  <a:t>R</a:t>
                </a:r>
                <a:r>
                  <a:rPr lang="it-IT" b="1" i="1" baseline="-25000" dirty="0">
                    <a:latin typeface="Trade Gothic Next Light" panose="020B0403040303020004" pitchFamily="34" charset="0"/>
                  </a:rPr>
                  <a:t>N</a:t>
                </a:r>
                <a:endParaRPr lang="en-US" dirty="0"/>
              </a:p>
            </p:txBody>
          </p:sp>
          <p:cxnSp>
            <p:nvCxnSpPr>
              <p:cNvPr id="215" name="Connettore diritto 38">
                <a:extLst>
                  <a:ext uri="{FF2B5EF4-FFF2-40B4-BE49-F238E27FC236}">
                    <a16:creationId xmlns:a16="http://schemas.microsoft.com/office/drawing/2014/main" id="{6FED80C1-DCC6-03FE-E74C-2EBADE888E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35943" y="4482911"/>
                <a:ext cx="8525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6" name="Oval 205">
            <a:extLst>
              <a:ext uri="{FF2B5EF4-FFF2-40B4-BE49-F238E27FC236}">
                <a16:creationId xmlns:a16="http://schemas.microsoft.com/office/drawing/2014/main" id="{16E2FD81-A512-0272-4D25-3186A8E4DE71}"/>
              </a:ext>
            </a:extLst>
          </p:cNvPr>
          <p:cNvSpPr/>
          <p:nvPr/>
        </p:nvSpPr>
        <p:spPr>
          <a:xfrm>
            <a:off x="5631635" y="5820773"/>
            <a:ext cx="148420" cy="157709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75189529-788D-AA71-4F93-6341682930E9}"/>
              </a:ext>
            </a:extLst>
          </p:cNvPr>
          <p:cNvSpPr txBox="1"/>
          <p:nvPr/>
        </p:nvSpPr>
        <p:spPr>
          <a:xfrm>
            <a:off x="5866930" y="5719241"/>
            <a:ext cx="1624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w Cen MT" panose="020B0602020104020603" pitchFamily="34" charset="0"/>
              </a:rPr>
              <a:t>Bias</a:t>
            </a:r>
            <a:r>
              <a:rPr lang="it-IT" dirty="0">
                <a:latin typeface="Tw Cen MT" panose="020B0602020104020603" pitchFamily="34" charset="0"/>
              </a:rPr>
              <a:t> point</a:t>
            </a:r>
            <a:endParaRPr lang="en-US" dirty="0"/>
          </a:p>
        </p:txBody>
      </p:sp>
      <p:sp>
        <p:nvSpPr>
          <p:cNvPr id="226" name="Figura a mano libera: forma 472">
            <a:extLst>
              <a:ext uri="{FF2B5EF4-FFF2-40B4-BE49-F238E27FC236}">
                <a16:creationId xmlns:a16="http://schemas.microsoft.com/office/drawing/2014/main" id="{6EBD8EA8-D4C9-9F05-3420-212EC6F56B57}"/>
              </a:ext>
            </a:extLst>
          </p:cNvPr>
          <p:cNvSpPr/>
          <p:nvPr/>
        </p:nvSpPr>
        <p:spPr>
          <a:xfrm>
            <a:off x="5252989" y="5152448"/>
            <a:ext cx="336149" cy="603240"/>
          </a:xfrm>
          <a:custGeom>
            <a:avLst/>
            <a:gdLst>
              <a:gd name="connsiteX0" fmla="*/ 23859 w 2166984"/>
              <a:gd name="connsiteY0" fmla="*/ 0 h 2895600"/>
              <a:gd name="connsiteX1" fmla="*/ 81009 w 2166984"/>
              <a:gd name="connsiteY1" fmla="*/ 695325 h 2895600"/>
              <a:gd name="connsiteX2" fmla="*/ 690609 w 2166984"/>
              <a:gd name="connsiteY2" fmla="*/ 942975 h 2895600"/>
              <a:gd name="connsiteX3" fmla="*/ 890634 w 2166984"/>
              <a:gd name="connsiteY3" fmla="*/ 1571625 h 2895600"/>
              <a:gd name="connsiteX4" fmla="*/ 1700259 w 2166984"/>
              <a:gd name="connsiteY4" fmla="*/ 1866900 h 2895600"/>
              <a:gd name="connsiteX5" fmla="*/ 1814559 w 2166984"/>
              <a:gd name="connsiteY5" fmla="*/ 2686050 h 2895600"/>
              <a:gd name="connsiteX6" fmla="*/ 2166984 w 2166984"/>
              <a:gd name="connsiteY6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6984" h="2895600">
                <a:moveTo>
                  <a:pt x="23859" y="0"/>
                </a:moveTo>
                <a:cubicBezTo>
                  <a:pt x="-3129" y="269081"/>
                  <a:pt x="-30116" y="538163"/>
                  <a:pt x="81009" y="695325"/>
                </a:cubicBezTo>
                <a:cubicBezTo>
                  <a:pt x="192134" y="852488"/>
                  <a:pt x="555672" y="796925"/>
                  <a:pt x="690609" y="942975"/>
                </a:cubicBezTo>
                <a:cubicBezTo>
                  <a:pt x="825547" y="1089025"/>
                  <a:pt x="722359" y="1417638"/>
                  <a:pt x="890634" y="1571625"/>
                </a:cubicBezTo>
                <a:cubicBezTo>
                  <a:pt x="1058909" y="1725612"/>
                  <a:pt x="1546272" y="1681163"/>
                  <a:pt x="1700259" y="1866900"/>
                </a:cubicBezTo>
                <a:cubicBezTo>
                  <a:pt x="1854247" y="2052638"/>
                  <a:pt x="1736772" y="2514600"/>
                  <a:pt x="1814559" y="2686050"/>
                </a:cubicBezTo>
                <a:cubicBezTo>
                  <a:pt x="1892346" y="2857500"/>
                  <a:pt x="2128884" y="2846388"/>
                  <a:pt x="2166984" y="2895600"/>
                </a:cubicBezTo>
              </a:path>
            </a:pathLst>
          </a:custGeom>
          <a:noFill/>
          <a:ln w="57150" cap="rnd">
            <a:gradFill flip="none" rotWithShape="1">
              <a:gsLst>
                <a:gs pos="18000">
                  <a:srgbClr val="FFCDCD"/>
                </a:gs>
                <a:gs pos="34000">
                  <a:srgbClr val="FF0000"/>
                </a:gs>
                <a:gs pos="0">
                  <a:schemeClr val="bg1"/>
                </a:gs>
                <a:gs pos="58000">
                  <a:srgbClr val="C00000"/>
                </a:gs>
                <a:gs pos="79000">
                  <a:srgbClr val="FF0000"/>
                </a:gs>
                <a:gs pos="100000">
                  <a:srgbClr val="C00000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E797F241-BC73-876F-E023-36219E042EB8}"/>
              </a:ext>
            </a:extLst>
          </p:cNvPr>
          <p:cNvSpPr/>
          <p:nvPr/>
        </p:nvSpPr>
        <p:spPr>
          <a:xfrm>
            <a:off x="5842884" y="4882997"/>
            <a:ext cx="148420" cy="15770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9" name="Connettore 2 175">
            <a:extLst>
              <a:ext uri="{FF2B5EF4-FFF2-40B4-BE49-F238E27FC236}">
                <a16:creationId xmlns:a16="http://schemas.microsoft.com/office/drawing/2014/main" id="{294A20CC-3544-0048-968B-66210FE7532F}"/>
              </a:ext>
            </a:extLst>
          </p:cNvPr>
          <p:cNvCxnSpPr>
            <a:cxnSpLocks/>
          </p:cNvCxnSpPr>
          <p:nvPr/>
        </p:nvCxnSpPr>
        <p:spPr>
          <a:xfrm flipV="1">
            <a:off x="5990969" y="5150952"/>
            <a:ext cx="171779" cy="6165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43B28071-96A8-A3C0-A9B5-869A6855EDA3}"/>
              </a:ext>
            </a:extLst>
          </p:cNvPr>
          <p:cNvGrpSpPr/>
          <p:nvPr/>
        </p:nvGrpSpPr>
        <p:grpSpPr>
          <a:xfrm>
            <a:off x="1908202" y="4851142"/>
            <a:ext cx="737621" cy="365691"/>
            <a:chOff x="1908202" y="4851142"/>
            <a:chExt cx="737621" cy="365691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50893698-D2C7-2B97-84E3-FE46A174E016}"/>
                </a:ext>
              </a:extLst>
            </p:cNvPr>
            <p:cNvGrpSpPr/>
            <p:nvPr/>
          </p:nvGrpSpPr>
          <p:grpSpPr>
            <a:xfrm>
              <a:off x="1908202" y="4870288"/>
              <a:ext cx="737621" cy="346545"/>
              <a:chOff x="10475768" y="2594580"/>
              <a:chExt cx="737621" cy="346545"/>
            </a:xfrm>
          </p:grpSpPr>
          <p:sp>
            <p:nvSpPr>
              <p:cNvPr id="241" name="CasellaDiTesto 61">
                <a:extLst>
                  <a:ext uri="{FF2B5EF4-FFF2-40B4-BE49-F238E27FC236}">
                    <a16:creationId xmlns:a16="http://schemas.microsoft.com/office/drawing/2014/main" id="{5183D31E-037F-D1E5-CB71-05D8E8F5AF1A}"/>
                  </a:ext>
                </a:extLst>
              </p:cNvPr>
              <p:cNvSpPr txBox="1"/>
              <p:nvPr/>
            </p:nvSpPr>
            <p:spPr>
              <a:xfrm>
                <a:off x="10475768" y="2594580"/>
                <a:ext cx="73762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i="1" dirty="0">
                    <a:solidFill>
                      <a:srgbClr val="C00000"/>
                    </a:solidFill>
                    <a:latin typeface="Trade Gothic Next Light" panose="020B0403040303020004" pitchFamily="34" charset="0"/>
                  </a:rPr>
                  <a:t>R</a:t>
                </a:r>
                <a:r>
                  <a:rPr lang="it-IT" sz="1600" b="1" i="1" baseline="-25000" dirty="0">
                    <a:solidFill>
                      <a:srgbClr val="C00000"/>
                    </a:solidFill>
                    <a:latin typeface="Trade Gothic Next Light" panose="020B0403040303020004" pitchFamily="34" charset="0"/>
                  </a:rPr>
                  <a:t>TES</a:t>
                </a:r>
                <a:endParaRPr lang="it-IT" sz="1600" b="1" i="1" dirty="0">
                  <a:solidFill>
                    <a:srgbClr val="C00000"/>
                  </a:solidFill>
                  <a:latin typeface="Trade Gothic Next Light" panose="020B0403040303020004" pitchFamily="34" charset="0"/>
                </a:endParaRPr>
              </a:p>
            </p:txBody>
          </p:sp>
          <p:grpSp>
            <p:nvGrpSpPr>
              <p:cNvPr id="231" name="Gruppo 34">
                <a:extLst>
                  <a:ext uri="{FF2B5EF4-FFF2-40B4-BE49-F238E27FC236}">
                    <a16:creationId xmlns:a16="http://schemas.microsoft.com/office/drawing/2014/main" id="{59918CE0-7760-880C-7A60-DAC3AF23E76A}"/>
                  </a:ext>
                </a:extLst>
              </p:cNvPr>
              <p:cNvGrpSpPr/>
              <p:nvPr/>
            </p:nvGrpSpPr>
            <p:grpSpPr>
              <a:xfrm>
                <a:off x="10921693" y="2623657"/>
                <a:ext cx="291696" cy="317468"/>
                <a:chOff x="16445442" y="23721167"/>
                <a:chExt cx="526521" cy="543559"/>
              </a:xfrm>
            </p:grpSpPr>
            <p:cxnSp>
              <p:nvCxnSpPr>
                <p:cNvPr id="232" name="Connettore 2 95">
                  <a:extLst>
                    <a:ext uri="{FF2B5EF4-FFF2-40B4-BE49-F238E27FC236}">
                      <a16:creationId xmlns:a16="http://schemas.microsoft.com/office/drawing/2014/main" id="{F4DDB476-1535-8186-A613-93CF3106BF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445442" y="23753787"/>
                  <a:ext cx="526521" cy="492058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Connettore diritto 96">
                  <a:extLst>
                    <a:ext uri="{FF2B5EF4-FFF2-40B4-BE49-F238E27FC236}">
                      <a16:creationId xmlns:a16="http://schemas.microsoft.com/office/drawing/2014/main" id="{69F0853D-5CE0-8843-27ED-BA0A31AC51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651404" y="23721167"/>
                  <a:ext cx="122475" cy="89909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Connettore diritto 97">
                  <a:extLst>
                    <a:ext uri="{FF2B5EF4-FFF2-40B4-BE49-F238E27FC236}">
                      <a16:creationId xmlns:a16="http://schemas.microsoft.com/office/drawing/2014/main" id="{11124B6A-9C33-8BA8-8725-19629AD89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88048" y="23801575"/>
                  <a:ext cx="180735" cy="87216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Connettore diritto 98">
                  <a:extLst>
                    <a:ext uri="{FF2B5EF4-FFF2-40B4-BE49-F238E27FC236}">
                      <a16:creationId xmlns:a16="http://schemas.microsoft.com/office/drawing/2014/main" id="{F793E0BB-6592-457A-696E-AD0791CF19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88048" y="23884262"/>
                  <a:ext cx="169865" cy="55793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Connettore diritto 99">
                  <a:extLst>
                    <a:ext uri="{FF2B5EF4-FFF2-40B4-BE49-F238E27FC236}">
                      <a16:creationId xmlns:a16="http://schemas.microsoft.com/office/drawing/2014/main" id="{CA539EB2-E367-4E43-AE57-CBDD5AA305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88049" y="23934157"/>
                  <a:ext cx="169864" cy="6742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Connettore diritto 100">
                  <a:extLst>
                    <a:ext uri="{FF2B5EF4-FFF2-40B4-BE49-F238E27FC236}">
                      <a16:creationId xmlns:a16="http://schemas.microsoft.com/office/drawing/2014/main" id="{54282E3B-7FB8-4298-D762-A51CD8A23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88049" y="23992995"/>
                  <a:ext cx="180734" cy="70343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Connettore diritto 101">
                  <a:extLst>
                    <a:ext uri="{FF2B5EF4-FFF2-40B4-BE49-F238E27FC236}">
                      <a16:creationId xmlns:a16="http://schemas.microsoft.com/office/drawing/2014/main" id="{D9FB1899-3BFD-49D8-86C9-8C79D52341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88049" y="24065077"/>
                  <a:ext cx="191121" cy="6350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onnettore diritto 102">
                  <a:extLst>
                    <a:ext uri="{FF2B5EF4-FFF2-40B4-BE49-F238E27FC236}">
                      <a16:creationId xmlns:a16="http://schemas.microsoft.com/office/drawing/2014/main" id="{6FD95886-1C21-3FF8-AC04-0C5374FC95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88048" y="24128577"/>
                  <a:ext cx="180735" cy="72207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onnettore diritto 103">
                  <a:extLst>
                    <a:ext uri="{FF2B5EF4-FFF2-40B4-BE49-F238E27FC236}">
                      <a16:creationId xmlns:a16="http://schemas.microsoft.com/office/drawing/2014/main" id="{C548879C-B7A3-DB53-E77D-D3ED53A319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640361" y="24197166"/>
                  <a:ext cx="133517" cy="6756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45" name="Connettore diritto 96">
              <a:extLst>
                <a:ext uri="{FF2B5EF4-FFF2-40B4-BE49-F238E27FC236}">
                  <a16:creationId xmlns:a16="http://schemas.microsoft.com/office/drawing/2014/main" id="{264415B1-38EE-325F-F61B-BD5F631CE7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3776" y="4851142"/>
              <a:ext cx="5582" cy="5806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34F97516-7C8B-535D-FAFB-57A717DEAF7D}"/>
              </a:ext>
            </a:extLst>
          </p:cNvPr>
          <p:cNvGrpSpPr/>
          <p:nvPr/>
        </p:nvGrpSpPr>
        <p:grpSpPr>
          <a:xfrm>
            <a:off x="1445711" y="3838407"/>
            <a:ext cx="300359" cy="511293"/>
            <a:chOff x="1514811" y="3845261"/>
            <a:chExt cx="300359" cy="297747"/>
          </a:xfrm>
        </p:grpSpPr>
        <p:sp>
          <p:nvSpPr>
            <p:cNvPr id="250" name="Arco 55">
              <a:extLst>
                <a:ext uri="{FF2B5EF4-FFF2-40B4-BE49-F238E27FC236}">
                  <a16:creationId xmlns:a16="http://schemas.microsoft.com/office/drawing/2014/main" id="{CB7E54A7-D7EF-5B45-4D17-908BD6EB179B}"/>
                </a:ext>
              </a:extLst>
            </p:cNvPr>
            <p:cNvSpPr/>
            <p:nvPr/>
          </p:nvSpPr>
          <p:spPr>
            <a:xfrm flipH="1">
              <a:off x="1514812" y="3845261"/>
              <a:ext cx="300358" cy="297747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51" name="Connettore 2 56">
              <a:extLst>
                <a:ext uri="{FF2B5EF4-FFF2-40B4-BE49-F238E27FC236}">
                  <a16:creationId xmlns:a16="http://schemas.microsoft.com/office/drawing/2014/main" id="{B621C2FF-00BA-C306-495E-78C28F9290C8}"/>
                </a:ext>
              </a:extLst>
            </p:cNvPr>
            <p:cNvCxnSpPr>
              <a:cxnSpLocks/>
            </p:cNvCxnSpPr>
            <p:nvPr/>
          </p:nvCxnSpPr>
          <p:spPr>
            <a:xfrm>
              <a:off x="1514811" y="3991746"/>
              <a:ext cx="0" cy="1079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8E4884C1-4D4B-6085-7F1F-0416EC0695D2}"/>
              </a:ext>
            </a:extLst>
          </p:cNvPr>
          <p:cNvGrpSpPr/>
          <p:nvPr/>
        </p:nvGrpSpPr>
        <p:grpSpPr>
          <a:xfrm>
            <a:off x="2076111" y="3995582"/>
            <a:ext cx="326037" cy="293454"/>
            <a:chOff x="1826051" y="4066512"/>
            <a:chExt cx="326037" cy="303847"/>
          </a:xfrm>
        </p:grpSpPr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8DD81350-FDFB-DA2E-EB89-E0447D46DF10}"/>
                </a:ext>
              </a:extLst>
            </p:cNvPr>
            <p:cNvSpPr/>
            <p:nvPr/>
          </p:nvSpPr>
          <p:spPr>
            <a:xfrm>
              <a:off x="1826051" y="4066512"/>
              <a:ext cx="326037" cy="303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F05E431-9122-19F8-4550-FA7879BE8158}"/>
                </a:ext>
              </a:extLst>
            </p:cNvPr>
            <p:cNvGrpSpPr/>
            <p:nvPr/>
          </p:nvGrpSpPr>
          <p:grpSpPr>
            <a:xfrm flipH="1">
              <a:off x="1987631" y="4084961"/>
              <a:ext cx="146233" cy="171286"/>
              <a:chOff x="1318866" y="3765109"/>
              <a:chExt cx="300359" cy="297747"/>
            </a:xfrm>
          </p:grpSpPr>
          <p:sp>
            <p:nvSpPr>
              <p:cNvPr id="255" name="Arco 55">
                <a:extLst>
                  <a:ext uri="{FF2B5EF4-FFF2-40B4-BE49-F238E27FC236}">
                    <a16:creationId xmlns:a16="http://schemas.microsoft.com/office/drawing/2014/main" id="{CC1DD1C1-AF26-C318-4769-66A3F55FDB79}"/>
                  </a:ext>
                </a:extLst>
              </p:cNvPr>
              <p:cNvSpPr/>
              <p:nvPr/>
            </p:nvSpPr>
            <p:spPr>
              <a:xfrm flipH="1">
                <a:off x="1318866" y="3765109"/>
                <a:ext cx="300359" cy="297747"/>
              </a:xfrm>
              <a:prstGeom prst="arc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56" name="Connettore 2 56">
                <a:extLst>
                  <a:ext uri="{FF2B5EF4-FFF2-40B4-BE49-F238E27FC236}">
                    <a16:creationId xmlns:a16="http://schemas.microsoft.com/office/drawing/2014/main" id="{B2FA3A00-6E86-E52E-7767-34F01554DB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8866" y="3923696"/>
                <a:ext cx="0" cy="1079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AD9C53EF-F36C-48F6-807B-35CC82825880}"/>
              </a:ext>
            </a:extLst>
          </p:cNvPr>
          <p:cNvGrpSpPr/>
          <p:nvPr/>
        </p:nvGrpSpPr>
        <p:grpSpPr>
          <a:xfrm>
            <a:off x="1911447" y="4853860"/>
            <a:ext cx="737621" cy="365691"/>
            <a:chOff x="1908202" y="4851142"/>
            <a:chExt cx="737621" cy="365691"/>
          </a:xfrm>
        </p:grpSpPr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6FB1D36-47B3-ED0C-3D86-2EF618C4DBEF}"/>
                </a:ext>
              </a:extLst>
            </p:cNvPr>
            <p:cNvGrpSpPr/>
            <p:nvPr/>
          </p:nvGrpSpPr>
          <p:grpSpPr>
            <a:xfrm>
              <a:off x="1908202" y="4870288"/>
              <a:ext cx="737621" cy="346545"/>
              <a:chOff x="10475768" y="2594580"/>
              <a:chExt cx="737621" cy="346545"/>
            </a:xfrm>
          </p:grpSpPr>
          <p:sp>
            <p:nvSpPr>
              <p:cNvPr id="262" name="CasellaDiTesto 61">
                <a:extLst>
                  <a:ext uri="{FF2B5EF4-FFF2-40B4-BE49-F238E27FC236}">
                    <a16:creationId xmlns:a16="http://schemas.microsoft.com/office/drawing/2014/main" id="{F0A432A0-E5F3-0EBC-C1DE-EC10786109CD}"/>
                  </a:ext>
                </a:extLst>
              </p:cNvPr>
              <p:cNvSpPr txBox="1"/>
              <p:nvPr/>
            </p:nvSpPr>
            <p:spPr>
              <a:xfrm>
                <a:off x="10475768" y="2594580"/>
                <a:ext cx="737621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i="1" dirty="0">
                    <a:latin typeface="Trade Gothic Next Light" panose="020B0403040303020004" pitchFamily="34" charset="0"/>
                  </a:rPr>
                  <a:t>R</a:t>
                </a:r>
                <a:r>
                  <a:rPr lang="it-IT" sz="1600" b="1" i="1" baseline="-25000" dirty="0">
                    <a:latin typeface="Trade Gothic Next Light" panose="020B0403040303020004" pitchFamily="34" charset="0"/>
                  </a:rPr>
                  <a:t>TES</a:t>
                </a:r>
                <a:endParaRPr lang="it-IT" sz="1600" b="1" i="1" dirty="0">
                  <a:latin typeface="Trade Gothic Next Light" panose="020B0403040303020004" pitchFamily="34" charset="0"/>
                </a:endParaRPr>
              </a:p>
            </p:txBody>
          </p:sp>
          <p:grpSp>
            <p:nvGrpSpPr>
              <p:cNvPr id="263" name="Gruppo 34">
                <a:extLst>
                  <a:ext uri="{FF2B5EF4-FFF2-40B4-BE49-F238E27FC236}">
                    <a16:creationId xmlns:a16="http://schemas.microsoft.com/office/drawing/2014/main" id="{2E50498F-5CE4-A1E0-78FE-86D5F2066C1F}"/>
                  </a:ext>
                </a:extLst>
              </p:cNvPr>
              <p:cNvGrpSpPr/>
              <p:nvPr/>
            </p:nvGrpSpPr>
            <p:grpSpPr>
              <a:xfrm>
                <a:off x="10921693" y="2623657"/>
                <a:ext cx="291696" cy="317468"/>
                <a:chOff x="16445442" y="23721167"/>
                <a:chExt cx="526521" cy="543559"/>
              </a:xfrm>
            </p:grpSpPr>
            <p:cxnSp>
              <p:nvCxnSpPr>
                <p:cNvPr id="264" name="Connettore 2 95">
                  <a:extLst>
                    <a:ext uri="{FF2B5EF4-FFF2-40B4-BE49-F238E27FC236}">
                      <a16:creationId xmlns:a16="http://schemas.microsoft.com/office/drawing/2014/main" id="{89BC5A48-ECE0-DE90-236A-F5AE0033F4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445442" y="23753787"/>
                  <a:ext cx="526521" cy="49205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Connettore diritto 96">
                  <a:extLst>
                    <a:ext uri="{FF2B5EF4-FFF2-40B4-BE49-F238E27FC236}">
                      <a16:creationId xmlns:a16="http://schemas.microsoft.com/office/drawing/2014/main" id="{7D2D34BD-2B7D-ABFB-1797-95959E3F9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651404" y="23721167"/>
                  <a:ext cx="122475" cy="8990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Connettore diritto 97">
                  <a:extLst>
                    <a:ext uri="{FF2B5EF4-FFF2-40B4-BE49-F238E27FC236}">
                      <a16:creationId xmlns:a16="http://schemas.microsoft.com/office/drawing/2014/main" id="{B896EC61-A2DD-DAEF-35D0-60AE04BFF0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88048" y="23801575"/>
                  <a:ext cx="180735" cy="8721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Connettore diritto 98">
                  <a:extLst>
                    <a:ext uri="{FF2B5EF4-FFF2-40B4-BE49-F238E27FC236}">
                      <a16:creationId xmlns:a16="http://schemas.microsoft.com/office/drawing/2014/main" id="{FD4A7949-E892-AEBE-35D6-E49E36E628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88048" y="23884262"/>
                  <a:ext cx="169865" cy="5579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Connettore diritto 99">
                  <a:extLst>
                    <a:ext uri="{FF2B5EF4-FFF2-40B4-BE49-F238E27FC236}">
                      <a16:creationId xmlns:a16="http://schemas.microsoft.com/office/drawing/2014/main" id="{D800160E-5921-1F22-32D1-10ABFCE66F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88049" y="23934157"/>
                  <a:ext cx="169864" cy="67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Connettore diritto 100">
                  <a:extLst>
                    <a:ext uri="{FF2B5EF4-FFF2-40B4-BE49-F238E27FC236}">
                      <a16:creationId xmlns:a16="http://schemas.microsoft.com/office/drawing/2014/main" id="{9EE9D5D7-5278-0393-64E7-13E685C5F0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88049" y="23992995"/>
                  <a:ext cx="180734" cy="7034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Connettore diritto 101">
                  <a:extLst>
                    <a:ext uri="{FF2B5EF4-FFF2-40B4-BE49-F238E27FC236}">
                      <a16:creationId xmlns:a16="http://schemas.microsoft.com/office/drawing/2014/main" id="{E2B19E39-E4DF-0FCB-F399-DBD06B2FBC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88049" y="24065077"/>
                  <a:ext cx="191121" cy="635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Connettore diritto 102">
                  <a:extLst>
                    <a:ext uri="{FF2B5EF4-FFF2-40B4-BE49-F238E27FC236}">
                      <a16:creationId xmlns:a16="http://schemas.microsoft.com/office/drawing/2014/main" id="{DA4852C6-706F-AF8B-BB05-3586692D05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588048" y="24128577"/>
                  <a:ext cx="180735" cy="7220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Connettore diritto 103">
                  <a:extLst>
                    <a:ext uri="{FF2B5EF4-FFF2-40B4-BE49-F238E27FC236}">
                      <a16:creationId xmlns:a16="http://schemas.microsoft.com/office/drawing/2014/main" id="{ED1A635F-138D-773C-F13B-1C1CB9308E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640361" y="24197166"/>
                  <a:ext cx="133517" cy="675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61" name="Connettore diritto 96">
              <a:extLst>
                <a:ext uri="{FF2B5EF4-FFF2-40B4-BE49-F238E27FC236}">
                  <a16:creationId xmlns:a16="http://schemas.microsoft.com/office/drawing/2014/main" id="{DABBD00C-6575-E0C9-2369-8A6D583764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3776" y="4851142"/>
              <a:ext cx="5582" cy="580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B3BF5F77-B5A5-404B-4604-9DEF2940022C}"/>
              </a:ext>
            </a:extLst>
          </p:cNvPr>
          <p:cNvGrpSpPr/>
          <p:nvPr/>
        </p:nvGrpSpPr>
        <p:grpSpPr>
          <a:xfrm>
            <a:off x="2086494" y="3993368"/>
            <a:ext cx="340105" cy="283877"/>
            <a:chOff x="1826051" y="4066512"/>
            <a:chExt cx="340105" cy="189735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FCCEB508-AC5B-4E22-2E9A-595C049C54E1}"/>
                </a:ext>
              </a:extLst>
            </p:cNvPr>
            <p:cNvSpPr/>
            <p:nvPr/>
          </p:nvSpPr>
          <p:spPr>
            <a:xfrm>
              <a:off x="1826051" y="4066512"/>
              <a:ext cx="340105" cy="187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39284987-F558-DF80-313A-7A627530FA16}"/>
                </a:ext>
              </a:extLst>
            </p:cNvPr>
            <p:cNvGrpSpPr/>
            <p:nvPr/>
          </p:nvGrpSpPr>
          <p:grpSpPr>
            <a:xfrm flipH="1">
              <a:off x="1987631" y="4084961"/>
              <a:ext cx="146233" cy="171286"/>
              <a:chOff x="1318866" y="3765109"/>
              <a:chExt cx="300359" cy="297747"/>
            </a:xfrm>
          </p:grpSpPr>
          <p:sp>
            <p:nvSpPr>
              <p:cNvPr id="276" name="Arco 55">
                <a:extLst>
                  <a:ext uri="{FF2B5EF4-FFF2-40B4-BE49-F238E27FC236}">
                    <a16:creationId xmlns:a16="http://schemas.microsoft.com/office/drawing/2014/main" id="{646B6979-A237-5888-B023-A81AEC9CA740}"/>
                  </a:ext>
                </a:extLst>
              </p:cNvPr>
              <p:cNvSpPr/>
              <p:nvPr/>
            </p:nvSpPr>
            <p:spPr>
              <a:xfrm flipH="1">
                <a:off x="1318866" y="3765109"/>
                <a:ext cx="300359" cy="297747"/>
              </a:xfrm>
              <a:prstGeom prst="arc">
                <a:avLst>
                  <a:gd name="adj1" fmla="val 16200000"/>
                  <a:gd name="adj2" fmla="val 68424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77" name="Connettore 2 56">
                <a:extLst>
                  <a:ext uri="{FF2B5EF4-FFF2-40B4-BE49-F238E27FC236}">
                    <a16:creationId xmlns:a16="http://schemas.microsoft.com/office/drawing/2014/main" id="{ED91B543-C59F-2E1A-16A9-710B15978D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8866" y="3923696"/>
                <a:ext cx="0" cy="1079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8" name="Rectangle 277">
            <a:extLst>
              <a:ext uri="{FF2B5EF4-FFF2-40B4-BE49-F238E27FC236}">
                <a16:creationId xmlns:a16="http://schemas.microsoft.com/office/drawing/2014/main" id="{E305122E-2EEB-B4E7-23C5-1B728765AC58}"/>
              </a:ext>
            </a:extLst>
          </p:cNvPr>
          <p:cNvSpPr/>
          <p:nvPr/>
        </p:nvSpPr>
        <p:spPr>
          <a:xfrm>
            <a:off x="1286362" y="3765057"/>
            <a:ext cx="326037" cy="55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12348921-5F08-1219-B6AE-1BCD573C81C2}"/>
              </a:ext>
            </a:extLst>
          </p:cNvPr>
          <p:cNvSpPr/>
          <p:nvPr/>
        </p:nvSpPr>
        <p:spPr>
          <a:xfrm>
            <a:off x="5129616" y="5087095"/>
            <a:ext cx="492406" cy="73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23460EA0-CB3D-1114-A46F-C42935A776FB}"/>
              </a:ext>
            </a:extLst>
          </p:cNvPr>
          <p:cNvSpPr/>
          <p:nvPr/>
        </p:nvSpPr>
        <p:spPr>
          <a:xfrm>
            <a:off x="5594151" y="5798261"/>
            <a:ext cx="1444079" cy="248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64D8112E-7755-AA1E-4DB8-89F74BF04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82" t="76439" r="58190" b="2619"/>
          <a:stretch/>
        </p:blipFill>
        <p:spPr>
          <a:xfrm>
            <a:off x="5533676" y="5720406"/>
            <a:ext cx="313973" cy="343441"/>
          </a:xfrm>
          <a:prstGeom prst="rect">
            <a:avLst/>
          </a:prstGeom>
        </p:spPr>
      </p:pic>
      <p:sp>
        <p:nvSpPr>
          <p:cNvPr id="290" name="Rectangle 289">
            <a:extLst>
              <a:ext uri="{FF2B5EF4-FFF2-40B4-BE49-F238E27FC236}">
                <a16:creationId xmlns:a16="http://schemas.microsoft.com/office/drawing/2014/main" id="{DA882B66-3945-1340-F9C5-EF811C09D7AD}"/>
              </a:ext>
            </a:extLst>
          </p:cNvPr>
          <p:cNvSpPr/>
          <p:nvPr/>
        </p:nvSpPr>
        <p:spPr>
          <a:xfrm>
            <a:off x="5662261" y="4776722"/>
            <a:ext cx="569839" cy="100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8" name="Picture 287">
            <a:extLst>
              <a:ext uri="{FF2B5EF4-FFF2-40B4-BE49-F238E27FC236}">
                <a16:creationId xmlns:a16="http://schemas.microsoft.com/office/drawing/2014/main" id="{7948C606-928C-A73B-CCD9-419A7C367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05" t="15889" r="47261" b="-948"/>
          <a:stretch/>
        </p:blipFill>
        <p:spPr>
          <a:xfrm>
            <a:off x="5371747" y="4727211"/>
            <a:ext cx="707400" cy="1394910"/>
          </a:xfrm>
          <a:prstGeom prst="rect">
            <a:avLst/>
          </a:prstGeom>
        </p:spPr>
      </p:pic>
      <p:sp>
        <p:nvSpPr>
          <p:cNvPr id="291" name="Oval 290">
            <a:extLst>
              <a:ext uri="{FF2B5EF4-FFF2-40B4-BE49-F238E27FC236}">
                <a16:creationId xmlns:a16="http://schemas.microsoft.com/office/drawing/2014/main" id="{29526BBA-0C9F-EB95-AF2D-DFE938FD597F}"/>
              </a:ext>
            </a:extLst>
          </p:cNvPr>
          <p:cNvSpPr/>
          <p:nvPr/>
        </p:nvSpPr>
        <p:spPr>
          <a:xfrm>
            <a:off x="5644887" y="5786453"/>
            <a:ext cx="148420" cy="15770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2" name="Connettore 2 177">
            <a:extLst>
              <a:ext uri="{FF2B5EF4-FFF2-40B4-BE49-F238E27FC236}">
                <a16:creationId xmlns:a16="http://schemas.microsoft.com/office/drawing/2014/main" id="{B00041B4-2304-4E15-0B92-C6C158C04543}"/>
              </a:ext>
            </a:extLst>
          </p:cNvPr>
          <p:cNvCxnSpPr>
            <a:cxnSpLocks/>
          </p:cNvCxnSpPr>
          <p:nvPr/>
        </p:nvCxnSpPr>
        <p:spPr>
          <a:xfrm flipH="1">
            <a:off x="5589138" y="4819045"/>
            <a:ext cx="180496" cy="7516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TextBox 293">
            <a:extLst>
              <a:ext uri="{FF2B5EF4-FFF2-40B4-BE49-F238E27FC236}">
                <a16:creationId xmlns:a16="http://schemas.microsoft.com/office/drawing/2014/main" id="{DB9AB349-36CF-CA52-4A8C-79CFD5696FFA}"/>
              </a:ext>
            </a:extLst>
          </p:cNvPr>
          <p:cNvSpPr txBox="1"/>
          <p:nvPr/>
        </p:nvSpPr>
        <p:spPr>
          <a:xfrm>
            <a:off x="5905013" y="5688134"/>
            <a:ext cx="1624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w Cen MT" panose="020B0602020104020603" pitchFamily="34" charset="0"/>
              </a:rPr>
              <a:t>Bias</a:t>
            </a:r>
            <a:r>
              <a:rPr lang="it-IT" dirty="0">
                <a:latin typeface="Tw Cen MT" panose="020B0602020104020603" pitchFamily="34" charset="0"/>
              </a:rPr>
              <a:t> point</a:t>
            </a:r>
            <a:endParaRPr lang="en-US" dirty="0"/>
          </a:p>
        </p:txBody>
      </p: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B6E7EC04-4E5E-F5B2-9F20-0424C655143E}"/>
              </a:ext>
            </a:extLst>
          </p:cNvPr>
          <p:cNvGrpSpPr/>
          <p:nvPr/>
        </p:nvGrpSpPr>
        <p:grpSpPr>
          <a:xfrm>
            <a:off x="200857" y="2936810"/>
            <a:ext cx="10938198" cy="3630244"/>
            <a:chOff x="592065" y="2936810"/>
            <a:chExt cx="10546990" cy="3630244"/>
          </a:xfrm>
        </p:grpSpPr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8F60D9FF-CBEB-BB05-8B57-5AF150570E1D}"/>
                </a:ext>
              </a:extLst>
            </p:cNvPr>
            <p:cNvSpPr/>
            <p:nvPr/>
          </p:nvSpPr>
          <p:spPr>
            <a:xfrm>
              <a:off x="4274181" y="2964873"/>
              <a:ext cx="3675612" cy="3398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1755F975-CEF0-D642-AE6C-8BD674FD0FD5}"/>
                </a:ext>
              </a:extLst>
            </p:cNvPr>
            <p:cNvSpPr/>
            <p:nvPr/>
          </p:nvSpPr>
          <p:spPr>
            <a:xfrm>
              <a:off x="7930262" y="2953961"/>
              <a:ext cx="1647889" cy="3613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21153BA9-7FA3-FDA8-D698-E1F411A1A030}"/>
                </a:ext>
              </a:extLst>
            </p:cNvPr>
            <p:cNvSpPr/>
            <p:nvPr/>
          </p:nvSpPr>
          <p:spPr>
            <a:xfrm>
              <a:off x="8554548" y="3223380"/>
              <a:ext cx="2584507" cy="2043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090DF86D-544E-7453-1629-5E68F69C391D}"/>
                </a:ext>
              </a:extLst>
            </p:cNvPr>
            <p:cNvSpPr/>
            <p:nvPr/>
          </p:nvSpPr>
          <p:spPr>
            <a:xfrm>
              <a:off x="592065" y="2936810"/>
              <a:ext cx="3833528" cy="3109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4C340794-CD26-26EC-52D8-5C70896AFA5B}"/>
              </a:ext>
            </a:extLst>
          </p:cNvPr>
          <p:cNvGrpSpPr/>
          <p:nvPr/>
        </p:nvGrpSpPr>
        <p:grpSpPr>
          <a:xfrm>
            <a:off x="3776693" y="3107492"/>
            <a:ext cx="4019049" cy="2866863"/>
            <a:chOff x="282716" y="3055728"/>
            <a:chExt cx="4019049" cy="2866863"/>
          </a:xfrm>
        </p:grpSpPr>
        <p:sp>
          <p:nvSpPr>
            <p:cNvPr id="300" name="CasellaDiTesto 131">
              <a:extLst>
                <a:ext uri="{FF2B5EF4-FFF2-40B4-BE49-F238E27FC236}">
                  <a16:creationId xmlns:a16="http://schemas.microsoft.com/office/drawing/2014/main" id="{0488C6FB-E58A-5C9A-4FD8-EFD6DDCD47B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727804" y="4326441"/>
              <a:ext cx="2356385" cy="3353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/>
              <a:r>
                <a:rPr lang="en-US" sz="1600" b="1" dirty="0">
                  <a:solidFill>
                    <a:prstClr val="black"/>
                  </a:solidFill>
                  <a:latin typeface="Trade Gothic Next Light" panose="020B0403040303020004" pitchFamily="34" charset="0"/>
                </a:rPr>
                <a:t>Electrical circuit </a:t>
              </a:r>
              <a:endParaRPr lang="it-IT" sz="1600" b="1" dirty="0">
                <a:solidFill>
                  <a:prstClr val="black"/>
                </a:solidFill>
                <a:latin typeface="Trade Gothic Next Light" panose="020B0403040303020004" pitchFamily="34" charset="0"/>
              </a:endParaRPr>
            </a:p>
          </p:txBody>
        </p:sp>
        <p:sp>
          <p:nvSpPr>
            <p:cNvPr id="301" name="Text Box 30">
              <a:extLst>
                <a:ext uri="{FF2B5EF4-FFF2-40B4-BE49-F238E27FC236}">
                  <a16:creationId xmlns:a16="http://schemas.microsoft.com/office/drawing/2014/main" id="{296E0FA7-4FAF-1CEF-63AB-8D03A2AA2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948" y="5321815"/>
              <a:ext cx="1560524" cy="42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39" tIns="40820" rIns="81639" bIns="40820"/>
            <a:lstStyle>
              <a:lvl1pPr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04813" algn="l"/>
                  <a:tab pos="812800" algn="l"/>
                  <a:tab pos="1220788" algn="l"/>
                  <a:tab pos="1627188" algn="l"/>
                  <a:tab pos="2035175" algn="l"/>
                  <a:tab pos="2443163" algn="l"/>
                  <a:tab pos="2851150" algn="l"/>
                  <a:tab pos="3257550" algn="l"/>
                  <a:tab pos="3665538" algn="l"/>
                  <a:tab pos="4073525" algn="l"/>
                  <a:tab pos="4479925" algn="l"/>
                  <a:tab pos="4887913" algn="l"/>
                  <a:tab pos="5295900" algn="l"/>
                  <a:tab pos="5703888" algn="l"/>
                  <a:tab pos="6110288" algn="l"/>
                  <a:tab pos="6518275" algn="l"/>
                  <a:tab pos="6926263" algn="l"/>
                  <a:tab pos="7332663" algn="l"/>
                  <a:tab pos="7740650" algn="l"/>
                  <a:tab pos="814863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it-IT" sz="1600" i="1" dirty="0" err="1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R</a:t>
              </a:r>
              <a:r>
                <a:rPr lang="en-GB" altLang="it-IT" sz="1600" baseline="-33000" dirty="0" err="1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bias</a:t>
              </a:r>
              <a:r>
                <a:rPr lang="en-GB" altLang="it-IT" sz="1600" dirty="0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&lt;&lt; </a:t>
              </a:r>
              <a:r>
                <a:rPr lang="en-GB" altLang="it-IT" sz="1600" i="1" dirty="0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R</a:t>
              </a:r>
              <a:r>
                <a:rPr lang="en-GB" altLang="it-IT" sz="1600" i="1" baseline="-33000" dirty="0">
                  <a:solidFill>
                    <a:srgbClr val="000000"/>
                  </a:solidFill>
                  <a:latin typeface="Trade Gothic Next Light" panose="020B0403040303020004" pitchFamily="34" charset="0"/>
                  <a:cs typeface="Times New Roman" panose="02020603050405020304" pitchFamily="18" charset="0"/>
                </a:rPr>
                <a:t>N</a:t>
              </a:r>
              <a:endParaRPr lang="en-GB" altLang="it-IT" sz="1600" baseline="-33000" dirty="0">
                <a:solidFill>
                  <a:srgbClr val="000000"/>
                </a:solidFill>
                <a:latin typeface="Trade Gothic Next Light" panose="020B04030403030200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2" name="Connettore 13">
              <a:extLst>
                <a:ext uri="{FF2B5EF4-FFF2-40B4-BE49-F238E27FC236}">
                  <a16:creationId xmlns:a16="http://schemas.microsoft.com/office/drawing/2014/main" id="{37DF72D8-292D-8DD2-A0CB-B72276021DBF}"/>
                </a:ext>
              </a:extLst>
            </p:cNvPr>
            <p:cNvSpPr/>
            <p:nvPr/>
          </p:nvSpPr>
          <p:spPr>
            <a:xfrm>
              <a:off x="656490" y="4379246"/>
              <a:ext cx="335346" cy="323357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3" name="Connettore 2 14">
              <a:extLst>
                <a:ext uri="{FF2B5EF4-FFF2-40B4-BE49-F238E27FC236}">
                  <a16:creationId xmlns:a16="http://schemas.microsoft.com/office/drawing/2014/main" id="{39DB1D3F-3589-D213-9A2C-426650C3B71A}"/>
                </a:ext>
              </a:extLst>
            </p:cNvPr>
            <p:cNvCxnSpPr/>
            <p:nvPr/>
          </p:nvCxnSpPr>
          <p:spPr>
            <a:xfrm flipV="1">
              <a:off x="825038" y="4402803"/>
              <a:ext cx="0" cy="264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ttore diritto 15">
              <a:extLst>
                <a:ext uri="{FF2B5EF4-FFF2-40B4-BE49-F238E27FC236}">
                  <a16:creationId xmlns:a16="http://schemas.microsoft.com/office/drawing/2014/main" id="{78F9CFB5-920A-3F7C-1326-FC329A24F6B5}"/>
                </a:ext>
              </a:extLst>
            </p:cNvPr>
            <p:cNvCxnSpPr>
              <a:cxnSpLocks/>
              <a:stCxn id="302" idx="0"/>
            </p:cNvCxnSpPr>
            <p:nvPr/>
          </p:nvCxnSpPr>
          <p:spPr>
            <a:xfrm flipV="1">
              <a:off x="824163" y="3419206"/>
              <a:ext cx="875" cy="9600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ttore diritto 16">
              <a:extLst>
                <a:ext uri="{FF2B5EF4-FFF2-40B4-BE49-F238E27FC236}">
                  <a16:creationId xmlns:a16="http://schemas.microsoft.com/office/drawing/2014/main" id="{1F72AAB3-0B31-32A2-C563-562910A0F7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5038" y="3419206"/>
              <a:ext cx="12031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ttore diritto 17">
              <a:extLst>
                <a:ext uri="{FF2B5EF4-FFF2-40B4-BE49-F238E27FC236}">
                  <a16:creationId xmlns:a16="http://schemas.microsoft.com/office/drawing/2014/main" id="{6C70B022-17DC-6B01-E228-25ADDC5AE3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8172" y="3419206"/>
              <a:ext cx="0" cy="5570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Connettore diritto 18">
              <a:extLst>
                <a:ext uri="{FF2B5EF4-FFF2-40B4-BE49-F238E27FC236}">
                  <a16:creationId xmlns:a16="http://schemas.microsoft.com/office/drawing/2014/main" id="{07FC414A-770E-C2D0-C849-72F9D4A92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9756" y="3976229"/>
              <a:ext cx="8540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ttore diritto 19">
              <a:extLst>
                <a:ext uri="{FF2B5EF4-FFF2-40B4-BE49-F238E27FC236}">
                  <a16:creationId xmlns:a16="http://schemas.microsoft.com/office/drawing/2014/main" id="{1333F67D-E950-1F69-A074-93C76F0C45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4447" y="3976229"/>
              <a:ext cx="0" cy="5835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nettore diritto 20">
              <a:extLst>
                <a:ext uri="{FF2B5EF4-FFF2-40B4-BE49-F238E27FC236}">
                  <a16:creationId xmlns:a16="http://schemas.microsoft.com/office/drawing/2014/main" id="{7963F892-A320-136E-20DA-E52FE593D9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4447" y="4875381"/>
              <a:ext cx="0" cy="5274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nettore diritto 21">
              <a:extLst>
                <a:ext uri="{FF2B5EF4-FFF2-40B4-BE49-F238E27FC236}">
                  <a16:creationId xmlns:a16="http://schemas.microsoft.com/office/drawing/2014/main" id="{8629A870-89D9-A651-6253-250CAE2C9099}"/>
                </a:ext>
              </a:extLst>
            </p:cNvPr>
            <p:cNvCxnSpPr>
              <a:cxnSpLocks/>
            </p:cNvCxnSpPr>
            <p:nvPr/>
          </p:nvCxnSpPr>
          <p:spPr>
            <a:xfrm>
              <a:off x="1619756" y="5402861"/>
              <a:ext cx="8540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ttore diritto 22">
              <a:extLst>
                <a:ext uri="{FF2B5EF4-FFF2-40B4-BE49-F238E27FC236}">
                  <a16:creationId xmlns:a16="http://schemas.microsoft.com/office/drawing/2014/main" id="{F79E4C4B-36C9-1C12-BEC4-20332F1BDB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7415" y="3976229"/>
              <a:ext cx="0" cy="2622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Connettore diritto 23">
              <a:extLst>
                <a:ext uri="{FF2B5EF4-FFF2-40B4-BE49-F238E27FC236}">
                  <a16:creationId xmlns:a16="http://schemas.microsoft.com/office/drawing/2014/main" id="{B40995D1-29A7-3D84-6AD8-7261B599567B}"/>
                </a:ext>
              </a:extLst>
            </p:cNvPr>
            <p:cNvCxnSpPr>
              <a:cxnSpLocks/>
              <a:endCxn id="413" idx="0"/>
            </p:cNvCxnSpPr>
            <p:nvPr/>
          </p:nvCxnSpPr>
          <p:spPr>
            <a:xfrm flipH="1" flipV="1">
              <a:off x="2473541" y="4593016"/>
              <a:ext cx="235" cy="2823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Connettore diritto 24">
              <a:extLst>
                <a:ext uri="{FF2B5EF4-FFF2-40B4-BE49-F238E27FC236}">
                  <a16:creationId xmlns:a16="http://schemas.microsoft.com/office/drawing/2014/main" id="{6A788FF1-F487-C086-09D0-FF91EA147D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3541" y="5178766"/>
              <a:ext cx="235" cy="2240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onnettore diritto 25">
              <a:extLst>
                <a:ext uri="{FF2B5EF4-FFF2-40B4-BE49-F238E27FC236}">
                  <a16:creationId xmlns:a16="http://schemas.microsoft.com/office/drawing/2014/main" id="{4D16F3A4-EF1E-5D8A-A688-DE6F9FEFF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8172" y="5402861"/>
              <a:ext cx="0" cy="2793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ttore diritto 26">
              <a:extLst>
                <a:ext uri="{FF2B5EF4-FFF2-40B4-BE49-F238E27FC236}">
                  <a16:creationId xmlns:a16="http://schemas.microsoft.com/office/drawing/2014/main" id="{29F79261-D9DE-A8C9-907B-2AEC63A7A3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038" y="4702603"/>
              <a:ext cx="4691" cy="9796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ttore diritto 27">
              <a:extLst>
                <a:ext uri="{FF2B5EF4-FFF2-40B4-BE49-F238E27FC236}">
                  <a16:creationId xmlns:a16="http://schemas.microsoft.com/office/drawing/2014/main" id="{611B6ED4-5F9E-4804-10C8-24CAD141AAA5}"/>
                </a:ext>
              </a:extLst>
            </p:cNvPr>
            <p:cNvCxnSpPr>
              <a:cxnSpLocks/>
            </p:cNvCxnSpPr>
            <p:nvPr/>
          </p:nvCxnSpPr>
          <p:spPr>
            <a:xfrm>
              <a:off x="825038" y="5682254"/>
              <a:ext cx="120313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Connettore diritto 28">
              <a:extLst>
                <a:ext uri="{FF2B5EF4-FFF2-40B4-BE49-F238E27FC236}">
                  <a16:creationId xmlns:a16="http://schemas.microsoft.com/office/drawing/2014/main" id="{A4F2E246-CD54-80F8-EE1C-A7C73DC731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6670" y="5682254"/>
              <a:ext cx="4690" cy="1532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ttore diritto 29">
              <a:extLst>
                <a:ext uri="{FF2B5EF4-FFF2-40B4-BE49-F238E27FC236}">
                  <a16:creationId xmlns:a16="http://schemas.microsoft.com/office/drawing/2014/main" id="{6E863B84-62D3-7393-7A04-18013FDFA287}"/>
                </a:ext>
              </a:extLst>
            </p:cNvPr>
            <p:cNvCxnSpPr>
              <a:cxnSpLocks/>
            </p:cNvCxnSpPr>
            <p:nvPr/>
          </p:nvCxnSpPr>
          <p:spPr>
            <a:xfrm>
              <a:off x="1257766" y="5835549"/>
              <a:ext cx="2849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ttore diritto 30">
              <a:extLst>
                <a:ext uri="{FF2B5EF4-FFF2-40B4-BE49-F238E27FC236}">
                  <a16:creationId xmlns:a16="http://schemas.microsoft.com/office/drawing/2014/main" id="{B8DDF244-477D-C229-8614-944FBFEE2AF6}"/>
                </a:ext>
              </a:extLst>
            </p:cNvPr>
            <p:cNvCxnSpPr>
              <a:cxnSpLocks/>
            </p:cNvCxnSpPr>
            <p:nvPr/>
          </p:nvCxnSpPr>
          <p:spPr>
            <a:xfrm>
              <a:off x="1295744" y="5876952"/>
              <a:ext cx="2085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ttore diritto 31">
              <a:extLst>
                <a:ext uri="{FF2B5EF4-FFF2-40B4-BE49-F238E27FC236}">
                  <a16:creationId xmlns:a16="http://schemas.microsoft.com/office/drawing/2014/main" id="{76645C5A-3B9D-17E8-9838-C069C263D9ED}"/>
                </a:ext>
              </a:extLst>
            </p:cNvPr>
            <p:cNvCxnSpPr>
              <a:cxnSpLocks/>
            </p:cNvCxnSpPr>
            <p:nvPr/>
          </p:nvCxnSpPr>
          <p:spPr>
            <a:xfrm>
              <a:off x="1356099" y="5922591"/>
              <a:ext cx="1011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1" name="Gruppo 32">
              <a:extLst>
                <a:ext uri="{FF2B5EF4-FFF2-40B4-BE49-F238E27FC236}">
                  <a16:creationId xmlns:a16="http://schemas.microsoft.com/office/drawing/2014/main" id="{76E0F1FD-1ED6-E613-DE15-AE7B86E51066}"/>
                </a:ext>
              </a:extLst>
            </p:cNvPr>
            <p:cNvGrpSpPr/>
            <p:nvPr/>
          </p:nvGrpSpPr>
          <p:grpSpPr>
            <a:xfrm>
              <a:off x="1590774" y="4552940"/>
              <a:ext cx="105883" cy="322441"/>
              <a:chOff x="15055849" y="23174326"/>
              <a:chExt cx="191122" cy="552073"/>
            </a:xfrm>
          </p:grpSpPr>
          <p:cxnSp>
            <p:nvCxnSpPr>
              <p:cNvPr id="414" name="Connettore diritto 123">
                <a:extLst>
                  <a:ext uri="{FF2B5EF4-FFF2-40B4-BE49-F238E27FC236}">
                    <a16:creationId xmlns:a16="http://schemas.microsoft.com/office/drawing/2014/main" id="{A81A876E-CCD8-677F-7215-9DD27FDE0E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112006" y="23174326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Connettore diritto 124">
                <a:extLst>
                  <a:ext uri="{FF2B5EF4-FFF2-40B4-BE49-F238E27FC236}">
                    <a16:creationId xmlns:a16="http://schemas.microsoft.com/office/drawing/2014/main" id="{D7F90C0F-5AA8-71A0-DA1E-209D163540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49" y="23263248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Connettore diritto 125">
                <a:extLst>
                  <a:ext uri="{FF2B5EF4-FFF2-40B4-BE49-F238E27FC236}">
                    <a16:creationId xmlns:a16="http://schemas.microsoft.com/office/drawing/2014/main" id="{31EEA661-1B07-3D0B-E36E-A862A343C3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345935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Connettore diritto 126">
                <a:extLst>
                  <a:ext uri="{FF2B5EF4-FFF2-40B4-BE49-F238E27FC236}">
                    <a16:creationId xmlns:a16="http://schemas.microsoft.com/office/drawing/2014/main" id="{0AFD3791-D257-8DCA-D0EC-F514A6C192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395830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Connettore diritto 127">
                <a:extLst>
                  <a:ext uri="{FF2B5EF4-FFF2-40B4-BE49-F238E27FC236}">
                    <a16:creationId xmlns:a16="http://schemas.microsoft.com/office/drawing/2014/main" id="{29302CE0-72FC-ECE5-217C-F8A8662DA6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50" y="23454668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Connettore diritto 128">
                <a:extLst>
                  <a:ext uri="{FF2B5EF4-FFF2-40B4-BE49-F238E27FC236}">
                    <a16:creationId xmlns:a16="http://schemas.microsoft.com/office/drawing/2014/main" id="{BEC40084-FA56-0FE2-6277-1DE3B6D6FA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526750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Connettore diritto 129">
                <a:extLst>
                  <a:ext uri="{FF2B5EF4-FFF2-40B4-BE49-F238E27FC236}">
                    <a16:creationId xmlns:a16="http://schemas.microsoft.com/office/drawing/2014/main" id="{3F1D5D41-1206-6297-7D35-1DB23EE476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590250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Connettore diritto 130">
                <a:extLst>
                  <a:ext uri="{FF2B5EF4-FFF2-40B4-BE49-F238E27FC236}">
                    <a16:creationId xmlns:a16="http://schemas.microsoft.com/office/drawing/2014/main" id="{C323E40C-F321-9294-43A8-ADF40DE8D1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108162" y="23658839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2" name="Gruppo 33">
              <a:extLst>
                <a:ext uri="{FF2B5EF4-FFF2-40B4-BE49-F238E27FC236}">
                  <a16:creationId xmlns:a16="http://schemas.microsoft.com/office/drawing/2014/main" id="{F100AA30-C969-049F-979B-7D1BB31D839C}"/>
                </a:ext>
              </a:extLst>
            </p:cNvPr>
            <p:cNvGrpSpPr/>
            <p:nvPr/>
          </p:nvGrpSpPr>
          <p:grpSpPr>
            <a:xfrm>
              <a:off x="2286886" y="4176734"/>
              <a:ext cx="343705" cy="455303"/>
              <a:chOff x="16312355" y="22530199"/>
              <a:chExt cx="620400" cy="779555"/>
            </a:xfrm>
          </p:grpSpPr>
          <p:grpSp>
            <p:nvGrpSpPr>
              <p:cNvPr id="395" name="Gruppo 104">
                <a:extLst>
                  <a:ext uri="{FF2B5EF4-FFF2-40B4-BE49-F238E27FC236}">
                    <a16:creationId xmlns:a16="http://schemas.microsoft.com/office/drawing/2014/main" id="{B39763CB-66FF-A153-E7E8-A7A118D805B2}"/>
                  </a:ext>
                </a:extLst>
              </p:cNvPr>
              <p:cNvGrpSpPr/>
              <p:nvPr/>
            </p:nvGrpSpPr>
            <p:grpSpPr>
              <a:xfrm>
                <a:off x="16312355" y="22530199"/>
                <a:ext cx="620400" cy="779555"/>
                <a:chOff x="16312355" y="22530199"/>
                <a:chExt cx="620400" cy="779555"/>
              </a:xfrm>
            </p:grpSpPr>
            <p:grpSp>
              <p:nvGrpSpPr>
                <p:cNvPr id="400" name="Gruppo 109">
                  <a:extLst>
                    <a:ext uri="{FF2B5EF4-FFF2-40B4-BE49-F238E27FC236}">
                      <a16:creationId xmlns:a16="http://schemas.microsoft.com/office/drawing/2014/main" id="{274DFE80-0DE7-ECF0-24C6-A623899A129F}"/>
                    </a:ext>
                  </a:extLst>
                </p:cNvPr>
                <p:cNvGrpSpPr/>
                <p:nvPr/>
              </p:nvGrpSpPr>
              <p:grpSpPr>
                <a:xfrm>
                  <a:off x="16312355" y="22530199"/>
                  <a:ext cx="614918" cy="779555"/>
                  <a:chOff x="16312355" y="22530199"/>
                  <a:chExt cx="614918" cy="779555"/>
                </a:xfrm>
              </p:grpSpPr>
              <p:sp>
                <p:nvSpPr>
                  <p:cNvPr id="404" name="Arco 113">
                    <a:extLst>
                      <a:ext uri="{FF2B5EF4-FFF2-40B4-BE49-F238E27FC236}">
                        <a16:creationId xmlns:a16="http://schemas.microsoft.com/office/drawing/2014/main" id="{25EEC0E3-FCF1-B296-FED3-3B18C31A47AF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30096" y="22423889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05" name="Arco 114">
                    <a:extLst>
                      <a:ext uri="{FF2B5EF4-FFF2-40B4-BE49-F238E27FC236}">
                        <a16:creationId xmlns:a16="http://schemas.microsoft.com/office/drawing/2014/main" id="{3057FA9D-F6C8-B05D-FAA9-C75EADAF01FF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18665" y="22530068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06" name="Arco 115">
                    <a:extLst>
                      <a:ext uri="{FF2B5EF4-FFF2-40B4-BE49-F238E27FC236}">
                        <a16:creationId xmlns:a16="http://schemas.microsoft.com/office/drawing/2014/main" id="{0EB4589A-5009-F3A9-927A-99A00C917013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3320" y="22876345"/>
                    <a:ext cx="225961" cy="432297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07" name="Arco 116">
                    <a:extLst>
                      <a:ext uri="{FF2B5EF4-FFF2-40B4-BE49-F238E27FC236}">
                        <a16:creationId xmlns:a16="http://schemas.microsoft.com/office/drawing/2014/main" id="{7328EC70-E7C3-42F8-5E11-51ACE195DBE2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2418" y="22974899"/>
                    <a:ext cx="225961" cy="443749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08" name="Arco 117">
                    <a:extLst>
                      <a:ext uri="{FF2B5EF4-FFF2-40B4-BE49-F238E27FC236}">
                        <a16:creationId xmlns:a16="http://schemas.microsoft.com/office/drawing/2014/main" id="{1C304E4F-2D54-E631-0451-063B9C524207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75630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09" name="Arco 118">
                    <a:extLst>
                      <a:ext uri="{FF2B5EF4-FFF2-40B4-BE49-F238E27FC236}">
                        <a16:creationId xmlns:a16="http://schemas.microsoft.com/office/drawing/2014/main" id="{0AC1B5A0-ACF9-AD11-0528-64156E663643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86461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10" name="Arco 119">
                    <a:extLst>
                      <a:ext uri="{FF2B5EF4-FFF2-40B4-BE49-F238E27FC236}">
                        <a16:creationId xmlns:a16="http://schemas.microsoft.com/office/drawing/2014/main" id="{E0635A67-B001-B990-8640-2539BD795CAB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297442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11" name="Arco 120">
                    <a:extLst>
                      <a:ext uri="{FF2B5EF4-FFF2-40B4-BE49-F238E27FC236}">
                        <a16:creationId xmlns:a16="http://schemas.microsoft.com/office/drawing/2014/main" id="{76D88C26-2FC8-ACCD-1881-E6B49CD70AE5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3078268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12" name="Arco 121">
                    <a:extLst>
                      <a:ext uri="{FF2B5EF4-FFF2-40B4-BE49-F238E27FC236}">
                        <a16:creationId xmlns:a16="http://schemas.microsoft.com/office/drawing/2014/main" id="{53F0CA0D-512D-C5AE-8E8C-BD004C53E0AA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31207" y="2264923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13" name="Arco 122">
                    <a:extLst>
                      <a:ext uri="{FF2B5EF4-FFF2-40B4-BE49-F238E27FC236}">
                        <a16:creationId xmlns:a16="http://schemas.microsoft.com/office/drawing/2014/main" id="{2FDBD80D-EDB5-D75F-8F9F-AC4DC9BBDC03}"/>
                      </a:ext>
                    </a:extLst>
                  </p:cNvPr>
                  <p:cNvSpPr/>
                  <p:nvPr/>
                </p:nvSpPr>
                <p:spPr>
                  <a:xfrm rot="2370030" flipV="1">
                    <a:off x="16664998" y="23053826"/>
                    <a:ext cx="104355" cy="213495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401" name="Gruppo 110">
                  <a:extLst>
                    <a:ext uri="{FF2B5EF4-FFF2-40B4-BE49-F238E27FC236}">
                      <a16:creationId xmlns:a16="http://schemas.microsoft.com/office/drawing/2014/main" id="{28C86C1C-03E3-3352-6B9D-28927F86CC85}"/>
                    </a:ext>
                  </a:extLst>
                </p:cNvPr>
                <p:cNvGrpSpPr/>
                <p:nvPr/>
              </p:nvGrpSpPr>
              <p:grpSpPr>
                <a:xfrm>
                  <a:off x="16479632" y="22759897"/>
                  <a:ext cx="453123" cy="338305"/>
                  <a:chOff x="16479632" y="22759897"/>
                  <a:chExt cx="453123" cy="338305"/>
                </a:xfrm>
              </p:grpSpPr>
              <p:sp>
                <p:nvSpPr>
                  <p:cNvPr id="402" name="Arco 111">
                    <a:extLst>
                      <a:ext uri="{FF2B5EF4-FFF2-40B4-BE49-F238E27FC236}">
                        <a16:creationId xmlns:a16="http://schemas.microsoft.com/office/drawing/2014/main" id="{A3F7550A-EA65-C986-D15B-D3DADB9B2389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8913" y="22762960"/>
                    <a:ext cx="225961" cy="444524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03" name="Arco 112">
                    <a:extLst>
                      <a:ext uri="{FF2B5EF4-FFF2-40B4-BE49-F238E27FC236}">
                        <a16:creationId xmlns:a16="http://schemas.microsoft.com/office/drawing/2014/main" id="{74E254BD-5C15-C7D2-6C85-09E84E254D17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9314" y="22652418"/>
                    <a:ext cx="225961" cy="44092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grpSp>
            <p:nvGrpSpPr>
              <p:cNvPr id="396" name="Gruppo 105">
                <a:extLst>
                  <a:ext uri="{FF2B5EF4-FFF2-40B4-BE49-F238E27FC236}">
                    <a16:creationId xmlns:a16="http://schemas.microsoft.com/office/drawing/2014/main" id="{185D9EBF-336C-43A6-D8CA-077A5813E92B}"/>
                  </a:ext>
                </a:extLst>
              </p:cNvPr>
              <p:cNvGrpSpPr/>
              <p:nvPr/>
            </p:nvGrpSpPr>
            <p:grpSpPr>
              <a:xfrm>
                <a:off x="16312355" y="22623017"/>
                <a:ext cx="471610" cy="487637"/>
                <a:chOff x="16312355" y="22623017"/>
                <a:chExt cx="471610" cy="487637"/>
              </a:xfrm>
            </p:grpSpPr>
            <p:sp>
              <p:nvSpPr>
                <p:cNvPr id="397" name="Arco 106">
                  <a:extLst>
                    <a:ext uri="{FF2B5EF4-FFF2-40B4-BE49-F238E27FC236}">
                      <a16:creationId xmlns:a16="http://schemas.microsoft.com/office/drawing/2014/main" id="{3978F2A1-A4E3-5A25-B780-892E6D9316C5}"/>
                    </a:ext>
                  </a:extLst>
                </p:cNvPr>
                <p:cNvSpPr/>
                <p:nvPr/>
              </p:nvSpPr>
              <p:spPr>
                <a:xfrm rot="21397572">
                  <a:off x="16496401" y="22623017"/>
                  <a:ext cx="273047" cy="169708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98" name="Arco 107">
                  <a:extLst>
                    <a:ext uri="{FF2B5EF4-FFF2-40B4-BE49-F238E27FC236}">
                      <a16:creationId xmlns:a16="http://schemas.microsoft.com/office/drawing/2014/main" id="{63BEED77-7AF9-E6DA-7185-EA297B032094}"/>
                    </a:ext>
                  </a:extLst>
                </p:cNvPr>
                <p:cNvSpPr/>
                <p:nvPr/>
              </p:nvSpPr>
              <p:spPr>
                <a:xfrm rot="6831818">
                  <a:off x="16418665" y="22640233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99" name="Arco 108">
                  <a:extLst>
                    <a:ext uri="{FF2B5EF4-FFF2-40B4-BE49-F238E27FC236}">
                      <a16:creationId xmlns:a16="http://schemas.microsoft.com/office/drawing/2014/main" id="{905BFBFB-C9D0-6C06-6399-4B4A2006993F}"/>
                    </a:ext>
                  </a:extLst>
                </p:cNvPr>
                <p:cNvSpPr/>
                <p:nvPr/>
              </p:nvSpPr>
              <p:spPr>
                <a:xfrm rot="6831818">
                  <a:off x="16418665" y="22745354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323" name="Gruppo 34">
              <a:extLst>
                <a:ext uri="{FF2B5EF4-FFF2-40B4-BE49-F238E27FC236}">
                  <a16:creationId xmlns:a16="http://schemas.microsoft.com/office/drawing/2014/main" id="{C187749F-C2BB-446D-314A-9D9D2F7E985A}"/>
                </a:ext>
              </a:extLst>
            </p:cNvPr>
            <p:cNvGrpSpPr/>
            <p:nvPr/>
          </p:nvGrpSpPr>
          <p:grpSpPr>
            <a:xfrm>
              <a:off x="2360617" y="4867353"/>
              <a:ext cx="291696" cy="322441"/>
              <a:chOff x="16445442" y="23712653"/>
              <a:chExt cx="526521" cy="552073"/>
            </a:xfrm>
          </p:grpSpPr>
          <p:cxnSp>
            <p:nvCxnSpPr>
              <p:cNvPr id="386" name="Connettore 2 95">
                <a:extLst>
                  <a:ext uri="{FF2B5EF4-FFF2-40B4-BE49-F238E27FC236}">
                    <a16:creationId xmlns:a16="http://schemas.microsoft.com/office/drawing/2014/main" id="{4FC54103-70DB-8D58-8C5C-A474B85934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45442" y="23753787"/>
                <a:ext cx="526521" cy="49205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Connettore diritto 96">
                <a:extLst>
                  <a:ext uri="{FF2B5EF4-FFF2-40B4-BE49-F238E27FC236}">
                    <a16:creationId xmlns:a16="http://schemas.microsoft.com/office/drawing/2014/main" id="{E045957C-22C2-8429-31C6-430B37C3C0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644205" y="23712653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Connettore diritto 97">
                <a:extLst>
                  <a:ext uri="{FF2B5EF4-FFF2-40B4-BE49-F238E27FC236}">
                    <a16:creationId xmlns:a16="http://schemas.microsoft.com/office/drawing/2014/main" id="{C4691FC9-050E-06D7-DB7A-D61EFCF2AD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88048" y="23801575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Connettore diritto 98">
                <a:extLst>
                  <a:ext uri="{FF2B5EF4-FFF2-40B4-BE49-F238E27FC236}">
                    <a16:creationId xmlns:a16="http://schemas.microsoft.com/office/drawing/2014/main" id="{71A77CF2-7D5F-9A0B-837D-B068189339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588048" y="23884262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Connettore diritto 99">
                <a:extLst>
                  <a:ext uri="{FF2B5EF4-FFF2-40B4-BE49-F238E27FC236}">
                    <a16:creationId xmlns:a16="http://schemas.microsoft.com/office/drawing/2014/main" id="{680B63C6-34AF-4DF8-1F10-1120F83947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88049" y="23934157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Connettore diritto 100">
                <a:extLst>
                  <a:ext uri="{FF2B5EF4-FFF2-40B4-BE49-F238E27FC236}">
                    <a16:creationId xmlns:a16="http://schemas.microsoft.com/office/drawing/2014/main" id="{803CC955-01F3-A7FB-D017-5344D37D03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588049" y="23992995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Connettore diritto 101">
                <a:extLst>
                  <a:ext uri="{FF2B5EF4-FFF2-40B4-BE49-F238E27FC236}">
                    <a16:creationId xmlns:a16="http://schemas.microsoft.com/office/drawing/2014/main" id="{5665D159-CB99-EFF0-B40B-96DDA488BA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88049" y="24065077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Connettore diritto 102">
                <a:extLst>
                  <a:ext uri="{FF2B5EF4-FFF2-40B4-BE49-F238E27FC236}">
                    <a16:creationId xmlns:a16="http://schemas.microsoft.com/office/drawing/2014/main" id="{BAB44F83-FA06-D05A-5D0D-37C7A4A3EE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588048" y="24128577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Connettore diritto 103">
                <a:extLst>
                  <a:ext uri="{FF2B5EF4-FFF2-40B4-BE49-F238E27FC236}">
                    <a16:creationId xmlns:a16="http://schemas.microsoft.com/office/drawing/2014/main" id="{B9D5FB29-716B-0F3F-95D1-B55714D79B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640361" y="24197166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4" name="Connettore 35">
              <a:extLst>
                <a:ext uri="{FF2B5EF4-FFF2-40B4-BE49-F238E27FC236}">
                  <a16:creationId xmlns:a16="http://schemas.microsoft.com/office/drawing/2014/main" id="{72ADE06D-C8C0-494D-3E35-FCA8A18FABAC}"/>
                </a:ext>
              </a:extLst>
            </p:cNvPr>
            <p:cNvSpPr/>
            <p:nvPr/>
          </p:nvSpPr>
          <p:spPr>
            <a:xfrm>
              <a:off x="2692594" y="4094801"/>
              <a:ext cx="623381" cy="631453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25" name="Connettore diritto 36">
              <a:extLst>
                <a:ext uri="{FF2B5EF4-FFF2-40B4-BE49-F238E27FC236}">
                  <a16:creationId xmlns:a16="http://schemas.microsoft.com/office/drawing/2014/main" id="{8472658B-7563-FBC6-27BE-F17E0CE2C2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4506" y="4363874"/>
              <a:ext cx="102261" cy="1117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ttore diritto 37">
              <a:extLst>
                <a:ext uri="{FF2B5EF4-FFF2-40B4-BE49-F238E27FC236}">
                  <a16:creationId xmlns:a16="http://schemas.microsoft.com/office/drawing/2014/main" id="{847D4226-E26A-FB24-5E63-2A8D885A49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8173" y="4363874"/>
              <a:ext cx="103900" cy="11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ttore diritto 38">
              <a:extLst>
                <a:ext uri="{FF2B5EF4-FFF2-40B4-BE49-F238E27FC236}">
                  <a16:creationId xmlns:a16="http://schemas.microsoft.com/office/drawing/2014/main" id="{1803A4B9-64E4-3FE5-14A1-9029CDC15F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9496" y="4726254"/>
              <a:ext cx="366" cy="3341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ttore diritto 39">
              <a:extLst>
                <a:ext uri="{FF2B5EF4-FFF2-40B4-BE49-F238E27FC236}">
                  <a16:creationId xmlns:a16="http://schemas.microsoft.com/office/drawing/2014/main" id="{056DF8C4-32E3-C96A-3DE5-216613DD1590}"/>
                </a:ext>
              </a:extLst>
            </p:cNvPr>
            <p:cNvCxnSpPr>
              <a:cxnSpLocks/>
            </p:cNvCxnSpPr>
            <p:nvPr/>
          </p:nvCxnSpPr>
          <p:spPr>
            <a:xfrm>
              <a:off x="2828860" y="5068858"/>
              <a:ext cx="2849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ttore diritto 40">
              <a:extLst>
                <a:ext uri="{FF2B5EF4-FFF2-40B4-BE49-F238E27FC236}">
                  <a16:creationId xmlns:a16="http://schemas.microsoft.com/office/drawing/2014/main" id="{0560C606-797A-1C7C-FB04-AA55366704A2}"/>
                </a:ext>
              </a:extLst>
            </p:cNvPr>
            <p:cNvCxnSpPr>
              <a:cxnSpLocks/>
            </p:cNvCxnSpPr>
            <p:nvPr/>
          </p:nvCxnSpPr>
          <p:spPr>
            <a:xfrm>
              <a:off x="2866839" y="5110261"/>
              <a:ext cx="2051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ttore diritto 41">
              <a:extLst>
                <a:ext uri="{FF2B5EF4-FFF2-40B4-BE49-F238E27FC236}">
                  <a16:creationId xmlns:a16="http://schemas.microsoft.com/office/drawing/2014/main" id="{1158E405-51FA-3FBF-61EA-4C0FCAF35335}"/>
                </a:ext>
              </a:extLst>
            </p:cNvPr>
            <p:cNvCxnSpPr>
              <a:cxnSpLocks/>
            </p:cNvCxnSpPr>
            <p:nvPr/>
          </p:nvCxnSpPr>
          <p:spPr>
            <a:xfrm>
              <a:off x="2923296" y="5152448"/>
              <a:ext cx="1011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ttore diritto 42">
              <a:extLst>
                <a:ext uri="{FF2B5EF4-FFF2-40B4-BE49-F238E27FC236}">
                  <a16:creationId xmlns:a16="http://schemas.microsoft.com/office/drawing/2014/main" id="{9C54773B-391D-D07F-28AC-EF31FF5C45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6135" y="4580755"/>
              <a:ext cx="0" cy="4796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ttore diritto 43">
              <a:extLst>
                <a:ext uri="{FF2B5EF4-FFF2-40B4-BE49-F238E27FC236}">
                  <a16:creationId xmlns:a16="http://schemas.microsoft.com/office/drawing/2014/main" id="{71DC207B-7081-623B-FF9C-61B7DA515FA8}"/>
                </a:ext>
              </a:extLst>
            </p:cNvPr>
            <p:cNvCxnSpPr>
              <a:cxnSpLocks/>
            </p:cNvCxnSpPr>
            <p:nvPr/>
          </p:nvCxnSpPr>
          <p:spPr>
            <a:xfrm>
              <a:off x="3342540" y="5060395"/>
              <a:ext cx="28493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ttore diritto 44">
              <a:extLst>
                <a:ext uri="{FF2B5EF4-FFF2-40B4-BE49-F238E27FC236}">
                  <a16:creationId xmlns:a16="http://schemas.microsoft.com/office/drawing/2014/main" id="{5AB36168-B651-CAE2-EF77-E586CFA0E91E}"/>
                </a:ext>
              </a:extLst>
            </p:cNvPr>
            <p:cNvCxnSpPr>
              <a:cxnSpLocks/>
            </p:cNvCxnSpPr>
            <p:nvPr/>
          </p:nvCxnSpPr>
          <p:spPr>
            <a:xfrm>
              <a:off x="3380519" y="5101798"/>
              <a:ext cx="2085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ttore diritto 45">
              <a:extLst>
                <a:ext uri="{FF2B5EF4-FFF2-40B4-BE49-F238E27FC236}">
                  <a16:creationId xmlns:a16="http://schemas.microsoft.com/office/drawing/2014/main" id="{D3832893-97D8-FD55-47E0-6A875523C72E}"/>
                </a:ext>
              </a:extLst>
            </p:cNvPr>
            <p:cNvCxnSpPr>
              <a:cxnSpLocks/>
            </p:cNvCxnSpPr>
            <p:nvPr/>
          </p:nvCxnSpPr>
          <p:spPr>
            <a:xfrm>
              <a:off x="3439176" y="5140668"/>
              <a:ext cx="10114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5" name="Gruppo 46">
              <a:extLst>
                <a:ext uri="{FF2B5EF4-FFF2-40B4-BE49-F238E27FC236}">
                  <a16:creationId xmlns:a16="http://schemas.microsoft.com/office/drawing/2014/main" id="{C04D1E45-5E0E-FD41-5D71-D344509A4F0B}"/>
                </a:ext>
              </a:extLst>
            </p:cNvPr>
            <p:cNvGrpSpPr/>
            <p:nvPr/>
          </p:nvGrpSpPr>
          <p:grpSpPr>
            <a:xfrm>
              <a:off x="3322570" y="4158904"/>
              <a:ext cx="343705" cy="455303"/>
              <a:chOff x="16312355" y="22530199"/>
              <a:chExt cx="620400" cy="779555"/>
            </a:xfrm>
          </p:grpSpPr>
          <p:grpSp>
            <p:nvGrpSpPr>
              <p:cNvPr id="367" name="Gruppo 76">
                <a:extLst>
                  <a:ext uri="{FF2B5EF4-FFF2-40B4-BE49-F238E27FC236}">
                    <a16:creationId xmlns:a16="http://schemas.microsoft.com/office/drawing/2014/main" id="{13213C6F-53C2-2B12-5B4A-02EB8D6B3514}"/>
                  </a:ext>
                </a:extLst>
              </p:cNvPr>
              <p:cNvGrpSpPr/>
              <p:nvPr/>
            </p:nvGrpSpPr>
            <p:grpSpPr>
              <a:xfrm>
                <a:off x="16312355" y="22530199"/>
                <a:ext cx="620400" cy="779555"/>
                <a:chOff x="16312355" y="22530199"/>
                <a:chExt cx="620400" cy="779555"/>
              </a:xfrm>
            </p:grpSpPr>
            <p:grpSp>
              <p:nvGrpSpPr>
                <p:cNvPr id="372" name="Gruppo 81">
                  <a:extLst>
                    <a:ext uri="{FF2B5EF4-FFF2-40B4-BE49-F238E27FC236}">
                      <a16:creationId xmlns:a16="http://schemas.microsoft.com/office/drawing/2014/main" id="{3E1D1C5F-DA5C-A845-AA7E-FD3B428ADA43}"/>
                    </a:ext>
                  </a:extLst>
                </p:cNvPr>
                <p:cNvGrpSpPr/>
                <p:nvPr/>
              </p:nvGrpSpPr>
              <p:grpSpPr>
                <a:xfrm>
                  <a:off x="16312355" y="22530199"/>
                  <a:ext cx="614918" cy="779555"/>
                  <a:chOff x="16312355" y="22530199"/>
                  <a:chExt cx="614918" cy="779555"/>
                </a:xfrm>
              </p:grpSpPr>
              <p:sp>
                <p:nvSpPr>
                  <p:cNvPr id="376" name="Arco 85">
                    <a:extLst>
                      <a:ext uri="{FF2B5EF4-FFF2-40B4-BE49-F238E27FC236}">
                        <a16:creationId xmlns:a16="http://schemas.microsoft.com/office/drawing/2014/main" id="{69E1AF09-F290-8127-4B4A-1DF9E1712AB9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30096" y="22423889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77" name="Arco 86">
                    <a:extLst>
                      <a:ext uri="{FF2B5EF4-FFF2-40B4-BE49-F238E27FC236}">
                        <a16:creationId xmlns:a16="http://schemas.microsoft.com/office/drawing/2014/main" id="{B2A86088-C3E9-B2E3-62A3-8BE8B8B57378}"/>
                      </a:ext>
                    </a:extLst>
                  </p:cNvPr>
                  <p:cNvSpPr/>
                  <p:nvPr/>
                </p:nvSpPr>
                <p:spPr>
                  <a:xfrm rot="6831818">
                    <a:off x="16418665" y="22530068"/>
                    <a:ext cx="258990" cy="47161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78" name="Arco 87">
                    <a:extLst>
                      <a:ext uri="{FF2B5EF4-FFF2-40B4-BE49-F238E27FC236}">
                        <a16:creationId xmlns:a16="http://schemas.microsoft.com/office/drawing/2014/main" id="{E522DE62-0F14-89E1-F895-86C72C1CA71C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3320" y="22876345"/>
                    <a:ext cx="225961" cy="432297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379" name="Arco 88">
                    <a:extLst>
                      <a:ext uri="{FF2B5EF4-FFF2-40B4-BE49-F238E27FC236}">
                        <a16:creationId xmlns:a16="http://schemas.microsoft.com/office/drawing/2014/main" id="{24623D0D-CCAE-F458-0CFF-BD04852E6C83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2418" y="22974899"/>
                    <a:ext cx="225961" cy="443749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80" name="Arco 89">
                    <a:extLst>
                      <a:ext uri="{FF2B5EF4-FFF2-40B4-BE49-F238E27FC236}">
                        <a16:creationId xmlns:a16="http://schemas.microsoft.com/office/drawing/2014/main" id="{6DE8E478-0225-C45F-F334-DF044E814D1F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75630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81" name="Arco 90">
                    <a:extLst>
                      <a:ext uri="{FF2B5EF4-FFF2-40B4-BE49-F238E27FC236}">
                        <a16:creationId xmlns:a16="http://schemas.microsoft.com/office/drawing/2014/main" id="{980661D7-FCEB-29F9-586B-F9C2BED34B27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09" y="22864619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82" name="Arco 91">
                    <a:extLst>
                      <a:ext uri="{FF2B5EF4-FFF2-40B4-BE49-F238E27FC236}">
                        <a16:creationId xmlns:a16="http://schemas.microsoft.com/office/drawing/2014/main" id="{C1372781-ACC1-99D1-3F64-87DA3EBDDFD0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297442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83" name="Arco 92">
                    <a:extLst>
                      <a:ext uri="{FF2B5EF4-FFF2-40B4-BE49-F238E27FC236}">
                        <a16:creationId xmlns:a16="http://schemas.microsoft.com/office/drawing/2014/main" id="{1DE545BE-A2E4-3DF8-5496-D72666460383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21010" y="23078268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84" name="Arco 93">
                    <a:extLst>
                      <a:ext uri="{FF2B5EF4-FFF2-40B4-BE49-F238E27FC236}">
                        <a16:creationId xmlns:a16="http://schemas.microsoft.com/office/drawing/2014/main" id="{94D32BE1-9189-8637-D4DE-550EBE054A72}"/>
                      </a:ext>
                    </a:extLst>
                  </p:cNvPr>
                  <p:cNvSpPr/>
                  <p:nvPr/>
                </p:nvSpPr>
                <p:spPr>
                  <a:xfrm rot="2858371">
                    <a:off x="16631207" y="22649230"/>
                    <a:ext cx="155089" cy="131842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85" name="Arco 94">
                    <a:extLst>
                      <a:ext uri="{FF2B5EF4-FFF2-40B4-BE49-F238E27FC236}">
                        <a16:creationId xmlns:a16="http://schemas.microsoft.com/office/drawing/2014/main" id="{0DE59AA6-EAB8-FA37-5605-9BA1D581E6AB}"/>
                      </a:ext>
                    </a:extLst>
                  </p:cNvPr>
                  <p:cNvSpPr/>
                  <p:nvPr/>
                </p:nvSpPr>
                <p:spPr>
                  <a:xfrm rot="2370030" flipV="1">
                    <a:off x="16664998" y="23053826"/>
                    <a:ext cx="104355" cy="213495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373" name="Gruppo 82">
                  <a:extLst>
                    <a:ext uri="{FF2B5EF4-FFF2-40B4-BE49-F238E27FC236}">
                      <a16:creationId xmlns:a16="http://schemas.microsoft.com/office/drawing/2014/main" id="{23F9D44B-C1AF-9220-2A09-F2AF19B48C52}"/>
                    </a:ext>
                  </a:extLst>
                </p:cNvPr>
                <p:cNvGrpSpPr/>
                <p:nvPr/>
              </p:nvGrpSpPr>
              <p:grpSpPr>
                <a:xfrm>
                  <a:off x="16479632" y="22759897"/>
                  <a:ext cx="453123" cy="338305"/>
                  <a:chOff x="16479632" y="22759897"/>
                  <a:chExt cx="453123" cy="338305"/>
                </a:xfrm>
              </p:grpSpPr>
              <p:sp>
                <p:nvSpPr>
                  <p:cNvPr id="374" name="Arco 83">
                    <a:extLst>
                      <a:ext uri="{FF2B5EF4-FFF2-40B4-BE49-F238E27FC236}">
                        <a16:creationId xmlns:a16="http://schemas.microsoft.com/office/drawing/2014/main" id="{DB98D37A-F603-3542-7AE4-33CACD73F335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88913" y="22762960"/>
                    <a:ext cx="225961" cy="444524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75" name="Arco 84">
                    <a:extLst>
                      <a:ext uri="{FF2B5EF4-FFF2-40B4-BE49-F238E27FC236}">
                        <a16:creationId xmlns:a16="http://schemas.microsoft.com/office/drawing/2014/main" id="{EEB74B8F-3CDB-2EA0-F7B8-4712460AC80B}"/>
                      </a:ext>
                    </a:extLst>
                  </p:cNvPr>
                  <p:cNvSpPr/>
                  <p:nvPr/>
                </p:nvSpPr>
                <p:spPr>
                  <a:xfrm rot="6831818" flipH="1" flipV="1">
                    <a:off x="16599314" y="22652418"/>
                    <a:ext cx="225961" cy="440920"/>
                  </a:xfrm>
                  <a:prstGeom prst="arc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grpSp>
            <p:nvGrpSpPr>
              <p:cNvPr id="368" name="Gruppo 77">
                <a:extLst>
                  <a:ext uri="{FF2B5EF4-FFF2-40B4-BE49-F238E27FC236}">
                    <a16:creationId xmlns:a16="http://schemas.microsoft.com/office/drawing/2014/main" id="{3632BCEE-139F-F7E6-2358-6F773DE63BE2}"/>
                  </a:ext>
                </a:extLst>
              </p:cNvPr>
              <p:cNvGrpSpPr/>
              <p:nvPr/>
            </p:nvGrpSpPr>
            <p:grpSpPr>
              <a:xfrm>
                <a:off x="16312355" y="22623017"/>
                <a:ext cx="471610" cy="487637"/>
                <a:chOff x="16312355" y="22623017"/>
                <a:chExt cx="471610" cy="487637"/>
              </a:xfrm>
            </p:grpSpPr>
            <p:sp>
              <p:nvSpPr>
                <p:cNvPr id="369" name="Arco 78">
                  <a:extLst>
                    <a:ext uri="{FF2B5EF4-FFF2-40B4-BE49-F238E27FC236}">
                      <a16:creationId xmlns:a16="http://schemas.microsoft.com/office/drawing/2014/main" id="{81CECB0D-A12A-4EA7-7FF3-A0C716B71B6F}"/>
                    </a:ext>
                  </a:extLst>
                </p:cNvPr>
                <p:cNvSpPr/>
                <p:nvPr/>
              </p:nvSpPr>
              <p:spPr>
                <a:xfrm rot="21397572">
                  <a:off x="16496401" y="22623017"/>
                  <a:ext cx="273047" cy="169708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70" name="Arco 79">
                  <a:extLst>
                    <a:ext uri="{FF2B5EF4-FFF2-40B4-BE49-F238E27FC236}">
                      <a16:creationId xmlns:a16="http://schemas.microsoft.com/office/drawing/2014/main" id="{B5078097-36D1-201B-B992-6EA2F80BA087}"/>
                    </a:ext>
                  </a:extLst>
                </p:cNvPr>
                <p:cNvSpPr/>
                <p:nvPr/>
              </p:nvSpPr>
              <p:spPr>
                <a:xfrm rot="6831818">
                  <a:off x="16418665" y="22640233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71" name="Arco 80">
                  <a:extLst>
                    <a:ext uri="{FF2B5EF4-FFF2-40B4-BE49-F238E27FC236}">
                      <a16:creationId xmlns:a16="http://schemas.microsoft.com/office/drawing/2014/main" id="{E0D2FCA1-A6C5-2871-FFF4-E3B32328D271}"/>
                    </a:ext>
                  </a:extLst>
                </p:cNvPr>
                <p:cNvSpPr/>
                <p:nvPr/>
              </p:nvSpPr>
              <p:spPr>
                <a:xfrm rot="6831818">
                  <a:off x="16418665" y="22745354"/>
                  <a:ext cx="258990" cy="471610"/>
                </a:xfrm>
                <a:prstGeom prst="arc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336" name="Gruppo 47">
              <a:extLst>
                <a:ext uri="{FF2B5EF4-FFF2-40B4-BE49-F238E27FC236}">
                  <a16:creationId xmlns:a16="http://schemas.microsoft.com/office/drawing/2014/main" id="{C79011EA-0993-BE56-E488-ACFD81AFC5FF}"/>
                </a:ext>
              </a:extLst>
            </p:cNvPr>
            <p:cNvGrpSpPr/>
            <p:nvPr/>
          </p:nvGrpSpPr>
          <p:grpSpPr>
            <a:xfrm>
              <a:off x="3459540" y="3662239"/>
              <a:ext cx="105883" cy="322441"/>
              <a:chOff x="15055849" y="23174326"/>
              <a:chExt cx="191122" cy="552073"/>
            </a:xfrm>
          </p:grpSpPr>
          <p:cxnSp>
            <p:nvCxnSpPr>
              <p:cNvPr id="359" name="Connettore diritto 68">
                <a:extLst>
                  <a:ext uri="{FF2B5EF4-FFF2-40B4-BE49-F238E27FC236}">
                    <a16:creationId xmlns:a16="http://schemas.microsoft.com/office/drawing/2014/main" id="{0EAFB857-DE0B-26B9-C0AC-7BE949FB03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112006" y="23174326"/>
                <a:ext cx="129674" cy="984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Connettore diritto 69">
                <a:extLst>
                  <a:ext uri="{FF2B5EF4-FFF2-40B4-BE49-F238E27FC236}">
                    <a16:creationId xmlns:a16="http://schemas.microsoft.com/office/drawing/2014/main" id="{190CA654-C5C0-6274-5FF1-F31682421F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49" y="23263248"/>
                <a:ext cx="180735" cy="87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Connettore diritto 70">
                <a:extLst>
                  <a:ext uri="{FF2B5EF4-FFF2-40B4-BE49-F238E27FC236}">
                    <a16:creationId xmlns:a16="http://schemas.microsoft.com/office/drawing/2014/main" id="{AC6044CD-8618-5264-4102-8F80629BA2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345935"/>
                <a:ext cx="169865" cy="557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Connettore diritto 71">
                <a:extLst>
                  <a:ext uri="{FF2B5EF4-FFF2-40B4-BE49-F238E27FC236}">
                    <a16:creationId xmlns:a16="http://schemas.microsoft.com/office/drawing/2014/main" id="{CAD3430D-B9F2-7F11-8FAA-F0C41B3DA9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395830"/>
                <a:ext cx="169864" cy="67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Connettore diritto 72">
                <a:extLst>
                  <a:ext uri="{FF2B5EF4-FFF2-40B4-BE49-F238E27FC236}">
                    <a16:creationId xmlns:a16="http://schemas.microsoft.com/office/drawing/2014/main" id="{76ACEF1F-C40F-36C7-D0D6-F5CD38FDAE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50" y="23454668"/>
                <a:ext cx="180734" cy="703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Connettore diritto 73">
                <a:extLst>
                  <a:ext uri="{FF2B5EF4-FFF2-40B4-BE49-F238E27FC236}">
                    <a16:creationId xmlns:a16="http://schemas.microsoft.com/office/drawing/2014/main" id="{40098346-3C80-1F46-87B7-C24B17B9E9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55850" y="23526750"/>
                <a:ext cx="191121" cy="635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Connettore diritto 74">
                <a:extLst>
                  <a:ext uri="{FF2B5EF4-FFF2-40B4-BE49-F238E27FC236}">
                    <a16:creationId xmlns:a16="http://schemas.microsoft.com/office/drawing/2014/main" id="{34416BA8-1FE6-9EE7-386A-B1A6D93990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55849" y="23590250"/>
                <a:ext cx="180735" cy="7220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Connettore diritto 75">
                <a:extLst>
                  <a:ext uri="{FF2B5EF4-FFF2-40B4-BE49-F238E27FC236}">
                    <a16:creationId xmlns:a16="http://schemas.microsoft.com/office/drawing/2014/main" id="{616EED56-34C1-AAA0-52B0-8A3DA97B97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108162" y="23658839"/>
                <a:ext cx="133517" cy="675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7" name="Connettore diritto 48">
              <a:extLst>
                <a:ext uri="{FF2B5EF4-FFF2-40B4-BE49-F238E27FC236}">
                  <a16:creationId xmlns:a16="http://schemas.microsoft.com/office/drawing/2014/main" id="{DCA7C9E8-2875-1C62-5F28-2E2D0217FC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4815" y="3983282"/>
              <a:ext cx="5352" cy="2398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ttore diritto 49">
              <a:extLst>
                <a:ext uri="{FF2B5EF4-FFF2-40B4-BE49-F238E27FC236}">
                  <a16:creationId xmlns:a16="http://schemas.microsoft.com/office/drawing/2014/main" id="{16FF085A-17BE-52AD-D434-D81FC57E7F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8860" y="3419206"/>
              <a:ext cx="0" cy="2430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ttore diritto 50">
              <a:extLst>
                <a:ext uri="{FF2B5EF4-FFF2-40B4-BE49-F238E27FC236}">
                  <a16:creationId xmlns:a16="http://schemas.microsoft.com/office/drawing/2014/main" id="{964DD8F3-3ABC-0CD4-189C-AE5D2B5566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496" y="3419206"/>
              <a:ext cx="0" cy="6755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ttore diritto 51">
              <a:extLst>
                <a:ext uri="{FF2B5EF4-FFF2-40B4-BE49-F238E27FC236}">
                  <a16:creationId xmlns:a16="http://schemas.microsoft.com/office/drawing/2014/main" id="{E92E8578-6FBE-B940-0230-F1DE17C71B60}"/>
                </a:ext>
              </a:extLst>
            </p:cNvPr>
            <p:cNvCxnSpPr>
              <a:cxnSpLocks/>
            </p:cNvCxnSpPr>
            <p:nvPr/>
          </p:nvCxnSpPr>
          <p:spPr>
            <a:xfrm>
              <a:off x="2979496" y="3423442"/>
              <a:ext cx="18496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ttore diritto 52">
              <a:extLst>
                <a:ext uri="{FF2B5EF4-FFF2-40B4-BE49-F238E27FC236}">
                  <a16:creationId xmlns:a16="http://schemas.microsoft.com/office/drawing/2014/main" id="{7EDE22CE-1D77-8161-5D77-BDB40C7992BF}"/>
                </a:ext>
              </a:extLst>
            </p:cNvPr>
            <p:cNvCxnSpPr>
              <a:cxnSpLocks/>
            </p:cNvCxnSpPr>
            <p:nvPr/>
          </p:nvCxnSpPr>
          <p:spPr>
            <a:xfrm>
              <a:off x="3385657" y="3423442"/>
              <a:ext cx="32347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2" name="Connettore 53">
              <a:extLst>
                <a:ext uri="{FF2B5EF4-FFF2-40B4-BE49-F238E27FC236}">
                  <a16:creationId xmlns:a16="http://schemas.microsoft.com/office/drawing/2014/main" id="{B0FFF193-AC35-2815-29B0-9B3DF5832EEC}"/>
                </a:ext>
              </a:extLst>
            </p:cNvPr>
            <p:cNvSpPr/>
            <p:nvPr/>
          </p:nvSpPr>
          <p:spPr>
            <a:xfrm>
              <a:off x="3716781" y="3389010"/>
              <a:ext cx="68010" cy="69230"/>
            </a:xfrm>
            <a:prstGeom prst="flowChartConnector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3" name="Triangolo isoscele 54">
              <a:extLst>
                <a:ext uri="{FF2B5EF4-FFF2-40B4-BE49-F238E27FC236}">
                  <a16:creationId xmlns:a16="http://schemas.microsoft.com/office/drawing/2014/main" id="{A4E32127-C77C-6BA5-CB7D-879CCBF019DB}"/>
                </a:ext>
              </a:extLst>
            </p:cNvPr>
            <p:cNvSpPr/>
            <p:nvPr/>
          </p:nvSpPr>
          <p:spPr>
            <a:xfrm rot="5400000">
              <a:off x="3130231" y="3315994"/>
              <a:ext cx="288404" cy="215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4" name="Arco 55">
              <a:extLst>
                <a:ext uri="{FF2B5EF4-FFF2-40B4-BE49-F238E27FC236}">
                  <a16:creationId xmlns:a16="http://schemas.microsoft.com/office/drawing/2014/main" id="{DB3A08AB-ABDB-A4DB-21CF-FE7049252E3F}"/>
                </a:ext>
              </a:extLst>
            </p:cNvPr>
            <p:cNvSpPr/>
            <p:nvPr/>
          </p:nvSpPr>
          <p:spPr>
            <a:xfrm>
              <a:off x="2124363" y="4035569"/>
              <a:ext cx="218331" cy="297747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45" name="Connettore 2 56">
              <a:extLst>
                <a:ext uri="{FF2B5EF4-FFF2-40B4-BE49-F238E27FC236}">
                  <a16:creationId xmlns:a16="http://schemas.microsoft.com/office/drawing/2014/main" id="{86FE1D17-B8AA-359F-00ED-D8686DBCBA98}"/>
                </a:ext>
              </a:extLst>
            </p:cNvPr>
            <p:cNvCxnSpPr>
              <a:cxnSpLocks/>
            </p:cNvCxnSpPr>
            <p:nvPr/>
          </p:nvCxnSpPr>
          <p:spPr>
            <a:xfrm>
              <a:off x="2342693" y="4182054"/>
              <a:ext cx="0" cy="1079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CasellaDiTesto 57">
              <a:extLst>
                <a:ext uri="{FF2B5EF4-FFF2-40B4-BE49-F238E27FC236}">
                  <a16:creationId xmlns:a16="http://schemas.microsoft.com/office/drawing/2014/main" id="{828EC9A4-9968-2B36-5F84-B58E400F839B}"/>
                </a:ext>
              </a:extLst>
            </p:cNvPr>
            <p:cNvSpPr txBox="1"/>
            <p:nvPr/>
          </p:nvSpPr>
          <p:spPr>
            <a:xfrm>
              <a:off x="2059945" y="3617779"/>
              <a:ext cx="463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>
                  <a:latin typeface="Trade Gothic Next Light" panose="020B0403040303020004" pitchFamily="34" charset="0"/>
                </a:rPr>
                <a:t>I</a:t>
              </a:r>
              <a:r>
                <a:rPr lang="it-IT" sz="1600" b="1" i="1" baseline="-25000" dirty="0">
                  <a:latin typeface="Trade Gothic Next Light" panose="020B0403040303020004" pitchFamily="34" charset="0"/>
                </a:rPr>
                <a:t>TES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347" name="CasellaDiTesto 58">
              <a:extLst>
                <a:ext uri="{FF2B5EF4-FFF2-40B4-BE49-F238E27FC236}">
                  <a16:creationId xmlns:a16="http://schemas.microsoft.com/office/drawing/2014/main" id="{76973619-EEB6-C7D1-CABD-80969736290B}"/>
                </a:ext>
              </a:extLst>
            </p:cNvPr>
            <p:cNvSpPr txBox="1"/>
            <p:nvPr/>
          </p:nvSpPr>
          <p:spPr>
            <a:xfrm>
              <a:off x="790607" y="4630344"/>
              <a:ext cx="4798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I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bias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348" name="CasellaDiTesto 59">
              <a:extLst>
                <a:ext uri="{FF2B5EF4-FFF2-40B4-BE49-F238E27FC236}">
                  <a16:creationId xmlns:a16="http://schemas.microsoft.com/office/drawing/2014/main" id="{800FD60B-FFA4-D5AF-DBE1-B722D7452623}"/>
                </a:ext>
              </a:extLst>
            </p:cNvPr>
            <p:cNvSpPr txBox="1"/>
            <p:nvPr/>
          </p:nvSpPr>
          <p:spPr>
            <a:xfrm>
              <a:off x="1128489" y="4337301"/>
              <a:ext cx="552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R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bias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349" name="CasellaDiTesto 60">
              <a:extLst>
                <a:ext uri="{FF2B5EF4-FFF2-40B4-BE49-F238E27FC236}">
                  <a16:creationId xmlns:a16="http://schemas.microsoft.com/office/drawing/2014/main" id="{09F8827D-24D2-0759-ECD5-8F7B29D8D6B1}"/>
                </a:ext>
              </a:extLst>
            </p:cNvPr>
            <p:cNvSpPr txBox="1"/>
            <p:nvPr/>
          </p:nvSpPr>
          <p:spPr>
            <a:xfrm>
              <a:off x="2002702" y="4359204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L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in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350" name="CasellaDiTesto 61">
              <a:extLst>
                <a:ext uri="{FF2B5EF4-FFF2-40B4-BE49-F238E27FC236}">
                  <a16:creationId xmlns:a16="http://schemas.microsoft.com/office/drawing/2014/main" id="{402C7472-FD6D-20E6-2776-08175254E057}"/>
                </a:ext>
              </a:extLst>
            </p:cNvPr>
            <p:cNvSpPr txBox="1"/>
            <p:nvPr/>
          </p:nvSpPr>
          <p:spPr>
            <a:xfrm>
              <a:off x="1957499" y="4866688"/>
              <a:ext cx="5296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>
                  <a:latin typeface="Trade Gothic Next Light" panose="020B0403040303020004" pitchFamily="34" charset="0"/>
                </a:rPr>
                <a:t>R</a:t>
              </a:r>
              <a:r>
                <a:rPr lang="it-IT" sz="1600" b="1" i="1" baseline="-25000" dirty="0">
                  <a:latin typeface="Trade Gothic Next Light" panose="020B0403040303020004" pitchFamily="34" charset="0"/>
                </a:rPr>
                <a:t>TES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351" name="CasellaDiTesto 62">
              <a:extLst>
                <a:ext uri="{FF2B5EF4-FFF2-40B4-BE49-F238E27FC236}">
                  <a16:creationId xmlns:a16="http://schemas.microsoft.com/office/drawing/2014/main" id="{A6653E05-1470-D78D-0141-A51F0987FF97}"/>
                </a:ext>
              </a:extLst>
            </p:cNvPr>
            <p:cNvSpPr txBox="1"/>
            <p:nvPr/>
          </p:nvSpPr>
          <p:spPr>
            <a:xfrm>
              <a:off x="2691474" y="4269558"/>
              <a:ext cx="631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i="1" dirty="0">
                  <a:latin typeface="Trade Gothic Next Light" panose="020B0403040303020004" pitchFamily="34" charset="0"/>
                </a:rPr>
                <a:t>SQUID</a:t>
              </a:r>
            </a:p>
          </p:txBody>
        </p:sp>
        <p:sp>
          <p:nvSpPr>
            <p:cNvPr id="352" name="CasellaDiTesto 63">
              <a:extLst>
                <a:ext uri="{FF2B5EF4-FFF2-40B4-BE49-F238E27FC236}">
                  <a16:creationId xmlns:a16="http://schemas.microsoft.com/office/drawing/2014/main" id="{D6850E84-94DF-0006-8227-9130D36C2766}"/>
                </a:ext>
              </a:extLst>
            </p:cNvPr>
            <p:cNvSpPr txBox="1"/>
            <p:nvPr/>
          </p:nvSpPr>
          <p:spPr>
            <a:xfrm>
              <a:off x="3558288" y="3716558"/>
              <a:ext cx="4295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R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fb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353" name="CasellaDiTesto 64">
              <a:extLst>
                <a:ext uri="{FF2B5EF4-FFF2-40B4-BE49-F238E27FC236}">
                  <a16:creationId xmlns:a16="http://schemas.microsoft.com/office/drawing/2014/main" id="{E34AF71A-4E71-1563-BFC1-BE6F04A24217}"/>
                </a:ext>
              </a:extLst>
            </p:cNvPr>
            <p:cNvSpPr txBox="1"/>
            <p:nvPr/>
          </p:nvSpPr>
          <p:spPr>
            <a:xfrm>
              <a:off x="3600447" y="4278447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L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fb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sp>
          <p:nvSpPr>
            <p:cNvPr id="354" name="CasellaDiTesto 65">
              <a:extLst>
                <a:ext uri="{FF2B5EF4-FFF2-40B4-BE49-F238E27FC236}">
                  <a16:creationId xmlns:a16="http://schemas.microsoft.com/office/drawing/2014/main" id="{1A0F99B1-FA78-5BDB-0162-7AF5B5513775}"/>
                </a:ext>
              </a:extLst>
            </p:cNvPr>
            <p:cNvSpPr txBox="1"/>
            <p:nvPr/>
          </p:nvSpPr>
          <p:spPr>
            <a:xfrm>
              <a:off x="3818171" y="3312757"/>
              <a:ext cx="483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dirty="0" err="1">
                  <a:latin typeface="Trade Gothic Next Light" panose="020B0403040303020004" pitchFamily="34" charset="0"/>
                </a:rPr>
                <a:t>V</a:t>
              </a:r>
              <a:r>
                <a:rPr lang="it-IT" sz="1600" b="1" i="1" baseline="-25000" dirty="0" err="1">
                  <a:latin typeface="Trade Gothic Next Light" panose="020B0403040303020004" pitchFamily="34" charset="0"/>
                </a:rPr>
                <a:t>out</a:t>
              </a:r>
              <a:endParaRPr lang="it-IT" sz="1600" b="1" i="1" dirty="0">
                <a:latin typeface="Trade Gothic Next Light" panose="020B0403040303020004" pitchFamily="34" charset="0"/>
              </a:endParaRPr>
            </a:p>
          </p:txBody>
        </p:sp>
        <p:cxnSp>
          <p:nvCxnSpPr>
            <p:cNvPr id="355" name="Connettore diritto 66">
              <a:extLst>
                <a:ext uri="{FF2B5EF4-FFF2-40B4-BE49-F238E27FC236}">
                  <a16:creationId xmlns:a16="http://schemas.microsoft.com/office/drawing/2014/main" id="{F84B313A-929B-2BB2-4770-E9270D16DA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5639" y="4366834"/>
              <a:ext cx="102261" cy="1117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ttore diritto 67">
              <a:extLst>
                <a:ext uri="{FF2B5EF4-FFF2-40B4-BE49-F238E27FC236}">
                  <a16:creationId xmlns:a16="http://schemas.microsoft.com/office/drawing/2014/main" id="{440F4736-50FF-BC64-28FB-1C89327E80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59307" y="4366834"/>
              <a:ext cx="103900" cy="1120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CasellaDiTesto 165">
              <a:extLst>
                <a:ext uri="{FF2B5EF4-FFF2-40B4-BE49-F238E27FC236}">
                  <a16:creationId xmlns:a16="http://schemas.microsoft.com/office/drawing/2014/main" id="{D16A2697-9AFC-6BF4-E18E-D772A87BEA7F}"/>
                </a:ext>
              </a:extLst>
            </p:cNvPr>
            <p:cNvSpPr txBox="1"/>
            <p:nvPr/>
          </p:nvSpPr>
          <p:spPr>
            <a:xfrm>
              <a:off x="618061" y="3055728"/>
              <a:ext cx="15063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Palatino Linotype" panose="02040502050505030304" pitchFamily="18" charset="0"/>
                </a:rPr>
                <a:t>voltage bias</a:t>
              </a:r>
              <a:endParaRPr lang="en-US" dirty="0"/>
            </a:p>
          </p:txBody>
        </p:sp>
        <p:sp>
          <p:nvSpPr>
            <p:cNvPr id="358" name="CasellaDiTesto 166">
              <a:extLst>
                <a:ext uri="{FF2B5EF4-FFF2-40B4-BE49-F238E27FC236}">
                  <a16:creationId xmlns:a16="http://schemas.microsoft.com/office/drawing/2014/main" id="{04D35954-3EBF-1C69-F652-E7D571E3D99A}"/>
                </a:ext>
              </a:extLst>
            </p:cNvPr>
            <p:cNvSpPr txBox="1"/>
            <p:nvPr/>
          </p:nvSpPr>
          <p:spPr>
            <a:xfrm>
              <a:off x="2740795" y="5362395"/>
              <a:ext cx="13665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Palatino Linotype" panose="02040502050505030304" pitchFamily="18" charset="0"/>
                </a:rPr>
                <a:t>Amplifier</a:t>
              </a:r>
              <a:endParaRPr lang="en-US" dirty="0"/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315194E5-D45A-1C31-EBB3-8C2B2721C7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1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226" grpId="0" animBg="1"/>
      <p:bldP spid="228" grpId="0" animBg="1"/>
      <p:bldP spid="278" grpId="0" animBg="1"/>
      <p:bldP spid="280" grpId="0" animBg="1"/>
      <p:bldP spid="284" grpId="0" animBg="1"/>
      <p:bldP spid="290" grpId="0" animBg="1"/>
      <p:bldP spid="291" grpId="0" animBg="1"/>
      <p:bldP spid="2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>
            <a:extLst>
              <a:ext uri="{FF2B5EF4-FFF2-40B4-BE49-F238E27FC236}">
                <a16:creationId xmlns:a16="http://schemas.microsoft.com/office/drawing/2014/main" id="{AF0A6CB2-C20B-1AEE-C82A-2DAA949BA655}"/>
              </a:ext>
            </a:extLst>
          </p:cNvPr>
          <p:cNvGrpSpPr/>
          <p:nvPr/>
        </p:nvGrpSpPr>
        <p:grpSpPr>
          <a:xfrm>
            <a:off x="323426" y="3354902"/>
            <a:ext cx="4039024" cy="3029755"/>
            <a:chOff x="8277129" y="18767503"/>
            <a:chExt cx="9365281" cy="6439196"/>
          </a:xfrm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CD3734F5-DFF9-3AE2-7F9E-BE9F4C07B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129" y="19181700"/>
              <a:ext cx="9365281" cy="6024999"/>
            </a:xfrm>
            <a:prstGeom prst="rect">
              <a:avLst/>
            </a:prstGeom>
          </p:spPr>
        </p:pic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B708C506-3274-A5DF-FA20-27534BEEDA8E}"/>
                </a:ext>
              </a:extLst>
            </p:cNvPr>
            <p:cNvGrpSpPr/>
            <p:nvPr/>
          </p:nvGrpSpPr>
          <p:grpSpPr>
            <a:xfrm>
              <a:off x="8597824" y="18767503"/>
              <a:ext cx="8939229" cy="4872073"/>
              <a:chOff x="10382361" y="9679578"/>
              <a:chExt cx="8939229" cy="4872073"/>
            </a:xfrm>
          </p:grpSpPr>
          <p:grpSp>
            <p:nvGrpSpPr>
              <p:cNvPr id="32" name="Gruppo 31">
                <a:extLst>
                  <a:ext uri="{FF2B5EF4-FFF2-40B4-BE49-F238E27FC236}">
                    <a16:creationId xmlns:a16="http://schemas.microsoft.com/office/drawing/2014/main" id="{E50742A0-C8BD-06C9-F85D-E8A294A5BFC9}"/>
                  </a:ext>
                </a:extLst>
              </p:cNvPr>
              <p:cNvGrpSpPr/>
              <p:nvPr/>
            </p:nvGrpSpPr>
            <p:grpSpPr>
              <a:xfrm>
                <a:off x="10382361" y="9679578"/>
                <a:ext cx="8939229" cy="4872073"/>
                <a:chOff x="21119679" y="9364151"/>
                <a:chExt cx="8939229" cy="4872073"/>
              </a:xfrm>
            </p:grpSpPr>
            <p:cxnSp>
              <p:nvCxnSpPr>
                <p:cNvPr id="37" name="Connettore 2 36">
                  <a:extLst>
                    <a:ext uri="{FF2B5EF4-FFF2-40B4-BE49-F238E27FC236}">
                      <a16:creationId xmlns:a16="http://schemas.microsoft.com/office/drawing/2014/main" id="{B1D2FAAE-7D95-87D6-8DFF-7D01E8A3B5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498050" y="10163766"/>
                  <a:ext cx="0" cy="37740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2 37">
                  <a:extLst>
                    <a:ext uri="{FF2B5EF4-FFF2-40B4-BE49-F238E27FC236}">
                      <a16:creationId xmlns:a16="http://schemas.microsoft.com/office/drawing/2014/main" id="{E0E085C7-F5F4-C255-69D2-8654C611A8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488525" y="10173882"/>
                  <a:ext cx="737584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CasellaDiTesto 38">
                  <a:extLst>
                    <a:ext uri="{FF2B5EF4-FFF2-40B4-BE49-F238E27FC236}">
                      <a16:creationId xmlns:a16="http://schemas.microsoft.com/office/drawing/2014/main" id="{D958C522-40E4-EFF4-FABA-BEF85BCAF5F6}"/>
                    </a:ext>
                  </a:extLst>
                </p:cNvPr>
                <p:cNvSpPr txBox="1"/>
                <p:nvPr/>
              </p:nvSpPr>
              <p:spPr>
                <a:xfrm>
                  <a:off x="21119679" y="10932328"/>
                  <a:ext cx="661834" cy="1793717"/>
                </a:xfrm>
                <a:prstGeom prst="rect">
                  <a:avLst/>
                </a:prstGeom>
                <a:noFill/>
              </p:spPr>
              <p:txBody>
                <a:bodyPr vert="vert270" wrap="none" rtlCol="0">
                  <a:spAutoFit/>
                </a:bodyPr>
                <a:lstStyle/>
                <a:p>
                  <a:r>
                    <a:rPr lang="it-IT" sz="1600" dirty="0" err="1">
                      <a:latin typeface="Trade Gothic Next Light" panose="020B0403040303020004" pitchFamily="34" charset="0"/>
                    </a:rPr>
                    <a:t>Amplitude</a:t>
                  </a:r>
                  <a:r>
                    <a:rPr lang="it-IT" sz="1600" dirty="0">
                      <a:latin typeface="Trade Gothic Next Light" panose="020B0403040303020004" pitchFamily="34" charset="0"/>
                    </a:rPr>
                    <a:t> (V)</a:t>
                  </a:r>
                </a:p>
              </p:txBody>
            </p:sp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0641CB6A-88A8-3911-C97E-1BF254F5A5C3}"/>
                    </a:ext>
                  </a:extLst>
                </p:cNvPr>
                <p:cNvSpPr txBox="1"/>
                <p:nvPr/>
              </p:nvSpPr>
              <p:spPr>
                <a:xfrm>
                  <a:off x="24650689" y="9364151"/>
                  <a:ext cx="1470417" cy="469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latin typeface="Trade Gothic Next Light" panose="020B0403040303020004" pitchFamily="34" charset="0"/>
                    </a:rPr>
                    <a:t>time (</a:t>
                  </a:r>
                  <a:r>
                    <a:rPr lang="el-GR" sz="1600" b="0" i="0" u="none" strike="noStrike" dirty="0">
                      <a:solidFill>
                        <a:srgbClr val="231F20"/>
                      </a:solidFill>
                      <a:latin typeface="AdvOTdd3b7348.I+03"/>
                    </a:rPr>
                    <a:t>μ</a:t>
                  </a:r>
                  <a:r>
                    <a:rPr lang="it-IT" sz="1600" dirty="0">
                      <a:latin typeface="Trade Gothic Next Light" panose="020B0403040303020004" pitchFamily="34" charset="0"/>
                    </a:rPr>
                    <a:t>s)</a:t>
                  </a:r>
                </a:p>
              </p:txBody>
            </p:sp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95DECBD0-0AA5-5347-9341-5C828A7FE47F}"/>
                    </a:ext>
                  </a:extLst>
                </p:cNvPr>
                <p:cNvSpPr txBox="1"/>
                <p:nvPr/>
              </p:nvSpPr>
              <p:spPr>
                <a:xfrm>
                  <a:off x="22602869" y="9719732"/>
                  <a:ext cx="7456039" cy="4922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dirty="0">
                      <a:latin typeface="Trade Gothic Next Light" panose="020B0403040303020004" pitchFamily="34" charset="0"/>
                    </a:rPr>
                    <a:t>0                            20                           40                           60</a:t>
                  </a:r>
                </a:p>
              </p:txBody>
            </p:sp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F9D08BD8-0EFE-4712-BAE8-032F4C880DEA}"/>
                    </a:ext>
                  </a:extLst>
                </p:cNvPr>
                <p:cNvSpPr txBox="1"/>
                <p:nvPr/>
              </p:nvSpPr>
              <p:spPr>
                <a:xfrm>
                  <a:off x="21705433" y="10134428"/>
                  <a:ext cx="927273" cy="4101796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pPr algn="ctr"/>
                  <a:r>
                    <a:rPr lang="it-IT" sz="1200" dirty="0">
                      <a:latin typeface="Trade Gothic Next Light" panose="020B0403040303020004" pitchFamily="34" charset="0"/>
                    </a:rPr>
                    <a:t>0</a:t>
                  </a: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r>
                    <a:rPr lang="it-IT" sz="1200" dirty="0">
                      <a:latin typeface="Trade Gothic Next Light" panose="020B0403040303020004" pitchFamily="34" charset="0"/>
                    </a:rPr>
                    <a:t>-0.1</a:t>
                  </a: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endParaRPr lang="it-IT" sz="1200" dirty="0">
                    <a:latin typeface="Trade Gothic Next Light" panose="020B0403040303020004" pitchFamily="34" charset="0"/>
                  </a:endParaRPr>
                </a:p>
                <a:p>
                  <a:pPr algn="ctr"/>
                  <a:r>
                    <a:rPr lang="it-IT" sz="1200" dirty="0">
                      <a:latin typeface="Trade Gothic Next Light" panose="020B0403040303020004" pitchFamily="34" charset="0"/>
                    </a:rPr>
                    <a:t>-0.2</a:t>
                  </a:r>
                </a:p>
                <a:p>
                  <a:pPr algn="ctr"/>
                  <a:r>
                    <a:rPr lang="it-IT" sz="1200" dirty="0">
                      <a:latin typeface="Trade Gothic Next Light" panose="020B0403040303020004" pitchFamily="34" charset="0"/>
                    </a:rPr>
                    <a:t> </a:t>
                  </a:r>
                </a:p>
              </p:txBody>
            </p:sp>
          </p:grp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9D8AD9D1-58E7-274C-ED0D-2C5CB2B74985}"/>
                  </a:ext>
                </a:extLst>
              </p:cNvPr>
              <p:cNvSpPr txBox="1"/>
              <p:nvPr/>
            </p:nvSpPr>
            <p:spPr>
              <a:xfrm>
                <a:off x="12134558" y="11958016"/>
                <a:ext cx="760873" cy="492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Trade Gothic Next Light" panose="020B0403040303020004" pitchFamily="34" charset="0"/>
                  </a:rPr>
                  <a:t>1 </a:t>
                </a:r>
                <a:r>
                  <a:rPr lang="el-GR" sz="1200" i="0" dirty="0">
                    <a:solidFill>
                      <a:srgbClr val="202122"/>
                    </a:solidFill>
                    <a:effectLst/>
                    <a:latin typeface="Times New Roman" panose="02020603050405020304" pitchFamily="18" charset="0"/>
                  </a:rPr>
                  <a:t>γ</a:t>
                </a:r>
                <a:endParaRPr lang="it-IT" sz="1200" dirty="0">
                  <a:latin typeface="Trade Gothic Next Light" panose="020B0403040303020004" pitchFamily="34" charset="0"/>
                </a:endParaRPr>
              </a:p>
            </p:txBody>
          </p: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341F851E-D631-D529-9BA1-0339641958EB}"/>
                  </a:ext>
                </a:extLst>
              </p:cNvPr>
              <p:cNvSpPr txBox="1"/>
              <p:nvPr/>
            </p:nvSpPr>
            <p:spPr>
              <a:xfrm>
                <a:off x="12081822" y="12982190"/>
                <a:ext cx="760873" cy="492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Trade Gothic Next Light" panose="020B0403040303020004" pitchFamily="34" charset="0"/>
                  </a:rPr>
                  <a:t>2 </a:t>
                </a:r>
                <a:r>
                  <a:rPr lang="el-GR" sz="1200" i="0" dirty="0">
                    <a:solidFill>
                      <a:srgbClr val="202122"/>
                    </a:solidFill>
                    <a:effectLst/>
                    <a:latin typeface="Times New Roman" panose="02020603050405020304" pitchFamily="18" charset="0"/>
                  </a:rPr>
                  <a:t>γ</a:t>
                </a:r>
                <a:endParaRPr lang="it-IT" sz="1200" dirty="0">
                  <a:latin typeface="Trade Gothic Next Light" panose="020B0403040303020004" pitchFamily="34" charset="0"/>
                </a:endParaRPr>
              </a:p>
            </p:txBody>
          </p:sp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2F785FAE-588A-F29A-B182-2A04123983F7}"/>
                  </a:ext>
                </a:extLst>
              </p:cNvPr>
              <p:cNvSpPr txBox="1"/>
              <p:nvPr/>
            </p:nvSpPr>
            <p:spPr>
              <a:xfrm>
                <a:off x="12134558" y="10964935"/>
                <a:ext cx="760873" cy="492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>
                    <a:latin typeface="Trade Gothic Next Light" panose="020B0403040303020004" pitchFamily="34" charset="0"/>
                  </a:rPr>
                  <a:t>0 </a:t>
                </a:r>
                <a:r>
                  <a:rPr lang="el-GR" sz="1200" i="0" dirty="0">
                    <a:solidFill>
                      <a:srgbClr val="202122"/>
                    </a:solidFill>
                    <a:effectLst/>
                    <a:latin typeface="Times New Roman" panose="02020603050405020304" pitchFamily="18" charset="0"/>
                  </a:rPr>
                  <a:t>γ</a:t>
                </a:r>
                <a:endParaRPr lang="it-IT" sz="1200" b="1" dirty="0">
                  <a:latin typeface="Trade Gothic Next Light" panose="020B0403040303020004" pitchFamily="34" charset="0"/>
                </a:endParaRPr>
              </a:p>
            </p:txBody>
          </p: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A352A9AE-22FF-8BE0-BF44-DB1C88406362}"/>
                  </a:ext>
                </a:extLst>
              </p:cNvPr>
              <p:cNvSpPr txBox="1"/>
              <p:nvPr/>
            </p:nvSpPr>
            <p:spPr>
              <a:xfrm>
                <a:off x="12093907" y="14006363"/>
                <a:ext cx="760873" cy="492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Trade Gothic Next Light" panose="020B0403040303020004" pitchFamily="34" charset="0"/>
                  </a:rPr>
                  <a:t>3 </a:t>
                </a:r>
                <a:r>
                  <a:rPr lang="el-GR" sz="1200" i="0" dirty="0">
                    <a:solidFill>
                      <a:srgbClr val="202122"/>
                    </a:solidFill>
                    <a:effectLst/>
                    <a:latin typeface="Times New Roman" panose="02020603050405020304" pitchFamily="18" charset="0"/>
                  </a:rPr>
                  <a:t>γ</a:t>
                </a:r>
                <a:endParaRPr lang="it-IT" sz="1200" dirty="0">
                  <a:latin typeface="Trade Gothic Next Light" panose="020B0403040303020004" pitchFamily="34" charset="0"/>
                </a:endParaRPr>
              </a:p>
            </p:txBody>
          </p:sp>
        </p:grpSp>
      </p:grp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769752" y="-70886"/>
            <a:ext cx="9503557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How they works: detector features</a:t>
            </a:r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5192F443-A795-5CFD-4223-0A9A1699FCBD}"/>
              </a:ext>
            </a:extLst>
          </p:cNvPr>
          <p:cNvGrpSpPr/>
          <p:nvPr/>
        </p:nvGrpSpPr>
        <p:grpSpPr>
          <a:xfrm>
            <a:off x="5821795" y="4451473"/>
            <a:ext cx="3610645" cy="845951"/>
            <a:chOff x="6075003" y="2935461"/>
            <a:chExt cx="3610645" cy="845951"/>
          </a:xfrm>
        </p:grpSpPr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3ACCAC50-0B15-6B7F-A282-4BBD17282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7298" y="2935461"/>
              <a:ext cx="1954524" cy="546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Monotype Sorts" pitchFamily="2" charset="2"/>
                <a:buNone/>
                <a:defRPr/>
              </a:pPr>
              <a:r>
                <a:rPr lang="en-GB" b="1" u="sng" dirty="0"/>
                <a:t>Energy resolution</a:t>
              </a:r>
              <a:endParaRPr lang="el-GR" b="1" u="sng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D5B81C42-7C47-9E25-3858-0C4DCFA8C7CF}"/>
                    </a:ext>
                  </a:extLst>
                </p:cNvPr>
                <p:cNvSpPr txBox="1"/>
                <p:nvPr/>
              </p:nvSpPr>
              <p:spPr>
                <a:xfrm>
                  <a:off x="6075003" y="3244727"/>
                  <a:ext cx="3610645" cy="5366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b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D5B81C42-7C47-9E25-3858-0C4DCFA8C7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5003" y="3244727"/>
                  <a:ext cx="3610645" cy="53668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6963797-D64A-1D4F-57C2-F10E33695B86}"/>
              </a:ext>
            </a:extLst>
          </p:cNvPr>
          <p:cNvGrpSpPr/>
          <p:nvPr/>
        </p:nvGrpSpPr>
        <p:grpSpPr>
          <a:xfrm>
            <a:off x="2362630" y="4456810"/>
            <a:ext cx="3815472" cy="808678"/>
            <a:chOff x="6353995" y="1668774"/>
            <a:chExt cx="3815472" cy="808678"/>
          </a:xfrm>
        </p:grpSpPr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9DCEACAE-9B71-1B8F-2A16-EC8F0E365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995" y="1668774"/>
              <a:ext cx="2564213" cy="448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Monotype Sorts" pitchFamily="2" charset="2"/>
                <a:buNone/>
                <a:defRPr/>
              </a:pPr>
              <a:r>
                <a:rPr lang="en-GB" b="1" u="sng" dirty="0"/>
                <a:t>Effective response time</a:t>
              </a:r>
              <a:endParaRPr lang="el-GR" b="1" u="sng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4">
                  <a:extLst>
                    <a:ext uri="{FF2B5EF4-FFF2-40B4-BE49-F238E27FC236}">
                      <a16:creationId xmlns:a16="http://schemas.microsoft.com/office/drawing/2014/main" id="{8ABA7C88-F093-4965-88DA-ACE3C71E7FB6}"/>
                    </a:ext>
                  </a:extLst>
                </p:cNvPr>
                <p:cNvSpPr txBox="1"/>
                <p:nvPr/>
              </p:nvSpPr>
              <p:spPr>
                <a:xfrm>
                  <a:off x="6606272" y="2012068"/>
                  <a:ext cx="3563195" cy="465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 smtClean="0"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it-IT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a14:m>
                  <a:r>
                    <a:rPr lang="it-IT" sz="2800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b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4">
                  <a:extLst>
                    <a:ext uri="{FF2B5EF4-FFF2-40B4-BE49-F238E27FC236}">
                      <a16:creationId xmlns:a16="http://schemas.microsoft.com/office/drawing/2014/main" id="{8ABA7C88-F093-4965-88DA-ACE3C71E7F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6272" y="2012068"/>
                  <a:ext cx="3563195" cy="4653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27" name="Oggetto 26">
            <a:extLst>
              <a:ext uri="{FF2B5EF4-FFF2-40B4-BE49-F238E27FC236}">
                <a16:creationId xmlns:a16="http://schemas.microsoft.com/office/drawing/2014/main" id="{4E0FEB1F-D744-36F3-8F17-1D009337D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170713"/>
              </p:ext>
            </p:extLst>
          </p:nvPr>
        </p:nvGraphicFramePr>
        <p:xfrm>
          <a:off x="7272578" y="1567274"/>
          <a:ext cx="3895725" cy="2889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153680" imgH="2901600" progId="Origin95.Graph">
                  <p:embed/>
                </p:oleObj>
              </mc:Choice>
              <mc:Fallback>
                <p:oleObj name="Graph" r:id="rId6" imgW="4153680" imgH="2901600" progId="Origin95.Graph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DA0DAF08-C2C4-57AF-AADF-1CAD9DB66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72578" y="1567274"/>
                        <a:ext cx="3895725" cy="2889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2">
            <a:extLst>
              <a:ext uri="{FF2B5EF4-FFF2-40B4-BE49-F238E27FC236}">
                <a16:creationId xmlns:a16="http://schemas.microsoft.com/office/drawing/2014/main" id="{F7ABCB79-D2B9-DCD7-0D50-D85F538B0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50" y="1101944"/>
            <a:ext cx="2608907" cy="54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b="1" u="sng" dirty="0"/>
              <a:t>Critical temperature</a:t>
            </a:r>
            <a:endParaRPr lang="el-GR" b="1" u="sng" dirty="0"/>
          </a:p>
        </p:txBody>
      </p:sp>
      <p:pic>
        <p:nvPicPr>
          <p:cNvPr id="9" name="Immagine 5">
            <a:extLst>
              <a:ext uri="{FF2B5EF4-FFF2-40B4-BE49-F238E27FC236}">
                <a16:creationId xmlns:a16="http://schemas.microsoft.com/office/drawing/2014/main" id="{B5E994E5-BFEF-A1AC-788C-A770C5E7C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734" y="2564321"/>
            <a:ext cx="1787398" cy="494643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D31BA31B-D34B-245C-EFF5-9631FAB40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167" y="2090531"/>
            <a:ext cx="2608907" cy="54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b="1" u="sng" dirty="0"/>
              <a:t>Temperature sensitivity</a:t>
            </a:r>
            <a:endParaRPr lang="el-GR" b="1" u="sng" dirty="0"/>
          </a:p>
        </p:txBody>
      </p:sp>
      <p:graphicFrame>
        <p:nvGraphicFramePr>
          <p:cNvPr id="43" name="Oggetto 42">
            <a:extLst>
              <a:ext uri="{FF2B5EF4-FFF2-40B4-BE49-F238E27FC236}">
                <a16:creationId xmlns:a16="http://schemas.microsoft.com/office/drawing/2014/main" id="{CA402031-8277-BAF6-753E-82813BE214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481738"/>
              </p:ext>
            </p:extLst>
          </p:nvPr>
        </p:nvGraphicFramePr>
        <p:xfrm>
          <a:off x="3491674" y="637848"/>
          <a:ext cx="4024509" cy="3079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3920760" imgH="3000960" progId="Origin95.Graph">
                  <p:embed/>
                </p:oleObj>
              </mc:Choice>
              <mc:Fallback>
                <p:oleObj name="Graph" r:id="rId9" imgW="3920760" imgH="3000960" progId="Origin95.Graph">
                  <p:embed/>
                  <p:pic>
                    <p:nvPicPr>
                      <p:cNvPr id="427" name="Oggetto 426">
                        <a:extLst>
                          <a:ext uri="{FF2B5EF4-FFF2-40B4-BE49-F238E27FC236}">
                            <a16:creationId xmlns:a16="http://schemas.microsoft.com/office/drawing/2014/main" id="{84FF0455-1609-44A1-9555-78E79259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91674" y="637848"/>
                        <a:ext cx="4024509" cy="3079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2">
            <a:extLst>
              <a:ext uri="{FF2B5EF4-FFF2-40B4-BE49-F238E27FC236}">
                <a16:creationId xmlns:a16="http://schemas.microsoft.com/office/drawing/2014/main" id="{C5D1746D-4292-A22F-9905-E30344A06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37" y="1020315"/>
            <a:ext cx="3156166" cy="54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dirty="0"/>
              <a:t>Histogram of pulses amplitude for fixed photon energy</a:t>
            </a:r>
            <a:endParaRPr lang="el-G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7C90AD-DC99-90A0-5A8B-7601623EF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3387" y="4451473"/>
            <a:ext cx="1954524" cy="54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en-GB" b="1" u="sng" dirty="0"/>
              <a:t>Saturation energy</a:t>
            </a:r>
            <a:endParaRPr lang="el-GR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5">
                <a:extLst>
                  <a:ext uri="{FF2B5EF4-FFF2-40B4-BE49-F238E27FC236}">
                    <a16:creationId xmlns:a16="http://schemas.microsoft.com/office/drawing/2014/main" id="{73D5D210-5289-E73B-5C19-F7C9DB7AE969}"/>
                  </a:ext>
                </a:extLst>
              </p:cNvPr>
              <p:cNvSpPr txBox="1"/>
              <p:nvPr/>
            </p:nvSpPr>
            <p:spPr>
              <a:xfrm>
                <a:off x="8324313" y="4836091"/>
                <a:ext cx="3610645" cy="4803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5">
                <a:extLst>
                  <a:ext uri="{FF2B5EF4-FFF2-40B4-BE49-F238E27FC236}">
                    <a16:creationId xmlns:a16="http://schemas.microsoft.com/office/drawing/2014/main" id="{73D5D210-5289-E73B-5C19-F7C9DB7AE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313" y="4836091"/>
                <a:ext cx="3610645" cy="4803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con angoli arrotondati 467">
            <a:extLst>
              <a:ext uri="{FF2B5EF4-FFF2-40B4-BE49-F238E27FC236}">
                <a16:creationId xmlns:a16="http://schemas.microsoft.com/office/drawing/2014/main" id="{4CB7F3BB-FD92-A924-8140-8646DEEDB0F2}"/>
              </a:ext>
            </a:extLst>
          </p:cNvPr>
          <p:cNvSpPr/>
          <p:nvPr/>
        </p:nvSpPr>
        <p:spPr>
          <a:xfrm>
            <a:off x="2391033" y="5458029"/>
            <a:ext cx="7381617" cy="531605"/>
          </a:xfrm>
          <a:prstGeom prst="roundRect">
            <a:avLst/>
          </a:prstGeom>
          <a:solidFill>
            <a:srgbClr val="15284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latin typeface="Palatino Linotype" panose="02040502050505030304" pitchFamily="18" charset="0"/>
              </a:rPr>
              <a:t>The energy </a:t>
            </a:r>
            <a:r>
              <a:rPr lang="it-IT" sz="2800" b="1" dirty="0" err="1">
                <a:latin typeface="Palatino Linotype" panose="02040502050505030304" pitchFamily="18" charset="0"/>
              </a:rPr>
              <a:t>resolution</a:t>
            </a:r>
            <a:r>
              <a:rPr lang="it-IT" sz="2800" b="1" dirty="0">
                <a:latin typeface="Palatino Linotype" panose="02040502050505030304" pitchFamily="18" charset="0"/>
              </a:rPr>
              <a:t> </a:t>
            </a:r>
            <a:r>
              <a:rPr lang="it-IT" sz="2800" b="1" dirty="0" err="1">
                <a:latin typeface="Palatino Linotype" panose="02040502050505030304" pitchFamily="18" charset="0"/>
              </a:rPr>
              <a:t>improves</a:t>
            </a:r>
            <a:r>
              <a:rPr lang="it-IT" sz="2800" b="1" dirty="0">
                <a:latin typeface="Palatino Linotype" panose="02040502050505030304" pitchFamily="18" charset="0"/>
              </a:rPr>
              <a:t> for low T</a:t>
            </a:r>
            <a:r>
              <a:rPr lang="it-IT" sz="2800" b="1" baseline="-25000" dirty="0">
                <a:latin typeface="Palatino Linotype" panose="02040502050505030304" pitchFamily="18" charset="0"/>
              </a:rPr>
              <a:t>C</a:t>
            </a:r>
            <a:endParaRPr lang="it-IT" sz="2800" b="1" dirty="0">
              <a:latin typeface="Palatino Linotype" panose="0204050205050503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4A1840-B0E5-BD9D-14D2-63BAF947E03B}"/>
                  </a:ext>
                </a:extLst>
              </p:cNvPr>
              <p:cNvSpPr txBox="1"/>
              <p:nvPr/>
            </p:nvSpPr>
            <p:spPr>
              <a:xfrm>
                <a:off x="1123580" y="1451913"/>
                <a:ext cx="1635653" cy="581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</m:sSubSup>
                    </m:oMath>
                  </m:oMathPara>
                </a14:m>
                <a:endParaRPr lang="en-US" sz="2800" i="1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4A1840-B0E5-BD9D-14D2-63BAF947E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580" y="1451913"/>
                <a:ext cx="1635653" cy="5816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2149EAED-5C08-190D-8FCD-35F84662A68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23">
                <a:extLst>
                  <a:ext uri="{FF2B5EF4-FFF2-40B4-BE49-F238E27FC236}">
                    <a16:creationId xmlns:a16="http://schemas.microsoft.com/office/drawing/2014/main" id="{4B49AF4B-2107-5495-0C10-637F47D70FDD}"/>
                  </a:ext>
                </a:extLst>
              </p:cNvPr>
              <p:cNvSpPr txBox="1"/>
              <p:nvPr/>
            </p:nvSpPr>
            <p:spPr>
              <a:xfrm>
                <a:off x="2358343" y="2489124"/>
                <a:ext cx="1635653" cy="581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 smtClean="0">
                          <a:latin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</m:sSubSup>
                    </m:oMath>
                  </m:oMathPara>
                </a14:m>
                <a:endParaRPr lang="en-US" sz="2800" i="1" dirty="0"/>
              </a:p>
            </p:txBody>
          </p:sp>
        </mc:Choice>
        <mc:Fallback>
          <p:sp>
            <p:nvSpPr>
              <p:cNvPr id="5" name="TextBox 23">
                <a:extLst>
                  <a:ext uri="{FF2B5EF4-FFF2-40B4-BE49-F238E27FC236}">
                    <a16:creationId xmlns:a16="http://schemas.microsoft.com/office/drawing/2014/main" id="{4B49AF4B-2107-5495-0C10-637F47D70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343" y="2489124"/>
                <a:ext cx="1635653" cy="58163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20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0" y="-95685"/>
            <a:ext cx="9329820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T</a:t>
            </a:r>
            <a:r>
              <a:rPr lang="it-IT" sz="4400" baseline="-25000" dirty="0">
                <a:solidFill>
                  <a:srgbClr val="234865"/>
                </a:solidFill>
                <a:latin typeface="Palatino Linotype" panose="02040502050505030304" pitchFamily="18" charset="0"/>
              </a:rPr>
              <a:t>C</a:t>
            </a:r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 tuning: </a:t>
            </a:r>
            <a:r>
              <a:rPr lang="it-IT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proxymity</a:t>
            </a:r>
            <a:r>
              <a:rPr lang="it-IT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 </a:t>
            </a:r>
            <a:r>
              <a:rPr lang="it-IT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effect</a:t>
            </a:r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Rettangolo 45">
            <a:extLst>
              <a:ext uri="{FF2B5EF4-FFF2-40B4-BE49-F238E27FC236}">
                <a16:creationId xmlns:a16="http://schemas.microsoft.com/office/drawing/2014/main" id="{A72574B7-72E3-0456-3141-72DD8F9B9BE2}"/>
              </a:ext>
            </a:extLst>
          </p:cNvPr>
          <p:cNvSpPr/>
          <p:nvPr/>
        </p:nvSpPr>
        <p:spPr>
          <a:xfrm>
            <a:off x="1317896" y="2109488"/>
            <a:ext cx="3286806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Ti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FFD1E2-C785-7BEE-6E7D-726C1C411B94}"/>
              </a:ext>
            </a:extLst>
          </p:cNvPr>
          <p:cNvSpPr txBox="1"/>
          <p:nvPr/>
        </p:nvSpPr>
        <p:spPr>
          <a:xfrm>
            <a:off x="5124868" y="990348"/>
            <a:ext cx="101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latin typeface="Trade Gothic Next Light" panose="020B0403040303020004" pitchFamily="34" charset="0"/>
              </a:rPr>
              <a:t>R</a:t>
            </a:r>
            <a:r>
              <a:rPr lang="it-IT" sz="1800" dirty="0">
                <a:latin typeface="Tw Cen MT" panose="020B0602020104020603" pitchFamily="34" charset="0"/>
              </a:rPr>
              <a:t> (T)</a:t>
            </a:r>
            <a:endParaRPr lang="en-US" dirty="0"/>
          </a:p>
        </p:txBody>
      </p:sp>
      <p:cxnSp>
        <p:nvCxnSpPr>
          <p:cNvPr id="20" name="Connettore 2 11">
            <a:extLst>
              <a:ext uri="{FF2B5EF4-FFF2-40B4-BE49-F238E27FC236}">
                <a16:creationId xmlns:a16="http://schemas.microsoft.com/office/drawing/2014/main" id="{C1A3E1BA-335E-5CDD-972B-F0581E799BE1}"/>
              </a:ext>
            </a:extLst>
          </p:cNvPr>
          <p:cNvCxnSpPr>
            <a:cxnSpLocks/>
          </p:cNvCxnSpPr>
          <p:nvPr/>
        </p:nvCxnSpPr>
        <p:spPr bwMode="auto">
          <a:xfrm flipV="1">
            <a:off x="5683074" y="1314643"/>
            <a:ext cx="17410" cy="217567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6">
            <a:extLst>
              <a:ext uri="{FF2B5EF4-FFF2-40B4-BE49-F238E27FC236}">
                <a16:creationId xmlns:a16="http://schemas.microsoft.com/office/drawing/2014/main" id="{DE5E0DF8-8886-1C24-68F9-DCD583D20B43}"/>
              </a:ext>
            </a:extLst>
          </p:cNvPr>
          <p:cNvCxnSpPr>
            <a:cxnSpLocks/>
          </p:cNvCxnSpPr>
          <p:nvPr/>
        </p:nvCxnSpPr>
        <p:spPr bwMode="auto">
          <a:xfrm>
            <a:off x="5674325" y="3477712"/>
            <a:ext cx="5199779" cy="24089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8D64A338-99DC-ADC1-EB1C-973CFFF45197}"/>
              </a:ext>
            </a:extLst>
          </p:cNvPr>
          <p:cNvSpPr/>
          <p:nvPr/>
        </p:nvSpPr>
        <p:spPr>
          <a:xfrm>
            <a:off x="8784009" y="1771377"/>
            <a:ext cx="2095500" cy="1580717"/>
          </a:xfrm>
          <a:custGeom>
            <a:avLst/>
            <a:gdLst>
              <a:gd name="connsiteX0" fmla="*/ 0 w 2095500"/>
              <a:gd name="connsiteY0" fmla="*/ 1570348 h 1580717"/>
              <a:gd name="connsiteX1" fmla="*/ 566737 w 2095500"/>
              <a:gd name="connsiteY1" fmla="*/ 1579873 h 1580717"/>
              <a:gd name="connsiteX2" fmla="*/ 685800 w 2095500"/>
              <a:gd name="connsiteY2" fmla="*/ 1551298 h 1580717"/>
              <a:gd name="connsiteX3" fmla="*/ 738187 w 2095500"/>
              <a:gd name="connsiteY3" fmla="*/ 1384611 h 1580717"/>
              <a:gd name="connsiteX4" fmla="*/ 933450 w 2095500"/>
              <a:gd name="connsiteY4" fmla="*/ 555936 h 1580717"/>
              <a:gd name="connsiteX5" fmla="*/ 1066800 w 2095500"/>
              <a:gd name="connsiteY5" fmla="*/ 93973 h 1580717"/>
              <a:gd name="connsiteX6" fmla="*/ 1323975 w 2095500"/>
              <a:gd name="connsiteY6" fmla="*/ 8248 h 1580717"/>
              <a:gd name="connsiteX7" fmla="*/ 2095500 w 2095500"/>
              <a:gd name="connsiteY7" fmla="*/ 8248 h 158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5500" h="1580717">
                <a:moveTo>
                  <a:pt x="0" y="1570348"/>
                </a:moveTo>
                <a:cubicBezTo>
                  <a:pt x="226218" y="1576698"/>
                  <a:pt x="452437" y="1583048"/>
                  <a:pt x="566737" y="1579873"/>
                </a:cubicBezTo>
                <a:cubicBezTo>
                  <a:pt x="681037" y="1576698"/>
                  <a:pt x="657225" y="1583842"/>
                  <a:pt x="685800" y="1551298"/>
                </a:cubicBezTo>
                <a:cubicBezTo>
                  <a:pt x="714375" y="1518754"/>
                  <a:pt x="696912" y="1550505"/>
                  <a:pt x="738187" y="1384611"/>
                </a:cubicBezTo>
                <a:cubicBezTo>
                  <a:pt x="779462" y="1218717"/>
                  <a:pt x="878681" y="771042"/>
                  <a:pt x="933450" y="555936"/>
                </a:cubicBezTo>
                <a:cubicBezTo>
                  <a:pt x="988219" y="340830"/>
                  <a:pt x="1001713" y="185254"/>
                  <a:pt x="1066800" y="93973"/>
                </a:cubicBezTo>
                <a:cubicBezTo>
                  <a:pt x="1131888" y="2692"/>
                  <a:pt x="1152525" y="22535"/>
                  <a:pt x="1323975" y="8248"/>
                </a:cubicBezTo>
                <a:cubicBezTo>
                  <a:pt x="1495425" y="-6039"/>
                  <a:pt x="1795462" y="1104"/>
                  <a:pt x="2095500" y="8248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ttore diritto 38">
            <a:extLst>
              <a:ext uri="{FF2B5EF4-FFF2-40B4-BE49-F238E27FC236}">
                <a16:creationId xmlns:a16="http://schemas.microsoft.com/office/drawing/2014/main" id="{563B5E0A-1D2B-3801-D5D9-198CFDF9F80C}"/>
              </a:ext>
            </a:extLst>
          </p:cNvPr>
          <p:cNvCxnSpPr>
            <a:cxnSpLocks/>
          </p:cNvCxnSpPr>
          <p:nvPr/>
        </p:nvCxnSpPr>
        <p:spPr>
          <a:xfrm flipH="1">
            <a:off x="5683074" y="3318115"/>
            <a:ext cx="852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DF20E04-4324-171D-9BEA-8641A467C331}"/>
              </a:ext>
            </a:extLst>
          </p:cNvPr>
          <p:cNvSpPr txBox="1"/>
          <p:nvPr/>
        </p:nvSpPr>
        <p:spPr>
          <a:xfrm>
            <a:off x="5313656" y="3133449"/>
            <a:ext cx="32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latin typeface="Trade Gothic Next Light" panose="020B0403040303020004" pitchFamily="34" charset="0"/>
              </a:rPr>
              <a:t>0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D38121-AF3E-EB89-7EB3-0FD88954AEE5}"/>
              </a:ext>
            </a:extLst>
          </p:cNvPr>
          <p:cNvSpPr txBox="1"/>
          <p:nvPr/>
        </p:nvSpPr>
        <p:spPr>
          <a:xfrm>
            <a:off x="5266546" y="1593600"/>
            <a:ext cx="101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latin typeface="Trade Gothic Next Light" panose="020B0403040303020004" pitchFamily="34" charset="0"/>
              </a:rPr>
              <a:t>R</a:t>
            </a:r>
            <a:r>
              <a:rPr lang="it-IT" b="1" i="1" baseline="-25000" dirty="0">
                <a:latin typeface="Trade Gothic Next Light" panose="020B0403040303020004" pitchFamily="34" charset="0"/>
              </a:rPr>
              <a:t>N</a:t>
            </a:r>
            <a:endParaRPr lang="en-US" dirty="0"/>
          </a:p>
        </p:txBody>
      </p:sp>
      <p:cxnSp>
        <p:nvCxnSpPr>
          <p:cNvPr id="30" name="Connettore diritto 38">
            <a:extLst>
              <a:ext uri="{FF2B5EF4-FFF2-40B4-BE49-F238E27FC236}">
                <a16:creationId xmlns:a16="http://schemas.microsoft.com/office/drawing/2014/main" id="{D4D614EB-D7C3-F40C-8D40-7302101DDF7C}"/>
              </a:ext>
            </a:extLst>
          </p:cNvPr>
          <p:cNvCxnSpPr>
            <a:cxnSpLocks/>
          </p:cNvCxnSpPr>
          <p:nvPr/>
        </p:nvCxnSpPr>
        <p:spPr>
          <a:xfrm flipH="1">
            <a:off x="5685695" y="1742442"/>
            <a:ext cx="852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-form: Shape 35">
            <a:extLst>
              <a:ext uri="{FF2B5EF4-FFF2-40B4-BE49-F238E27FC236}">
                <a16:creationId xmlns:a16="http://schemas.microsoft.com/office/drawing/2014/main" id="{E945B8A4-F5BC-097E-AEA2-32978C4D19F2}"/>
              </a:ext>
            </a:extLst>
          </p:cNvPr>
          <p:cNvSpPr/>
          <p:nvPr/>
        </p:nvSpPr>
        <p:spPr>
          <a:xfrm>
            <a:off x="7417589" y="1757888"/>
            <a:ext cx="2095500" cy="1580717"/>
          </a:xfrm>
          <a:custGeom>
            <a:avLst/>
            <a:gdLst>
              <a:gd name="connsiteX0" fmla="*/ 0 w 2095500"/>
              <a:gd name="connsiteY0" fmla="*/ 1570348 h 1580717"/>
              <a:gd name="connsiteX1" fmla="*/ 566737 w 2095500"/>
              <a:gd name="connsiteY1" fmla="*/ 1579873 h 1580717"/>
              <a:gd name="connsiteX2" fmla="*/ 685800 w 2095500"/>
              <a:gd name="connsiteY2" fmla="*/ 1551298 h 1580717"/>
              <a:gd name="connsiteX3" fmla="*/ 738187 w 2095500"/>
              <a:gd name="connsiteY3" fmla="*/ 1384611 h 1580717"/>
              <a:gd name="connsiteX4" fmla="*/ 933450 w 2095500"/>
              <a:gd name="connsiteY4" fmla="*/ 555936 h 1580717"/>
              <a:gd name="connsiteX5" fmla="*/ 1066800 w 2095500"/>
              <a:gd name="connsiteY5" fmla="*/ 93973 h 1580717"/>
              <a:gd name="connsiteX6" fmla="*/ 1323975 w 2095500"/>
              <a:gd name="connsiteY6" fmla="*/ 8248 h 1580717"/>
              <a:gd name="connsiteX7" fmla="*/ 2095500 w 2095500"/>
              <a:gd name="connsiteY7" fmla="*/ 8248 h 158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5500" h="1580717">
                <a:moveTo>
                  <a:pt x="0" y="1570348"/>
                </a:moveTo>
                <a:cubicBezTo>
                  <a:pt x="226218" y="1576698"/>
                  <a:pt x="452437" y="1583048"/>
                  <a:pt x="566737" y="1579873"/>
                </a:cubicBezTo>
                <a:cubicBezTo>
                  <a:pt x="681037" y="1576698"/>
                  <a:pt x="657225" y="1583842"/>
                  <a:pt x="685800" y="1551298"/>
                </a:cubicBezTo>
                <a:cubicBezTo>
                  <a:pt x="714375" y="1518754"/>
                  <a:pt x="696912" y="1550505"/>
                  <a:pt x="738187" y="1384611"/>
                </a:cubicBezTo>
                <a:cubicBezTo>
                  <a:pt x="779462" y="1218717"/>
                  <a:pt x="878681" y="771042"/>
                  <a:pt x="933450" y="555936"/>
                </a:cubicBezTo>
                <a:cubicBezTo>
                  <a:pt x="988219" y="340830"/>
                  <a:pt x="1001713" y="185254"/>
                  <a:pt x="1066800" y="93973"/>
                </a:cubicBezTo>
                <a:cubicBezTo>
                  <a:pt x="1131888" y="2692"/>
                  <a:pt x="1152525" y="22535"/>
                  <a:pt x="1323975" y="8248"/>
                </a:cubicBezTo>
                <a:cubicBezTo>
                  <a:pt x="1495425" y="-6039"/>
                  <a:pt x="1795462" y="1104"/>
                  <a:pt x="2095500" y="8248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-form: Shape 36">
            <a:extLst>
              <a:ext uri="{FF2B5EF4-FFF2-40B4-BE49-F238E27FC236}">
                <a16:creationId xmlns:a16="http://schemas.microsoft.com/office/drawing/2014/main" id="{06E904F2-58DC-D512-9143-3B6CCE3602A7}"/>
              </a:ext>
            </a:extLst>
          </p:cNvPr>
          <p:cNvSpPr/>
          <p:nvPr/>
        </p:nvSpPr>
        <p:spPr>
          <a:xfrm>
            <a:off x="6503115" y="1746284"/>
            <a:ext cx="2095500" cy="1580717"/>
          </a:xfrm>
          <a:custGeom>
            <a:avLst/>
            <a:gdLst>
              <a:gd name="connsiteX0" fmla="*/ 0 w 2095500"/>
              <a:gd name="connsiteY0" fmla="*/ 1570348 h 1580717"/>
              <a:gd name="connsiteX1" fmla="*/ 566737 w 2095500"/>
              <a:gd name="connsiteY1" fmla="*/ 1579873 h 1580717"/>
              <a:gd name="connsiteX2" fmla="*/ 685800 w 2095500"/>
              <a:gd name="connsiteY2" fmla="*/ 1551298 h 1580717"/>
              <a:gd name="connsiteX3" fmla="*/ 738187 w 2095500"/>
              <a:gd name="connsiteY3" fmla="*/ 1384611 h 1580717"/>
              <a:gd name="connsiteX4" fmla="*/ 933450 w 2095500"/>
              <a:gd name="connsiteY4" fmla="*/ 555936 h 1580717"/>
              <a:gd name="connsiteX5" fmla="*/ 1066800 w 2095500"/>
              <a:gd name="connsiteY5" fmla="*/ 93973 h 1580717"/>
              <a:gd name="connsiteX6" fmla="*/ 1323975 w 2095500"/>
              <a:gd name="connsiteY6" fmla="*/ 8248 h 1580717"/>
              <a:gd name="connsiteX7" fmla="*/ 2095500 w 2095500"/>
              <a:gd name="connsiteY7" fmla="*/ 8248 h 158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5500" h="1580717">
                <a:moveTo>
                  <a:pt x="0" y="1570348"/>
                </a:moveTo>
                <a:cubicBezTo>
                  <a:pt x="226218" y="1576698"/>
                  <a:pt x="452437" y="1583048"/>
                  <a:pt x="566737" y="1579873"/>
                </a:cubicBezTo>
                <a:cubicBezTo>
                  <a:pt x="681037" y="1576698"/>
                  <a:pt x="657225" y="1583842"/>
                  <a:pt x="685800" y="1551298"/>
                </a:cubicBezTo>
                <a:cubicBezTo>
                  <a:pt x="714375" y="1518754"/>
                  <a:pt x="696912" y="1550505"/>
                  <a:pt x="738187" y="1384611"/>
                </a:cubicBezTo>
                <a:cubicBezTo>
                  <a:pt x="779462" y="1218717"/>
                  <a:pt x="878681" y="771042"/>
                  <a:pt x="933450" y="555936"/>
                </a:cubicBezTo>
                <a:cubicBezTo>
                  <a:pt x="988219" y="340830"/>
                  <a:pt x="1001713" y="185254"/>
                  <a:pt x="1066800" y="93973"/>
                </a:cubicBezTo>
                <a:cubicBezTo>
                  <a:pt x="1131888" y="2692"/>
                  <a:pt x="1152525" y="22535"/>
                  <a:pt x="1323975" y="8248"/>
                </a:cubicBezTo>
                <a:cubicBezTo>
                  <a:pt x="1495425" y="-6039"/>
                  <a:pt x="1795462" y="1104"/>
                  <a:pt x="2095500" y="8248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-form: Shape 37">
            <a:extLst>
              <a:ext uri="{FF2B5EF4-FFF2-40B4-BE49-F238E27FC236}">
                <a16:creationId xmlns:a16="http://schemas.microsoft.com/office/drawing/2014/main" id="{A150B49F-477B-67D4-4383-AA5B06DE34F0}"/>
              </a:ext>
            </a:extLst>
          </p:cNvPr>
          <p:cNvSpPr/>
          <p:nvPr/>
        </p:nvSpPr>
        <p:spPr>
          <a:xfrm>
            <a:off x="5673786" y="1735798"/>
            <a:ext cx="2095500" cy="1580717"/>
          </a:xfrm>
          <a:custGeom>
            <a:avLst/>
            <a:gdLst>
              <a:gd name="connsiteX0" fmla="*/ 0 w 2095500"/>
              <a:gd name="connsiteY0" fmla="*/ 1570348 h 1580717"/>
              <a:gd name="connsiteX1" fmla="*/ 566737 w 2095500"/>
              <a:gd name="connsiteY1" fmla="*/ 1579873 h 1580717"/>
              <a:gd name="connsiteX2" fmla="*/ 685800 w 2095500"/>
              <a:gd name="connsiteY2" fmla="*/ 1551298 h 1580717"/>
              <a:gd name="connsiteX3" fmla="*/ 738187 w 2095500"/>
              <a:gd name="connsiteY3" fmla="*/ 1384611 h 1580717"/>
              <a:gd name="connsiteX4" fmla="*/ 933450 w 2095500"/>
              <a:gd name="connsiteY4" fmla="*/ 555936 h 1580717"/>
              <a:gd name="connsiteX5" fmla="*/ 1066800 w 2095500"/>
              <a:gd name="connsiteY5" fmla="*/ 93973 h 1580717"/>
              <a:gd name="connsiteX6" fmla="*/ 1323975 w 2095500"/>
              <a:gd name="connsiteY6" fmla="*/ 8248 h 1580717"/>
              <a:gd name="connsiteX7" fmla="*/ 2095500 w 2095500"/>
              <a:gd name="connsiteY7" fmla="*/ 8248 h 158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5500" h="1580717">
                <a:moveTo>
                  <a:pt x="0" y="1570348"/>
                </a:moveTo>
                <a:cubicBezTo>
                  <a:pt x="226218" y="1576698"/>
                  <a:pt x="452437" y="1583048"/>
                  <a:pt x="566737" y="1579873"/>
                </a:cubicBezTo>
                <a:cubicBezTo>
                  <a:pt x="681037" y="1576698"/>
                  <a:pt x="657225" y="1583842"/>
                  <a:pt x="685800" y="1551298"/>
                </a:cubicBezTo>
                <a:cubicBezTo>
                  <a:pt x="714375" y="1518754"/>
                  <a:pt x="696912" y="1550505"/>
                  <a:pt x="738187" y="1384611"/>
                </a:cubicBezTo>
                <a:cubicBezTo>
                  <a:pt x="779462" y="1218717"/>
                  <a:pt x="878681" y="771042"/>
                  <a:pt x="933450" y="555936"/>
                </a:cubicBezTo>
                <a:cubicBezTo>
                  <a:pt x="988219" y="340830"/>
                  <a:pt x="1001713" y="185254"/>
                  <a:pt x="1066800" y="93973"/>
                </a:cubicBezTo>
                <a:cubicBezTo>
                  <a:pt x="1131888" y="2692"/>
                  <a:pt x="1152525" y="22535"/>
                  <a:pt x="1323975" y="8248"/>
                </a:cubicBezTo>
                <a:cubicBezTo>
                  <a:pt x="1495425" y="-6039"/>
                  <a:pt x="1795462" y="1104"/>
                  <a:pt x="2095500" y="8248"/>
                </a:cubicBez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06D16E-F3E1-47C0-8D77-1BEC490CD995}"/>
              </a:ext>
            </a:extLst>
          </p:cNvPr>
          <p:cNvSpPr txBox="1"/>
          <p:nvPr/>
        </p:nvSpPr>
        <p:spPr>
          <a:xfrm>
            <a:off x="10874104" y="3316515"/>
            <a:ext cx="1018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Tw Cen MT" panose="020B0602020104020603" pitchFamily="34" charset="0"/>
              </a:rPr>
              <a:t>T</a:t>
            </a:r>
            <a:endParaRPr lang="en-US" sz="2000" dirty="0"/>
          </a:p>
        </p:txBody>
      </p:sp>
      <p:sp>
        <p:nvSpPr>
          <p:cNvPr id="42" name="Rettangolo 63">
            <a:extLst>
              <a:ext uri="{FF2B5EF4-FFF2-40B4-BE49-F238E27FC236}">
                <a16:creationId xmlns:a16="http://schemas.microsoft.com/office/drawing/2014/main" id="{647335BB-55E9-5C2D-CE68-D0B373512467}"/>
              </a:ext>
            </a:extLst>
          </p:cNvPr>
          <p:cNvSpPr/>
          <p:nvPr/>
        </p:nvSpPr>
        <p:spPr>
          <a:xfrm>
            <a:off x="1317896" y="2476033"/>
            <a:ext cx="3286806" cy="40969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800" dirty="0" err="1">
                <a:solidFill>
                  <a:schemeClr val="bg1"/>
                </a:solidFill>
                <a:latin typeface="Tw Cen MT" panose="020B0602020104020603" pitchFamily="34" charset="0"/>
              </a:rPr>
              <a:t>SiN</a:t>
            </a:r>
            <a:r>
              <a:rPr lang="it-IT" sz="1800" baseline="-25000" dirty="0" err="1">
                <a:solidFill>
                  <a:schemeClr val="bg1"/>
                </a:solidFill>
                <a:latin typeface="Tw Cen MT" panose="020B0602020104020603" pitchFamily="34" charset="0"/>
              </a:rPr>
              <a:t>X</a:t>
            </a:r>
            <a:r>
              <a:rPr lang="it-IT" sz="1800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Tw Cen MT" panose="020B0602020104020603" pitchFamily="34" charset="0"/>
              </a:rPr>
              <a:t>substrate</a:t>
            </a:r>
            <a:endParaRPr lang="it-IT" sz="18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43" name="Immagine 7">
            <a:extLst>
              <a:ext uri="{FF2B5EF4-FFF2-40B4-BE49-F238E27FC236}">
                <a16:creationId xmlns:a16="http://schemas.microsoft.com/office/drawing/2014/main" id="{B214447A-E393-ADD8-0706-AE15B7DAC4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4030" r="11945" b="3208"/>
          <a:stretch/>
        </p:blipFill>
        <p:spPr bwMode="auto">
          <a:xfrm>
            <a:off x="1030517" y="3056129"/>
            <a:ext cx="3410740" cy="299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E747A25-D409-0E4C-BF93-94BB955B9209}"/>
                  </a:ext>
                </a:extLst>
              </p:cNvPr>
              <p:cNvSpPr txBox="1"/>
              <p:nvPr/>
            </p:nvSpPr>
            <p:spPr>
              <a:xfrm>
                <a:off x="5266545" y="3901976"/>
                <a:ext cx="5887007" cy="13880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l-GR" sz="2400" i="1">
                                          <a:latin typeface="Cambria Math" panose="02040503050406030204" pitchFamily="18" charset="0"/>
                                        </a:rPr>
                                        <m:t>π</m:t>
                                      </m:r>
                                    </m:num>
                                    <m:den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2400">
                                          <a:latin typeface="Cambria Math" panose="02040503050406030204" pitchFamily="18" charset="0"/>
                                        </a:rPr>
                                        <m:t>k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sz="2400">
                                          <a:latin typeface="Cambria Math" panose="02040503050406030204" pitchFamily="18" charset="0"/>
                                        </a:rPr>
                                        <m:t>B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400" i="1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1.13(1+</m:t>
                                  </m:r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it-IT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it-IT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it-IT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it-IT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E747A25-D409-0E4C-BF93-94BB955B9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545" y="3901976"/>
                <a:ext cx="5887007" cy="1388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2187E1BE-F04E-F901-3330-4E16E902722A}"/>
              </a:ext>
            </a:extLst>
          </p:cNvPr>
          <p:cNvSpPr txBox="1"/>
          <p:nvPr/>
        </p:nvSpPr>
        <p:spPr>
          <a:xfrm>
            <a:off x="4650776" y="5429357"/>
            <a:ext cx="696352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J. M. Martinis, G. C. Hilton, K. D. Irwin, and D. A. Wollman, “</a:t>
            </a:r>
            <a:r>
              <a:rPr lang="en-US" sz="1100" dirty="0">
                <a:highlight>
                  <a:srgbClr val="FFFF00"/>
                </a:highlight>
              </a:rPr>
              <a:t>Calculation of Tc in a normal-superconductor bilayer using the </a:t>
            </a:r>
            <a:r>
              <a:rPr lang="en-US" sz="1100" dirty="0" err="1">
                <a:highlight>
                  <a:srgbClr val="FFFF00"/>
                </a:highlight>
              </a:rPr>
              <a:t>microscopicbased</a:t>
            </a:r>
            <a:r>
              <a:rPr lang="en-US" sz="1100" dirty="0">
                <a:highlight>
                  <a:srgbClr val="FFFF00"/>
                </a:highlight>
              </a:rPr>
              <a:t> </a:t>
            </a:r>
            <a:r>
              <a:rPr lang="en-US" sz="1100" dirty="0" err="1">
                <a:highlight>
                  <a:srgbClr val="FFFF00"/>
                </a:highlight>
              </a:rPr>
              <a:t>Usadel</a:t>
            </a:r>
            <a:r>
              <a:rPr lang="en-US" sz="1100" dirty="0">
                <a:highlight>
                  <a:srgbClr val="FFFF00"/>
                </a:highlight>
              </a:rPr>
              <a:t> theory,</a:t>
            </a:r>
            <a:r>
              <a:rPr lang="en-US" sz="1100" dirty="0"/>
              <a:t>” </a:t>
            </a:r>
            <a:r>
              <a:rPr lang="en-US" sz="1100" dirty="0" err="1"/>
              <a:t>Nucl</a:t>
            </a:r>
            <a:r>
              <a:rPr lang="en-US" sz="1100" dirty="0"/>
              <a:t>. </a:t>
            </a:r>
            <a:r>
              <a:rPr lang="en-US" sz="1100" dirty="0" err="1"/>
              <a:t>Instrum</a:t>
            </a:r>
            <a:r>
              <a:rPr lang="en-US" sz="1100" dirty="0"/>
              <a:t>. Methods Phys. Res. Sect. A: Accel., Spectrometers, Detect. Assoc. Equip., vol. 444, no. 1/2, pp. 23–27, 2000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4FD3504-7A84-70F8-52B6-C9CF8B56F2BD}"/>
              </a:ext>
            </a:extLst>
          </p:cNvPr>
          <p:cNvGrpSpPr/>
          <p:nvPr/>
        </p:nvGrpSpPr>
        <p:grpSpPr>
          <a:xfrm>
            <a:off x="1312491" y="2086809"/>
            <a:ext cx="514895" cy="369332"/>
            <a:chOff x="454415" y="2043545"/>
            <a:chExt cx="514895" cy="369332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3BA827D-8C16-C6DE-3B0F-6F3E28938EE0}"/>
                </a:ext>
              </a:extLst>
            </p:cNvPr>
            <p:cNvCxnSpPr>
              <a:cxnSpLocks/>
            </p:cNvCxnSpPr>
            <p:nvPr/>
          </p:nvCxnSpPr>
          <p:spPr>
            <a:xfrm>
              <a:off x="969310" y="2072758"/>
              <a:ext cx="0" cy="31090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F89BA70-A3C1-6B1D-DACB-81647A22FD7A}"/>
                    </a:ext>
                  </a:extLst>
                </p:cNvPr>
                <p:cNvSpPr txBox="1"/>
                <p:nvPr/>
              </p:nvSpPr>
              <p:spPr>
                <a:xfrm>
                  <a:off x="454415" y="2043545"/>
                  <a:ext cx="42853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F89BA70-A3C1-6B1D-DACB-81647A22FD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415" y="2043545"/>
                  <a:ext cx="428533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9182536-1F7E-EC61-610F-B599A915D364}"/>
              </a:ext>
            </a:extLst>
          </p:cNvPr>
          <p:cNvSpPr txBox="1"/>
          <p:nvPr/>
        </p:nvSpPr>
        <p:spPr>
          <a:xfrm>
            <a:off x="9476490" y="3478868"/>
            <a:ext cx="1018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Tw Cen MT" panose="020B0602020104020603" pitchFamily="34" charset="0"/>
              </a:rPr>
              <a:t>T</a:t>
            </a:r>
            <a:r>
              <a:rPr lang="it-IT" sz="2000" baseline="-25000" dirty="0">
                <a:latin typeface="Tw Cen MT" panose="020B0602020104020603" pitchFamily="34" charset="0"/>
              </a:rPr>
              <a:t>C0</a:t>
            </a:r>
            <a:endParaRPr lang="en-US" sz="2000" dirty="0"/>
          </a:p>
        </p:txBody>
      </p:sp>
      <p:cxnSp>
        <p:nvCxnSpPr>
          <p:cNvPr id="78" name="Connettore diritto 38">
            <a:extLst>
              <a:ext uri="{FF2B5EF4-FFF2-40B4-BE49-F238E27FC236}">
                <a16:creationId xmlns:a16="http://schemas.microsoft.com/office/drawing/2014/main" id="{2E33B89D-22CA-06E5-FC37-172472175FBC}"/>
              </a:ext>
            </a:extLst>
          </p:cNvPr>
          <p:cNvCxnSpPr>
            <a:cxnSpLocks/>
          </p:cNvCxnSpPr>
          <p:nvPr/>
        </p:nvCxnSpPr>
        <p:spPr>
          <a:xfrm>
            <a:off x="9694495" y="2491854"/>
            <a:ext cx="3988" cy="99790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CA52EA4-4D09-B538-E5A3-9C4BA9BDD2FA}"/>
                  </a:ext>
                </a:extLst>
              </p:cNvPr>
              <p:cNvSpPr txBox="1"/>
              <p:nvPr/>
            </p:nvSpPr>
            <p:spPr>
              <a:xfrm>
                <a:off x="9811347" y="994026"/>
                <a:ext cx="11846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Varius </a:t>
                </a: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CA52EA4-4D09-B538-E5A3-9C4BA9BDD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347" y="994026"/>
                <a:ext cx="1184615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3F3005A-0C9F-B208-4928-D98DA0867F04}"/>
                  </a:ext>
                </a:extLst>
              </p:cNvPr>
              <p:cNvSpPr txBox="1"/>
              <p:nvPr/>
            </p:nvSpPr>
            <p:spPr>
              <a:xfrm>
                <a:off x="9853726" y="2462255"/>
                <a:ext cx="17289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Fixed</a:t>
                </a: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3F3005A-0C9F-B208-4928-D98DA0867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3726" y="2462255"/>
                <a:ext cx="1728971" cy="369332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30CA268F-A1C9-AD54-65BB-76F635EE3D01}"/>
              </a:ext>
            </a:extLst>
          </p:cNvPr>
          <p:cNvSpPr/>
          <p:nvPr/>
        </p:nvSpPr>
        <p:spPr>
          <a:xfrm>
            <a:off x="9513089" y="1371203"/>
            <a:ext cx="1187713" cy="108806"/>
          </a:xfrm>
          <a:prstGeom prst="triangle">
            <a:avLst>
              <a:gd name="adj" fmla="val 0"/>
            </a:avLst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Manual Input 91">
            <a:extLst>
              <a:ext uri="{FF2B5EF4-FFF2-40B4-BE49-F238E27FC236}">
                <a16:creationId xmlns:a16="http://schemas.microsoft.com/office/drawing/2014/main" id="{F2AE0C00-4C8A-0C4B-821B-1B71B9A8C803}"/>
              </a:ext>
            </a:extLst>
          </p:cNvPr>
          <p:cNvSpPr/>
          <p:nvPr/>
        </p:nvSpPr>
        <p:spPr>
          <a:xfrm flipH="1">
            <a:off x="8416207" y="1262071"/>
            <a:ext cx="1080308" cy="2247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44 w 10000"/>
              <a:gd name="connsiteY0" fmla="*/ 42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4 w 10000"/>
              <a:gd name="connsiteY4" fmla="*/ 4238 h 10000"/>
              <a:gd name="connsiteX0" fmla="*/ 44 w 10000"/>
              <a:gd name="connsiteY0" fmla="*/ 4797 h 10559"/>
              <a:gd name="connsiteX1" fmla="*/ 9978 w 10000"/>
              <a:gd name="connsiteY1" fmla="*/ 0 h 10559"/>
              <a:gd name="connsiteX2" fmla="*/ 10000 w 10000"/>
              <a:gd name="connsiteY2" fmla="*/ 10559 h 10559"/>
              <a:gd name="connsiteX3" fmla="*/ 0 w 10000"/>
              <a:gd name="connsiteY3" fmla="*/ 10559 h 10559"/>
              <a:gd name="connsiteX4" fmla="*/ 44 w 10000"/>
              <a:gd name="connsiteY4" fmla="*/ 4797 h 1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559">
                <a:moveTo>
                  <a:pt x="44" y="4797"/>
                </a:moveTo>
                <a:lnTo>
                  <a:pt x="9978" y="0"/>
                </a:lnTo>
                <a:cubicBezTo>
                  <a:pt x="9985" y="3520"/>
                  <a:pt x="9993" y="7039"/>
                  <a:pt x="10000" y="10559"/>
                </a:cubicBezTo>
                <a:lnTo>
                  <a:pt x="0" y="10559"/>
                </a:lnTo>
                <a:cubicBezTo>
                  <a:pt x="15" y="8638"/>
                  <a:pt x="29" y="6718"/>
                  <a:pt x="44" y="4797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lowchart: Manual Input 91">
            <a:extLst>
              <a:ext uri="{FF2B5EF4-FFF2-40B4-BE49-F238E27FC236}">
                <a16:creationId xmlns:a16="http://schemas.microsoft.com/office/drawing/2014/main" id="{AA3103F8-A46D-8AF6-1373-FCC06F6F7515}"/>
              </a:ext>
            </a:extLst>
          </p:cNvPr>
          <p:cNvSpPr/>
          <p:nvPr/>
        </p:nvSpPr>
        <p:spPr>
          <a:xfrm flipH="1">
            <a:off x="7509067" y="1183482"/>
            <a:ext cx="1062898" cy="30332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44 w 10000"/>
              <a:gd name="connsiteY0" fmla="*/ 42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4 w 10000"/>
              <a:gd name="connsiteY4" fmla="*/ 4238 h 10000"/>
              <a:gd name="connsiteX0" fmla="*/ 44 w 10000"/>
              <a:gd name="connsiteY0" fmla="*/ 4797 h 10559"/>
              <a:gd name="connsiteX1" fmla="*/ 9978 w 10000"/>
              <a:gd name="connsiteY1" fmla="*/ 0 h 10559"/>
              <a:gd name="connsiteX2" fmla="*/ 10000 w 10000"/>
              <a:gd name="connsiteY2" fmla="*/ 10559 h 10559"/>
              <a:gd name="connsiteX3" fmla="*/ 0 w 10000"/>
              <a:gd name="connsiteY3" fmla="*/ 10559 h 10559"/>
              <a:gd name="connsiteX4" fmla="*/ 44 w 10000"/>
              <a:gd name="connsiteY4" fmla="*/ 4797 h 10559"/>
              <a:gd name="connsiteX0" fmla="*/ 2 w 10024"/>
              <a:gd name="connsiteY0" fmla="*/ 3450 h 10559"/>
              <a:gd name="connsiteX1" fmla="*/ 10002 w 10024"/>
              <a:gd name="connsiteY1" fmla="*/ 0 h 10559"/>
              <a:gd name="connsiteX2" fmla="*/ 10024 w 10024"/>
              <a:gd name="connsiteY2" fmla="*/ 10559 h 10559"/>
              <a:gd name="connsiteX3" fmla="*/ 24 w 10024"/>
              <a:gd name="connsiteY3" fmla="*/ 10559 h 10559"/>
              <a:gd name="connsiteX4" fmla="*/ 2 w 10024"/>
              <a:gd name="connsiteY4" fmla="*/ 3450 h 10559"/>
              <a:gd name="connsiteX0" fmla="*/ 5 w 10005"/>
              <a:gd name="connsiteY0" fmla="*/ 3113 h 10559"/>
              <a:gd name="connsiteX1" fmla="*/ 9983 w 10005"/>
              <a:gd name="connsiteY1" fmla="*/ 0 h 10559"/>
              <a:gd name="connsiteX2" fmla="*/ 10005 w 10005"/>
              <a:gd name="connsiteY2" fmla="*/ 10559 h 10559"/>
              <a:gd name="connsiteX3" fmla="*/ 5 w 10005"/>
              <a:gd name="connsiteY3" fmla="*/ 10559 h 10559"/>
              <a:gd name="connsiteX4" fmla="*/ 5 w 10005"/>
              <a:gd name="connsiteY4" fmla="*/ 3113 h 1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5" h="10559">
                <a:moveTo>
                  <a:pt x="5" y="3113"/>
                </a:moveTo>
                <a:lnTo>
                  <a:pt x="9983" y="0"/>
                </a:lnTo>
                <a:cubicBezTo>
                  <a:pt x="9990" y="3520"/>
                  <a:pt x="9998" y="7039"/>
                  <a:pt x="10005" y="10559"/>
                </a:cubicBezTo>
                <a:lnTo>
                  <a:pt x="5" y="10559"/>
                </a:lnTo>
                <a:cubicBezTo>
                  <a:pt x="20" y="8638"/>
                  <a:pt x="-10" y="5034"/>
                  <a:pt x="5" y="3113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lowchart: Manual Input 91">
            <a:extLst>
              <a:ext uri="{FF2B5EF4-FFF2-40B4-BE49-F238E27FC236}">
                <a16:creationId xmlns:a16="http://schemas.microsoft.com/office/drawing/2014/main" id="{AC7955CE-1632-972E-3848-140F5189BB5C}"/>
              </a:ext>
            </a:extLst>
          </p:cNvPr>
          <p:cNvSpPr/>
          <p:nvPr/>
        </p:nvSpPr>
        <p:spPr>
          <a:xfrm flipH="1">
            <a:off x="6421951" y="1072527"/>
            <a:ext cx="1280482" cy="4132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44 w 10000"/>
              <a:gd name="connsiteY0" fmla="*/ 42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4 w 10000"/>
              <a:gd name="connsiteY4" fmla="*/ 4238 h 10000"/>
              <a:gd name="connsiteX0" fmla="*/ 44 w 10000"/>
              <a:gd name="connsiteY0" fmla="*/ 4797 h 10559"/>
              <a:gd name="connsiteX1" fmla="*/ 9978 w 10000"/>
              <a:gd name="connsiteY1" fmla="*/ 0 h 10559"/>
              <a:gd name="connsiteX2" fmla="*/ 10000 w 10000"/>
              <a:gd name="connsiteY2" fmla="*/ 10559 h 10559"/>
              <a:gd name="connsiteX3" fmla="*/ 0 w 10000"/>
              <a:gd name="connsiteY3" fmla="*/ 10559 h 10559"/>
              <a:gd name="connsiteX4" fmla="*/ 44 w 10000"/>
              <a:gd name="connsiteY4" fmla="*/ 4797 h 10559"/>
              <a:gd name="connsiteX0" fmla="*/ 2 w 10024"/>
              <a:gd name="connsiteY0" fmla="*/ 3450 h 10559"/>
              <a:gd name="connsiteX1" fmla="*/ 10002 w 10024"/>
              <a:gd name="connsiteY1" fmla="*/ 0 h 10559"/>
              <a:gd name="connsiteX2" fmla="*/ 10024 w 10024"/>
              <a:gd name="connsiteY2" fmla="*/ 10559 h 10559"/>
              <a:gd name="connsiteX3" fmla="*/ 24 w 10024"/>
              <a:gd name="connsiteY3" fmla="*/ 10559 h 10559"/>
              <a:gd name="connsiteX4" fmla="*/ 2 w 10024"/>
              <a:gd name="connsiteY4" fmla="*/ 3450 h 10559"/>
              <a:gd name="connsiteX0" fmla="*/ 5 w 10005"/>
              <a:gd name="connsiteY0" fmla="*/ 3113 h 10559"/>
              <a:gd name="connsiteX1" fmla="*/ 9983 w 10005"/>
              <a:gd name="connsiteY1" fmla="*/ 0 h 10559"/>
              <a:gd name="connsiteX2" fmla="*/ 10005 w 10005"/>
              <a:gd name="connsiteY2" fmla="*/ 10559 h 10559"/>
              <a:gd name="connsiteX3" fmla="*/ 5 w 10005"/>
              <a:gd name="connsiteY3" fmla="*/ 10559 h 10559"/>
              <a:gd name="connsiteX4" fmla="*/ 5 w 10005"/>
              <a:gd name="connsiteY4" fmla="*/ 3113 h 1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5" h="10559">
                <a:moveTo>
                  <a:pt x="5" y="3113"/>
                </a:moveTo>
                <a:lnTo>
                  <a:pt x="9983" y="0"/>
                </a:lnTo>
                <a:cubicBezTo>
                  <a:pt x="9990" y="3520"/>
                  <a:pt x="9998" y="7039"/>
                  <a:pt x="10005" y="10559"/>
                </a:cubicBezTo>
                <a:lnTo>
                  <a:pt x="5" y="10559"/>
                </a:lnTo>
                <a:cubicBezTo>
                  <a:pt x="20" y="8638"/>
                  <a:pt x="-10" y="5034"/>
                  <a:pt x="5" y="3113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E456FA5-F2C7-5355-82AB-299B69DE7C55}"/>
              </a:ext>
            </a:extLst>
          </p:cNvPr>
          <p:cNvGrpSpPr/>
          <p:nvPr/>
        </p:nvGrpSpPr>
        <p:grpSpPr>
          <a:xfrm>
            <a:off x="1312490" y="1702577"/>
            <a:ext cx="3297093" cy="411940"/>
            <a:chOff x="4138855" y="3606718"/>
            <a:chExt cx="3297093" cy="596941"/>
          </a:xfrm>
        </p:grpSpPr>
        <p:sp>
          <p:nvSpPr>
            <p:cNvPr id="72" name="Rettangolo 46">
              <a:extLst>
                <a:ext uri="{FF2B5EF4-FFF2-40B4-BE49-F238E27FC236}">
                  <a16:creationId xmlns:a16="http://schemas.microsoft.com/office/drawing/2014/main" id="{07D995AC-DF17-E6A0-FFAC-779B8F7F2E05}"/>
                </a:ext>
              </a:extLst>
            </p:cNvPr>
            <p:cNvSpPr/>
            <p:nvPr/>
          </p:nvSpPr>
          <p:spPr>
            <a:xfrm>
              <a:off x="4149142" y="3606718"/>
              <a:ext cx="3286806" cy="5969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dirty="0" err="1">
                  <a:solidFill>
                    <a:schemeClr val="tx1"/>
                  </a:solidFill>
                </a:rPr>
                <a:t>Au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842C7BB-666E-B1B0-E77C-DEDEC971A1CA}"/>
                </a:ext>
              </a:extLst>
            </p:cNvPr>
            <p:cNvGrpSpPr/>
            <p:nvPr/>
          </p:nvGrpSpPr>
          <p:grpSpPr>
            <a:xfrm>
              <a:off x="4138855" y="3644785"/>
              <a:ext cx="514896" cy="485825"/>
              <a:chOff x="312698" y="1425896"/>
              <a:chExt cx="514896" cy="485825"/>
            </a:xfrm>
            <a:noFill/>
          </p:grpSpPr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2E66F8A5-795B-5C6A-6C8E-4F71596FB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594" y="1437744"/>
                <a:ext cx="0" cy="473977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F8AB8405-DCBA-18F7-0032-9B71B40C952C}"/>
                      </a:ext>
                    </a:extLst>
                  </p:cNvPr>
                  <p:cNvSpPr txBox="1"/>
                  <p:nvPr/>
                </p:nvSpPr>
                <p:spPr>
                  <a:xfrm>
                    <a:off x="312698" y="1425896"/>
                    <a:ext cx="428534" cy="369332"/>
                  </a:xfrm>
                  <a:prstGeom prst="rect">
                    <a:avLst/>
                  </a:prstGeom>
                  <a:grp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F8AB8405-DCBA-18F7-0032-9B71B40C95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698" y="1425896"/>
                    <a:ext cx="428534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414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E734031-9DB3-909B-520C-233F2E83E5F2}"/>
              </a:ext>
            </a:extLst>
          </p:cNvPr>
          <p:cNvGrpSpPr/>
          <p:nvPr/>
        </p:nvGrpSpPr>
        <p:grpSpPr>
          <a:xfrm>
            <a:off x="1311103" y="1480009"/>
            <a:ext cx="3297093" cy="630101"/>
            <a:chOff x="4138855" y="3606718"/>
            <a:chExt cx="3297093" cy="596941"/>
          </a:xfrm>
        </p:grpSpPr>
        <p:sp>
          <p:nvSpPr>
            <p:cNvPr id="102" name="Rettangolo 46">
              <a:extLst>
                <a:ext uri="{FF2B5EF4-FFF2-40B4-BE49-F238E27FC236}">
                  <a16:creationId xmlns:a16="http://schemas.microsoft.com/office/drawing/2014/main" id="{44EB0894-4B5B-D56E-7CA4-EBD4571EAA77}"/>
                </a:ext>
              </a:extLst>
            </p:cNvPr>
            <p:cNvSpPr/>
            <p:nvPr/>
          </p:nvSpPr>
          <p:spPr>
            <a:xfrm>
              <a:off x="4149142" y="3606718"/>
              <a:ext cx="3286806" cy="5969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dirty="0" err="1">
                  <a:solidFill>
                    <a:schemeClr val="tx1"/>
                  </a:solidFill>
                </a:rPr>
                <a:t>Au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9BEAF20-97BF-E494-2C2A-C22C0BBEF3A4}"/>
                </a:ext>
              </a:extLst>
            </p:cNvPr>
            <p:cNvGrpSpPr/>
            <p:nvPr/>
          </p:nvGrpSpPr>
          <p:grpSpPr>
            <a:xfrm>
              <a:off x="4138855" y="3656633"/>
              <a:ext cx="514896" cy="473977"/>
              <a:chOff x="312698" y="1437744"/>
              <a:chExt cx="514896" cy="473977"/>
            </a:xfrm>
            <a:noFill/>
          </p:grpSpPr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567C685E-788C-F9D1-C277-D2ABE4713E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594" y="1437744"/>
                <a:ext cx="0" cy="473977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2A08D077-D54C-0A1C-BBF4-F4C1EE258870}"/>
                      </a:ext>
                    </a:extLst>
                  </p:cNvPr>
                  <p:cNvSpPr txBox="1"/>
                  <p:nvPr/>
                </p:nvSpPr>
                <p:spPr>
                  <a:xfrm>
                    <a:off x="312698" y="1505118"/>
                    <a:ext cx="428534" cy="369332"/>
                  </a:xfrm>
                  <a:prstGeom prst="rect">
                    <a:avLst/>
                  </a:prstGeom>
                  <a:grp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2A08D077-D54C-0A1C-BBF4-F4C1EE2588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698" y="1505118"/>
                    <a:ext cx="428534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58CCF5D-50C5-1485-3316-C4B5BDCC5A5D}"/>
              </a:ext>
            </a:extLst>
          </p:cNvPr>
          <p:cNvGrpSpPr/>
          <p:nvPr/>
        </p:nvGrpSpPr>
        <p:grpSpPr>
          <a:xfrm>
            <a:off x="1316689" y="1211214"/>
            <a:ext cx="3289850" cy="908526"/>
            <a:chOff x="4146098" y="3606718"/>
            <a:chExt cx="3289850" cy="596941"/>
          </a:xfrm>
        </p:grpSpPr>
        <p:sp>
          <p:nvSpPr>
            <p:cNvPr id="107" name="Rettangolo 46">
              <a:extLst>
                <a:ext uri="{FF2B5EF4-FFF2-40B4-BE49-F238E27FC236}">
                  <a16:creationId xmlns:a16="http://schemas.microsoft.com/office/drawing/2014/main" id="{DA78EA0F-2509-E0FF-3099-C3D8A7597656}"/>
                </a:ext>
              </a:extLst>
            </p:cNvPr>
            <p:cNvSpPr/>
            <p:nvPr/>
          </p:nvSpPr>
          <p:spPr>
            <a:xfrm>
              <a:off x="4149142" y="3606718"/>
              <a:ext cx="3286806" cy="5969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dirty="0" err="1">
                  <a:solidFill>
                    <a:schemeClr val="tx1"/>
                  </a:solidFill>
                </a:rPr>
                <a:t>Au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8225E39B-B97F-11FE-1986-A794405989A8}"/>
                </a:ext>
              </a:extLst>
            </p:cNvPr>
            <p:cNvGrpSpPr/>
            <p:nvPr/>
          </p:nvGrpSpPr>
          <p:grpSpPr>
            <a:xfrm>
              <a:off x="4146098" y="3656633"/>
              <a:ext cx="507653" cy="503926"/>
              <a:chOff x="319941" y="1437744"/>
              <a:chExt cx="507653" cy="503926"/>
            </a:xfrm>
            <a:noFill/>
          </p:grpSpPr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5560809F-964F-16B9-1A5D-167736C4B3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594" y="1437744"/>
                <a:ext cx="0" cy="473977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170CA0C4-451C-51C1-B54D-6FAE9F3D912F}"/>
                      </a:ext>
                    </a:extLst>
                  </p:cNvPr>
                  <p:cNvSpPr txBox="1"/>
                  <p:nvPr/>
                </p:nvSpPr>
                <p:spPr>
                  <a:xfrm>
                    <a:off x="319941" y="1572338"/>
                    <a:ext cx="428534" cy="369332"/>
                  </a:xfrm>
                  <a:prstGeom prst="rect">
                    <a:avLst/>
                  </a:prstGeom>
                  <a:grp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170CA0C4-451C-51C1-B54D-6FAE9F3D91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9941" y="1572338"/>
                    <a:ext cx="428534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846EF50F-A9E4-16BA-013F-8A39B2E908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6" grpId="0"/>
      <p:bldP spid="48" grpId="0"/>
      <p:bldP spid="86" grpId="0"/>
      <p:bldP spid="90" grpId="0" animBg="1"/>
      <p:bldP spid="92" grpId="0" animBg="1"/>
      <p:bldP spid="93" grpId="0" animBg="1"/>
      <p:bldP spid="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-627287" y="-72774"/>
            <a:ext cx="9329820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INRiM</a:t>
            </a:r>
            <a:r>
              <a:rPr lang="en-US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 Facilities: Fabrication </a:t>
            </a:r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2" name="Picture 21" descr="A picture containing indoor, floor, device, cluttered&#10;&#10;Description automatically generated">
            <a:extLst>
              <a:ext uri="{FF2B5EF4-FFF2-40B4-BE49-F238E27FC236}">
                <a16:creationId xmlns:a16="http://schemas.microsoft.com/office/drawing/2014/main" id="{25F3AC96-6B4D-49D8-64F3-26AAB741F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79"/>
          <a:stretch/>
        </p:blipFill>
        <p:spPr>
          <a:xfrm>
            <a:off x="926799" y="3540879"/>
            <a:ext cx="6578901" cy="2423748"/>
          </a:xfrm>
          <a:prstGeom prst="roundRect">
            <a:avLst/>
          </a:prstGeom>
        </p:spPr>
      </p:pic>
      <p:pic>
        <p:nvPicPr>
          <p:cNvPr id="27" name="Picture 2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2DAA07D-8FDE-4843-594D-998269DD3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6" t="17120" r="10672" b="27164"/>
          <a:stretch/>
        </p:blipFill>
        <p:spPr>
          <a:xfrm>
            <a:off x="5675076" y="987195"/>
            <a:ext cx="2657930" cy="2348550"/>
          </a:xfrm>
          <a:prstGeom prst="roundRect">
            <a:avLst/>
          </a:prstGeom>
        </p:spPr>
      </p:pic>
      <p:pic>
        <p:nvPicPr>
          <p:cNvPr id="30" name="Picture 29" descr="A picture containing boat, engine&#10;&#10;Description automatically generated">
            <a:extLst>
              <a:ext uri="{FF2B5EF4-FFF2-40B4-BE49-F238E27FC236}">
                <a16:creationId xmlns:a16="http://schemas.microsoft.com/office/drawing/2014/main" id="{12CF9F48-F3F7-B0FA-F236-3ABEE9F23E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" b="17926"/>
          <a:stretch/>
        </p:blipFill>
        <p:spPr>
          <a:xfrm>
            <a:off x="926799" y="996469"/>
            <a:ext cx="4261162" cy="2348550"/>
          </a:xfrm>
          <a:prstGeom prst="roundRect">
            <a:avLst/>
          </a:prstGeom>
        </p:spPr>
      </p:pic>
      <p:pic>
        <p:nvPicPr>
          <p:cNvPr id="38" name="Immagine 1301" descr="Immagine che contiene testo, giallo, segnale&#10;&#10;Descrizione generata automaticamente">
            <a:extLst>
              <a:ext uri="{FF2B5EF4-FFF2-40B4-BE49-F238E27FC236}">
                <a16:creationId xmlns:a16="http://schemas.microsoft.com/office/drawing/2014/main" id="{9E8C86FC-64C2-3948-23E8-044E02B4D1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53" y="3544492"/>
            <a:ext cx="2657930" cy="2420135"/>
          </a:xfrm>
          <a:prstGeom prst="round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A1D847F-DC9E-8645-9468-445599364181}"/>
              </a:ext>
            </a:extLst>
          </p:cNvPr>
          <p:cNvSpPr/>
          <p:nvPr/>
        </p:nvSpPr>
        <p:spPr>
          <a:xfrm>
            <a:off x="6606160" y="1061489"/>
            <a:ext cx="1561746" cy="459321"/>
          </a:xfrm>
          <a:prstGeom prst="roundRect">
            <a:avLst>
              <a:gd name="adj" fmla="val 220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altLang="it-IT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Laser writer</a:t>
            </a:r>
            <a:endParaRPr lang="it-IT" altLang="it-IT" sz="18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0BB322E-2325-BBF9-81A1-7E0B59D6C506}"/>
              </a:ext>
            </a:extLst>
          </p:cNvPr>
          <p:cNvSpPr/>
          <p:nvPr/>
        </p:nvSpPr>
        <p:spPr>
          <a:xfrm>
            <a:off x="4010367" y="3777203"/>
            <a:ext cx="3469933" cy="459321"/>
          </a:xfrm>
          <a:prstGeom prst="roundRect">
            <a:avLst>
              <a:gd name="adj" fmla="val 220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altLang="it-IT" sz="1800" b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Sputtering</a:t>
            </a:r>
            <a:r>
              <a:rPr lang="it-IT" altLang="it-IT" sz="18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Nb, Al </a:t>
            </a:r>
            <a:r>
              <a:rPr lang="it-IT" altLang="it-IT" sz="1800" b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technology</a:t>
            </a:r>
            <a:endParaRPr lang="it-IT" altLang="it-IT" sz="18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5A569C5-C54E-B216-D087-83D3A851D9BE}"/>
              </a:ext>
            </a:extLst>
          </p:cNvPr>
          <p:cNvSpPr/>
          <p:nvPr/>
        </p:nvSpPr>
        <p:spPr>
          <a:xfrm>
            <a:off x="1107373" y="2857312"/>
            <a:ext cx="3207051" cy="459321"/>
          </a:xfrm>
          <a:prstGeom prst="roundRect">
            <a:avLst>
              <a:gd name="adj" fmla="val 220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altLang="it-IT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Thermal </a:t>
            </a:r>
            <a:r>
              <a:rPr lang="it-IT" altLang="it-IT" b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evaporation</a:t>
            </a:r>
            <a:r>
              <a:rPr lang="it-IT" altLang="it-IT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it-IT" altLang="it-IT" b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Au</a:t>
            </a:r>
            <a:r>
              <a:rPr lang="it-IT" altLang="it-IT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,Ti </a:t>
            </a:r>
            <a:endParaRPr lang="it-IT" altLang="it-IT" sz="18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00FEDC1-CB02-E027-26C4-03E416DB6728}"/>
              </a:ext>
            </a:extLst>
          </p:cNvPr>
          <p:cNvSpPr/>
          <p:nvPr/>
        </p:nvSpPr>
        <p:spPr>
          <a:xfrm>
            <a:off x="7979076" y="3631889"/>
            <a:ext cx="3286125" cy="459321"/>
          </a:xfrm>
          <a:prstGeom prst="roundRect">
            <a:avLst>
              <a:gd name="adj" fmla="val 220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altLang="it-IT" sz="18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Up to 16 </a:t>
            </a:r>
            <a:r>
              <a:rPr lang="it-IT" altLang="it-IT" sz="1800" b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TESs</a:t>
            </a:r>
            <a:r>
              <a:rPr lang="it-IT" altLang="it-IT" sz="18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per </a:t>
            </a:r>
            <a:r>
              <a:rPr lang="it-IT" altLang="it-IT" sz="1800" b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deposition</a:t>
            </a:r>
            <a:endParaRPr lang="it-IT" altLang="it-IT" sz="18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64CD332-A00F-AFEC-4EA3-AC8A33E18D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0C72C1-8024-8E03-3458-D0E791A71F0D}"/>
              </a:ext>
            </a:extLst>
          </p:cNvPr>
          <p:cNvSpPr txBox="1"/>
          <p:nvPr/>
        </p:nvSpPr>
        <p:spPr>
          <a:xfrm>
            <a:off x="8475332" y="1114771"/>
            <a:ext cx="32861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  <a:cs typeface="Arial" panose="020B0604020202020204" pitchFamily="34" charset="0"/>
              </a:rPr>
              <a:t>People:</a:t>
            </a:r>
          </a:p>
          <a:p>
            <a:endParaRPr lang="en-GB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r>
              <a:rPr lang="en-GB" b="1" dirty="0">
                <a:latin typeface="Palatino Linotype" panose="02040502050505030304" pitchFamily="18" charset="0"/>
                <a:cs typeface="Arial" panose="020B0604020202020204" pitchFamily="34" charset="0"/>
              </a:rPr>
              <a:t>Hobey Garrone </a:t>
            </a:r>
            <a:r>
              <a:rPr lang="en-GB" dirty="0">
                <a:latin typeface="Palatino Linotype" panose="02040502050505030304" pitchFamily="18" charset="0"/>
                <a:cs typeface="Arial" panose="020B0604020202020204" pitchFamily="34" charset="0"/>
              </a:rPr>
              <a:t>(hobey.garrone@polito.it)</a:t>
            </a:r>
          </a:p>
          <a:p>
            <a:endParaRPr lang="en-GB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r>
              <a:rPr lang="en-GB" b="1" dirty="0">
                <a:latin typeface="Palatino Linotype" panose="02040502050505030304" pitchFamily="18" charset="0"/>
                <a:cs typeface="Arial" panose="020B0604020202020204" pitchFamily="34" charset="0"/>
              </a:rPr>
              <a:t>Eugenio Monticone</a:t>
            </a:r>
          </a:p>
          <a:p>
            <a:r>
              <a:rPr lang="en-GB" dirty="0">
                <a:latin typeface="Palatino Linotype" panose="02040502050505030304" pitchFamily="18" charset="0"/>
                <a:cs typeface="Arial" panose="020B0604020202020204" pitchFamily="34" charset="0"/>
              </a:rPr>
              <a:t>(e.monticone@inrim.it)</a:t>
            </a:r>
          </a:p>
        </p:txBody>
      </p:sp>
    </p:spTree>
    <p:extLst>
      <p:ext uri="{BB962C8B-B14F-4D97-AF65-F5344CB8AC3E}">
        <p14:creationId xmlns:p14="http://schemas.microsoft.com/office/powerpoint/2010/main" val="657314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73B7CF4-36F4-4848-A435-232F0CFC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C.Pepe -   INRiM work on calorimetry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07F4417-ED27-478E-A001-AB198403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074-95A6-4252-8109-62227E8598E5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B205E9-052B-4BAE-BE33-F12A47A189EA}"/>
              </a:ext>
            </a:extLst>
          </p:cNvPr>
          <p:cNvSpPr txBox="1">
            <a:spLocks/>
          </p:cNvSpPr>
          <p:nvPr/>
        </p:nvSpPr>
        <p:spPr>
          <a:xfrm>
            <a:off x="-289860" y="-103816"/>
            <a:ext cx="9329820" cy="83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err="1">
                <a:solidFill>
                  <a:srgbClr val="234865"/>
                </a:solidFill>
                <a:latin typeface="Palatino Linotype" panose="02040502050505030304" pitchFamily="18" charset="0"/>
              </a:rPr>
              <a:t>INRiM</a:t>
            </a:r>
            <a:r>
              <a:rPr lang="en-US" sz="4400" dirty="0">
                <a:solidFill>
                  <a:srgbClr val="234865"/>
                </a:solidFill>
                <a:latin typeface="Palatino Linotype" panose="02040502050505030304" pitchFamily="18" charset="0"/>
              </a:rPr>
              <a:t> Facilities : Measure </a:t>
            </a:r>
            <a:endParaRPr lang="it-IT" sz="4400" dirty="0">
              <a:solidFill>
                <a:srgbClr val="234865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5" name="Picture 78">
            <a:extLst>
              <a:ext uri="{FF2B5EF4-FFF2-40B4-BE49-F238E27FC236}">
                <a16:creationId xmlns:a16="http://schemas.microsoft.com/office/drawing/2014/main" id="{8CA4D63E-DF1B-D38B-4CEA-0B179D5B0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0" r="2246"/>
          <a:stretch/>
        </p:blipFill>
        <p:spPr bwMode="auto">
          <a:xfrm>
            <a:off x="984385" y="2642749"/>
            <a:ext cx="4921115" cy="3231903"/>
          </a:xfrm>
          <a:prstGeom prst="roundRect">
            <a:avLst>
              <a:gd name="adj" fmla="val 637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magine 25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630E231A-9BC4-6895-3923-5BA5C4469D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4" r="26386" b="25018"/>
          <a:stretch/>
        </p:blipFill>
        <p:spPr>
          <a:xfrm>
            <a:off x="6631942" y="1107976"/>
            <a:ext cx="4431710" cy="3508321"/>
          </a:xfrm>
          <a:prstGeom prst="roundRect">
            <a:avLst>
              <a:gd name="adj" fmla="val 812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966A4D4F-4704-0C52-8F5F-55187D868649}"/>
              </a:ext>
            </a:extLst>
          </p:cNvPr>
          <p:cNvSpPr txBox="1"/>
          <p:nvPr/>
        </p:nvSpPr>
        <p:spPr>
          <a:xfrm>
            <a:off x="984385" y="942708"/>
            <a:ext cx="4921115" cy="1891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Palatino Linotype" panose="02040502050505030304" pitchFamily="18" charset="0"/>
              </a:rPr>
              <a:t>Adiabatic Demagnetization Refrigerator:</a:t>
            </a:r>
            <a:endParaRPr lang="en-US" sz="2000" dirty="0">
              <a:latin typeface="Palatino Linotype" panose="0204050205050503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Base temperature down to 30 </a:t>
            </a:r>
            <a:r>
              <a:rPr lang="en-US" sz="2000" dirty="0" err="1">
                <a:latin typeface="Palatino Linotype" panose="02040502050505030304" pitchFamily="18" charset="0"/>
              </a:rPr>
              <a:t>mK</a:t>
            </a:r>
            <a:endParaRPr lang="en-US" sz="2000" dirty="0">
              <a:latin typeface="Palatino Linotype" panose="0204050205050503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Optical fiber integrated in the system</a:t>
            </a:r>
            <a:br>
              <a:rPr lang="en-US" sz="2000" b="1" dirty="0">
                <a:latin typeface="Palatino Linotype" panose="02040502050505030304" pitchFamily="18" charset="0"/>
              </a:rPr>
            </a:b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5907621-E639-042D-C466-B5CC166B5B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5877" b="24005"/>
          <a:stretch/>
        </p:blipFill>
        <p:spPr>
          <a:xfrm>
            <a:off x="11370062" y="-9575"/>
            <a:ext cx="782791" cy="70114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3DF563-136C-E83F-4D5E-DF5EF871AC82}"/>
              </a:ext>
            </a:extLst>
          </p:cNvPr>
          <p:cNvSpPr txBox="1"/>
          <p:nvPr/>
        </p:nvSpPr>
        <p:spPr>
          <a:xfrm>
            <a:off x="6631942" y="5027753"/>
            <a:ext cx="3286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Palatino Linotype" panose="02040502050505030304" pitchFamily="18" charset="0"/>
                <a:cs typeface="Arial" panose="020B0604020202020204" pitchFamily="34" charset="0"/>
              </a:rPr>
              <a:t>People:</a:t>
            </a:r>
          </a:p>
          <a:p>
            <a:r>
              <a:rPr lang="en-GB" b="1" dirty="0">
                <a:latin typeface="Palatino Linotype" panose="02040502050505030304" pitchFamily="18" charset="0"/>
                <a:cs typeface="Arial" panose="020B0604020202020204" pitchFamily="34" charset="0"/>
              </a:rPr>
              <a:t>Carlo Pepe</a:t>
            </a:r>
          </a:p>
          <a:p>
            <a:r>
              <a:rPr lang="en-GB" dirty="0">
                <a:latin typeface="Palatino Linotype" panose="02040502050505030304" pitchFamily="18" charset="0"/>
                <a:cs typeface="Arial" panose="020B0604020202020204" pitchFamily="34" charset="0"/>
              </a:rPr>
              <a:t>(carlo.pepe@polito.it)</a:t>
            </a:r>
          </a:p>
          <a:p>
            <a:endParaRPr lang="en-GB" dirty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0A5483-6386-AF21-8D42-A67675B001FC}"/>
              </a:ext>
            </a:extLst>
          </p:cNvPr>
          <p:cNvSpPr txBox="1"/>
          <p:nvPr/>
        </p:nvSpPr>
        <p:spPr>
          <a:xfrm>
            <a:off x="9039960" y="5022915"/>
            <a:ext cx="6243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r>
              <a:rPr lang="en-GB" b="1" dirty="0">
                <a:latin typeface="Palatino Linotype" panose="02040502050505030304" pitchFamily="18" charset="0"/>
                <a:cs typeface="Arial" panose="020B0604020202020204" pitchFamily="34" charset="0"/>
              </a:rPr>
              <a:t>Mauro Rajteri</a:t>
            </a:r>
          </a:p>
          <a:p>
            <a:r>
              <a:rPr lang="en-GB" dirty="0">
                <a:latin typeface="Palatino Linotype" panose="02040502050505030304" pitchFamily="18" charset="0"/>
                <a:cs typeface="Arial" panose="020B0604020202020204" pitchFamily="34" charset="0"/>
              </a:rPr>
              <a:t>(m.rajteri@inrim.it)</a:t>
            </a:r>
          </a:p>
        </p:txBody>
      </p:sp>
    </p:spTree>
    <p:extLst>
      <p:ext uri="{BB962C8B-B14F-4D97-AF65-F5344CB8AC3E}">
        <p14:creationId xmlns:p14="http://schemas.microsoft.com/office/powerpoint/2010/main" val="5165966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1725</Words>
  <Application>Microsoft Office PowerPoint</Application>
  <PresentationFormat>Widescreen</PresentationFormat>
  <Paragraphs>484</Paragraphs>
  <Slides>30</Slides>
  <Notes>30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30</vt:i4>
      </vt:variant>
    </vt:vector>
  </HeadingPairs>
  <TitlesOfParts>
    <vt:vector size="49" baseType="lpstr">
      <vt:lpstr>AdvOTdd3b7348.I+03</vt:lpstr>
      <vt:lpstr>Arial</vt:lpstr>
      <vt:lpstr>Calibri</vt:lpstr>
      <vt:lpstr>Calibri Light</vt:lpstr>
      <vt:lpstr>Cambria Math</vt:lpstr>
      <vt:lpstr>Comic Sans MS</vt:lpstr>
      <vt:lpstr>Ink Free</vt:lpstr>
      <vt:lpstr>Monotype Sorts</vt:lpstr>
      <vt:lpstr>Palatino Linotype</vt:lpstr>
      <vt:lpstr>Symbol</vt:lpstr>
      <vt:lpstr>Tahoma</vt:lpstr>
      <vt:lpstr>Times New Roman</vt:lpstr>
      <vt:lpstr>Trade Gothic Next Light</vt:lpstr>
      <vt:lpstr>Tw Cen MT</vt:lpstr>
      <vt:lpstr>Wingdings</vt:lpstr>
      <vt:lpstr>Tema di Office</vt:lpstr>
      <vt:lpstr>Graph</vt:lpstr>
      <vt:lpstr>Unicode Origin Graph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REPORT:  NIM3A300 260421</dc:title>
  <dc:creator>CryoLab</dc:creator>
  <cp:lastModifiedBy>Pepe  Carlo</cp:lastModifiedBy>
  <cp:revision>56</cp:revision>
  <dcterms:created xsi:type="dcterms:W3CDTF">2021-08-24T09:00:49Z</dcterms:created>
  <dcterms:modified xsi:type="dcterms:W3CDTF">2022-10-07T13:56:29Z</dcterms:modified>
</cp:coreProperties>
</file>