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320" r:id="rId3"/>
    <p:sldId id="438" r:id="rId4"/>
    <p:sldId id="436" r:id="rId5"/>
    <p:sldId id="440" r:id="rId6"/>
    <p:sldId id="442" r:id="rId7"/>
    <p:sldId id="466" r:id="rId8"/>
    <p:sldId id="441" r:id="rId9"/>
    <p:sldId id="443" r:id="rId10"/>
    <p:sldId id="373" r:id="rId11"/>
    <p:sldId id="462" r:id="rId12"/>
    <p:sldId id="460" r:id="rId13"/>
    <p:sldId id="439" r:id="rId14"/>
    <p:sldId id="464" r:id="rId15"/>
    <p:sldId id="453" r:id="rId16"/>
    <p:sldId id="448" r:id="rId17"/>
    <p:sldId id="461" r:id="rId18"/>
  </p:sldIdLst>
  <p:sldSz cx="9144000" cy="6858000" type="screen4x3"/>
  <p:notesSz cx="6858000" cy="9144000"/>
  <p:defaultTextStyle>
    <a:defPPr>
      <a:defRPr lang="nl-NL"/>
    </a:defPPr>
    <a:lvl1pPr algn="l" defTabSz="456449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6449" indent="-135038" algn="l" defTabSz="456449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015" indent="-271191" algn="l" defTabSz="456449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0463" indent="-406229" algn="l" defTabSz="456449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028" indent="-542382" algn="l" defTabSz="456449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1607058" algn="l" defTabSz="642823" rtl="0" eaLnBrk="1" latinLnBrk="0" hangingPunct="1">
      <a:defRPr sz="1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1928470" algn="l" defTabSz="642823" rtl="0" eaLnBrk="1" latinLnBrk="0" hangingPunct="1">
      <a:defRPr sz="1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2249881" algn="l" defTabSz="642823" rtl="0" eaLnBrk="1" latinLnBrk="0" hangingPunct="1">
      <a:defRPr sz="1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2571293" algn="l" defTabSz="642823" rtl="0" eaLnBrk="1" latinLnBrk="0" hangingPunct="1">
      <a:defRPr sz="18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3">
          <p15:clr>
            <a:srgbClr val="A4A3A4"/>
          </p15:clr>
        </p15:guide>
        <p15:guide id="2" pos="4096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99"/>
    <a:srgbClr val="FFFFCC"/>
    <a:srgbClr val="FF00FF"/>
    <a:srgbClr val="33CC33"/>
    <a:srgbClr val="0066FF"/>
    <a:srgbClr val="008000"/>
    <a:srgbClr val="B3011B"/>
    <a:srgbClr val="00FF00"/>
    <a:srgbClr val="BF2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2993" autoAdjust="0"/>
  </p:normalViewPr>
  <p:slideViewPr>
    <p:cSldViewPr snapToGrid="0" snapToObjects="1">
      <p:cViewPr varScale="1">
        <p:scale>
          <a:sx n="110" d="100"/>
          <a:sy n="110" d="100"/>
        </p:scale>
        <p:origin x="480" y="176"/>
      </p:cViewPr>
      <p:guideLst>
        <p:guide orient="horz" pos="3073"/>
        <p:guide pos="4096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2664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C7FBFCCF-C739-4063-8B7F-40DD57D201A7}" type="datetime1">
              <a:rPr lang="nl-NL" altLang="en-US"/>
              <a:pPr>
                <a:defRPr/>
              </a:pPr>
              <a:t>06-10-22</a:t>
            </a:fld>
            <a:endParaRPr lang="nl-NL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2D1D39A-BF6F-4688-A537-6DF350AA3E7D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7564606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E12A3BC-E998-4FE0-8EE2-997270B07F57}" type="datetime1">
              <a:rPr lang="nl-NL" altLang="en-US"/>
              <a:pPr>
                <a:defRPr/>
              </a:pPr>
              <a:t>06-10-22</a:t>
            </a:fld>
            <a:endParaRPr lang="nl-NL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2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6DCEFDB-95C0-473F-8F62-E59C265BA2A7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9970124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644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6449" algn="l" defTabSz="45644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015" algn="l" defTabSz="45644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463" algn="l" defTabSz="45644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028" algn="l" defTabSz="45644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719" algn="l" defTabSz="457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62" algn="l" defTabSz="457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6" algn="l" defTabSz="457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9" algn="l" defTabSz="457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2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2’</a:t>
            </a:r>
          </a:p>
        </p:txBody>
      </p:sp>
    </p:spTree>
    <p:extLst>
      <p:ext uri="{BB962C8B-B14F-4D97-AF65-F5344CB8AC3E}">
        <p14:creationId xmlns:p14="http://schemas.microsoft.com/office/powerpoint/2010/main" val="258099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2’</a:t>
            </a:r>
          </a:p>
        </p:txBody>
      </p:sp>
    </p:spTree>
    <p:extLst>
      <p:ext uri="{BB962C8B-B14F-4D97-AF65-F5344CB8AC3E}">
        <p14:creationId xmlns:p14="http://schemas.microsoft.com/office/powerpoint/2010/main" val="207030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8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976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8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5507915"/>
            <a:ext cx="9144000" cy="1350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8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74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40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emf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6" cstate="print"/>
          <a:srcRect l="16069" b="11813"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Afbeelding 9" descr="RU_E_RGB_2014_wi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29" y="6160630"/>
            <a:ext cx="2044032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 descr="D:\huisstijl\HFML\hfml-logo-2005-allvector-wit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2" y="6173986"/>
            <a:ext cx="1522698" cy="50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80"/>
          <a:stretch>
            <a:fillRect/>
          </a:stretch>
        </p:blipFill>
        <p:spPr bwMode="auto">
          <a:xfrm>
            <a:off x="2355681" y="6210809"/>
            <a:ext cx="1715825" cy="4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83249" y="6168977"/>
            <a:ext cx="830668" cy="4191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2" name="Rechthoek 8"/>
          <p:cNvSpPr/>
          <p:nvPr userDrawn="1"/>
        </p:nvSpPr>
        <p:spPr>
          <a:xfrm>
            <a:off x="560155" y="3353"/>
            <a:ext cx="8023690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90925" algn="l"/>
                <a:tab pos="7170738" algn="l"/>
                <a:tab pos="8070850" algn="l"/>
              </a:tabLst>
              <a:defRPr/>
            </a:pPr>
            <a:r>
              <a:rPr lang="en-US" sz="1400" b="0" i="0" kern="12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One second</a:t>
            </a:r>
            <a:r>
              <a:rPr lang="en-US" sz="1400" b="0" i="0" kern="1200" baseline="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after the big bang</a:t>
            </a:r>
            <a:r>
              <a:rPr lang="en-US" sz="1400" b="0" i="0" kern="12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en-US" sz="1400" b="0" i="0" kern="1200" baseline="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Uli Zeitler</a:t>
            </a:r>
            <a:endParaRPr lang="nl-NL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7" r:id="rId3"/>
  </p:sldLayoutIdLst>
  <p:hf sldNum="0" hdr="0" ftr="0" dt="0"/>
  <p:txStyles>
    <p:titleStyle>
      <a:lvl1pPr algn="l" defTabSz="456449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BE2E1A"/>
          </a:solidFill>
          <a:latin typeface="+mj-lt"/>
          <a:ea typeface="ＭＳ Ｐゴシック" charset="0"/>
          <a:cs typeface="+mj-cs"/>
        </a:defRPr>
      </a:lvl1pPr>
      <a:lvl2pPr algn="l" defTabSz="456449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BE2E1A"/>
          </a:solidFill>
          <a:latin typeface="Arial" charset="0"/>
          <a:ea typeface="ＭＳ Ｐゴシック" charset="0"/>
        </a:defRPr>
      </a:lvl2pPr>
      <a:lvl3pPr algn="l" defTabSz="456449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BE2E1A"/>
          </a:solidFill>
          <a:latin typeface="Arial" charset="0"/>
          <a:ea typeface="ＭＳ Ｐゴシック" charset="0"/>
        </a:defRPr>
      </a:lvl3pPr>
      <a:lvl4pPr algn="l" defTabSz="456449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BE2E1A"/>
          </a:solidFill>
          <a:latin typeface="Arial" charset="0"/>
          <a:ea typeface="ＭＳ Ｐゴシック" charset="0"/>
        </a:defRPr>
      </a:lvl4pPr>
      <a:lvl5pPr algn="l" defTabSz="456449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BE2E1A"/>
          </a:solidFill>
          <a:latin typeface="Arial" charset="0"/>
          <a:ea typeface="ＭＳ Ｐゴシック" charset="0"/>
        </a:defRPr>
      </a:lvl5pPr>
      <a:lvl6pPr marL="321412" algn="l" defTabSz="456449" rtl="0" fontAlgn="base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6pPr>
      <a:lvl7pPr marL="642823" algn="l" defTabSz="456449" rtl="0" fontAlgn="base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7pPr>
      <a:lvl8pPr marL="964235" algn="l" defTabSz="456449" rtl="0" fontAlgn="base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8pPr>
      <a:lvl9pPr marL="1285646" algn="l" defTabSz="456449" rtl="0" fontAlgn="base">
        <a:spcBef>
          <a:spcPct val="0"/>
        </a:spcBef>
        <a:spcAft>
          <a:spcPct val="0"/>
        </a:spcAft>
        <a:defRPr sz="2100" b="1">
          <a:solidFill>
            <a:srgbClr val="BE2E1A"/>
          </a:solidFill>
          <a:latin typeface="Arial" charset="0"/>
          <a:ea typeface="ＭＳ Ｐゴシック" charset="0"/>
        </a:defRPr>
      </a:lvl9pPr>
    </p:titleStyle>
    <p:bodyStyle>
      <a:lvl1pPr marL="252219" indent="-252219" algn="l" defTabSz="456449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05554" indent="-252219" algn="l" defTabSz="456449" rtl="0" eaLnBrk="0" fontAlgn="base" hangingPunct="0">
        <a:spcBef>
          <a:spcPct val="0"/>
        </a:spcBef>
        <a:spcAft>
          <a:spcPct val="0"/>
        </a:spcAft>
        <a:buFont typeface="Lucida Grande" charset="0"/>
        <a:buChar char="-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83441" indent="-252219" algn="l" defTabSz="456449" rtl="0" eaLnBrk="0" fontAlgn="base" hangingPunct="0">
        <a:spcBef>
          <a:spcPct val="0"/>
        </a:spcBef>
        <a:spcAft>
          <a:spcPct val="0"/>
        </a:spcAft>
        <a:buFont typeface="Lucida Grande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62444" indent="-252219" algn="l" defTabSz="456449" rtl="0" eaLnBrk="0" fontAlgn="base" hangingPunct="0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40331" indent="-252219" algn="l" defTabSz="456449" rtl="0" eaLnBrk="0" fontAlgn="base" hangingPunct="0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291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4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8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1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5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9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2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6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9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Afbeelding 7" descr="RU_E_RGB_2014_w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149" y="2298690"/>
            <a:ext cx="1762777" cy="39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L:\wetenschapsredactie\00 IrisK's projecten\00_HFML\Website en social\Logo's en foto's\hfml-logo-2005-allvector.jpg"/>
          <p:cNvPicPr>
            <a:picLocks noChangeAspect="1" noChangeArrowheads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6" b="34721"/>
          <a:stretch/>
        </p:blipFill>
        <p:spPr bwMode="auto">
          <a:xfrm>
            <a:off x="0" y="1152602"/>
            <a:ext cx="2393576" cy="7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L:\wetenschapsredactie\00 IrisK's projecten\00_HFML\Website en social\Logo's en foto's\EMFL's_Logo.jpg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585" y="1347538"/>
            <a:ext cx="1983486" cy="53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 userDrawn="1"/>
        </p:nvPicPr>
        <p:blipFill>
          <a:blip r:embed="rId7" cstate="print"/>
          <a:srcRect l="16069" b="11813"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s://www.ru.nl/publish/pages/865500/ru_logo_a4_imm_eng_zonder_rande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05" y="1347538"/>
            <a:ext cx="1994045" cy="4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00" y="1319185"/>
            <a:ext cx="529426" cy="8572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sldNum="0" hdr="0" ftr="0" dt="0"/>
  <p:txStyles>
    <p:titleStyle>
      <a:lvl1pPr algn="l" defTabSz="456449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defTabSz="456449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Arial" charset="0"/>
          <a:ea typeface="ＭＳ Ｐゴシック" charset="0"/>
        </a:defRPr>
      </a:lvl2pPr>
      <a:lvl3pPr algn="l" defTabSz="456449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Arial" charset="0"/>
          <a:ea typeface="ＭＳ Ｐゴシック" charset="0"/>
        </a:defRPr>
      </a:lvl3pPr>
      <a:lvl4pPr algn="l" defTabSz="456449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Arial" charset="0"/>
          <a:ea typeface="ＭＳ Ｐゴシック" charset="0"/>
        </a:defRPr>
      </a:lvl4pPr>
      <a:lvl5pPr algn="l" defTabSz="456449" rtl="0" eaLnBrk="0" fontAlgn="base" hangingPunct="0">
        <a:spcBef>
          <a:spcPct val="0"/>
        </a:spcBef>
        <a:spcAft>
          <a:spcPct val="0"/>
        </a:spcAft>
        <a:defRPr sz="3500">
          <a:solidFill>
            <a:schemeClr val="bg1"/>
          </a:solidFill>
          <a:latin typeface="Arial" charset="0"/>
          <a:ea typeface="ＭＳ Ｐゴシック" charset="0"/>
        </a:defRPr>
      </a:lvl5pPr>
      <a:lvl6pPr marL="321412" algn="l" defTabSz="456449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6pPr>
      <a:lvl7pPr marL="642823" algn="l" defTabSz="456449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7pPr>
      <a:lvl8pPr marL="964235" algn="l" defTabSz="456449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8pPr>
      <a:lvl9pPr marL="1285646" algn="l" defTabSz="456449" rtl="0" fontAlgn="base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252219" indent="-252219" algn="l" defTabSz="456449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ＭＳ Ｐゴシック" charset="0"/>
          <a:cs typeface="+mn-cs"/>
        </a:defRPr>
      </a:lvl1pPr>
      <a:lvl2pPr marL="505554" indent="-252219" algn="l" defTabSz="456449" rtl="0" eaLnBrk="0" fontAlgn="base" hangingPunct="0">
        <a:spcBef>
          <a:spcPct val="0"/>
        </a:spcBef>
        <a:spcAft>
          <a:spcPct val="0"/>
        </a:spcAft>
        <a:buFont typeface="Lucida Grande" charset="0"/>
        <a:buChar char="-"/>
        <a:defRPr sz="18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783441" indent="-252219" algn="l" defTabSz="456449" rtl="0" eaLnBrk="0" fontAlgn="base" hangingPunct="0">
        <a:spcBef>
          <a:spcPct val="0"/>
        </a:spcBef>
        <a:spcAft>
          <a:spcPct val="0"/>
        </a:spcAft>
        <a:buFont typeface="Lucida Grande" charset="0"/>
        <a:buChar char="–"/>
        <a:defRPr sz="15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062444" indent="-252219" algn="l" defTabSz="456449" rtl="0" eaLnBrk="0" fontAlgn="base" hangingPunct="0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1340331" indent="-252219" algn="l" defTabSz="456449" rtl="0" eaLnBrk="0" fontAlgn="base" hangingPunct="0">
        <a:spcBef>
          <a:spcPct val="0"/>
        </a:spcBef>
        <a:spcAft>
          <a:spcPct val="0"/>
        </a:spcAft>
        <a:buFont typeface="Lucida Grande" charset="0"/>
        <a:buChar char="-"/>
        <a:defRPr sz="15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4291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4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8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1" indent="-228572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5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9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2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6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9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png"/><Relationship Id="rId5" Type="http://schemas.openxmlformats.org/officeDocument/2006/relationships/image" Target="../media/image170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hyperlink" Target="https://arxiv.org/abs/2101.10069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766891" y="3211215"/>
            <a:ext cx="7588438" cy="263029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sz="3400" b="1" dirty="0"/>
              <a:t>One second after the big bang</a:t>
            </a:r>
          </a:p>
          <a:p>
            <a:pPr marL="0" indent="0" algn="ctr">
              <a:spcBef>
                <a:spcPts val="1200"/>
              </a:spcBef>
              <a:buNone/>
            </a:pPr>
            <a:endParaRPr lang="en-NZ" sz="2800" i="1" dirty="0"/>
          </a:p>
        </p:txBody>
      </p:sp>
      <p:sp>
        <p:nvSpPr>
          <p:cNvPr id="3" name="Rectangle 2"/>
          <p:cNvSpPr/>
          <p:nvPr/>
        </p:nvSpPr>
        <p:spPr>
          <a:xfrm>
            <a:off x="766891" y="4351533"/>
            <a:ext cx="784849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Tritiated graphene to find relic neutrinos</a:t>
            </a:r>
            <a:endParaRPr lang="en-NZ" sz="3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112" y="256032"/>
            <a:ext cx="665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rgbClr val="FF9900"/>
                </a:solidFill>
              </a:rPr>
              <a:t>Dutch National Science Agenda 2022 – NWA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000664-2167-4E20-BA85-5F0FE366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19" y="1238828"/>
            <a:ext cx="8229600" cy="900000"/>
          </a:xfrm>
        </p:spPr>
        <p:txBody>
          <a:bodyPr/>
          <a:lstStyle/>
          <a:p>
            <a:r>
              <a:rPr lang="en-US" dirty="0"/>
              <a:t>Thanks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323147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Tritium decay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74" y="1932817"/>
            <a:ext cx="3329048" cy="1553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8" y="4316857"/>
            <a:ext cx="3739140" cy="908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652" y="156348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a) Spontaneous decay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652" y="3670526"/>
            <a:ext cx="2113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b) Induced by </a:t>
            </a:r>
            <a:r>
              <a:rPr lang="en-NZ" i="1" dirty="0"/>
              <a:t>C</a:t>
            </a:r>
            <a:r>
              <a:rPr lang="en-NZ" i="1" dirty="0">
                <a:latin typeface="Symbol" panose="05050102010706020507" pitchFamily="18" charset="2"/>
              </a:rPr>
              <a:t>n</a:t>
            </a:r>
            <a:r>
              <a:rPr lang="en-NZ" sz="800" i="1" dirty="0">
                <a:latin typeface="Symbol" panose="05050102010706020507" pitchFamily="18" charset="2"/>
              </a:rPr>
              <a:t> </a:t>
            </a:r>
            <a:r>
              <a:rPr lang="en-NZ" i="1" dirty="0"/>
              <a:t>B</a:t>
            </a:r>
          </a:p>
          <a:p>
            <a:r>
              <a:rPr lang="en-NZ" dirty="0"/>
              <a:t> </a:t>
            </a:r>
          </a:p>
        </p:txBody>
      </p:sp>
      <p:sp>
        <p:nvSpPr>
          <p:cNvPr id="8" name="Oval 7"/>
          <p:cNvSpPr/>
          <p:nvPr/>
        </p:nvSpPr>
        <p:spPr>
          <a:xfrm>
            <a:off x="3731492" y="1798331"/>
            <a:ext cx="592630" cy="772508"/>
          </a:xfrm>
          <a:prstGeom prst="ellipse">
            <a:avLst/>
          </a:prstGeom>
          <a:solidFill>
            <a:srgbClr val="FFFFCC">
              <a:alpha val="47000"/>
            </a:srgbClr>
          </a:solidFill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/>
          <p:cNvSpPr/>
          <p:nvPr/>
        </p:nvSpPr>
        <p:spPr>
          <a:xfrm>
            <a:off x="4268706" y="4384686"/>
            <a:ext cx="592630" cy="772508"/>
          </a:xfrm>
          <a:prstGeom prst="ellipse">
            <a:avLst/>
          </a:prstGeom>
          <a:solidFill>
            <a:srgbClr val="FFFFCC">
              <a:alpha val="47000"/>
            </a:srgbClr>
          </a:solidFill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4454976" y="1718765"/>
            <a:ext cx="40158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 energy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NZ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N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N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NZ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N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14.949 </a:t>
            </a:r>
            <a:r>
              <a:rPr lang="en-N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N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N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Q-Value: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18.589 </a:t>
            </a:r>
            <a:r>
              <a:rPr lang="en-N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NZ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tabLst>
                <a:tab pos="1431925" algn="l"/>
              </a:tabLst>
            </a:pPr>
            <a:r>
              <a:rPr lang="en-N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time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	</a:t>
            </a:r>
            <a:r>
              <a:rPr lang="en-NZ" i="1" dirty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N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17.7 y / </a:t>
            </a:r>
            <a:r>
              <a:rPr lang="en-N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NZ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N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12.32 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20437" y="3318941"/>
                <a:ext cx="3528276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N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f>
                      <m:fPr>
                        <m:ctrlPr>
                          <a:rPr lang="en-N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nl-NL" b="0" i="1" smtClean="0">
                        <a:latin typeface="Cambria Math" panose="02040503050406030204" pitchFamily="18" charset="0"/>
                      </a:rPr>
                      <m:t>=2.5</m:t>
                    </m:r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NZ" dirty="0"/>
                  <a:t>=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NZ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437" y="3318941"/>
                <a:ext cx="3528276" cy="398955"/>
              </a:xfrm>
              <a:prstGeom prst="rect">
                <a:avLst/>
              </a:prstGeom>
              <a:blipFill>
                <a:blip r:embed="rId5"/>
                <a:stretch>
                  <a:fillRect l="-1727" t="-4545" b="-19697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454976" y="2805948"/>
                <a:ext cx="1996509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NZ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976" y="2805948"/>
                <a:ext cx="1996509" cy="379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165282" y="4316857"/>
            <a:ext cx="350192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 energy from incident neutrino</a:t>
            </a:r>
          </a:p>
          <a:p>
            <a:pPr>
              <a:spcBef>
                <a:spcPts val="600"/>
              </a:spcBef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different electron spectrum</a:t>
            </a:r>
            <a:endParaRPr lang="en-N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29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NWA project – key questions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5702" y="1762072"/>
            <a:ext cx="787486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N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underlying physics of relic neutrinos? 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How much tritium will the PTOLEMY experiment need? 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make the tritium loaded graphene target? 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we measure the electron energy through radio-frequency detection? 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we tag electrons from a tritium source in a radio-frequency system? 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we use graphene based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-devices as particle detectors? </a:t>
            </a:r>
          </a:p>
          <a:p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NZ" sz="2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AAD5D0-7301-4456-A7C0-489E78C44BA7}"/>
              </a:ext>
            </a:extLst>
          </p:cNvPr>
          <p:cNvSpPr/>
          <p:nvPr/>
        </p:nvSpPr>
        <p:spPr>
          <a:xfrm>
            <a:off x="242251" y="3081375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WP2 (RU)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9DC06B-6947-4E5C-8CF0-1AF01C89B360}"/>
              </a:ext>
            </a:extLst>
          </p:cNvPr>
          <p:cNvSpPr/>
          <p:nvPr/>
        </p:nvSpPr>
        <p:spPr>
          <a:xfrm>
            <a:off x="217285" y="2237768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WP1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7AA290-B286-45A1-A7B4-9066723914B1}"/>
              </a:ext>
            </a:extLst>
          </p:cNvPr>
          <p:cNvSpPr/>
          <p:nvPr/>
        </p:nvSpPr>
        <p:spPr>
          <a:xfrm>
            <a:off x="234261" y="4357913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WP6 (NNV)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A12C4-CBB6-4BB0-9A47-07C4BA600825}"/>
              </a:ext>
            </a:extLst>
          </p:cNvPr>
          <p:cNvSpPr/>
          <p:nvPr/>
        </p:nvSpPr>
        <p:spPr>
          <a:xfrm>
            <a:off x="226331" y="3524470"/>
            <a:ext cx="1668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WP3 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Nikhef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TNO)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E3F2B7-C151-436A-BDCB-071E9D76DF22}"/>
              </a:ext>
            </a:extLst>
          </p:cNvPr>
          <p:cNvSpPr/>
          <p:nvPr/>
        </p:nvSpPr>
        <p:spPr>
          <a:xfrm>
            <a:off x="217285" y="5269534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WP5 (THUAS)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F6190-EE52-4858-AA34-A901459CFCFA}"/>
              </a:ext>
            </a:extLst>
          </p:cNvPr>
          <p:cNvSpPr/>
          <p:nvPr/>
        </p:nvSpPr>
        <p:spPr>
          <a:xfrm>
            <a:off x="217285" y="4938178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WP4 (INF)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21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Collaborations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554736" y="1435531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endParaRPr lang="en-NZ" dirty="0"/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Graphene (</a:t>
            </a:r>
            <a:r>
              <a:rPr lang="en-NZ" dirty="0" err="1"/>
              <a:t>nano</a:t>
            </a:r>
            <a:r>
              <a:rPr lang="en-NZ" dirty="0"/>
              <a:t>-)devices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Hydrogenation 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Tritium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Theory 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Spectroscopy (FIR, STM)</a:t>
            </a:r>
          </a:p>
        </p:txBody>
      </p:sp>
    </p:spTree>
    <p:extLst>
      <p:ext uri="{BB962C8B-B14F-4D97-AF65-F5344CB8AC3E}">
        <p14:creationId xmlns:p14="http://schemas.microsoft.com/office/powerpoint/2010/main" val="163722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NWA project in a nutshell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642794"/>
            <a:ext cx="85461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5325" indent="-3235325">
              <a:spcBef>
                <a:spcPts val="1200"/>
              </a:spcBef>
              <a:tabLst>
                <a:tab pos="1435100" algn="l"/>
                <a:tab pos="3235325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WP1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		Relic Neutrinos: What happened at the Big Bang and ever after?</a:t>
            </a:r>
          </a:p>
          <a:p>
            <a:pPr>
              <a:spcBef>
                <a:spcPts val="1200"/>
              </a:spcBef>
              <a:tabLst>
                <a:tab pos="3235325" algn="l"/>
              </a:tabLst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WP2 (RU)	The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tritiated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graphene target</a:t>
            </a:r>
          </a:p>
          <a:p>
            <a:pPr>
              <a:spcBef>
                <a:spcPts val="1200"/>
              </a:spcBef>
              <a:tabLst>
                <a:tab pos="3235325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WP3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Nikhef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TNO)	RF detection of single electron quanta</a:t>
            </a:r>
          </a:p>
          <a:p>
            <a:pPr>
              <a:spcBef>
                <a:spcPts val="1200"/>
              </a:spcBef>
              <a:tabLst>
                <a:tab pos="3235325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WP4 (INF)	System testing and development at Gran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Sasso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tabLst>
                <a:tab pos="3235325" algn="l"/>
              </a:tabLs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WP5 (THUAS)	Education developments</a:t>
            </a:r>
          </a:p>
          <a:p>
            <a:pPr>
              <a:spcBef>
                <a:spcPts val="1200"/>
              </a:spcBef>
              <a:tabLst>
                <a:tab pos="3235325" algn="l"/>
              </a:tabLst>
            </a:pPr>
            <a:r>
              <a:rPr lang="en-N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WP6 (NNV)	Outreach</a:t>
            </a:r>
          </a:p>
        </p:txBody>
      </p:sp>
    </p:spTree>
    <p:extLst>
      <p:ext uri="{BB962C8B-B14F-4D97-AF65-F5344CB8AC3E}">
        <p14:creationId xmlns:p14="http://schemas.microsoft.com/office/powerpoint/2010/main" val="3021806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74" y="2386446"/>
            <a:ext cx="5075771" cy="3303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Free T decay vs. </a:t>
            </a:r>
            <a:r>
              <a:rPr lang="en-NZ" dirty="0">
                <a:latin typeface="Symbol" panose="05050102010706020507" pitchFamily="18" charset="2"/>
              </a:rPr>
              <a:t>n</a:t>
            </a:r>
            <a:r>
              <a:rPr lang="en-NZ" dirty="0"/>
              <a:t>-induced decay</a:t>
            </a: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3029527" y="4156066"/>
            <a:ext cx="794327" cy="1183793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TextBox 15"/>
          <p:cNvSpPr txBox="1"/>
          <p:nvPr/>
        </p:nvSpPr>
        <p:spPr>
          <a:xfrm>
            <a:off x="5421745" y="2001615"/>
            <a:ext cx="34359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Tx/>
              <a:buChar char="-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 peak above endpoint</a:t>
            </a:r>
          </a:p>
          <a:p>
            <a:pPr>
              <a:tabLst>
                <a:tab pos="176213" algn="l"/>
              </a:tabLst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due to </a:t>
            </a:r>
            <a:r>
              <a:rPr lang="en-N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NZ" i="1" dirty="0">
                <a:latin typeface="Symbol" panose="05050102010706020507" pitchFamily="18" charset="2"/>
              </a:rPr>
              <a:t>n</a:t>
            </a:r>
            <a:r>
              <a:rPr lang="en-NZ" sz="800" i="1" dirty="0">
                <a:latin typeface="Symbol" panose="05050102010706020507" pitchFamily="18" charset="2"/>
              </a:rPr>
              <a:t> </a:t>
            </a:r>
            <a:r>
              <a:rPr lang="en-N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NZ" dirty="0"/>
              <a:t> </a:t>
            </a:r>
          </a:p>
          <a:p>
            <a:pPr marL="176213" indent="-176213">
              <a:spcBef>
                <a:spcPts val="1200"/>
              </a:spcBef>
              <a:buFontTx/>
              <a:buChar char="-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orders of magnitude smaller than normal decay</a:t>
            </a:r>
          </a:p>
          <a:p>
            <a:pPr marL="176213" indent="-176213">
              <a:spcBef>
                <a:spcPts val="1200"/>
              </a:spcBef>
              <a:buFontTx/>
              <a:buChar char="-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due to different theoretical scenarios</a:t>
            </a:r>
          </a:p>
          <a:p>
            <a:pPr>
              <a:spcBef>
                <a:spcPts val="1200"/>
              </a:spcBef>
            </a:pPr>
            <a:r>
              <a:rPr lang="en-N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“Problems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relative energy </a:t>
            </a:r>
          </a:p>
          <a:p>
            <a:pPr marL="442913" indent="-174625"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442913" algn="l"/>
              </a:tabLst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  ~50 </a:t>
            </a:r>
            <a:r>
              <a:rPr lang="en-N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resolution	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Vibrations of </a:t>
            </a:r>
            <a:r>
              <a:rPr lang="en-N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N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(300 </a:t>
            </a:r>
            <a:r>
              <a:rPr lang="en-N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Heisenberg uncertainty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200" dirty="0">
                <a:latin typeface="Lucida Grande"/>
                <a:hlinkClick r:id="rId4"/>
              </a:rPr>
              <a:t>arXiv:2101.10069</a:t>
            </a:r>
            <a:r>
              <a:rPr lang="en-US" sz="1200" dirty="0">
                <a:solidFill>
                  <a:srgbClr val="000000"/>
                </a:solidFill>
                <a:latin typeface="Lucida Grande"/>
              </a:rPr>
              <a:t> [</a:t>
            </a:r>
            <a:r>
              <a:rPr lang="en-US" sz="1200" dirty="0" err="1">
                <a:solidFill>
                  <a:srgbClr val="000000"/>
                </a:solidFill>
                <a:latin typeface="Lucida Grande"/>
              </a:rPr>
              <a:t>hep-ph</a:t>
            </a:r>
            <a:r>
              <a:rPr lang="en-US" sz="1200" dirty="0">
                <a:solidFill>
                  <a:srgbClr val="000000"/>
                </a:solidFill>
                <a:latin typeface="Lucida Grande"/>
              </a:rPr>
              <a:t>]</a:t>
            </a:r>
            <a:endParaRPr lang="en-N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586181" y="2750764"/>
            <a:ext cx="798764" cy="0"/>
          </a:xfrm>
          <a:prstGeom prst="straightConnector1">
            <a:avLst/>
          </a:prstGeom>
          <a:ln w="19050">
            <a:solidFill>
              <a:schemeClr val="accent6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26" idx="3"/>
          </p:cNvCxnSpPr>
          <p:nvPr/>
        </p:nvCxnSpPr>
        <p:spPr>
          <a:xfrm flipH="1" flipV="1">
            <a:off x="3370520" y="2591242"/>
            <a:ext cx="2366" cy="2362976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604653" y="2468131"/>
            <a:ext cx="0" cy="2801351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28293" y="2468131"/>
                <a:ext cx="64222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1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nl-NL" sz="1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nl-NL" sz="1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1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nl-NL" sz="1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NZ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293" y="2468131"/>
                <a:ext cx="642227" cy="246221"/>
              </a:xfrm>
              <a:prstGeom prst="rect">
                <a:avLst/>
              </a:prstGeom>
              <a:blipFill>
                <a:blip r:embed="rId5"/>
                <a:stretch>
                  <a:fillRect l="-6667" r="-1905" b="-1250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1098945" y="638883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1884363" algn="l"/>
              </a:tabLst>
            </a:pPr>
            <a:r>
              <a:rPr lang="en-NZ" sz="1200" dirty="0">
                <a:solidFill>
                  <a:srgbClr val="000000"/>
                </a:solidFill>
                <a:latin typeface="CMR9"/>
              </a:rPr>
              <a:t>M. </a:t>
            </a:r>
            <a:r>
              <a:rPr lang="en-NZ" sz="1200" dirty="0" err="1">
                <a:solidFill>
                  <a:srgbClr val="000000"/>
                </a:solidFill>
                <a:latin typeface="CMR9"/>
              </a:rPr>
              <a:t>Betti</a:t>
            </a:r>
            <a:r>
              <a:rPr lang="en-NZ" sz="1200" dirty="0">
                <a:solidFill>
                  <a:srgbClr val="000000"/>
                </a:solidFill>
                <a:latin typeface="CMR9"/>
              </a:rPr>
              <a:t> </a:t>
            </a:r>
            <a:r>
              <a:rPr lang="en-NZ" sz="1200" dirty="0">
                <a:solidFill>
                  <a:srgbClr val="000000"/>
                </a:solidFill>
                <a:latin typeface="CMTI9"/>
              </a:rPr>
              <a:t>et al. </a:t>
            </a:r>
            <a:r>
              <a:rPr lang="en-NZ" sz="1200" dirty="0">
                <a:solidFill>
                  <a:srgbClr val="000000"/>
                </a:solidFill>
                <a:latin typeface="CMR9"/>
              </a:rPr>
              <a:t>(PTOLEMY), 	</a:t>
            </a:r>
            <a:r>
              <a:rPr lang="en-NZ" sz="1200" dirty="0">
                <a:latin typeface="CMR9"/>
              </a:rPr>
              <a:t>JCAP </a:t>
            </a:r>
            <a:r>
              <a:rPr lang="en-NZ" sz="1200" dirty="0">
                <a:latin typeface="CMBX9"/>
              </a:rPr>
              <a:t>07</a:t>
            </a:r>
            <a:r>
              <a:rPr lang="en-NZ" sz="1200" dirty="0">
                <a:latin typeface="CMR9"/>
              </a:rPr>
              <a:t>, 047 (2019),</a:t>
            </a:r>
          </a:p>
          <a:p>
            <a:pPr>
              <a:tabLst>
                <a:tab pos="1884363" algn="l"/>
              </a:tabLst>
            </a:pPr>
            <a:r>
              <a:rPr lang="en-NZ" sz="1200" dirty="0">
                <a:latin typeface="CMR9"/>
              </a:rPr>
              <a:t>	arXiv:1902.05508 [astro-ph.CO].</a:t>
            </a:r>
            <a:endParaRPr lang="en-NZ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181627" y="2058264"/>
                <a:ext cx="1619226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NZ" sz="1600" baseline="30000" dirty="0"/>
                  <a:t>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16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nl-NL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NZ" sz="1600" baseline="30000" dirty="0"/>
                      <m:t>3</m:t>
                    </m:r>
                    <m:r>
                      <m:rPr>
                        <m:nor/>
                      </m:rPr>
                      <a:rPr lang="nl-NL" sz="1600" b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</m:t>
                    </m:r>
                    <m:r>
                      <m:rPr>
                        <m:nor/>
                      </m:rPr>
                      <a:rPr lang="nl-NL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nl-NL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nl-NL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l-NL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nl-NL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nl-NL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NZ" sz="16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627" y="2058264"/>
                <a:ext cx="1619226" cy="246221"/>
              </a:xfrm>
              <a:prstGeom prst="rect">
                <a:avLst/>
              </a:prstGeom>
              <a:blipFill>
                <a:blip r:embed="rId6"/>
                <a:stretch>
                  <a:fillRect l="-5283" t="-15000" r="-13208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434266" y="3861188"/>
                <a:ext cx="1664110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NZ" sz="1600" baseline="30000" dirty="0"/>
                  <a:t>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16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nl-NL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l-NL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nl-NL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NZ" sz="1600" baseline="30000" dirty="0"/>
                      <m:t>3</m:t>
                    </m:r>
                    <m:r>
                      <m:rPr>
                        <m:nor/>
                      </m:rPr>
                      <a:rPr lang="nl-NL" sz="1600" b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</m:t>
                    </m:r>
                    <m:r>
                      <m:rPr>
                        <m:nor/>
                      </m:rPr>
                      <a:rPr lang="nl-NL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+</m:t>
                    </m:r>
                    <m:sSup>
                      <m:sSupPr>
                        <m:ctrlPr>
                          <a:rPr lang="nl-NL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NZ" sz="16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266" y="3861188"/>
                <a:ext cx="1664110" cy="246221"/>
              </a:xfrm>
              <a:prstGeom prst="rect">
                <a:avLst/>
              </a:prstGeom>
              <a:blipFill>
                <a:blip r:embed="rId7"/>
                <a:stretch>
                  <a:fillRect l="-4364" t="-11628" b="-9302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/>
          <p:nvPr/>
        </p:nvCxnSpPr>
        <p:spPr>
          <a:xfrm>
            <a:off x="2994799" y="3487805"/>
            <a:ext cx="0" cy="1671349"/>
          </a:xfrm>
          <a:prstGeom prst="straightConnector1">
            <a:avLst/>
          </a:prstGeom>
          <a:ln w="222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93920" y="3136352"/>
            <a:ext cx="1035861" cy="52322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of</a:t>
            </a:r>
          </a:p>
          <a:p>
            <a:r>
              <a:rPr lang="en-N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98945" y="5849882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g tritium target 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903" y="1384787"/>
            <a:ext cx="183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/>
              <a:t>the end game</a:t>
            </a:r>
          </a:p>
        </p:txBody>
      </p:sp>
    </p:spTree>
    <p:extLst>
      <p:ext uri="{BB962C8B-B14F-4D97-AF65-F5344CB8AC3E}">
        <p14:creationId xmlns:p14="http://schemas.microsoft.com/office/powerpoint/2010/main" val="1687704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</a:t>
            </a:r>
            <a:r>
              <a:rPr lang="en-NZ" dirty="0" err="1"/>
              <a:t>tritinated</a:t>
            </a:r>
            <a:r>
              <a:rPr lang="en-NZ" dirty="0"/>
              <a:t> graphene target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79" y="1732204"/>
            <a:ext cx="5053157" cy="289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83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80000" cy="900000"/>
          </a:xfrm>
        </p:spPr>
        <p:txBody>
          <a:bodyPr/>
          <a:lstStyle/>
          <a:p>
            <a:r>
              <a:rPr lang="en-NZ" dirty="0"/>
              <a:t>The Nijmegen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341EA-EE24-4CB8-93B8-83B01FF0D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183" y="1983453"/>
            <a:ext cx="983009" cy="1417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ABECA4-B12E-4065-85A9-9BB815376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22" r="18422" b="1942"/>
          <a:stretch/>
        </p:blipFill>
        <p:spPr>
          <a:xfrm>
            <a:off x="3116700" y="1983453"/>
            <a:ext cx="983009" cy="1416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83115A-DEDE-483B-8F48-B3A3A58A7C6F}"/>
              </a:ext>
            </a:extLst>
          </p:cNvPr>
          <p:cNvSpPr txBox="1"/>
          <p:nvPr/>
        </p:nvSpPr>
        <p:spPr>
          <a:xfrm>
            <a:off x="1207198" y="1193125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Uli Zeitler </a:t>
            </a:r>
          </a:p>
          <a:p>
            <a:r>
              <a:rPr lang="en-US" sz="1400" dirty="0">
                <a:latin typeface="Bahnschrift Light" panose="020B0502040204020203" pitchFamily="34" charset="0"/>
              </a:rPr>
              <a:t>(RU HFML-FELIX)</a:t>
            </a:r>
            <a:endParaRPr lang="nl-NL" sz="1400" dirty="0">
              <a:latin typeface="Bahnschrift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CB3A93-9E99-4D5C-B36A-DA6C7B4B6748}"/>
              </a:ext>
            </a:extLst>
          </p:cNvPr>
          <p:cNvSpPr txBox="1"/>
          <p:nvPr/>
        </p:nvSpPr>
        <p:spPr>
          <a:xfrm>
            <a:off x="2884893" y="1193125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Nicolo de Groot</a:t>
            </a:r>
          </a:p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(RU IMAPP)</a:t>
            </a:r>
            <a:endParaRPr lang="nl-NL" sz="1400" dirty="0">
              <a:latin typeface="Bahnschrift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75171-C006-4BA4-AC47-652040DDD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06"/>
          <a:stretch/>
        </p:blipFill>
        <p:spPr>
          <a:xfrm>
            <a:off x="5534229" y="4335868"/>
            <a:ext cx="983009" cy="1416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2B932-7F9A-452F-95D7-0A12E5F311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84"/>
          <a:stretch/>
        </p:blipFill>
        <p:spPr>
          <a:xfrm>
            <a:off x="6405083" y="1983453"/>
            <a:ext cx="990045" cy="1416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5AB86-8163-405E-AE2F-3ADF0C9C95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564" r="9675"/>
          <a:stretch/>
        </p:blipFill>
        <p:spPr>
          <a:xfrm>
            <a:off x="3945893" y="4336759"/>
            <a:ext cx="1000622" cy="14165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DE86BC-3A44-44B0-8EB9-1AE38BF5D4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0" r="2698"/>
          <a:stretch/>
        </p:blipFill>
        <p:spPr>
          <a:xfrm>
            <a:off x="2285605" y="4335868"/>
            <a:ext cx="972716" cy="14165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2B2C269-1488-49AD-BD55-3287E9C2D264}"/>
              </a:ext>
            </a:extLst>
          </p:cNvPr>
          <p:cNvSpPr/>
          <p:nvPr/>
        </p:nvSpPr>
        <p:spPr>
          <a:xfrm>
            <a:off x="1956485" y="3567533"/>
            <a:ext cx="16078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Oleksandr Zheliuk</a:t>
            </a:r>
          </a:p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(RU HFML-FELIX)</a:t>
            </a:r>
            <a:endParaRPr lang="nl-NL" sz="1400" dirty="0">
              <a:latin typeface="Bahnschrift Light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44A467-ECC4-4B41-BA33-666958C7C796}"/>
              </a:ext>
            </a:extLst>
          </p:cNvPr>
          <p:cNvSpPr/>
          <p:nvPr/>
        </p:nvSpPr>
        <p:spPr>
          <a:xfrm>
            <a:off x="3835051" y="3562815"/>
            <a:ext cx="1119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Bahnschrift Light" panose="020B0502040204020203" pitchFamily="34" charset="0"/>
              </a:rPr>
              <a:t>Martijn</a:t>
            </a:r>
            <a:r>
              <a:rPr lang="en-US" sz="1400" dirty="0">
                <a:latin typeface="Bahnschrift Light" panose="020B0502040204020203" pitchFamily="34" charset="0"/>
              </a:rPr>
              <a:t> </a:t>
            </a:r>
            <a:r>
              <a:rPr lang="en-US" sz="1400" dirty="0" err="1">
                <a:latin typeface="Bahnschrift Light" panose="020B0502040204020203" pitchFamily="34" charset="0"/>
              </a:rPr>
              <a:t>Velders</a:t>
            </a:r>
            <a:endParaRPr lang="en-US" sz="1400" dirty="0">
              <a:latin typeface="Bahnschrift Light" panose="020B0502040204020203" pitchFamily="34" charset="0"/>
            </a:endParaRPr>
          </a:p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(RU IMAPP)</a:t>
            </a:r>
            <a:endParaRPr lang="nl-NL" sz="1400" dirty="0">
              <a:latin typeface="Bahnschrift Ligh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C8DB97-849D-4C81-9C73-4C15EBC4EFC5}"/>
              </a:ext>
            </a:extLst>
          </p:cNvPr>
          <p:cNvSpPr/>
          <p:nvPr/>
        </p:nvSpPr>
        <p:spPr>
          <a:xfrm>
            <a:off x="5410774" y="3551747"/>
            <a:ext cx="12490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Dave van </a:t>
            </a:r>
            <a:r>
              <a:rPr lang="en-US" sz="1400" dirty="0" err="1">
                <a:latin typeface="Bahnschrift Light" panose="020B0502040204020203" pitchFamily="34" charset="0"/>
              </a:rPr>
              <a:t>Wijk</a:t>
            </a:r>
            <a:endParaRPr lang="en-US" sz="1400" dirty="0">
              <a:latin typeface="Bahnschrift Light" panose="020B0502040204020203" pitchFamily="34" charset="0"/>
            </a:endParaRPr>
          </a:p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(RU IMAPP)</a:t>
            </a:r>
            <a:endParaRPr lang="nl-NL" sz="1400" dirty="0">
              <a:latin typeface="Bahnschrift Light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B4D4CA-C80E-4167-814D-BF8BAB78560E}"/>
              </a:ext>
            </a:extLst>
          </p:cNvPr>
          <p:cNvSpPr/>
          <p:nvPr/>
        </p:nvSpPr>
        <p:spPr>
          <a:xfrm>
            <a:off x="4494930" y="1194410"/>
            <a:ext cx="1489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Nicoleta </a:t>
            </a:r>
            <a:r>
              <a:rPr lang="en-US" sz="1400" dirty="0" err="1">
                <a:latin typeface="Bahnschrift Light" panose="020B0502040204020203" pitchFamily="34" charset="0"/>
              </a:rPr>
              <a:t>Cucu-Laurenciu</a:t>
            </a:r>
            <a:endParaRPr lang="en-US" sz="1400" dirty="0">
              <a:latin typeface="Bahnschrift Light" panose="020B0502040204020203" pitchFamily="34" charset="0"/>
            </a:endParaRPr>
          </a:p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(RU IMAPP)</a:t>
            </a:r>
            <a:endParaRPr lang="nl-NL" sz="1400" dirty="0">
              <a:latin typeface="Bahnschrift Light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E7EF60-74B1-456E-A032-37CB433C9D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53" r="7204"/>
          <a:stretch/>
        </p:blipFill>
        <p:spPr>
          <a:xfrm>
            <a:off x="4723309" y="1983453"/>
            <a:ext cx="983009" cy="14165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71734F8-4AE2-41EF-B1A1-C084561C5263}"/>
              </a:ext>
            </a:extLst>
          </p:cNvPr>
          <p:cNvSpPr/>
          <p:nvPr/>
        </p:nvSpPr>
        <p:spPr>
          <a:xfrm>
            <a:off x="6312578" y="1194410"/>
            <a:ext cx="1119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Inge van </a:t>
            </a:r>
            <a:r>
              <a:rPr lang="en-US" sz="1400" dirty="0" err="1">
                <a:latin typeface="Bahnschrift Light" panose="020B0502040204020203" pitchFamily="34" charset="0"/>
              </a:rPr>
              <a:t>Rens</a:t>
            </a:r>
            <a:endParaRPr lang="en-US" sz="1400" dirty="0">
              <a:latin typeface="Bahnschrift Light" panose="020B0502040204020203" pitchFamily="34" charset="0"/>
            </a:endParaRPr>
          </a:p>
          <a:p>
            <a:pPr algn="ctr"/>
            <a:r>
              <a:rPr lang="en-US" sz="1400" dirty="0">
                <a:latin typeface="Bahnschrift Light" panose="020B0502040204020203" pitchFamily="34" charset="0"/>
              </a:rPr>
              <a:t>(RU IMAPP)</a:t>
            </a:r>
            <a:endParaRPr lang="nl-NL" sz="1400" dirty="0">
              <a:latin typeface="Bahnschrift Light" panose="020B0502040204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8C1F00-6487-433F-9A4C-03A0BFAFC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5" y="3601013"/>
            <a:ext cx="1700103" cy="720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0760E-457B-4417-A442-FD816A92F5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0579" y="3756769"/>
            <a:ext cx="2633421" cy="4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31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Tritium on graphene (graphite)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1272" y="1662606"/>
            <a:ext cx="3460243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securely bound to surface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no-vibrations ?!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“mass” ? ( 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N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Mössbauer</a:t>
            </a: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272" y="3556241"/>
            <a:ext cx="28135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graphene-based detectors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tritium decay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457" y="2395324"/>
            <a:ext cx="3165908" cy="24011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54457" y="4791959"/>
            <a:ext cx="31659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Fig.11, Rev. Mod. Phys.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837 (2011)</a:t>
            </a:r>
          </a:p>
          <a:p>
            <a:pPr>
              <a:spcBef>
                <a:spcPts val="600"/>
              </a:spcBef>
            </a:pPr>
            <a:r>
              <a:rPr lang="en-N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Photo: Sonja </a:t>
            </a:r>
            <a:r>
              <a:rPr lang="en-N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Flemming</a:t>
            </a:r>
            <a:r>
              <a:rPr lang="en-N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/CBS 2010 </a:t>
            </a:r>
          </a:p>
          <a:p>
            <a:r>
              <a:rPr lang="nl-NL" dirty="0"/>
              <a:t>©</a:t>
            </a:r>
            <a:r>
              <a:rPr lang="en-N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CBS Broadcasting Inc.</a:t>
            </a:r>
          </a:p>
        </p:txBody>
      </p:sp>
      <p:sp>
        <p:nvSpPr>
          <p:cNvPr id="8" name="AutoShape 4" descr="https://upload.wikimedia.org/wikipedia/commons/thumb/1/13/TBBT_logo.svg/266px-TBBT_logo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128" y="1318186"/>
            <a:ext cx="900564" cy="10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61554" y="176921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+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92" y="1522692"/>
            <a:ext cx="1264497" cy="7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32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Graphene FETs</a:t>
            </a:r>
          </a:p>
        </p:txBody>
      </p:sp>
      <p:sp>
        <p:nvSpPr>
          <p:cNvPr id="3" name="Rectangle 2050"/>
          <p:cNvSpPr>
            <a:spLocks noChangeArrowheads="1"/>
          </p:cNvSpPr>
          <p:nvPr/>
        </p:nvSpPr>
        <p:spPr bwMode="auto">
          <a:xfrm>
            <a:off x="2971800" y="1381803"/>
            <a:ext cx="1800225" cy="3554413"/>
          </a:xfrm>
          <a:prstGeom prst="rect">
            <a:avLst/>
          </a:prstGeom>
          <a:solidFill>
            <a:srgbClr val="FF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051"/>
          <p:cNvSpPr>
            <a:spLocks noChangeArrowheads="1"/>
          </p:cNvSpPr>
          <p:nvPr/>
        </p:nvSpPr>
        <p:spPr bwMode="auto">
          <a:xfrm>
            <a:off x="1143000" y="1404028"/>
            <a:ext cx="1903413" cy="3554413"/>
          </a:xfrm>
          <a:prstGeom prst="rect">
            <a:avLst/>
          </a:prstGeom>
          <a:solidFill>
            <a:srgbClr val="CCFFFF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53"/>
          <p:cNvSpPr>
            <a:spLocks noChangeArrowheads="1"/>
          </p:cNvSpPr>
          <p:nvPr/>
        </p:nvSpPr>
        <p:spPr bwMode="auto">
          <a:xfrm>
            <a:off x="3284538" y="1361166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/>
          </a:p>
        </p:txBody>
      </p:sp>
      <p:sp>
        <p:nvSpPr>
          <p:cNvPr id="6" name="Rectangle 2054"/>
          <p:cNvSpPr>
            <a:spLocks noChangeArrowheads="1"/>
          </p:cNvSpPr>
          <p:nvPr/>
        </p:nvSpPr>
        <p:spPr bwMode="auto">
          <a:xfrm>
            <a:off x="2627313" y="5414053"/>
            <a:ext cx="8524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400" i="1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en-GB" altLang="en-US" sz="2400" i="1" baseline="-25000">
                <a:solidFill>
                  <a:srgbClr val="000000"/>
                </a:solidFill>
                <a:latin typeface="Arial" panose="020B0604020202020204" pitchFamily="34" charset="0"/>
              </a:rPr>
              <a:t>G</a:t>
            </a:r>
            <a:r>
              <a:rPr lang="en-GB" altLang="en-US" sz="24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Arial" panose="020B0604020202020204" pitchFamily="34" charset="0"/>
              </a:rPr>
              <a:t>(V)</a:t>
            </a:r>
            <a:endParaRPr lang="en-GB" altLang="en-US" sz="2400"/>
          </a:p>
        </p:txBody>
      </p:sp>
      <p:pic>
        <p:nvPicPr>
          <p:cNvPr id="7" name="Picture 2055" descr="sample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6053"/>
            <a:ext cx="1930400" cy="8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056"/>
          <p:cNvSpPr>
            <a:spLocks noChangeArrowheads="1"/>
          </p:cNvSpPr>
          <p:nvPr/>
        </p:nvSpPr>
        <p:spPr bwMode="auto">
          <a:xfrm>
            <a:off x="7278688" y="2437491"/>
            <a:ext cx="1622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>
                <a:solidFill>
                  <a:srgbClr val="693C8A"/>
                </a:solidFill>
                <a:latin typeface="Arial Unicode MS" pitchFamily="34" charset="-128"/>
              </a:rPr>
              <a:t>   </a:t>
            </a:r>
            <a:r>
              <a:rPr lang="en-GB" altLang="en-US">
                <a:solidFill>
                  <a:srgbClr val="9900CC"/>
                </a:solidFill>
                <a:latin typeface="Arial Unicode MS" pitchFamily="34" charset="-128"/>
              </a:rPr>
              <a:t>SiO</a:t>
            </a:r>
            <a:r>
              <a:rPr lang="en-GB" altLang="en-US" baseline="-25000">
                <a:solidFill>
                  <a:srgbClr val="9900CC"/>
                </a:solidFill>
                <a:latin typeface="Arial Unicode MS" pitchFamily="34" charset="-128"/>
              </a:rPr>
              <a:t>2 </a:t>
            </a:r>
            <a:endParaRPr lang="en-GB" altLang="en-US">
              <a:solidFill>
                <a:srgbClr val="9900CC"/>
              </a:solidFill>
              <a:latin typeface="Arial Unicode MS" pitchFamily="34" charset="-128"/>
            </a:endParaRPr>
          </a:p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>
                <a:solidFill>
                  <a:srgbClr val="9900CC"/>
                </a:solidFill>
                <a:latin typeface="Arial Unicode MS" pitchFamily="34" charset="-128"/>
              </a:rPr>
              <a:t>gate insulator</a:t>
            </a:r>
            <a:endParaRPr lang="en-GB" altLang="en-US" baseline="-25000">
              <a:solidFill>
                <a:srgbClr val="9900CC"/>
              </a:solidFill>
              <a:latin typeface="Arial Unicode MS" pitchFamily="34" charset="-128"/>
            </a:endParaRPr>
          </a:p>
        </p:txBody>
      </p:sp>
      <p:sp>
        <p:nvSpPr>
          <p:cNvPr id="9" name="Rectangle 2057"/>
          <p:cNvSpPr>
            <a:spLocks noChangeArrowheads="1"/>
          </p:cNvSpPr>
          <p:nvPr/>
        </p:nvSpPr>
        <p:spPr bwMode="auto">
          <a:xfrm>
            <a:off x="4908550" y="3158216"/>
            <a:ext cx="141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>
                <a:solidFill>
                  <a:srgbClr val="FF66CC"/>
                </a:solidFill>
                <a:latin typeface="Arial Unicode MS" pitchFamily="34" charset="-128"/>
              </a:rPr>
              <a:t>Si backgate</a:t>
            </a:r>
          </a:p>
        </p:txBody>
      </p:sp>
      <p:sp>
        <p:nvSpPr>
          <p:cNvPr id="10" name="Rectangle 2058"/>
          <p:cNvSpPr>
            <a:spLocks noChangeArrowheads="1"/>
          </p:cNvSpPr>
          <p:nvPr/>
        </p:nvSpPr>
        <p:spPr bwMode="auto">
          <a:xfrm>
            <a:off x="6383338" y="1934253"/>
            <a:ext cx="1474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i="1">
                <a:solidFill>
                  <a:srgbClr val="FF9900"/>
                </a:solidFill>
                <a:latin typeface="Arial Unicode MS" pitchFamily="34" charset="-128"/>
              </a:rPr>
              <a:t>Au contacts</a:t>
            </a:r>
          </a:p>
        </p:txBody>
      </p:sp>
      <p:sp>
        <p:nvSpPr>
          <p:cNvPr id="11" name="Rectangle 2059"/>
          <p:cNvSpPr>
            <a:spLocks noChangeArrowheads="1"/>
          </p:cNvSpPr>
          <p:nvPr/>
        </p:nvSpPr>
        <p:spPr bwMode="auto">
          <a:xfrm>
            <a:off x="4902786" y="1861228"/>
            <a:ext cx="11592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i="1" dirty="0">
                <a:solidFill>
                  <a:srgbClr val="6600FF"/>
                </a:solidFill>
                <a:latin typeface="Arial Unicode MS" pitchFamily="34" charset="-128"/>
              </a:rPr>
              <a:t>graphene</a:t>
            </a:r>
            <a:endParaRPr lang="en-GB" altLang="en-US" i="1" baseline="-25000" dirty="0">
              <a:solidFill>
                <a:srgbClr val="6600FF"/>
              </a:solidFill>
              <a:latin typeface="Arial Unicode MS" pitchFamily="34" charset="-128"/>
            </a:endParaRPr>
          </a:p>
        </p:txBody>
      </p:sp>
      <p:sp>
        <p:nvSpPr>
          <p:cNvPr id="12" name="Text Box 2060"/>
          <p:cNvSpPr txBox="1">
            <a:spLocks noChangeArrowheads="1"/>
          </p:cNvSpPr>
          <p:nvPr/>
        </p:nvSpPr>
        <p:spPr bwMode="auto">
          <a:xfrm>
            <a:off x="5181600" y="4909228"/>
            <a:ext cx="26677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i="1" dirty="0">
                <a:latin typeface="Arial" panose="020B0604020202020204" pitchFamily="34" charset="0"/>
              </a:rPr>
              <a:t>Novoselov et al., </a:t>
            </a:r>
          </a:p>
          <a:p>
            <a:r>
              <a:rPr lang="en-GB" altLang="en-US" sz="1600" i="1" dirty="0">
                <a:latin typeface="Arial" panose="020B0604020202020204" pitchFamily="34" charset="0"/>
              </a:rPr>
              <a:t>Science 2004, PNAS 2005</a:t>
            </a:r>
          </a:p>
        </p:txBody>
      </p:sp>
      <p:sp>
        <p:nvSpPr>
          <p:cNvPr id="13" name="Rectangle 2061"/>
          <p:cNvSpPr>
            <a:spLocks noChangeAspect="1" noChangeArrowheads="1"/>
          </p:cNvSpPr>
          <p:nvPr/>
        </p:nvSpPr>
        <p:spPr bwMode="auto">
          <a:xfrm>
            <a:off x="965200" y="5026703"/>
            <a:ext cx="366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-80</a:t>
            </a:r>
            <a:endParaRPr lang="en-GB" altLang="en-US"/>
          </a:p>
        </p:txBody>
      </p:sp>
      <p:sp>
        <p:nvSpPr>
          <p:cNvPr id="14" name="Rectangle 2062"/>
          <p:cNvSpPr>
            <a:spLocks noChangeAspect="1" noChangeArrowheads="1"/>
          </p:cNvSpPr>
          <p:nvPr/>
        </p:nvSpPr>
        <p:spPr bwMode="auto">
          <a:xfrm>
            <a:off x="1887538" y="5026703"/>
            <a:ext cx="366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-40</a:t>
            </a:r>
            <a:endParaRPr lang="en-GB" altLang="en-US"/>
          </a:p>
        </p:txBody>
      </p:sp>
      <p:sp>
        <p:nvSpPr>
          <p:cNvPr id="15" name="Rectangle 2063"/>
          <p:cNvSpPr>
            <a:spLocks noChangeAspect="1" noChangeArrowheads="1"/>
          </p:cNvSpPr>
          <p:nvPr/>
        </p:nvSpPr>
        <p:spPr bwMode="auto">
          <a:xfrm>
            <a:off x="2901950" y="5026703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endParaRPr lang="en-GB" altLang="en-US"/>
          </a:p>
        </p:txBody>
      </p:sp>
      <p:sp>
        <p:nvSpPr>
          <p:cNvPr id="16" name="Rectangle 2064"/>
          <p:cNvSpPr>
            <a:spLocks noChangeAspect="1" noChangeArrowheads="1"/>
          </p:cNvSpPr>
          <p:nvPr/>
        </p:nvSpPr>
        <p:spPr bwMode="auto">
          <a:xfrm>
            <a:off x="3763963" y="502670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40</a:t>
            </a:r>
            <a:endParaRPr lang="en-GB" altLang="en-US"/>
          </a:p>
        </p:txBody>
      </p:sp>
      <p:sp>
        <p:nvSpPr>
          <p:cNvPr id="17" name="Rectangle 2065"/>
          <p:cNvSpPr>
            <a:spLocks noChangeAspect="1" noChangeArrowheads="1"/>
          </p:cNvSpPr>
          <p:nvPr/>
        </p:nvSpPr>
        <p:spPr bwMode="auto">
          <a:xfrm>
            <a:off x="4684713" y="502670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80</a:t>
            </a:r>
            <a:endParaRPr lang="en-GB" altLang="en-US"/>
          </a:p>
        </p:txBody>
      </p:sp>
      <p:sp>
        <p:nvSpPr>
          <p:cNvPr id="18" name="Rectangle 2066"/>
          <p:cNvSpPr>
            <a:spLocks noChangeAspect="1" noChangeArrowheads="1"/>
          </p:cNvSpPr>
          <p:nvPr/>
        </p:nvSpPr>
        <p:spPr bwMode="auto">
          <a:xfrm>
            <a:off x="827088" y="4783816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endParaRPr lang="en-GB" altLang="en-US"/>
          </a:p>
        </p:txBody>
      </p:sp>
      <p:sp>
        <p:nvSpPr>
          <p:cNvPr id="19" name="Rectangle 2067"/>
          <p:cNvSpPr>
            <a:spLocks noChangeAspect="1" noChangeArrowheads="1"/>
          </p:cNvSpPr>
          <p:nvPr/>
        </p:nvSpPr>
        <p:spPr bwMode="auto">
          <a:xfrm>
            <a:off x="827088" y="3769403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GB" altLang="en-US"/>
          </a:p>
        </p:txBody>
      </p:sp>
      <p:sp>
        <p:nvSpPr>
          <p:cNvPr id="20" name="Rectangle 2068"/>
          <p:cNvSpPr>
            <a:spLocks noChangeAspect="1" noChangeArrowheads="1"/>
          </p:cNvSpPr>
          <p:nvPr/>
        </p:nvSpPr>
        <p:spPr bwMode="auto">
          <a:xfrm>
            <a:off x="827088" y="2756578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endParaRPr lang="en-GB" altLang="en-US"/>
          </a:p>
        </p:txBody>
      </p:sp>
      <p:sp>
        <p:nvSpPr>
          <p:cNvPr id="21" name="Rectangle 2069"/>
          <p:cNvSpPr>
            <a:spLocks noChangeAspect="1" noChangeArrowheads="1"/>
          </p:cNvSpPr>
          <p:nvPr/>
        </p:nvSpPr>
        <p:spPr bwMode="auto">
          <a:xfrm>
            <a:off x="827088" y="1742166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  <a:endParaRPr lang="en-GB" altLang="en-US"/>
          </a:p>
        </p:txBody>
      </p:sp>
      <p:sp>
        <p:nvSpPr>
          <p:cNvPr id="22" name="Line 2070"/>
          <p:cNvSpPr>
            <a:spLocks noChangeAspect="1" noChangeShapeType="1"/>
          </p:cNvSpPr>
          <p:nvPr/>
        </p:nvSpPr>
        <p:spPr bwMode="auto">
          <a:xfrm flipV="1">
            <a:off x="1116013" y="4937803"/>
            <a:ext cx="1587" cy="682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71"/>
          <p:cNvSpPr>
            <a:spLocks noChangeAspect="1" noChangeShapeType="1"/>
          </p:cNvSpPr>
          <p:nvPr/>
        </p:nvSpPr>
        <p:spPr bwMode="auto">
          <a:xfrm flipV="1">
            <a:off x="1576388" y="4937803"/>
            <a:ext cx="1587" cy="349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072"/>
          <p:cNvSpPr>
            <a:spLocks noChangeAspect="1" noChangeShapeType="1"/>
          </p:cNvSpPr>
          <p:nvPr/>
        </p:nvSpPr>
        <p:spPr bwMode="auto">
          <a:xfrm flipV="1">
            <a:off x="2038350" y="4937803"/>
            <a:ext cx="1588" cy="682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073"/>
          <p:cNvSpPr>
            <a:spLocks noChangeAspect="1" noChangeShapeType="1"/>
          </p:cNvSpPr>
          <p:nvPr/>
        </p:nvSpPr>
        <p:spPr bwMode="auto">
          <a:xfrm flipV="1">
            <a:off x="2498725" y="4937803"/>
            <a:ext cx="0" cy="349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074"/>
          <p:cNvSpPr>
            <a:spLocks noChangeAspect="1" noChangeShapeType="1"/>
          </p:cNvSpPr>
          <p:nvPr/>
        </p:nvSpPr>
        <p:spPr bwMode="auto">
          <a:xfrm flipV="1">
            <a:off x="2960688" y="4937803"/>
            <a:ext cx="0" cy="682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075"/>
          <p:cNvSpPr>
            <a:spLocks noChangeAspect="1" noChangeShapeType="1"/>
          </p:cNvSpPr>
          <p:nvPr/>
        </p:nvSpPr>
        <p:spPr bwMode="auto">
          <a:xfrm flipV="1">
            <a:off x="3419475" y="4937803"/>
            <a:ext cx="1588" cy="349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076"/>
          <p:cNvSpPr>
            <a:spLocks noChangeAspect="1" noChangeShapeType="1"/>
          </p:cNvSpPr>
          <p:nvPr/>
        </p:nvSpPr>
        <p:spPr bwMode="auto">
          <a:xfrm flipV="1">
            <a:off x="3879850" y="4937803"/>
            <a:ext cx="1588" cy="682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077"/>
          <p:cNvSpPr>
            <a:spLocks noChangeAspect="1" noChangeShapeType="1"/>
          </p:cNvSpPr>
          <p:nvPr/>
        </p:nvSpPr>
        <p:spPr bwMode="auto">
          <a:xfrm flipV="1">
            <a:off x="4340225" y="4937803"/>
            <a:ext cx="1588" cy="349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078"/>
          <p:cNvSpPr>
            <a:spLocks noChangeAspect="1" noChangeShapeType="1"/>
          </p:cNvSpPr>
          <p:nvPr/>
        </p:nvSpPr>
        <p:spPr bwMode="auto">
          <a:xfrm flipV="1">
            <a:off x="4800600" y="4553628"/>
            <a:ext cx="1588" cy="6826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079"/>
          <p:cNvSpPr>
            <a:spLocks noChangeAspect="1" noChangeShapeType="1"/>
          </p:cNvSpPr>
          <p:nvPr/>
        </p:nvSpPr>
        <p:spPr bwMode="auto">
          <a:xfrm>
            <a:off x="1116013" y="4937803"/>
            <a:ext cx="36845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2080"/>
          <p:cNvSpPr>
            <a:spLocks noChangeAspect="1" noChangeShapeType="1"/>
          </p:cNvSpPr>
          <p:nvPr/>
        </p:nvSpPr>
        <p:spPr bwMode="auto">
          <a:xfrm>
            <a:off x="1050925" y="4937803"/>
            <a:ext cx="650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2081"/>
          <p:cNvSpPr>
            <a:spLocks noChangeAspect="1" noChangeShapeType="1"/>
          </p:cNvSpPr>
          <p:nvPr/>
        </p:nvSpPr>
        <p:spPr bwMode="auto">
          <a:xfrm>
            <a:off x="1084263" y="4429803"/>
            <a:ext cx="317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082"/>
          <p:cNvSpPr>
            <a:spLocks noChangeAspect="1" noChangeShapeType="1"/>
          </p:cNvSpPr>
          <p:nvPr/>
        </p:nvSpPr>
        <p:spPr bwMode="auto">
          <a:xfrm>
            <a:off x="1050925" y="3924978"/>
            <a:ext cx="65088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2083"/>
          <p:cNvSpPr>
            <a:spLocks noChangeAspect="1" noChangeShapeType="1"/>
          </p:cNvSpPr>
          <p:nvPr/>
        </p:nvSpPr>
        <p:spPr bwMode="auto">
          <a:xfrm>
            <a:off x="1084263" y="3415391"/>
            <a:ext cx="3175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2084"/>
          <p:cNvSpPr>
            <a:spLocks noChangeAspect="1" noChangeShapeType="1"/>
          </p:cNvSpPr>
          <p:nvPr/>
        </p:nvSpPr>
        <p:spPr bwMode="auto">
          <a:xfrm>
            <a:off x="1050925" y="2910566"/>
            <a:ext cx="650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085"/>
          <p:cNvSpPr>
            <a:spLocks noChangeAspect="1" noChangeShapeType="1"/>
          </p:cNvSpPr>
          <p:nvPr/>
        </p:nvSpPr>
        <p:spPr bwMode="auto">
          <a:xfrm>
            <a:off x="1084263" y="2402566"/>
            <a:ext cx="31750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2086"/>
          <p:cNvSpPr>
            <a:spLocks noChangeAspect="1" noChangeShapeType="1"/>
          </p:cNvSpPr>
          <p:nvPr/>
        </p:nvSpPr>
        <p:spPr bwMode="auto">
          <a:xfrm>
            <a:off x="1050925" y="1896153"/>
            <a:ext cx="650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087"/>
          <p:cNvSpPr>
            <a:spLocks noChangeAspect="1" noChangeShapeType="1"/>
          </p:cNvSpPr>
          <p:nvPr/>
        </p:nvSpPr>
        <p:spPr bwMode="auto">
          <a:xfrm>
            <a:off x="1576388" y="1642153"/>
            <a:ext cx="15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088"/>
          <p:cNvSpPr>
            <a:spLocks noChangeAspect="1" noChangeShapeType="1"/>
          </p:cNvSpPr>
          <p:nvPr/>
        </p:nvSpPr>
        <p:spPr bwMode="auto">
          <a:xfrm>
            <a:off x="2038350" y="1642153"/>
            <a:ext cx="15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2089"/>
          <p:cNvSpPr>
            <a:spLocks noChangeAspect="1" noChangeShapeType="1"/>
          </p:cNvSpPr>
          <p:nvPr/>
        </p:nvSpPr>
        <p:spPr bwMode="auto">
          <a:xfrm>
            <a:off x="2498725" y="1642153"/>
            <a:ext cx="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2090"/>
          <p:cNvSpPr>
            <a:spLocks noChangeAspect="1" noChangeShapeType="1"/>
          </p:cNvSpPr>
          <p:nvPr/>
        </p:nvSpPr>
        <p:spPr bwMode="auto">
          <a:xfrm>
            <a:off x="2960688" y="1642153"/>
            <a:ext cx="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2091"/>
          <p:cNvSpPr>
            <a:spLocks noChangeAspect="1" noChangeShapeType="1"/>
          </p:cNvSpPr>
          <p:nvPr/>
        </p:nvSpPr>
        <p:spPr bwMode="auto">
          <a:xfrm>
            <a:off x="3419475" y="1642153"/>
            <a:ext cx="15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2092"/>
          <p:cNvSpPr>
            <a:spLocks noChangeAspect="1" noChangeShapeType="1"/>
          </p:cNvSpPr>
          <p:nvPr/>
        </p:nvSpPr>
        <p:spPr bwMode="auto">
          <a:xfrm>
            <a:off x="1116013" y="1381803"/>
            <a:ext cx="36845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2093"/>
          <p:cNvSpPr>
            <a:spLocks noChangeAspect="1" noChangeShapeType="1"/>
          </p:cNvSpPr>
          <p:nvPr/>
        </p:nvSpPr>
        <p:spPr bwMode="auto">
          <a:xfrm>
            <a:off x="4800600" y="4553628"/>
            <a:ext cx="15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2094"/>
          <p:cNvSpPr>
            <a:spLocks noChangeAspect="1" noChangeShapeType="1"/>
          </p:cNvSpPr>
          <p:nvPr/>
        </p:nvSpPr>
        <p:spPr bwMode="auto">
          <a:xfrm>
            <a:off x="4800600" y="4045628"/>
            <a:ext cx="15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2095"/>
          <p:cNvSpPr>
            <a:spLocks noChangeAspect="1" noChangeShapeType="1"/>
          </p:cNvSpPr>
          <p:nvPr/>
        </p:nvSpPr>
        <p:spPr bwMode="auto">
          <a:xfrm>
            <a:off x="4800600" y="3540803"/>
            <a:ext cx="1588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2096"/>
          <p:cNvSpPr>
            <a:spLocks noChangeAspect="1" noChangeShapeType="1"/>
          </p:cNvSpPr>
          <p:nvPr/>
        </p:nvSpPr>
        <p:spPr bwMode="auto">
          <a:xfrm>
            <a:off x="4800600" y="3031216"/>
            <a:ext cx="15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2097"/>
          <p:cNvSpPr>
            <a:spLocks noChangeAspect="1" noChangeShapeType="1"/>
          </p:cNvSpPr>
          <p:nvPr/>
        </p:nvSpPr>
        <p:spPr bwMode="auto">
          <a:xfrm flipV="1">
            <a:off x="4800600" y="1381803"/>
            <a:ext cx="1588" cy="35560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Freeform 2098"/>
          <p:cNvSpPr>
            <a:spLocks noChangeAspect="1"/>
          </p:cNvSpPr>
          <p:nvPr/>
        </p:nvSpPr>
        <p:spPr bwMode="auto">
          <a:xfrm>
            <a:off x="2155825" y="3523341"/>
            <a:ext cx="1603375" cy="977900"/>
          </a:xfrm>
          <a:custGeom>
            <a:avLst/>
            <a:gdLst>
              <a:gd name="T0" fmla="*/ 17 w 1142"/>
              <a:gd name="T1" fmla="*/ 678 h 697"/>
              <a:gd name="T2" fmla="*/ 39 w 1142"/>
              <a:gd name="T3" fmla="*/ 666 h 697"/>
              <a:gd name="T4" fmla="*/ 61 w 1142"/>
              <a:gd name="T5" fmla="*/ 652 h 697"/>
              <a:gd name="T6" fmla="*/ 83 w 1142"/>
              <a:gd name="T7" fmla="*/ 638 h 697"/>
              <a:gd name="T8" fmla="*/ 105 w 1142"/>
              <a:gd name="T9" fmla="*/ 622 h 697"/>
              <a:gd name="T10" fmla="*/ 126 w 1142"/>
              <a:gd name="T11" fmla="*/ 604 h 697"/>
              <a:gd name="T12" fmla="*/ 148 w 1142"/>
              <a:gd name="T13" fmla="*/ 586 h 697"/>
              <a:gd name="T14" fmla="*/ 170 w 1142"/>
              <a:gd name="T15" fmla="*/ 566 h 697"/>
              <a:gd name="T16" fmla="*/ 192 w 1142"/>
              <a:gd name="T17" fmla="*/ 544 h 697"/>
              <a:gd name="T18" fmla="*/ 214 w 1142"/>
              <a:gd name="T19" fmla="*/ 520 h 697"/>
              <a:gd name="T20" fmla="*/ 236 w 1142"/>
              <a:gd name="T21" fmla="*/ 495 h 697"/>
              <a:gd name="T22" fmla="*/ 258 w 1142"/>
              <a:gd name="T23" fmla="*/ 467 h 697"/>
              <a:gd name="T24" fmla="*/ 280 w 1142"/>
              <a:gd name="T25" fmla="*/ 436 h 697"/>
              <a:gd name="T26" fmla="*/ 302 w 1142"/>
              <a:gd name="T27" fmla="*/ 404 h 697"/>
              <a:gd name="T28" fmla="*/ 322 w 1142"/>
              <a:gd name="T29" fmla="*/ 368 h 697"/>
              <a:gd name="T30" fmla="*/ 344 w 1142"/>
              <a:gd name="T31" fmla="*/ 332 h 697"/>
              <a:gd name="T32" fmla="*/ 366 w 1142"/>
              <a:gd name="T33" fmla="*/ 293 h 697"/>
              <a:gd name="T34" fmla="*/ 388 w 1142"/>
              <a:gd name="T35" fmla="*/ 251 h 697"/>
              <a:gd name="T36" fmla="*/ 410 w 1142"/>
              <a:gd name="T37" fmla="*/ 209 h 697"/>
              <a:gd name="T38" fmla="*/ 432 w 1142"/>
              <a:gd name="T39" fmla="*/ 165 h 697"/>
              <a:gd name="T40" fmla="*/ 454 w 1142"/>
              <a:gd name="T41" fmla="*/ 123 h 697"/>
              <a:gd name="T42" fmla="*/ 476 w 1142"/>
              <a:gd name="T43" fmla="*/ 85 h 697"/>
              <a:gd name="T44" fmla="*/ 499 w 1142"/>
              <a:gd name="T45" fmla="*/ 52 h 697"/>
              <a:gd name="T46" fmla="*/ 519 w 1142"/>
              <a:gd name="T47" fmla="*/ 25 h 697"/>
              <a:gd name="T48" fmla="*/ 541 w 1142"/>
              <a:gd name="T49" fmla="*/ 7 h 697"/>
              <a:gd name="T50" fmla="*/ 563 w 1142"/>
              <a:gd name="T51" fmla="*/ 0 h 697"/>
              <a:gd name="T52" fmla="*/ 585 w 1142"/>
              <a:gd name="T53" fmla="*/ 4 h 697"/>
              <a:gd name="T54" fmla="*/ 607 w 1142"/>
              <a:gd name="T55" fmla="*/ 17 h 697"/>
              <a:gd name="T56" fmla="*/ 629 w 1142"/>
              <a:gd name="T57" fmla="*/ 38 h 697"/>
              <a:gd name="T58" fmla="*/ 651 w 1142"/>
              <a:gd name="T59" fmla="*/ 66 h 697"/>
              <a:gd name="T60" fmla="*/ 673 w 1142"/>
              <a:gd name="T61" fmla="*/ 99 h 697"/>
              <a:gd name="T62" fmla="*/ 695 w 1142"/>
              <a:gd name="T63" fmla="*/ 137 h 697"/>
              <a:gd name="T64" fmla="*/ 717 w 1142"/>
              <a:gd name="T65" fmla="*/ 176 h 697"/>
              <a:gd name="T66" fmla="*/ 738 w 1142"/>
              <a:gd name="T67" fmla="*/ 218 h 697"/>
              <a:gd name="T68" fmla="*/ 760 w 1142"/>
              <a:gd name="T69" fmla="*/ 259 h 697"/>
              <a:gd name="T70" fmla="*/ 782 w 1142"/>
              <a:gd name="T71" fmla="*/ 301 h 697"/>
              <a:gd name="T72" fmla="*/ 804 w 1142"/>
              <a:gd name="T73" fmla="*/ 338 h 697"/>
              <a:gd name="T74" fmla="*/ 826 w 1142"/>
              <a:gd name="T75" fmla="*/ 375 h 697"/>
              <a:gd name="T76" fmla="*/ 848 w 1142"/>
              <a:gd name="T77" fmla="*/ 409 h 697"/>
              <a:gd name="T78" fmla="*/ 870 w 1142"/>
              <a:gd name="T79" fmla="*/ 443 h 697"/>
              <a:gd name="T80" fmla="*/ 892 w 1142"/>
              <a:gd name="T81" fmla="*/ 472 h 697"/>
              <a:gd name="T82" fmla="*/ 914 w 1142"/>
              <a:gd name="T83" fmla="*/ 500 h 697"/>
              <a:gd name="T84" fmla="*/ 935 w 1142"/>
              <a:gd name="T85" fmla="*/ 527 h 697"/>
              <a:gd name="T86" fmla="*/ 957 w 1142"/>
              <a:gd name="T87" fmla="*/ 551 h 697"/>
              <a:gd name="T88" fmla="*/ 979 w 1142"/>
              <a:gd name="T89" fmla="*/ 575 h 697"/>
              <a:gd name="T90" fmla="*/ 1001 w 1142"/>
              <a:gd name="T91" fmla="*/ 596 h 697"/>
              <a:gd name="T92" fmla="*/ 1023 w 1142"/>
              <a:gd name="T93" fmla="*/ 615 h 697"/>
              <a:gd name="T94" fmla="*/ 1045 w 1142"/>
              <a:gd name="T95" fmla="*/ 632 h 697"/>
              <a:gd name="T96" fmla="*/ 1067 w 1142"/>
              <a:gd name="T97" fmla="*/ 649 h 697"/>
              <a:gd name="T98" fmla="*/ 1089 w 1142"/>
              <a:gd name="T99" fmla="*/ 664 h 697"/>
              <a:gd name="T100" fmla="*/ 1111 w 1142"/>
              <a:gd name="T101" fmla="*/ 678 h 697"/>
              <a:gd name="T102" fmla="*/ 1131 w 1142"/>
              <a:gd name="T103" fmla="*/ 69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42" h="697">
                <a:moveTo>
                  <a:pt x="0" y="683"/>
                </a:moveTo>
                <a:lnTo>
                  <a:pt x="6" y="683"/>
                </a:lnTo>
                <a:lnTo>
                  <a:pt x="11" y="680"/>
                </a:lnTo>
                <a:lnTo>
                  <a:pt x="17" y="678"/>
                </a:lnTo>
                <a:lnTo>
                  <a:pt x="22" y="676"/>
                </a:lnTo>
                <a:lnTo>
                  <a:pt x="28" y="673"/>
                </a:lnTo>
                <a:lnTo>
                  <a:pt x="33" y="669"/>
                </a:lnTo>
                <a:lnTo>
                  <a:pt x="39" y="666"/>
                </a:lnTo>
                <a:lnTo>
                  <a:pt x="45" y="663"/>
                </a:lnTo>
                <a:lnTo>
                  <a:pt x="50" y="659"/>
                </a:lnTo>
                <a:lnTo>
                  <a:pt x="56" y="656"/>
                </a:lnTo>
                <a:lnTo>
                  <a:pt x="61" y="652"/>
                </a:lnTo>
                <a:lnTo>
                  <a:pt x="67" y="649"/>
                </a:lnTo>
                <a:lnTo>
                  <a:pt x="72" y="645"/>
                </a:lnTo>
                <a:lnTo>
                  <a:pt x="78" y="642"/>
                </a:lnTo>
                <a:lnTo>
                  <a:pt x="83" y="638"/>
                </a:lnTo>
                <a:lnTo>
                  <a:pt x="89" y="633"/>
                </a:lnTo>
                <a:lnTo>
                  <a:pt x="94" y="629"/>
                </a:lnTo>
                <a:lnTo>
                  <a:pt x="100" y="625"/>
                </a:lnTo>
                <a:lnTo>
                  <a:pt x="105" y="622"/>
                </a:lnTo>
                <a:lnTo>
                  <a:pt x="111" y="618"/>
                </a:lnTo>
                <a:lnTo>
                  <a:pt x="115" y="614"/>
                </a:lnTo>
                <a:lnTo>
                  <a:pt x="120" y="610"/>
                </a:lnTo>
                <a:lnTo>
                  <a:pt x="126" y="604"/>
                </a:lnTo>
                <a:lnTo>
                  <a:pt x="131" y="600"/>
                </a:lnTo>
                <a:lnTo>
                  <a:pt x="137" y="596"/>
                </a:lnTo>
                <a:lnTo>
                  <a:pt x="142" y="591"/>
                </a:lnTo>
                <a:lnTo>
                  <a:pt x="148" y="586"/>
                </a:lnTo>
                <a:lnTo>
                  <a:pt x="153" y="582"/>
                </a:lnTo>
                <a:lnTo>
                  <a:pt x="159" y="576"/>
                </a:lnTo>
                <a:lnTo>
                  <a:pt x="164" y="570"/>
                </a:lnTo>
                <a:lnTo>
                  <a:pt x="170" y="566"/>
                </a:lnTo>
                <a:lnTo>
                  <a:pt x="175" y="561"/>
                </a:lnTo>
                <a:lnTo>
                  <a:pt x="181" y="555"/>
                </a:lnTo>
                <a:lnTo>
                  <a:pt x="186" y="549"/>
                </a:lnTo>
                <a:lnTo>
                  <a:pt x="192" y="544"/>
                </a:lnTo>
                <a:lnTo>
                  <a:pt x="197" y="538"/>
                </a:lnTo>
                <a:lnTo>
                  <a:pt x="203" y="533"/>
                </a:lnTo>
                <a:lnTo>
                  <a:pt x="208" y="527"/>
                </a:lnTo>
                <a:lnTo>
                  <a:pt x="214" y="520"/>
                </a:lnTo>
                <a:lnTo>
                  <a:pt x="219" y="514"/>
                </a:lnTo>
                <a:lnTo>
                  <a:pt x="225" y="509"/>
                </a:lnTo>
                <a:lnTo>
                  <a:pt x="230" y="502"/>
                </a:lnTo>
                <a:lnTo>
                  <a:pt x="236" y="495"/>
                </a:lnTo>
                <a:lnTo>
                  <a:pt x="241" y="488"/>
                </a:lnTo>
                <a:lnTo>
                  <a:pt x="247" y="481"/>
                </a:lnTo>
                <a:lnTo>
                  <a:pt x="252" y="474"/>
                </a:lnTo>
                <a:lnTo>
                  <a:pt x="258" y="467"/>
                </a:lnTo>
                <a:lnTo>
                  <a:pt x="263" y="460"/>
                </a:lnTo>
                <a:lnTo>
                  <a:pt x="269" y="451"/>
                </a:lnTo>
                <a:lnTo>
                  <a:pt x="274" y="444"/>
                </a:lnTo>
                <a:lnTo>
                  <a:pt x="280" y="436"/>
                </a:lnTo>
                <a:lnTo>
                  <a:pt x="285" y="429"/>
                </a:lnTo>
                <a:lnTo>
                  <a:pt x="291" y="420"/>
                </a:lnTo>
                <a:lnTo>
                  <a:pt x="296" y="412"/>
                </a:lnTo>
                <a:lnTo>
                  <a:pt x="302" y="404"/>
                </a:lnTo>
                <a:lnTo>
                  <a:pt x="307" y="395"/>
                </a:lnTo>
                <a:lnTo>
                  <a:pt x="313" y="387"/>
                </a:lnTo>
                <a:lnTo>
                  <a:pt x="317" y="378"/>
                </a:lnTo>
                <a:lnTo>
                  <a:pt x="322" y="368"/>
                </a:lnTo>
                <a:lnTo>
                  <a:pt x="328" y="360"/>
                </a:lnTo>
                <a:lnTo>
                  <a:pt x="333" y="350"/>
                </a:lnTo>
                <a:lnTo>
                  <a:pt x="339" y="342"/>
                </a:lnTo>
                <a:lnTo>
                  <a:pt x="344" y="332"/>
                </a:lnTo>
                <a:lnTo>
                  <a:pt x="350" y="322"/>
                </a:lnTo>
                <a:lnTo>
                  <a:pt x="355" y="312"/>
                </a:lnTo>
                <a:lnTo>
                  <a:pt x="361" y="303"/>
                </a:lnTo>
                <a:lnTo>
                  <a:pt x="366" y="293"/>
                </a:lnTo>
                <a:lnTo>
                  <a:pt x="372" y="282"/>
                </a:lnTo>
                <a:lnTo>
                  <a:pt x="377" y="272"/>
                </a:lnTo>
                <a:lnTo>
                  <a:pt x="383" y="262"/>
                </a:lnTo>
                <a:lnTo>
                  <a:pt x="388" y="251"/>
                </a:lnTo>
                <a:lnTo>
                  <a:pt x="394" y="239"/>
                </a:lnTo>
                <a:lnTo>
                  <a:pt x="399" y="230"/>
                </a:lnTo>
                <a:lnTo>
                  <a:pt x="405" y="218"/>
                </a:lnTo>
                <a:lnTo>
                  <a:pt x="410" y="209"/>
                </a:lnTo>
                <a:lnTo>
                  <a:pt x="416" y="197"/>
                </a:lnTo>
                <a:lnTo>
                  <a:pt x="421" y="186"/>
                </a:lnTo>
                <a:lnTo>
                  <a:pt x="427" y="175"/>
                </a:lnTo>
                <a:lnTo>
                  <a:pt x="432" y="165"/>
                </a:lnTo>
                <a:lnTo>
                  <a:pt x="438" y="154"/>
                </a:lnTo>
                <a:lnTo>
                  <a:pt x="443" y="144"/>
                </a:lnTo>
                <a:lnTo>
                  <a:pt x="449" y="134"/>
                </a:lnTo>
                <a:lnTo>
                  <a:pt x="454" y="123"/>
                </a:lnTo>
                <a:lnTo>
                  <a:pt x="460" y="113"/>
                </a:lnTo>
                <a:lnTo>
                  <a:pt x="465" y="105"/>
                </a:lnTo>
                <a:lnTo>
                  <a:pt x="471" y="95"/>
                </a:lnTo>
                <a:lnTo>
                  <a:pt x="476" y="85"/>
                </a:lnTo>
                <a:lnTo>
                  <a:pt x="482" y="77"/>
                </a:lnTo>
                <a:lnTo>
                  <a:pt x="487" y="68"/>
                </a:lnTo>
                <a:lnTo>
                  <a:pt x="493" y="60"/>
                </a:lnTo>
                <a:lnTo>
                  <a:pt x="499" y="52"/>
                </a:lnTo>
                <a:lnTo>
                  <a:pt x="504" y="45"/>
                </a:lnTo>
                <a:lnTo>
                  <a:pt x="510" y="38"/>
                </a:lnTo>
                <a:lnTo>
                  <a:pt x="515" y="32"/>
                </a:lnTo>
                <a:lnTo>
                  <a:pt x="519" y="25"/>
                </a:lnTo>
                <a:lnTo>
                  <a:pt x="525" y="19"/>
                </a:lnTo>
                <a:lnTo>
                  <a:pt x="530" y="15"/>
                </a:lnTo>
                <a:lnTo>
                  <a:pt x="536" y="11"/>
                </a:lnTo>
                <a:lnTo>
                  <a:pt x="541" y="7"/>
                </a:lnTo>
                <a:lnTo>
                  <a:pt x="547" y="5"/>
                </a:lnTo>
                <a:lnTo>
                  <a:pt x="552" y="3"/>
                </a:lnTo>
                <a:lnTo>
                  <a:pt x="558" y="1"/>
                </a:lnTo>
                <a:lnTo>
                  <a:pt x="563" y="0"/>
                </a:lnTo>
                <a:lnTo>
                  <a:pt x="569" y="0"/>
                </a:lnTo>
                <a:lnTo>
                  <a:pt x="574" y="1"/>
                </a:lnTo>
                <a:lnTo>
                  <a:pt x="580" y="3"/>
                </a:lnTo>
                <a:lnTo>
                  <a:pt x="585" y="4"/>
                </a:lnTo>
                <a:lnTo>
                  <a:pt x="591" y="7"/>
                </a:lnTo>
                <a:lnTo>
                  <a:pt x="596" y="10"/>
                </a:lnTo>
                <a:lnTo>
                  <a:pt x="602" y="12"/>
                </a:lnTo>
                <a:lnTo>
                  <a:pt x="607" y="17"/>
                </a:lnTo>
                <a:lnTo>
                  <a:pt x="613" y="21"/>
                </a:lnTo>
                <a:lnTo>
                  <a:pt x="618" y="26"/>
                </a:lnTo>
                <a:lnTo>
                  <a:pt x="624" y="32"/>
                </a:lnTo>
                <a:lnTo>
                  <a:pt x="629" y="38"/>
                </a:lnTo>
                <a:lnTo>
                  <a:pt x="635" y="45"/>
                </a:lnTo>
                <a:lnTo>
                  <a:pt x="640" y="52"/>
                </a:lnTo>
                <a:lnTo>
                  <a:pt x="646" y="59"/>
                </a:lnTo>
                <a:lnTo>
                  <a:pt x="651" y="66"/>
                </a:lnTo>
                <a:lnTo>
                  <a:pt x="657" y="74"/>
                </a:lnTo>
                <a:lnTo>
                  <a:pt x="662" y="82"/>
                </a:lnTo>
                <a:lnTo>
                  <a:pt x="668" y="91"/>
                </a:lnTo>
                <a:lnTo>
                  <a:pt x="673" y="99"/>
                </a:lnTo>
                <a:lnTo>
                  <a:pt x="679" y="109"/>
                </a:lnTo>
                <a:lnTo>
                  <a:pt x="684" y="117"/>
                </a:lnTo>
                <a:lnTo>
                  <a:pt x="690" y="127"/>
                </a:lnTo>
                <a:lnTo>
                  <a:pt x="695" y="137"/>
                </a:lnTo>
                <a:lnTo>
                  <a:pt x="701" y="147"/>
                </a:lnTo>
                <a:lnTo>
                  <a:pt x="706" y="157"/>
                </a:lnTo>
                <a:lnTo>
                  <a:pt x="712" y="167"/>
                </a:lnTo>
                <a:lnTo>
                  <a:pt x="717" y="176"/>
                </a:lnTo>
                <a:lnTo>
                  <a:pt x="721" y="186"/>
                </a:lnTo>
                <a:lnTo>
                  <a:pt x="727" y="197"/>
                </a:lnTo>
                <a:lnTo>
                  <a:pt x="732" y="207"/>
                </a:lnTo>
                <a:lnTo>
                  <a:pt x="738" y="218"/>
                </a:lnTo>
                <a:lnTo>
                  <a:pt x="743" y="228"/>
                </a:lnTo>
                <a:lnTo>
                  <a:pt x="749" y="238"/>
                </a:lnTo>
                <a:lnTo>
                  <a:pt x="754" y="249"/>
                </a:lnTo>
                <a:lnTo>
                  <a:pt x="760" y="259"/>
                </a:lnTo>
                <a:lnTo>
                  <a:pt x="765" y="269"/>
                </a:lnTo>
                <a:lnTo>
                  <a:pt x="771" y="279"/>
                </a:lnTo>
                <a:lnTo>
                  <a:pt x="776" y="289"/>
                </a:lnTo>
                <a:lnTo>
                  <a:pt x="782" y="301"/>
                </a:lnTo>
                <a:lnTo>
                  <a:pt x="787" y="308"/>
                </a:lnTo>
                <a:lnTo>
                  <a:pt x="793" y="318"/>
                </a:lnTo>
                <a:lnTo>
                  <a:pt x="798" y="328"/>
                </a:lnTo>
                <a:lnTo>
                  <a:pt x="804" y="338"/>
                </a:lnTo>
                <a:lnTo>
                  <a:pt x="809" y="347"/>
                </a:lnTo>
                <a:lnTo>
                  <a:pt x="815" y="357"/>
                </a:lnTo>
                <a:lnTo>
                  <a:pt x="820" y="366"/>
                </a:lnTo>
                <a:lnTo>
                  <a:pt x="826" y="375"/>
                </a:lnTo>
                <a:lnTo>
                  <a:pt x="831" y="384"/>
                </a:lnTo>
                <a:lnTo>
                  <a:pt x="837" y="392"/>
                </a:lnTo>
                <a:lnTo>
                  <a:pt x="842" y="401"/>
                </a:lnTo>
                <a:lnTo>
                  <a:pt x="848" y="409"/>
                </a:lnTo>
                <a:lnTo>
                  <a:pt x="853" y="418"/>
                </a:lnTo>
                <a:lnTo>
                  <a:pt x="859" y="426"/>
                </a:lnTo>
                <a:lnTo>
                  <a:pt x="864" y="434"/>
                </a:lnTo>
                <a:lnTo>
                  <a:pt x="870" y="443"/>
                </a:lnTo>
                <a:lnTo>
                  <a:pt x="875" y="450"/>
                </a:lnTo>
                <a:lnTo>
                  <a:pt x="881" y="457"/>
                </a:lnTo>
                <a:lnTo>
                  <a:pt x="886" y="465"/>
                </a:lnTo>
                <a:lnTo>
                  <a:pt x="892" y="472"/>
                </a:lnTo>
                <a:lnTo>
                  <a:pt x="897" y="479"/>
                </a:lnTo>
                <a:lnTo>
                  <a:pt x="903" y="486"/>
                </a:lnTo>
                <a:lnTo>
                  <a:pt x="908" y="493"/>
                </a:lnTo>
                <a:lnTo>
                  <a:pt x="914" y="500"/>
                </a:lnTo>
                <a:lnTo>
                  <a:pt x="919" y="507"/>
                </a:lnTo>
                <a:lnTo>
                  <a:pt x="924" y="514"/>
                </a:lnTo>
                <a:lnTo>
                  <a:pt x="929" y="520"/>
                </a:lnTo>
                <a:lnTo>
                  <a:pt x="935" y="527"/>
                </a:lnTo>
                <a:lnTo>
                  <a:pt x="940" y="533"/>
                </a:lnTo>
                <a:lnTo>
                  <a:pt x="946" y="540"/>
                </a:lnTo>
                <a:lnTo>
                  <a:pt x="951" y="545"/>
                </a:lnTo>
                <a:lnTo>
                  <a:pt x="957" y="551"/>
                </a:lnTo>
                <a:lnTo>
                  <a:pt x="962" y="558"/>
                </a:lnTo>
                <a:lnTo>
                  <a:pt x="968" y="563"/>
                </a:lnTo>
                <a:lnTo>
                  <a:pt x="973" y="569"/>
                </a:lnTo>
                <a:lnTo>
                  <a:pt x="979" y="575"/>
                </a:lnTo>
                <a:lnTo>
                  <a:pt x="984" y="580"/>
                </a:lnTo>
                <a:lnTo>
                  <a:pt x="990" y="586"/>
                </a:lnTo>
                <a:lnTo>
                  <a:pt x="995" y="590"/>
                </a:lnTo>
                <a:lnTo>
                  <a:pt x="1001" y="596"/>
                </a:lnTo>
                <a:lnTo>
                  <a:pt x="1006" y="600"/>
                </a:lnTo>
                <a:lnTo>
                  <a:pt x="1012" y="605"/>
                </a:lnTo>
                <a:lnTo>
                  <a:pt x="1017" y="610"/>
                </a:lnTo>
                <a:lnTo>
                  <a:pt x="1023" y="615"/>
                </a:lnTo>
                <a:lnTo>
                  <a:pt x="1028" y="619"/>
                </a:lnTo>
                <a:lnTo>
                  <a:pt x="1034" y="624"/>
                </a:lnTo>
                <a:lnTo>
                  <a:pt x="1039" y="628"/>
                </a:lnTo>
                <a:lnTo>
                  <a:pt x="1045" y="632"/>
                </a:lnTo>
                <a:lnTo>
                  <a:pt x="1050" y="636"/>
                </a:lnTo>
                <a:lnTo>
                  <a:pt x="1056" y="641"/>
                </a:lnTo>
                <a:lnTo>
                  <a:pt x="1061" y="645"/>
                </a:lnTo>
                <a:lnTo>
                  <a:pt x="1067" y="649"/>
                </a:lnTo>
                <a:lnTo>
                  <a:pt x="1072" y="652"/>
                </a:lnTo>
                <a:lnTo>
                  <a:pt x="1078" y="656"/>
                </a:lnTo>
                <a:lnTo>
                  <a:pt x="1083" y="660"/>
                </a:lnTo>
                <a:lnTo>
                  <a:pt x="1089" y="664"/>
                </a:lnTo>
                <a:lnTo>
                  <a:pt x="1094" y="667"/>
                </a:lnTo>
                <a:lnTo>
                  <a:pt x="1100" y="671"/>
                </a:lnTo>
                <a:lnTo>
                  <a:pt x="1105" y="674"/>
                </a:lnTo>
                <a:lnTo>
                  <a:pt x="1111" y="678"/>
                </a:lnTo>
                <a:lnTo>
                  <a:pt x="1116" y="681"/>
                </a:lnTo>
                <a:lnTo>
                  <a:pt x="1122" y="684"/>
                </a:lnTo>
                <a:lnTo>
                  <a:pt x="1126" y="687"/>
                </a:lnTo>
                <a:lnTo>
                  <a:pt x="1131" y="691"/>
                </a:lnTo>
                <a:lnTo>
                  <a:pt x="1137" y="694"/>
                </a:lnTo>
                <a:lnTo>
                  <a:pt x="1142" y="697"/>
                </a:lnTo>
              </a:path>
            </a:pathLst>
          </a:custGeom>
          <a:noFill/>
          <a:ln w="28575">
            <a:solidFill>
              <a:srgbClr val="8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Freeform 2099"/>
          <p:cNvSpPr>
            <a:spLocks noChangeAspect="1"/>
          </p:cNvSpPr>
          <p:nvPr/>
        </p:nvSpPr>
        <p:spPr bwMode="auto">
          <a:xfrm>
            <a:off x="2133600" y="3267753"/>
            <a:ext cx="1603375" cy="1230313"/>
          </a:xfrm>
          <a:custGeom>
            <a:avLst/>
            <a:gdLst>
              <a:gd name="T0" fmla="*/ 16 w 1142"/>
              <a:gd name="T1" fmla="*/ 864 h 875"/>
              <a:gd name="T2" fmla="*/ 38 w 1142"/>
              <a:gd name="T3" fmla="*/ 852 h 875"/>
              <a:gd name="T4" fmla="*/ 61 w 1142"/>
              <a:gd name="T5" fmla="*/ 840 h 875"/>
              <a:gd name="T6" fmla="*/ 83 w 1142"/>
              <a:gd name="T7" fmla="*/ 824 h 875"/>
              <a:gd name="T8" fmla="*/ 105 w 1142"/>
              <a:gd name="T9" fmla="*/ 809 h 875"/>
              <a:gd name="T10" fmla="*/ 127 w 1142"/>
              <a:gd name="T11" fmla="*/ 792 h 875"/>
              <a:gd name="T12" fmla="*/ 147 w 1142"/>
              <a:gd name="T13" fmla="*/ 774 h 875"/>
              <a:gd name="T14" fmla="*/ 169 w 1142"/>
              <a:gd name="T15" fmla="*/ 753 h 875"/>
              <a:gd name="T16" fmla="*/ 191 w 1142"/>
              <a:gd name="T17" fmla="*/ 730 h 875"/>
              <a:gd name="T18" fmla="*/ 213 w 1142"/>
              <a:gd name="T19" fmla="*/ 707 h 875"/>
              <a:gd name="T20" fmla="*/ 235 w 1142"/>
              <a:gd name="T21" fmla="*/ 680 h 875"/>
              <a:gd name="T22" fmla="*/ 257 w 1142"/>
              <a:gd name="T23" fmla="*/ 650 h 875"/>
              <a:gd name="T24" fmla="*/ 279 w 1142"/>
              <a:gd name="T25" fmla="*/ 618 h 875"/>
              <a:gd name="T26" fmla="*/ 301 w 1142"/>
              <a:gd name="T27" fmla="*/ 582 h 875"/>
              <a:gd name="T28" fmla="*/ 323 w 1142"/>
              <a:gd name="T29" fmla="*/ 542 h 875"/>
              <a:gd name="T30" fmla="*/ 344 w 1142"/>
              <a:gd name="T31" fmla="*/ 499 h 875"/>
              <a:gd name="T32" fmla="*/ 366 w 1142"/>
              <a:gd name="T33" fmla="*/ 451 h 875"/>
              <a:gd name="T34" fmla="*/ 388 w 1142"/>
              <a:gd name="T35" fmla="*/ 399 h 875"/>
              <a:gd name="T36" fmla="*/ 410 w 1142"/>
              <a:gd name="T37" fmla="*/ 343 h 875"/>
              <a:gd name="T38" fmla="*/ 432 w 1142"/>
              <a:gd name="T39" fmla="*/ 286 h 875"/>
              <a:gd name="T40" fmla="*/ 454 w 1142"/>
              <a:gd name="T41" fmla="*/ 226 h 875"/>
              <a:gd name="T42" fmla="*/ 476 w 1142"/>
              <a:gd name="T43" fmla="*/ 165 h 875"/>
              <a:gd name="T44" fmla="*/ 498 w 1142"/>
              <a:gd name="T45" fmla="*/ 109 h 875"/>
              <a:gd name="T46" fmla="*/ 520 w 1142"/>
              <a:gd name="T47" fmla="*/ 62 h 875"/>
              <a:gd name="T48" fmla="*/ 541 w 1142"/>
              <a:gd name="T49" fmla="*/ 25 h 875"/>
              <a:gd name="T50" fmla="*/ 563 w 1142"/>
              <a:gd name="T51" fmla="*/ 4 h 875"/>
              <a:gd name="T52" fmla="*/ 585 w 1142"/>
              <a:gd name="T53" fmla="*/ 1 h 875"/>
              <a:gd name="T54" fmla="*/ 607 w 1142"/>
              <a:gd name="T55" fmla="*/ 14 h 875"/>
              <a:gd name="T56" fmla="*/ 629 w 1142"/>
              <a:gd name="T57" fmla="*/ 42 h 875"/>
              <a:gd name="T58" fmla="*/ 651 w 1142"/>
              <a:gd name="T59" fmla="*/ 80 h 875"/>
              <a:gd name="T60" fmla="*/ 673 w 1142"/>
              <a:gd name="T61" fmla="*/ 126 h 875"/>
              <a:gd name="T62" fmla="*/ 695 w 1142"/>
              <a:gd name="T63" fmla="*/ 178 h 875"/>
              <a:gd name="T64" fmla="*/ 717 w 1142"/>
              <a:gd name="T65" fmla="*/ 234 h 875"/>
              <a:gd name="T66" fmla="*/ 737 w 1142"/>
              <a:gd name="T67" fmla="*/ 289 h 875"/>
              <a:gd name="T68" fmla="*/ 759 w 1142"/>
              <a:gd name="T69" fmla="*/ 343 h 875"/>
              <a:gd name="T70" fmla="*/ 781 w 1142"/>
              <a:gd name="T71" fmla="*/ 395 h 875"/>
              <a:gd name="T72" fmla="*/ 803 w 1142"/>
              <a:gd name="T73" fmla="*/ 446 h 875"/>
              <a:gd name="T74" fmla="*/ 825 w 1142"/>
              <a:gd name="T75" fmla="*/ 495 h 875"/>
              <a:gd name="T76" fmla="*/ 847 w 1142"/>
              <a:gd name="T77" fmla="*/ 538 h 875"/>
              <a:gd name="T78" fmla="*/ 869 w 1142"/>
              <a:gd name="T79" fmla="*/ 579 h 875"/>
              <a:gd name="T80" fmla="*/ 891 w 1142"/>
              <a:gd name="T81" fmla="*/ 618 h 875"/>
              <a:gd name="T82" fmla="*/ 913 w 1142"/>
              <a:gd name="T83" fmla="*/ 650 h 875"/>
              <a:gd name="T84" fmla="*/ 935 w 1142"/>
              <a:gd name="T85" fmla="*/ 683 h 875"/>
              <a:gd name="T86" fmla="*/ 956 w 1142"/>
              <a:gd name="T87" fmla="*/ 712 h 875"/>
              <a:gd name="T88" fmla="*/ 978 w 1142"/>
              <a:gd name="T89" fmla="*/ 737 h 875"/>
              <a:gd name="T90" fmla="*/ 1000 w 1142"/>
              <a:gd name="T91" fmla="*/ 761 h 875"/>
              <a:gd name="T92" fmla="*/ 1022 w 1142"/>
              <a:gd name="T93" fmla="*/ 784 h 875"/>
              <a:gd name="T94" fmla="*/ 1044 w 1142"/>
              <a:gd name="T95" fmla="*/ 803 h 875"/>
              <a:gd name="T96" fmla="*/ 1066 w 1142"/>
              <a:gd name="T97" fmla="*/ 822 h 875"/>
              <a:gd name="T98" fmla="*/ 1088 w 1142"/>
              <a:gd name="T99" fmla="*/ 838 h 875"/>
              <a:gd name="T100" fmla="*/ 1110 w 1142"/>
              <a:gd name="T101" fmla="*/ 854 h 875"/>
              <a:gd name="T102" fmla="*/ 1132 w 1142"/>
              <a:gd name="T103" fmla="*/ 868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42" h="875">
                <a:moveTo>
                  <a:pt x="0" y="869"/>
                </a:moveTo>
                <a:lnTo>
                  <a:pt x="5" y="868"/>
                </a:lnTo>
                <a:lnTo>
                  <a:pt x="11" y="866"/>
                </a:lnTo>
                <a:lnTo>
                  <a:pt x="16" y="864"/>
                </a:lnTo>
                <a:lnTo>
                  <a:pt x="22" y="861"/>
                </a:lnTo>
                <a:lnTo>
                  <a:pt x="27" y="859"/>
                </a:lnTo>
                <a:lnTo>
                  <a:pt x="33" y="855"/>
                </a:lnTo>
                <a:lnTo>
                  <a:pt x="38" y="852"/>
                </a:lnTo>
                <a:lnTo>
                  <a:pt x="44" y="850"/>
                </a:lnTo>
                <a:lnTo>
                  <a:pt x="49" y="845"/>
                </a:lnTo>
                <a:lnTo>
                  <a:pt x="55" y="843"/>
                </a:lnTo>
                <a:lnTo>
                  <a:pt x="61" y="840"/>
                </a:lnTo>
                <a:lnTo>
                  <a:pt x="66" y="836"/>
                </a:lnTo>
                <a:lnTo>
                  <a:pt x="72" y="831"/>
                </a:lnTo>
                <a:lnTo>
                  <a:pt x="77" y="829"/>
                </a:lnTo>
                <a:lnTo>
                  <a:pt x="83" y="824"/>
                </a:lnTo>
                <a:lnTo>
                  <a:pt x="88" y="822"/>
                </a:lnTo>
                <a:lnTo>
                  <a:pt x="94" y="817"/>
                </a:lnTo>
                <a:lnTo>
                  <a:pt x="99" y="813"/>
                </a:lnTo>
                <a:lnTo>
                  <a:pt x="105" y="809"/>
                </a:lnTo>
                <a:lnTo>
                  <a:pt x="110" y="805"/>
                </a:lnTo>
                <a:lnTo>
                  <a:pt x="116" y="800"/>
                </a:lnTo>
                <a:lnTo>
                  <a:pt x="121" y="796"/>
                </a:lnTo>
                <a:lnTo>
                  <a:pt x="127" y="792"/>
                </a:lnTo>
                <a:lnTo>
                  <a:pt x="131" y="788"/>
                </a:lnTo>
                <a:lnTo>
                  <a:pt x="136" y="782"/>
                </a:lnTo>
                <a:lnTo>
                  <a:pt x="142" y="778"/>
                </a:lnTo>
                <a:lnTo>
                  <a:pt x="147" y="774"/>
                </a:lnTo>
                <a:lnTo>
                  <a:pt x="153" y="768"/>
                </a:lnTo>
                <a:lnTo>
                  <a:pt x="158" y="764"/>
                </a:lnTo>
                <a:lnTo>
                  <a:pt x="164" y="758"/>
                </a:lnTo>
                <a:lnTo>
                  <a:pt x="169" y="753"/>
                </a:lnTo>
                <a:lnTo>
                  <a:pt x="175" y="749"/>
                </a:lnTo>
                <a:lnTo>
                  <a:pt x="180" y="743"/>
                </a:lnTo>
                <a:lnTo>
                  <a:pt x="186" y="736"/>
                </a:lnTo>
                <a:lnTo>
                  <a:pt x="191" y="730"/>
                </a:lnTo>
                <a:lnTo>
                  <a:pt x="197" y="725"/>
                </a:lnTo>
                <a:lnTo>
                  <a:pt x="202" y="719"/>
                </a:lnTo>
                <a:lnTo>
                  <a:pt x="208" y="714"/>
                </a:lnTo>
                <a:lnTo>
                  <a:pt x="213" y="707"/>
                </a:lnTo>
                <a:lnTo>
                  <a:pt x="219" y="701"/>
                </a:lnTo>
                <a:lnTo>
                  <a:pt x="224" y="694"/>
                </a:lnTo>
                <a:lnTo>
                  <a:pt x="230" y="687"/>
                </a:lnTo>
                <a:lnTo>
                  <a:pt x="235" y="680"/>
                </a:lnTo>
                <a:lnTo>
                  <a:pt x="241" y="673"/>
                </a:lnTo>
                <a:lnTo>
                  <a:pt x="246" y="666"/>
                </a:lnTo>
                <a:lnTo>
                  <a:pt x="252" y="657"/>
                </a:lnTo>
                <a:lnTo>
                  <a:pt x="257" y="650"/>
                </a:lnTo>
                <a:lnTo>
                  <a:pt x="263" y="642"/>
                </a:lnTo>
                <a:lnTo>
                  <a:pt x="268" y="635"/>
                </a:lnTo>
                <a:lnTo>
                  <a:pt x="274" y="627"/>
                </a:lnTo>
                <a:lnTo>
                  <a:pt x="279" y="618"/>
                </a:lnTo>
                <a:lnTo>
                  <a:pt x="285" y="610"/>
                </a:lnTo>
                <a:lnTo>
                  <a:pt x="290" y="600"/>
                </a:lnTo>
                <a:lnTo>
                  <a:pt x="296" y="592"/>
                </a:lnTo>
                <a:lnTo>
                  <a:pt x="301" y="582"/>
                </a:lnTo>
                <a:lnTo>
                  <a:pt x="307" y="572"/>
                </a:lnTo>
                <a:lnTo>
                  <a:pt x="312" y="562"/>
                </a:lnTo>
                <a:lnTo>
                  <a:pt x="318" y="552"/>
                </a:lnTo>
                <a:lnTo>
                  <a:pt x="323" y="542"/>
                </a:lnTo>
                <a:lnTo>
                  <a:pt x="329" y="531"/>
                </a:lnTo>
                <a:lnTo>
                  <a:pt x="333" y="521"/>
                </a:lnTo>
                <a:lnTo>
                  <a:pt x="338" y="510"/>
                </a:lnTo>
                <a:lnTo>
                  <a:pt x="344" y="499"/>
                </a:lnTo>
                <a:lnTo>
                  <a:pt x="349" y="488"/>
                </a:lnTo>
                <a:lnTo>
                  <a:pt x="355" y="475"/>
                </a:lnTo>
                <a:lnTo>
                  <a:pt x="360" y="464"/>
                </a:lnTo>
                <a:lnTo>
                  <a:pt x="366" y="451"/>
                </a:lnTo>
                <a:lnTo>
                  <a:pt x="371" y="439"/>
                </a:lnTo>
                <a:lnTo>
                  <a:pt x="377" y="426"/>
                </a:lnTo>
                <a:lnTo>
                  <a:pt x="382" y="412"/>
                </a:lnTo>
                <a:lnTo>
                  <a:pt x="388" y="399"/>
                </a:lnTo>
                <a:lnTo>
                  <a:pt x="393" y="385"/>
                </a:lnTo>
                <a:lnTo>
                  <a:pt x="399" y="371"/>
                </a:lnTo>
                <a:lnTo>
                  <a:pt x="404" y="357"/>
                </a:lnTo>
                <a:lnTo>
                  <a:pt x="410" y="343"/>
                </a:lnTo>
                <a:lnTo>
                  <a:pt x="415" y="329"/>
                </a:lnTo>
                <a:lnTo>
                  <a:pt x="421" y="315"/>
                </a:lnTo>
                <a:lnTo>
                  <a:pt x="426" y="300"/>
                </a:lnTo>
                <a:lnTo>
                  <a:pt x="432" y="286"/>
                </a:lnTo>
                <a:lnTo>
                  <a:pt x="437" y="270"/>
                </a:lnTo>
                <a:lnTo>
                  <a:pt x="443" y="255"/>
                </a:lnTo>
                <a:lnTo>
                  <a:pt x="448" y="240"/>
                </a:lnTo>
                <a:lnTo>
                  <a:pt x="454" y="226"/>
                </a:lnTo>
                <a:lnTo>
                  <a:pt x="459" y="210"/>
                </a:lnTo>
                <a:lnTo>
                  <a:pt x="465" y="195"/>
                </a:lnTo>
                <a:lnTo>
                  <a:pt x="470" y="179"/>
                </a:lnTo>
                <a:lnTo>
                  <a:pt x="476" y="165"/>
                </a:lnTo>
                <a:lnTo>
                  <a:pt x="481" y="150"/>
                </a:lnTo>
                <a:lnTo>
                  <a:pt x="487" y="136"/>
                </a:lnTo>
                <a:lnTo>
                  <a:pt x="492" y="122"/>
                </a:lnTo>
                <a:lnTo>
                  <a:pt x="498" y="109"/>
                </a:lnTo>
                <a:lnTo>
                  <a:pt x="503" y="97"/>
                </a:lnTo>
                <a:lnTo>
                  <a:pt x="509" y="84"/>
                </a:lnTo>
                <a:lnTo>
                  <a:pt x="515" y="73"/>
                </a:lnTo>
                <a:lnTo>
                  <a:pt x="520" y="62"/>
                </a:lnTo>
                <a:lnTo>
                  <a:pt x="526" y="50"/>
                </a:lnTo>
                <a:lnTo>
                  <a:pt x="531" y="42"/>
                </a:lnTo>
                <a:lnTo>
                  <a:pt x="535" y="32"/>
                </a:lnTo>
                <a:lnTo>
                  <a:pt x="541" y="25"/>
                </a:lnTo>
                <a:lnTo>
                  <a:pt x="546" y="18"/>
                </a:lnTo>
                <a:lnTo>
                  <a:pt x="552" y="12"/>
                </a:lnTo>
                <a:lnTo>
                  <a:pt x="557" y="7"/>
                </a:lnTo>
                <a:lnTo>
                  <a:pt x="563" y="4"/>
                </a:lnTo>
                <a:lnTo>
                  <a:pt x="568" y="3"/>
                </a:lnTo>
                <a:lnTo>
                  <a:pt x="574" y="1"/>
                </a:lnTo>
                <a:lnTo>
                  <a:pt x="579" y="0"/>
                </a:lnTo>
                <a:lnTo>
                  <a:pt x="585" y="1"/>
                </a:lnTo>
                <a:lnTo>
                  <a:pt x="590" y="3"/>
                </a:lnTo>
                <a:lnTo>
                  <a:pt x="596" y="5"/>
                </a:lnTo>
                <a:lnTo>
                  <a:pt x="601" y="10"/>
                </a:lnTo>
                <a:lnTo>
                  <a:pt x="607" y="14"/>
                </a:lnTo>
                <a:lnTo>
                  <a:pt x="612" y="19"/>
                </a:lnTo>
                <a:lnTo>
                  <a:pt x="618" y="26"/>
                </a:lnTo>
                <a:lnTo>
                  <a:pt x="623" y="33"/>
                </a:lnTo>
                <a:lnTo>
                  <a:pt x="629" y="42"/>
                </a:lnTo>
                <a:lnTo>
                  <a:pt x="634" y="50"/>
                </a:lnTo>
                <a:lnTo>
                  <a:pt x="640" y="59"/>
                </a:lnTo>
                <a:lnTo>
                  <a:pt x="645" y="70"/>
                </a:lnTo>
                <a:lnTo>
                  <a:pt x="651" y="80"/>
                </a:lnTo>
                <a:lnTo>
                  <a:pt x="656" y="91"/>
                </a:lnTo>
                <a:lnTo>
                  <a:pt x="662" y="102"/>
                </a:lnTo>
                <a:lnTo>
                  <a:pt x="667" y="115"/>
                </a:lnTo>
                <a:lnTo>
                  <a:pt x="673" y="126"/>
                </a:lnTo>
                <a:lnTo>
                  <a:pt x="678" y="139"/>
                </a:lnTo>
                <a:lnTo>
                  <a:pt x="684" y="151"/>
                </a:lnTo>
                <a:lnTo>
                  <a:pt x="689" y="165"/>
                </a:lnTo>
                <a:lnTo>
                  <a:pt x="695" y="178"/>
                </a:lnTo>
                <a:lnTo>
                  <a:pt x="700" y="192"/>
                </a:lnTo>
                <a:lnTo>
                  <a:pt x="706" y="206"/>
                </a:lnTo>
                <a:lnTo>
                  <a:pt x="711" y="220"/>
                </a:lnTo>
                <a:lnTo>
                  <a:pt x="717" y="234"/>
                </a:lnTo>
                <a:lnTo>
                  <a:pt x="722" y="248"/>
                </a:lnTo>
                <a:lnTo>
                  <a:pt x="728" y="262"/>
                </a:lnTo>
                <a:lnTo>
                  <a:pt x="733" y="275"/>
                </a:lnTo>
                <a:lnTo>
                  <a:pt x="737" y="289"/>
                </a:lnTo>
                <a:lnTo>
                  <a:pt x="743" y="303"/>
                </a:lnTo>
                <a:lnTo>
                  <a:pt x="748" y="317"/>
                </a:lnTo>
                <a:lnTo>
                  <a:pt x="754" y="331"/>
                </a:lnTo>
                <a:lnTo>
                  <a:pt x="759" y="343"/>
                </a:lnTo>
                <a:lnTo>
                  <a:pt x="765" y="357"/>
                </a:lnTo>
                <a:lnTo>
                  <a:pt x="770" y="370"/>
                </a:lnTo>
                <a:lnTo>
                  <a:pt x="776" y="383"/>
                </a:lnTo>
                <a:lnTo>
                  <a:pt x="781" y="395"/>
                </a:lnTo>
                <a:lnTo>
                  <a:pt x="787" y="409"/>
                </a:lnTo>
                <a:lnTo>
                  <a:pt x="792" y="422"/>
                </a:lnTo>
                <a:lnTo>
                  <a:pt x="798" y="433"/>
                </a:lnTo>
                <a:lnTo>
                  <a:pt x="803" y="446"/>
                </a:lnTo>
                <a:lnTo>
                  <a:pt x="809" y="458"/>
                </a:lnTo>
                <a:lnTo>
                  <a:pt x="814" y="471"/>
                </a:lnTo>
                <a:lnTo>
                  <a:pt x="820" y="484"/>
                </a:lnTo>
                <a:lnTo>
                  <a:pt x="825" y="495"/>
                </a:lnTo>
                <a:lnTo>
                  <a:pt x="831" y="506"/>
                </a:lnTo>
                <a:lnTo>
                  <a:pt x="836" y="517"/>
                </a:lnTo>
                <a:lnTo>
                  <a:pt x="842" y="528"/>
                </a:lnTo>
                <a:lnTo>
                  <a:pt x="847" y="538"/>
                </a:lnTo>
                <a:lnTo>
                  <a:pt x="853" y="549"/>
                </a:lnTo>
                <a:lnTo>
                  <a:pt x="858" y="559"/>
                </a:lnTo>
                <a:lnTo>
                  <a:pt x="864" y="569"/>
                </a:lnTo>
                <a:lnTo>
                  <a:pt x="869" y="579"/>
                </a:lnTo>
                <a:lnTo>
                  <a:pt x="875" y="590"/>
                </a:lnTo>
                <a:lnTo>
                  <a:pt x="880" y="599"/>
                </a:lnTo>
                <a:lnTo>
                  <a:pt x="886" y="607"/>
                </a:lnTo>
                <a:lnTo>
                  <a:pt x="891" y="618"/>
                </a:lnTo>
                <a:lnTo>
                  <a:pt x="897" y="627"/>
                </a:lnTo>
                <a:lnTo>
                  <a:pt x="902" y="635"/>
                </a:lnTo>
                <a:lnTo>
                  <a:pt x="908" y="642"/>
                </a:lnTo>
                <a:lnTo>
                  <a:pt x="913" y="650"/>
                </a:lnTo>
                <a:lnTo>
                  <a:pt x="919" y="659"/>
                </a:lnTo>
                <a:lnTo>
                  <a:pt x="924" y="667"/>
                </a:lnTo>
                <a:lnTo>
                  <a:pt x="930" y="674"/>
                </a:lnTo>
                <a:lnTo>
                  <a:pt x="935" y="683"/>
                </a:lnTo>
                <a:lnTo>
                  <a:pt x="940" y="690"/>
                </a:lnTo>
                <a:lnTo>
                  <a:pt x="945" y="698"/>
                </a:lnTo>
                <a:lnTo>
                  <a:pt x="951" y="705"/>
                </a:lnTo>
                <a:lnTo>
                  <a:pt x="956" y="712"/>
                </a:lnTo>
                <a:lnTo>
                  <a:pt x="962" y="718"/>
                </a:lnTo>
                <a:lnTo>
                  <a:pt x="967" y="725"/>
                </a:lnTo>
                <a:lnTo>
                  <a:pt x="973" y="732"/>
                </a:lnTo>
                <a:lnTo>
                  <a:pt x="978" y="737"/>
                </a:lnTo>
                <a:lnTo>
                  <a:pt x="984" y="744"/>
                </a:lnTo>
                <a:lnTo>
                  <a:pt x="989" y="750"/>
                </a:lnTo>
                <a:lnTo>
                  <a:pt x="995" y="756"/>
                </a:lnTo>
                <a:lnTo>
                  <a:pt x="1000" y="761"/>
                </a:lnTo>
                <a:lnTo>
                  <a:pt x="1006" y="767"/>
                </a:lnTo>
                <a:lnTo>
                  <a:pt x="1011" y="772"/>
                </a:lnTo>
                <a:lnTo>
                  <a:pt x="1017" y="778"/>
                </a:lnTo>
                <a:lnTo>
                  <a:pt x="1022" y="784"/>
                </a:lnTo>
                <a:lnTo>
                  <a:pt x="1028" y="789"/>
                </a:lnTo>
                <a:lnTo>
                  <a:pt x="1033" y="793"/>
                </a:lnTo>
                <a:lnTo>
                  <a:pt x="1039" y="799"/>
                </a:lnTo>
                <a:lnTo>
                  <a:pt x="1044" y="803"/>
                </a:lnTo>
                <a:lnTo>
                  <a:pt x="1050" y="809"/>
                </a:lnTo>
                <a:lnTo>
                  <a:pt x="1055" y="813"/>
                </a:lnTo>
                <a:lnTo>
                  <a:pt x="1061" y="817"/>
                </a:lnTo>
                <a:lnTo>
                  <a:pt x="1066" y="822"/>
                </a:lnTo>
                <a:lnTo>
                  <a:pt x="1072" y="826"/>
                </a:lnTo>
                <a:lnTo>
                  <a:pt x="1077" y="830"/>
                </a:lnTo>
                <a:lnTo>
                  <a:pt x="1083" y="834"/>
                </a:lnTo>
                <a:lnTo>
                  <a:pt x="1088" y="838"/>
                </a:lnTo>
                <a:lnTo>
                  <a:pt x="1094" y="843"/>
                </a:lnTo>
                <a:lnTo>
                  <a:pt x="1099" y="847"/>
                </a:lnTo>
                <a:lnTo>
                  <a:pt x="1105" y="850"/>
                </a:lnTo>
                <a:lnTo>
                  <a:pt x="1110" y="854"/>
                </a:lnTo>
                <a:lnTo>
                  <a:pt x="1116" y="858"/>
                </a:lnTo>
                <a:lnTo>
                  <a:pt x="1121" y="861"/>
                </a:lnTo>
                <a:lnTo>
                  <a:pt x="1127" y="865"/>
                </a:lnTo>
                <a:lnTo>
                  <a:pt x="1132" y="868"/>
                </a:lnTo>
                <a:lnTo>
                  <a:pt x="1138" y="871"/>
                </a:lnTo>
                <a:lnTo>
                  <a:pt x="1142" y="875"/>
                </a:lnTo>
              </a:path>
            </a:pathLst>
          </a:custGeom>
          <a:noFill/>
          <a:ln w="28575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2100"/>
          <p:cNvSpPr>
            <a:spLocks noChangeAspect="1"/>
          </p:cNvSpPr>
          <p:nvPr/>
        </p:nvSpPr>
        <p:spPr bwMode="auto">
          <a:xfrm>
            <a:off x="1354138" y="2935966"/>
            <a:ext cx="3216275" cy="1778000"/>
          </a:xfrm>
          <a:custGeom>
            <a:avLst/>
            <a:gdLst>
              <a:gd name="T0" fmla="*/ 33 w 2290"/>
              <a:gd name="T1" fmla="*/ 1241 h 1266"/>
              <a:gd name="T2" fmla="*/ 71 w 2290"/>
              <a:gd name="T3" fmla="*/ 1235 h 1266"/>
              <a:gd name="T4" fmla="*/ 110 w 2290"/>
              <a:gd name="T5" fmla="*/ 1228 h 1266"/>
              <a:gd name="T6" fmla="*/ 147 w 2290"/>
              <a:gd name="T7" fmla="*/ 1223 h 1266"/>
              <a:gd name="T8" fmla="*/ 185 w 2290"/>
              <a:gd name="T9" fmla="*/ 1216 h 1266"/>
              <a:gd name="T10" fmla="*/ 224 w 2290"/>
              <a:gd name="T11" fmla="*/ 1207 h 1266"/>
              <a:gd name="T12" fmla="*/ 262 w 2290"/>
              <a:gd name="T13" fmla="*/ 1200 h 1266"/>
              <a:gd name="T14" fmla="*/ 301 w 2290"/>
              <a:gd name="T15" fmla="*/ 1190 h 1266"/>
              <a:gd name="T16" fmla="*/ 338 w 2290"/>
              <a:gd name="T17" fmla="*/ 1180 h 1266"/>
              <a:gd name="T18" fmla="*/ 376 w 2290"/>
              <a:gd name="T19" fmla="*/ 1171 h 1266"/>
              <a:gd name="T20" fmla="*/ 415 w 2290"/>
              <a:gd name="T21" fmla="*/ 1158 h 1266"/>
              <a:gd name="T22" fmla="*/ 454 w 2290"/>
              <a:gd name="T23" fmla="*/ 1144 h 1266"/>
              <a:gd name="T24" fmla="*/ 492 w 2290"/>
              <a:gd name="T25" fmla="*/ 1127 h 1266"/>
              <a:gd name="T26" fmla="*/ 531 w 2290"/>
              <a:gd name="T27" fmla="*/ 1109 h 1266"/>
              <a:gd name="T28" fmla="*/ 568 w 2290"/>
              <a:gd name="T29" fmla="*/ 1088 h 1266"/>
              <a:gd name="T30" fmla="*/ 606 w 2290"/>
              <a:gd name="T31" fmla="*/ 1064 h 1266"/>
              <a:gd name="T32" fmla="*/ 645 w 2290"/>
              <a:gd name="T33" fmla="*/ 1037 h 1266"/>
              <a:gd name="T34" fmla="*/ 683 w 2290"/>
              <a:gd name="T35" fmla="*/ 1005 h 1266"/>
              <a:gd name="T36" fmla="*/ 722 w 2290"/>
              <a:gd name="T37" fmla="*/ 967 h 1266"/>
              <a:gd name="T38" fmla="*/ 759 w 2290"/>
              <a:gd name="T39" fmla="*/ 924 h 1266"/>
              <a:gd name="T40" fmla="*/ 797 w 2290"/>
              <a:gd name="T41" fmla="*/ 872 h 1266"/>
              <a:gd name="T42" fmla="*/ 836 w 2290"/>
              <a:gd name="T43" fmla="*/ 809 h 1266"/>
              <a:gd name="T44" fmla="*/ 875 w 2290"/>
              <a:gd name="T45" fmla="*/ 735 h 1266"/>
              <a:gd name="T46" fmla="*/ 913 w 2290"/>
              <a:gd name="T47" fmla="*/ 642 h 1266"/>
              <a:gd name="T48" fmla="*/ 950 w 2290"/>
              <a:gd name="T49" fmla="*/ 533 h 1266"/>
              <a:gd name="T50" fmla="*/ 989 w 2290"/>
              <a:gd name="T51" fmla="*/ 405 h 1266"/>
              <a:gd name="T52" fmla="*/ 1027 w 2290"/>
              <a:gd name="T53" fmla="*/ 263 h 1266"/>
              <a:gd name="T54" fmla="*/ 1066 w 2290"/>
              <a:gd name="T55" fmla="*/ 125 h 1266"/>
              <a:gd name="T56" fmla="*/ 1104 w 2290"/>
              <a:gd name="T57" fmla="*/ 27 h 1266"/>
              <a:gd name="T58" fmla="*/ 1143 w 2290"/>
              <a:gd name="T59" fmla="*/ 1 h 1266"/>
              <a:gd name="T60" fmla="*/ 1180 w 2290"/>
              <a:gd name="T61" fmla="*/ 55 h 1266"/>
              <a:gd name="T62" fmla="*/ 1218 w 2290"/>
              <a:gd name="T63" fmla="*/ 161 h 1266"/>
              <a:gd name="T64" fmla="*/ 1257 w 2290"/>
              <a:gd name="T65" fmla="*/ 287 h 1266"/>
              <a:gd name="T66" fmla="*/ 1296 w 2290"/>
              <a:gd name="T67" fmla="*/ 416 h 1266"/>
              <a:gd name="T68" fmla="*/ 1334 w 2290"/>
              <a:gd name="T69" fmla="*/ 537 h 1266"/>
              <a:gd name="T70" fmla="*/ 1371 w 2290"/>
              <a:gd name="T71" fmla="*/ 645 h 1266"/>
              <a:gd name="T72" fmla="*/ 1410 w 2290"/>
              <a:gd name="T73" fmla="*/ 737 h 1266"/>
              <a:gd name="T74" fmla="*/ 1448 w 2290"/>
              <a:gd name="T75" fmla="*/ 817 h 1266"/>
              <a:gd name="T76" fmla="*/ 1487 w 2290"/>
              <a:gd name="T77" fmla="*/ 885 h 1266"/>
              <a:gd name="T78" fmla="*/ 1525 w 2290"/>
              <a:gd name="T79" fmla="*/ 941 h 1266"/>
              <a:gd name="T80" fmla="*/ 1562 w 2290"/>
              <a:gd name="T81" fmla="*/ 988 h 1266"/>
              <a:gd name="T82" fmla="*/ 1601 w 2290"/>
              <a:gd name="T83" fmla="*/ 1028 h 1266"/>
              <a:gd name="T84" fmla="*/ 1639 w 2290"/>
              <a:gd name="T85" fmla="*/ 1061 h 1266"/>
              <a:gd name="T86" fmla="*/ 1678 w 2290"/>
              <a:gd name="T87" fmla="*/ 1089 h 1266"/>
              <a:gd name="T88" fmla="*/ 1716 w 2290"/>
              <a:gd name="T89" fmla="*/ 1113 h 1266"/>
              <a:gd name="T90" fmla="*/ 1754 w 2290"/>
              <a:gd name="T91" fmla="*/ 1134 h 1266"/>
              <a:gd name="T92" fmla="*/ 1792 w 2290"/>
              <a:gd name="T93" fmla="*/ 1152 h 1266"/>
              <a:gd name="T94" fmla="*/ 1831 w 2290"/>
              <a:gd name="T95" fmla="*/ 1168 h 1266"/>
              <a:gd name="T96" fmla="*/ 1869 w 2290"/>
              <a:gd name="T97" fmla="*/ 1182 h 1266"/>
              <a:gd name="T98" fmla="*/ 1908 w 2290"/>
              <a:gd name="T99" fmla="*/ 1193 h 1266"/>
              <a:gd name="T100" fmla="*/ 1946 w 2290"/>
              <a:gd name="T101" fmla="*/ 1204 h 1266"/>
              <a:gd name="T102" fmla="*/ 1983 w 2290"/>
              <a:gd name="T103" fmla="*/ 1214 h 1266"/>
              <a:gd name="T104" fmla="*/ 2022 w 2290"/>
              <a:gd name="T105" fmla="*/ 1224 h 1266"/>
              <a:gd name="T106" fmla="*/ 2060 w 2290"/>
              <a:gd name="T107" fmla="*/ 1231 h 1266"/>
              <a:gd name="T108" fmla="*/ 2099 w 2290"/>
              <a:gd name="T109" fmla="*/ 1239 h 1266"/>
              <a:gd name="T110" fmla="*/ 2137 w 2290"/>
              <a:gd name="T111" fmla="*/ 1245 h 1266"/>
              <a:gd name="T112" fmla="*/ 2175 w 2290"/>
              <a:gd name="T113" fmla="*/ 1252 h 1266"/>
              <a:gd name="T114" fmla="*/ 2213 w 2290"/>
              <a:gd name="T115" fmla="*/ 1258 h 1266"/>
              <a:gd name="T116" fmla="*/ 2252 w 2290"/>
              <a:gd name="T117" fmla="*/ 1262 h 1266"/>
              <a:gd name="T118" fmla="*/ 2290 w 2290"/>
              <a:gd name="T119" fmla="*/ 1266 h 1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90" h="1266">
                <a:moveTo>
                  <a:pt x="0" y="1244"/>
                </a:moveTo>
                <a:lnTo>
                  <a:pt x="5" y="1244"/>
                </a:lnTo>
                <a:lnTo>
                  <a:pt x="11" y="1244"/>
                </a:lnTo>
                <a:lnTo>
                  <a:pt x="16" y="1242"/>
                </a:lnTo>
                <a:lnTo>
                  <a:pt x="22" y="1242"/>
                </a:lnTo>
                <a:lnTo>
                  <a:pt x="27" y="1241"/>
                </a:lnTo>
                <a:lnTo>
                  <a:pt x="33" y="1241"/>
                </a:lnTo>
                <a:lnTo>
                  <a:pt x="38" y="1239"/>
                </a:lnTo>
                <a:lnTo>
                  <a:pt x="44" y="1238"/>
                </a:lnTo>
                <a:lnTo>
                  <a:pt x="49" y="1238"/>
                </a:lnTo>
                <a:lnTo>
                  <a:pt x="55" y="1237"/>
                </a:lnTo>
                <a:lnTo>
                  <a:pt x="60" y="1237"/>
                </a:lnTo>
                <a:lnTo>
                  <a:pt x="66" y="1235"/>
                </a:lnTo>
                <a:lnTo>
                  <a:pt x="71" y="1235"/>
                </a:lnTo>
                <a:lnTo>
                  <a:pt x="77" y="1234"/>
                </a:lnTo>
                <a:lnTo>
                  <a:pt x="82" y="1232"/>
                </a:lnTo>
                <a:lnTo>
                  <a:pt x="88" y="1232"/>
                </a:lnTo>
                <a:lnTo>
                  <a:pt x="93" y="1231"/>
                </a:lnTo>
                <a:lnTo>
                  <a:pt x="99" y="1230"/>
                </a:lnTo>
                <a:lnTo>
                  <a:pt x="104" y="1230"/>
                </a:lnTo>
                <a:lnTo>
                  <a:pt x="110" y="1228"/>
                </a:lnTo>
                <a:lnTo>
                  <a:pt x="115" y="1228"/>
                </a:lnTo>
                <a:lnTo>
                  <a:pt x="121" y="1227"/>
                </a:lnTo>
                <a:lnTo>
                  <a:pt x="126" y="1225"/>
                </a:lnTo>
                <a:lnTo>
                  <a:pt x="132" y="1225"/>
                </a:lnTo>
                <a:lnTo>
                  <a:pt x="136" y="1224"/>
                </a:lnTo>
                <a:lnTo>
                  <a:pt x="141" y="1223"/>
                </a:lnTo>
                <a:lnTo>
                  <a:pt x="147" y="1223"/>
                </a:lnTo>
                <a:lnTo>
                  <a:pt x="152" y="1221"/>
                </a:lnTo>
                <a:lnTo>
                  <a:pt x="158" y="1220"/>
                </a:lnTo>
                <a:lnTo>
                  <a:pt x="163" y="1220"/>
                </a:lnTo>
                <a:lnTo>
                  <a:pt x="169" y="1218"/>
                </a:lnTo>
                <a:lnTo>
                  <a:pt x="174" y="1217"/>
                </a:lnTo>
                <a:lnTo>
                  <a:pt x="180" y="1216"/>
                </a:lnTo>
                <a:lnTo>
                  <a:pt x="185" y="1216"/>
                </a:lnTo>
                <a:lnTo>
                  <a:pt x="191" y="1214"/>
                </a:lnTo>
                <a:lnTo>
                  <a:pt x="196" y="1213"/>
                </a:lnTo>
                <a:lnTo>
                  <a:pt x="202" y="1213"/>
                </a:lnTo>
                <a:lnTo>
                  <a:pt x="207" y="1211"/>
                </a:lnTo>
                <a:lnTo>
                  <a:pt x="213" y="1210"/>
                </a:lnTo>
                <a:lnTo>
                  <a:pt x="218" y="1209"/>
                </a:lnTo>
                <a:lnTo>
                  <a:pt x="224" y="1207"/>
                </a:lnTo>
                <a:lnTo>
                  <a:pt x="229" y="1207"/>
                </a:lnTo>
                <a:lnTo>
                  <a:pt x="235" y="1206"/>
                </a:lnTo>
                <a:lnTo>
                  <a:pt x="240" y="1204"/>
                </a:lnTo>
                <a:lnTo>
                  <a:pt x="246" y="1203"/>
                </a:lnTo>
                <a:lnTo>
                  <a:pt x="251" y="1202"/>
                </a:lnTo>
                <a:lnTo>
                  <a:pt x="257" y="1202"/>
                </a:lnTo>
                <a:lnTo>
                  <a:pt x="262" y="1200"/>
                </a:lnTo>
                <a:lnTo>
                  <a:pt x="268" y="1199"/>
                </a:lnTo>
                <a:lnTo>
                  <a:pt x="273" y="1197"/>
                </a:lnTo>
                <a:lnTo>
                  <a:pt x="279" y="1196"/>
                </a:lnTo>
                <a:lnTo>
                  <a:pt x="284" y="1195"/>
                </a:lnTo>
                <a:lnTo>
                  <a:pt x="290" y="1193"/>
                </a:lnTo>
                <a:lnTo>
                  <a:pt x="295" y="1192"/>
                </a:lnTo>
                <a:lnTo>
                  <a:pt x="301" y="1190"/>
                </a:lnTo>
                <a:lnTo>
                  <a:pt x="306" y="1189"/>
                </a:lnTo>
                <a:lnTo>
                  <a:pt x="312" y="1188"/>
                </a:lnTo>
                <a:lnTo>
                  <a:pt x="317" y="1186"/>
                </a:lnTo>
                <a:lnTo>
                  <a:pt x="323" y="1185"/>
                </a:lnTo>
                <a:lnTo>
                  <a:pt x="328" y="1183"/>
                </a:lnTo>
                <a:lnTo>
                  <a:pt x="334" y="1182"/>
                </a:lnTo>
                <a:lnTo>
                  <a:pt x="338" y="1180"/>
                </a:lnTo>
                <a:lnTo>
                  <a:pt x="343" y="1179"/>
                </a:lnTo>
                <a:lnTo>
                  <a:pt x="349" y="1178"/>
                </a:lnTo>
                <a:lnTo>
                  <a:pt x="354" y="1176"/>
                </a:lnTo>
                <a:lnTo>
                  <a:pt x="360" y="1175"/>
                </a:lnTo>
                <a:lnTo>
                  <a:pt x="365" y="1173"/>
                </a:lnTo>
                <a:lnTo>
                  <a:pt x="371" y="1172"/>
                </a:lnTo>
                <a:lnTo>
                  <a:pt x="376" y="1171"/>
                </a:lnTo>
                <a:lnTo>
                  <a:pt x="382" y="1169"/>
                </a:lnTo>
                <a:lnTo>
                  <a:pt x="387" y="1166"/>
                </a:lnTo>
                <a:lnTo>
                  <a:pt x="393" y="1165"/>
                </a:lnTo>
                <a:lnTo>
                  <a:pt x="399" y="1164"/>
                </a:lnTo>
                <a:lnTo>
                  <a:pt x="404" y="1162"/>
                </a:lnTo>
                <a:lnTo>
                  <a:pt x="410" y="1159"/>
                </a:lnTo>
                <a:lnTo>
                  <a:pt x="415" y="1158"/>
                </a:lnTo>
                <a:lnTo>
                  <a:pt x="421" y="1157"/>
                </a:lnTo>
                <a:lnTo>
                  <a:pt x="426" y="1154"/>
                </a:lnTo>
                <a:lnTo>
                  <a:pt x="432" y="1152"/>
                </a:lnTo>
                <a:lnTo>
                  <a:pt x="437" y="1150"/>
                </a:lnTo>
                <a:lnTo>
                  <a:pt x="443" y="1148"/>
                </a:lnTo>
                <a:lnTo>
                  <a:pt x="448" y="1145"/>
                </a:lnTo>
                <a:lnTo>
                  <a:pt x="454" y="1144"/>
                </a:lnTo>
                <a:lnTo>
                  <a:pt x="459" y="1141"/>
                </a:lnTo>
                <a:lnTo>
                  <a:pt x="465" y="1138"/>
                </a:lnTo>
                <a:lnTo>
                  <a:pt x="470" y="1137"/>
                </a:lnTo>
                <a:lnTo>
                  <a:pt x="476" y="1134"/>
                </a:lnTo>
                <a:lnTo>
                  <a:pt x="481" y="1133"/>
                </a:lnTo>
                <a:lnTo>
                  <a:pt x="487" y="1130"/>
                </a:lnTo>
                <a:lnTo>
                  <a:pt x="492" y="1127"/>
                </a:lnTo>
                <a:lnTo>
                  <a:pt x="498" y="1124"/>
                </a:lnTo>
                <a:lnTo>
                  <a:pt x="503" y="1123"/>
                </a:lnTo>
                <a:lnTo>
                  <a:pt x="509" y="1120"/>
                </a:lnTo>
                <a:lnTo>
                  <a:pt x="514" y="1117"/>
                </a:lnTo>
                <a:lnTo>
                  <a:pt x="520" y="1115"/>
                </a:lnTo>
                <a:lnTo>
                  <a:pt x="525" y="1112"/>
                </a:lnTo>
                <a:lnTo>
                  <a:pt x="531" y="1109"/>
                </a:lnTo>
                <a:lnTo>
                  <a:pt x="536" y="1106"/>
                </a:lnTo>
                <a:lnTo>
                  <a:pt x="540" y="1103"/>
                </a:lnTo>
                <a:lnTo>
                  <a:pt x="546" y="1101"/>
                </a:lnTo>
                <a:lnTo>
                  <a:pt x="551" y="1098"/>
                </a:lnTo>
                <a:lnTo>
                  <a:pt x="557" y="1095"/>
                </a:lnTo>
                <a:lnTo>
                  <a:pt x="562" y="1092"/>
                </a:lnTo>
                <a:lnTo>
                  <a:pt x="568" y="1088"/>
                </a:lnTo>
                <a:lnTo>
                  <a:pt x="573" y="1085"/>
                </a:lnTo>
                <a:lnTo>
                  <a:pt x="579" y="1082"/>
                </a:lnTo>
                <a:lnTo>
                  <a:pt x="584" y="1078"/>
                </a:lnTo>
                <a:lnTo>
                  <a:pt x="590" y="1075"/>
                </a:lnTo>
                <a:lnTo>
                  <a:pt x="595" y="1071"/>
                </a:lnTo>
                <a:lnTo>
                  <a:pt x="601" y="1068"/>
                </a:lnTo>
                <a:lnTo>
                  <a:pt x="606" y="1064"/>
                </a:lnTo>
                <a:lnTo>
                  <a:pt x="612" y="1061"/>
                </a:lnTo>
                <a:lnTo>
                  <a:pt x="617" y="1057"/>
                </a:lnTo>
                <a:lnTo>
                  <a:pt x="623" y="1053"/>
                </a:lnTo>
                <a:lnTo>
                  <a:pt x="628" y="1049"/>
                </a:lnTo>
                <a:lnTo>
                  <a:pt x="634" y="1044"/>
                </a:lnTo>
                <a:lnTo>
                  <a:pt x="639" y="1042"/>
                </a:lnTo>
                <a:lnTo>
                  <a:pt x="645" y="1037"/>
                </a:lnTo>
                <a:lnTo>
                  <a:pt x="650" y="1032"/>
                </a:lnTo>
                <a:lnTo>
                  <a:pt x="656" y="1028"/>
                </a:lnTo>
                <a:lnTo>
                  <a:pt x="661" y="1023"/>
                </a:lnTo>
                <a:lnTo>
                  <a:pt x="667" y="1019"/>
                </a:lnTo>
                <a:lnTo>
                  <a:pt x="672" y="1014"/>
                </a:lnTo>
                <a:lnTo>
                  <a:pt x="678" y="1009"/>
                </a:lnTo>
                <a:lnTo>
                  <a:pt x="683" y="1005"/>
                </a:lnTo>
                <a:lnTo>
                  <a:pt x="689" y="1000"/>
                </a:lnTo>
                <a:lnTo>
                  <a:pt x="694" y="994"/>
                </a:lnTo>
                <a:lnTo>
                  <a:pt x="700" y="990"/>
                </a:lnTo>
                <a:lnTo>
                  <a:pt x="705" y="984"/>
                </a:lnTo>
                <a:lnTo>
                  <a:pt x="711" y="979"/>
                </a:lnTo>
                <a:lnTo>
                  <a:pt x="716" y="973"/>
                </a:lnTo>
                <a:lnTo>
                  <a:pt x="722" y="967"/>
                </a:lnTo>
                <a:lnTo>
                  <a:pt x="727" y="962"/>
                </a:lnTo>
                <a:lnTo>
                  <a:pt x="733" y="955"/>
                </a:lnTo>
                <a:lnTo>
                  <a:pt x="738" y="949"/>
                </a:lnTo>
                <a:lnTo>
                  <a:pt x="742" y="944"/>
                </a:lnTo>
                <a:lnTo>
                  <a:pt x="748" y="937"/>
                </a:lnTo>
                <a:lnTo>
                  <a:pt x="753" y="930"/>
                </a:lnTo>
                <a:lnTo>
                  <a:pt x="759" y="924"/>
                </a:lnTo>
                <a:lnTo>
                  <a:pt x="764" y="917"/>
                </a:lnTo>
                <a:lnTo>
                  <a:pt x="770" y="910"/>
                </a:lnTo>
                <a:lnTo>
                  <a:pt x="775" y="901"/>
                </a:lnTo>
                <a:lnTo>
                  <a:pt x="781" y="894"/>
                </a:lnTo>
                <a:lnTo>
                  <a:pt x="786" y="887"/>
                </a:lnTo>
                <a:lnTo>
                  <a:pt x="792" y="879"/>
                </a:lnTo>
                <a:lnTo>
                  <a:pt x="797" y="872"/>
                </a:lnTo>
                <a:lnTo>
                  <a:pt x="803" y="864"/>
                </a:lnTo>
                <a:lnTo>
                  <a:pt x="808" y="855"/>
                </a:lnTo>
                <a:lnTo>
                  <a:pt x="814" y="847"/>
                </a:lnTo>
                <a:lnTo>
                  <a:pt x="819" y="837"/>
                </a:lnTo>
                <a:lnTo>
                  <a:pt x="825" y="829"/>
                </a:lnTo>
                <a:lnTo>
                  <a:pt x="830" y="819"/>
                </a:lnTo>
                <a:lnTo>
                  <a:pt x="836" y="809"/>
                </a:lnTo>
                <a:lnTo>
                  <a:pt x="842" y="799"/>
                </a:lnTo>
                <a:lnTo>
                  <a:pt x="847" y="789"/>
                </a:lnTo>
                <a:lnTo>
                  <a:pt x="853" y="778"/>
                </a:lnTo>
                <a:lnTo>
                  <a:pt x="858" y="768"/>
                </a:lnTo>
                <a:lnTo>
                  <a:pt x="864" y="757"/>
                </a:lnTo>
                <a:lnTo>
                  <a:pt x="869" y="746"/>
                </a:lnTo>
                <a:lnTo>
                  <a:pt x="875" y="735"/>
                </a:lnTo>
                <a:lnTo>
                  <a:pt x="880" y="722"/>
                </a:lnTo>
                <a:lnTo>
                  <a:pt x="886" y="709"/>
                </a:lnTo>
                <a:lnTo>
                  <a:pt x="891" y="697"/>
                </a:lnTo>
                <a:lnTo>
                  <a:pt x="897" y="684"/>
                </a:lnTo>
                <a:lnTo>
                  <a:pt x="902" y="670"/>
                </a:lnTo>
                <a:lnTo>
                  <a:pt x="908" y="656"/>
                </a:lnTo>
                <a:lnTo>
                  <a:pt x="913" y="642"/>
                </a:lnTo>
                <a:lnTo>
                  <a:pt x="919" y="628"/>
                </a:lnTo>
                <a:lnTo>
                  <a:pt x="924" y="614"/>
                </a:lnTo>
                <a:lnTo>
                  <a:pt x="930" y="599"/>
                </a:lnTo>
                <a:lnTo>
                  <a:pt x="935" y="583"/>
                </a:lnTo>
                <a:lnTo>
                  <a:pt x="941" y="568"/>
                </a:lnTo>
                <a:lnTo>
                  <a:pt x="945" y="551"/>
                </a:lnTo>
                <a:lnTo>
                  <a:pt x="950" y="533"/>
                </a:lnTo>
                <a:lnTo>
                  <a:pt x="956" y="516"/>
                </a:lnTo>
                <a:lnTo>
                  <a:pt x="961" y="498"/>
                </a:lnTo>
                <a:lnTo>
                  <a:pt x="967" y="479"/>
                </a:lnTo>
                <a:lnTo>
                  <a:pt x="972" y="461"/>
                </a:lnTo>
                <a:lnTo>
                  <a:pt x="978" y="443"/>
                </a:lnTo>
                <a:lnTo>
                  <a:pt x="983" y="425"/>
                </a:lnTo>
                <a:lnTo>
                  <a:pt x="989" y="405"/>
                </a:lnTo>
                <a:lnTo>
                  <a:pt x="994" y="385"/>
                </a:lnTo>
                <a:lnTo>
                  <a:pt x="1000" y="366"/>
                </a:lnTo>
                <a:lnTo>
                  <a:pt x="1005" y="345"/>
                </a:lnTo>
                <a:lnTo>
                  <a:pt x="1011" y="325"/>
                </a:lnTo>
                <a:lnTo>
                  <a:pt x="1016" y="304"/>
                </a:lnTo>
                <a:lnTo>
                  <a:pt x="1022" y="283"/>
                </a:lnTo>
                <a:lnTo>
                  <a:pt x="1027" y="263"/>
                </a:lnTo>
                <a:lnTo>
                  <a:pt x="1033" y="242"/>
                </a:lnTo>
                <a:lnTo>
                  <a:pt x="1038" y="221"/>
                </a:lnTo>
                <a:lnTo>
                  <a:pt x="1044" y="202"/>
                </a:lnTo>
                <a:lnTo>
                  <a:pt x="1049" y="182"/>
                </a:lnTo>
                <a:lnTo>
                  <a:pt x="1055" y="161"/>
                </a:lnTo>
                <a:lnTo>
                  <a:pt x="1060" y="143"/>
                </a:lnTo>
                <a:lnTo>
                  <a:pt x="1066" y="125"/>
                </a:lnTo>
                <a:lnTo>
                  <a:pt x="1071" y="108"/>
                </a:lnTo>
                <a:lnTo>
                  <a:pt x="1077" y="91"/>
                </a:lnTo>
                <a:lnTo>
                  <a:pt x="1082" y="76"/>
                </a:lnTo>
                <a:lnTo>
                  <a:pt x="1088" y="62"/>
                </a:lnTo>
                <a:lnTo>
                  <a:pt x="1093" y="49"/>
                </a:lnTo>
                <a:lnTo>
                  <a:pt x="1099" y="36"/>
                </a:lnTo>
                <a:lnTo>
                  <a:pt x="1104" y="27"/>
                </a:lnTo>
                <a:lnTo>
                  <a:pt x="1110" y="18"/>
                </a:lnTo>
                <a:lnTo>
                  <a:pt x="1115" y="11"/>
                </a:lnTo>
                <a:lnTo>
                  <a:pt x="1121" y="7"/>
                </a:lnTo>
                <a:lnTo>
                  <a:pt x="1126" y="3"/>
                </a:lnTo>
                <a:lnTo>
                  <a:pt x="1132" y="1"/>
                </a:lnTo>
                <a:lnTo>
                  <a:pt x="1137" y="0"/>
                </a:lnTo>
                <a:lnTo>
                  <a:pt x="1143" y="1"/>
                </a:lnTo>
                <a:lnTo>
                  <a:pt x="1147" y="5"/>
                </a:lnTo>
                <a:lnTo>
                  <a:pt x="1152" y="10"/>
                </a:lnTo>
                <a:lnTo>
                  <a:pt x="1158" y="17"/>
                </a:lnTo>
                <a:lnTo>
                  <a:pt x="1163" y="24"/>
                </a:lnTo>
                <a:lnTo>
                  <a:pt x="1169" y="32"/>
                </a:lnTo>
                <a:lnTo>
                  <a:pt x="1174" y="43"/>
                </a:lnTo>
                <a:lnTo>
                  <a:pt x="1180" y="55"/>
                </a:lnTo>
                <a:lnTo>
                  <a:pt x="1185" y="67"/>
                </a:lnTo>
                <a:lnTo>
                  <a:pt x="1191" y="81"/>
                </a:lnTo>
                <a:lnTo>
                  <a:pt x="1196" y="95"/>
                </a:lnTo>
                <a:lnTo>
                  <a:pt x="1202" y="111"/>
                </a:lnTo>
                <a:lnTo>
                  <a:pt x="1207" y="127"/>
                </a:lnTo>
                <a:lnTo>
                  <a:pt x="1213" y="143"/>
                </a:lnTo>
                <a:lnTo>
                  <a:pt x="1218" y="161"/>
                </a:lnTo>
                <a:lnTo>
                  <a:pt x="1224" y="178"/>
                </a:lnTo>
                <a:lnTo>
                  <a:pt x="1229" y="195"/>
                </a:lnTo>
                <a:lnTo>
                  <a:pt x="1235" y="213"/>
                </a:lnTo>
                <a:lnTo>
                  <a:pt x="1240" y="231"/>
                </a:lnTo>
                <a:lnTo>
                  <a:pt x="1246" y="249"/>
                </a:lnTo>
                <a:lnTo>
                  <a:pt x="1251" y="268"/>
                </a:lnTo>
                <a:lnTo>
                  <a:pt x="1257" y="287"/>
                </a:lnTo>
                <a:lnTo>
                  <a:pt x="1262" y="306"/>
                </a:lnTo>
                <a:lnTo>
                  <a:pt x="1268" y="324"/>
                </a:lnTo>
                <a:lnTo>
                  <a:pt x="1273" y="343"/>
                </a:lnTo>
                <a:lnTo>
                  <a:pt x="1279" y="362"/>
                </a:lnTo>
                <a:lnTo>
                  <a:pt x="1284" y="380"/>
                </a:lnTo>
                <a:lnTo>
                  <a:pt x="1290" y="398"/>
                </a:lnTo>
                <a:lnTo>
                  <a:pt x="1296" y="416"/>
                </a:lnTo>
                <a:lnTo>
                  <a:pt x="1301" y="435"/>
                </a:lnTo>
                <a:lnTo>
                  <a:pt x="1307" y="451"/>
                </a:lnTo>
                <a:lnTo>
                  <a:pt x="1312" y="468"/>
                </a:lnTo>
                <a:lnTo>
                  <a:pt x="1318" y="486"/>
                </a:lnTo>
                <a:lnTo>
                  <a:pt x="1323" y="503"/>
                </a:lnTo>
                <a:lnTo>
                  <a:pt x="1329" y="520"/>
                </a:lnTo>
                <a:lnTo>
                  <a:pt x="1334" y="537"/>
                </a:lnTo>
                <a:lnTo>
                  <a:pt x="1340" y="554"/>
                </a:lnTo>
                <a:lnTo>
                  <a:pt x="1344" y="569"/>
                </a:lnTo>
                <a:lnTo>
                  <a:pt x="1349" y="585"/>
                </a:lnTo>
                <a:lnTo>
                  <a:pt x="1355" y="600"/>
                </a:lnTo>
                <a:lnTo>
                  <a:pt x="1360" y="615"/>
                </a:lnTo>
                <a:lnTo>
                  <a:pt x="1366" y="629"/>
                </a:lnTo>
                <a:lnTo>
                  <a:pt x="1371" y="645"/>
                </a:lnTo>
                <a:lnTo>
                  <a:pt x="1377" y="659"/>
                </a:lnTo>
                <a:lnTo>
                  <a:pt x="1382" y="673"/>
                </a:lnTo>
                <a:lnTo>
                  <a:pt x="1388" y="686"/>
                </a:lnTo>
                <a:lnTo>
                  <a:pt x="1393" y="700"/>
                </a:lnTo>
                <a:lnTo>
                  <a:pt x="1399" y="712"/>
                </a:lnTo>
                <a:lnTo>
                  <a:pt x="1404" y="725"/>
                </a:lnTo>
                <a:lnTo>
                  <a:pt x="1410" y="737"/>
                </a:lnTo>
                <a:lnTo>
                  <a:pt x="1415" y="750"/>
                </a:lnTo>
                <a:lnTo>
                  <a:pt x="1421" y="761"/>
                </a:lnTo>
                <a:lnTo>
                  <a:pt x="1426" y="774"/>
                </a:lnTo>
                <a:lnTo>
                  <a:pt x="1432" y="785"/>
                </a:lnTo>
                <a:lnTo>
                  <a:pt x="1437" y="796"/>
                </a:lnTo>
                <a:lnTo>
                  <a:pt x="1443" y="806"/>
                </a:lnTo>
                <a:lnTo>
                  <a:pt x="1448" y="817"/>
                </a:lnTo>
                <a:lnTo>
                  <a:pt x="1454" y="829"/>
                </a:lnTo>
                <a:lnTo>
                  <a:pt x="1459" y="838"/>
                </a:lnTo>
                <a:lnTo>
                  <a:pt x="1465" y="848"/>
                </a:lnTo>
                <a:lnTo>
                  <a:pt x="1470" y="858"/>
                </a:lnTo>
                <a:lnTo>
                  <a:pt x="1476" y="866"/>
                </a:lnTo>
                <a:lnTo>
                  <a:pt x="1481" y="875"/>
                </a:lnTo>
                <a:lnTo>
                  <a:pt x="1487" y="885"/>
                </a:lnTo>
                <a:lnTo>
                  <a:pt x="1492" y="893"/>
                </a:lnTo>
                <a:lnTo>
                  <a:pt x="1498" y="901"/>
                </a:lnTo>
                <a:lnTo>
                  <a:pt x="1503" y="910"/>
                </a:lnTo>
                <a:lnTo>
                  <a:pt x="1509" y="918"/>
                </a:lnTo>
                <a:lnTo>
                  <a:pt x="1514" y="925"/>
                </a:lnTo>
                <a:lnTo>
                  <a:pt x="1520" y="934"/>
                </a:lnTo>
                <a:lnTo>
                  <a:pt x="1525" y="941"/>
                </a:lnTo>
                <a:lnTo>
                  <a:pt x="1531" y="948"/>
                </a:lnTo>
                <a:lnTo>
                  <a:pt x="1536" y="955"/>
                </a:lnTo>
                <a:lnTo>
                  <a:pt x="1542" y="962"/>
                </a:lnTo>
                <a:lnTo>
                  <a:pt x="1546" y="969"/>
                </a:lnTo>
                <a:lnTo>
                  <a:pt x="1551" y="976"/>
                </a:lnTo>
                <a:lnTo>
                  <a:pt x="1557" y="981"/>
                </a:lnTo>
                <a:lnTo>
                  <a:pt x="1562" y="988"/>
                </a:lnTo>
                <a:lnTo>
                  <a:pt x="1568" y="994"/>
                </a:lnTo>
                <a:lnTo>
                  <a:pt x="1573" y="1000"/>
                </a:lnTo>
                <a:lnTo>
                  <a:pt x="1579" y="1005"/>
                </a:lnTo>
                <a:lnTo>
                  <a:pt x="1584" y="1011"/>
                </a:lnTo>
                <a:lnTo>
                  <a:pt x="1590" y="1016"/>
                </a:lnTo>
                <a:lnTo>
                  <a:pt x="1595" y="1022"/>
                </a:lnTo>
                <a:lnTo>
                  <a:pt x="1601" y="1028"/>
                </a:lnTo>
                <a:lnTo>
                  <a:pt x="1606" y="1033"/>
                </a:lnTo>
                <a:lnTo>
                  <a:pt x="1612" y="1037"/>
                </a:lnTo>
                <a:lnTo>
                  <a:pt x="1617" y="1043"/>
                </a:lnTo>
                <a:lnTo>
                  <a:pt x="1623" y="1047"/>
                </a:lnTo>
                <a:lnTo>
                  <a:pt x="1628" y="1051"/>
                </a:lnTo>
                <a:lnTo>
                  <a:pt x="1634" y="1056"/>
                </a:lnTo>
                <a:lnTo>
                  <a:pt x="1639" y="1061"/>
                </a:lnTo>
                <a:lnTo>
                  <a:pt x="1645" y="1066"/>
                </a:lnTo>
                <a:lnTo>
                  <a:pt x="1650" y="1070"/>
                </a:lnTo>
                <a:lnTo>
                  <a:pt x="1656" y="1074"/>
                </a:lnTo>
                <a:lnTo>
                  <a:pt x="1661" y="1078"/>
                </a:lnTo>
                <a:lnTo>
                  <a:pt x="1667" y="1082"/>
                </a:lnTo>
                <a:lnTo>
                  <a:pt x="1672" y="1085"/>
                </a:lnTo>
                <a:lnTo>
                  <a:pt x="1678" y="1089"/>
                </a:lnTo>
                <a:lnTo>
                  <a:pt x="1683" y="1094"/>
                </a:lnTo>
                <a:lnTo>
                  <a:pt x="1689" y="1096"/>
                </a:lnTo>
                <a:lnTo>
                  <a:pt x="1694" y="1101"/>
                </a:lnTo>
                <a:lnTo>
                  <a:pt x="1700" y="1103"/>
                </a:lnTo>
                <a:lnTo>
                  <a:pt x="1705" y="1108"/>
                </a:lnTo>
                <a:lnTo>
                  <a:pt x="1711" y="1110"/>
                </a:lnTo>
                <a:lnTo>
                  <a:pt x="1716" y="1113"/>
                </a:lnTo>
                <a:lnTo>
                  <a:pt x="1722" y="1117"/>
                </a:lnTo>
                <a:lnTo>
                  <a:pt x="1727" y="1120"/>
                </a:lnTo>
                <a:lnTo>
                  <a:pt x="1733" y="1123"/>
                </a:lnTo>
                <a:lnTo>
                  <a:pt x="1739" y="1126"/>
                </a:lnTo>
                <a:lnTo>
                  <a:pt x="1744" y="1129"/>
                </a:lnTo>
                <a:lnTo>
                  <a:pt x="1748" y="1131"/>
                </a:lnTo>
                <a:lnTo>
                  <a:pt x="1754" y="1134"/>
                </a:lnTo>
                <a:lnTo>
                  <a:pt x="1759" y="1137"/>
                </a:lnTo>
                <a:lnTo>
                  <a:pt x="1765" y="1140"/>
                </a:lnTo>
                <a:lnTo>
                  <a:pt x="1770" y="1143"/>
                </a:lnTo>
                <a:lnTo>
                  <a:pt x="1776" y="1144"/>
                </a:lnTo>
                <a:lnTo>
                  <a:pt x="1781" y="1147"/>
                </a:lnTo>
                <a:lnTo>
                  <a:pt x="1787" y="1150"/>
                </a:lnTo>
                <a:lnTo>
                  <a:pt x="1792" y="1152"/>
                </a:lnTo>
                <a:lnTo>
                  <a:pt x="1798" y="1154"/>
                </a:lnTo>
                <a:lnTo>
                  <a:pt x="1803" y="1157"/>
                </a:lnTo>
                <a:lnTo>
                  <a:pt x="1809" y="1158"/>
                </a:lnTo>
                <a:lnTo>
                  <a:pt x="1814" y="1161"/>
                </a:lnTo>
                <a:lnTo>
                  <a:pt x="1820" y="1164"/>
                </a:lnTo>
                <a:lnTo>
                  <a:pt x="1825" y="1165"/>
                </a:lnTo>
                <a:lnTo>
                  <a:pt x="1831" y="1168"/>
                </a:lnTo>
                <a:lnTo>
                  <a:pt x="1836" y="1169"/>
                </a:lnTo>
                <a:lnTo>
                  <a:pt x="1842" y="1172"/>
                </a:lnTo>
                <a:lnTo>
                  <a:pt x="1847" y="1173"/>
                </a:lnTo>
                <a:lnTo>
                  <a:pt x="1853" y="1176"/>
                </a:lnTo>
                <a:lnTo>
                  <a:pt x="1858" y="1178"/>
                </a:lnTo>
                <a:lnTo>
                  <a:pt x="1864" y="1179"/>
                </a:lnTo>
                <a:lnTo>
                  <a:pt x="1869" y="1182"/>
                </a:lnTo>
                <a:lnTo>
                  <a:pt x="1875" y="1183"/>
                </a:lnTo>
                <a:lnTo>
                  <a:pt x="1880" y="1185"/>
                </a:lnTo>
                <a:lnTo>
                  <a:pt x="1886" y="1188"/>
                </a:lnTo>
                <a:lnTo>
                  <a:pt x="1891" y="1189"/>
                </a:lnTo>
                <a:lnTo>
                  <a:pt x="1897" y="1190"/>
                </a:lnTo>
                <a:lnTo>
                  <a:pt x="1902" y="1192"/>
                </a:lnTo>
                <a:lnTo>
                  <a:pt x="1908" y="1193"/>
                </a:lnTo>
                <a:lnTo>
                  <a:pt x="1913" y="1196"/>
                </a:lnTo>
                <a:lnTo>
                  <a:pt x="1919" y="1197"/>
                </a:lnTo>
                <a:lnTo>
                  <a:pt x="1924" y="1199"/>
                </a:lnTo>
                <a:lnTo>
                  <a:pt x="1930" y="1200"/>
                </a:lnTo>
                <a:lnTo>
                  <a:pt x="1935" y="1202"/>
                </a:lnTo>
                <a:lnTo>
                  <a:pt x="1941" y="1203"/>
                </a:lnTo>
                <a:lnTo>
                  <a:pt x="1946" y="1204"/>
                </a:lnTo>
                <a:lnTo>
                  <a:pt x="1950" y="1206"/>
                </a:lnTo>
                <a:lnTo>
                  <a:pt x="1956" y="1209"/>
                </a:lnTo>
                <a:lnTo>
                  <a:pt x="1961" y="1210"/>
                </a:lnTo>
                <a:lnTo>
                  <a:pt x="1967" y="1211"/>
                </a:lnTo>
                <a:lnTo>
                  <a:pt x="1972" y="1211"/>
                </a:lnTo>
                <a:lnTo>
                  <a:pt x="1978" y="1213"/>
                </a:lnTo>
                <a:lnTo>
                  <a:pt x="1983" y="1214"/>
                </a:lnTo>
                <a:lnTo>
                  <a:pt x="1989" y="1216"/>
                </a:lnTo>
                <a:lnTo>
                  <a:pt x="1994" y="1217"/>
                </a:lnTo>
                <a:lnTo>
                  <a:pt x="2000" y="1218"/>
                </a:lnTo>
                <a:lnTo>
                  <a:pt x="2005" y="1220"/>
                </a:lnTo>
                <a:lnTo>
                  <a:pt x="2011" y="1221"/>
                </a:lnTo>
                <a:lnTo>
                  <a:pt x="2016" y="1223"/>
                </a:lnTo>
                <a:lnTo>
                  <a:pt x="2022" y="1224"/>
                </a:lnTo>
                <a:lnTo>
                  <a:pt x="2027" y="1225"/>
                </a:lnTo>
                <a:lnTo>
                  <a:pt x="2033" y="1225"/>
                </a:lnTo>
                <a:lnTo>
                  <a:pt x="2038" y="1227"/>
                </a:lnTo>
                <a:lnTo>
                  <a:pt x="2044" y="1228"/>
                </a:lnTo>
                <a:lnTo>
                  <a:pt x="2049" y="1230"/>
                </a:lnTo>
                <a:lnTo>
                  <a:pt x="2055" y="1231"/>
                </a:lnTo>
                <a:lnTo>
                  <a:pt x="2060" y="1231"/>
                </a:lnTo>
                <a:lnTo>
                  <a:pt x="2066" y="1232"/>
                </a:lnTo>
                <a:lnTo>
                  <a:pt x="2071" y="1234"/>
                </a:lnTo>
                <a:lnTo>
                  <a:pt x="2077" y="1235"/>
                </a:lnTo>
                <a:lnTo>
                  <a:pt x="2082" y="1235"/>
                </a:lnTo>
                <a:lnTo>
                  <a:pt x="2088" y="1237"/>
                </a:lnTo>
                <a:lnTo>
                  <a:pt x="2093" y="1238"/>
                </a:lnTo>
                <a:lnTo>
                  <a:pt x="2099" y="1239"/>
                </a:lnTo>
                <a:lnTo>
                  <a:pt x="2104" y="1239"/>
                </a:lnTo>
                <a:lnTo>
                  <a:pt x="2110" y="1241"/>
                </a:lnTo>
                <a:lnTo>
                  <a:pt x="2115" y="1242"/>
                </a:lnTo>
                <a:lnTo>
                  <a:pt x="2121" y="1242"/>
                </a:lnTo>
                <a:lnTo>
                  <a:pt x="2126" y="1244"/>
                </a:lnTo>
                <a:lnTo>
                  <a:pt x="2132" y="1245"/>
                </a:lnTo>
                <a:lnTo>
                  <a:pt x="2137" y="1245"/>
                </a:lnTo>
                <a:lnTo>
                  <a:pt x="2143" y="1246"/>
                </a:lnTo>
                <a:lnTo>
                  <a:pt x="2148" y="1246"/>
                </a:lnTo>
                <a:lnTo>
                  <a:pt x="2153" y="1248"/>
                </a:lnTo>
                <a:lnTo>
                  <a:pt x="2158" y="1249"/>
                </a:lnTo>
                <a:lnTo>
                  <a:pt x="2164" y="1249"/>
                </a:lnTo>
                <a:lnTo>
                  <a:pt x="2169" y="1251"/>
                </a:lnTo>
                <a:lnTo>
                  <a:pt x="2175" y="1252"/>
                </a:lnTo>
                <a:lnTo>
                  <a:pt x="2180" y="1252"/>
                </a:lnTo>
                <a:lnTo>
                  <a:pt x="2186" y="1253"/>
                </a:lnTo>
                <a:lnTo>
                  <a:pt x="2191" y="1253"/>
                </a:lnTo>
                <a:lnTo>
                  <a:pt x="2197" y="1255"/>
                </a:lnTo>
                <a:lnTo>
                  <a:pt x="2202" y="1255"/>
                </a:lnTo>
                <a:lnTo>
                  <a:pt x="2208" y="1256"/>
                </a:lnTo>
                <a:lnTo>
                  <a:pt x="2213" y="1258"/>
                </a:lnTo>
                <a:lnTo>
                  <a:pt x="2219" y="1258"/>
                </a:lnTo>
                <a:lnTo>
                  <a:pt x="2224" y="1259"/>
                </a:lnTo>
                <a:lnTo>
                  <a:pt x="2230" y="1259"/>
                </a:lnTo>
                <a:lnTo>
                  <a:pt x="2235" y="1260"/>
                </a:lnTo>
                <a:lnTo>
                  <a:pt x="2241" y="1260"/>
                </a:lnTo>
                <a:lnTo>
                  <a:pt x="2246" y="1262"/>
                </a:lnTo>
                <a:lnTo>
                  <a:pt x="2252" y="1262"/>
                </a:lnTo>
                <a:lnTo>
                  <a:pt x="2257" y="1263"/>
                </a:lnTo>
                <a:lnTo>
                  <a:pt x="2263" y="1263"/>
                </a:lnTo>
                <a:lnTo>
                  <a:pt x="2268" y="1265"/>
                </a:lnTo>
                <a:lnTo>
                  <a:pt x="2274" y="1265"/>
                </a:lnTo>
                <a:lnTo>
                  <a:pt x="2279" y="1266"/>
                </a:lnTo>
                <a:lnTo>
                  <a:pt x="2285" y="1266"/>
                </a:lnTo>
                <a:lnTo>
                  <a:pt x="2290" y="1266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Freeform 2101"/>
          <p:cNvSpPr>
            <a:spLocks noChangeAspect="1"/>
          </p:cNvSpPr>
          <p:nvPr/>
        </p:nvSpPr>
        <p:spPr bwMode="auto">
          <a:xfrm>
            <a:off x="1354138" y="2499403"/>
            <a:ext cx="3216275" cy="2212975"/>
          </a:xfrm>
          <a:custGeom>
            <a:avLst/>
            <a:gdLst>
              <a:gd name="T0" fmla="*/ 33 w 2290"/>
              <a:gd name="T1" fmla="*/ 1550 h 1576"/>
              <a:gd name="T2" fmla="*/ 71 w 2290"/>
              <a:gd name="T3" fmla="*/ 1543 h 1576"/>
              <a:gd name="T4" fmla="*/ 110 w 2290"/>
              <a:gd name="T5" fmla="*/ 1538 h 1576"/>
              <a:gd name="T6" fmla="*/ 147 w 2290"/>
              <a:gd name="T7" fmla="*/ 1531 h 1576"/>
              <a:gd name="T8" fmla="*/ 185 w 2290"/>
              <a:gd name="T9" fmla="*/ 1524 h 1576"/>
              <a:gd name="T10" fmla="*/ 224 w 2290"/>
              <a:gd name="T11" fmla="*/ 1517 h 1576"/>
              <a:gd name="T12" fmla="*/ 262 w 2290"/>
              <a:gd name="T13" fmla="*/ 1508 h 1576"/>
              <a:gd name="T14" fmla="*/ 301 w 2290"/>
              <a:gd name="T15" fmla="*/ 1500 h 1576"/>
              <a:gd name="T16" fmla="*/ 338 w 2290"/>
              <a:gd name="T17" fmla="*/ 1490 h 1576"/>
              <a:gd name="T18" fmla="*/ 376 w 2290"/>
              <a:gd name="T19" fmla="*/ 1479 h 1576"/>
              <a:gd name="T20" fmla="*/ 415 w 2290"/>
              <a:gd name="T21" fmla="*/ 1468 h 1576"/>
              <a:gd name="T22" fmla="*/ 454 w 2290"/>
              <a:gd name="T23" fmla="*/ 1454 h 1576"/>
              <a:gd name="T24" fmla="*/ 492 w 2290"/>
              <a:gd name="T25" fmla="*/ 1440 h 1576"/>
              <a:gd name="T26" fmla="*/ 531 w 2290"/>
              <a:gd name="T27" fmla="*/ 1421 h 1576"/>
              <a:gd name="T28" fmla="*/ 568 w 2290"/>
              <a:gd name="T29" fmla="*/ 1402 h 1576"/>
              <a:gd name="T30" fmla="*/ 606 w 2290"/>
              <a:gd name="T31" fmla="*/ 1378 h 1576"/>
              <a:gd name="T32" fmla="*/ 645 w 2290"/>
              <a:gd name="T33" fmla="*/ 1350 h 1576"/>
              <a:gd name="T34" fmla="*/ 683 w 2290"/>
              <a:gd name="T35" fmla="*/ 1318 h 1576"/>
              <a:gd name="T36" fmla="*/ 722 w 2290"/>
              <a:gd name="T37" fmla="*/ 1281 h 1576"/>
              <a:gd name="T38" fmla="*/ 759 w 2290"/>
              <a:gd name="T39" fmla="*/ 1236 h 1576"/>
              <a:gd name="T40" fmla="*/ 797 w 2290"/>
              <a:gd name="T41" fmla="*/ 1184 h 1576"/>
              <a:gd name="T42" fmla="*/ 836 w 2290"/>
              <a:gd name="T43" fmla="*/ 1119 h 1576"/>
              <a:gd name="T44" fmla="*/ 875 w 2290"/>
              <a:gd name="T45" fmla="*/ 1039 h 1576"/>
              <a:gd name="T46" fmla="*/ 913 w 2290"/>
              <a:gd name="T47" fmla="*/ 938 h 1576"/>
              <a:gd name="T48" fmla="*/ 950 w 2290"/>
              <a:gd name="T49" fmla="*/ 807 h 1576"/>
              <a:gd name="T50" fmla="*/ 989 w 2290"/>
              <a:gd name="T51" fmla="*/ 643 h 1576"/>
              <a:gd name="T52" fmla="*/ 1027 w 2290"/>
              <a:gd name="T53" fmla="*/ 441 h 1576"/>
              <a:gd name="T54" fmla="*/ 1066 w 2290"/>
              <a:gd name="T55" fmla="*/ 224 h 1576"/>
              <a:gd name="T56" fmla="*/ 1104 w 2290"/>
              <a:gd name="T57" fmla="*/ 51 h 1576"/>
              <a:gd name="T58" fmla="*/ 1143 w 2290"/>
              <a:gd name="T59" fmla="*/ 1 h 1576"/>
              <a:gd name="T60" fmla="*/ 1180 w 2290"/>
              <a:gd name="T61" fmla="*/ 78 h 1576"/>
              <a:gd name="T62" fmla="*/ 1218 w 2290"/>
              <a:gd name="T63" fmla="*/ 238 h 1576"/>
              <a:gd name="T64" fmla="*/ 1257 w 2290"/>
              <a:gd name="T65" fmla="*/ 420 h 1576"/>
              <a:gd name="T66" fmla="*/ 1296 w 2290"/>
              <a:gd name="T67" fmla="*/ 594 h 1576"/>
              <a:gd name="T68" fmla="*/ 1334 w 2290"/>
              <a:gd name="T69" fmla="*/ 748 h 1576"/>
              <a:gd name="T70" fmla="*/ 1371 w 2290"/>
              <a:gd name="T71" fmla="*/ 882 h 1576"/>
              <a:gd name="T72" fmla="*/ 1410 w 2290"/>
              <a:gd name="T73" fmla="*/ 994 h 1576"/>
              <a:gd name="T74" fmla="*/ 1448 w 2290"/>
              <a:gd name="T75" fmla="*/ 1089 h 1576"/>
              <a:gd name="T76" fmla="*/ 1487 w 2290"/>
              <a:gd name="T77" fmla="*/ 1168 h 1576"/>
              <a:gd name="T78" fmla="*/ 1525 w 2290"/>
              <a:gd name="T79" fmla="*/ 1233 h 1576"/>
              <a:gd name="T80" fmla="*/ 1562 w 2290"/>
              <a:gd name="T81" fmla="*/ 1285 h 1576"/>
              <a:gd name="T82" fmla="*/ 1601 w 2290"/>
              <a:gd name="T83" fmla="*/ 1329 h 1576"/>
              <a:gd name="T84" fmla="*/ 1639 w 2290"/>
              <a:gd name="T85" fmla="*/ 1365 h 1576"/>
              <a:gd name="T86" fmla="*/ 1678 w 2290"/>
              <a:gd name="T87" fmla="*/ 1395 h 1576"/>
              <a:gd name="T88" fmla="*/ 1716 w 2290"/>
              <a:gd name="T89" fmla="*/ 1420 h 1576"/>
              <a:gd name="T90" fmla="*/ 1754 w 2290"/>
              <a:gd name="T91" fmla="*/ 1442 h 1576"/>
              <a:gd name="T92" fmla="*/ 1792 w 2290"/>
              <a:gd name="T93" fmla="*/ 1461 h 1576"/>
              <a:gd name="T94" fmla="*/ 1831 w 2290"/>
              <a:gd name="T95" fmla="*/ 1476 h 1576"/>
              <a:gd name="T96" fmla="*/ 1869 w 2290"/>
              <a:gd name="T97" fmla="*/ 1489 h 1576"/>
              <a:gd name="T98" fmla="*/ 1908 w 2290"/>
              <a:gd name="T99" fmla="*/ 1501 h 1576"/>
              <a:gd name="T100" fmla="*/ 1946 w 2290"/>
              <a:gd name="T101" fmla="*/ 1513 h 1576"/>
              <a:gd name="T102" fmla="*/ 1983 w 2290"/>
              <a:gd name="T103" fmla="*/ 1522 h 1576"/>
              <a:gd name="T104" fmla="*/ 2022 w 2290"/>
              <a:gd name="T105" fmla="*/ 1531 h 1576"/>
              <a:gd name="T106" fmla="*/ 2060 w 2290"/>
              <a:gd name="T107" fmla="*/ 1539 h 1576"/>
              <a:gd name="T108" fmla="*/ 2099 w 2290"/>
              <a:gd name="T109" fmla="*/ 1548 h 1576"/>
              <a:gd name="T110" fmla="*/ 2137 w 2290"/>
              <a:gd name="T111" fmla="*/ 1553 h 1576"/>
              <a:gd name="T112" fmla="*/ 2175 w 2290"/>
              <a:gd name="T113" fmla="*/ 1560 h 1576"/>
              <a:gd name="T114" fmla="*/ 2213 w 2290"/>
              <a:gd name="T115" fmla="*/ 1566 h 1576"/>
              <a:gd name="T116" fmla="*/ 2252 w 2290"/>
              <a:gd name="T117" fmla="*/ 1570 h 1576"/>
              <a:gd name="T118" fmla="*/ 2290 w 2290"/>
              <a:gd name="T119" fmla="*/ 1576 h 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90" h="1576">
                <a:moveTo>
                  <a:pt x="0" y="1553"/>
                </a:moveTo>
                <a:lnTo>
                  <a:pt x="5" y="1553"/>
                </a:lnTo>
                <a:lnTo>
                  <a:pt x="11" y="1553"/>
                </a:lnTo>
                <a:lnTo>
                  <a:pt x="16" y="1552"/>
                </a:lnTo>
                <a:lnTo>
                  <a:pt x="22" y="1552"/>
                </a:lnTo>
                <a:lnTo>
                  <a:pt x="27" y="1550"/>
                </a:lnTo>
                <a:lnTo>
                  <a:pt x="33" y="1550"/>
                </a:lnTo>
                <a:lnTo>
                  <a:pt x="38" y="1549"/>
                </a:lnTo>
                <a:lnTo>
                  <a:pt x="44" y="1548"/>
                </a:lnTo>
                <a:lnTo>
                  <a:pt x="49" y="1546"/>
                </a:lnTo>
                <a:lnTo>
                  <a:pt x="55" y="1546"/>
                </a:lnTo>
                <a:lnTo>
                  <a:pt x="60" y="1545"/>
                </a:lnTo>
                <a:lnTo>
                  <a:pt x="66" y="1545"/>
                </a:lnTo>
                <a:lnTo>
                  <a:pt x="71" y="1543"/>
                </a:lnTo>
                <a:lnTo>
                  <a:pt x="77" y="1542"/>
                </a:lnTo>
                <a:lnTo>
                  <a:pt x="82" y="1542"/>
                </a:lnTo>
                <a:lnTo>
                  <a:pt x="88" y="1541"/>
                </a:lnTo>
                <a:lnTo>
                  <a:pt x="93" y="1541"/>
                </a:lnTo>
                <a:lnTo>
                  <a:pt x="99" y="1539"/>
                </a:lnTo>
                <a:lnTo>
                  <a:pt x="104" y="1538"/>
                </a:lnTo>
                <a:lnTo>
                  <a:pt x="110" y="1538"/>
                </a:lnTo>
                <a:lnTo>
                  <a:pt x="115" y="1536"/>
                </a:lnTo>
                <a:lnTo>
                  <a:pt x="121" y="1535"/>
                </a:lnTo>
                <a:lnTo>
                  <a:pt x="126" y="1535"/>
                </a:lnTo>
                <a:lnTo>
                  <a:pt x="132" y="1534"/>
                </a:lnTo>
                <a:lnTo>
                  <a:pt x="136" y="1532"/>
                </a:lnTo>
                <a:lnTo>
                  <a:pt x="141" y="1532"/>
                </a:lnTo>
                <a:lnTo>
                  <a:pt x="147" y="1531"/>
                </a:lnTo>
                <a:lnTo>
                  <a:pt x="152" y="1529"/>
                </a:lnTo>
                <a:lnTo>
                  <a:pt x="158" y="1528"/>
                </a:lnTo>
                <a:lnTo>
                  <a:pt x="163" y="1528"/>
                </a:lnTo>
                <a:lnTo>
                  <a:pt x="169" y="1527"/>
                </a:lnTo>
                <a:lnTo>
                  <a:pt x="174" y="1525"/>
                </a:lnTo>
                <a:lnTo>
                  <a:pt x="180" y="1525"/>
                </a:lnTo>
                <a:lnTo>
                  <a:pt x="185" y="1524"/>
                </a:lnTo>
                <a:lnTo>
                  <a:pt x="191" y="1522"/>
                </a:lnTo>
                <a:lnTo>
                  <a:pt x="196" y="1521"/>
                </a:lnTo>
                <a:lnTo>
                  <a:pt x="202" y="1521"/>
                </a:lnTo>
                <a:lnTo>
                  <a:pt x="207" y="1520"/>
                </a:lnTo>
                <a:lnTo>
                  <a:pt x="213" y="1518"/>
                </a:lnTo>
                <a:lnTo>
                  <a:pt x="218" y="1518"/>
                </a:lnTo>
                <a:lnTo>
                  <a:pt x="224" y="1517"/>
                </a:lnTo>
                <a:lnTo>
                  <a:pt x="229" y="1515"/>
                </a:lnTo>
                <a:lnTo>
                  <a:pt x="235" y="1514"/>
                </a:lnTo>
                <a:lnTo>
                  <a:pt x="240" y="1513"/>
                </a:lnTo>
                <a:lnTo>
                  <a:pt x="246" y="1513"/>
                </a:lnTo>
                <a:lnTo>
                  <a:pt x="251" y="1511"/>
                </a:lnTo>
                <a:lnTo>
                  <a:pt x="257" y="1510"/>
                </a:lnTo>
                <a:lnTo>
                  <a:pt x="262" y="1508"/>
                </a:lnTo>
                <a:lnTo>
                  <a:pt x="268" y="1507"/>
                </a:lnTo>
                <a:lnTo>
                  <a:pt x="273" y="1506"/>
                </a:lnTo>
                <a:lnTo>
                  <a:pt x="279" y="1504"/>
                </a:lnTo>
                <a:lnTo>
                  <a:pt x="284" y="1504"/>
                </a:lnTo>
                <a:lnTo>
                  <a:pt x="290" y="1503"/>
                </a:lnTo>
                <a:lnTo>
                  <a:pt x="295" y="1501"/>
                </a:lnTo>
                <a:lnTo>
                  <a:pt x="301" y="1500"/>
                </a:lnTo>
                <a:lnTo>
                  <a:pt x="306" y="1499"/>
                </a:lnTo>
                <a:lnTo>
                  <a:pt x="312" y="1497"/>
                </a:lnTo>
                <a:lnTo>
                  <a:pt x="317" y="1496"/>
                </a:lnTo>
                <a:lnTo>
                  <a:pt x="323" y="1494"/>
                </a:lnTo>
                <a:lnTo>
                  <a:pt x="328" y="1493"/>
                </a:lnTo>
                <a:lnTo>
                  <a:pt x="334" y="1491"/>
                </a:lnTo>
                <a:lnTo>
                  <a:pt x="338" y="1490"/>
                </a:lnTo>
                <a:lnTo>
                  <a:pt x="343" y="1489"/>
                </a:lnTo>
                <a:lnTo>
                  <a:pt x="349" y="1487"/>
                </a:lnTo>
                <a:lnTo>
                  <a:pt x="354" y="1486"/>
                </a:lnTo>
                <a:lnTo>
                  <a:pt x="360" y="1484"/>
                </a:lnTo>
                <a:lnTo>
                  <a:pt x="365" y="1483"/>
                </a:lnTo>
                <a:lnTo>
                  <a:pt x="371" y="1480"/>
                </a:lnTo>
                <a:lnTo>
                  <a:pt x="376" y="1479"/>
                </a:lnTo>
                <a:lnTo>
                  <a:pt x="382" y="1477"/>
                </a:lnTo>
                <a:lnTo>
                  <a:pt x="387" y="1476"/>
                </a:lnTo>
                <a:lnTo>
                  <a:pt x="393" y="1475"/>
                </a:lnTo>
                <a:lnTo>
                  <a:pt x="399" y="1473"/>
                </a:lnTo>
                <a:lnTo>
                  <a:pt x="404" y="1472"/>
                </a:lnTo>
                <a:lnTo>
                  <a:pt x="410" y="1469"/>
                </a:lnTo>
                <a:lnTo>
                  <a:pt x="415" y="1468"/>
                </a:lnTo>
                <a:lnTo>
                  <a:pt x="421" y="1466"/>
                </a:lnTo>
                <a:lnTo>
                  <a:pt x="426" y="1465"/>
                </a:lnTo>
                <a:lnTo>
                  <a:pt x="432" y="1462"/>
                </a:lnTo>
                <a:lnTo>
                  <a:pt x="437" y="1461"/>
                </a:lnTo>
                <a:lnTo>
                  <a:pt x="443" y="1458"/>
                </a:lnTo>
                <a:lnTo>
                  <a:pt x="448" y="1456"/>
                </a:lnTo>
                <a:lnTo>
                  <a:pt x="454" y="1454"/>
                </a:lnTo>
                <a:lnTo>
                  <a:pt x="459" y="1452"/>
                </a:lnTo>
                <a:lnTo>
                  <a:pt x="465" y="1449"/>
                </a:lnTo>
                <a:lnTo>
                  <a:pt x="470" y="1448"/>
                </a:lnTo>
                <a:lnTo>
                  <a:pt x="476" y="1445"/>
                </a:lnTo>
                <a:lnTo>
                  <a:pt x="481" y="1444"/>
                </a:lnTo>
                <a:lnTo>
                  <a:pt x="487" y="1441"/>
                </a:lnTo>
                <a:lnTo>
                  <a:pt x="492" y="1440"/>
                </a:lnTo>
                <a:lnTo>
                  <a:pt x="498" y="1437"/>
                </a:lnTo>
                <a:lnTo>
                  <a:pt x="503" y="1435"/>
                </a:lnTo>
                <a:lnTo>
                  <a:pt x="509" y="1433"/>
                </a:lnTo>
                <a:lnTo>
                  <a:pt x="514" y="1430"/>
                </a:lnTo>
                <a:lnTo>
                  <a:pt x="520" y="1427"/>
                </a:lnTo>
                <a:lnTo>
                  <a:pt x="525" y="1424"/>
                </a:lnTo>
                <a:lnTo>
                  <a:pt x="531" y="1421"/>
                </a:lnTo>
                <a:lnTo>
                  <a:pt x="536" y="1420"/>
                </a:lnTo>
                <a:lnTo>
                  <a:pt x="540" y="1417"/>
                </a:lnTo>
                <a:lnTo>
                  <a:pt x="546" y="1414"/>
                </a:lnTo>
                <a:lnTo>
                  <a:pt x="551" y="1412"/>
                </a:lnTo>
                <a:lnTo>
                  <a:pt x="557" y="1409"/>
                </a:lnTo>
                <a:lnTo>
                  <a:pt x="562" y="1406"/>
                </a:lnTo>
                <a:lnTo>
                  <a:pt x="568" y="1402"/>
                </a:lnTo>
                <a:lnTo>
                  <a:pt x="573" y="1399"/>
                </a:lnTo>
                <a:lnTo>
                  <a:pt x="579" y="1396"/>
                </a:lnTo>
                <a:lnTo>
                  <a:pt x="584" y="1392"/>
                </a:lnTo>
                <a:lnTo>
                  <a:pt x="590" y="1389"/>
                </a:lnTo>
                <a:lnTo>
                  <a:pt x="595" y="1385"/>
                </a:lnTo>
                <a:lnTo>
                  <a:pt x="601" y="1382"/>
                </a:lnTo>
                <a:lnTo>
                  <a:pt x="606" y="1378"/>
                </a:lnTo>
                <a:lnTo>
                  <a:pt x="612" y="1375"/>
                </a:lnTo>
                <a:lnTo>
                  <a:pt x="617" y="1371"/>
                </a:lnTo>
                <a:lnTo>
                  <a:pt x="623" y="1367"/>
                </a:lnTo>
                <a:lnTo>
                  <a:pt x="628" y="1362"/>
                </a:lnTo>
                <a:lnTo>
                  <a:pt x="634" y="1358"/>
                </a:lnTo>
                <a:lnTo>
                  <a:pt x="639" y="1354"/>
                </a:lnTo>
                <a:lnTo>
                  <a:pt x="645" y="1350"/>
                </a:lnTo>
                <a:lnTo>
                  <a:pt x="650" y="1346"/>
                </a:lnTo>
                <a:lnTo>
                  <a:pt x="656" y="1341"/>
                </a:lnTo>
                <a:lnTo>
                  <a:pt x="661" y="1337"/>
                </a:lnTo>
                <a:lnTo>
                  <a:pt x="667" y="1333"/>
                </a:lnTo>
                <a:lnTo>
                  <a:pt x="672" y="1327"/>
                </a:lnTo>
                <a:lnTo>
                  <a:pt x="678" y="1323"/>
                </a:lnTo>
                <a:lnTo>
                  <a:pt x="683" y="1318"/>
                </a:lnTo>
                <a:lnTo>
                  <a:pt x="689" y="1313"/>
                </a:lnTo>
                <a:lnTo>
                  <a:pt x="694" y="1308"/>
                </a:lnTo>
                <a:lnTo>
                  <a:pt x="700" y="1304"/>
                </a:lnTo>
                <a:lnTo>
                  <a:pt x="705" y="1298"/>
                </a:lnTo>
                <a:lnTo>
                  <a:pt x="711" y="1292"/>
                </a:lnTo>
                <a:lnTo>
                  <a:pt x="716" y="1287"/>
                </a:lnTo>
                <a:lnTo>
                  <a:pt x="722" y="1281"/>
                </a:lnTo>
                <a:lnTo>
                  <a:pt x="727" y="1274"/>
                </a:lnTo>
                <a:lnTo>
                  <a:pt x="733" y="1269"/>
                </a:lnTo>
                <a:lnTo>
                  <a:pt x="738" y="1263"/>
                </a:lnTo>
                <a:lnTo>
                  <a:pt x="742" y="1256"/>
                </a:lnTo>
                <a:lnTo>
                  <a:pt x="748" y="1250"/>
                </a:lnTo>
                <a:lnTo>
                  <a:pt x="753" y="1243"/>
                </a:lnTo>
                <a:lnTo>
                  <a:pt x="759" y="1236"/>
                </a:lnTo>
                <a:lnTo>
                  <a:pt x="764" y="1229"/>
                </a:lnTo>
                <a:lnTo>
                  <a:pt x="770" y="1222"/>
                </a:lnTo>
                <a:lnTo>
                  <a:pt x="775" y="1215"/>
                </a:lnTo>
                <a:lnTo>
                  <a:pt x="781" y="1208"/>
                </a:lnTo>
                <a:lnTo>
                  <a:pt x="786" y="1200"/>
                </a:lnTo>
                <a:lnTo>
                  <a:pt x="792" y="1193"/>
                </a:lnTo>
                <a:lnTo>
                  <a:pt x="797" y="1184"/>
                </a:lnTo>
                <a:lnTo>
                  <a:pt x="803" y="1176"/>
                </a:lnTo>
                <a:lnTo>
                  <a:pt x="808" y="1168"/>
                </a:lnTo>
                <a:lnTo>
                  <a:pt x="814" y="1159"/>
                </a:lnTo>
                <a:lnTo>
                  <a:pt x="819" y="1149"/>
                </a:lnTo>
                <a:lnTo>
                  <a:pt x="825" y="1140"/>
                </a:lnTo>
                <a:lnTo>
                  <a:pt x="830" y="1128"/>
                </a:lnTo>
                <a:lnTo>
                  <a:pt x="836" y="1119"/>
                </a:lnTo>
                <a:lnTo>
                  <a:pt x="842" y="1107"/>
                </a:lnTo>
                <a:lnTo>
                  <a:pt x="847" y="1097"/>
                </a:lnTo>
                <a:lnTo>
                  <a:pt x="853" y="1086"/>
                </a:lnTo>
                <a:lnTo>
                  <a:pt x="858" y="1075"/>
                </a:lnTo>
                <a:lnTo>
                  <a:pt x="864" y="1064"/>
                </a:lnTo>
                <a:lnTo>
                  <a:pt x="869" y="1051"/>
                </a:lnTo>
                <a:lnTo>
                  <a:pt x="875" y="1039"/>
                </a:lnTo>
                <a:lnTo>
                  <a:pt x="880" y="1026"/>
                </a:lnTo>
                <a:lnTo>
                  <a:pt x="886" y="1012"/>
                </a:lnTo>
                <a:lnTo>
                  <a:pt x="891" y="998"/>
                </a:lnTo>
                <a:lnTo>
                  <a:pt x="897" y="984"/>
                </a:lnTo>
                <a:lnTo>
                  <a:pt x="902" y="968"/>
                </a:lnTo>
                <a:lnTo>
                  <a:pt x="908" y="953"/>
                </a:lnTo>
                <a:lnTo>
                  <a:pt x="913" y="938"/>
                </a:lnTo>
                <a:lnTo>
                  <a:pt x="919" y="921"/>
                </a:lnTo>
                <a:lnTo>
                  <a:pt x="924" y="903"/>
                </a:lnTo>
                <a:lnTo>
                  <a:pt x="930" y="886"/>
                </a:lnTo>
                <a:lnTo>
                  <a:pt x="935" y="866"/>
                </a:lnTo>
                <a:lnTo>
                  <a:pt x="941" y="848"/>
                </a:lnTo>
                <a:lnTo>
                  <a:pt x="945" y="828"/>
                </a:lnTo>
                <a:lnTo>
                  <a:pt x="950" y="807"/>
                </a:lnTo>
                <a:lnTo>
                  <a:pt x="956" y="786"/>
                </a:lnTo>
                <a:lnTo>
                  <a:pt x="961" y="764"/>
                </a:lnTo>
                <a:lnTo>
                  <a:pt x="967" y="741"/>
                </a:lnTo>
                <a:lnTo>
                  <a:pt x="972" y="718"/>
                </a:lnTo>
                <a:lnTo>
                  <a:pt x="978" y="694"/>
                </a:lnTo>
                <a:lnTo>
                  <a:pt x="983" y="668"/>
                </a:lnTo>
                <a:lnTo>
                  <a:pt x="989" y="643"/>
                </a:lnTo>
                <a:lnTo>
                  <a:pt x="994" y="617"/>
                </a:lnTo>
                <a:lnTo>
                  <a:pt x="1000" y="589"/>
                </a:lnTo>
                <a:lnTo>
                  <a:pt x="1005" y="560"/>
                </a:lnTo>
                <a:lnTo>
                  <a:pt x="1011" y="532"/>
                </a:lnTo>
                <a:lnTo>
                  <a:pt x="1016" y="503"/>
                </a:lnTo>
                <a:lnTo>
                  <a:pt x="1022" y="472"/>
                </a:lnTo>
                <a:lnTo>
                  <a:pt x="1027" y="441"/>
                </a:lnTo>
                <a:lnTo>
                  <a:pt x="1033" y="410"/>
                </a:lnTo>
                <a:lnTo>
                  <a:pt x="1038" y="378"/>
                </a:lnTo>
                <a:lnTo>
                  <a:pt x="1044" y="347"/>
                </a:lnTo>
                <a:lnTo>
                  <a:pt x="1049" y="316"/>
                </a:lnTo>
                <a:lnTo>
                  <a:pt x="1055" y="284"/>
                </a:lnTo>
                <a:lnTo>
                  <a:pt x="1060" y="255"/>
                </a:lnTo>
                <a:lnTo>
                  <a:pt x="1066" y="224"/>
                </a:lnTo>
                <a:lnTo>
                  <a:pt x="1071" y="196"/>
                </a:lnTo>
                <a:lnTo>
                  <a:pt x="1077" y="168"/>
                </a:lnTo>
                <a:lnTo>
                  <a:pt x="1082" y="141"/>
                </a:lnTo>
                <a:lnTo>
                  <a:pt x="1088" y="116"/>
                </a:lnTo>
                <a:lnTo>
                  <a:pt x="1093" y="92"/>
                </a:lnTo>
                <a:lnTo>
                  <a:pt x="1099" y="71"/>
                </a:lnTo>
                <a:lnTo>
                  <a:pt x="1104" y="51"/>
                </a:lnTo>
                <a:lnTo>
                  <a:pt x="1110" y="35"/>
                </a:lnTo>
                <a:lnTo>
                  <a:pt x="1115" y="22"/>
                </a:lnTo>
                <a:lnTo>
                  <a:pt x="1121" y="12"/>
                </a:lnTo>
                <a:lnTo>
                  <a:pt x="1126" y="5"/>
                </a:lnTo>
                <a:lnTo>
                  <a:pt x="1132" y="1"/>
                </a:lnTo>
                <a:lnTo>
                  <a:pt x="1137" y="0"/>
                </a:lnTo>
                <a:lnTo>
                  <a:pt x="1143" y="1"/>
                </a:lnTo>
                <a:lnTo>
                  <a:pt x="1147" y="4"/>
                </a:lnTo>
                <a:lnTo>
                  <a:pt x="1152" y="11"/>
                </a:lnTo>
                <a:lnTo>
                  <a:pt x="1158" y="19"/>
                </a:lnTo>
                <a:lnTo>
                  <a:pt x="1163" y="32"/>
                </a:lnTo>
                <a:lnTo>
                  <a:pt x="1169" y="44"/>
                </a:lnTo>
                <a:lnTo>
                  <a:pt x="1174" y="60"/>
                </a:lnTo>
                <a:lnTo>
                  <a:pt x="1180" y="78"/>
                </a:lnTo>
                <a:lnTo>
                  <a:pt x="1185" y="98"/>
                </a:lnTo>
                <a:lnTo>
                  <a:pt x="1191" y="119"/>
                </a:lnTo>
                <a:lnTo>
                  <a:pt x="1196" y="141"/>
                </a:lnTo>
                <a:lnTo>
                  <a:pt x="1202" y="165"/>
                </a:lnTo>
                <a:lnTo>
                  <a:pt x="1207" y="189"/>
                </a:lnTo>
                <a:lnTo>
                  <a:pt x="1213" y="214"/>
                </a:lnTo>
                <a:lnTo>
                  <a:pt x="1218" y="238"/>
                </a:lnTo>
                <a:lnTo>
                  <a:pt x="1224" y="265"/>
                </a:lnTo>
                <a:lnTo>
                  <a:pt x="1229" y="290"/>
                </a:lnTo>
                <a:lnTo>
                  <a:pt x="1235" y="316"/>
                </a:lnTo>
                <a:lnTo>
                  <a:pt x="1240" y="342"/>
                </a:lnTo>
                <a:lnTo>
                  <a:pt x="1246" y="368"/>
                </a:lnTo>
                <a:lnTo>
                  <a:pt x="1251" y="394"/>
                </a:lnTo>
                <a:lnTo>
                  <a:pt x="1257" y="420"/>
                </a:lnTo>
                <a:lnTo>
                  <a:pt x="1262" y="445"/>
                </a:lnTo>
                <a:lnTo>
                  <a:pt x="1268" y="472"/>
                </a:lnTo>
                <a:lnTo>
                  <a:pt x="1273" y="497"/>
                </a:lnTo>
                <a:lnTo>
                  <a:pt x="1279" y="521"/>
                </a:lnTo>
                <a:lnTo>
                  <a:pt x="1284" y="545"/>
                </a:lnTo>
                <a:lnTo>
                  <a:pt x="1290" y="569"/>
                </a:lnTo>
                <a:lnTo>
                  <a:pt x="1296" y="594"/>
                </a:lnTo>
                <a:lnTo>
                  <a:pt x="1301" y="617"/>
                </a:lnTo>
                <a:lnTo>
                  <a:pt x="1307" y="640"/>
                </a:lnTo>
                <a:lnTo>
                  <a:pt x="1312" y="663"/>
                </a:lnTo>
                <a:lnTo>
                  <a:pt x="1318" y="685"/>
                </a:lnTo>
                <a:lnTo>
                  <a:pt x="1323" y="706"/>
                </a:lnTo>
                <a:lnTo>
                  <a:pt x="1329" y="727"/>
                </a:lnTo>
                <a:lnTo>
                  <a:pt x="1334" y="748"/>
                </a:lnTo>
                <a:lnTo>
                  <a:pt x="1340" y="769"/>
                </a:lnTo>
                <a:lnTo>
                  <a:pt x="1344" y="789"/>
                </a:lnTo>
                <a:lnTo>
                  <a:pt x="1349" y="809"/>
                </a:lnTo>
                <a:lnTo>
                  <a:pt x="1355" y="827"/>
                </a:lnTo>
                <a:lnTo>
                  <a:pt x="1360" y="845"/>
                </a:lnTo>
                <a:lnTo>
                  <a:pt x="1366" y="863"/>
                </a:lnTo>
                <a:lnTo>
                  <a:pt x="1371" y="882"/>
                </a:lnTo>
                <a:lnTo>
                  <a:pt x="1377" y="898"/>
                </a:lnTo>
                <a:lnTo>
                  <a:pt x="1382" y="915"/>
                </a:lnTo>
                <a:lnTo>
                  <a:pt x="1388" y="932"/>
                </a:lnTo>
                <a:lnTo>
                  <a:pt x="1393" y="947"/>
                </a:lnTo>
                <a:lnTo>
                  <a:pt x="1399" y="963"/>
                </a:lnTo>
                <a:lnTo>
                  <a:pt x="1404" y="978"/>
                </a:lnTo>
                <a:lnTo>
                  <a:pt x="1410" y="994"/>
                </a:lnTo>
                <a:lnTo>
                  <a:pt x="1415" y="1008"/>
                </a:lnTo>
                <a:lnTo>
                  <a:pt x="1421" y="1023"/>
                </a:lnTo>
                <a:lnTo>
                  <a:pt x="1426" y="1037"/>
                </a:lnTo>
                <a:lnTo>
                  <a:pt x="1432" y="1050"/>
                </a:lnTo>
                <a:lnTo>
                  <a:pt x="1437" y="1064"/>
                </a:lnTo>
                <a:lnTo>
                  <a:pt x="1443" y="1076"/>
                </a:lnTo>
                <a:lnTo>
                  <a:pt x="1448" y="1089"/>
                </a:lnTo>
                <a:lnTo>
                  <a:pt x="1454" y="1102"/>
                </a:lnTo>
                <a:lnTo>
                  <a:pt x="1459" y="1113"/>
                </a:lnTo>
                <a:lnTo>
                  <a:pt x="1465" y="1124"/>
                </a:lnTo>
                <a:lnTo>
                  <a:pt x="1470" y="1135"/>
                </a:lnTo>
                <a:lnTo>
                  <a:pt x="1476" y="1147"/>
                </a:lnTo>
                <a:lnTo>
                  <a:pt x="1481" y="1158"/>
                </a:lnTo>
                <a:lnTo>
                  <a:pt x="1487" y="1168"/>
                </a:lnTo>
                <a:lnTo>
                  <a:pt x="1492" y="1179"/>
                </a:lnTo>
                <a:lnTo>
                  <a:pt x="1498" y="1189"/>
                </a:lnTo>
                <a:lnTo>
                  <a:pt x="1503" y="1197"/>
                </a:lnTo>
                <a:lnTo>
                  <a:pt x="1509" y="1207"/>
                </a:lnTo>
                <a:lnTo>
                  <a:pt x="1514" y="1215"/>
                </a:lnTo>
                <a:lnTo>
                  <a:pt x="1520" y="1224"/>
                </a:lnTo>
                <a:lnTo>
                  <a:pt x="1525" y="1233"/>
                </a:lnTo>
                <a:lnTo>
                  <a:pt x="1531" y="1241"/>
                </a:lnTo>
                <a:lnTo>
                  <a:pt x="1536" y="1249"/>
                </a:lnTo>
                <a:lnTo>
                  <a:pt x="1542" y="1257"/>
                </a:lnTo>
                <a:lnTo>
                  <a:pt x="1546" y="1264"/>
                </a:lnTo>
                <a:lnTo>
                  <a:pt x="1551" y="1271"/>
                </a:lnTo>
                <a:lnTo>
                  <a:pt x="1557" y="1278"/>
                </a:lnTo>
                <a:lnTo>
                  <a:pt x="1562" y="1285"/>
                </a:lnTo>
                <a:lnTo>
                  <a:pt x="1568" y="1292"/>
                </a:lnTo>
                <a:lnTo>
                  <a:pt x="1573" y="1299"/>
                </a:lnTo>
                <a:lnTo>
                  <a:pt x="1579" y="1305"/>
                </a:lnTo>
                <a:lnTo>
                  <a:pt x="1584" y="1311"/>
                </a:lnTo>
                <a:lnTo>
                  <a:pt x="1590" y="1318"/>
                </a:lnTo>
                <a:lnTo>
                  <a:pt x="1595" y="1323"/>
                </a:lnTo>
                <a:lnTo>
                  <a:pt x="1601" y="1329"/>
                </a:lnTo>
                <a:lnTo>
                  <a:pt x="1606" y="1334"/>
                </a:lnTo>
                <a:lnTo>
                  <a:pt x="1612" y="1339"/>
                </a:lnTo>
                <a:lnTo>
                  <a:pt x="1617" y="1344"/>
                </a:lnTo>
                <a:lnTo>
                  <a:pt x="1623" y="1350"/>
                </a:lnTo>
                <a:lnTo>
                  <a:pt x="1628" y="1355"/>
                </a:lnTo>
                <a:lnTo>
                  <a:pt x="1634" y="1360"/>
                </a:lnTo>
                <a:lnTo>
                  <a:pt x="1639" y="1365"/>
                </a:lnTo>
                <a:lnTo>
                  <a:pt x="1645" y="1370"/>
                </a:lnTo>
                <a:lnTo>
                  <a:pt x="1650" y="1374"/>
                </a:lnTo>
                <a:lnTo>
                  <a:pt x="1656" y="1378"/>
                </a:lnTo>
                <a:lnTo>
                  <a:pt x="1661" y="1382"/>
                </a:lnTo>
                <a:lnTo>
                  <a:pt x="1667" y="1386"/>
                </a:lnTo>
                <a:lnTo>
                  <a:pt x="1672" y="1391"/>
                </a:lnTo>
                <a:lnTo>
                  <a:pt x="1678" y="1395"/>
                </a:lnTo>
                <a:lnTo>
                  <a:pt x="1683" y="1399"/>
                </a:lnTo>
                <a:lnTo>
                  <a:pt x="1689" y="1403"/>
                </a:lnTo>
                <a:lnTo>
                  <a:pt x="1694" y="1406"/>
                </a:lnTo>
                <a:lnTo>
                  <a:pt x="1700" y="1410"/>
                </a:lnTo>
                <a:lnTo>
                  <a:pt x="1705" y="1413"/>
                </a:lnTo>
                <a:lnTo>
                  <a:pt x="1711" y="1417"/>
                </a:lnTo>
                <a:lnTo>
                  <a:pt x="1716" y="1420"/>
                </a:lnTo>
                <a:lnTo>
                  <a:pt x="1722" y="1424"/>
                </a:lnTo>
                <a:lnTo>
                  <a:pt x="1727" y="1427"/>
                </a:lnTo>
                <a:lnTo>
                  <a:pt x="1733" y="1430"/>
                </a:lnTo>
                <a:lnTo>
                  <a:pt x="1739" y="1433"/>
                </a:lnTo>
                <a:lnTo>
                  <a:pt x="1744" y="1435"/>
                </a:lnTo>
                <a:lnTo>
                  <a:pt x="1748" y="1438"/>
                </a:lnTo>
                <a:lnTo>
                  <a:pt x="1754" y="1442"/>
                </a:lnTo>
                <a:lnTo>
                  <a:pt x="1759" y="1445"/>
                </a:lnTo>
                <a:lnTo>
                  <a:pt x="1765" y="1448"/>
                </a:lnTo>
                <a:lnTo>
                  <a:pt x="1770" y="1449"/>
                </a:lnTo>
                <a:lnTo>
                  <a:pt x="1776" y="1452"/>
                </a:lnTo>
                <a:lnTo>
                  <a:pt x="1781" y="1455"/>
                </a:lnTo>
                <a:lnTo>
                  <a:pt x="1787" y="1458"/>
                </a:lnTo>
                <a:lnTo>
                  <a:pt x="1792" y="1461"/>
                </a:lnTo>
                <a:lnTo>
                  <a:pt x="1798" y="1462"/>
                </a:lnTo>
                <a:lnTo>
                  <a:pt x="1803" y="1465"/>
                </a:lnTo>
                <a:lnTo>
                  <a:pt x="1809" y="1466"/>
                </a:lnTo>
                <a:lnTo>
                  <a:pt x="1814" y="1469"/>
                </a:lnTo>
                <a:lnTo>
                  <a:pt x="1820" y="1472"/>
                </a:lnTo>
                <a:lnTo>
                  <a:pt x="1825" y="1473"/>
                </a:lnTo>
                <a:lnTo>
                  <a:pt x="1831" y="1476"/>
                </a:lnTo>
                <a:lnTo>
                  <a:pt x="1836" y="1477"/>
                </a:lnTo>
                <a:lnTo>
                  <a:pt x="1842" y="1479"/>
                </a:lnTo>
                <a:lnTo>
                  <a:pt x="1847" y="1482"/>
                </a:lnTo>
                <a:lnTo>
                  <a:pt x="1853" y="1483"/>
                </a:lnTo>
                <a:lnTo>
                  <a:pt x="1858" y="1486"/>
                </a:lnTo>
                <a:lnTo>
                  <a:pt x="1864" y="1487"/>
                </a:lnTo>
                <a:lnTo>
                  <a:pt x="1869" y="1489"/>
                </a:lnTo>
                <a:lnTo>
                  <a:pt x="1875" y="1491"/>
                </a:lnTo>
                <a:lnTo>
                  <a:pt x="1880" y="1493"/>
                </a:lnTo>
                <a:lnTo>
                  <a:pt x="1886" y="1494"/>
                </a:lnTo>
                <a:lnTo>
                  <a:pt x="1891" y="1496"/>
                </a:lnTo>
                <a:lnTo>
                  <a:pt x="1897" y="1499"/>
                </a:lnTo>
                <a:lnTo>
                  <a:pt x="1902" y="1500"/>
                </a:lnTo>
                <a:lnTo>
                  <a:pt x="1908" y="1501"/>
                </a:lnTo>
                <a:lnTo>
                  <a:pt x="1913" y="1503"/>
                </a:lnTo>
                <a:lnTo>
                  <a:pt x="1919" y="1504"/>
                </a:lnTo>
                <a:lnTo>
                  <a:pt x="1924" y="1506"/>
                </a:lnTo>
                <a:lnTo>
                  <a:pt x="1930" y="1508"/>
                </a:lnTo>
                <a:lnTo>
                  <a:pt x="1935" y="1510"/>
                </a:lnTo>
                <a:lnTo>
                  <a:pt x="1941" y="1511"/>
                </a:lnTo>
                <a:lnTo>
                  <a:pt x="1946" y="1513"/>
                </a:lnTo>
                <a:lnTo>
                  <a:pt x="1950" y="1514"/>
                </a:lnTo>
                <a:lnTo>
                  <a:pt x="1956" y="1515"/>
                </a:lnTo>
                <a:lnTo>
                  <a:pt x="1961" y="1517"/>
                </a:lnTo>
                <a:lnTo>
                  <a:pt x="1967" y="1518"/>
                </a:lnTo>
                <a:lnTo>
                  <a:pt x="1972" y="1520"/>
                </a:lnTo>
                <a:lnTo>
                  <a:pt x="1978" y="1521"/>
                </a:lnTo>
                <a:lnTo>
                  <a:pt x="1983" y="1522"/>
                </a:lnTo>
                <a:lnTo>
                  <a:pt x="1989" y="1524"/>
                </a:lnTo>
                <a:lnTo>
                  <a:pt x="1994" y="1525"/>
                </a:lnTo>
                <a:lnTo>
                  <a:pt x="2000" y="1527"/>
                </a:lnTo>
                <a:lnTo>
                  <a:pt x="2005" y="1528"/>
                </a:lnTo>
                <a:lnTo>
                  <a:pt x="2011" y="1529"/>
                </a:lnTo>
                <a:lnTo>
                  <a:pt x="2016" y="1531"/>
                </a:lnTo>
                <a:lnTo>
                  <a:pt x="2022" y="1531"/>
                </a:lnTo>
                <a:lnTo>
                  <a:pt x="2027" y="1532"/>
                </a:lnTo>
                <a:lnTo>
                  <a:pt x="2033" y="1534"/>
                </a:lnTo>
                <a:lnTo>
                  <a:pt x="2038" y="1535"/>
                </a:lnTo>
                <a:lnTo>
                  <a:pt x="2044" y="1536"/>
                </a:lnTo>
                <a:lnTo>
                  <a:pt x="2049" y="1538"/>
                </a:lnTo>
                <a:lnTo>
                  <a:pt x="2055" y="1539"/>
                </a:lnTo>
                <a:lnTo>
                  <a:pt x="2060" y="1539"/>
                </a:lnTo>
                <a:lnTo>
                  <a:pt x="2066" y="1541"/>
                </a:lnTo>
                <a:lnTo>
                  <a:pt x="2071" y="1542"/>
                </a:lnTo>
                <a:lnTo>
                  <a:pt x="2077" y="1543"/>
                </a:lnTo>
                <a:lnTo>
                  <a:pt x="2082" y="1545"/>
                </a:lnTo>
                <a:lnTo>
                  <a:pt x="2088" y="1545"/>
                </a:lnTo>
                <a:lnTo>
                  <a:pt x="2093" y="1546"/>
                </a:lnTo>
                <a:lnTo>
                  <a:pt x="2099" y="1548"/>
                </a:lnTo>
                <a:lnTo>
                  <a:pt x="2104" y="1548"/>
                </a:lnTo>
                <a:lnTo>
                  <a:pt x="2110" y="1549"/>
                </a:lnTo>
                <a:lnTo>
                  <a:pt x="2115" y="1550"/>
                </a:lnTo>
                <a:lnTo>
                  <a:pt x="2121" y="1552"/>
                </a:lnTo>
                <a:lnTo>
                  <a:pt x="2126" y="1552"/>
                </a:lnTo>
                <a:lnTo>
                  <a:pt x="2132" y="1553"/>
                </a:lnTo>
                <a:lnTo>
                  <a:pt x="2137" y="1553"/>
                </a:lnTo>
                <a:lnTo>
                  <a:pt x="2143" y="1555"/>
                </a:lnTo>
                <a:lnTo>
                  <a:pt x="2148" y="1556"/>
                </a:lnTo>
                <a:lnTo>
                  <a:pt x="2153" y="1556"/>
                </a:lnTo>
                <a:lnTo>
                  <a:pt x="2158" y="1557"/>
                </a:lnTo>
                <a:lnTo>
                  <a:pt x="2164" y="1559"/>
                </a:lnTo>
                <a:lnTo>
                  <a:pt x="2169" y="1559"/>
                </a:lnTo>
                <a:lnTo>
                  <a:pt x="2175" y="1560"/>
                </a:lnTo>
                <a:lnTo>
                  <a:pt x="2180" y="1560"/>
                </a:lnTo>
                <a:lnTo>
                  <a:pt x="2186" y="1562"/>
                </a:lnTo>
                <a:lnTo>
                  <a:pt x="2191" y="1562"/>
                </a:lnTo>
                <a:lnTo>
                  <a:pt x="2197" y="1563"/>
                </a:lnTo>
                <a:lnTo>
                  <a:pt x="2202" y="1564"/>
                </a:lnTo>
                <a:lnTo>
                  <a:pt x="2208" y="1564"/>
                </a:lnTo>
                <a:lnTo>
                  <a:pt x="2213" y="1566"/>
                </a:lnTo>
                <a:lnTo>
                  <a:pt x="2219" y="1566"/>
                </a:lnTo>
                <a:lnTo>
                  <a:pt x="2224" y="1567"/>
                </a:lnTo>
                <a:lnTo>
                  <a:pt x="2230" y="1567"/>
                </a:lnTo>
                <a:lnTo>
                  <a:pt x="2235" y="1569"/>
                </a:lnTo>
                <a:lnTo>
                  <a:pt x="2241" y="1569"/>
                </a:lnTo>
                <a:lnTo>
                  <a:pt x="2246" y="1570"/>
                </a:lnTo>
                <a:lnTo>
                  <a:pt x="2252" y="1570"/>
                </a:lnTo>
                <a:lnTo>
                  <a:pt x="2257" y="1571"/>
                </a:lnTo>
                <a:lnTo>
                  <a:pt x="2263" y="1571"/>
                </a:lnTo>
                <a:lnTo>
                  <a:pt x="2268" y="1573"/>
                </a:lnTo>
                <a:lnTo>
                  <a:pt x="2274" y="1573"/>
                </a:lnTo>
                <a:lnTo>
                  <a:pt x="2279" y="1574"/>
                </a:lnTo>
                <a:lnTo>
                  <a:pt x="2285" y="1574"/>
                </a:lnTo>
                <a:lnTo>
                  <a:pt x="2290" y="1576"/>
                </a:lnTo>
              </a:path>
            </a:pathLst>
          </a:custGeom>
          <a:noFill/>
          <a:ln w="28575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Freeform 2102"/>
          <p:cNvSpPr>
            <a:spLocks noChangeAspect="1"/>
          </p:cNvSpPr>
          <p:nvPr/>
        </p:nvSpPr>
        <p:spPr bwMode="auto">
          <a:xfrm>
            <a:off x="1354138" y="2045378"/>
            <a:ext cx="3216275" cy="2647950"/>
          </a:xfrm>
          <a:custGeom>
            <a:avLst/>
            <a:gdLst>
              <a:gd name="T0" fmla="*/ 33 w 2290"/>
              <a:gd name="T1" fmla="*/ 1859 h 1886"/>
              <a:gd name="T2" fmla="*/ 71 w 2290"/>
              <a:gd name="T3" fmla="*/ 1850 h 1886"/>
              <a:gd name="T4" fmla="*/ 110 w 2290"/>
              <a:gd name="T5" fmla="*/ 1841 h 1886"/>
              <a:gd name="T6" fmla="*/ 147 w 2290"/>
              <a:gd name="T7" fmla="*/ 1831 h 1886"/>
              <a:gd name="T8" fmla="*/ 185 w 2290"/>
              <a:gd name="T9" fmla="*/ 1824 h 1886"/>
              <a:gd name="T10" fmla="*/ 224 w 2290"/>
              <a:gd name="T11" fmla="*/ 1816 h 1886"/>
              <a:gd name="T12" fmla="*/ 262 w 2290"/>
              <a:gd name="T13" fmla="*/ 1807 h 1886"/>
              <a:gd name="T14" fmla="*/ 301 w 2290"/>
              <a:gd name="T15" fmla="*/ 1800 h 1886"/>
              <a:gd name="T16" fmla="*/ 338 w 2290"/>
              <a:gd name="T17" fmla="*/ 1792 h 1886"/>
              <a:gd name="T18" fmla="*/ 376 w 2290"/>
              <a:gd name="T19" fmla="*/ 1784 h 1886"/>
              <a:gd name="T20" fmla="*/ 415 w 2290"/>
              <a:gd name="T21" fmla="*/ 1774 h 1886"/>
              <a:gd name="T22" fmla="*/ 454 w 2290"/>
              <a:gd name="T23" fmla="*/ 1761 h 1886"/>
              <a:gd name="T24" fmla="*/ 492 w 2290"/>
              <a:gd name="T25" fmla="*/ 1747 h 1886"/>
              <a:gd name="T26" fmla="*/ 531 w 2290"/>
              <a:gd name="T27" fmla="*/ 1733 h 1886"/>
              <a:gd name="T28" fmla="*/ 568 w 2290"/>
              <a:gd name="T29" fmla="*/ 1718 h 1886"/>
              <a:gd name="T30" fmla="*/ 606 w 2290"/>
              <a:gd name="T31" fmla="*/ 1695 h 1886"/>
              <a:gd name="T32" fmla="*/ 645 w 2290"/>
              <a:gd name="T33" fmla="*/ 1666 h 1886"/>
              <a:gd name="T34" fmla="*/ 683 w 2290"/>
              <a:gd name="T35" fmla="*/ 1629 h 1886"/>
              <a:gd name="T36" fmla="*/ 722 w 2290"/>
              <a:gd name="T37" fmla="*/ 1590 h 1886"/>
              <a:gd name="T38" fmla="*/ 759 w 2290"/>
              <a:gd name="T39" fmla="*/ 1549 h 1886"/>
              <a:gd name="T40" fmla="*/ 797 w 2290"/>
              <a:gd name="T41" fmla="*/ 1493 h 1886"/>
              <a:gd name="T42" fmla="*/ 836 w 2290"/>
              <a:gd name="T43" fmla="*/ 1433 h 1886"/>
              <a:gd name="T44" fmla="*/ 875 w 2290"/>
              <a:gd name="T45" fmla="*/ 1346 h 1886"/>
              <a:gd name="T46" fmla="*/ 913 w 2290"/>
              <a:gd name="T47" fmla="*/ 1230 h 1886"/>
              <a:gd name="T48" fmla="*/ 950 w 2290"/>
              <a:gd name="T49" fmla="*/ 1092 h 1886"/>
              <a:gd name="T50" fmla="*/ 989 w 2290"/>
              <a:gd name="T51" fmla="*/ 892 h 1886"/>
              <a:gd name="T52" fmla="*/ 1027 w 2290"/>
              <a:gd name="T53" fmla="*/ 620 h 1886"/>
              <a:gd name="T54" fmla="*/ 1066 w 2290"/>
              <a:gd name="T55" fmla="*/ 316 h 1886"/>
              <a:gd name="T56" fmla="*/ 1104 w 2290"/>
              <a:gd name="T57" fmla="*/ 55 h 1886"/>
              <a:gd name="T58" fmla="*/ 1143 w 2290"/>
              <a:gd name="T59" fmla="*/ 11 h 1886"/>
              <a:gd name="T60" fmla="*/ 1180 w 2290"/>
              <a:gd name="T61" fmla="*/ 86 h 1886"/>
              <a:gd name="T62" fmla="*/ 1218 w 2290"/>
              <a:gd name="T63" fmla="*/ 356 h 1886"/>
              <a:gd name="T64" fmla="*/ 1257 w 2290"/>
              <a:gd name="T65" fmla="*/ 582 h 1886"/>
              <a:gd name="T66" fmla="*/ 1296 w 2290"/>
              <a:gd name="T67" fmla="*/ 797 h 1886"/>
              <a:gd name="T68" fmla="*/ 1334 w 2290"/>
              <a:gd name="T69" fmla="*/ 972 h 1886"/>
              <a:gd name="T70" fmla="*/ 1371 w 2290"/>
              <a:gd name="T71" fmla="*/ 1125 h 1886"/>
              <a:gd name="T72" fmla="*/ 1410 w 2290"/>
              <a:gd name="T73" fmla="*/ 1248 h 1886"/>
              <a:gd name="T74" fmla="*/ 1448 w 2290"/>
              <a:gd name="T75" fmla="*/ 1366 h 1886"/>
              <a:gd name="T76" fmla="*/ 1487 w 2290"/>
              <a:gd name="T77" fmla="*/ 1461 h 1886"/>
              <a:gd name="T78" fmla="*/ 1525 w 2290"/>
              <a:gd name="T79" fmla="*/ 1533 h 1886"/>
              <a:gd name="T80" fmla="*/ 1562 w 2290"/>
              <a:gd name="T81" fmla="*/ 1586 h 1886"/>
              <a:gd name="T82" fmla="*/ 1601 w 2290"/>
              <a:gd name="T83" fmla="*/ 1631 h 1886"/>
              <a:gd name="T84" fmla="*/ 1639 w 2290"/>
              <a:gd name="T85" fmla="*/ 1670 h 1886"/>
              <a:gd name="T86" fmla="*/ 1678 w 2290"/>
              <a:gd name="T87" fmla="*/ 1700 h 1886"/>
              <a:gd name="T88" fmla="*/ 1716 w 2290"/>
              <a:gd name="T89" fmla="*/ 1728 h 1886"/>
              <a:gd name="T90" fmla="*/ 1754 w 2290"/>
              <a:gd name="T91" fmla="*/ 1750 h 1886"/>
              <a:gd name="T92" fmla="*/ 1792 w 2290"/>
              <a:gd name="T93" fmla="*/ 1771 h 1886"/>
              <a:gd name="T94" fmla="*/ 1831 w 2290"/>
              <a:gd name="T95" fmla="*/ 1786 h 1886"/>
              <a:gd name="T96" fmla="*/ 1869 w 2290"/>
              <a:gd name="T97" fmla="*/ 1798 h 1886"/>
              <a:gd name="T98" fmla="*/ 1908 w 2290"/>
              <a:gd name="T99" fmla="*/ 1810 h 1886"/>
              <a:gd name="T100" fmla="*/ 1946 w 2290"/>
              <a:gd name="T101" fmla="*/ 1823 h 1886"/>
              <a:gd name="T102" fmla="*/ 1983 w 2290"/>
              <a:gd name="T103" fmla="*/ 1833 h 1886"/>
              <a:gd name="T104" fmla="*/ 2022 w 2290"/>
              <a:gd name="T105" fmla="*/ 1841 h 1886"/>
              <a:gd name="T106" fmla="*/ 2060 w 2290"/>
              <a:gd name="T107" fmla="*/ 1848 h 1886"/>
              <a:gd name="T108" fmla="*/ 2099 w 2290"/>
              <a:gd name="T109" fmla="*/ 1855 h 1886"/>
              <a:gd name="T110" fmla="*/ 2137 w 2290"/>
              <a:gd name="T111" fmla="*/ 1862 h 1886"/>
              <a:gd name="T112" fmla="*/ 2175 w 2290"/>
              <a:gd name="T113" fmla="*/ 1868 h 1886"/>
              <a:gd name="T114" fmla="*/ 2213 w 2290"/>
              <a:gd name="T115" fmla="*/ 1875 h 1886"/>
              <a:gd name="T116" fmla="*/ 2252 w 2290"/>
              <a:gd name="T117" fmla="*/ 1880 h 1886"/>
              <a:gd name="T118" fmla="*/ 2290 w 2290"/>
              <a:gd name="T119" fmla="*/ 1886 h 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90" h="1886">
                <a:moveTo>
                  <a:pt x="0" y="1864"/>
                </a:moveTo>
                <a:lnTo>
                  <a:pt x="5" y="1862"/>
                </a:lnTo>
                <a:lnTo>
                  <a:pt x="11" y="1862"/>
                </a:lnTo>
                <a:lnTo>
                  <a:pt x="16" y="1862"/>
                </a:lnTo>
                <a:lnTo>
                  <a:pt x="22" y="1861"/>
                </a:lnTo>
                <a:lnTo>
                  <a:pt x="27" y="1861"/>
                </a:lnTo>
                <a:lnTo>
                  <a:pt x="33" y="1859"/>
                </a:lnTo>
                <a:lnTo>
                  <a:pt x="38" y="1858"/>
                </a:lnTo>
                <a:lnTo>
                  <a:pt x="44" y="1857"/>
                </a:lnTo>
                <a:lnTo>
                  <a:pt x="49" y="1855"/>
                </a:lnTo>
                <a:lnTo>
                  <a:pt x="55" y="1854"/>
                </a:lnTo>
                <a:lnTo>
                  <a:pt x="60" y="1852"/>
                </a:lnTo>
                <a:lnTo>
                  <a:pt x="66" y="1851"/>
                </a:lnTo>
                <a:lnTo>
                  <a:pt x="71" y="1850"/>
                </a:lnTo>
                <a:lnTo>
                  <a:pt x="77" y="1848"/>
                </a:lnTo>
                <a:lnTo>
                  <a:pt x="82" y="1848"/>
                </a:lnTo>
                <a:lnTo>
                  <a:pt x="88" y="1847"/>
                </a:lnTo>
                <a:lnTo>
                  <a:pt x="93" y="1845"/>
                </a:lnTo>
                <a:lnTo>
                  <a:pt x="99" y="1844"/>
                </a:lnTo>
                <a:lnTo>
                  <a:pt x="104" y="1843"/>
                </a:lnTo>
                <a:lnTo>
                  <a:pt x="110" y="1841"/>
                </a:lnTo>
                <a:lnTo>
                  <a:pt x="115" y="1840"/>
                </a:lnTo>
                <a:lnTo>
                  <a:pt x="121" y="1840"/>
                </a:lnTo>
                <a:lnTo>
                  <a:pt x="126" y="1838"/>
                </a:lnTo>
                <a:lnTo>
                  <a:pt x="132" y="1837"/>
                </a:lnTo>
                <a:lnTo>
                  <a:pt x="136" y="1834"/>
                </a:lnTo>
                <a:lnTo>
                  <a:pt x="141" y="1833"/>
                </a:lnTo>
                <a:lnTo>
                  <a:pt x="147" y="1831"/>
                </a:lnTo>
                <a:lnTo>
                  <a:pt x="152" y="1830"/>
                </a:lnTo>
                <a:lnTo>
                  <a:pt x="158" y="1830"/>
                </a:lnTo>
                <a:lnTo>
                  <a:pt x="163" y="1829"/>
                </a:lnTo>
                <a:lnTo>
                  <a:pt x="169" y="1827"/>
                </a:lnTo>
                <a:lnTo>
                  <a:pt x="174" y="1826"/>
                </a:lnTo>
                <a:lnTo>
                  <a:pt x="180" y="1824"/>
                </a:lnTo>
                <a:lnTo>
                  <a:pt x="185" y="1824"/>
                </a:lnTo>
                <a:lnTo>
                  <a:pt x="191" y="1823"/>
                </a:lnTo>
                <a:lnTo>
                  <a:pt x="196" y="1822"/>
                </a:lnTo>
                <a:lnTo>
                  <a:pt x="202" y="1820"/>
                </a:lnTo>
                <a:lnTo>
                  <a:pt x="207" y="1819"/>
                </a:lnTo>
                <a:lnTo>
                  <a:pt x="213" y="1819"/>
                </a:lnTo>
                <a:lnTo>
                  <a:pt x="218" y="1817"/>
                </a:lnTo>
                <a:lnTo>
                  <a:pt x="224" y="1816"/>
                </a:lnTo>
                <a:lnTo>
                  <a:pt x="229" y="1814"/>
                </a:lnTo>
                <a:lnTo>
                  <a:pt x="235" y="1813"/>
                </a:lnTo>
                <a:lnTo>
                  <a:pt x="240" y="1812"/>
                </a:lnTo>
                <a:lnTo>
                  <a:pt x="246" y="1812"/>
                </a:lnTo>
                <a:lnTo>
                  <a:pt x="251" y="1810"/>
                </a:lnTo>
                <a:lnTo>
                  <a:pt x="257" y="1809"/>
                </a:lnTo>
                <a:lnTo>
                  <a:pt x="262" y="1807"/>
                </a:lnTo>
                <a:lnTo>
                  <a:pt x="268" y="1806"/>
                </a:lnTo>
                <a:lnTo>
                  <a:pt x="273" y="1806"/>
                </a:lnTo>
                <a:lnTo>
                  <a:pt x="279" y="1805"/>
                </a:lnTo>
                <a:lnTo>
                  <a:pt x="284" y="1803"/>
                </a:lnTo>
                <a:lnTo>
                  <a:pt x="290" y="1803"/>
                </a:lnTo>
                <a:lnTo>
                  <a:pt x="295" y="1802"/>
                </a:lnTo>
                <a:lnTo>
                  <a:pt x="301" y="1800"/>
                </a:lnTo>
                <a:lnTo>
                  <a:pt x="306" y="1799"/>
                </a:lnTo>
                <a:lnTo>
                  <a:pt x="312" y="1798"/>
                </a:lnTo>
                <a:lnTo>
                  <a:pt x="317" y="1798"/>
                </a:lnTo>
                <a:lnTo>
                  <a:pt x="323" y="1796"/>
                </a:lnTo>
                <a:lnTo>
                  <a:pt x="328" y="1795"/>
                </a:lnTo>
                <a:lnTo>
                  <a:pt x="334" y="1793"/>
                </a:lnTo>
                <a:lnTo>
                  <a:pt x="338" y="1792"/>
                </a:lnTo>
                <a:lnTo>
                  <a:pt x="343" y="1791"/>
                </a:lnTo>
                <a:lnTo>
                  <a:pt x="349" y="1789"/>
                </a:lnTo>
                <a:lnTo>
                  <a:pt x="354" y="1788"/>
                </a:lnTo>
                <a:lnTo>
                  <a:pt x="360" y="1786"/>
                </a:lnTo>
                <a:lnTo>
                  <a:pt x="365" y="1786"/>
                </a:lnTo>
                <a:lnTo>
                  <a:pt x="371" y="1785"/>
                </a:lnTo>
                <a:lnTo>
                  <a:pt x="376" y="1784"/>
                </a:lnTo>
                <a:lnTo>
                  <a:pt x="382" y="1782"/>
                </a:lnTo>
                <a:lnTo>
                  <a:pt x="387" y="1781"/>
                </a:lnTo>
                <a:lnTo>
                  <a:pt x="393" y="1779"/>
                </a:lnTo>
                <a:lnTo>
                  <a:pt x="399" y="1778"/>
                </a:lnTo>
                <a:lnTo>
                  <a:pt x="404" y="1777"/>
                </a:lnTo>
                <a:lnTo>
                  <a:pt x="410" y="1775"/>
                </a:lnTo>
                <a:lnTo>
                  <a:pt x="415" y="1774"/>
                </a:lnTo>
                <a:lnTo>
                  <a:pt x="421" y="1772"/>
                </a:lnTo>
                <a:lnTo>
                  <a:pt x="426" y="1771"/>
                </a:lnTo>
                <a:lnTo>
                  <a:pt x="432" y="1770"/>
                </a:lnTo>
                <a:lnTo>
                  <a:pt x="437" y="1767"/>
                </a:lnTo>
                <a:lnTo>
                  <a:pt x="443" y="1765"/>
                </a:lnTo>
                <a:lnTo>
                  <a:pt x="448" y="1764"/>
                </a:lnTo>
                <a:lnTo>
                  <a:pt x="454" y="1761"/>
                </a:lnTo>
                <a:lnTo>
                  <a:pt x="459" y="1760"/>
                </a:lnTo>
                <a:lnTo>
                  <a:pt x="465" y="1757"/>
                </a:lnTo>
                <a:lnTo>
                  <a:pt x="470" y="1756"/>
                </a:lnTo>
                <a:lnTo>
                  <a:pt x="476" y="1753"/>
                </a:lnTo>
                <a:lnTo>
                  <a:pt x="481" y="1751"/>
                </a:lnTo>
                <a:lnTo>
                  <a:pt x="487" y="1749"/>
                </a:lnTo>
                <a:lnTo>
                  <a:pt x="492" y="1747"/>
                </a:lnTo>
                <a:lnTo>
                  <a:pt x="498" y="1746"/>
                </a:lnTo>
                <a:lnTo>
                  <a:pt x="503" y="1743"/>
                </a:lnTo>
                <a:lnTo>
                  <a:pt x="509" y="1742"/>
                </a:lnTo>
                <a:lnTo>
                  <a:pt x="514" y="1739"/>
                </a:lnTo>
                <a:lnTo>
                  <a:pt x="520" y="1737"/>
                </a:lnTo>
                <a:lnTo>
                  <a:pt x="525" y="1735"/>
                </a:lnTo>
                <a:lnTo>
                  <a:pt x="531" y="1733"/>
                </a:lnTo>
                <a:lnTo>
                  <a:pt x="536" y="1732"/>
                </a:lnTo>
                <a:lnTo>
                  <a:pt x="540" y="1729"/>
                </a:lnTo>
                <a:lnTo>
                  <a:pt x="546" y="1728"/>
                </a:lnTo>
                <a:lnTo>
                  <a:pt x="551" y="1725"/>
                </a:lnTo>
                <a:lnTo>
                  <a:pt x="557" y="1723"/>
                </a:lnTo>
                <a:lnTo>
                  <a:pt x="562" y="1721"/>
                </a:lnTo>
                <a:lnTo>
                  <a:pt x="568" y="1718"/>
                </a:lnTo>
                <a:lnTo>
                  <a:pt x="573" y="1715"/>
                </a:lnTo>
                <a:lnTo>
                  <a:pt x="579" y="1711"/>
                </a:lnTo>
                <a:lnTo>
                  <a:pt x="584" y="1708"/>
                </a:lnTo>
                <a:lnTo>
                  <a:pt x="590" y="1705"/>
                </a:lnTo>
                <a:lnTo>
                  <a:pt x="595" y="1701"/>
                </a:lnTo>
                <a:lnTo>
                  <a:pt x="601" y="1698"/>
                </a:lnTo>
                <a:lnTo>
                  <a:pt x="606" y="1695"/>
                </a:lnTo>
                <a:lnTo>
                  <a:pt x="612" y="1691"/>
                </a:lnTo>
                <a:lnTo>
                  <a:pt x="617" y="1687"/>
                </a:lnTo>
                <a:lnTo>
                  <a:pt x="623" y="1684"/>
                </a:lnTo>
                <a:lnTo>
                  <a:pt x="628" y="1680"/>
                </a:lnTo>
                <a:lnTo>
                  <a:pt x="634" y="1676"/>
                </a:lnTo>
                <a:lnTo>
                  <a:pt x="639" y="1671"/>
                </a:lnTo>
                <a:lnTo>
                  <a:pt x="645" y="1666"/>
                </a:lnTo>
                <a:lnTo>
                  <a:pt x="650" y="1662"/>
                </a:lnTo>
                <a:lnTo>
                  <a:pt x="656" y="1656"/>
                </a:lnTo>
                <a:lnTo>
                  <a:pt x="661" y="1650"/>
                </a:lnTo>
                <a:lnTo>
                  <a:pt x="667" y="1646"/>
                </a:lnTo>
                <a:lnTo>
                  <a:pt x="672" y="1641"/>
                </a:lnTo>
                <a:lnTo>
                  <a:pt x="678" y="1635"/>
                </a:lnTo>
                <a:lnTo>
                  <a:pt x="683" y="1629"/>
                </a:lnTo>
                <a:lnTo>
                  <a:pt x="689" y="1624"/>
                </a:lnTo>
                <a:lnTo>
                  <a:pt x="694" y="1618"/>
                </a:lnTo>
                <a:lnTo>
                  <a:pt x="700" y="1613"/>
                </a:lnTo>
                <a:lnTo>
                  <a:pt x="705" y="1607"/>
                </a:lnTo>
                <a:lnTo>
                  <a:pt x="711" y="1601"/>
                </a:lnTo>
                <a:lnTo>
                  <a:pt x="716" y="1596"/>
                </a:lnTo>
                <a:lnTo>
                  <a:pt x="722" y="1590"/>
                </a:lnTo>
                <a:lnTo>
                  <a:pt x="727" y="1586"/>
                </a:lnTo>
                <a:lnTo>
                  <a:pt x="733" y="1580"/>
                </a:lnTo>
                <a:lnTo>
                  <a:pt x="738" y="1575"/>
                </a:lnTo>
                <a:lnTo>
                  <a:pt x="742" y="1569"/>
                </a:lnTo>
                <a:lnTo>
                  <a:pt x="748" y="1564"/>
                </a:lnTo>
                <a:lnTo>
                  <a:pt x="753" y="1556"/>
                </a:lnTo>
                <a:lnTo>
                  <a:pt x="759" y="1549"/>
                </a:lnTo>
                <a:lnTo>
                  <a:pt x="764" y="1542"/>
                </a:lnTo>
                <a:lnTo>
                  <a:pt x="770" y="1535"/>
                </a:lnTo>
                <a:lnTo>
                  <a:pt x="775" y="1527"/>
                </a:lnTo>
                <a:lnTo>
                  <a:pt x="781" y="1519"/>
                </a:lnTo>
                <a:lnTo>
                  <a:pt x="786" y="1510"/>
                </a:lnTo>
                <a:lnTo>
                  <a:pt x="792" y="1502"/>
                </a:lnTo>
                <a:lnTo>
                  <a:pt x="797" y="1493"/>
                </a:lnTo>
                <a:lnTo>
                  <a:pt x="803" y="1486"/>
                </a:lnTo>
                <a:lnTo>
                  <a:pt x="808" y="1478"/>
                </a:lnTo>
                <a:lnTo>
                  <a:pt x="814" y="1471"/>
                </a:lnTo>
                <a:lnTo>
                  <a:pt x="819" y="1463"/>
                </a:lnTo>
                <a:lnTo>
                  <a:pt x="825" y="1454"/>
                </a:lnTo>
                <a:lnTo>
                  <a:pt x="830" y="1444"/>
                </a:lnTo>
                <a:lnTo>
                  <a:pt x="836" y="1433"/>
                </a:lnTo>
                <a:lnTo>
                  <a:pt x="842" y="1422"/>
                </a:lnTo>
                <a:lnTo>
                  <a:pt x="847" y="1411"/>
                </a:lnTo>
                <a:lnTo>
                  <a:pt x="853" y="1398"/>
                </a:lnTo>
                <a:lnTo>
                  <a:pt x="858" y="1385"/>
                </a:lnTo>
                <a:lnTo>
                  <a:pt x="864" y="1374"/>
                </a:lnTo>
                <a:lnTo>
                  <a:pt x="869" y="1360"/>
                </a:lnTo>
                <a:lnTo>
                  <a:pt x="875" y="1346"/>
                </a:lnTo>
                <a:lnTo>
                  <a:pt x="880" y="1329"/>
                </a:lnTo>
                <a:lnTo>
                  <a:pt x="886" y="1314"/>
                </a:lnTo>
                <a:lnTo>
                  <a:pt x="891" y="1297"/>
                </a:lnTo>
                <a:lnTo>
                  <a:pt x="897" y="1280"/>
                </a:lnTo>
                <a:lnTo>
                  <a:pt x="902" y="1263"/>
                </a:lnTo>
                <a:lnTo>
                  <a:pt x="908" y="1247"/>
                </a:lnTo>
                <a:lnTo>
                  <a:pt x="913" y="1230"/>
                </a:lnTo>
                <a:lnTo>
                  <a:pt x="919" y="1213"/>
                </a:lnTo>
                <a:lnTo>
                  <a:pt x="924" y="1195"/>
                </a:lnTo>
                <a:lnTo>
                  <a:pt x="930" y="1177"/>
                </a:lnTo>
                <a:lnTo>
                  <a:pt x="935" y="1157"/>
                </a:lnTo>
                <a:lnTo>
                  <a:pt x="941" y="1137"/>
                </a:lnTo>
                <a:lnTo>
                  <a:pt x="945" y="1115"/>
                </a:lnTo>
                <a:lnTo>
                  <a:pt x="950" y="1092"/>
                </a:lnTo>
                <a:lnTo>
                  <a:pt x="956" y="1069"/>
                </a:lnTo>
                <a:lnTo>
                  <a:pt x="961" y="1042"/>
                </a:lnTo>
                <a:lnTo>
                  <a:pt x="967" y="1015"/>
                </a:lnTo>
                <a:lnTo>
                  <a:pt x="972" y="987"/>
                </a:lnTo>
                <a:lnTo>
                  <a:pt x="978" y="956"/>
                </a:lnTo>
                <a:lnTo>
                  <a:pt x="983" y="926"/>
                </a:lnTo>
                <a:lnTo>
                  <a:pt x="989" y="892"/>
                </a:lnTo>
                <a:lnTo>
                  <a:pt x="994" y="857"/>
                </a:lnTo>
                <a:lnTo>
                  <a:pt x="1000" y="820"/>
                </a:lnTo>
                <a:lnTo>
                  <a:pt x="1005" y="783"/>
                </a:lnTo>
                <a:lnTo>
                  <a:pt x="1011" y="745"/>
                </a:lnTo>
                <a:lnTo>
                  <a:pt x="1016" y="705"/>
                </a:lnTo>
                <a:lnTo>
                  <a:pt x="1022" y="663"/>
                </a:lnTo>
                <a:lnTo>
                  <a:pt x="1027" y="620"/>
                </a:lnTo>
                <a:lnTo>
                  <a:pt x="1033" y="574"/>
                </a:lnTo>
                <a:lnTo>
                  <a:pt x="1038" y="527"/>
                </a:lnTo>
                <a:lnTo>
                  <a:pt x="1044" y="481"/>
                </a:lnTo>
                <a:lnTo>
                  <a:pt x="1049" y="439"/>
                </a:lnTo>
                <a:lnTo>
                  <a:pt x="1055" y="398"/>
                </a:lnTo>
                <a:lnTo>
                  <a:pt x="1060" y="358"/>
                </a:lnTo>
                <a:lnTo>
                  <a:pt x="1066" y="316"/>
                </a:lnTo>
                <a:lnTo>
                  <a:pt x="1071" y="275"/>
                </a:lnTo>
                <a:lnTo>
                  <a:pt x="1077" y="233"/>
                </a:lnTo>
                <a:lnTo>
                  <a:pt x="1082" y="191"/>
                </a:lnTo>
                <a:lnTo>
                  <a:pt x="1088" y="153"/>
                </a:lnTo>
                <a:lnTo>
                  <a:pt x="1093" y="116"/>
                </a:lnTo>
                <a:lnTo>
                  <a:pt x="1099" y="83"/>
                </a:lnTo>
                <a:lnTo>
                  <a:pt x="1104" y="55"/>
                </a:lnTo>
                <a:lnTo>
                  <a:pt x="1110" y="32"/>
                </a:lnTo>
                <a:lnTo>
                  <a:pt x="1115" y="16"/>
                </a:lnTo>
                <a:lnTo>
                  <a:pt x="1121" y="4"/>
                </a:lnTo>
                <a:lnTo>
                  <a:pt x="1126" y="0"/>
                </a:lnTo>
                <a:lnTo>
                  <a:pt x="1132" y="1"/>
                </a:lnTo>
                <a:lnTo>
                  <a:pt x="1137" y="6"/>
                </a:lnTo>
                <a:lnTo>
                  <a:pt x="1143" y="11"/>
                </a:lnTo>
                <a:lnTo>
                  <a:pt x="1147" y="17"/>
                </a:lnTo>
                <a:lnTo>
                  <a:pt x="1152" y="23"/>
                </a:lnTo>
                <a:lnTo>
                  <a:pt x="1158" y="30"/>
                </a:lnTo>
                <a:lnTo>
                  <a:pt x="1163" y="37"/>
                </a:lnTo>
                <a:lnTo>
                  <a:pt x="1169" y="48"/>
                </a:lnTo>
                <a:lnTo>
                  <a:pt x="1174" y="63"/>
                </a:lnTo>
                <a:lnTo>
                  <a:pt x="1180" y="86"/>
                </a:lnTo>
                <a:lnTo>
                  <a:pt x="1185" y="115"/>
                </a:lnTo>
                <a:lnTo>
                  <a:pt x="1191" y="152"/>
                </a:lnTo>
                <a:lnTo>
                  <a:pt x="1196" y="192"/>
                </a:lnTo>
                <a:lnTo>
                  <a:pt x="1202" y="236"/>
                </a:lnTo>
                <a:lnTo>
                  <a:pt x="1207" y="278"/>
                </a:lnTo>
                <a:lnTo>
                  <a:pt x="1213" y="317"/>
                </a:lnTo>
                <a:lnTo>
                  <a:pt x="1218" y="356"/>
                </a:lnTo>
                <a:lnTo>
                  <a:pt x="1224" y="391"/>
                </a:lnTo>
                <a:lnTo>
                  <a:pt x="1229" y="425"/>
                </a:lnTo>
                <a:lnTo>
                  <a:pt x="1235" y="457"/>
                </a:lnTo>
                <a:lnTo>
                  <a:pt x="1240" y="488"/>
                </a:lnTo>
                <a:lnTo>
                  <a:pt x="1246" y="519"/>
                </a:lnTo>
                <a:lnTo>
                  <a:pt x="1251" y="551"/>
                </a:lnTo>
                <a:lnTo>
                  <a:pt x="1257" y="582"/>
                </a:lnTo>
                <a:lnTo>
                  <a:pt x="1262" y="613"/>
                </a:lnTo>
                <a:lnTo>
                  <a:pt x="1268" y="644"/>
                </a:lnTo>
                <a:lnTo>
                  <a:pt x="1273" y="675"/>
                </a:lnTo>
                <a:lnTo>
                  <a:pt x="1279" y="707"/>
                </a:lnTo>
                <a:lnTo>
                  <a:pt x="1284" y="738"/>
                </a:lnTo>
                <a:lnTo>
                  <a:pt x="1290" y="768"/>
                </a:lnTo>
                <a:lnTo>
                  <a:pt x="1296" y="797"/>
                </a:lnTo>
                <a:lnTo>
                  <a:pt x="1301" y="823"/>
                </a:lnTo>
                <a:lnTo>
                  <a:pt x="1307" y="848"/>
                </a:lnTo>
                <a:lnTo>
                  <a:pt x="1312" y="874"/>
                </a:lnTo>
                <a:lnTo>
                  <a:pt x="1318" y="899"/>
                </a:lnTo>
                <a:lnTo>
                  <a:pt x="1323" y="924"/>
                </a:lnTo>
                <a:lnTo>
                  <a:pt x="1329" y="948"/>
                </a:lnTo>
                <a:lnTo>
                  <a:pt x="1334" y="972"/>
                </a:lnTo>
                <a:lnTo>
                  <a:pt x="1340" y="996"/>
                </a:lnTo>
                <a:lnTo>
                  <a:pt x="1344" y="1018"/>
                </a:lnTo>
                <a:lnTo>
                  <a:pt x="1349" y="1042"/>
                </a:lnTo>
                <a:lnTo>
                  <a:pt x="1355" y="1064"/>
                </a:lnTo>
                <a:lnTo>
                  <a:pt x="1360" y="1085"/>
                </a:lnTo>
                <a:lnTo>
                  <a:pt x="1366" y="1105"/>
                </a:lnTo>
                <a:lnTo>
                  <a:pt x="1371" y="1125"/>
                </a:lnTo>
                <a:lnTo>
                  <a:pt x="1377" y="1144"/>
                </a:lnTo>
                <a:lnTo>
                  <a:pt x="1382" y="1161"/>
                </a:lnTo>
                <a:lnTo>
                  <a:pt x="1388" y="1179"/>
                </a:lnTo>
                <a:lnTo>
                  <a:pt x="1393" y="1196"/>
                </a:lnTo>
                <a:lnTo>
                  <a:pt x="1399" y="1213"/>
                </a:lnTo>
                <a:lnTo>
                  <a:pt x="1404" y="1230"/>
                </a:lnTo>
                <a:lnTo>
                  <a:pt x="1410" y="1248"/>
                </a:lnTo>
                <a:lnTo>
                  <a:pt x="1415" y="1265"/>
                </a:lnTo>
                <a:lnTo>
                  <a:pt x="1421" y="1282"/>
                </a:lnTo>
                <a:lnTo>
                  <a:pt x="1426" y="1298"/>
                </a:lnTo>
                <a:lnTo>
                  <a:pt x="1432" y="1317"/>
                </a:lnTo>
                <a:lnTo>
                  <a:pt x="1437" y="1332"/>
                </a:lnTo>
                <a:lnTo>
                  <a:pt x="1443" y="1349"/>
                </a:lnTo>
                <a:lnTo>
                  <a:pt x="1448" y="1366"/>
                </a:lnTo>
                <a:lnTo>
                  <a:pt x="1454" y="1383"/>
                </a:lnTo>
                <a:lnTo>
                  <a:pt x="1459" y="1398"/>
                </a:lnTo>
                <a:lnTo>
                  <a:pt x="1465" y="1412"/>
                </a:lnTo>
                <a:lnTo>
                  <a:pt x="1470" y="1426"/>
                </a:lnTo>
                <a:lnTo>
                  <a:pt x="1476" y="1439"/>
                </a:lnTo>
                <a:lnTo>
                  <a:pt x="1481" y="1450"/>
                </a:lnTo>
                <a:lnTo>
                  <a:pt x="1487" y="1461"/>
                </a:lnTo>
                <a:lnTo>
                  <a:pt x="1492" y="1472"/>
                </a:lnTo>
                <a:lnTo>
                  <a:pt x="1498" y="1484"/>
                </a:lnTo>
                <a:lnTo>
                  <a:pt x="1503" y="1495"/>
                </a:lnTo>
                <a:lnTo>
                  <a:pt x="1509" y="1505"/>
                </a:lnTo>
                <a:lnTo>
                  <a:pt x="1514" y="1514"/>
                </a:lnTo>
                <a:lnTo>
                  <a:pt x="1520" y="1523"/>
                </a:lnTo>
                <a:lnTo>
                  <a:pt x="1525" y="1533"/>
                </a:lnTo>
                <a:lnTo>
                  <a:pt x="1531" y="1541"/>
                </a:lnTo>
                <a:lnTo>
                  <a:pt x="1536" y="1549"/>
                </a:lnTo>
                <a:lnTo>
                  <a:pt x="1542" y="1558"/>
                </a:lnTo>
                <a:lnTo>
                  <a:pt x="1546" y="1565"/>
                </a:lnTo>
                <a:lnTo>
                  <a:pt x="1551" y="1572"/>
                </a:lnTo>
                <a:lnTo>
                  <a:pt x="1557" y="1579"/>
                </a:lnTo>
                <a:lnTo>
                  <a:pt x="1562" y="1586"/>
                </a:lnTo>
                <a:lnTo>
                  <a:pt x="1568" y="1592"/>
                </a:lnTo>
                <a:lnTo>
                  <a:pt x="1573" y="1599"/>
                </a:lnTo>
                <a:lnTo>
                  <a:pt x="1579" y="1606"/>
                </a:lnTo>
                <a:lnTo>
                  <a:pt x="1584" y="1611"/>
                </a:lnTo>
                <a:lnTo>
                  <a:pt x="1590" y="1618"/>
                </a:lnTo>
                <a:lnTo>
                  <a:pt x="1595" y="1625"/>
                </a:lnTo>
                <a:lnTo>
                  <a:pt x="1601" y="1631"/>
                </a:lnTo>
                <a:lnTo>
                  <a:pt x="1606" y="1638"/>
                </a:lnTo>
                <a:lnTo>
                  <a:pt x="1612" y="1643"/>
                </a:lnTo>
                <a:lnTo>
                  <a:pt x="1617" y="1649"/>
                </a:lnTo>
                <a:lnTo>
                  <a:pt x="1623" y="1655"/>
                </a:lnTo>
                <a:lnTo>
                  <a:pt x="1628" y="1660"/>
                </a:lnTo>
                <a:lnTo>
                  <a:pt x="1634" y="1666"/>
                </a:lnTo>
                <a:lnTo>
                  <a:pt x="1639" y="1670"/>
                </a:lnTo>
                <a:lnTo>
                  <a:pt x="1645" y="1674"/>
                </a:lnTo>
                <a:lnTo>
                  <a:pt x="1650" y="1678"/>
                </a:lnTo>
                <a:lnTo>
                  <a:pt x="1656" y="1683"/>
                </a:lnTo>
                <a:lnTo>
                  <a:pt x="1661" y="1687"/>
                </a:lnTo>
                <a:lnTo>
                  <a:pt x="1667" y="1693"/>
                </a:lnTo>
                <a:lnTo>
                  <a:pt x="1672" y="1695"/>
                </a:lnTo>
                <a:lnTo>
                  <a:pt x="1678" y="1700"/>
                </a:lnTo>
                <a:lnTo>
                  <a:pt x="1683" y="1704"/>
                </a:lnTo>
                <a:lnTo>
                  <a:pt x="1689" y="1708"/>
                </a:lnTo>
                <a:lnTo>
                  <a:pt x="1694" y="1712"/>
                </a:lnTo>
                <a:lnTo>
                  <a:pt x="1700" y="1716"/>
                </a:lnTo>
                <a:lnTo>
                  <a:pt x="1705" y="1719"/>
                </a:lnTo>
                <a:lnTo>
                  <a:pt x="1711" y="1723"/>
                </a:lnTo>
                <a:lnTo>
                  <a:pt x="1716" y="1728"/>
                </a:lnTo>
                <a:lnTo>
                  <a:pt x="1722" y="1730"/>
                </a:lnTo>
                <a:lnTo>
                  <a:pt x="1727" y="1733"/>
                </a:lnTo>
                <a:lnTo>
                  <a:pt x="1733" y="1737"/>
                </a:lnTo>
                <a:lnTo>
                  <a:pt x="1739" y="1740"/>
                </a:lnTo>
                <a:lnTo>
                  <a:pt x="1744" y="1744"/>
                </a:lnTo>
                <a:lnTo>
                  <a:pt x="1748" y="1747"/>
                </a:lnTo>
                <a:lnTo>
                  <a:pt x="1754" y="1750"/>
                </a:lnTo>
                <a:lnTo>
                  <a:pt x="1759" y="1753"/>
                </a:lnTo>
                <a:lnTo>
                  <a:pt x="1765" y="1756"/>
                </a:lnTo>
                <a:lnTo>
                  <a:pt x="1770" y="1758"/>
                </a:lnTo>
                <a:lnTo>
                  <a:pt x="1776" y="1761"/>
                </a:lnTo>
                <a:lnTo>
                  <a:pt x="1781" y="1764"/>
                </a:lnTo>
                <a:lnTo>
                  <a:pt x="1787" y="1767"/>
                </a:lnTo>
                <a:lnTo>
                  <a:pt x="1792" y="1771"/>
                </a:lnTo>
                <a:lnTo>
                  <a:pt x="1798" y="1772"/>
                </a:lnTo>
                <a:lnTo>
                  <a:pt x="1803" y="1775"/>
                </a:lnTo>
                <a:lnTo>
                  <a:pt x="1809" y="1778"/>
                </a:lnTo>
                <a:lnTo>
                  <a:pt x="1814" y="1781"/>
                </a:lnTo>
                <a:lnTo>
                  <a:pt x="1820" y="1782"/>
                </a:lnTo>
                <a:lnTo>
                  <a:pt x="1825" y="1785"/>
                </a:lnTo>
                <a:lnTo>
                  <a:pt x="1831" y="1786"/>
                </a:lnTo>
                <a:lnTo>
                  <a:pt x="1836" y="1788"/>
                </a:lnTo>
                <a:lnTo>
                  <a:pt x="1842" y="1791"/>
                </a:lnTo>
                <a:lnTo>
                  <a:pt x="1847" y="1792"/>
                </a:lnTo>
                <a:lnTo>
                  <a:pt x="1853" y="1793"/>
                </a:lnTo>
                <a:lnTo>
                  <a:pt x="1858" y="1795"/>
                </a:lnTo>
                <a:lnTo>
                  <a:pt x="1864" y="1796"/>
                </a:lnTo>
                <a:lnTo>
                  <a:pt x="1869" y="1798"/>
                </a:lnTo>
                <a:lnTo>
                  <a:pt x="1875" y="1799"/>
                </a:lnTo>
                <a:lnTo>
                  <a:pt x="1880" y="1800"/>
                </a:lnTo>
                <a:lnTo>
                  <a:pt x="1886" y="1802"/>
                </a:lnTo>
                <a:lnTo>
                  <a:pt x="1891" y="1805"/>
                </a:lnTo>
                <a:lnTo>
                  <a:pt x="1897" y="1806"/>
                </a:lnTo>
                <a:lnTo>
                  <a:pt x="1902" y="1807"/>
                </a:lnTo>
                <a:lnTo>
                  <a:pt x="1908" y="1810"/>
                </a:lnTo>
                <a:lnTo>
                  <a:pt x="1913" y="1812"/>
                </a:lnTo>
                <a:lnTo>
                  <a:pt x="1919" y="1813"/>
                </a:lnTo>
                <a:lnTo>
                  <a:pt x="1924" y="1816"/>
                </a:lnTo>
                <a:lnTo>
                  <a:pt x="1930" y="1817"/>
                </a:lnTo>
                <a:lnTo>
                  <a:pt x="1935" y="1819"/>
                </a:lnTo>
                <a:lnTo>
                  <a:pt x="1941" y="1820"/>
                </a:lnTo>
                <a:lnTo>
                  <a:pt x="1946" y="1823"/>
                </a:lnTo>
                <a:lnTo>
                  <a:pt x="1950" y="1824"/>
                </a:lnTo>
                <a:lnTo>
                  <a:pt x="1956" y="1826"/>
                </a:lnTo>
                <a:lnTo>
                  <a:pt x="1961" y="1827"/>
                </a:lnTo>
                <a:lnTo>
                  <a:pt x="1967" y="1829"/>
                </a:lnTo>
                <a:lnTo>
                  <a:pt x="1972" y="1830"/>
                </a:lnTo>
                <a:lnTo>
                  <a:pt x="1978" y="1831"/>
                </a:lnTo>
                <a:lnTo>
                  <a:pt x="1983" y="1833"/>
                </a:lnTo>
                <a:lnTo>
                  <a:pt x="1989" y="1834"/>
                </a:lnTo>
                <a:lnTo>
                  <a:pt x="1994" y="1836"/>
                </a:lnTo>
                <a:lnTo>
                  <a:pt x="2000" y="1837"/>
                </a:lnTo>
                <a:lnTo>
                  <a:pt x="2005" y="1838"/>
                </a:lnTo>
                <a:lnTo>
                  <a:pt x="2011" y="1840"/>
                </a:lnTo>
                <a:lnTo>
                  <a:pt x="2016" y="1840"/>
                </a:lnTo>
                <a:lnTo>
                  <a:pt x="2022" y="1841"/>
                </a:lnTo>
                <a:lnTo>
                  <a:pt x="2027" y="1843"/>
                </a:lnTo>
                <a:lnTo>
                  <a:pt x="2033" y="1843"/>
                </a:lnTo>
                <a:lnTo>
                  <a:pt x="2038" y="1844"/>
                </a:lnTo>
                <a:lnTo>
                  <a:pt x="2044" y="1845"/>
                </a:lnTo>
                <a:lnTo>
                  <a:pt x="2049" y="1845"/>
                </a:lnTo>
                <a:lnTo>
                  <a:pt x="2055" y="1847"/>
                </a:lnTo>
                <a:lnTo>
                  <a:pt x="2060" y="1848"/>
                </a:lnTo>
                <a:lnTo>
                  <a:pt x="2066" y="1850"/>
                </a:lnTo>
                <a:lnTo>
                  <a:pt x="2071" y="1850"/>
                </a:lnTo>
                <a:lnTo>
                  <a:pt x="2077" y="1851"/>
                </a:lnTo>
                <a:lnTo>
                  <a:pt x="2082" y="1851"/>
                </a:lnTo>
                <a:lnTo>
                  <a:pt x="2088" y="1852"/>
                </a:lnTo>
                <a:lnTo>
                  <a:pt x="2093" y="1854"/>
                </a:lnTo>
                <a:lnTo>
                  <a:pt x="2099" y="1855"/>
                </a:lnTo>
                <a:lnTo>
                  <a:pt x="2104" y="1855"/>
                </a:lnTo>
                <a:lnTo>
                  <a:pt x="2110" y="1857"/>
                </a:lnTo>
                <a:lnTo>
                  <a:pt x="2115" y="1858"/>
                </a:lnTo>
                <a:lnTo>
                  <a:pt x="2121" y="1859"/>
                </a:lnTo>
                <a:lnTo>
                  <a:pt x="2126" y="1861"/>
                </a:lnTo>
                <a:lnTo>
                  <a:pt x="2132" y="1861"/>
                </a:lnTo>
                <a:lnTo>
                  <a:pt x="2137" y="1862"/>
                </a:lnTo>
                <a:lnTo>
                  <a:pt x="2143" y="1864"/>
                </a:lnTo>
                <a:lnTo>
                  <a:pt x="2148" y="1865"/>
                </a:lnTo>
                <a:lnTo>
                  <a:pt x="2153" y="1865"/>
                </a:lnTo>
                <a:lnTo>
                  <a:pt x="2158" y="1865"/>
                </a:lnTo>
                <a:lnTo>
                  <a:pt x="2164" y="1866"/>
                </a:lnTo>
                <a:lnTo>
                  <a:pt x="2169" y="1868"/>
                </a:lnTo>
                <a:lnTo>
                  <a:pt x="2175" y="1868"/>
                </a:lnTo>
                <a:lnTo>
                  <a:pt x="2180" y="1869"/>
                </a:lnTo>
                <a:lnTo>
                  <a:pt x="2186" y="1871"/>
                </a:lnTo>
                <a:lnTo>
                  <a:pt x="2191" y="1871"/>
                </a:lnTo>
                <a:lnTo>
                  <a:pt x="2197" y="1872"/>
                </a:lnTo>
                <a:lnTo>
                  <a:pt x="2202" y="1873"/>
                </a:lnTo>
                <a:lnTo>
                  <a:pt x="2208" y="1873"/>
                </a:lnTo>
                <a:lnTo>
                  <a:pt x="2213" y="1875"/>
                </a:lnTo>
                <a:lnTo>
                  <a:pt x="2219" y="1875"/>
                </a:lnTo>
                <a:lnTo>
                  <a:pt x="2224" y="1876"/>
                </a:lnTo>
                <a:lnTo>
                  <a:pt x="2230" y="1878"/>
                </a:lnTo>
                <a:lnTo>
                  <a:pt x="2235" y="1878"/>
                </a:lnTo>
                <a:lnTo>
                  <a:pt x="2241" y="1879"/>
                </a:lnTo>
                <a:lnTo>
                  <a:pt x="2246" y="1879"/>
                </a:lnTo>
                <a:lnTo>
                  <a:pt x="2252" y="1880"/>
                </a:lnTo>
                <a:lnTo>
                  <a:pt x="2257" y="1882"/>
                </a:lnTo>
                <a:lnTo>
                  <a:pt x="2263" y="1882"/>
                </a:lnTo>
                <a:lnTo>
                  <a:pt x="2268" y="1882"/>
                </a:lnTo>
                <a:lnTo>
                  <a:pt x="2274" y="1883"/>
                </a:lnTo>
                <a:lnTo>
                  <a:pt x="2279" y="1885"/>
                </a:lnTo>
                <a:lnTo>
                  <a:pt x="2285" y="1885"/>
                </a:lnTo>
                <a:lnTo>
                  <a:pt x="2290" y="188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Freeform 2103"/>
          <p:cNvSpPr>
            <a:spLocks noChangeAspect="1"/>
          </p:cNvSpPr>
          <p:nvPr/>
        </p:nvSpPr>
        <p:spPr bwMode="auto">
          <a:xfrm>
            <a:off x="1354138" y="1843766"/>
            <a:ext cx="3216275" cy="2836862"/>
          </a:xfrm>
          <a:custGeom>
            <a:avLst/>
            <a:gdLst>
              <a:gd name="T0" fmla="*/ 33 w 2290"/>
              <a:gd name="T1" fmla="*/ 1987 h 2020"/>
              <a:gd name="T2" fmla="*/ 71 w 2290"/>
              <a:gd name="T3" fmla="*/ 1975 h 2020"/>
              <a:gd name="T4" fmla="*/ 110 w 2290"/>
              <a:gd name="T5" fmla="*/ 1964 h 2020"/>
              <a:gd name="T6" fmla="*/ 147 w 2290"/>
              <a:gd name="T7" fmla="*/ 1963 h 2020"/>
              <a:gd name="T8" fmla="*/ 185 w 2290"/>
              <a:gd name="T9" fmla="*/ 1949 h 2020"/>
              <a:gd name="T10" fmla="*/ 224 w 2290"/>
              <a:gd name="T11" fmla="*/ 1930 h 2020"/>
              <a:gd name="T12" fmla="*/ 262 w 2290"/>
              <a:gd name="T13" fmla="*/ 1919 h 2020"/>
              <a:gd name="T14" fmla="*/ 301 w 2290"/>
              <a:gd name="T15" fmla="*/ 1909 h 2020"/>
              <a:gd name="T16" fmla="*/ 338 w 2290"/>
              <a:gd name="T17" fmla="*/ 1914 h 2020"/>
              <a:gd name="T18" fmla="*/ 376 w 2290"/>
              <a:gd name="T19" fmla="*/ 1914 h 2020"/>
              <a:gd name="T20" fmla="*/ 415 w 2290"/>
              <a:gd name="T21" fmla="*/ 1898 h 2020"/>
              <a:gd name="T22" fmla="*/ 454 w 2290"/>
              <a:gd name="T23" fmla="*/ 1893 h 2020"/>
              <a:gd name="T24" fmla="*/ 492 w 2290"/>
              <a:gd name="T25" fmla="*/ 1881 h 2020"/>
              <a:gd name="T26" fmla="*/ 531 w 2290"/>
              <a:gd name="T27" fmla="*/ 1865 h 2020"/>
              <a:gd name="T28" fmla="*/ 568 w 2290"/>
              <a:gd name="T29" fmla="*/ 1856 h 2020"/>
              <a:gd name="T30" fmla="*/ 606 w 2290"/>
              <a:gd name="T31" fmla="*/ 1831 h 2020"/>
              <a:gd name="T32" fmla="*/ 645 w 2290"/>
              <a:gd name="T33" fmla="*/ 1810 h 2020"/>
              <a:gd name="T34" fmla="*/ 683 w 2290"/>
              <a:gd name="T35" fmla="*/ 1765 h 2020"/>
              <a:gd name="T36" fmla="*/ 722 w 2290"/>
              <a:gd name="T37" fmla="*/ 1730 h 2020"/>
              <a:gd name="T38" fmla="*/ 759 w 2290"/>
              <a:gd name="T39" fmla="*/ 1692 h 2020"/>
              <a:gd name="T40" fmla="*/ 797 w 2290"/>
              <a:gd name="T41" fmla="*/ 1632 h 2020"/>
              <a:gd name="T42" fmla="*/ 836 w 2290"/>
              <a:gd name="T43" fmla="*/ 1579 h 2020"/>
              <a:gd name="T44" fmla="*/ 875 w 2290"/>
              <a:gd name="T45" fmla="*/ 1485 h 2020"/>
              <a:gd name="T46" fmla="*/ 913 w 2290"/>
              <a:gd name="T47" fmla="*/ 1364 h 2020"/>
              <a:gd name="T48" fmla="*/ 950 w 2290"/>
              <a:gd name="T49" fmla="*/ 1238 h 2020"/>
              <a:gd name="T50" fmla="*/ 989 w 2290"/>
              <a:gd name="T51" fmla="*/ 1020 h 2020"/>
              <a:gd name="T52" fmla="*/ 1027 w 2290"/>
              <a:gd name="T53" fmla="*/ 740 h 2020"/>
              <a:gd name="T54" fmla="*/ 1066 w 2290"/>
              <a:gd name="T55" fmla="*/ 419 h 2020"/>
              <a:gd name="T56" fmla="*/ 1104 w 2290"/>
              <a:gd name="T57" fmla="*/ 109 h 2020"/>
              <a:gd name="T58" fmla="*/ 1143 w 2290"/>
              <a:gd name="T59" fmla="*/ 19 h 2020"/>
              <a:gd name="T60" fmla="*/ 1180 w 2290"/>
              <a:gd name="T61" fmla="*/ 137 h 2020"/>
              <a:gd name="T62" fmla="*/ 1218 w 2290"/>
              <a:gd name="T63" fmla="*/ 416 h 2020"/>
              <a:gd name="T64" fmla="*/ 1257 w 2290"/>
              <a:gd name="T65" fmla="*/ 646 h 2020"/>
              <a:gd name="T66" fmla="*/ 1296 w 2290"/>
              <a:gd name="T67" fmla="*/ 897 h 2020"/>
              <a:gd name="T68" fmla="*/ 1334 w 2290"/>
              <a:gd name="T69" fmla="*/ 1071 h 2020"/>
              <a:gd name="T70" fmla="*/ 1371 w 2290"/>
              <a:gd name="T71" fmla="*/ 1224 h 2020"/>
              <a:gd name="T72" fmla="*/ 1410 w 2290"/>
              <a:gd name="T73" fmla="*/ 1349 h 2020"/>
              <a:gd name="T74" fmla="*/ 1448 w 2290"/>
              <a:gd name="T75" fmla="*/ 1473 h 2020"/>
              <a:gd name="T76" fmla="*/ 1487 w 2290"/>
              <a:gd name="T77" fmla="*/ 1581 h 2020"/>
              <a:gd name="T78" fmla="*/ 1525 w 2290"/>
              <a:gd name="T79" fmla="*/ 1661 h 2020"/>
              <a:gd name="T80" fmla="*/ 1562 w 2290"/>
              <a:gd name="T81" fmla="*/ 1715 h 2020"/>
              <a:gd name="T82" fmla="*/ 1601 w 2290"/>
              <a:gd name="T83" fmla="*/ 1761 h 2020"/>
              <a:gd name="T84" fmla="*/ 1639 w 2290"/>
              <a:gd name="T85" fmla="*/ 1796 h 2020"/>
              <a:gd name="T86" fmla="*/ 1678 w 2290"/>
              <a:gd name="T87" fmla="*/ 1822 h 2020"/>
              <a:gd name="T88" fmla="*/ 1716 w 2290"/>
              <a:gd name="T89" fmla="*/ 1849 h 2020"/>
              <a:gd name="T90" fmla="*/ 1754 w 2290"/>
              <a:gd name="T91" fmla="*/ 1873 h 2020"/>
              <a:gd name="T92" fmla="*/ 1792 w 2290"/>
              <a:gd name="T93" fmla="*/ 1894 h 2020"/>
              <a:gd name="T94" fmla="*/ 1831 w 2290"/>
              <a:gd name="T95" fmla="*/ 1918 h 2020"/>
              <a:gd name="T96" fmla="*/ 1869 w 2290"/>
              <a:gd name="T97" fmla="*/ 1928 h 2020"/>
              <a:gd name="T98" fmla="*/ 1908 w 2290"/>
              <a:gd name="T99" fmla="*/ 1944 h 2020"/>
              <a:gd name="T100" fmla="*/ 1946 w 2290"/>
              <a:gd name="T101" fmla="*/ 1957 h 2020"/>
              <a:gd name="T102" fmla="*/ 1983 w 2290"/>
              <a:gd name="T103" fmla="*/ 1963 h 2020"/>
              <a:gd name="T104" fmla="*/ 2022 w 2290"/>
              <a:gd name="T105" fmla="*/ 1978 h 2020"/>
              <a:gd name="T106" fmla="*/ 2060 w 2290"/>
              <a:gd name="T107" fmla="*/ 1981 h 2020"/>
              <a:gd name="T108" fmla="*/ 2099 w 2290"/>
              <a:gd name="T109" fmla="*/ 1988 h 2020"/>
              <a:gd name="T110" fmla="*/ 2137 w 2290"/>
              <a:gd name="T111" fmla="*/ 1998 h 2020"/>
              <a:gd name="T112" fmla="*/ 2175 w 2290"/>
              <a:gd name="T113" fmla="*/ 1998 h 2020"/>
              <a:gd name="T114" fmla="*/ 2213 w 2290"/>
              <a:gd name="T115" fmla="*/ 1998 h 2020"/>
              <a:gd name="T116" fmla="*/ 2252 w 2290"/>
              <a:gd name="T117" fmla="*/ 2013 h 2020"/>
              <a:gd name="T118" fmla="*/ 2290 w 2290"/>
              <a:gd name="T119" fmla="*/ 2020 h 2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90" h="2020">
                <a:moveTo>
                  <a:pt x="0" y="1987"/>
                </a:moveTo>
                <a:lnTo>
                  <a:pt x="5" y="1987"/>
                </a:lnTo>
                <a:lnTo>
                  <a:pt x="11" y="1985"/>
                </a:lnTo>
                <a:lnTo>
                  <a:pt x="16" y="1987"/>
                </a:lnTo>
                <a:lnTo>
                  <a:pt x="22" y="1988"/>
                </a:lnTo>
                <a:lnTo>
                  <a:pt x="27" y="1987"/>
                </a:lnTo>
                <a:lnTo>
                  <a:pt x="33" y="1987"/>
                </a:lnTo>
                <a:lnTo>
                  <a:pt x="38" y="1985"/>
                </a:lnTo>
                <a:lnTo>
                  <a:pt x="44" y="1984"/>
                </a:lnTo>
                <a:lnTo>
                  <a:pt x="49" y="1982"/>
                </a:lnTo>
                <a:lnTo>
                  <a:pt x="55" y="1980"/>
                </a:lnTo>
                <a:lnTo>
                  <a:pt x="60" y="1978"/>
                </a:lnTo>
                <a:lnTo>
                  <a:pt x="66" y="1977"/>
                </a:lnTo>
                <a:lnTo>
                  <a:pt x="71" y="1975"/>
                </a:lnTo>
                <a:lnTo>
                  <a:pt x="77" y="1974"/>
                </a:lnTo>
                <a:lnTo>
                  <a:pt x="82" y="1973"/>
                </a:lnTo>
                <a:lnTo>
                  <a:pt x="88" y="1971"/>
                </a:lnTo>
                <a:lnTo>
                  <a:pt x="93" y="1968"/>
                </a:lnTo>
                <a:lnTo>
                  <a:pt x="99" y="1967"/>
                </a:lnTo>
                <a:lnTo>
                  <a:pt x="104" y="1966"/>
                </a:lnTo>
                <a:lnTo>
                  <a:pt x="110" y="1964"/>
                </a:lnTo>
                <a:lnTo>
                  <a:pt x="115" y="1964"/>
                </a:lnTo>
                <a:lnTo>
                  <a:pt x="121" y="1964"/>
                </a:lnTo>
                <a:lnTo>
                  <a:pt x="126" y="1963"/>
                </a:lnTo>
                <a:lnTo>
                  <a:pt x="132" y="1963"/>
                </a:lnTo>
                <a:lnTo>
                  <a:pt x="136" y="1963"/>
                </a:lnTo>
                <a:lnTo>
                  <a:pt x="141" y="1963"/>
                </a:lnTo>
                <a:lnTo>
                  <a:pt x="147" y="1963"/>
                </a:lnTo>
                <a:lnTo>
                  <a:pt x="152" y="1963"/>
                </a:lnTo>
                <a:lnTo>
                  <a:pt x="158" y="1960"/>
                </a:lnTo>
                <a:lnTo>
                  <a:pt x="163" y="1958"/>
                </a:lnTo>
                <a:lnTo>
                  <a:pt x="169" y="1956"/>
                </a:lnTo>
                <a:lnTo>
                  <a:pt x="174" y="1953"/>
                </a:lnTo>
                <a:lnTo>
                  <a:pt x="180" y="1950"/>
                </a:lnTo>
                <a:lnTo>
                  <a:pt x="185" y="1949"/>
                </a:lnTo>
                <a:lnTo>
                  <a:pt x="191" y="1946"/>
                </a:lnTo>
                <a:lnTo>
                  <a:pt x="196" y="1943"/>
                </a:lnTo>
                <a:lnTo>
                  <a:pt x="202" y="1940"/>
                </a:lnTo>
                <a:lnTo>
                  <a:pt x="207" y="1937"/>
                </a:lnTo>
                <a:lnTo>
                  <a:pt x="213" y="1935"/>
                </a:lnTo>
                <a:lnTo>
                  <a:pt x="218" y="1933"/>
                </a:lnTo>
                <a:lnTo>
                  <a:pt x="224" y="1930"/>
                </a:lnTo>
                <a:lnTo>
                  <a:pt x="229" y="1928"/>
                </a:lnTo>
                <a:lnTo>
                  <a:pt x="235" y="1926"/>
                </a:lnTo>
                <a:lnTo>
                  <a:pt x="240" y="1925"/>
                </a:lnTo>
                <a:lnTo>
                  <a:pt x="246" y="1923"/>
                </a:lnTo>
                <a:lnTo>
                  <a:pt x="251" y="1923"/>
                </a:lnTo>
                <a:lnTo>
                  <a:pt x="257" y="1922"/>
                </a:lnTo>
                <a:lnTo>
                  <a:pt x="262" y="1919"/>
                </a:lnTo>
                <a:lnTo>
                  <a:pt x="268" y="1918"/>
                </a:lnTo>
                <a:lnTo>
                  <a:pt x="273" y="1916"/>
                </a:lnTo>
                <a:lnTo>
                  <a:pt x="279" y="1914"/>
                </a:lnTo>
                <a:lnTo>
                  <a:pt x="284" y="1912"/>
                </a:lnTo>
                <a:lnTo>
                  <a:pt x="290" y="1911"/>
                </a:lnTo>
                <a:lnTo>
                  <a:pt x="295" y="1909"/>
                </a:lnTo>
                <a:lnTo>
                  <a:pt x="301" y="1909"/>
                </a:lnTo>
                <a:lnTo>
                  <a:pt x="306" y="1911"/>
                </a:lnTo>
                <a:lnTo>
                  <a:pt x="312" y="1911"/>
                </a:lnTo>
                <a:lnTo>
                  <a:pt x="317" y="1911"/>
                </a:lnTo>
                <a:lnTo>
                  <a:pt x="323" y="1912"/>
                </a:lnTo>
                <a:lnTo>
                  <a:pt x="328" y="1914"/>
                </a:lnTo>
                <a:lnTo>
                  <a:pt x="334" y="1914"/>
                </a:lnTo>
                <a:lnTo>
                  <a:pt x="338" y="1914"/>
                </a:lnTo>
                <a:lnTo>
                  <a:pt x="343" y="1915"/>
                </a:lnTo>
                <a:lnTo>
                  <a:pt x="349" y="1916"/>
                </a:lnTo>
                <a:lnTo>
                  <a:pt x="354" y="1916"/>
                </a:lnTo>
                <a:lnTo>
                  <a:pt x="360" y="1916"/>
                </a:lnTo>
                <a:lnTo>
                  <a:pt x="365" y="1916"/>
                </a:lnTo>
                <a:lnTo>
                  <a:pt x="371" y="1915"/>
                </a:lnTo>
                <a:lnTo>
                  <a:pt x="376" y="1914"/>
                </a:lnTo>
                <a:lnTo>
                  <a:pt x="382" y="1914"/>
                </a:lnTo>
                <a:lnTo>
                  <a:pt x="387" y="1911"/>
                </a:lnTo>
                <a:lnTo>
                  <a:pt x="393" y="1909"/>
                </a:lnTo>
                <a:lnTo>
                  <a:pt x="399" y="1907"/>
                </a:lnTo>
                <a:lnTo>
                  <a:pt x="404" y="1904"/>
                </a:lnTo>
                <a:lnTo>
                  <a:pt x="410" y="1901"/>
                </a:lnTo>
                <a:lnTo>
                  <a:pt x="415" y="1898"/>
                </a:lnTo>
                <a:lnTo>
                  <a:pt x="421" y="1897"/>
                </a:lnTo>
                <a:lnTo>
                  <a:pt x="426" y="1897"/>
                </a:lnTo>
                <a:lnTo>
                  <a:pt x="432" y="1897"/>
                </a:lnTo>
                <a:lnTo>
                  <a:pt x="437" y="1895"/>
                </a:lnTo>
                <a:lnTo>
                  <a:pt x="443" y="1895"/>
                </a:lnTo>
                <a:lnTo>
                  <a:pt x="448" y="1894"/>
                </a:lnTo>
                <a:lnTo>
                  <a:pt x="454" y="1893"/>
                </a:lnTo>
                <a:lnTo>
                  <a:pt x="459" y="1890"/>
                </a:lnTo>
                <a:lnTo>
                  <a:pt x="465" y="1887"/>
                </a:lnTo>
                <a:lnTo>
                  <a:pt x="470" y="1886"/>
                </a:lnTo>
                <a:lnTo>
                  <a:pt x="476" y="1884"/>
                </a:lnTo>
                <a:lnTo>
                  <a:pt x="481" y="1884"/>
                </a:lnTo>
                <a:lnTo>
                  <a:pt x="487" y="1883"/>
                </a:lnTo>
                <a:lnTo>
                  <a:pt x="492" y="1881"/>
                </a:lnTo>
                <a:lnTo>
                  <a:pt x="498" y="1879"/>
                </a:lnTo>
                <a:lnTo>
                  <a:pt x="503" y="1876"/>
                </a:lnTo>
                <a:lnTo>
                  <a:pt x="509" y="1872"/>
                </a:lnTo>
                <a:lnTo>
                  <a:pt x="514" y="1870"/>
                </a:lnTo>
                <a:lnTo>
                  <a:pt x="520" y="1867"/>
                </a:lnTo>
                <a:lnTo>
                  <a:pt x="525" y="1866"/>
                </a:lnTo>
                <a:lnTo>
                  <a:pt x="531" y="1865"/>
                </a:lnTo>
                <a:lnTo>
                  <a:pt x="536" y="1862"/>
                </a:lnTo>
                <a:lnTo>
                  <a:pt x="540" y="1860"/>
                </a:lnTo>
                <a:lnTo>
                  <a:pt x="546" y="1860"/>
                </a:lnTo>
                <a:lnTo>
                  <a:pt x="551" y="1859"/>
                </a:lnTo>
                <a:lnTo>
                  <a:pt x="557" y="1858"/>
                </a:lnTo>
                <a:lnTo>
                  <a:pt x="562" y="1856"/>
                </a:lnTo>
                <a:lnTo>
                  <a:pt x="568" y="1856"/>
                </a:lnTo>
                <a:lnTo>
                  <a:pt x="573" y="1855"/>
                </a:lnTo>
                <a:lnTo>
                  <a:pt x="579" y="1852"/>
                </a:lnTo>
                <a:lnTo>
                  <a:pt x="584" y="1848"/>
                </a:lnTo>
                <a:lnTo>
                  <a:pt x="590" y="1844"/>
                </a:lnTo>
                <a:lnTo>
                  <a:pt x="595" y="1839"/>
                </a:lnTo>
                <a:lnTo>
                  <a:pt x="601" y="1835"/>
                </a:lnTo>
                <a:lnTo>
                  <a:pt x="606" y="1831"/>
                </a:lnTo>
                <a:lnTo>
                  <a:pt x="612" y="1828"/>
                </a:lnTo>
                <a:lnTo>
                  <a:pt x="617" y="1824"/>
                </a:lnTo>
                <a:lnTo>
                  <a:pt x="623" y="1822"/>
                </a:lnTo>
                <a:lnTo>
                  <a:pt x="628" y="1820"/>
                </a:lnTo>
                <a:lnTo>
                  <a:pt x="634" y="1818"/>
                </a:lnTo>
                <a:lnTo>
                  <a:pt x="639" y="1814"/>
                </a:lnTo>
                <a:lnTo>
                  <a:pt x="645" y="1810"/>
                </a:lnTo>
                <a:lnTo>
                  <a:pt x="650" y="1804"/>
                </a:lnTo>
                <a:lnTo>
                  <a:pt x="656" y="1797"/>
                </a:lnTo>
                <a:lnTo>
                  <a:pt x="661" y="1790"/>
                </a:lnTo>
                <a:lnTo>
                  <a:pt x="667" y="1783"/>
                </a:lnTo>
                <a:lnTo>
                  <a:pt x="672" y="1776"/>
                </a:lnTo>
                <a:lnTo>
                  <a:pt x="678" y="1771"/>
                </a:lnTo>
                <a:lnTo>
                  <a:pt x="683" y="1765"/>
                </a:lnTo>
                <a:lnTo>
                  <a:pt x="689" y="1761"/>
                </a:lnTo>
                <a:lnTo>
                  <a:pt x="694" y="1757"/>
                </a:lnTo>
                <a:lnTo>
                  <a:pt x="700" y="1752"/>
                </a:lnTo>
                <a:lnTo>
                  <a:pt x="705" y="1747"/>
                </a:lnTo>
                <a:lnTo>
                  <a:pt x="711" y="1741"/>
                </a:lnTo>
                <a:lnTo>
                  <a:pt x="716" y="1736"/>
                </a:lnTo>
                <a:lnTo>
                  <a:pt x="722" y="1730"/>
                </a:lnTo>
                <a:lnTo>
                  <a:pt x="727" y="1727"/>
                </a:lnTo>
                <a:lnTo>
                  <a:pt x="733" y="1723"/>
                </a:lnTo>
                <a:lnTo>
                  <a:pt x="738" y="1719"/>
                </a:lnTo>
                <a:lnTo>
                  <a:pt x="742" y="1713"/>
                </a:lnTo>
                <a:lnTo>
                  <a:pt x="748" y="1706"/>
                </a:lnTo>
                <a:lnTo>
                  <a:pt x="753" y="1699"/>
                </a:lnTo>
                <a:lnTo>
                  <a:pt x="759" y="1692"/>
                </a:lnTo>
                <a:lnTo>
                  <a:pt x="764" y="1685"/>
                </a:lnTo>
                <a:lnTo>
                  <a:pt x="770" y="1678"/>
                </a:lnTo>
                <a:lnTo>
                  <a:pt x="775" y="1670"/>
                </a:lnTo>
                <a:lnTo>
                  <a:pt x="781" y="1661"/>
                </a:lnTo>
                <a:lnTo>
                  <a:pt x="786" y="1651"/>
                </a:lnTo>
                <a:lnTo>
                  <a:pt x="792" y="1642"/>
                </a:lnTo>
                <a:lnTo>
                  <a:pt x="797" y="1632"/>
                </a:lnTo>
                <a:lnTo>
                  <a:pt x="803" y="1623"/>
                </a:lnTo>
                <a:lnTo>
                  <a:pt x="808" y="1616"/>
                </a:lnTo>
                <a:lnTo>
                  <a:pt x="814" y="1609"/>
                </a:lnTo>
                <a:lnTo>
                  <a:pt x="819" y="1604"/>
                </a:lnTo>
                <a:lnTo>
                  <a:pt x="825" y="1597"/>
                </a:lnTo>
                <a:lnTo>
                  <a:pt x="830" y="1588"/>
                </a:lnTo>
                <a:lnTo>
                  <a:pt x="836" y="1579"/>
                </a:lnTo>
                <a:lnTo>
                  <a:pt x="842" y="1567"/>
                </a:lnTo>
                <a:lnTo>
                  <a:pt x="847" y="1553"/>
                </a:lnTo>
                <a:lnTo>
                  <a:pt x="853" y="1539"/>
                </a:lnTo>
                <a:lnTo>
                  <a:pt x="858" y="1524"/>
                </a:lnTo>
                <a:lnTo>
                  <a:pt x="864" y="1510"/>
                </a:lnTo>
                <a:lnTo>
                  <a:pt x="869" y="1497"/>
                </a:lnTo>
                <a:lnTo>
                  <a:pt x="875" y="1485"/>
                </a:lnTo>
                <a:lnTo>
                  <a:pt x="880" y="1473"/>
                </a:lnTo>
                <a:lnTo>
                  <a:pt x="886" y="1461"/>
                </a:lnTo>
                <a:lnTo>
                  <a:pt x="891" y="1447"/>
                </a:lnTo>
                <a:lnTo>
                  <a:pt x="897" y="1430"/>
                </a:lnTo>
                <a:lnTo>
                  <a:pt x="902" y="1409"/>
                </a:lnTo>
                <a:lnTo>
                  <a:pt x="908" y="1386"/>
                </a:lnTo>
                <a:lnTo>
                  <a:pt x="913" y="1364"/>
                </a:lnTo>
                <a:lnTo>
                  <a:pt x="919" y="1343"/>
                </a:lnTo>
                <a:lnTo>
                  <a:pt x="924" y="1323"/>
                </a:lnTo>
                <a:lnTo>
                  <a:pt x="930" y="1306"/>
                </a:lnTo>
                <a:lnTo>
                  <a:pt x="935" y="1290"/>
                </a:lnTo>
                <a:lnTo>
                  <a:pt x="941" y="1273"/>
                </a:lnTo>
                <a:lnTo>
                  <a:pt x="945" y="1257"/>
                </a:lnTo>
                <a:lnTo>
                  <a:pt x="950" y="1238"/>
                </a:lnTo>
                <a:lnTo>
                  <a:pt x="956" y="1214"/>
                </a:lnTo>
                <a:lnTo>
                  <a:pt x="961" y="1189"/>
                </a:lnTo>
                <a:lnTo>
                  <a:pt x="967" y="1156"/>
                </a:lnTo>
                <a:lnTo>
                  <a:pt x="972" y="1123"/>
                </a:lnTo>
                <a:lnTo>
                  <a:pt x="978" y="1088"/>
                </a:lnTo>
                <a:lnTo>
                  <a:pt x="983" y="1054"/>
                </a:lnTo>
                <a:lnTo>
                  <a:pt x="989" y="1020"/>
                </a:lnTo>
                <a:lnTo>
                  <a:pt x="994" y="984"/>
                </a:lnTo>
                <a:lnTo>
                  <a:pt x="1000" y="945"/>
                </a:lnTo>
                <a:lnTo>
                  <a:pt x="1005" y="904"/>
                </a:lnTo>
                <a:lnTo>
                  <a:pt x="1011" y="862"/>
                </a:lnTo>
                <a:lnTo>
                  <a:pt x="1016" y="821"/>
                </a:lnTo>
                <a:lnTo>
                  <a:pt x="1022" y="779"/>
                </a:lnTo>
                <a:lnTo>
                  <a:pt x="1027" y="740"/>
                </a:lnTo>
                <a:lnTo>
                  <a:pt x="1033" y="698"/>
                </a:lnTo>
                <a:lnTo>
                  <a:pt x="1038" y="653"/>
                </a:lnTo>
                <a:lnTo>
                  <a:pt x="1044" y="605"/>
                </a:lnTo>
                <a:lnTo>
                  <a:pt x="1049" y="555"/>
                </a:lnTo>
                <a:lnTo>
                  <a:pt x="1055" y="504"/>
                </a:lnTo>
                <a:lnTo>
                  <a:pt x="1060" y="460"/>
                </a:lnTo>
                <a:lnTo>
                  <a:pt x="1066" y="419"/>
                </a:lnTo>
                <a:lnTo>
                  <a:pt x="1071" y="380"/>
                </a:lnTo>
                <a:lnTo>
                  <a:pt x="1077" y="336"/>
                </a:lnTo>
                <a:lnTo>
                  <a:pt x="1082" y="287"/>
                </a:lnTo>
                <a:lnTo>
                  <a:pt x="1088" y="238"/>
                </a:lnTo>
                <a:lnTo>
                  <a:pt x="1093" y="192"/>
                </a:lnTo>
                <a:lnTo>
                  <a:pt x="1099" y="150"/>
                </a:lnTo>
                <a:lnTo>
                  <a:pt x="1104" y="109"/>
                </a:lnTo>
                <a:lnTo>
                  <a:pt x="1110" y="71"/>
                </a:lnTo>
                <a:lnTo>
                  <a:pt x="1115" y="43"/>
                </a:lnTo>
                <a:lnTo>
                  <a:pt x="1121" y="24"/>
                </a:lnTo>
                <a:lnTo>
                  <a:pt x="1126" y="8"/>
                </a:lnTo>
                <a:lnTo>
                  <a:pt x="1132" y="0"/>
                </a:lnTo>
                <a:lnTo>
                  <a:pt x="1137" y="5"/>
                </a:lnTo>
                <a:lnTo>
                  <a:pt x="1143" y="19"/>
                </a:lnTo>
                <a:lnTo>
                  <a:pt x="1147" y="39"/>
                </a:lnTo>
                <a:lnTo>
                  <a:pt x="1152" y="61"/>
                </a:lnTo>
                <a:lnTo>
                  <a:pt x="1158" y="78"/>
                </a:lnTo>
                <a:lnTo>
                  <a:pt x="1163" y="94"/>
                </a:lnTo>
                <a:lnTo>
                  <a:pt x="1169" y="106"/>
                </a:lnTo>
                <a:lnTo>
                  <a:pt x="1174" y="119"/>
                </a:lnTo>
                <a:lnTo>
                  <a:pt x="1180" y="137"/>
                </a:lnTo>
                <a:lnTo>
                  <a:pt x="1185" y="161"/>
                </a:lnTo>
                <a:lnTo>
                  <a:pt x="1191" y="189"/>
                </a:lnTo>
                <a:lnTo>
                  <a:pt x="1196" y="224"/>
                </a:lnTo>
                <a:lnTo>
                  <a:pt x="1202" y="269"/>
                </a:lnTo>
                <a:lnTo>
                  <a:pt x="1207" y="318"/>
                </a:lnTo>
                <a:lnTo>
                  <a:pt x="1213" y="368"/>
                </a:lnTo>
                <a:lnTo>
                  <a:pt x="1218" y="416"/>
                </a:lnTo>
                <a:lnTo>
                  <a:pt x="1224" y="461"/>
                </a:lnTo>
                <a:lnTo>
                  <a:pt x="1229" y="497"/>
                </a:lnTo>
                <a:lnTo>
                  <a:pt x="1235" y="528"/>
                </a:lnTo>
                <a:lnTo>
                  <a:pt x="1240" y="559"/>
                </a:lnTo>
                <a:lnTo>
                  <a:pt x="1246" y="590"/>
                </a:lnTo>
                <a:lnTo>
                  <a:pt x="1251" y="618"/>
                </a:lnTo>
                <a:lnTo>
                  <a:pt x="1257" y="646"/>
                </a:lnTo>
                <a:lnTo>
                  <a:pt x="1262" y="676"/>
                </a:lnTo>
                <a:lnTo>
                  <a:pt x="1268" y="711"/>
                </a:lnTo>
                <a:lnTo>
                  <a:pt x="1273" y="746"/>
                </a:lnTo>
                <a:lnTo>
                  <a:pt x="1279" y="783"/>
                </a:lnTo>
                <a:lnTo>
                  <a:pt x="1284" y="821"/>
                </a:lnTo>
                <a:lnTo>
                  <a:pt x="1290" y="859"/>
                </a:lnTo>
                <a:lnTo>
                  <a:pt x="1296" y="897"/>
                </a:lnTo>
                <a:lnTo>
                  <a:pt x="1301" y="931"/>
                </a:lnTo>
                <a:lnTo>
                  <a:pt x="1307" y="962"/>
                </a:lnTo>
                <a:lnTo>
                  <a:pt x="1312" y="984"/>
                </a:lnTo>
                <a:lnTo>
                  <a:pt x="1318" y="1005"/>
                </a:lnTo>
                <a:lnTo>
                  <a:pt x="1323" y="1025"/>
                </a:lnTo>
                <a:lnTo>
                  <a:pt x="1329" y="1048"/>
                </a:lnTo>
                <a:lnTo>
                  <a:pt x="1334" y="1071"/>
                </a:lnTo>
                <a:lnTo>
                  <a:pt x="1340" y="1096"/>
                </a:lnTo>
                <a:lnTo>
                  <a:pt x="1344" y="1120"/>
                </a:lnTo>
                <a:lnTo>
                  <a:pt x="1349" y="1145"/>
                </a:lnTo>
                <a:lnTo>
                  <a:pt x="1355" y="1168"/>
                </a:lnTo>
                <a:lnTo>
                  <a:pt x="1360" y="1187"/>
                </a:lnTo>
                <a:lnTo>
                  <a:pt x="1366" y="1207"/>
                </a:lnTo>
                <a:lnTo>
                  <a:pt x="1371" y="1224"/>
                </a:lnTo>
                <a:lnTo>
                  <a:pt x="1377" y="1242"/>
                </a:lnTo>
                <a:lnTo>
                  <a:pt x="1382" y="1263"/>
                </a:lnTo>
                <a:lnTo>
                  <a:pt x="1388" y="1284"/>
                </a:lnTo>
                <a:lnTo>
                  <a:pt x="1393" y="1304"/>
                </a:lnTo>
                <a:lnTo>
                  <a:pt x="1399" y="1319"/>
                </a:lnTo>
                <a:lnTo>
                  <a:pt x="1404" y="1333"/>
                </a:lnTo>
                <a:lnTo>
                  <a:pt x="1410" y="1349"/>
                </a:lnTo>
                <a:lnTo>
                  <a:pt x="1415" y="1367"/>
                </a:lnTo>
                <a:lnTo>
                  <a:pt x="1421" y="1385"/>
                </a:lnTo>
                <a:lnTo>
                  <a:pt x="1426" y="1403"/>
                </a:lnTo>
                <a:lnTo>
                  <a:pt x="1432" y="1420"/>
                </a:lnTo>
                <a:lnTo>
                  <a:pt x="1437" y="1437"/>
                </a:lnTo>
                <a:lnTo>
                  <a:pt x="1443" y="1455"/>
                </a:lnTo>
                <a:lnTo>
                  <a:pt x="1448" y="1473"/>
                </a:lnTo>
                <a:lnTo>
                  <a:pt x="1454" y="1493"/>
                </a:lnTo>
                <a:lnTo>
                  <a:pt x="1459" y="1513"/>
                </a:lnTo>
                <a:lnTo>
                  <a:pt x="1465" y="1531"/>
                </a:lnTo>
                <a:lnTo>
                  <a:pt x="1470" y="1548"/>
                </a:lnTo>
                <a:lnTo>
                  <a:pt x="1476" y="1560"/>
                </a:lnTo>
                <a:lnTo>
                  <a:pt x="1481" y="1571"/>
                </a:lnTo>
                <a:lnTo>
                  <a:pt x="1487" y="1581"/>
                </a:lnTo>
                <a:lnTo>
                  <a:pt x="1492" y="1593"/>
                </a:lnTo>
                <a:lnTo>
                  <a:pt x="1498" y="1605"/>
                </a:lnTo>
                <a:lnTo>
                  <a:pt x="1503" y="1619"/>
                </a:lnTo>
                <a:lnTo>
                  <a:pt x="1509" y="1633"/>
                </a:lnTo>
                <a:lnTo>
                  <a:pt x="1514" y="1644"/>
                </a:lnTo>
                <a:lnTo>
                  <a:pt x="1520" y="1654"/>
                </a:lnTo>
                <a:lnTo>
                  <a:pt x="1525" y="1661"/>
                </a:lnTo>
                <a:lnTo>
                  <a:pt x="1531" y="1668"/>
                </a:lnTo>
                <a:lnTo>
                  <a:pt x="1536" y="1677"/>
                </a:lnTo>
                <a:lnTo>
                  <a:pt x="1542" y="1685"/>
                </a:lnTo>
                <a:lnTo>
                  <a:pt x="1546" y="1693"/>
                </a:lnTo>
                <a:lnTo>
                  <a:pt x="1551" y="1702"/>
                </a:lnTo>
                <a:lnTo>
                  <a:pt x="1557" y="1709"/>
                </a:lnTo>
                <a:lnTo>
                  <a:pt x="1562" y="1715"/>
                </a:lnTo>
                <a:lnTo>
                  <a:pt x="1568" y="1720"/>
                </a:lnTo>
                <a:lnTo>
                  <a:pt x="1573" y="1726"/>
                </a:lnTo>
                <a:lnTo>
                  <a:pt x="1579" y="1731"/>
                </a:lnTo>
                <a:lnTo>
                  <a:pt x="1584" y="1737"/>
                </a:lnTo>
                <a:lnTo>
                  <a:pt x="1590" y="1744"/>
                </a:lnTo>
                <a:lnTo>
                  <a:pt x="1595" y="1752"/>
                </a:lnTo>
                <a:lnTo>
                  <a:pt x="1601" y="1761"/>
                </a:lnTo>
                <a:lnTo>
                  <a:pt x="1606" y="1769"/>
                </a:lnTo>
                <a:lnTo>
                  <a:pt x="1612" y="1778"/>
                </a:lnTo>
                <a:lnTo>
                  <a:pt x="1617" y="1783"/>
                </a:lnTo>
                <a:lnTo>
                  <a:pt x="1623" y="1787"/>
                </a:lnTo>
                <a:lnTo>
                  <a:pt x="1628" y="1789"/>
                </a:lnTo>
                <a:lnTo>
                  <a:pt x="1634" y="1792"/>
                </a:lnTo>
                <a:lnTo>
                  <a:pt x="1639" y="1796"/>
                </a:lnTo>
                <a:lnTo>
                  <a:pt x="1645" y="1800"/>
                </a:lnTo>
                <a:lnTo>
                  <a:pt x="1650" y="1804"/>
                </a:lnTo>
                <a:lnTo>
                  <a:pt x="1656" y="1808"/>
                </a:lnTo>
                <a:lnTo>
                  <a:pt x="1661" y="1813"/>
                </a:lnTo>
                <a:lnTo>
                  <a:pt x="1667" y="1817"/>
                </a:lnTo>
                <a:lnTo>
                  <a:pt x="1672" y="1820"/>
                </a:lnTo>
                <a:lnTo>
                  <a:pt x="1678" y="1822"/>
                </a:lnTo>
                <a:lnTo>
                  <a:pt x="1683" y="1824"/>
                </a:lnTo>
                <a:lnTo>
                  <a:pt x="1689" y="1827"/>
                </a:lnTo>
                <a:lnTo>
                  <a:pt x="1694" y="1829"/>
                </a:lnTo>
                <a:lnTo>
                  <a:pt x="1700" y="1834"/>
                </a:lnTo>
                <a:lnTo>
                  <a:pt x="1705" y="1838"/>
                </a:lnTo>
                <a:lnTo>
                  <a:pt x="1711" y="1844"/>
                </a:lnTo>
                <a:lnTo>
                  <a:pt x="1716" y="1849"/>
                </a:lnTo>
                <a:lnTo>
                  <a:pt x="1722" y="1855"/>
                </a:lnTo>
                <a:lnTo>
                  <a:pt x="1727" y="1860"/>
                </a:lnTo>
                <a:lnTo>
                  <a:pt x="1733" y="1865"/>
                </a:lnTo>
                <a:lnTo>
                  <a:pt x="1739" y="1867"/>
                </a:lnTo>
                <a:lnTo>
                  <a:pt x="1744" y="1870"/>
                </a:lnTo>
                <a:lnTo>
                  <a:pt x="1748" y="1872"/>
                </a:lnTo>
                <a:lnTo>
                  <a:pt x="1754" y="1873"/>
                </a:lnTo>
                <a:lnTo>
                  <a:pt x="1759" y="1874"/>
                </a:lnTo>
                <a:lnTo>
                  <a:pt x="1765" y="1874"/>
                </a:lnTo>
                <a:lnTo>
                  <a:pt x="1770" y="1877"/>
                </a:lnTo>
                <a:lnTo>
                  <a:pt x="1776" y="1881"/>
                </a:lnTo>
                <a:lnTo>
                  <a:pt x="1781" y="1884"/>
                </a:lnTo>
                <a:lnTo>
                  <a:pt x="1787" y="1888"/>
                </a:lnTo>
                <a:lnTo>
                  <a:pt x="1792" y="1894"/>
                </a:lnTo>
                <a:lnTo>
                  <a:pt x="1798" y="1901"/>
                </a:lnTo>
                <a:lnTo>
                  <a:pt x="1803" y="1907"/>
                </a:lnTo>
                <a:lnTo>
                  <a:pt x="1809" y="1912"/>
                </a:lnTo>
                <a:lnTo>
                  <a:pt x="1814" y="1915"/>
                </a:lnTo>
                <a:lnTo>
                  <a:pt x="1820" y="1918"/>
                </a:lnTo>
                <a:lnTo>
                  <a:pt x="1825" y="1918"/>
                </a:lnTo>
                <a:lnTo>
                  <a:pt x="1831" y="1918"/>
                </a:lnTo>
                <a:lnTo>
                  <a:pt x="1836" y="1918"/>
                </a:lnTo>
                <a:lnTo>
                  <a:pt x="1842" y="1919"/>
                </a:lnTo>
                <a:lnTo>
                  <a:pt x="1847" y="1919"/>
                </a:lnTo>
                <a:lnTo>
                  <a:pt x="1853" y="1921"/>
                </a:lnTo>
                <a:lnTo>
                  <a:pt x="1858" y="1922"/>
                </a:lnTo>
                <a:lnTo>
                  <a:pt x="1864" y="1925"/>
                </a:lnTo>
                <a:lnTo>
                  <a:pt x="1869" y="1928"/>
                </a:lnTo>
                <a:lnTo>
                  <a:pt x="1875" y="1929"/>
                </a:lnTo>
                <a:lnTo>
                  <a:pt x="1880" y="1929"/>
                </a:lnTo>
                <a:lnTo>
                  <a:pt x="1886" y="1930"/>
                </a:lnTo>
                <a:lnTo>
                  <a:pt x="1891" y="1933"/>
                </a:lnTo>
                <a:lnTo>
                  <a:pt x="1897" y="1937"/>
                </a:lnTo>
                <a:lnTo>
                  <a:pt x="1902" y="1940"/>
                </a:lnTo>
                <a:lnTo>
                  <a:pt x="1908" y="1944"/>
                </a:lnTo>
                <a:lnTo>
                  <a:pt x="1913" y="1946"/>
                </a:lnTo>
                <a:lnTo>
                  <a:pt x="1919" y="1949"/>
                </a:lnTo>
                <a:lnTo>
                  <a:pt x="1924" y="1950"/>
                </a:lnTo>
                <a:lnTo>
                  <a:pt x="1930" y="1951"/>
                </a:lnTo>
                <a:lnTo>
                  <a:pt x="1935" y="1953"/>
                </a:lnTo>
                <a:lnTo>
                  <a:pt x="1941" y="1954"/>
                </a:lnTo>
                <a:lnTo>
                  <a:pt x="1946" y="1957"/>
                </a:lnTo>
                <a:lnTo>
                  <a:pt x="1950" y="1960"/>
                </a:lnTo>
                <a:lnTo>
                  <a:pt x="1956" y="1961"/>
                </a:lnTo>
                <a:lnTo>
                  <a:pt x="1961" y="1963"/>
                </a:lnTo>
                <a:lnTo>
                  <a:pt x="1967" y="1963"/>
                </a:lnTo>
                <a:lnTo>
                  <a:pt x="1972" y="1963"/>
                </a:lnTo>
                <a:lnTo>
                  <a:pt x="1978" y="1963"/>
                </a:lnTo>
                <a:lnTo>
                  <a:pt x="1983" y="1963"/>
                </a:lnTo>
                <a:lnTo>
                  <a:pt x="1989" y="1964"/>
                </a:lnTo>
                <a:lnTo>
                  <a:pt x="1994" y="1966"/>
                </a:lnTo>
                <a:lnTo>
                  <a:pt x="2000" y="1968"/>
                </a:lnTo>
                <a:lnTo>
                  <a:pt x="2005" y="1970"/>
                </a:lnTo>
                <a:lnTo>
                  <a:pt x="2011" y="1974"/>
                </a:lnTo>
                <a:lnTo>
                  <a:pt x="2016" y="1977"/>
                </a:lnTo>
                <a:lnTo>
                  <a:pt x="2022" y="1978"/>
                </a:lnTo>
                <a:lnTo>
                  <a:pt x="2027" y="1981"/>
                </a:lnTo>
                <a:lnTo>
                  <a:pt x="2033" y="1982"/>
                </a:lnTo>
                <a:lnTo>
                  <a:pt x="2038" y="1982"/>
                </a:lnTo>
                <a:lnTo>
                  <a:pt x="2044" y="1982"/>
                </a:lnTo>
                <a:lnTo>
                  <a:pt x="2049" y="1982"/>
                </a:lnTo>
                <a:lnTo>
                  <a:pt x="2055" y="1982"/>
                </a:lnTo>
                <a:lnTo>
                  <a:pt x="2060" y="1981"/>
                </a:lnTo>
                <a:lnTo>
                  <a:pt x="2066" y="1981"/>
                </a:lnTo>
                <a:lnTo>
                  <a:pt x="2071" y="1981"/>
                </a:lnTo>
                <a:lnTo>
                  <a:pt x="2077" y="1982"/>
                </a:lnTo>
                <a:lnTo>
                  <a:pt x="2082" y="1984"/>
                </a:lnTo>
                <a:lnTo>
                  <a:pt x="2088" y="1984"/>
                </a:lnTo>
                <a:lnTo>
                  <a:pt x="2093" y="1985"/>
                </a:lnTo>
                <a:lnTo>
                  <a:pt x="2099" y="1988"/>
                </a:lnTo>
                <a:lnTo>
                  <a:pt x="2104" y="1991"/>
                </a:lnTo>
                <a:lnTo>
                  <a:pt x="2110" y="1992"/>
                </a:lnTo>
                <a:lnTo>
                  <a:pt x="2115" y="1994"/>
                </a:lnTo>
                <a:lnTo>
                  <a:pt x="2121" y="1995"/>
                </a:lnTo>
                <a:lnTo>
                  <a:pt x="2126" y="1996"/>
                </a:lnTo>
                <a:lnTo>
                  <a:pt x="2132" y="1998"/>
                </a:lnTo>
                <a:lnTo>
                  <a:pt x="2137" y="1998"/>
                </a:lnTo>
                <a:lnTo>
                  <a:pt x="2143" y="1999"/>
                </a:lnTo>
                <a:lnTo>
                  <a:pt x="2148" y="1999"/>
                </a:lnTo>
                <a:lnTo>
                  <a:pt x="2153" y="1999"/>
                </a:lnTo>
                <a:lnTo>
                  <a:pt x="2158" y="1999"/>
                </a:lnTo>
                <a:lnTo>
                  <a:pt x="2164" y="1999"/>
                </a:lnTo>
                <a:lnTo>
                  <a:pt x="2169" y="1998"/>
                </a:lnTo>
                <a:lnTo>
                  <a:pt x="2175" y="1998"/>
                </a:lnTo>
                <a:lnTo>
                  <a:pt x="2180" y="1996"/>
                </a:lnTo>
                <a:lnTo>
                  <a:pt x="2186" y="1995"/>
                </a:lnTo>
                <a:lnTo>
                  <a:pt x="2191" y="1994"/>
                </a:lnTo>
                <a:lnTo>
                  <a:pt x="2197" y="1994"/>
                </a:lnTo>
                <a:lnTo>
                  <a:pt x="2202" y="1995"/>
                </a:lnTo>
                <a:lnTo>
                  <a:pt x="2208" y="1996"/>
                </a:lnTo>
                <a:lnTo>
                  <a:pt x="2213" y="1998"/>
                </a:lnTo>
                <a:lnTo>
                  <a:pt x="2219" y="2001"/>
                </a:lnTo>
                <a:lnTo>
                  <a:pt x="2224" y="2003"/>
                </a:lnTo>
                <a:lnTo>
                  <a:pt x="2230" y="2008"/>
                </a:lnTo>
                <a:lnTo>
                  <a:pt x="2235" y="2009"/>
                </a:lnTo>
                <a:lnTo>
                  <a:pt x="2241" y="2012"/>
                </a:lnTo>
                <a:lnTo>
                  <a:pt x="2246" y="2013"/>
                </a:lnTo>
                <a:lnTo>
                  <a:pt x="2252" y="2013"/>
                </a:lnTo>
                <a:lnTo>
                  <a:pt x="2257" y="2013"/>
                </a:lnTo>
                <a:lnTo>
                  <a:pt x="2263" y="2015"/>
                </a:lnTo>
                <a:lnTo>
                  <a:pt x="2268" y="2015"/>
                </a:lnTo>
                <a:lnTo>
                  <a:pt x="2274" y="2016"/>
                </a:lnTo>
                <a:lnTo>
                  <a:pt x="2279" y="2017"/>
                </a:lnTo>
                <a:lnTo>
                  <a:pt x="2285" y="2019"/>
                </a:lnTo>
                <a:lnTo>
                  <a:pt x="2290" y="2020"/>
                </a:lnTo>
              </a:path>
            </a:pathLst>
          </a:custGeom>
          <a:noFill/>
          <a:ln w="285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Rectangle 2104"/>
          <p:cNvSpPr>
            <a:spLocks noChangeAspect="1" noChangeArrowheads="1"/>
          </p:cNvSpPr>
          <p:nvPr/>
        </p:nvSpPr>
        <p:spPr bwMode="auto">
          <a:xfrm rot="16200000">
            <a:off x="4964112" y="2027916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altLang="en-US"/>
          </a:p>
        </p:txBody>
      </p:sp>
      <p:sp>
        <p:nvSpPr>
          <p:cNvPr id="57" name="Text Box 2105"/>
          <p:cNvSpPr txBox="1">
            <a:spLocks noChangeAspect="1" noChangeArrowheads="1"/>
          </p:cNvSpPr>
          <p:nvPr/>
        </p:nvSpPr>
        <p:spPr bwMode="auto">
          <a:xfrm>
            <a:off x="1451212" y="3689705"/>
            <a:ext cx="730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>
                <a:solidFill>
                  <a:srgbClr val="0033CC"/>
                </a:solidFill>
                <a:latin typeface="Arial" panose="020B0604020202020204" pitchFamily="34" charset="0"/>
              </a:rPr>
              <a:t>holes</a:t>
            </a:r>
          </a:p>
        </p:txBody>
      </p:sp>
      <p:sp>
        <p:nvSpPr>
          <p:cNvPr id="58" name="Text Box 2106"/>
          <p:cNvSpPr txBox="1">
            <a:spLocks noChangeAspect="1" noChangeArrowheads="1"/>
          </p:cNvSpPr>
          <p:nvPr/>
        </p:nvSpPr>
        <p:spPr bwMode="auto">
          <a:xfrm>
            <a:off x="3540919" y="3710665"/>
            <a:ext cx="1111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dirty="0">
                <a:solidFill>
                  <a:srgbClr val="FF3300"/>
                </a:solidFill>
                <a:latin typeface="Arial" panose="020B0604020202020204" pitchFamily="34" charset="0"/>
              </a:rPr>
              <a:t>electrons</a:t>
            </a:r>
          </a:p>
        </p:txBody>
      </p:sp>
      <p:sp>
        <p:nvSpPr>
          <p:cNvPr id="59" name="Rectangle 2107"/>
          <p:cNvSpPr>
            <a:spLocks noChangeArrowheads="1"/>
          </p:cNvSpPr>
          <p:nvPr/>
        </p:nvSpPr>
        <p:spPr bwMode="auto">
          <a:xfrm>
            <a:off x="2555875" y="4118653"/>
            <a:ext cx="825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808000"/>
                </a:solidFill>
              </a:rPr>
              <a:t>260 K</a:t>
            </a:r>
          </a:p>
        </p:txBody>
      </p:sp>
      <p:sp>
        <p:nvSpPr>
          <p:cNvPr id="60" name="Line 2108"/>
          <p:cNvSpPr>
            <a:spLocks noChangeAspect="1" noChangeShapeType="1"/>
          </p:cNvSpPr>
          <p:nvPr/>
        </p:nvSpPr>
        <p:spPr bwMode="auto">
          <a:xfrm flipV="1">
            <a:off x="1116013" y="1381803"/>
            <a:ext cx="1587" cy="36004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Rectangle 2109"/>
          <p:cNvSpPr>
            <a:spLocks noChangeArrowheads="1"/>
          </p:cNvSpPr>
          <p:nvPr/>
        </p:nvSpPr>
        <p:spPr bwMode="auto">
          <a:xfrm>
            <a:off x="2133600" y="2089828"/>
            <a:ext cx="571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000000"/>
                </a:solidFill>
              </a:rPr>
              <a:t>4 K</a:t>
            </a:r>
          </a:p>
        </p:txBody>
      </p:sp>
      <p:sp>
        <p:nvSpPr>
          <p:cNvPr id="63" name="Text Box 2111"/>
          <p:cNvSpPr txBox="1">
            <a:spLocks noChangeArrowheads="1"/>
          </p:cNvSpPr>
          <p:nvPr/>
        </p:nvSpPr>
        <p:spPr bwMode="auto">
          <a:xfrm rot="16200000">
            <a:off x="-103981" y="3105035"/>
            <a:ext cx="1023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400">
                <a:latin typeface="Symbol" panose="05050102010706020507" pitchFamily="18" charset="2"/>
              </a:rPr>
              <a:t>r</a:t>
            </a:r>
            <a:r>
              <a:rPr lang="en-GB" altLang="en-US" sz="2400">
                <a:latin typeface="Arial" panose="020B0604020202020204" pitchFamily="34" charset="0"/>
              </a:rPr>
              <a:t> (k</a:t>
            </a:r>
            <a:r>
              <a:rPr lang="en-GB" altLang="en-US" sz="2400">
                <a:latin typeface="Symbol" panose="05050102010706020507" pitchFamily="18" charset="2"/>
              </a:rPr>
              <a:t>W</a:t>
            </a:r>
            <a:r>
              <a:rPr lang="en-GB" altLang="en-US" sz="2400">
                <a:latin typeface="Arial" panose="020B0604020202020204" pitchFamily="34" charset="0"/>
              </a:rPr>
              <a:t>)</a:t>
            </a:r>
            <a:endParaRPr lang="en-GB" altLang="en-US" sz="2400">
              <a:latin typeface="Symbol" panose="05050102010706020507" pitchFamily="18" charset="2"/>
            </a:endParaRPr>
          </a:p>
        </p:txBody>
      </p:sp>
      <p:sp>
        <p:nvSpPr>
          <p:cNvPr id="64" name="Text Box 2112"/>
          <p:cNvSpPr txBox="1">
            <a:spLocks noChangeArrowheads="1"/>
          </p:cNvSpPr>
          <p:nvPr/>
        </p:nvSpPr>
        <p:spPr bwMode="auto">
          <a:xfrm>
            <a:off x="5029200" y="1464353"/>
            <a:ext cx="3616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Field effect doping in a MOSFET</a:t>
            </a:r>
          </a:p>
        </p:txBody>
      </p:sp>
      <p:graphicFrame>
        <p:nvGraphicFramePr>
          <p:cNvPr id="65" name="Object 2113"/>
          <p:cNvGraphicFramePr>
            <a:graphicFrameLocks noChangeAspect="1"/>
          </p:cNvGraphicFramePr>
          <p:nvPr/>
        </p:nvGraphicFramePr>
        <p:xfrm>
          <a:off x="5372100" y="3894918"/>
          <a:ext cx="24034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7" name="Equation" r:id="rId4" imgW="1447560" imgH="393480" progId="Equation.3">
                  <p:embed/>
                </p:oleObj>
              </mc:Choice>
              <mc:Fallback>
                <p:oleObj name="Equation" r:id="rId4" imgW="1447560" imgH="393480" progId="Equation.3">
                  <p:embed/>
                  <p:pic>
                    <p:nvPicPr>
                      <p:cNvPr id="559169" name="Object 2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3894918"/>
                        <a:ext cx="240347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255" y="2468778"/>
            <a:ext cx="792163" cy="88675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265" y="2470826"/>
            <a:ext cx="820679" cy="88906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18387" y="5975363"/>
            <a:ext cx="569707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Resistance depends on doping </a:t>
            </a:r>
            <a:r>
              <a:rPr lang="en-NZ" dirty="0">
                <a:sym typeface="Symbol" panose="05050102010706020507" pitchFamily="18" charset="2"/>
              </a:rPr>
              <a:t> measure </a:t>
            </a:r>
            <a:r>
              <a:rPr lang="en-NZ" i="1" dirty="0">
                <a:sym typeface="Symbol" panose="05050102010706020507" pitchFamily="18" charset="2"/>
              </a:rPr>
              <a:t>n</a:t>
            </a:r>
            <a:r>
              <a:rPr lang="en-NZ" dirty="0">
                <a:sym typeface="Symbol" panose="05050102010706020507" pitchFamily="18" charset="2"/>
              </a:rPr>
              <a:t> (</a:t>
            </a:r>
            <a:r>
              <a:rPr lang="en-NZ" i="1" dirty="0">
                <a:sym typeface="Symbol" panose="05050102010706020507" pitchFamily="18" charset="2"/>
              </a:rPr>
              <a:t>t</a:t>
            </a:r>
            <a:r>
              <a:rPr lang="en-NZ" dirty="0">
                <a:sym typeface="Symbol" panose="05050102010706020507" pitchFamily="18" charset="2"/>
              </a:rPr>
              <a:t>)</a:t>
            </a:r>
            <a:endParaRPr lang="en-NZ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NZ" dirty="0"/>
              <a:t>Most simple FET ( </a:t>
            </a:r>
            <a:r>
              <a:rPr lang="en-NZ" dirty="0">
                <a:sym typeface="Symbol" panose="05050102010706020507" pitchFamily="18" charset="2"/>
              </a:rPr>
              <a:t> graphene FET lab @THUAS)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905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Idea: particle detectors</a:t>
            </a:r>
          </a:p>
        </p:txBody>
      </p:sp>
      <p:pic>
        <p:nvPicPr>
          <p:cNvPr id="3" name="Picture 2055" descr="sample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83" y="2841095"/>
            <a:ext cx="3177551" cy="136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21532" y="4642338"/>
            <a:ext cx="3546246" cy="7737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scintillation detector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33883" y="1836000"/>
            <a:ext cx="720000" cy="1440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95359" y="3996000"/>
            <a:ext cx="324000" cy="576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355101" y="1374335"/>
                <a:ext cx="6146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NL" sz="240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NZ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101" y="1374335"/>
                <a:ext cx="614655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450460" y="1784779"/>
            <a:ext cx="343555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NZ" dirty="0"/>
              <a:t>particle hits graphene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NZ" dirty="0"/>
              <a:t>dumps part of its energy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NZ" dirty="0"/>
              <a:t>creates electronic excitations</a:t>
            </a:r>
          </a:p>
          <a:p>
            <a:pPr>
              <a:spcBef>
                <a:spcPts val="1200"/>
              </a:spcBef>
            </a:pPr>
            <a:r>
              <a:rPr lang="en-NZ" dirty="0">
                <a:sym typeface="Symbol" panose="05050102010706020507" pitchFamily="18" charset="2"/>
              </a:rPr>
              <a:t>	 </a:t>
            </a:r>
            <a:r>
              <a:rPr lang="en-NZ" i="1" dirty="0">
                <a:solidFill>
                  <a:srgbClr val="C00000"/>
                </a:solidFill>
                <a:sym typeface="Symbol" panose="05050102010706020507" pitchFamily="18" charset="2"/>
              </a:rPr>
              <a:t>resistance change R(t)</a:t>
            </a:r>
            <a:endParaRPr lang="en-NZ" i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7991" y="4284000"/>
            <a:ext cx="3134191" cy="775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NZ" dirty="0"/>
              <a:t>correlate resistance changes</a:t>
            </a:r>
          </a:p>
          <a:p>
            <a:pPr>
              <a:lnSpc>
                <a:spcPct val="130000"/>
              </a:lnSpc>
            </a:pPr>
            <a:r>
              <a:rPr lang="en-NZ" dirty="0"/>
              <a:t>with scintillator signal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DE2D82-A9EB-F64E-B030-D39948571D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152"/>
          <a:stretch/>
        </p:blipFill>
        <p:spPr>
          <a:xfrm>
            <a:off x="-201721" y="1188387"/>
            <a:ext cx="2257199" cy="212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EB609-A7B8-D042-9BEC-624A63F616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-200942" y="3429000"/>
            <a:ext cx="2257199" cy="22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51F85D9-2BB3-4B21-AFEC-309BB06E6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77" y="3064907"/>
            <a:ext cx="4831080" cy="2415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Hydrogenated graphene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18BCC7-AFBB-4274-8AEA-E790612B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05" y="1262026"/>
            <a:ext cx="847109" cy="11765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FB53AE6-A74F-4098-91D1-18B21FE7A53A}"/>
              </a:ext>
            </a:extLst>
          </p:cNvPr>
          <p:cNvGrpSpPr/>
          <p:nvPr/>
        </p:nvGrpSpPr>
        <p:grpSpPr>
          <a:xfrm>
            <a:off x="334539" y="2509515"/>
            <a:ext cx="1611001" cy="900000"/>
            <a:chOff x="457200" y="2590183"/>
            <a:chExt cx="1611001" cy="9000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8A36352-BF06-4C5A-A34F-6581CCBBC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7200" y="2590183"/>
              <a:ext cx="1611001" cy="90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D12E86-4613-4311-BEC5-391C1A738233}"/>
                </a:ext>
              </a:extLst>
            </p:cNvPr>
            <p:cNvSpPr txBox="1"/>
            <p:nvPr/>
          </p:nvSpPr>
          <p:spPr>
            <a:xfrm>
              <a:off x="632460" y="2590183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8E42F9-7A9E-4344-A77E-690A8F00EEB2}"/>
              </a:ext>
            </a:extLst>
          </p:cNvPr>
          <p:cNvGrpSpPr/>
          <p:nvPr/>
        </p:nvGrpSpPr>
        <p:grpSpPr>
          <a:xfrm>
            <a:off x="2020589" y="3725132"/>
            <a:ext cx="735330" cy="735330"/>
            <a:chOff x="2020589" y="3725132"/>
            <a:chExt cx="735330" cy="73533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57F9544-A064-4053-BC55-61BA3D7D9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20589" y="3725132"/>
              <a:ext cx="735330" cy="7353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1D095F-9855-47E7-99EC-D0CEB68D9934}"/>
                </a:ext>
              </a:extLst>
            </p:cNvPr>
            <p:cNvSpPr txBox="1"/>
            <p:nvPr/>
          </p:nvSpPr>
          <p:spPr>
            <a:xfrm>
              <a:off x="2214853" y="3894179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H·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296D0F-CB6D-4F08-B30B-45D30062D692}"/>
              </a:ext>
            </a:extLst>
          </p:cNvPr>
          <p:cNvGrpSpPr/>
          <p:nvPr/>
        </p:nvGrpSpPr>
        <p:grpSpPr>
          <a:xfrm>
            <a:off x="2773051" y="2959515"/>
            <a:ext cx="735330" cy="735330"/>
            <a:chOff x="2773051" y="2959515"/>
            <a:chExt cx="735330" cy="73533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1CC1968-248D-4B23-B917-E87E196F2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73051" y="2959515"/>
              <a:ext cx="735330" cy="73533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022DA2-B08B-4F58-82B5-58172573AE85}"/>
                </a:ext>
              </a:extLst>
            </p:cNvPr>
            <p:cNvSpPr txBox="1"/>
            <p:nvPr/>
          </p:nvSpPr>
          <p:spPr>
            <a:xfrm>
              <a:off x="2897705" y="314251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·H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37BC3B-81F8-4039-B8A0-4AA8281B85C1}"/>
              </a:ext>
            </a:extLst>
          </p:cNvPr>
          <p:cNvCxnSpPr>
            <a:cxnSpLocks/>
          </p:cNvCxnSpPr>
          <p:nvPr/>
        </p:nvCxnSpPr>
        <p:spPr>
          <a:xfrm>
            <a:off x="1837994" y="3511846"/>
            <a:ext cx="243206" cy="2652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60FEBC-CFE1-447B-8665-D023C796D022}"/>
              </a:ext>
            </a:extLst>
          </p:cNvPr>
          <p:cNvCxnSpPr>
            <a:cxnSpLocks/>
          </p:cNvCxnSpPr>
          <p:nvPr/>
        </p:nvCxnSpPr>
        <p:spPr>
          <a:xfrm>
            <a:off x="2305597" y="3132867"/>
            <a:ext cx="386073" cy="898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C1CE6B01-2F26-4E22-B56F-9FFF48769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595020" y="4233031"/>
            <a:ext cx="175928" cy="26824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FEFA8BF-ADA9-49C5-A174-EDD8FC81A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343173" y="3828361"/>
            <a:ext cx="175928" cy="26824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06F1F07-44F1-4B15-86FB-021F29D47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69727" y="4422362"/>
            <a:ext cx="175928" cy="26824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5531A55-4A36-410C-97FD-AFC6AC268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100702" y="3863699"/>
            <a:ext cx="175928" cy="2682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937D9EC2-EBCE-437C-AD9C-224B99603A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26056" y="1644782"/>
            <a:ext cx="541679" cy="111879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F952FFDB-A08B-41F4-A215-237F3CAEBE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09052" y="1590532"/>
            <a:ext cx="563131" cy="58994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04765CB-4A33-420A-9F4C-3718715883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09052" y="2172960"/>
            <a:ext cx="541679" cy="6060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3BA6852-7C15-413A-85E7-4BD695D3C2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3222" y="1246952"/>
            <a:ext cx="2812780" cy="21095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9442CD2-AB87-4E84-BA57-58E967116D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49105" y="3902311"/>
            <a:ext cx="2668859" cy="16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7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-4.72222E-6 -0.0430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5.55556E-7 0.041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Hydrogenated graphene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3310"/>
            <a:ext cx="6590714" cy="3964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7273" y="1264481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i="1" dirty="0"/>
              <a:t>B</a:t>
            </a:r>
            <a:r>
              <a:rPr lang="en-NZ" dirty="0"/>
              <a:t> = 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7200" y="1263684"/>
            <a:ext cx="105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i="1" dirty="0"/>
              <a:t>B</a:t>
            </a:r>
            <a:r>
              <a:rPr lang="en-NZ" dirty="0"/>
              <a:t> = 14 T</a:t>
            </a:r>
          </a:p>
        </p:txBody>
      </p:sp>
      <p:sp>
        <p:nvSpPr>
          <p:cNvPr id="6" name="Rectangle 5"/>
          <p:cNvSpPr/>
          <p:nvPr/>
        </p:nvSpPr>
        <p:spPr>
          <a:xfrm>
            <a:off x="907366" y="5755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Elias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610-613 (2009)</a:t>
            </a:r>
            <a:endParaRPr lang="en-N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42467" y="221566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pristine </a:t>
            </a:r>
          </a:p>
          <a:p>
            <a:r>
              <a:rPr lang="en-NZ" dirty="0"/>
              <a:t>graphene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2467" y="3188062"/>
            <a:ext cx="165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plasma</a:t>
            </a:r>
          </a:p>
          <a:p>
            <a:r>
              <a:rPr lang="en-NZ" dirty="0"/>
              <a:t>hydrogenated </a:t>
            </a:r>
          </a:p>
          <a:p>
            <a:r>
              <a:rPr lang="en-NZ" dirty="0"/>
              <a:t>graphene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391508" y="1941338"/>
            <a:ext cx="265452" cy="2110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411182" y="3835619"/>
            <a:ext cx="265452" cy="2110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342467" y="4435832"/>
            <a:ext cx="1801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/>
              <a:t>annealed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3398" y="6280641"/>
            <a:ext cx="716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message: hydrogen changes resistance of graphene - reversible</a:t>
            </a:r>
          </a:p>
        </p:txBody>
      </p:sp>
    </p:spTree>
    <p:extLst>
      <p:ext uri="{BB962C8B-B14F-4D97-AF65-F5344CB8AC3E}">
        <p14:creationId xmlns:p14="http://schemas.microsoft.com/office/powerpoint/2010/main" val="45326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Tritiated</a:t>
            </a:r>
            <a:r>
              <a:rPr lang="en-NZ" dirty="0"/>
              <a:t> graphene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9144" y="1512411"/>
            <a:ext cx="698781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u="sng" dirty="0"/>
              <a:t>Questions to address: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Small numbers if H-atoms absorbed – single atom measurable?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How to replace H with T?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How to fix large quantities of T on graphene?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2376" y="3602653"/>
            <a:ext cx="469861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u="sng" dirty="0"/>
              <a:t>Idea: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Measure T decay: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Detect resistance changes in graphene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NZ" dirty="0"/>
              <a:t>Correlate with electron detection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85833" y="4064932"/>
                <a:ext cx="202273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NZ" sz="2000" baseline="30000" dirty="0"/>
                  <a:t>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20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nl-NL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NZ" sz="2000" baseline="30000" dirty="0"/>
                      <m:t>3</m:t>
                    </m:r>
                    <m:r>
                      <m:rPr>
                        <m:nor/>
                      </m:rPr>
                      <a:rPr lang="nl-NL" sz="2000" b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</m:t>
                    </m:r>
                    <m:r>
                      <m:rPr>
                        <m:nor/>
                      </m:rPr>
                      <a:rPr lang="nl-NL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nl-NL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nl-NL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l-NL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nl-NL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nl-NL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NZ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833" y="4064932"/>
                <a:ext cx="2022733" cy="307777"/>
              </a:xfrm>
              <a:prstGeom prst="rect">
                <a:avLst/>
              </a:prstGeom>
              <a:blipFill>
                <a:blip r:embed="rId2"/>
                <a:stretch>
                  <a:fillRect l="-5120" t="-16000" r="-13253"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202376" y="6155174"/>
            <a:ext cx="720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FF99"/>
                </a:solidFill>
              </a:rPr>
              <a:t>Fundamentally address the question of energy resolution for T-decay</a:t>
            </a:r>
          </a:p>
        </p:txBody>
      </p:sp>
    </p:spTree>
    <p:extLst>
      <p:ext uri="{BB962C8B-B14F-4D97-AF65-F5344CB8AC3E}">
        <p14:creationId xmlns:p14="http://schemas.microsoft.com/office/powerpoint/2010/main" val="151596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000"/>
            <a:ext cx="8229600" cy="900000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3307" y="1659147"/>
                <a:ext cx="7665223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8650" lvl="1" indent="-274638">
                  <a:spcBef>
                    <a:spcPts val="1200"/>
                  </a:spcBef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Graphene as particle detectors</a:t>
                </a:r>
              </a:p>
              <a:p>
                <a:pPr marL="628650" lvl="1" indent="-274638">
                  <a:spcBef>
                    <a:spcPts val="1200"/>
                  </a:spcBef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Tritium on graphene: </a:t>
                </a:r>
              </a:p>
              <a:p>
                <a:pPr marL="354012" lvl="1" indent="0">
                  <a:spcBef>
                    <a:spcPts val="600"/>
                  </a:spcBef>
                  <a:tabLst>
                    <a:tab pos="720725" algn="l"/>
                  </a:tabLst>
                </a:pPr>
                <a:r>
                  <a:rPr lang="en-US" sz="2000" dirty="0"/>
                  <a:t>	Seed-experiment for Ptolemy </a:t>
                </a:r>
              </a:p>
              <a:p>
                <a:pPr marL="354012" lvl="1" indent="0">
                  <a:spcBef>
                    <a:spcPts val="600"/>
                  </a:spcBef>
                  <a:tabLst>
                    <a:tab pos="720725" algn="l"/>
                  </a:tabLst>
                </a:pPr>
                <a:endParaRPr lang="en-US" sz="2000" dirty="0"/>
              </a:p>
              <a:p>
                <a:pPr marL="354012" lvl="1" indent="0">
                  <a:spcBef>
                    <a:spcPts val="600"/>
                  </a:spcBef>
                  <a:tabLst>
                    <a:tab pos="720725" algn="l"/>
                  </a:tabLst>
                </a:pPr>
                <a:r>
                  <a:rPr lang="en-US" sz="2000" u="sng" dirty="0"/>
                  <a:t>To do:</a:t>
                </a:r>
              </a:p>
              <a:p>
                <a:pPr marL="696912" lvl="1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  <a:tabLst>
                    <a:tab pos="720725" algn="l"/>
                  </a:tabLst>
                </a:pPr>
                <a:r>
                  <a:rPr lang="en-US" sz="2000" dirty="0"/>
                  <a:t>Cold plasma graphene hydrogenation (</a:t>
                </a:r>
                <a:r>
                  <a:rPr lang="en-US" sz="2000" dirty="0" err="1"/>
                  <a:t>tritiation</a:t>
                </a:r>
                <a:r>
                  <a:rPr lang="en-US" sz="2000" dirty="0"/>
                  <a:t>)</a:t>
                </a:r>
              </a:p>
              <a:p>
                <a:pPr marL="696912" lvl="1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  <a:tabLst>
                    <a:tab pos="720725" algn="l"/>
                  </a:tabLst>
                </a:pPr>
                <a:r>
                  <a:rPr lang="en-US" sz="2000" dirty="0"/>
                  <a:t>Simultaneous resistance change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particle detection</a:t>
                </a:r>
              </a:p>
              <a:p>
                <a:pPr marL="354012" lvl="1" indent="0">
                  <a:spcBef>
                    <a:spcPts val="2400"/>
                  </a:spcBef>
                </a:pPr>
                <a:r>
                  <a:rPr lang="en-US" sz="2000" u="sng" dirty="0"/>
                  <a:t>Future:</a:t>
                </a:r>
              </a:p>
              <a:p>
                <a:pPr marL="696912" lvl="1" indent="-342900">
                  <a:spcBef>
                    <a:spcPts val="600"/>
                  </a:spcBef>
                  <a:buFont typeface="Wingdings" panose="05000000000000000000" pitchFamily="2" charset="2"/>
                  <a:buChar char="Ø"/>
                  <a:tabLst>
                    <a:tab pos="720725" algn="l"/>
                  </a:tabLst>
                </a:pPr>
                <a:r>
                  <a:rPr lang="en-US" sz="2000" dirty="0"/>
                  <a:t>100 g tritium target</a:t>
                </a:r>
                <a:endParaRPr lang="nl-NL" sz="20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07" y="1659147"/>
                <a:ext cx="7665223" cy="3785652"/>
              </a:xfrm>
              <a:prstGeom prst="rect">
                <a:avLst/>
              </a:prstGeom>
              <a:blipFill>
                <a:blip r:embed="rId2"/>
                <a:stretch>
                  <a:fillRect t="-644" b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5080468"/>
      </p:ext>
    </p:extLst>
  </p:cSld>
  <p:clrMapOvr>
    <a:masterClrMapping/>
  </p:clrMapOvr>
</p:sld>
</file>

<file path=ppt/theme/theme1.xml><?xml version="1.0" encoding="utf-8"?>
<a:theme xmlns:a="http://schemas.openxmlformats.org/drawingml/2006/main" name="RU PPT Algemeen ENG 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U Titeldia'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572</Words>
  <Application>Microsoft Macintosh PowerPoint</Application>
  <PresentationFormat>On-screen Show (4:3)</PresentationFormat>
  <Paragraphs>168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 Unicode MS</vt:lpstr>
      <vt:lpstr>Arial</vt:lpstr>
      <vt:lpstr>Bahnschrift Light</vt:lpstr>
      <vt:lpstr>Calibri</vt:lpstr>
      <vt:lpstr>Cambria Math</vt:lpstr>
      <vt:lpstr>CMBX9</vt:lpstr>
      <vt:lpstr>CMR9</vt:lpstr>
      <vt:lpstr>CMTI9</vt:lpstr>
      <vt:lpstr>Lucida Grande</vt:lpstr>
      <vt:lpstr>Monotype Sorts</vt:lpstr>
      <vt:lpstr>Symbol</vt:lpstr>
      <vt:lpstr>Times New Roman</vt:lpstr>
      <vt:lpstr>Verdana</vt:lpstr>
      <vt:lpstr>Wingdings</vt:lpstr>
      <vt:lpstr>RU PPT Algemeen ENG 2014</vt:lpstr>
      <vt:lpstr>RU Titeldia's</vt:lpstr>
      <vt:lpstr>Equation</vt:lpstr>
      <vt:lpstr>PowerPoint Presentation</vt:lpstr>
      <vt:lpstr>The Nijmegen group</vt:lpstr>
      <vt:lpstr>Tritium on graphene (graphite)</vt:lpstr>
      <vt:lpstr>Graphene FETs</vt:lpstr>
      <vt:lpstr>Idea: particle detectors</vt:lpstr>
      <vt:lpstr>Hydrogenated graphene </vt:lpstr>
      <vt:lpstr>Hydrogenated graphene </vt:lpstr>
      <vt:lpstr>Tritiated graphene </vt:lpstr>
      <vt:lpstr>Summary and outlook</vt:lpstr>
      <vt:lpstr>Thanks you for your attention!</vt:lpstr>
      <vt:lpstr>Tritium decay</vt:lpstr>
      <vt:lpstr>NWA project – key questions</vt:lpstr>
      <vt:lpstr>Collaborations</vt:lpstr>
      <vt:lpstr>NWA project in a nutshell</vt:lpstr>
      <vt:lpstr>Free T decay vs. n-induced decay</vt:lpstr>
      <vt:lpstr>The tritinated graphene target  </vt:lpstr>
    </vt:vector>
  </TitlesOfParts>
  <Company>Radboud Universiteit Nijmegen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u560141</dc:creator>
  <cp:lastModifiedBy>Microsoft Office User</cp:lastModifiedBy>
  <cp:revision>401</cp:revision>
  <dcterms:created xsi:type="dcterms:W3CDTF">2014-10-09T12:18:01Z</dcterms:created>
  <dcterms:modified xsi:type="dcterms:W3CDTF">2022-10-06T21:42:49Z</dcterms:modified>
</cp:coreProperties>
</file>