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63" r:id="rId2"/>
    <p:sldId id="934" r:id="rId3"/>
    <p:sldId id="954" r:id="rId4"/>
    <p:sldId id="952" r:id="rId5"/>
    <p:sldId id="258" r:id="rId6"/>
    <p:sldId id="951" r:id="rId7"/>
    <p:sldId id="953" r:id="rId8"/>
    <p:sldId id="955" r:id="rId9"/>
    <p:sldId id="259" r:id="rId10"/>
    <p:sldId id="945" r:id="rId11"/>
    <p:sldId id="256" r:id="rId12"/>
    <p:sldId id="937" r:id="rId13"/>
    <p:sldId id="260" r:id="rId14"/>
    <p:sldId id="261" r:id="rId15"/>
    <p:sldId id="957" r:id="rId16"/>
    <p:sldId id="959" r:id="rId17"/>
    <p:sldId id="956" r:id="rId18"/>
    <p:sldId id="947" r:id="rId19"/>
    <p:sldId id="935" r:id="rId20"/>
    <p:sldId id="960" r:id="rId21"/>
    <p:sldId id="958" r:id="rId22"/>
    <p:sldId id="936" r:id="rId23"/>
    <p:sldId id="950" r:id="rId24"/>
    <p:sldId id="948" r:id="rId25"/>
    <p:sldId id="9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3"/>
    <p:restoredTop sz="94648"/>
  </p:normalViewPr>
  <p:slideViewPr>
    <p:cSldViewPr snapToGrid="0" snapToObjects="1">
      <p:cViewPr>
        <p:scale>
          <a:sx n="100" d="100"/>
          <a:sy n="100" d="100"/>
        </p:scale>
        <p:origin x="14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38F4B-8649-CD49-B447-77139ABCCC8B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49E9D-8D42-4148-9B37-195363E6F95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995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Progressive zoom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4053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All components have been purchased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1409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All components have been purchased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2602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60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111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192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74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052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005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999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8424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5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995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838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A9B40-1523-A24D-944F-E8A6EB93FCC5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892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8B69-61AF-196A-FD53-ADEBE19C8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Single electron RF emission</a:t>
            </a:r>
            <a:b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detection at LNGS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1DF93-F557-D4B9-5E9E-41F9A0C968DB}"/>
              </a:ext>
            </a:extLst>
          </p:cNvPr>
          <p:cNvSpPr txBox="1"/>
          <p:nvPr/>
        </p:nvSpPr>
        <p:spPr>
          <a:xfrm>
            <a:off x="1201157" y="881743"/>
            <a:ext cx="2710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P</a:t>
            </a:r>
            <a:r>
              <a:rPr lang="en-GB" dirty="0"/>
              <a:t>T</a:t>
            </a:r>
            <a:r>
              <a:rPr lang="en-IT" dirty="0"/>
              <a:t>OLEMY General Meeting</a:t>
            </a:r>
          </a:p>
          <a:p>
            <a:pPr algn="ctr"/>
            <a:r>
              <a:rPr lang="en-IT" dirty="0"/>
              <a:t>Zandvoort (NL)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7FDC2-3745-F835-65C0-BE31039DBE00}"/>
              </a:ext>
            </a:extLst>
          </p:cNvPr>
          <p:cNvSpPr txBox="1"/>
          <p:nvPr/>
        </p:nvSpPr>
        <p:spPr>
          <a:xfrm>
            <a:off x="9326806" y="1020242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Oct. 7,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BAE28-98D7-6CB7-9FDD-7111D84A8832}"/>
              </a:ext>
            </a:extLst>
          </p:cNvPr>
          <p:cNvSpPr txBox="1"/>
          <p:nvPr/>
        </p:nvSpPr>
        <p:spPr>
          <a:xfrm>
            <a:off x="4338218" y="3875315"/>
            <a:ext cx="3515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dirty="0"/>
              <a:t>Alfredo G. Cocco</a:t>
            </a:r>
          </a:p>
          <a:p>
            <a:pPr algn="ctr"/>
            <a:r>
              <a:rPr lang="en-IT" dirty="0"/>
              <a:t>Istituto Nazionale di Fisica Nucleare</a:t>
            </a:r>
          </a:p>
          <a:p>
            <a:pPr algn="ctr"/>
            <a:r>
              <a:rPr lang="en-IT" dirty="0"/>
              <a:t>Laboratori Nazionali del GranSasso</a:t>
            </a:r>
          </a:p>
        </p:txBody>
      </p:sp>
    </p:spTree>
    <p:extLst>
      <p:ext uri="{BB962C8B-B14F-4D97-AF65-F5344CB8AC3E}">
        <p14:creationId xmlns:p14="http://schemas.microsoft.com/office/powerpoint/2010/main" val="401349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28EB-26C3-C2AC-4129-AB06456C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8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Study of RF emitted by “trapped” electrons</a:t>
            </a:r>
            <a:b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T" sz="3200" dirty="0">
                <a:latin typeface="Arial" panose="020B0604020202020204" pitchFamily="34" charset="0"/>
                <a:cs typeface="Arial" panose="020B0604020202020204" pitchFamily="34" charset="0"/>
              </a:rPr>
              <a:t>RF readout test bench before the real prototype</a:t>
            </a:r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A0D7EE-09FA-CB9B-2F2A-71A6F945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3" y="1843811"/>
            <a:ext cx="5943260" cy="27742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3864992-5EC2-D881-C9E3-00423483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13" y="2641685"/>
            <a:ext cx="4935597" cy="1697705"/>
          </a:xfrm>
          <a:prstGeom prst="rect">
            <a:avLst/>
          </a:prstGeom>
        </p:spPr>
      </p:pic>
      <p:pic>
        <p:nvPicPr>
          <p:cNvPr id="9" name="Immagine 10">
            <a:extLst>
              <a:ext uri="{FF2B5EF4-FFF2-40B4-BE49-F238E27FC236}">
                <a16:creationId xmlns:a16="http://schemas.microsoft.com/office/drawing/2014/main" id="{22026EE0-B61E-ACC6-9B06-AC39B8F4E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53" y="4618034"/>
            <a:ext cx="3597747" cy="16793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20D85B-C534-C824-A567-46A207B6F637}"/>
              </a:ext>
            </a:extLst>
          </p:cNvPr>
          <p:cNvCxnSpPr>
            <a:cxnSpLocks/>
          </p:cNvCxnSpPr>
          <p:nvPr/>
        </p:nvCxnSpPr>
        <p:spPr>
          <a:xfrm flipH="1" flipV="1">
            <a:off x="1950924" y="3139941"/>
            <a:ext cx="3143558" cy="7978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3DD5E7-96AC-C2ED-78BE-3EBFF5CC68CA}"/>
              </a:ext>
            </a:extLst>
          </p:cNvPr>
          <p:cNvSpPr txBox="1"/>
          <p:nvPr/>
        </p:nvSpPr>
        <p:spPr>
          <a:xfrm>
            <a:off x="4110460" y="3908592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 field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EC2BB2-D454-C5B0-12AF-5F91F853032F}"/>
              </a:ext>
            </a:extLst>
          </p:cNvPr>
          <p:cNvCxnSpPr/>
          <p:nvPr/>
        </p:nvCxnSpPr>
        <p:spPr>
          <a:xfrm>
            <a:off x="9554926" y="4805100"/>
            <a:ext cx="0" cy="5782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822307-819C-412B-3C54-E2DF8AEC49BB}"/>
              </a:ext>
            </a:extLst>
          </p:cNvPr>
          <p:cNvCxnSpPr>
            <a:cxnSpLocks/>
          </p:cNvCxnSpPr>
          <p:nvPr/>
        </p:nvCxnSpPr>
        <p:spPr>
          <a:xfrm flipV="1">
            <a:off x="9553475" y="5580530"/>
            <a:ext cx="0" cy="4818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C3ED0DC-AADB-9827-471D-F65CCAFB4EC2}"/>
              </a:ext>
            </a:extLst>
          </p:cNvPr>
          <p:cNvSpPr txBox="1"/>
          <p:nvPr/>
        </p:nvSpPr>
        <p:spPr>
          <a:xfrm>
            <a:off x="9614469" y="630857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 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C1969F-F62E-64A6-1D0C-D14AC09D624B}"/>
              </a:ext>
            </a:extLst>
          </p:cNvPr>
          <p:cNvSpPr txBox="1"/>
          <p:nvPr/>
        </p:nvSpPr>
        <p:spPr>
          <a:xfrm>
            <a:off x="8834336" y="279124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ExB drift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4CDA04-9D3B-050B-E5DE-98B0ED24ACF6}"/>
              </a:ext>
            </a:extLst>
          </p:cNvPr>
          <p:cNvCxnSpPr>
            <a:cxnSpLocks/>
          </p:cNvCxnSpPr>
          <p:nvPr/>
        </p:nvCxnSpPr>
        <p:spPr>
          <a:xfrm flipH="1">
            <a:off x="8310282" y="3173427"/>
            <a:ext cx="68289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193007-07B9-7B6F-BA32-D5EE0F20A02F}"/>
              </a:ext>
            </a:extLst>
          </p:cNvPr>
          <p:cNvSpPr txBox="1"/>
          <p:nvPr/>
        </p:nvSpPr>
        <p:spPr>
          <a:xfrm>
            <a:off x="960987" y="5009990"/>
            <a:ext cx="5537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ExB drift + left-right bouncing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unique pattern of doppler-shifted frequencies/intensities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s a function of kinetic energy and pitch angle</a:t>
            </a:r>
          </a:p>
        </p:txBody>
      </p:sp>
    </p:spTree>
    <p:extLst>
      <p:ext uri="{BB962C8B-B14F-4D97-AF65-F5344CB8AC3E}">
        <p14:creationId xmlns:p14="http://schemas.microsoft.com/office/powerpoint/2010/main" val="56899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313716-B96C-A3B5-8C8F-C45ED39B84EB}"/>
              </a:ext>
            </a:extLst>
          </p:cNvPr>
          <p:cNvSpPr/>
          <p:nvPr/>
        </p:nvSpPr>
        <p:spPr>
          <a:xfrm>
            <a:off x="4613784" y="320110"/>
            <a:ext cx="2374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Electron trap</a:t>
            </a:r>
            <a:endParaRPr lang="en-IT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device, measuring stick&#10;&#10;Description automatically generated">
            <a:extLst>
              <a:ext uri="{FF2B5EF4-FFF2-40B4-BE49-F238E27FC236}">
                <a16:creationId xmlns:a16="http://schemas.microsoft.com/office/drawing/2014/main" id="{EEB80D1E-2CE5-3C86-ED8E-FDCBDC41A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35" y="2236694"/>
            <a:ext cx="7830652" cy="3208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F55DEB-0832-F472-6660-C18077236B4D}"/>
              </a:ext>
            </a:extLst>
          </p:cNvPr>
          <p:cNvSpPr txBox="1"/>
          <p:nvPr/>
        </p:nvSpPr>
        <p:spPr>
          <a:xfrm>
            <a:off x="2195365" y="1078347"/>
            <a:ext cx="7016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 prototype 3D printed by LNGS Additive Manufacturing Workshop</a:t>
            </a:r>
          </a:p>
          <a:p>
            <a:endParaRPr lang="en-US" dirty="0"/>
          </a:p>
          <a:p>
            <a:r>
              <a:rPr lang="en-US" dirty="0"/>
              <a:t>Attenuation @ 26 GHz measured to be less than 2 dB</a:t>
            </a:r>
          </a:p>
        </p:txBody>
      </p:sp>
    </p:spTree>
    <p:extLst>
      <p:ext uri="{BB962C8B-B14F-4D97-AF65-F5344CB8AC3E}">
        <p14:creationId xmlns:p14="http://schemas.microsoft.com/office/powerpoint/2010/main" val="214305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E687653A-40A1-47B6-89C0-1AD6D33FA0CB}"/>
              </a:ext>
            </a:extLst>
          </p:cNvPr>
          <p:cNvSpPr txBox="1"/>
          <p:nvPr/>
        </p:nvSpPr>
        <p:spPr>
          <a:xfrm>
            <a:off x="2110261" y="781107"/>
            <a:ext cx="7971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Electron Trap RF </a:t>
            </a:r>
            <a:r>
              <a:rPr lang="it-IT" sz="3200" dirty="0" err="1"/>
              <a:t>emission</a:t>
            </a:r>
            <a:r>
              <a:rPr lang="it-IT" sz="3200" dirty="0"/>
              <a:t> </a:t>
            </a:r>
            <a:r>
              <a:rPr lang="it-IT" sz="3200" dirty="0" err="1"/>
              <a:t>simulation</a:t>
            </a:r>
            <a:r>
              <a:rPr lang="it-IT" sz="3200" dirty="0"/>
              <a:t> </a:t>
            </a:r>
            <a:r>
              <a:rPr lang="it-IT" sz="3200" dirty="0" err="1"/>
              <a:t>using</a:t>
            </a:r>
            <a:r>
              <a:rPr lang="it-IT" sz="3200" dirty="0"/>
              <a:t> CST</a:t>
            </a:r>
            <a:endParaRPr lang="it-IT" sz="3200" u="sng" dirty="0">
              <a:solidFill>
                <a:srgbClr val="FF0000"/>
              </a:solidFill>
            </a:endParaRP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46D94587-3247-52C8-D4A0-3910C9CD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9" y="2226421"/>
            <a:ext cx="5904346" cy="3097065"/>
          </a:xfrm>
          <a:prstGeom prst="rect">
            <a:avLst/>
          </a:prstGeom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04D798CF-C7EA-FA76-D82A-F2C2623BD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52" y="2094144"/>
            <a:ext cx="5166947" cy="32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524EFF54-7D4C-9614-3BD9-942A461C8385}"/>
              </a:ext>
            </a:extLst>
          </p:cNvPr>
          <p:cNvSpPr txBox="1"/>
          <p:nvPr/>
        </p:nvSpPr>
        <p:spPr>
          <a:xfrm>
            <a:off x="3214570" y="86499"/>
            <a:ext cx="5762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u="sng" dirty="0"/>
              <a:t>RF </a:t>
            </a:r>
            <a:r>
              <a:rPr lang="it-IT" sz="4000" u="sng" dirty="0" err="1"/>
              <a:t>signal</a:t>
            </a:r>
            <a:r>
              <a:rPr lang="it-IT" sz="4000" u="sng" dirty="0"/>
              <a:t> FFT </a:t>
            </a:r>
            <a:r>
              <a:rPr lang="it-IT" sz="4000" u="sng" dirty="0" err="1"/>
              <a:t>analysis</a:t>
            </a:r>
            <a:r>
              <a:rPr lang="it-IT" sz="4000" u="sng" dirty="0"/>
              <a:t> (CST)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0CA7931B-F60A-7942-C1B7-28EABCD1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79" y="3738577"/>
            <a:ext cx="4766618" cy="2979136"/>
          </a:xfrm>
          <a:prstGeom prst="rect">
            <a:avLst/>
          </a:prstGeom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5911A27F-B32F-4D19-5612-3B8B6D520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03" y="3738577"/>
            <a:ext cx="4766618" cy="2979136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E6640B6D-9A62-5322-85CE-BAB248994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79" y="759441"/>
            <a:ext cx="4766618" cy="2979136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F9FADDD0-60D6-075B-D504-21CC339F0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9" y="759441"/>
            <a:ext cx="4966782" cy="31042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B3A949-A303-97BE-19D4-331E957D0EA4}"/>
              </a:ext>
            </a:extLst>
          </p:cNvPr>
          <p:cNvCxnSpPr>
            <a:cxnSpLocks/>
          </p:cNvCxnSpPr>
          <p:nvPr/>
        </p:nvCxnSpPr>
        <p:spPr>
          <a:xfrm flipH="1">
            <a:off x="7035800" y="3289300"/>
            <a:ext cx="1562100" cy="29845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38D8F0-EDAF-FEFD-F090-94EA5A39848B}"/>
              </a:ext>
            </a:extLst>
          </p:cNvPr>
          <p:cNvCxnSpPr>
            <a:cxnSpLocks/>
          </p:cNvCxnSpPr>
          <p:nvPr/>
        </p:nvCxnSpPr>
        <p:spPr>
          <a:xfrm>
            <a:off x="9334500" y="3289300"/>
            <a:ext cx="1625600" cy="29845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22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A006C-7276-0DCE-F04B-3002D888E5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66725" y="1196694"/>
            <a:ext cx="3590670" cy="14098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94DB29-51BF-8FFF-3922-DB93F64B83FF}"/>
              </a:ext>
            </a:extLst>
          </p:cNvPr>
          <p:cNvCxnSpPr>
            <a:cxnSpLocks/>
          </p:cNvCxnSpPr>
          <p:nvPr/>
        </p:nvCxnSpPr>
        <p:spPr>
          <a:xfrm>
            <a:off x="7048243" y="6451188"/>
            <a:ext cx="446290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34F413-7591-CF32-963D-95ED34416874}"/>
              </a:ext>
            </a:extLst>
          </p:cNvPr>
          <p:cNvCxnSpPr>
            <a:cxnSpLocks/>
          </p:cNvCxnSpPr>
          <p:nvPr/>
        </p:nvCxnSpPr>
        <p:spPr>
          <a:xfrm>
            <a:off x="10633328" y="6357571"/>
            <a:ext cx="0" cy="1806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FA64D4-65A1-E78B-BCB5-93C1C18F463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52" y="3050577"/>
            <a:ext cx="3590670" cy="1409867"/>
          </a:xfrm>
          <a:prstGeom prst="rect">
            <a:avLst/>
          </a:prstGeom>
        </p:spPr>
      </p:pic>
      <p:pic>
        <p:nvPicPr>
          <p:cNvPr id="6" name="Picture 5" descr="A picture containing curtain&#10;&#10;Description automatically generated">
            <a:extLst>
              <a:ext uri="{FF2B5EF4-FFF2-40B4-BE49-F238E27FC236}">
                <a16:creationId xmlns:a16="http://schemas.microsoft.com/office/drawing/2014/main" id="{4C9DBE38-FB56-1D95-BCEA-E8C46AB98A6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48243" y="4876241"/>
            <a:ext cx="3590670" cy="140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E6E26-CD9F-137A-7E45-7D6312354B5A}"/>
              </a:ext>
            </a:extLst>
          </p:cNvPr>
          <p:cNvSpPr txBox="1"/>
          <p:nvPr/>
        </p:nvSpPr>
        <p:spPr>
          <a:xfrm>
            <a:off x="5697236" y="1196694"/>
            <a:ext cx="128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IT" dirty="0"/>
              <a:t>itch angle</a:t>
            </a:r>
          </a:p>
          <a:p>
            <a:endParaRPr lang="en-IT" dirty="0"/>
          </a:p>
          <a:p>
            <a:r>
              <a:rPr lang="en-IT" dirty="0"/>
              <a:t>        45</a:t>
            </a:r>
            <a:r>
              <a:rPr lang="en-IT" baseline="30000" dirty="0"/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51CB5-B3E9-EDC7-6546-98110CF42F49}"/>
              </a:ext>
            </a:extLst>
          </p:cNvPr>
          <p:cNvSpPr txBox="1"/>
          <p:nvPr/>
        </p:nvSpPr>
        <p:spPr>
          <a:xfrm>
            <a:off x="6101721" y="3409556"/>
            <a:ext cx="55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60</a:t>
            </a:r>
            <a:r>
              <a:rPr lang="en-IT" baseline="300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6F3C1-7BF2-E512-7E17-A5F545CDB32B}"/>
              </a:ext>
            </a:extLst>
          </p:cNvPr>
          <p:cNvSpPr txBox="1"/>
          <p:nvPr/>
        </p:nvSpPr>
        <p:spPr>
          <a:xfrm>
            <a:off x="6101721" y="5339349"/>
            <a:ext cx="57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83</a:t>
            </a:r>
            <a:r>
              <a:rPr lang="en-IT" baseline="300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E0A36-B917-111D-6BFF-E64B5E2CBFE7}"/>
              </a:ext>
            </a:extLst>
          </p:cNvPr>
          <p:cNvSpPr txBox="1"/>
          <p:nvPr/>
        </p:nvSpPr>
        <p:spPr>
          <a:xfrm>
            <a:off x="835526" y="3893337"/>
            <a:ext cx="24625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CST RF signal </a:t>
            </a:r>
          </a:p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imulated mixing</a:t>
            </a:r>
          </a:p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LO = 26.7 GHz</a:t>
            </a:r>
          </a:p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e-sampling (0.1 ns)</a:t>
            </a:r>
          </a:p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49744D0-3680-B15F-6631-4EF981EB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400" y="4023824"/>
            <a:ext cx="2415688" cy="140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F3BAF7-DA9A-3E1B-E97A-ECDF93181464}"/>
              </a:ext>
            </a:extLst>
          </p:cNvPr>
          <p:cNvSpPr txBox="1"/>
          <p:nvPr/>
        </p:nvSpPr>
        <p:spPr>
          <a:xfrm>
            <a:off x="10846862" y="6127144"/>
            <a:ext cx="56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freq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E273F-4EAF-4738-A239-98C86F376CC5}"/>
              </a:ext>
            </a:extLst>
          </p:cNvPr>
          <p:cNvSpPr txBox="1"/>
          <p:nvPr/>
        </p:nvSpPr>
        <p:spPr>
          <a:xfrm rot="16200000">
            <a:off x="10299651" y="3370474"/>
            <a:ext cx="162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IT" dirty="0"/>
              <a:t>ime (samples)</a:t>
            </a:r>
          </a:p>
        </p:txBody>
      </p:sp>
      <p:sp>
        <p:nvSpPr>
          <p:cNvPr id="14" name="CasellaDiTesto 3">
            <a:extLst>
              <a:ext uri="{FF2B5EF4-FFF2-40B4-BE49-F238E27FC236}">
                <a16:creationId xmlns:a16="http://schemas.microsoft.com/office/drawing/2014/main" id="{693894EE-73E4-7866-F377-202224522492}"/>
              </a:ext>
            </a:extLst>
          </p:cNvPr>
          <p:cNvSpPr txBox="1"/>
          <p:nvPr/>
        </p:nvSpPr>
        <p:spPr>
          <a:xfrm>
            <a:off x="1566778" y="242791"/>
            <a:ext cx="8260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Preliminary RF </a:t>
            </a:r>
            <a:r>
              <a:rPr lang="it-IT" sz="4000" dirty="0" err="1"/>
              <a:t>signal</a:t>
            </a:r>
            <a:r>
              <a:rPr lang="it-IT" sz="4000" dirty="0"/>
              <a:t> FFT </a:t>
            </a:r>
            <a:r>
              <a:rPr lang="it-IT" sz="4000" dirty="0" err="1"/>
              <a:t>analysis</a:t>
            </a:r>
            <a:r>
              <a:rPr lang="it-IT" sz="4000" dirty="0"/>
              <a:t> (CST)</a:t>
            </a: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D0B04809-594E-DA17-E99C-75D8C398C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72" y="1196694"/>
            <a:ext cx="3773514" cy="23584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42FAD9-D824-ECDA-FEF6-E2E4E2A13439}"/>
              </a:ext>
            </a:extLst>
          </p:cNvPr>
          <p:cNvCxnSpPr>
            <a:cxnSpLocks/>
          </p:cNvCxnSpPr>
          <p:nvPr/>
        </p:nvCxnSpPr>
        <p:spPr>
          <a:xfrm>
            <a:off x="4008410" y="2231571"/>
            <a:ext cx="0" cy="84341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2785A5-5026-95D1-68FC-C08E2A1A3A13}"/>
              </a:ext>
            </a:extLst>
          </p:cNvPr>
          <p:cNvSpPr txBox="1"/>
          <p:nvPr/>
        </p:nvSpPr>
        <p:spPr>
          <a:xfrm>
            <a:off x="3954205" y="207267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8CDE0-047F-434C-88B3-9F37432347F6}"/>
              </a:ext>
            </a:extLst>
          </p:cNvPr>
          <p:cNvSpPr txBox="1"/>
          <p:nvPr/>
        </p:nvSpPr>
        <p:spPr>
          <a:xfrm>
            <a:off x="10322986" y="653212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5 GHz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1FAFFB-68D2-24FE-A3B2-063A81A2A36E}"/>
              </a:ext>
            </a:extLst>
          </p:cNvPr>
          <p:cNvCxnSpPr>
            <a:cxnSpLocks/>
          </p:cNvCxnSpPr>
          <p:nvPr/>
        </p:nvCxnSpPr>
        <p:spPr>
          <a:xfrm flipV="1">
            <a:off x="10846862" y="2793214"/>
            <a:ext cx="0" cy="16672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04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47A-156A-2427-9041-BA1BF89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The electron source(s)</a:t>
            </a:r>
          </a:p>
        </p:txBody>
      </p:sp>
    </p:spTree>
    <p:extLst>
      <p:ext uri="{BB962C8B-B14F-4D97-AF65-F5344CB8AC3E}">
        <p14:creationId xmlns:p14="http://schemas.microsoft.com/office/powerpoint/2010/main" val="95410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E227-B5FD-E0DB-6163-A3CF2076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8500" cy="1325563"/>
          </a:xfrm>
        </p:spPr>
        <p:txBody>
          <a:bodyPr/>
          <a:lstStyle/>
          <a:p>
            <a:r>
              <a:rPr lang="en-IT" dirty="0"/>
              <a:t>Radioactive sources under development/study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B7D51-874B-593E-0188-6DCCA613E658}"/>
              </a:ext>
            </a:extLst>
          </p:cNvPr>
          <p:cNvSpPr txBox="1"/>
          <p:nvPr/>
        </p:nvSpPr>
        <p:spPr>
          <a:xfrm>
            <a:off x="1029629" y="1511300"/>
            <a:ext cx="864371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Electron Gun: Kimball 1-20 keV @ LNGS</a:t>
            </a:r>
          </a:p>
          <a:p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Gas Tritium: procurement of a significant amount of tritium gas (74 GBq)</a:t>
            </a: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design and realization of a titanium sponge tritium container</a:t>
            </a:r>
          </a:p>
          <a:p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Rb/</a:t>
            </a:r>
            <a:r>
              <a:rPr lang="en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83m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Kr: waiting to receive a quote for a small source (20 kBq)</a:t>
            </a: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advantage: monocromatic electrons (30 keV)</a:t>
            </a:r>
          </a:p>
          <a:p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en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28A1A-7FA5-E2BD-631A-E76FAED87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60" y="3755443"/>
            <a:ext cx="4497121" cy="308213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358CB54-34E5-D6D4-B412-7DF63B53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781" y="3775862"/>
            <a:ext cx="4497121" cy="30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47A-156A-2427-9041-BA1BF89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The RF front-end electronics and DAQ</a:t>
            </a:r>
          </a:p>
        </p:txBody>
      </p:sp>
    </p:spTree>
    <p:extLst>
      <p:ext uri="{BB962C8B-B14F-4D97-AF65-F5344CB8AC3E}">
        <p14:creationId xmlns:p14="http://schemas.microsoft.com/office/powerpoint/2010/main" val="179212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BE73FA-ADDF-9C1C-7B9D-A637601F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T" sz="3600" dirty="0">
                <a:latin typeface="Arial" panose="020B0604020202020204" pitchFamily="34" charset="0"/>
                <a:cs typeface="Arial" panose="020B0604020202020204" pitchFamily="34" charset="0"/>
              </a:rPr>
              <a:t>RF detection: measurement of the noise floor</a:t>
            </a:r>
            <a:br>
              <a:rPr lang="en-I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F.Virzi Master Thesis (Sapienza/INFN) See Federico’s talk</a:t>
            </a:r>
            <a:r>
              <a:rPr lang="en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272B0E2-BD25-BBC5-FECC-220258138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32"/>
          <a:stretch/>
        </p:blipFill>
        <p:spPr>
          <a:xfrm>
            <a:off x="2314222" y="5088746"/>
            <a:ext cx="6955870" cy="1596572"/>
          </a:xfrm>
          <a:prstGeom prst="rect">
            <a:avLst/>
          </a:prstGeom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4A6159A-2BCE-E7C2-9628-9EB12A99A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2244058"/>
            <a:ext cx="5324926" cy="2921843"/>
          </a:xfrm>
          <a:prstGeom prst="rect">
            <a:avLst/>
          </a:prstGeom>
        </p:spPr>
      </p:pic>
      <p:pic>
        <p:nvPicPr>
          <p:cNvPr id="10" name="Picture 9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0922A80-2278-799C-0E23-78C82DE1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54153"/>
            <a:ext cx="4510928" cy="2523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BA7B7C-854E-B71B-10B4-D0B322B23D07}"/>
              </a:ext>
            </a:extLst>
          </p:cNvPr>
          <p:cNvSpPr/>
          <p:nvPr/>
        </p:nvSpPr>
        <p:spPr>
          <a:xfrm>
            <a:off x="5176157" y="5165901"/>
            <a:ext cx="1839686" cy="1082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A9D35-DCB2-5DA3-CAF1-139A29D98B72}"/>
              </a:ext>
            </a:extLst>
          </p:cNvPr>
          <p:cNvSpPr txBox="1"/>
          <p:nvPr/>
        </p:nvSpPr>
        <p:spPr>
          <a:xfrm>
            <a:off x="5845629" y="599802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912F9-F525-5B46-80F4-E33080E4233D}"/>
              </a:ext>
            </a:extLst>
          </p:cNvPr>
          <p:cNvSpPr txBox="1"/>
          <p:nvPr/>
        </p:nvSpPr>
        <p:spPr>
          <a:xfrm>
            <a:off x="8611860" y="5758568"/>
            <a:ext cx="2128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Helvetica" pitchFamily="2" charset="0"/>
              </a:rPr>
              <a:t>AGILENT E4407B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E6D28-D1CF-64E6-78BB-04D70330111D}"/>
              </a:ext>
            </a:extLst>
          </p:cNvPr>
          <p:cNvSpPr txBox="1"/>
          <p:nvPr/>
        </p:nvSpPr>
        <p:spPr>
          <a:xfrm>
            <a:off x="1426127" y="1538765"/>
            <a:ext cx="945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Successful down-conversion and detection of a -120 dBm reference signal</a:t>
            </a:r>
          </a:p>
        </p:txBody>
      </p:sp>
    </p:spTree>
    <p:extLst>
      <p:ext uri="{BB962C8B-B14F-4D97-AF65-F5344CB8AC3E}">
        <p14:creationId xmlns:p14="http://schemas.microsoft.com/office/powerpoint/2010/main" val="161773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E9DA84-EB3C-E346-AB5C-3D7674AA9214}"/>
              </a:ext>
            </a:extLst>
          </p:cNvPr>
          <p:cNvSpPr/>
          <p:nvPr/>
        </p:nvSpPr>
        <p:spPr>
          <a:xfrm>
            <a:off x="769193" y="1625051"/>
            <a:ext cx="3582763" cy="1019036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40AF1E0-0FB3-3740-9179-A1DC89DD5F7F}"/>
              </a:ext>
            </a:extLst>
          </p:cNvPr>
          <p:cNvSpPr/>
          <p:nvPr/>
        </p:nvSpPr>
        <p:spPr>
          <a:xfrm rot="5400000">
            <a:off x="1775975" y="1939865"/>
            <a:ext cx="463138" cy="38001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01416A-7B6E-BA4F-B23E-A092FCE12E18}"/>
              </a:ext>
            </a:extLst>
          </p:cNvPr>
          <p:cNvCxnSpPr/>
          <p:nvPr/>
        </p:nvCxnSpPr>
        <p:spPr>
          <a:xfrm>
            <a:off x="1427633" y="2129873"/>
            <a:ext cx="3859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30A028-BF08-F547-A3D0-5B844B56E3E0}"/>
              </a:ext>
            </a:extLst>
          </p:cNvPr>
          <p:cNvCxnSpPr/>
          <p:nvPr/>
        </p:nvCxnSpPr>
        <p:spPr>
          <a:xfrm>
            <a:off x="2180106" y="2125108"/>
            <a:ext cx="3859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D47D8F-4880-BF46-A6CB-34008A9C9C49}"/>
              </a:ext>
            </a:extLst>
          </p:cNvPr>
          <p:cNvCxnSpPr>
            <a:cxnSpLocks/>
          </p:cNvCxnSpPr>
          <p:nvPr/>
        </p:nvCxnSpPr>
        <p:spPr>
          <a:xfrm>
            <a:off x="4171956" y="2134569"/>
            <a:ext cx="360000" cy="810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angle 10">
            <a:extLst>
              <a:ext uri="{FF2B5EF4-FFF2-40B4-BE49-F238E27FC236}">
                <a16:creationId xmlns:a16="http://schemas.microsoft.com/office/drawing/2014/main" id="{7165D27B-727D-ED42-9A0B-AAC0BA9D5A6F}"/>
              </a:ext>
            </a:extLst>
          </p:cNvPr>
          <p:cNvSpPr/>
          <p:nvPr/>
        </p:nvSpPr>
        <p:spPr>
          <a:xfrm rot="5400000">
            <a:off x="4463954" y="1856173"/>
            <a:ext cx="606704" cy="5368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01D343-1907-AB40-AD5E-F71FC5211D13}"/>
              </a:ext>
            </a:extLst>
          </p:cNvPr>
          <p:cNvSpPr txBox="1"/>
          <p:nvPr/>
        </p:nvSpPr>
        <p:spPr>
          <a:xfrm>
            <a:off x="6398787" y="3076396"/>
            <a:ext cx="2046651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Marki</a:t>
            </a:r>
            <a:r>
              <a:rPr lang="en-US" sz="1200" dirty="0"/>
              <a:t> AMM-6702UC</a:t>
            </a:r>
          </a:p>
          <a:p>
            <a:pPr algn="ctr"/>
            <a:r>
              <a:rPr lang="en-US" sz="1200" dirty="0"/>
              <a:t>LO buffer +28 dB small signals</a:t>
            </a:r>
          </a:p>
          <a:p>
            <a:pPr algn="ctr"/>
            <a:r>
              <a:rPr lang="en-US" sz="1200" dirty="0"/>
              <a:t>Output : +9 dBm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A3120E-B956-DA4D-A411-FFDBD3E99B6E}"/>
              </a:ext>
            </a:extLst>
          </p:cNvPr>
          <p:cNvSpPr txBox="1"/>
          <p:nvPr/>
        </p:nvSpPr>
        <p:spPr>
          <a:xfrm>
            <a:off x="6498923" y="4113351"/>
            <a:ext cx="1853071" cy="461665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200" dirty="0"/>
              <a:t>MICZEN  MZP2180265GA</a:t>
            </a:r>
          </a:p>
          <a:p>
            <a:r>
              <a:rPr lang="it-IT" sz="1200" dirty="0"/>
              <a:t>18-26.5 GHz </a:t>
            </a:r>
            <a:r>
              <a:rPr lang="it-IT" sz="1200" dirty="0" err="1"/>
              <a:t>power</a:t>
            </a:r>
            <a:r>
              <a:rPr lang="it-IT" sz="1200" dirty="0"/>
              <a:t> divider</a:t>
            </a:r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7D429-81BC-4847-99CE-D7554E30EBE0}"/>
              </a:ext>
            </a:extLst>
          </p:cNvPr>
          <p:cNvSpPr txBox="1"/>
          <p:nvPr/>
        </p:nvSpPr>
        <p:spPr>
          <a:xfrm>
            <a:off x="6439369" y="5021247"/>
            <a:ext cx="1955984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00" dirty="0"/>
              <a:t>MMD-1030HS</a:t>
            </a:r>
          </a:p>
          <a:p>
            <a:pPr algn="ctr"/>
            <a:r>
              <a:rPr lang="it-IT" sz="1200" dirty="0"/>
              <a:t>PASSIVE DOUBLE BALANCED</a:t>
            </a:r>
          </a:p>
          <a:p>
            <a:pPr algn="ctr"/>
            <a:r>
              <a:rPr lang="it-IT" sz="1200" dirty="0"/>
              <a:t>MMIC DOUBLER 10-30 GHz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A48DFE-2A40-6749-8C6B-9D23F9385E16}"/>
              </a:ext>
            </a:extLst>
          </p:cNvPr>
          <p:cNvSpPr txBox="1"/>
          <p:nvPr/>
        </p:nvSpPr>
        <p:spPr>
          <a:xfrm>
            <a:off x="6386721" y="6159974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12.5 GHz input signal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10EB5B-6945-2041-BAA6-0BE758BB758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399589" y="2334102"/>
            <a:ext cx="0" cy="742294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052322-B3C6-6743-911F-27281A7D54AC}"/>
              </a:ext>
            </a:extLst>
          </p:cNvPr>
          <p:cNvSpPr txBox="1"/>
          <p:nvPr/>
        </p:nvSpPr>
        <p:spPr>
          <a:xfrm>
            <a:off x="10835803" y="1952677"/>
            <a:ext cx="965649" cy="27699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Oscilloscope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53EF0E-B527-9440-8A27-E961D555EE34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7604897" y="2135992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3DC19C-D9CC-D244-BF48-05BAB1507380}"/>
              </a:ext>
            </a:extLst>
          </p:cNvPr>
          <p:cNvCxnSpPr/>
          <p:nvPr/>
        </p:nvCxnSpPr>
        <p:spPr>
          <a:xfrm>
            <a:off x="8680666" y="2124620"/>
            <a:ext cx="3859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B567CB2-D301-A649-804C-EBE8B04409CC}"/>
              </a:ext>
            </a:extLst>
          </p:cNvPr>
          <p:cNvSpPr txBox="1"/>
          <p:nvPr/>
        </p:nvSpPr>
        <p:spPr>
          <a:xfrm>
            <a:off x="974270" y="1996070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LNA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609C14-B16E-1C47-B2B0-CD6464F3A5F9}"/>
              </a:ext>
            </a:extLst>
          </p:cNvPr>
          <p:cNvSpPr txBox="1"/>
          <p:nvPr/>
        </p:nvSpPr>
        <p:spPr>
          <a:xfrm>
            <a:off x="1771445" y="1986118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D3E8D5-565A-BF44-9B3A-AB9E66FF9B95}"/>
              </a:ext>
            </a:extLst>
          </p:cNvPr>
          <p:cNvSpPr txBox="1"/>
          <p:nvPr/>
        </p:nvSpPr>
        <p:spPr>
          <a:xfrm>
            <a:off x="2607643" y="1801454"/>
            <a:ext cx="1572097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BPF 21-27 GHz</a:t>
            </a:r>
          </a:p>
          <a:p>
            <a:pPr algn="ctr"/>
            <a:r>
              <a:rPr lang="en-US" sz="1200" dirty="0"/>
              <a:t>QUANTUM MW</a:t>
            </a:r>
          </a:p>
          <a:p>
            <a:pPr algn="ctr"/>
            <a:r>
              <a:rPr lang="en-US" sz="1200" dirty="0"/>
              <a:t>QMC-CRYO-BPF-2127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5D18D0-BCD4-984E-8275-585955E98E2D}"/>
              </a:ext>
            </a:extLst>
          </p:cNvPr>
          <p:cNvSpPr txBox="1"/>
          <p:nvPr/>
        </p:nvSpPr>
        <p:spPr>
          <a:xfrm>
            <a:off x="4504825" y="1998914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578455-5FDF-2546-BA2A-44536DF23491}"/>
              </a:ext>
            </a:extLst>
          </p:cNvPr>
          <p:cNvSpPr txBox="1"/>
          <p:nvPr/>
        </p:nvSpPr>
        <p:spPr>
          <a:xfrm>
            <a:off x="5383370" y="1905160"/>
            <a:ext cx="1249958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00" dirty="0"/>
              <a:t>MARKI DPX-9516</a:t>
            </a:r>
          </a:p>
          <a:p>
            <a:pPr algn="ctr"/>
            <a:r>
              <a:rPr lang="it-IT" sz="1200" dirty="0" err="1"/>
              <a:t>Diplexer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93A746-C2BB-C445-ADE3-1A4A4638B75D}"/>
              </a:ext>
            </a:extLst>
          </p:cNvPr>
          <p:cNvSpPr txBox="1"/>
          <p:nvPr/>
        </p:nvSpPr>
        <p:spPr>
          <a:xfrm>
            <a:off x="9054316" y="1805060"/>
            <a:ext cx="1377297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BPF 0.8-1.2 GHz</a:t>
            </a:r>
          </a:p>
          <a:p>
            <a:pPr algn="ctr"/>
            <a:r>
              <a:rPr lang="en-US" sz="1200" dirty="0"/>
              <a:t>QUALWAVE</a:t>
            </a:r>
          </a:p>
          <a:p>
            <a:pPr algn="ctr"/>
            <a:r>
              <a:rPr lang="en-US" sz="1200" dirty="0"/>
              <a:t>QBF-800-1200-45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7EF21A-611D-E649-A064-3040178F1B68}"/>
              </a:ext>
            </a:extLst>
          </p:cNvPr>
          <p:cNvCxnSpPr/>
          <p:nvPr/>
        </p:nvCxnSpPr>
        <p:spPr>
          <a:xfrm flipH="1">
            <a:off x="7417361" y="3712044"/>
            <a:ext cx="0" cy="38520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FFAB2BB-87D0-4B4B-9DDD-01161D6047F7}"/>
              </a:ext>
            </a:extLst>
          </p:cNvPr>
          <p:cNvCxnSpPr>
            <a:cxnSpLocks/>
          </p:cNvCxnSpPr>
          <p:nvPr/>
        </p:nvCxnSpPr>
        <p:spPr>
          <a:xfrm flipH="1">
            <a:off x="7407826" y="4589304"/>
            <a:ext cx="0" cy="390624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6819C1B-4B4C-DA4A-A8B3-F25EF659B85E}"/>
              </a:ext>
            </a:extLst>
          </p:cNvPr>
          <p:cNvCxnSpPr>
            <a:cxnSpLocks/>
          </p:cNvCxnSpPr>
          <p:nvPr/>
        </p:nvCxnSpPr>
        <p:spPr>
          <a:xfrm>
            <a:off x="7407825" y="5783262"/>
            <a:ext cx="2" cy="321373"/>
          </a:xfrm>
          <a:prstGeom prst="line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F14E81-CA32-2243-9D3D-AEA0AEE6077E}"/>
              </a:ext>
            </a:extLst>
          </p:cNvPr>
          <p:cNvSpPr txBox="1"/>
          <p:nvPr/>
        </p:nvSpPr>
        <p:spPr>
          <a:xfrm>
            <a:off x="399936" y="3438865"/>
            <a:ext cx="4581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-130 dBm input </a:t>
            </a:r>
            <a:r>
              <a:rPr lang="it-IT" dirty="0" err="1"/>
              <a:t>signal</a:t>
            </a:r>
            <a:r>
              <a:rPr lang="it-IT" dirty="0"/>
              <a:t> @ 26 GHz</a:t>
            </a:r>
          </a:p>
          <a:p>
            <a:endParaRPr lang="it-IT" dirty="0"/>
          </a:p>
          <a:p>
            <a:r>
              <a:rPr lang="it-IT" dirty="0"/>
              <a:t>-127 dBm = 0.18 </a:t>
            </a:r>
            <a:r>
              <a:rPr lang="it-IT" dirty="0" err="1"/>
              <a:t>fW</a:t>
            </a:r>
            <a:r>
              <a:rPr lang="it-IT" dirty="0"/>
              <a:t> (~ GPS </a:t>
            </a:r>
            <a:r>
              <a:rPr lang="it-IT" dirty="0" err="1"/>
              <a:t>receiver</a:t>
            </a:r>
            <a:r>
              <a:rPr lang="it-IT" dirty="0"/>
              <a:t> </a:t>
            </a:r>
            <a:r>
              <a:rPr lang="it-IT" dirty="0" err="1"/>
              <a:t>sensitivity</a:t>
            </a:r>
            <a:r>
              <a:rPr lang="it-IT" dirty="0"/>
              <a:t>)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460DF0F5-FFFC-A54E-B579-C573207CF2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9405" y="2121621"/>
            <a:ext cx="490384" cy="1146865"/>
          </a:xfrm>
          <a:prstGeom prst="bentConnector2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275F0A7-6F8C-2348-B7D1-71E431510881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8351994" y="4344184"/>
            <a:ext cx="73353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619E999-1234-B847-9713-2B470BCE977E}"/>
              </a:ext>
            </a:extLst>
          </p:cNvPr>
          <p:cNvGrpSpPr/>
          <p:nvPr/>
        </p:nvGrpSpPr>
        <p:grpSpPr>
          <a:xfrm>
            <a:off x="8161206" y="1821268"/>
            <a:ext cx="559504" cy="606704"/>
            <a:chOff x="9689974" y="1175812"/>
            <a:chExt cx="559504" cy="606704"/>
          </a:xfrm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FDB5ADEF-3F2C-1140-BACF-7BB2141D1165}"/>
                </a:ext>
              </a:extLst>
            </p:cNvPr>
            <p:cNvSpPr/>
            <p:nvPr/>
          </p:nvSpPr>
          <p:spPr>
            <a:xfrm rot="5400000">
              <a:off x="9677679" y="1210717"/>
              <a:ext cx="606704" cy="536894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15E039B-DF09-FF49-B829-3961C2928B52}"/>
                </a:ext>
              </a:extLst>
            </p:cNvPr>
            <p:cNvSpPr txBox="1"/>
            <p:nvPr/>
          </p:nvSpPr>
          <p:spPr>
            <a:xfrm>
              <a:off x="9689974" y="1353458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LA2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40B77D-B17E-6145-907D-FC29FDDB9A09}"/>
              </a:ext>
            </a:extLst>
          </p:cNvPr>
          <p:cNvCxnSpPr/>
          <p:nvPr/>
        </p:nvCxnSpPr>
        <p:spPr>
          <a:xfrm>
            <a:off x="10428380" y="2135992"/>
            <a:ext cx="3859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17B038-563A-6D4B-8D58-E643C9376ACD}"/>
              </a:ext>
            </a:extLst>
          </p:cNvPr>
          <p:cNvGrpSpPr/>
          <p:nvPr/>
        </p:nvGrpSpPr>
        <p:grpSpPr>
          <a:xfrm>
            <a:off x="7178167" y="1895252"/>
            <a:ext cx="442845" cy="438850"/>
            <a:chOff x="3676353" y="4698956"/>
            <a:chExt cx="442845" cy="43885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1E1DB70-4CDD-4542-A400-B37B3661CC4C}"/>
                </a:ext>
              </a:extLst>
            </p:cNvPr>
            <p:cNvSpPr/>
            <p:nvPr/>
          </p:nvSpPr>
          <p:spPr>
            <a:xfrm>
              <a:off x="3676353" y="4698956"/>
              <a:ext cx="442845" cy="438850"/>
            </a:xfrm>
            <a:prstGeom prst="ellipse">
              <a:avLst/>
            </a:prstGeom>
            <a:solidFill>
              <a:schemeClr val="accent4">
                <a:alpha val="29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CBA633A-8018-504E-BB37-B5C60BC13B36}"/>
                </a:ext>
              </a:extLst>
            </p:cNvPr>
            <p:cNvCxnSpPr/>
            <p:nvPr/>
          </p:nvCxnSpPr>
          <p:spPr>
            <a:xfrm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8646D07-F9FF-9347-B654-636B9378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92B942A-16B7-C74C-A7CE-740431D85539}"/>
              </a:ext>
            </a:extLst>
          </p:cNvPr>
          <p:cNvSpPr txBox="1"/>
          <p:nvPr/>
        </p:nvSpPr>
        <p:spPr>
          <a:xfrm>
            <a:off x="520996" y="4283615"/>
            <a:ext cx="312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-30 </a:t>
            </a:r>
            <a:r>
              <a:rPr lang="it-IT" dirty="0" err="1"/>
              <a:t>dBm</a:t>
            </a:r>
            <a:r>
              <a:rPr lang="it-IT" dirty="0"/>
              <a:t> = 1 </a:t>
            </a:r>
            <a:r>
              <a:rPr lang="it-IT" dirty="0" err="1">
                <a:latin typeface="Symbol" pitchFamily="2" charset="2"/>
              </a:rPr>
              <a:t>m</a:t>
            </a:r>
            <a:r>
              <a:rPr lang="it-IT" dirty="0" err="1"/>
              <a:t>W</a:t>
            </a:r>
            <a:r>
              <a:rPr lang="it-IT" dirty="0"/>
              <a:t> = 7 </a:t>
            </a:r>
            <a:r>
              <a:rPr lang="it-IT" dirty="0" err="1"/>
              <a:t>mV</a:t>
            </a:r>
            <a:r>
              <a:rPr lang="it-IT" dirty="0"/>
              <a:t> (50 </a:t>
            </a:r>
            <a:r>
              <a:rPr lang="it-IT" dirty="0" err="1">
                <a:latin typeface="Symbol" pitchFamily="2" charset="2"/>
              </a:rPr>
              <a:t>W</a:t>
            </a:r>
            <a:r>
              <a:rPr lang="it-IT" dirty="0"/>
              <a:t>)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BDDDDE8-77CA-7E46-A1DA-44D922A5A230}"/>
              </a:ext>
            </a:extLst>
          </p:cNvPr>
          <p:cNvCxnSpPr>
            <a:cxnSpLocks/>
          </p:cNvCxnSpPr>
          <p:nvPr/>
        </p:nvCxnSpPr>
        <p:spPr>
          <a:xfrm>
            <a:off x="6633328" y="2089754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A7877D-3895-F640-91D7-F17990D04E9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5013672" y="2134570"/>
            <a:ext cx="369698" cy="1423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1B3C5B9-3527-2948-B177-1143E0AE427C}"/>
              </a:ext>
            </a:extLst>
          </p:cNvPr>
          <p:cNvSpPr txBox="1"/>
          <p:nvPr/>
        </p:nvSpPr>
        <p:spPr>
          <a:xfrm>
            <a:off x="1430976" y="5435170"/>
            <a:ext cx="4313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LA1 = </a:t>
            </a:r>
            <a:r>
              <a:rPr lang="it-IT" dirty="0" err="1"/>
              <a:t>Wenteq</a:t>
            </a:r>
            <a:r>
              <a:rPr lang="it-IT" dirty="0"/>
              <a:t> </a:t>
            </a:r>
            <a:r>
              <a:rPr lang="it-IT" dirty="0" err="1"/>
              <a:t>microwave</a:t>
            </a:r>
            <a:r>
              <a:rPr lang="it-IT" dirty="0"/>
              <a:t> ALN2225-38-4025</a:t>
            </a:r>
          </a:p>
          <a:p>
            <a:r>
              <a:rPr lang="it-IT" dirty="0"/>
              <a:t>LA2 = </a:t>
            </a:r>
            <a:r>
              <a:rPr lang="it-IT" dirty="0" err="1"/>
              <a:t>Wenteq</a:t>
            </a:r>
            <a:r>
              <a:rPr lang="it-IT" dirty="0"/>
              <a:t> ABL-0240-33-4800</a:t>
            </a:r>
          </a:p>
          <a:p>
            <a:r>
              <a:rPr lang="it-IT" dirty="0"/>
              <a:t>Mixer = MARKI MM1-1467LUB </a:t>
            </a:r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8AFFE756-B776-EC4C-8968-17EC4535A99F}"/>
              </a:ext>
            </a:extLst>
          </p:cNvPr>
          <p:cNvSpPr/>
          <p:nvPr/>
        </p:nvSpPr>
        <p:spPr>
          <a:xfrm rot="5400000">
            <a:off x="999563" y="1934613"/>
            <a:ext cx="463138" cy="38001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98DB2-EF7D-D84B-5725-586AEB2C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T" sz="4000" dirty="0">
                <a:latin typeface="Arial" panose="020B0604020202020204" pitchFamily="34" charset="0"/>
                <a:cs typeface="Arial" panose="020B0604020202020204" pitchFamily="34" charset="0"/>
              </a:rPr>
              <a:t>Electron trap RF readout</a:t>
            </a:r>
            <a:br>
              <a:rPr lang="en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T" sz="2800" dirty="0">
                <a:latin typeface="Arial" panose="020B0604020202020204" pitchFamily="34" charset="0"/>
                <a:cs typeface="Arial" panose="020B0604020202020204" pitchFamily="34" charset="0"/>
              </a:rPr>
              <a:t>improved setup</a:t>
            </a:r>
            <a:endParaRPr lang="en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609019-4628-9183-ACC0-75A11C7896CB}"/>
              </a:ext>
            </a:extLst>
          </p:cNvPr>
          <p:cNvSpPr txBox="1"/>
          <p:nvPr/>
        </p:nvSpPr>
        <p:spPr>
          <a:xfrm>
            <a:off x="9200110" y="4159517"/>
            <a:ext cx="152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 monitoring</a:t>
            </a:r>
          </a:p>
        </p:txBody>
      </p:sp>
    </p:spTree>
    <p:extLst>
      <p:ext uri="{BB962C8B-B14F-4D97-AF65-F5344CB8AC3E}">
        <p14:creationId xmlns:p14="http://schemas.microsoft.com/office/powerpoint/2010/main" val="326645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0E4163-3F10-9440-980D-448071D6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277"/>
            <a:ext cx="10515600" cy="729210"/>
          </a:xfrm>
        </p:spPr>
        <p:txBody>
          <a:bodyPr>
            <a:normAutofit/>
          </a:bodyPr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Single electron RF emission 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FD89F-32E6-8B55-045F-281EEFCB7232}"/>
              </a:ext>
            </a:extLst>
          </p:cNvPr>
          <p:cNvSpPr txBox="1"/>
          <p:nvPr/>
        </p:nvSpPr>
        <p:spPr>
          <a:xfrm>
            <a:off x="1111782" y="1843950"/>
            <a:ext cx="99684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Aim:		Detect single electron RF emission signal @ 27 GHz having low intensity (~ 1 fW) </a:t>
            </a:r>
          </a:p>
          <a:p>
            <a:r>
              <a:rPr lang="en-IT" sz="2000" dirty="0"/>
              <a:t>			in a relatively short time (hopefully below 100 </a:t>
            </a:r>
            <a:r>
              <a:rPr lang="en-IT" sz="2000" dirty="0">
                <a:latin typeface="Symbol" pitchFamily="2" charset="2"/>
              </a:rPr>
              <a:t>m</a:t>
            </a:r>
            <a:r>
              <a:rPr lang="en-IT" sz="2000" dirty="0"/>
              <a:t>s)</a:t>
            </a:r>
          </a:p>
          <a:p>
            <a:endParaRPr lang="en-IT" sz="2000" dirty="0"/>
          </a:p>
          <a:p>
            <a:r>
              <a:rPr lang="en-IT" sz="2000" dirty="0"/>
              <a:t>Purpose(s):	First measurement of this kind in the P</a:t>
            </a:r>
            <a:r>
              <a:rPr lang="en-GB" sz="2000" dirty="0"/>
              <a:t>T</a:t>
            </a:r>
            <a:r>
              <a:rPr lang="en-IT" sz="2000" dirty="0"/>
              <a:t>olemy Collaboration</a:t>
            </a:r>
          </a:p>
          <a:p>
            <a:r>
              <a:rPr lang="en-IT" sz="2000" dirty="0"/>
              <a:t>			First step toward the demonstrator</a:t>
            </a:r>
          </a:p>
          <a:p>
            <a:r>
              <a:rPr lang="en-IT" sz="2000" dirty="0"/>
              <a:t>			Key step in funding agencies timetables</a:t>
            </a:r>
          </a:p>
          <a:p>
            <a:endParaRPr lang="en-IT" sz="2000" dirty="0"/>
          </a:p>
          <a:p>
            <a:r>
              <a:rPr lang="en-IT" sz="2000" dirty="0"/>
              <a:t>Setup:		Permanent magnet (1 Tesla field) hosting an “electron trap” </a:t>
            </a:r>
          </a:p>
          <a:p>
            <a:endParaRPr lang="en-IT" sz="2000" dirty="0"/>
          </a:p>
          <a:p>
            <a:r>
              <a:rPr lang="en-IT" sz="2000" dirty="0"/>
              <a:t>Timescale:	Well before prototype magnet commissioning (hopefully first half of 2023) </a:t>
            </a:r>
          </a:p>
        </p:txBody>
      </p:sp>
    </p:spTree>
    <p:extLst>
      <p:ext uri="{BB962C8B-B14F-4D97-AF65-F5344CB8AC3E}">
        <p14:creationId xmlns:p14="http://schemas.microsoft.com/office/powerpoint/2010/main" val="307250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298DB2-EF7D-D84B-5725-586AEB2C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5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T" sz="4000" dirty="0">
                <a:latin typeface="Arial" panose="020B0604020202020204" pitchFamily="34" charset="0"/>
                <a:cs typeface="Arial" panose="020B0604020202020204" pitchFamily="34" charset="0"/>
              </a:rPr>
              <a:t>Electron trap RF readout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5DAFD-CCE4-D94C-FD46-C0DF984E1504}"/>
              </a:ext>
            </a:extLst>
          </p:cNvPr>
          <p:cNvSpPr txBox="1"/>
          <p:nvPr/>
        </p:nvSpPr>
        <p:spPr>
          <a:xfrm>
            <a:off x="1682772" y="2857500"/>
            <a:ext cx="882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ectron trap could be a good test bench for the NIKHEF RF front-end board</a:t>
            </a:r>
          </a:p>
        </p:txBody>
      </p:sp>
    </p:spTree>
    <p:extLst>
      <p:ext uri="{BB962C8B-B14F-4D97-AF65-F5344CB8AC3E}">
        <p14:creationId xmlns:p14="http://schemas.microsoft.com/office/powerpoint/2010/main" val="427682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47A-156A-2427-9041-BA1BF89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The cryogenic setup</a:t>
            </a:r>
          </a:p>
        </p:txBody>
      </p:sp>
    </p:spTree>
    <p:extLst>
      <p:ext uri="{BB962C8B-B14F-4D97-AF65-F5344CB8AC3E}">
        <p14:creationId xmlns:p14="http://schemas.microsoft.com/office/powerpoint/2010/main" val="112266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625B1DF-DF45-DF9C-D8CA-A9A7951E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270" y="2191870"/>
            <a:ext cx="4248388" cy="302404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EFAF084-35C1-725E-7180-50E3DEC7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1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T" sz="3600" dirty="0">
                <a:latin typeface="Arial" panose="020B0604020202020204" pitchFamily="34" charset="0"/>
                <a:cs typeface="Arial" panose="020B0604020202020204" pitchFamily="34" charset="0"/>
              </a:rPr>
              <a:t>Cryogenic RF setup @ LNGS</a:t>
            </a:r>
          </a:p>
        </p:txBody>
      </p:sp>
      <p:pic>
        <p:nvPicPr>
          <p:cNvPr id="13" name="Picture 1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91580197-ACD3-D07C-42BC-92E39B5E0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8"/>
          <a:stretch/>
        </p:blipFill>
        <p:spPr>
          <a:xfrm>
            <a:off x="1402342" y="2187215"/>
            <a:ext cx="3734441" cy="30287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30F304-676C-E36D-2B65-551FB4E84AEE}"/>
              </a:ext>
            </a:extLst>
          </p:cNvPr>
          <p:cNvCxnSpPr>
            <a:cxnSpLocks/>
          </p:cNvCxnSpPr>
          <p:nvPr/>
        </p:nvCxnSpPr>
        <p:spPr>
          <a:xfrm flipH="1" flipV="1">
            <a:off x="7194176" y="4249271"/>
            <a:ext cx="1062318" cy="1497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4AE101-CE9A-AAB5-5259-8F39C5416C4F}"/>
              </a:ext>
            </a:extLst>
          </p:cNvPr>
          <p:cNvCxnSpPr>
            <a:cxnSpLocks/>
          </p:cNvCxnSpPr>
          <p:nvPr/>
        </p:nvCxnSpPr>
        <p:spPr>
          <a:xfrm flipV="1">
            <a:off x="9054670" y="4032997"/>
            <a:ext cx="936812" cy="1448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09D017-2C7E-E73B-F090-AD916C56A3EB}"/>
              </a:ext>
            </a:extLst>
          </p:cNvPr>
          <p:cNvSpPr txBox="1"/>
          <p:nvPr/>
        </p:nvSpPr>
        <p:spPr>
          <a:xfrm>
            <a:off x="8330229" y="5562411"/>
            <a:ext cx="158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GM cold heads</a:t>
            </a:r>
          </a:p>
        </p:txBody>
      </p:sp>
    </p:spTree>
    <p:extLst>
      <p:ext uri="{BB962C8B-B14F-4D97-AF65-F5344CB8AC3E}">
        <p14:creationId xmlns:p14="http://schemas.microsoft.com/office/powerpoint/2010/main" val="65031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EFAF084-35C1-725E-7180-50E3DEC7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T" sz="3600" dirty="0">
                <a:latin typeface="Arial" panose="020B0604020202020204" pitchFamily="34" charset="0"/>
                <a:cs typeface="Arial" panose="020B0604020202020204" pitchFamily="34" charset="0"/>
              </a:rPr>
              <a:t>Cryogenic RF setup @ LNGS</a:t>
            </a:r>
          </a:p>
        </p:txBody>
      </p:sp>
      <p:pic>
        <p:nvPicPr>
          <p:cNvPr id="13" name="Picture 1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91580197-ACD3-D07C-42BC-92E39B5E0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8"/>
          <a:stretch/>
        </p:blipFill>
        <p:spPr>
          <a:xfrm>
            <a:off x="1402342" y="2187215"/>
            <a:ext cx="3734441" cy="3028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3CD5F-E617-5926-9B4C-4E61D759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70" y="2301327"/>
            <a:ext cx="4248388" cy="291459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CD38BC-AF60-793B-66DA-121C5938DA6C}"/>
              </a:ext>
            </a:extLst>
          </p:cNvPr>
          <p:cNvCxnSpPr>
            <a:cxnSpLocks/>
          </p:cNvCxnSpPr>
          <p:nvPr/>
        </p:nvCxnSpPr>
        <p:spPr>
          <a:xfrm flipH="1" flipV="1">
            <a:off x="8861612" y="4007223"/>
            <a:ext cx="833717" cy="1385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65539E-1C7A-DD30-DA46-C82FEE3A4257}"/>
              </a:ext>
            </a:extLst>
          </p:cNvPr>
          <p:cNvSpPr txBox="1"/>
          <p:nvPr/>
        </p:nvSpPr>
        <p:spPr>
          <a:xfrm>
            <a:off x="9084457" y="5160591"/>
            <a:ext cx="1891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LNA</a:t>
            </a:r>
          </a:p>
          <a:p>
            <a:pPr algn="ctr"/>
            <a:r>
              <a:rPr lang="en-IT" dirty="0"/>
              <a:t>LowNoiseFactory</a:t>
            </a:r>
          </a:p>
          <a:p>
            <a:pPr algn="ctr"/>
            <a:r>
              <a:rPr lang="en-GB" dirty="0"/>
              <a:t>LNF-LNC16_28WB</a:t>
            </a:r>
            <a:endParaRPr lang="en-IT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6DCF58-16A6-018A-4EAA-881CDB6576C8}"/>
              </a:ext>
            </a:extLst>
          </p:cNvPr>
          <p:cNvCxnSpPr>
            <a:cxnSpLocks/>
          </p:cNvCxnSpPr>
          <p:nvPr/>
        </p:nvCxnSpPr>
        <p:spPr>
          <a:xfrm flipH="1" flipV="1">
            <a:off x="8861611" y="3758623"/>
            <a:ext cx="833718" cy="1633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0AE8C1-BE39-D8DD-7BB9-3567C3C208BD}"/>
              </a:ext>
            </a:extLst>
          </p:cNvPr>
          <p:cNvSpPr txBox="1"/>
          <p:nvPr/>
        </p:nvSpPr>
        <p:spPr>
          <a:xfrm>
            <a:off x="7046259" y="1976718"/>
            <a:ext cx="139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Electron trap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C1425B-EEBB-EF72-A9F9-6784D0D46B7D}"/>
              </a:ext>
            </a:extLst>
          </p:cNvPr>
          <p:cNvCxnSpPr/>
          <p:nvPr/>
        </p:nvCxnSpPr>
        <p:spPr>
          <a:xfrm>
            <a:off x="7826188" y="227443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49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95903-837E-97EF-720A-557D1530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51BCE-3008-EDD8-7764-41C4F06AA24E}"/>
              </a:ext>
            </a:extLst>
          </p:cNvPr>
          <p:cNvSpPr txBox="1"/>
          <p:nvPr/>
        </p:nvSpPr>
        <p:spPr>
          <a:xfrm>
            <a:off x="1316264" y="2504221"/>
            <a:ext cx="9559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The electron trap is being setup at LNGS to detect single e</a:t>
            </a:r>
            <a:r>
              <a:rPr lang="en-US" sz="2400" b="1" baseline="30000" dirty="0"/>
              <a:t>-</a:t>
            </a:r>
            <a:r>
              <a:rPr lang="en-US" sz="2400" baseline="30000" dirty="0"/>
              <a:t>  </a:t>
            </a:r>
            <a:r>
              <a:rPr lang="en-US" sz="2400" dirty="0"/>
              <a:t>RF emission</a:t>
            </a: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Important step towards the full demonstrator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Building blocks procured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Results expected (hopefully) by first half of next year</a:t>
            </a:r>
          </a:p>
        </p:txBody>
      </p:sp>
    </p:spTree>
    <p:extLst>
      <p:ext uri="{BB962C8B-B14F-4D97-AF65-F5344CB8AC3E}">
        <p14:creationId xmlns:p14="http://schemas.microsoft.com/office/powerpoint/2010/main" val="1755587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22261D-8161-0F32-4882-1DCDA667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3549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2032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47A-156A-2427-9041-BA1BF89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The Magnet</a:t>
            </a:r>
          </a:p>
        </p:txBody>
      </p:sp>
    </p:spTree>
    <p:extLst>
      <p:ext uri="{BB962C8B-B14F-4D97-AF65-F5344CB8AC3E}">
        <p14:creationId xmlns:p14="http://schemas.microsoft.com/office/powerpoint/2010/main" val="57821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E04B53-0C5F-9333-5725-E0FA198676B2}"/>
              </a:ext>
            </a:extLst>
          </p:cNvPr>
          <p:cNvSpPr txBox="1"/>
          <p:nvPr/>
        </p:nvSpPr>
        <p:spPr>
          <a:xfrm>
            <a:off x="2938486" y="165918"/>
            <a:ext cx="596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Halbach cylinder permanent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05D0B-EB82-6115-4EDD-23D0DDC2F1A6}"/>
              </a:ext>
            </a:extLst>
          </p:cNvPr>
          <p:cNvSpPr txBox="1"/>
          <p:nvPr/>
        </p:nvSpPr>
        <p:spPr>
          <a:xfrm>
            <a:off x="73037" y="1207710"/>
            <a:ext cx="12045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Proposal: Use the Halbach configuration to produce a uniform 1 Tesla field using Nd permanent magnets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B7C09-0D4B-77C2-1BB5-86FBBFA8D0F4}"/>
              </a:ext>
            </a:extLst>
          </p:cNvPr>
          <p:cNvSpPr txBox="1"/>
          <p:nvPr/>
        </p:nvSpPr>
        <p:spPr>
          <a:xfrm>
            <a:off x="290564" y="5327124"/>
            <a:ext cx="117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After 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rket survey China Magnet Source Materials Ltd was selected to build a 1 Tesla Halbach array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NdFeB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permanent magnets 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having a bore diameter of at least 5 cm and a lenght of about 12 cm</a:t>
            </a:r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359E344-C7C2-CF74-E669-E58313C5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033" y="3099832"/>
            <a:ext cx="5177967" cy="14269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79EA8B-6408-8765-0FCF-EA7548FA39C5}"/>
              </a:ext>
            </a:extLst>
          </p:cNvPr>
          <p:cNvSpPr/>
          <p:nvPr/>
        </p:nvSpPr>
        <p:spPr>
          <a:xfrm>
            <a:off x="6248400" y="2755924"/>
            <a:ext cx="1318696" cy="1981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90E06-6549-0D04-814F-C3B574BB7BD4}"/>
              </a:ext>
            </a:extLst>
          </p:cNvPr>
          <p:cNvSpPr txBox="1"/>
          <p:nvPr/>
        </p:nvSpPr>
        <p:spPr>
          <a:xfrm>
            <a:off x="463689" y="2007192"/>
            <a:ext cx="1126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Halbach arrays: magnetic levitation trains, wiggler magnets, </a:t>
            </a:r>
            <a:r>
              <a:rPr lang="en-GB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brushless DC motors and many more</a:t>
            </a:r>
            <a:endParaRPr lang="en-IT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E724A-74D7-3A41-0D33-DC5B735ED2BE}"/>
              </a:ext>
            </a:extLst>
          </p:cNvPr>
          <p:cNvSpPr txBox="1"/>
          <p:nvPr/>
        </p:nvSpPr>
        <p:spPr>
          <a:xfrm>
            <a:off x="1646433" y="3561858"/>
            <a:ext cx="264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Cylindrical Halbach arrays:</a:t>
            </a:r>
          </a:p>
        </p:txBody>
      </p:sp>
    </p:spTree>
    <p:extLst>
      <p:ext uri="{BB962C8B-B14F-4D97-AF65-F5344CB8AC3E}">
        <p14:creationId xmlns:p14="http://schemas.microsoft.com/office/powerpoint/2010/main" val="2365992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1255C3F9-D011-1253-F23E-E73AD9FC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279" y="2189603"/>
            <a:ext cx="3244323" cy="2797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04B53-0C5F-9333-5725-E0FA198676B2}"/>
              </a:ext>
            </a:extLst>
          </p:cNvPr>
          <p:cNvSpPr txBox="1"/>
          <p:nvPr/>
        </p:nvSpPr>
        <p:spPr>
          <a:xfrm>
            <a:off x="2938486" y="165918"/>
            <a:ext cx="596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Halbach cylinder permanent magnet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500C2-E059-66CA-DD8F-84BFBFD0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68" y="1207601"/>
            <a:ext cx="3881617" cy="234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C03AC-BDA4-7195-EA12-30B19B49F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38" y="3747769"/>
            <a:ext cx="5154397" cy="283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8F0F0-0CF6-8BB7-3593-01F81CB094FC}"/>
              </a:ext>
            </a:extLst>
          </p:cNvPr>
          <p:cNvSpPr txBox="1"/>
          <p:nvPr/>
        </p:nvSpPr>
        <p:spPr>
          <a:xfrm>
            <a:off x="7620000" y="5253860"/>
            <a:ext cx="33557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  <a:latin typeface="Helvetica" pitchFamily="2" charset="0"/>
              </a:rPr>
              <a:t>B field: 1 Tesla</a:t>
            </a:r>
          </a:p>
          <a:p>
            <a:r>
              <a:rPr lang="en-GB" dirty="0">
                <a:latin typeface="Helvetica" pitchFamily="2" charset="0"/>
              </a:rPr>
              <a:t>Outer diameter: about 170mm</a:t>
            </a:r>
          </a:p>
          <a:p>
            <a:r>
              <a:rPr lang="en-GB" dirty="0">
                <a:latin typeface="Helvetica" pitchFamily="2" charset="0"/>
              </a:rPr>
              <a:t>Inner diameter: about 50 mm</a:t>
            </a:r>
          </a:p>
          <a:p>
            <a:r>
              <a:rPr lang="en-GB" dirty="0">
                <a:latin typeface="Helvetica" pitchFamily="2" charset="0"/>
              </a:rPr>
              <a:t>Height: about 191mm</a:t>
            </a:r>
          </a:p>
          <a:p>
            <a:r>
              <a:rPr lang="en-GB" dirty="0">
                <a:latin typeface="Helvetica" pitchFamily="2" charset="0"/>
              </a:rPr>
              <a:t>Weight: about 32kg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C82ED-48C7-407E-B185-FCC98BC04250}"/>
              </a:ext>
            </a:extLst>
          </p:cNvPr>
          <p:cNvSpPr txBox="1"/>
          <p:nvPr/>
        </p:nvSpPr>
        <p:spPr>
          <a:xfrm>
            <a:off x="4741314" y="762001"/>
            <a:ext cx="6099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        Manufactured by China Magnet Source Materials Ltd</a:t>
            </a:r>
          </a:p>
          <a:p>
            <a:pPr algn="r"/>
            <a:r>
              <a:rPr lang="en-GB" dirty="0">
                <a:latin typeface="Helvetica" pitchFamily="2" charset="0"/>
              </a:rPr>
              <a:t>Shenzhen (China)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Delivered in Italy (Genova) on May 19, 2022</a:t>
            </a:r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C0DDB-44E1-5E35-6060-F41B244A6D63}"/>
              </a:ext>
            </a:extLst>
          </p:cNvPr>
          <p:cNvSpPr txBox="1"/>
          <p:nvPr/>
        </p:nvSpPr>
        <p:spPr>
          <a:xfrm>
            <a:off x="3344637" y="4963261"/>
            <a:ext cx="30461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ighlight>
                  <a:srgbClr val="FFFF00"/>
                </a:highlight>
                <a:latin typeface="Helvetica" pitchFamily="2" charset="0"/>
              </a:rPr>
              <a:t>10</a:t>
            </a:r>
            <a:r>
              <a:rPr lang="en-GB" sz="1400" baseline="30000" dirty="0">
                <a:highlight>
                  <a:srgbClr val="FFFF00"/>
                </a:highlight>
                <a:latin typeface="Helvetica" pitchFamily="2" charset="0"/>
              </a:rPr>
              <a:t>-3</a:t>
            </a:r>
            <a:r>
              <a:rPr lang="en-GB" sz="1400" dirty="0">
                <a:highlight>
                  <a:srgbClr val="FFFF00"/>
                </a:highlight>
                <a:latin typeface="Helvetica" pitchFamily="2" charset="0"/>
              </a:rPr>
              <a:t> uniformity in the central region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D257AD-C1C6-786E-6E4D-7CCE8E7E5056}"/>
              </a:ext>
            </a:extLst>
          </p:cNvPr>
          <p:cNvCxnSpPr>
            <a:cxnSpLocks/>
          </p:cNvCxnSpPr>
          <p:nvPr/>
        </p:nvCxnSpPr>
        <p:spPr>
          <a:xfrm flipV="1">
            <a:off x="3575027" y="4137050"/>
            <a:ext cx="579864" cy="7927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5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B4F3D-0DDF-8DF4-1871-EA29707E8EA2}"/>
              </a:ext>
            </a:extLst>
          </p:cNvPr>
          <p:cNvSpPr txBox="1"/>
          <p:nvPr/>
        </p:nvSpPr>
        <p:spPr>
          <a:xfrm>
            <a:off x="2938486" y="165918"/>
            <a:ext cx="596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Halbach cylinder permanent magnet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3520F-5371-A1EB-8700-1CDF3CF7B42A}"/>
              </a:ext>
            </a:extLst>
          </p:cNvPr>
          <p:cNvSpPr txBox="1"/>
          <p:nvPr/>
        </p:nvSpPr>
        <p:spPr>
          <a:xfrm>
            <a:off x="437464" y="1194728"/>
            <a:ext cx="11091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The magnet was immediately shipped to CERN in order to be characterized</a:t>
            </a:r>
          </a:p>
          <a:p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Measurements have been carried out by M.Buzio team (TE-MSC Magnets, Supercondictors and</a:t>
            </a:r>
          </a:p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Cryostats Division)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the context of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 the framework collaboration agreement KN3083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BA86D-A325-A053-0200-BD328316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418" y="3145839"/>
            <a:ext cx="4132543" cy="3103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3D006-8193-2AE3-F89D-3734EA30F340}"/>
              </a:ext>
            </a:extLst>
          </p:cNvPr>
          <p:cNvSpPr txBox="1"/>
          <p:nvPr/>
        </p:nvSpPr>
        <p:spPr>
          <a:xfrm>
            <a:off x="437464" y="2906430"/>
            <a:ext cx="66551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Measurements:</a:t>
            </a:r>
            <a:b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The central field module, obtained by NMR </a:t>
            </a:r>
            <a:r>
              <a:rPr lang="en-GB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teslameter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The integrated field homogeneity (multipoles),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obtained by Single-Stretched Wire (SSW) </a:t>
            </a:r>
          </a:p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The 5 G (0.5 </a:t>
            </a:r>
            <a:r>
              <a:rPr lang="en-GB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perimeter outside the magnet,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representing the safety limit for static magnetic fields 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CERN, for persons carrying a pacemaker or an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implantable defibrillator. A 3-Axes Hall probe </a:t>
            </a:r>
            <a:r>
              <a:rPr lang="en-GB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teslameter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was used to assess this limit </a:t>
            </a:r>
          </a:p>
        </p:txBody>
      </p:sp>
    </p:spTree>
    <p:extLst>
      <p:ext uri="{BB962C8B-B14F-4D97-AF65-F5344CB8AC3E}">
        <p14:creationId xmlns:p14="http://schemas.microsoft.com/office/powerpoint/2010/main" val="421729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70A9C-1936-9C1A-7425-24EEE711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16" y="2734564"/>
            <a:ext cx="4300384" cy="36408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2DAF3-B3BC-26CB-F166-54DA451B4BF7}"/>
              </a:ext>
            </a:extLst>
          </p:cNvPr>
          <p:cNvSpPr txBox="1"/>
          <p:nvPr/>
        </p:nvSpPr>
        <p:spPr>
          <a:xfrm>
            <a:off x="254000" y="1231900"/>
            <a:ext cx="1158842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central field measured by NMR is </a:t>
            </a:r>
            <a:r>
              <a:rPr lang="en-GB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0.9843661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 though the measurement accuracy of the NMR is 5 ppm of the measured value, the positioning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uncertainty determines a higher field uncertainty, assumed </a:t>
            </a:r>
            <a:r>
              <a:rPr lang="en-GB" sz="20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conservatively to be in the order of 10</a:t>
            </a:r>
            <a:r>
              <a:rPr lang="en-GB" sz="2000" u="sng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GB" sz="20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Field Uniformity: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the reference radius of 22 mm (</a:t>
            </a:r>
            <a:r>
              <a:rPr lang="en-GB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 circle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the maximum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deviation from an ideal dipole is 0.00338 Tm (1.76 %), and the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Total Harmonic Distortion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THD) is 1.38%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 at 18 mm </a:t>
            </a:r>
            <a:r>
              <a:rPr lang="en-GB" sz="2000" dirty="0">
                <a:effectLst/>
                <a:latin typeface="Helvetica" pitchFamily="2" charset="0"/>
              </a:rPr>
              <a:t>the maximum deviation from an ideal dipole is</a:t>
            </a:r>
          </a:p>
          <a:p>
            <a:r>
              <a:rPr lang="en-GB" sz="2000" dirty="0">
                <a:latin typeface="Helvetica" pitchFamily="2" charset="0"/>
              </a:rPr>
              <a:t>  </a:t>
            </a:r>
            <a:r>
              <a:rPr lang="en-GB" sz="2000" dirty="0">
                <a:effectLst/>
                <a:latin typeface="Helvetica" pitchFamily="2" charset="0"/>
              </a:rPr>
              <a:t>0.00065 Tm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the THD = 0.24%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Stray field: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Magnetic field decreases rapidly outside the magnet and falls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below 0.5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(5 Gauss) at a distance of 23 cm radially and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25 cm along the cylinder axis on both sides.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Therefore, using a safety coefficient of 1.1, the 5 G perimeter should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be set at a distance of 27.5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from the magnet surface in all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2A2A8-B51D-1A27-3885-F98C2DB7BB30}"/>
              </a:ext>
            </a:extLst>
          </p:cNvPr>
          <p:cNvSpPr txBox="1"/>
          <p:nvPr/>
        </p:nvSpPr>
        <p:spPr>
          <a:xfrm>
            <a:off x="2938486" y="165918"/>
            <a:ext cx="5966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Halbach cylinder permanent magnet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CERN measurements results</a:t>
            </a:r>
          </a:p>
        </p:txBody>
      </p:sp>
    </p:spTree>
    <p:extLst>
      <p:ext uri="{BB962C8B-B14F-4D97-AF65-F5344CB8AC3E}">
        <p14:creationId xmlns:p14="http://schemas.microsoft.com/office/powerpoint/2010/main" val="52587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47A-156A-2427-9041-BA1BF89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The Electron Trap</a:t>
            </a:r>
          </a:p>
        </p:txBody>
      </p:sp>
    </p:spTree>
    <p:extLst>
      <p:ext uri="{BB962C8B-B14F-4D97-AF65-F5344CB8AC3E}">
        <p14:creationId xmlns:p14="http://schemas.microsoft.com/office/powerpoint/2010/main" val="108121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E687653A-40A1-47B6-89C0-1AD6D33FA0CB}"/>
              </a:ext>
            </a:extLst>
          </p:cNvPr>
          <p:cNvSpPr txBox="1"/>
          <p:nvPr/>
        </p:nvSpPr>
        <p:spPr>
          <a:xfrm>
            <a:off x="3970373" y="393657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Electron Trap layout</a:t>
            </a:r>
            <a:endParaRPr lang="it-IT" sz="3200" u="sng" dirty="0">
              <a:solidFill>
                <a:srgbClr val="FF0000"/>
              </a:solidFill>
            </a:endParaRP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46D94587-3247-52C8-D4A0-3910C9CD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72" y="3885760"/>
            <a:ext cx="4895028" cy="2567637"/>
          </a:xfrm>
          <a:prstGeom prst="rect">
            <a:avLst/>
          </a:prstGeom>
        </p:spPr>
      </p:pic>
      <p:pic>
        <p:nvPicPr>
          <p:cNvPr id="9" name="Immagine 13">
            <a:extLst>
              <a:ext uri="{FF2B5EF4-FFF2-40B4-BE49-F238E27FC236}">
                <a16:creationId xmlns:a16="http://schemas.microsoft.com/office/drawing/2014/main" id="{E041D2CF-1BEA-4C57-5F37-62324FA9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47" y="1114902"/>
            <a:ext cx="5670460" cy="32323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EA4AAE-E282-21C9-1884-7A2435EDA803}"/>
              </a:ext>
            </a:extLst>
          </p:cNvPr>
          <p:cNvGrpSpPr/>
          <p:nvPr/>
        </p:nvGrpSpPr>
        <p:grpSpPr>
          <a:xfrm>
            <a:off x="7409574" y="1033037"/>
            <a:ext cx="3249323" cy="1854492"/>
            <a:chOff x="7143322" y="4518167"/>
            <a:chExt cx="3249323" cy="1854492"/>
          </a:xfrm>
        </p:grpSpPr>
        <p:pic>
          <p:nvPicPr>
            <p:cNvPr id="8" name="Immagine 5">
              <a:extLst>
                <a:ext uri="{FF2B5EF4-FFF2-40B4-BE49-F238E27FC236}">
                  <a16:creationId xmlns:a16="http://schemas.microsoft.com/office/drawing/2014/main" id="{DF57E04A-620B-25CD-8F48-B29FE9F8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3322" y="4518167"/>
              <a:ext cx="3249323" cy="1854492"/>
            </a:xfrm>
            <a:prstGeom prst="rect">
              <a:avLst/>
            </a:prstGeom>
          </p:spPr>
        </p:pic>
        <p:cxnSp>
          <p:nvCxnSpPr>
            <p:cNvPr id="10" name="Connettore 2 55">
              <a:extLst>
                <a:ext uri="{FF2B5EF4-FFF2-40B4-BE49-F238E27FC236}">
                  <a16:creationId xmlns:a16="http://schemas.microsoft.com/office/drawing/2014/main" id="{03B2F810-775F-AF41-3BBD-23F9828AE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8697" y="5120492"/>
              <a:ext cx="1175509" cy="67723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57">
              <a:extLst>
                <a:ext uri="{FF2B5EF4-FFF2-40B4-BE49-F238E27FC236}">
                  <a16:creationId xmlns:a16="http://schemas.microsoft.com/office/drawing/2014/main" id="{A3F96A5D-C5FA-7A22-723F-1EA15D66BB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1638" y="4750837"/>
              <a:ext cx="1660969" cy="98379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59">
              <a:extLst>
                <a:ext uri="{FF2B5EF4-FFF2-40B4-BE49-F238E27FC236}">
                  <a16:creationId xmlns:a16="http://schemas.microsoft.com/office/drawing/2014/main" id="{C0406B3B-586C-CB1B-8263-55AB4E4A8C41}"/>
                </a:ext>
              </a:extLst>
            </p:cNvPr>
            <p:cNvSpPr txBox="1"/>
            <p:nvPr/>
          </p:nvSpPr>
          <p:spPr>
            <a:xfrm rot="19661853">
              <a:off x="7864423" y="4894768"/>
              <a:ext cx="1215678" cy="369332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160 mm</a:t>
              </a:r>
            </a:p>
          </p:txBody>
        </p:sp>
        <p:sp>
          <p:nvSpPr>
            <p:cNvPr id="13" name="CasellaDiTesto 60">
              <a:extLst>
                <a:ext uri="{FF2B5EF4-FFF2-40B4-BE49-F238E27FC236}">
                  <a16:creationId xmlns:a16="http://schemas.microsoft.com/office/drawing/2014/main" id="{503550E1-D359-C844-CA71-77112091F8D5}"/>
                </a:ext>
              </a:extLst>
            </p:cNvPr>
            <p:cNvSpPr txBox="1"/>
            <p:nvPr/>
          </p:nvSpPr>
          <p:spPr>
            <a:xfrm rot="19661853">
              <a:off x="8452982" y="5281344"/>
              <a:ext cx="1215678" cy="369332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120 mm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950DAE-8DCA-E1AE-EFA7-73CE06A36B10}"/>
              </a:ext>
            </a:extLst>
          </p:cNvPr>
          <p:cNvSpPr txBox="1"/>
          <p:nvPr/>
        </p:nvSpPr>
        <p:spPr>
          <a:xfrm>
            <a:off x="922693" y="3175074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WR42</a:t>
            </a:r>
            <a:endParaRPr lang="en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BEB0F-DE3F-837F-DFE5-D8B4B9BCED9B}"/>
              </a:ext>
            </a:extLst>
          </p:cNvPr>
          <p:cNvSpPr txBox="1"/>
          <p:nvPr/>
        </p:nvSpPr>
        <p:spPr>
          <a:xfrm>
            <a:off x="3065940" y="1389538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4 x WR42</a:t>
            </a:r>
            <a:endParaRPr lang="en-IT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96FFBC-E69F-54F4-515E-1FF2E5719A6B}"/>
              </a:ext>
            </a:extLst>
          </p:cNvPr>
          <p:cNvSpPr txBox="1"/>
          <p:nvPr/>
        </p:nvSpPr>
        <p:spPr>
          <a:xfrm>
            <a:off x="3132683" y="3134341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Taper</a:t>
            </a:r>
            <a:endParaRPr lang="en-IT" dirty="0"/>
          </a:p>
        </p:txBody>
      </p:sp>
      <p:sp>
        <p:nvSpPr>
          <p:cNvPr id="17" name="CasellaDiTesto 22">
            <a:extLst>
              <a:ext uri="{FF2B5EF4-FFF2-40B4-BE49-F238E27FC236}">
                <a16:creationId xmlns:a16="http://schemas.microsoft.com/office/drawing/2014/main" id="{13E5B43D-6DBA-1392-4958-C7E625D26BCA}"/>
              </a:ext>
            </a:extLst>
          </p:cNvPr>
          <p:cNvSpPr txBox="1"/>
          <p:nvPr/>
        </p:nvSpPr>
        <p:spPr>
          <a:xfrm>
            <a:off x="1655595" y="3644248"/>
            <a:ext cx="4541072" cy="33855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WR42 waveguide specs: 10.668 x 4.318 mm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A66398-0E28-E49C-7312-1EA9A313C0BC}"/>
              </a:ext>
            </a:extLst>
          </p:cNvPr>
          <p:cNvCxnSpPr>
            <a:cxnSpLocks/>
          </p:cNvCxnSpPr>
          <p:nvPr/>
        </p:nvCxnSpPr>
        <p:spPr>
          <a:xfrm flipV="1">
            <a:off x="5214597" y="1339680"/>
            <a:ext cx="4266293" cy="4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60BC85-94DA-CAC0-DEF6-6FEE822EBF89}"/>
              </a:ext>
            </a:extLst>
          </p:cNvPr>
          <p:cNvCxnSpPr>
            <a:cxnSpLocks/>
          </p:cNvCxnSpPr>
          <p:nvPr/>
        </p:nvCxnSpPr>
        <p:spPr>
          <a:xfrm flipV="1">
            <a:off x="3967802" y="2833154"/>
            <a:ext cx="4211210" cy="35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1F54351F-8A4A-14CC-07ED-B03DD07E1CDC}"/>
              </a:ext>
            </a:extLst>
          </p:cNvPr>
          <p:cNvSpPr/>
          <p:nvPr/>
        </p:nvSpPr>
        <p:spPr>
          <a:xfrm rot="15848752">
            <a:off x="910637" y="3958547"/>
            <a:ext cx="914400" cy="914400"/>
          </a:xfrm>
          <a:prstGeom prst="arc">
            <a:avLst>
              <a:gd name="adj1" fmla="val 16200000"/>
              <a:gd name="adj2" fmla="val 1922147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FB70A-77F6-98AD-8869-C9B3AEBBDAAF}"/>
              </a:ext>
            </a:extLst>
          </p:cNvPr>
          <p:cNvSpPr txBox="1"/>
          <p:nvPr/>
        </p:nvSpPr>
        <p:spPr>
          <a:xfrm>
            <a:off x="266474" y="4314966"/>
            <a:ext cx="16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To cryogenic LNA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3722D-B83A-2730-7F61-B61C3A8C2F1B}"/>
              </a:ext>
            </a:extLst>
          </p:cNvPr>
          <p:cNvSpPr txBox="1"/>
          <p:nvPr/>
        </p:nvSpPr>
        <p:spPr>
          <a:xfrm>
            <a:off x="246700" y="4822721"/>
            <a:ext cx="65192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IT" dirty="0"/>
              <a:t>ouncing + ExB drift on the equipotential surface</a:t>
            </a:r>
          </a:p>
          <a:p>
            <a:endParaRPr lang="en-IT" dirty="0"/>
          </a:p>
          <a:p>
            <a:r>
              <a:rPr lang="en-IT" dirty="0"/>
              <a:t>About 1 ns bouncing and 500 ns needed to complete a full loop</a:t>
            </a:r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f</a:t>
            </a:r>
            <a:r>
              <a:rPr lang="en-IT" baseline="-25000" dirty="0"/>
              <a:t>0</a:t>
            </a:r>
            <a:r>
              <a:rPr lang="en-IT" dirty="0"/>
              <a:t>(</a:t>
            </a:r>
            <a:r>
              <a:rPr lang="en-IT" dirty="0">
                <a:latin typeface="Symbol" pitchFamily="2" charset="2"/>
              </a:rPr>
              <a:t>g</a:t>
            </a:r>
            <a:r>
              <a:rPr lang="en-IT" dirty="0"/>
              <a:t>) +   f and power (k</a:t>
            </a:r>
            <a:r>
              <a:rPr lang="en-IT" baseline="-25000" dirty="0"/>
              <a:t>T</a:t>
            </a:r>
            <a:r>
              <a:rPr lang="en-IT" dirty="0"/>
              <a:t>) modulated (bouncing)       x Doppler shifted</a:t>
            </a:r>
          </a:p>
        </p:txBody>
      </p:sp>
      <p:sp>
        <p:nvSpPr>
          <p:cNvPr id="5" name="Double Brace 4">
            <a:extLst>
              <a:ext uri="{FF2B5EF4-FFF2-40B4-BE49-F238E27FC236}">
                <a16:creationId xmlns:a16="http://schemas.microsoft.com/office/drawing/2014/main" id="{932BFF3D-84E9-3396-83D9-270985FFCBF5}"/>
              </a:ext>
            </a:extLst>
          </p:cNvPr>
          <p:cNvSpPr/>
          <p:nvPr/>
        </p:nvSpPr>
        <p:spPr>
          <a:xfrm>
            <a:off x="179028" y="6045200"/>
            <a:ext cx="4773972" cy="711200"/>
          </a:xfrm>
          <a:prstGeom prst="bracePair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327FED03-C0BE-6F49-28B9-54C058C72680}"/>
              </a:ext>
            </a:extLst>
          </p:cNvPr>
          <p:cNvSpPr/>
          <p:nvPr/>
        </p:nvSpPr>
        <p:spPr>
          <a:xfrm>
            <a:off x="922692" y="6098304"/>
            <a:ext cx="3827108" cy="594595"/>
          </a:xfrm>
          <a:prstGeom prst="bracketPair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37102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5486</TotalTime>
  <Words>1094</Words>
  <Application>Microsoft Macintosh PowerPoint</Application>
  <PresentationFormat>Widescreen</PresentationFormat>
  <Paragraphs>190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Symbol</vt:lpstr>
      <vt:lpstr>Office Theme</vt:lpstr>
      <vt:lpstr>Single electron RF emission detection at LNGS</vt:lpstr>
      <vt:lpstr>Single electron RF emission detection</vt:lpstr>
      <vt:lpstr>The Magnet</vt:lpstr>
      <vt:lpstr>PowerPoint Presentation</vt:lpstr>
      <vt:lpstr>PowerPoint Presentation</vt:lpstr>
      <vt:lpstr>PowerPoint Presentation</vt:lpstr>
      <vt:lpstr>PowerPoint Presentation</vt:lpstr>
      <vt:lpstr>The Electron Trap</vt:lpstr>
      <vt:lpstr>PowerPoint Presentation</vt:lpstr>
      <vt:lpstr>Study of RF emitted by “trapped” electrons RF readout test bench before the real prototype</vt:lpstr>
      <vt:lpstr>PowerPoint Presentation</vt:lpstr>
      <vt:lpstr>PowerPoint Presentation</vt:lpstr>
      <vt:lpstr>PowerPoint Presentation</vt:lpstr>
      <vt:lpstr>PowerPoint Presentation</vt:lpstr>
      <vt:lpstr>The electron source(s)</vt:lpstr>
      <vt:lpstr>Radioactive sources under development/study</vt:lpstr>
      <vt:lpstr>The RF front-end electronics and DAQ</vt:lpstr>
      <vt:lpstr>RF detection: measurement of the noise floor F.Virzi Master Thesis (Sapienza/INFN) See Federico’s talk </vt:lpstr>
      <vt:lpstr>Electron trap RF readout improved setup</vt:lpstr>
      <vt:lpstr>Electron trap RF readout</vt:lpstr>
      <vt:lpstr>The cryogenic setup</vt:lpstr>
      <vt:lpstr>Cryogenic RF setup @ LNGS</vt:lpstr>
      <vt:lpstr>Cryogenic RF setup @ LNGS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Giuseppe Cocco</dc:creator>
  <cp:lastModifiedBy>Alfredo Giuseppe Cocco</cp:lastModifiedBy>
  <cp:revision>18</cp:revision>
  <dcterms:created xsi:type="dcterms:W3CDTF">2022-06-04T08:51:48Z</dcterms:created>
  <dcterms:modified xsi:type="dcterms:W3CDTF">2022-10-07T07:41:09Z</dcterms:modified>
</cp:coreProperties>
</file>