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59" r:id="rId9"/>
    <p:sldId id="260" r:id="rId10"/>
    <p:sldId id="261" r:id="rId11"/>
    <p:sldId id="264" r:id="rId12"/>
    <p:sldId id="265" r:id="rId13"/>
    <p:sldId id="267" r:id="rId14"/>
    <p:sldId id="269" r:id="rId15"/>
    <p:sldId id="263" r:id="rId16"/>
    <p:sldId id="270" r:id="rId17"/>
    <p:sldId id="268" r:id="rId18"/>
    <p:sldId id="266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5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17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0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4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5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95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55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59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03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01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51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D71A2-6A65-4676-82D3-D4EED506F392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AA8B-6E36-4F65-935C-D63A22E33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9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s-of-softwar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DP-8#Comparing_two_numbe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1Amv6kjPvVVgWB71iEaj6NcrhlNzht7HP9GJK6cNOS8/ed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Soapbox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24 </a:t>
            </a:r>
            <a:r>
              <a:rPr lang="en-US" dirty="0" smtClean="0"/>
              <a:t>May 2022</a:t>
            </a:r>
          </a:p>
          <a:p>
            <a:r>
              <a:rPr lang="en-US" dirty="0" smtClean="0"/>
              <a:t>Jens Jensen, UKRI-STFC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Reasonable support for identity attributes</a:t>
            </a:r>
          </a:p>
          <a:p>
            <a:pPr lvl="1"/>
            <a:r>
              <a:rPr lang="en-US" dirty="0" smtClean="0"/>
              <a:t>RAF</a:t>
            </a:r>
          </a:p>
          <a:p>
            <a:pPr lvl="1"/>
            <a:r>
              <a:rPr lang="en-US" dirty="0" err="1" smtClean="0"/>
              <a:t>voPersonVerifiedEmail</a:t>
            </a:r>
            <a:endParaRPr lang="en-US" dirty="0" smtClean="0"/>
          </a:p>
          <a:p>
            <a:pPr lvl="1"/>
            <a:r>
              <a:rPr lang="en-US" dirty="0" err="1" smtClean="0"/>
              <a:t>email_verified</a:t>
            </a:r>
            <a:r>
              <a:rPr lang="en-US" dirty="0" smtClean="0"/>
              <a:t> (claim from R&amp;E profile for OIDC)</a:t>
            </a:r>
          </a:p>
          <a:p>
            <a:r>
              <a:rPr lang="en-US" dirty="0" smtClean="0"/>
              <a:t>Some (emerging) support for non-identity personal </a:t>
            </a:r>
            <a:r>
              <a:rPr lang="en-US" dirty="0" err="1" smtClean="0"/>
              <a:t>authorisation</a:t>
            </a:r>
            <a:r>
              <a:rPr lang="en-US" dirty="0" smtClean="0"/>
              <a:t> attributes</a:t>
            </a:r>
          </a:p>
          <a:p>
            <a:pPr lvl="1"/>
            <a:r>
              <a:rPr lang="en-US" dirty="0" err="1" smtClean="0"/>
              <a:t>voPersonScopedAffiliation</a:t>
            </a:r>
            <a:endParaRPr lang="en-US" dirty="0" smtClean="0"/>
          </a:p>
          <a:p>
            <a:pPr lvl="1"/>
            <a:r>
              <a:rPr lang="en-US" dirty="0" err="1" smtClean="0"/>
              <a:t>org_name</a:t>
            </a:r>
            <a:r>
              <a:rPr lang="en-US" dirty="0" smtClean="0"/>
              <a:t>, affiliations (claim from R&amp;E profile)</a:t>
            </a:r>
          </a:p>
          <a:p>
            <a:pPr lvl="1"/>
            <a:r>
              <a:rPr lang="en-US" dirty="0" smtClean="0"/>
              <a:t>AUP acceptance</a:t>
            </a:r>
          </a:p>
          <a:p>
            <a:r>
              <a:rPr lang="en-US" dirty="0" smtClean="0"/>
              <a:t>Less support for non-personal non-</a:t>
            </a:r>
            <a:r>
              <a:rPr lang="en-US" dirty="0" err="1" smtClean="0"/>
              <a:t>authorisation</a:t>
            </a:r>
            <a:r>
              <a:rPr lang="en-US" dirty="0" smtClean="0"/>
              <a:t> attributes</a:t>
            </a:r>
          </a:p>
          <a:p>
            <a:pPr lvl="1"/>
            <a:r>
              <a:rPr lang="en-US" dirty="0" smtClean="0"/>
              <a:t>Timestamps</a:t>
            </a:r>
          </a:p>
          <a:p>
            <a:pPr lvl="1"/>
            <a:r>
              <a:rPr lang="en-US" dirty="0" smtClean="0"/>
              <a:t>Issuer attributes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2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 4 – applicable </a:t>
            </a:r>
            <a:r>
              <a:rPr lang="en-US" dirty="0" smtClean="0">
                <a:hlinkClick r:id="rId2"/>
              </a:rPr>
              <a:t>laws of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Wirth’s Law</a:t>
            </a:r>
          </a:p>
          <a:p>
            <a:pPr lvl="1"/>
            <a:r>
              <a:rPr lang="en-US" dirty="0" smtClean="0"/>
              <a:t>Software gets slower faster than hardware gets faster</a:t>
            </a:r>
          </a:p>
          <a:p>
            <a:r>
              <a:rPr lang="en-US" dirty="0" smtClean="0"/>
              <a:t>Hofstadter’s Law</a:t>
            </a:r>
          </a:p>
          <a:p>
            <a:pPr lvl="1"/>
            <a:r>
              <a:rPr lang="en-US" dirty="0" smtClean="0"/>
              <a:t>It always takes longer than you expect, even when you take into account Hofstadter’s Law</a:t>
            </a:r>
          </a:p>
          <a:p>
            <a:r>
              <a:rPr lang="en-US" dirty="0" err="1" smtClean="0"/>
              <a:t>Zawinski’s</a:t>
            </a:r>
            <a:r>
              <a:rPr lang="en-US" dirty="0" smtClean="0"/>
              <a:t> Law</a:t>
            </a:r>
          </a:p>
          <a:p>
            <a:pPr lvl="1"/>
            <a:r>
              <a:rPr lang="en-US" dirty="0" smtClean="0"/>
              <a:t>Every program attempts to expand until it can read email.  Those programs which cannot so expand are replaced by ones that can.</a:t>
            </a:r>
          </a:p>
          <a:p>
            <a:pPr lvl="1"/>
            <a:r>
              <a:rPr lang="en-US" dirty="0" smtClean="0"/>
              <a:t>(Which implies extensibility (good) and bloat (bad))</a:t>
            </a:r>
          </a:p>
          <a:p>
            <a:r>
              <a:rPr lang="en-US" dirty="0" smtClean="0"/>
              <a:t>Jens’ Law</a:t>
            </a:r>
          </a:p>
          <a:p>
            <a:pPr lvl="1"/>
            <a:r>
              <a:rPr lang="en-US" dirty="0" smtClean="0"/>
              <a:t>Complexity has to go somewhere (and computers should do the boring stuff)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09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Generic </a:t>
            </a:r>
            <a:r>
              <a:rPr lang="en-US" dirty="0" smtClean="0"/>
              <a:t>tools and libraries</a:t>
            </a:r>
            <a:endParaRPr lang="en-US" dirty="0" smtClean="0"/>
          </a:p>
          <a:p>
            <a:pPr lvl="1"/>
            <a:r>
              <a:rPr lang="en-US" dirty="0" smtClean="0"/>
              <a:t>SSL libraries and command line tools (e.g. OpenSSL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Browsers handling client certificates</a:t>
            </a:r>
            <a:endParaRPr lang="en-US" dirty="0" smtClean="0"/>
          </a:p>
          <a:p>
            <a:r>
              <a:rPr lang="en-US" dirty="0" smtClean="0"/>
              <a:t>Specific tools</a:t>
            </a:r>
          </a:p>
          <a:p>
            <a:pPr lvl="1"/>
            <a:r>
              <a:rPr lang="en-US" dirty="0" smtClean="0"/>
              <a:t>STFC has approximately 5-6 (potentially) different PKIs inside of </a:t>
            </a:r>
            <a:r>
              <a:rPr lang="en-US" dirty="0" err="1" smtClean="0"/>
              <a:t>RCauth</a:t>
            </a:r>
            <a:endParaRPr lang="en-US" dirty="0" smtClean="0"/>
          </a:p>
          <a:p>
            <a:pPr lvl="2"/>
            <a:r>
              <a:rPr lang="en-US" dirty="0" smtClean="0"/>
              <a:t>Not counting the </a:t>
            </a:r>
            <a:r>
              <a:rPr lang="en-US" dirty="0" err="1" smtClean="0"/>
              <a:t>RCauth</a:t>
            </a:r>
            <a:r>
              <a:rPr lang="en-US" dirty="0" smtClean="0"/>
              <a:t> PKI itself</a:t>
            </a:r>
          </a:p>
          <a:p>
            <a:pPr lvl="2"/>
            <a:r>
              <a:rPr lang="en-US" dirty="0" smtClean="0"/>
              <a:t>And that’s for Production </a:t>
            </a:r>
            <a:r>
              <a:rPr lang="en-US" dirty="0" smtClean="0"/>
              <a:t>only</a:t>
            </a:r>
          </a:p>
          <a:p>
            <a:pPr lvl="1"/>
            <a:r>
              <a:rPr lang="en-US" dirty="0" smtClean="0"/>
              <a:t>Federation-enabled CLI PAM modules</a:t>
            </a:r>
          </a:p>
          <a:p>
            <a:pPr lvl="2"/>
            <a:r>
              <a:rPr lang="en-US" dirty="0" smtClean="0"/>
              <a:t>Derek mentioned one; one from KIT, one (</a:t>
            </a:r>
            <a:r>
              <a:rPr lang="en-US" dirty="0" smtClean="0"/>
              <a:t>two) </a:t>
            </a:r>
            <a:r>
              <a:rPr lang="en-US" dirty="0" smtClean="0"/>
              <a:t>from MUNI and IRIS (forks)</a:t>
            </a:r>
          </a:p>
          <a:p>
            <a:r>
              <a:rPr lang="en-US" dirty="0" smtClean="0"/>
              <a:t>Very specific tools</a:t>
            </a:r>
            <a:endParaRPr lang="en-US" dirty="0" smtClean="0"/>
          </a:p>
          <a:p>
            <a:pPr lvl="1"/>
            <a:r>
              <a:rPr lang="en-US" dirty="0" smtClean="0"/>
              <a:t>E.g. convert-revert.py, privkey_write.py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89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tools (such as proxies)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68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Do they fulfill the function required?</a:t>
            </a:r>
          </a:p>
          <a:p>
            <a:pPr lvl="1"/>
            <a:r>
              <a:rPr lang="en-US" dirty="0" smtClean="0"/>
              <a:t>Do they comply with standards and interoperate?</a:t>
            </a:r>
          </a:p>
          <a:p>
            <a:pPr lvl="1"/>
            <a:r>
              <a:rPr lang="en-US" dirty="0" smtClean="0"/>
              <a:t>Is it mature? Stable?</a:t>
            </a:r>
          </a:p>
          <a:p>
            <a:r>
              <a:rPr lang="en-US" dirty="0" smtClean="0"/>
              <a:t>Maintainability</a:t>
            </a:r>
          </a:p>
          <a:p>
            <a:pPr lvl="1"/>
            <a:r>
              <a:rPr lang="en-US" dirty="0" smtClean="0"/>
              <a:t>Is the software (well) maintained? (and maintainable)</a:t>
            </a:r>
          </a:p>
          <a:p>
            <a:pPr lvl="1"/>
            <a:r>
              <a:rPr lang="en-US" dirty="0" smtClean="0"/>
              <a:t>Supported?</a:t>
            </a:r>
          </a:p>
          <a:p>
            <a:r>
              <a:rPr lang="en-US" dirty="0" smtClean="0"/>
              <a:t>Usability and performance</a:t>
            </a:r>
          </a:p>
          <a:p>
            <a:pPr lvl="1"/>
            <a:r>
              <a:rPr lang="en-US" dirty="0" smtClean="0"/>
              <a:t>Disco and redirects add complexity</a:t>
            </a:r>
          </a:p>
          <a:p>
            <a:pPr lvl="1"/>
            <a:r>
              <a:rPr lang="en-US" dirty="0" smtClean="0"/>
              <a:t>Some proxy implementations are not exactly super fast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UX design/layout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Which security designs have been used?  How has it been tested?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0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AAAIaaS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managed services</a:t>
            </a:r>
          </a:p>
          <a:p>
            <a:pPr lvl="1"/>
            <a:r>
              <a:rPr lang="en-US" dirty="0" smtClean="0"/>
              <a:t>Though Ford’s Law would apply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17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– SKA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Possibly analogous to the AAOPS discussion earlier?</a:t>
            </a:r>
          </a:p>
          <a:p>
            <a:r>
              <a:rPr lang="en-US" dirty="0" smtClean="0"/>
              <a:t>IRIS working with SKAO AAI</a:t>
            </a:r>
          </a:p>
          <a:p>
            <a:r>
              <a:rPr lang="en-US" dirty="0" smtClean="0"/>
              <a:t>Expected to feed into global SKAO</a:t>
            </a:r>
          </a:p>
          <a:p>
            <a:r>
              <a:rPr lang="en-US" dirty="0" smtClean="0"/>
              <a:t>Currently writing “landscape report”</a:t>
            </a:r>
          </a:p>
          <a:p>
            <a:pPr lvl="1"/>
            <a:r>
              <a:rPr lang="en-US" dirty="0" smtClean="0"/>
              <a:t>Based on AARC, FIM4R, IGTF, …</a:t>
            </a:r>
          </a:p>
          <a:p>
            <a:r>
              <a:rPr lang="en-US" dirty="0" smtClean="0"/>
              <a:t>AAI prototype for UK SRC</a:t>
            </a:r>
          </a:p>
          <a:p>
            <a:pPr lvl="1"/>
            <a:r>
              <a:rPr lang="en-US" dirty="0" smtClean="0"/>
              <a:t>Deploying another instance of Indigo IAM as a prototype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75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(Future) communities may want better UX</a:t>
            </a:r>
          </a:p>
          <a:p>
            <a:r>
              <a:rPr lang="en-US" dirty="0" smtClean="0"/>
              <a:t>Our current </a:t>
            </a:r>
            <a:r>
              <a:rPr lang="en-US" dirty="0" err="1" smtClean="0"/>
              <a:t>authorisation</a:t>
            </a:r>
            <a:r>
              <a:rPr lang="en-US" dirty="0" smtClean="0"/>
              <a:t> schemes are not very sophisticated</a:t>
            </a:r>
          </a:p>
          <a:p>
            <a:pPr lvl="1"/>
            <a:r>
              <a:rPr lang="en-US" dirty="0" smtClean="0"/>
              <a:t>Maybe a role for </a:t>
            </a:r>
            <a:r>
              <a:rPr lang="en-US" dirty="0" err="1" smtClean="0"/>
              <a:t>appint</a:t>
            </a:r>
            <a:r>
              <a:rPr lang="en-US" dirty="0" smtClean="0"/>
              <a:t>, though </a:t>
            </a:r>
            <a:r>
              <a:rPr lang="en-US" dirty="0" err="1" smtClean="0"/>
              <a:t>appint</a:t>
            </a:r>
            <a:r>
              <a:rPr lang="en-US" dirty="0" smtClean="0"/>
              <a:t> is bound by Hofstadter’s Law as well</a:t>
            </a:r>
          </a:p>
          <a:p>
            <a:pPr lvl="1"/>
            <a:r>
              <a:rPr lang="en-US" dirty="0" smtClean="0"/>
              <a:t>Also needs code</a:t>
            </a:r>
          </a:p>
          <a:p>
            <a:r>
              <a:rPr lang="en-US" dirty="0" smtClean="0"/>
              <a:t>How can we promote the use of better tools (when we have them)</a:t>
            </a:r>
          </a:p>
          <a:p>
            <a:pPr lvl="1"/>
            <a:r>
              <a:rPr lang="en-US" dirty="0" smtClean="0"/>
              <a:t>Through </a:t>
            </a:r>
            <a:r>
              <a:rPr lang="en-US" dirty="0" err="1" smtClean="0"/>
              <a:t>AAAIaaS</a:t>
            </a:r>
            <a:endParaRPr lang="en-US" dirty="0" smtClean="0"/>
          </a:p>
          <a:p>
            <a:pPr lvl="1"/>
            <a:r>
              <a:rPr lang="en-US" dirty="0" smtClean="0"/>
              <a:t>Through interoperation and use of standards</a:t>
            </a:r>
          </a:p>
          <a:p>
            <a:pPr lvl="1"/>
            <a:r>
              <a:rPr lang="en-US" dirty="0" smtClean="0"/>
              <a:t>Focus on </a:t>
            </a:r>
            <a:r>
              <a:rPr lang="en-US" dirty="0" err="1" smtClean="0"/>
              <a:t>inbetweenly</a:t>
            </a:r>
            <a:r>
              <a:rPr lang="en-US" dirty="0" smtClean="0"/>
              <a:t> </a:t>
            </a:r>
            <a:r>
              <a:rPr lang="en-US" dirty="0" err="1" smtClean="0"/>
              <a:t>specialised</a:t>
            </a:r>
            <a:r>
              <a:rPr lang="en-US" dirty="0" smtClean="0"/>
              <a:t> tools (</a:t>
            </a:r>
            <a:r>
              <a:rPr lang="en-US" dirty="0" err="1" smtClean="0"/>
              <a:t>eg</a:t>
            </a:r>
            <a:r>
              <a:rPr lang="en-US" dirty="0" smtClean="0"/>
              <a:t> for federated AAI)</a:t>
            </a:r>
          </a:p>
          <a:p>
            <a:r>
              <a:rPr lang="en-US" dirty="0" smtClean="0"/>
              <a:t>How we can make better tools better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67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development: from hacking to RSE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02343" y="1771818"/>
            <a:ext cx="448071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CLA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CLL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TAD OPD1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CIA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TAD OPD2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SZL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JMP OP2GT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 smtClean="0">
                <a:latin typeface="Arial Unicode MS"/>
              </a:rPr>
              <a:t>~~~~~~~~~~~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git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push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smtClean="0">
                <a:latin typeface="Arial Unicode MS"/>
              </a:rPr>
              <a:t>from within your clever </a:t>
            </a:r>
            <a:r>
              <a:rPr lang="en-US" altLang="en-US" dirty="0" smtClean="0">
                <a:latin typeface="Arial Unicode MS"/>
              </a:rPr>
              <a:t>IDE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smtClean="0">
                <a:latin typeface="Arial Unicode MS"/>
              </a:rPr>
              <a:t>Zeppelin/</a:t>
            </a:r>
            <a:r>
              <a:rPr lang="en-US" altLang="en-US" dirty="0" err="1" smtClean="0">
                <a:latin typeface="Arial Unicode MS"/>
              </a:rPr>
              <a:t>Jupyter</a:t>
            </a:r>
            <a:r>
              <a:rPr lang="en-US" altLang="en-US" dirty="0" smtClean="0">
                <a:latin typeface="Arial Unicode MS"/>
              </a:rPr>
              <a:t> notebook</a:t>
            </a:r>
            <a:endParaRPr lang="en-US" altLang="en-US" dirty="0">
              <a:latin typeface="Arial Unicode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1806" y="2560320"/>
            <a:ext cx="374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(example PDP-8 code from </a:t>
            </a:r>
            <a:r>
              <a:rPr lang="en-US" dirty="0" smtClean="0">
                <a:hlinkClick r:id="rId2"/>
              </a:rPr>
              <a:t>Wikipedia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6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(R)SE – abstractions and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machine code to assembly code</a:t>
            </a:r>
          </a:p>
          <a:p>
            <a:r>
              <a:rPr lang="en-US" dirty="0" smtClean="0"/>
              <a:t>To platform independent languages and HLLs</a:t>
            </a:r>
          </a:p>
          <a:p>
            <a:r>
              <a:rPr lang="en-US" dirty="0" smtClean="0"/>
              <a:t>Multi-language multi-platform </a:t>
            </a:r>
            <a:r>
              <a:rPr lang="en-US" dirty="0" err="1" smtClean="0"/>
              <a:t>optimising</a:t>
            </a:r>
            <a:r>
              <a:rPr lang="en-US" dirty="0" smtClean="0"/>
              <a:t> compilers</a:t>
            </a:r>
          </a:p>
          <a:p>
            <a:r>
              <a:rPr lang="en-US" dirty="0" smtClean="0"/>
              <a:t>Version control</a:t>
            </a:r>
          </a:p>
          <a:p>
            <a:r>
              <a:rPr lang="en-US" dirty="0" smtClean="0"/>
              <a:t>IDEs, assisted indentation/highlighting</a:t>
            </a:r>
          </a:p>
          <a:p>
            <a:r>
              <a:rPr lang="en-US" dirty="0" smtClean="0"/>
              <a:t>Unit and regression tests</a:t>
            </a:r>
          </a:p>
          <a:p>
            <a:r>
              <a:rPr lang="en-US" dirty="0" smtClean="0"/>
              <a:t>Libraries and data structures</a:t>
            </a:r>
          </a:p>
          <a:p>
            <a:r>
              <a:rPr lang="en-US" dirty="0" smtClean="0"/>
              <a:t>Algorithms, design patters, structured programming, loosely coupled</a:t>
            </a:r>
          </a:p>
          <a:p>
            <a:r>
              <a:rPr lang="en-US" dirty="0" smtClean="0"/>
              <a:t>CI/CD, integration tests</a:t>
            </a:r>
          </a:p>
        </p:txBody>
      </p:sp>
    </p:spTree>
    <p:extLst>
      <p:ext uri="{BB962C8B-B14F-4D97-AF65-F5344CB8AC3E}">
        <p14:creationId xmlns:p14="http://schemas.microsoft.com/office/powerpoint/2010/main" val="122583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changed (in ~65 years!)?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990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Tools that assist the process</a:t>
            </a:r>
          </a:p>
          <a:p>
            <a:r>
              <a:rPr lang="en-US" dirty="0" smtClean="0"/>
              <a:t>Better practices (learnt from experience)</a:t>
            </a:r>
          </a:p>
          <a:p>
            <a:r>
              <a:rPr lang="en-US" dirty="0" smtClean="0"/>
              <a:t>Larger tasks require collaboration</a:t>
            </a:r>
          </a:p>
          <a:p>
            <a:pPr lvl="1"/>
            <a:r>
              <a:rPr lang="en-US" dirty="0" smtClean="0"/>
              <a:t>Collaboration require collaborative tools</a:t>
            </a:r>
          </a:p>
          <a:p>
            <a:r>
              <a:rPr lang="en-US" dirty="0" smtClean="0"/>
              <a:t>Hardware got (much) better</a:t>
            </a:r>
          </a:p>
          <a:p>
            <a:pPr lvl="1"/>
            <a:r>
              <a:rPr lang="en-US" dirty="0" smtClean="0"/>
              <a:t>Enabling more complex everything (both good and bad)</a:t>
            </a:r>
          </a:p>
          <a:p>
            <a:pPr lvl="1"/>
            <a:r>
              <a:rPr lang="en-US" dirty="0" smtClean="0"/>
              <a:t>Better protection in hardware (</a:t>
            </a:r>
            <a:r>
              <a:rPr lang="en-US" dirty="0" err="1" smtClean="0"/>
              <a:t>segfaults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Better languages</a:t>
            </a:r>
          </a:p>
          <a:p>
            <a:pPr lvl="1"/>
            <a:r>
              <a:rPr lang="en-US" dirty="0" smtClean="0"/>
              <a:t>ALGOL – long legacy, influenced almost everything</a:t>
            </a:r>
          </a:p>
          <a:p>
            <a:pPr lvl="1"/>
            <a:r>
              <a:rPr lang="en-US" dirty="0" smtClean="0"/>
              <a:t>FORTRAN – still being improved</a:t>
            </a:r>
          </a:p>
          <a:p>
            <a:pPr lvl="1"/>
            <a:r>
              <a:rPr lang="en-US" dirty="0" smtClean="0"/>
              <a:t>LISP – improved till the 80s, by when it was perfect</a:t>
            </a:r>
          </a:p>
          <a:p>
            <a:pPr lvl="1"/>
            <a:r>
              <a:rPr lang="en-US" dirty="0" smtClean="0"/>
              <a:t>COBOL - ?</a:t>
            </a:r>
          </a:p>
        </p:txBody>
      </p:sp>
    </p:spTree>
    <p:extLst>
      <p:ext uri="{BB962C8B-B14F-4D97-AF65-F5344CB8AC3E}">
        <p14:creationId xmlns:p14="http://schemas.microsoft.com/office/powerpoint/2010/main" val="386692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unique to (R)SE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write Word documents</a:t>
            </a:r>
          </a:p>
          <a:p>
            <a:pPr lvl="1"/>
            <a:r>
              <a:rPr lang="en-US" dirty="0" smtClean="0"/>
              <a:t>SharePoint, macros, spell checker, WYSIWYG, templates, “assistance”</a:t>
            </a:r>
          </a:p>
          <a:p>
            <a:r>
              <a:rPr lang="en-US" dirty="0" smtClean="0"/>
              <a:t>Browsers</a:t>
            </a:r>
          </a:p>
          <a:p>
            <a:pPr lvl="1"/>
            <a:r>
              <a:rPr lang="en-US" dirty="0" smtClean="0"/>
              <a:t>Multi-protocol (not just http), security, bookmarks, resilient rendering, online services (malware checks, search engines, ..), plugins, saving and sharing state</a:t>
            </a:r>
          </a:p>
          <a:p>
            <a:r>
              <a:rPr lang="en-US" dirty="0" smtClean="0"/>
              <a:t>SaaS packages</a:t>
            </a:r>
          </a:p>
          <a:p>
            <a:pPr lvl="1"/>
            <a:r>
              <a:rPr lang="en-US" dirty="0" smtClean="0"/>
              <a:t>Microsoft: Office365, </a:t>
            </a:r>
            <a:r>
              <a:rPr lang="en-US" dirty="0" err="1" smtClean="0"/>
              <a:t>github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Google: Google docs, …</a:t>
            </a:r>
          </a:p>
        </p:txBody>
      </p:sp>
    </p:spTree>
    <p:extLst>
      <p:ext uri="{BB962C8B-B14F-4D97-AF65-F5344CB8AC3E}">
        <p14:creationId xmlns:p14="http://schemas.microsoft.com/office/powerpoint/2010/main" val="8548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enables integration?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07255" cy="48245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Interoperable protocols</a:t>
            </a:r>
          </a:p>
          <a:p>
            <a:pPr lvl="1"/>
            <a:r>
              <a:rPr lang="en-US" dirty="0" smtClean="0"/>
              <a:t>Ethernet, IP, TCP, HTTP, XML, JSON, SAML, OIDC, …</a:t>
            </a:r>
          </a:p>
          <a:p>
            <a:pPr lvl="1"/>
            <a:r>
              <a:rPr lang="en-US" dirty="0" smtClean="0"/>
              <a:t>Shared semantic understanding: standards, best practices, interop profiles</a:t>
            </a:r>
          </a:p>
          <a:p>
            <a:r>
              <a:rPr lang="en-US" dirty="0" smtClean="0"/>
              <a:t>Good framework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Supporting software suitably licensed</a:t>
            </a:r>
            <a:endParaRPr lang="en-US" dirty="0" smtClean="0"/>
          </a:p>
          <a:p>
            <a:r>
              <a:rPr lang="en-US" dirty="0" smtClean="0"/>
              <a:t>Federated AAI</a:t>
            </a:r>
          </a:p>
          <a:p>
            <a:pPr lvl="1"/>
            <a:r>
              <a:rPr lang="en-US" dirty="0" smtClean="0"/>
              <a:t>SSO</a:t>
            </a:r>
          </a:p>
          <a:p>
            <a:pPr lvl="1"/>
            <a:r>
              <a:rPr lang="en-US" dirty="0" smtClean="0"/>
              <a:t>Delegated (in the OAuth sense)</a:t>
            </a:r>
          </a:p>
          <a:p>
            <a:r>
              <a:rPr lang="en-US" dirty="0" smtClean="0"/>
              <a:t>Motivation (incentives or disincentives)</a:t>
            </a:r>
          </a:p>
          <a:p>
            <a:pPr lvl="1"/>
            <a:r>
              <a:rPr lang="en-US" dirty="0" smtClean="0"/>
              <a:t>Funding bodies</a:t>
            </a:r>
          </a:p>
          <a:p>
            <a:pPr lvl="1"/>
            <a:r>
              <a:rPr lang="en-US" dirty="0" smtClean="0"/>
              <a:t>Efficiencies</a:t>
            </a:r>
          </a:p>
          <a:p>
            <a:pPr lvl="1"/>
            <a:r>
              <a:rPr lang="en-US" dirty="0" err="1" smtClean="0"/>
              <a:t>Interdisciplinarities</a:t>
            </a:r>
            <a:endParaRPr lang="en-US" dirty="0" smtClean="0"/>
          </a:p>
          <a:p>
            <a:pPr lvl="1"/>
            <a:r>
              <a:rPr lang="en-US" dirty="0" smtClean="0"/>
              <a:t>Change in 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96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state of the art in authentication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</a:p>
          <a:p>
            <a:pPr lvl="1"/>
            <a:r>
              <a:rPr lang="en-US" dirty="0" smtClean="0"/>
              <a:t>ASN.1 seems complicated but is very widely supported</a:t>
            </a:r>
          </a:p>
          <a:p>
            <a:pPr lvl="1"/>
            <a:r>
              <a:rPr lang="en-US" dirty="0" smtClean="0"/>
              <a:t>Foundations for almost everything</a:t>
            </a:r>
          </a:p>
          <a:p>
            <a:r>
              <a:rPr lang="en-US" dirty="0" smtClean="0"/>
              <a:t>SAML</a:t>
            </a:r>
          </a:p>
          <a:p>
            <a:pPr lvl="1"/>
            <a:r>
              <a:rPr lang="en-US" dirty="0" smtClean="0"/>
              <a:t>XML – combining namespaces</a:t>
            </a:r>
          </a:p>
          <a:p>
            <a:pPr lvl="1"/>
            <a:r>
              <a:rPr lang="en-US" dirty="0" smtClean="0"/>
              <a:t>XML security</a:t>
            </a:r>
          </a:p>
          <a:p>
            <a:r>
              <a:rPr lang="en-US" dirty="0" smtClean="0"/>
              <a:t>OIDC</a:t>
            </a:r>
          </a:p>
          <a:p>
            <a:pPr lvl="1"/>
            <a:r>
              <a:rPr lang="en-US" dirty="0" smtClean="0"/>
              <a:t>JSON+JWT/JWS/JWE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69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(Apparent) Complexity is OK if the toolchain supports it well</a:t>
            </a:r>
          </a:p>
          <a:p>
            <a:r>
              <a:rPr lang="en-US" dirty="0" smtClean="0"/>
              <a:t>And the toolchain itself is well supported</a:t>
            </a:r>
          </a:p>
          <a:p>
            <a:r>
              <a:rPr lang="en-US" dirty="0" smtClean="0"/>
              <a:t>Complexity may even be necessary (</a:t>
            </a:r>
            <a:r>
              <a:rPr lang="en-US" dirty="0" err="1" smtClean="0"/>
              <a:t>cf</a:t>
            </a:r>
            <a:r>
              <a:rPr lang="en-US" dirty="0" smtClean="0"/>
              <a:t> several </a:t>
            </a:r>
            <a:r>
              <a:rPr lang="en-US" dirty="0" err="1" smtClean="0"/>
              <a:t>soapboxen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OAuth2+OIDC have become more complex as more and more RFCs add to the spec(s)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79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Corollary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Delegation as impersonation</a:t>
            </a:r>
          </a:p>
          <a:p>
            <a:pPr lvl="1"/>
            <a:r>
              <a:rPr lang="en-US" dirty="0" smtClean="0"/>
              <a:t>GSI proxies validated against standard trust anchors</a:t>
            </a:r>
          </a:p>
          <a:p>
            <a:pPr lvl="1"/>
            <a:r>
              <a:rPr lang="en-US" dirty="0" smtClean="0"/>
              <a:t>Tokens need validation by their issuer (cf. AARC </a:t>
            </a:r>
            <a:r>
              <a:rPr lang="en-US" dirty="0" smtClean="0">
                <a:hlinkClick r:id="rId2"/>
              </a:rPr>
              <a:t>G052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Delegation of </a:t>
            </a:r>
            <a:r>
              <a:rPr lang="en-US" dirty="0" err="1" smtClean="0"/>
              <a:t>authorisation</a:t>
            </a:r>
            <a:endParaRPr lang="en-US" dirty="0" smtClean="0"/>
          </a:p>
          <a:p>
            <a:pPr lvl="1"/>
            <a:r>
              <a:rPr lang="en-US" dirty="0" smtClean="0"/>
              <a:t>Almost no work has been done on this (by us)</a:t>
            </a:r>
          </a:p>
          <a:p>
            <a:pPr lvl="1"/>
            <a:r>
              <a:rPr lang="en-US" dirty="0" smtClean="0"/>
              <a:t>But outside the scope of IGTF, I </a:t>
            </a:r>
            <a:r>
              <a:rPr lang="en-US" dirty="0" err="1" smtClean="0"/>
              <a:t>s’pose</a:t>
            </a:r>
            <a:endParaRPr lang="en-US" dirty="0" smtClean="0"/>
          </a:p>
          <a:p>
            <a:r>
              <a:rPr lang="en-US" dirty="0" smtClean="0"/>
              <a:t>The other gap is account (de)provisioning</a:t>
            </a:r>
          </a:p>
          <a:p>
            <a:pPr lvl="1"/>
            <a:r>
              <a:rPr lang="en-US" dirty="0" smtClean="0"/>
              <a:t>Also highlighted by our friends at KIT</a:t>
            </a:r>
          </a:p>
        </p:txBody>
      </p:sp>
    </p:spTree>
    <p:extLst>
      <p:ext uri="{BB962C8B-B14F-4D97-AF65-F5344CB8AC3E}">
        <p14:creationId xmlns:p14="http://schemas.microsoft.com/office/powerpoint/2010/main" val="103067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D95D989A35D48AF7EB7BB3261378D" ma:contentTypeVersion="16" ma:contentTypeDescription="Create a new document." ma:contentTypeScope="" ma:versionID="603ab06f8882b061ca0557f7befaa643">
  <xsd:schema xmlns:xsd="http://www.w3.org/2001/XMLSchema" xmlns:xs="http://www.w3.org/2001/XMLSchema" xmlns:p="http://schemas.microsoft.com/office/2006/metadata/properties" xmlns:ns3="b3445c12-dfa3-40cc-8996-852590e67d75" xmlns:ns4="8bd4ed8e-944b-47c9-9363-3eab4b72a1cb" targetNamespace="http://schemas.microsoft.com/office/2006/metadata/properties" ma:root="true" ma:fieldsID="42ba7dd34638ab714e92384c712b3ec4" ns3:_="" ns4:_="">
    <xsd:import namespace="b3445c12-dfa3-40cc-8996-852590e67d75"/>
    <xsd:import namespace="8bd4ed8e-944b-47c9-9363-3eab4b72a1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445c12-dfa3-40cc-8996-852590e67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4ed8e-944b-47c9-9363-3eab4b72a1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96E15E-EFB0-4E38-9E0D-B1225757CDE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bd4ed8e-944b-47c9-9363-3eab4b72a1cb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b3445c12-dfa3-40cc-8996-852590e67d7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8FBF6D-245F-41EA-8E20-347C10B8C9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013276-D957-4623-8493-F1F811D06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445c12-dfa3-40cc-8996-852590e67d75"/>
    <ds:schemaRef ds:uri="8bd4ed8e-944b-47c9-9363-3eab4b72a1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880</Words>
  <Application>Microsoft Office PowerPoint</Application>
  <PresentationFormat>Widescreen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Unicode MS</vt:lpstr>
      <vt:lpstr>Calibri</vt:lpstr>
      <vt:lpstr>Calibri Light</vt:lpstr>
      <vt:lpstr>Consolas</vt:lpstr>
      <vt:lpstr>Office Theme</vt:lpstr>
      <vt:lpstr>Soapbox</vt:lpstr>
      <vt:lpstr>Software development: from hacking to RSE</vt:lpstr>
      <vt:lpstr>Evolution of (R)SE – abstractions and experience</vt:lpstr>
      <vt:lpstr>What changed (in ~65 years!)?</vt:lpstr>
      <vt:lpstr>Not unique to (R)SE</vt:lpstr>
      <vt:lpstr>What enables integration?</vt:lpstr>
      <vt:lpstr>The state of the art in authentication</vt:lpstr>
      <vt:lpstr>Corollary 1</vt:lpstr>
      <vt:lpstr>Corollary 2</vt:lpstr>
      <vt:lpstr>Corollary 3</vt:lpstr>
      <vt:lpstr>Corollary 4 – applicable laws of software</vt:lpstr>
      <vt:lpstr>PKI tools</vt:lpstr>
      <vt:lpstr>Evaluating tools (such as proxies)</vt:lpstr>
      <vt:lpstr>AAAIaaS?</vt:lpstr>
      <vt:lpstr>Case Study – SKA</vt:lpstr>
      <vt:lpstr>Conclusion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Soapbox</dc:title>
  <dc:creator>Jensen, Jens (STFC,RAL,SC)</dc:creator>
  <cp:lastModifiedBy>Jensen, Jens (STFC,RAL,SC)</cp:lastModifiedBy>
  <cp:revision>47</cp:revision>
  <dcterms:created xsi:type="dcterms:W3CDTF">2022-05-23T08:04:34Z</dcterms:created>
  <dcterms:modified xsi:type="dcterms:W3CDTF">2022-05-24T14:45:35Z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0x010100D17D95D989A35D48AF7EB7BB3261378D</vt:lpwstr>
  </property>
</Properties>
</file>