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Lst>
  <p:notesMasterIdLst>
    <p:notesMasterId r:id="rId33"/>
  </p:notesMasterIdLst>
  <p:sldIdLst>
    <p:sldId id="256" r:id="rId3"/>
    <p:sldId id="257" r:id="rId4"/>
    <p:sldId id="258" r:id="rId5"/>
    <p:sldId id="259" r:id="rId6"/>
    <p:sldId id="260" r:id="rId7"/>
    <p:sldId id="261" r:id="rId8"/>
    <p:sldId id="262" r:id="rId9"/>
    <p:sldId id="263" r:id="rId10"/>
    <p:sldId id="268" r:id="rId11"/>
    <p:sldId id="269" r:id="rId12"/>
    <p:sldId id="270" r:id="rId13"/>
    <p:sldId id="271" r:id="rId14"/>
    <p:sldId id="272" r:id="rId15"/>
    <p:sldId id="274" r:id="rId16"/>
    <p:sldId id="277" r:id="rId17"/>
    <p:sldId id="278" r:id="rId18"/>
    <p:sldId id="279" r:id="rId19"/>
    <p:sldId id="280" r:id="rId20"/>
    <p:sldId id="282" r:id="rId21"/>
    <p:sldId id="283" r:id="rId22"/>
    <p:sldId id="284" r:id="rId23"/>
    <p:sldId id="286" r:id="rId24"/>
    <p:sldId id="287" r:id="rId25"/>
    <p:sldId id="515" r:id="rId26"/>
    <p:sldId id="519" r:id="rId27"/>
    <p:sldId id="520" r:id="rId28"/>
    <p:sldId id="518" r:id="rId29"/>
    <p:sldId id="517" r:id="rId30"/>
    <p:sldId id="288" r:id="rId31"/>
    <p:sldId id="289"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g7OL968aP1dZ2poyVOHjHRPMhMX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15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8"/>
    <p:restoredTop sz="94737"/>
  </p:normalViewPr>
  <p:slideViewPr>
    <p:cSldViewPr snapToGrid="0" snapToObjects="1">
      <p:cViewPr varScale="1">
        <p:scale>
          <a:sx n="115" d="100"/>
          <a:sy n="115" d="100"/>
        </p:scale>
        <p:origin x="728"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40"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1e9a7e912a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g11e9a7e912a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1e9a7e912a_0_1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g11e9a7e912a_0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5" name="Google Shape;125;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1" name="Google Shape;151;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6" name="Google Shape;176;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9"/>
        <p:cNvGrpSpPr/>
        <p:nvPr/>
      </p:nvGrpSpPr>
      <p:grpSpPr>
        <a:xfrm>
          <a:off x="0" y="0"/>
          <a:ext cx="0" cy="0"/>
          <a:chOff x="0" y="0"/>
          <a:chExt cx="0" cy="0"/>
        </a:xfrm>
      </p:grpSpPr>
      <p:sp>
        <p:nvSpPr>
          <p:cNvPr id="70" name="Google Shape;70;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2" name="Google Shape;72;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6"/>
        <p:cNvGrpSpPr/>
        <p:nvPr/>
      </p:nvGrpSpPr>
      <p:grpSpPr>
        <a:xfrm>
          <a:off x="0" y="0"/>
          <a:ext cx="0" cy="0"/>
          <a:chOff x="0" y="0"/>
          <a:chExt cx="0" cy="0"/>
        </a:xfrm>
      </p:grpSpPr>
      <p:sp>
        <p:nvSpPr>
          <p:cNvPr id="77" name="Google Shape;77;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43"/>
          <p:cNvSpPr>
            <a:spLocks noGrp="1"/>
          </p:cNvSpPr>
          <p:nvPr>
            <p:ph type="pic" idx="2"/>
          </p:nvPr>
        </p:nvSpPr>
        <p:spPr>
          <a:xfrm>
            <a:off x="5183188" y="987425"/>
            <a:ext cx="6172200" cy="4873625"/>
          </a:xfrm>
          <a:prstGeom prst="rect">
            <a:avLst/>
          </a:prstGeom>
          <a:noFill/>
          <a:ln>
            <a:noFill/>
          </a:ln>
        </p:spPr>
      </p:sp>
      <p:sp>
        <p:nvSpPr>
          <p:cNvPr id="79" name="Google Shape;79;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 name="Google Shape;8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3"/>
        <p:cNvGrpSpPr/>
        <p:nvPr/>
      </p:nvGrpSpPr>
      <p:grpSpPr>
        <a:xfrm>
          <a:off x="0" y="0"/>
          <a:ext cx="0" cy="0"/>
          <a:chOff x="0" y="0"/>
          <a:chExt cx="0" cy="0"/>
        </a:xfrm>
      </p:grpSpPr>
      <p:sp>
        <p:nvSpPr>
          <p:cNvPr id="84" name="Google Shape;84;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9"/>
        <p:cNvGrpSpPr/>
        <p:nvPr/>
      </p:nvGrpSpPr>
      <p:grpSpPr>
        <a:xfrm>
          <a:off x="0" y="0"/>
          <a:ext cx="0" cy="0"/>
          <a:chOff x="0" y="0"/>
          <a:chExt cx="0" cy="0"/>
        </a:xfrm>
      </p:grpSpPr>
      <p:sp>
        <p:nvSpPr>
          <p:cNvPr id="90" name="Google Shape;90;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Footer">
  <p:cSld name="Blank Footer">
    <p:spTree>
      <p:nvGrpSpPr>
        <p:cNvPr id="1" name="Shape 105"/>
        <p:cNvGrpSpPr/>
        <p:nvPr/>
      </p:nvGrpSpPr>
      <p:grpSpPr>
        <a:xfrm>
          <a:off x="0" y="0"/>
          <a:ext cx="0" cy="0"/>
          <a:chOff x="0" y="0"/>
          <a:chExt cx="0" cy="0"/>
        </a:xfrm>
      </p:grpSpPr>
      <p:pic>
        <p:nvPicPr>
          <p:cNvPr id="106" name="Google Shape;106;p35"/>
          <p:cNvPicPr preferRelativeResize="0"/>
          <p:nvPr/>
        </p:nvPicPr>
        <p:blipFill rotWithShape="1">
          <a:blip r:embed="rId2">
            <a:alphaModFix/>
          </a:blip>
          <a:srcRect/>
          <a:stretch/>
        </p:blipFill>
        <p:spPr>
          <a:xfrm>
            <a:off x="-14732" y="0"/>
            <a:ext cx="12206732" cy="1339911"/>
          </a:xfrm>
          <a:prstGeom prst="rect">
            <a:avLst/>
          </a:prstGeom>
          <a:noFill/>
          <a:ln>
            <a:noFill/>
          </a:ln>
        </p:spPr>
      </p:pic>
      <p:sp>
        <p:nvSpPr>
          <p:cNvPr id="107" name="Google Shape;107;p35"/>
          <p:cNvSpPr txBox="1">
            <a:spLocks noGrp="1"/>
          </p:cNvSpPr>
          <p:nvPr>
            <p:ph type="body" idx="1"/>
          </p:nvPr>
        </p:nvSpPr>
        <p:spPr>
          <a:xfrm>
            <a:off x="455022" y="1502908"/>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8" name="Google Shape;108;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C000"/>
              </a:buClr>
              <a:buSzPts val="4400"/>
              <a:buFont typeface="Calibri"/>
              <a:buNone/>
              <a:defRPr>
                <a:solidFill>
                  <a:srgbClr val="FFC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10" name="Google Shape;110;p35"/>
          <p:cNvPicPr preferRelativeResize="0"/>
          <p:nvPr/>
        </p:nvPicPr>
        <p:blipFill rotWithShape="1">
          <a:blip r:embed="rId3">
            <a:alphaModFix/>
          </a:blip>
          <a:srcRect/>
          <a:stretch/>
        </p:blipFill>
        <p:spPr>
          <a:xfrm>
            <a:off x="10235117" y="220263"/>
            <a:ext cx="1531586" cy="664593"/>
          </a:xfrm>
          <a:prstGeom prst="rect">
            <a:avLst/>
          </a:prstGeom>
          <a:noFill/>
          <a:ln>
            <a:noFill/>
          </a:ln>
        </p:spPr>
      </p:pic>
      <p:sp>
        <p:nvSpPr>
          <p:cNvPr id="111" name="Google Shape;111;p35"/>
          <p:cNvSpPr txBox="1"/>
          <p:nvPr/>
        </p:nvSpPr>
        <p:spPr>
          <a:xfrm>
            <a:off x="457199" y="6523901"/>
            <a:ext cx="271042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Calibri"/>
                <a:ea typeface="Calibri"/>
                <a:cs typeface="Calibri"/>
                <a:sym typeface="Calibri"/>
              </a:rPr>
              <a:t>GN4-3 / GN4-3N Symposium 2020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Footer">
  <p:cSld name="Blank Footer">
    <p:spTree>
      <p:nvGrpSpPr>
        <p:cNvPr id="1" name="Shape 25"/>
        <p:cNvGrpSpPr/>
        <p:nvPr/>
      </p:nvGrpSpPr>
      <p:grpSpPr>
        <a:xfrm>
          <a:off x="0" y="0"/>
          <a:ext cx="0" cy="0"/>
          <a:chOff x="0" y="0"/>
          <a:chExt cx="0" cy="0"/>
        </a:xfrm>
      </p:grpSpPr>
      <p:pic>
        <p:nvPicPr>
          <p:cNvPr id="26" name="Google Shape;26;p32"/>
          <p:cNvPicPr preferRelativeResize="0"/>
          <p:nvPr/>
        </p:nvPicPr>
        <p:blipFill rotWithShape="1">
          <a:blip r:embed="rId2">
            <a:alphaModFix/>
          </a:blip>
          <a:srcRect/>
          <a:stretch/>
        </p:blipFill>
        <p:spPr>
          <a:xfrm>
            <a:off x="-14732" y="0"/>
            <a:ext cx="12206732" cy="1339911"/>
          </a:xfrm>
          <a:prstGeom prst="rect">
            <a:avLst/>
          </a:prstGeom>
          <a:noFill/>
          <a:ln>
            <a:noFill/>
          </a:ln>
        </p:spPr>
      </p:pic>
      <p:sp>
        <p:nvSpPr>
          <p:cNvPr id="27" name="Google Shape;27;p32"/>
          <p:cNvSpPr txBox="1">
            <a:spLocks noGrp="1"/>
          </p:cNvSpPr>
          <p:nvPr>
            <p:ph type="body" idx="1"/>
          </p:nvPr>
        </p:nvSpPr>
        <p:spPr>
          <a:xfrm>
            <a:off x="455022" y="1502908"/>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C000"/>
              </a:buClr>
              <a:buSzPts val="4400"/>
              <a:buFont typeface="Calibri"/>
              <a:buNone/>
              <a:defRPr>
                <a:solidFill>
                  <a:srgbClr val="FFC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30" name="Google Shape;30;p32"/>
          <p:cNvPicPr preferRelativeResize="0"/>
          <p:nvPr/>
        </p:nvPicPr>
        <p:blipFill rotWithShape="1">
          <a:blip r:embed="rId3">
            <a:alphaModFix/>
          </a:blip>
          <a:srcRect/>
          <a:stretch/>
        </p:blipFill>
        <p:spPr>
          <a:xfrm>
            <a:off x="10235117" y="220263"/>
            <a:ext cx="1531586" cy="664593"/>
          </a:xfrm>
          <a:prstGeom prst="rect">
            <a:avLst/>
          </a:prstGeom>
          <a:noFill/>
          <a:ln>
            <a:noFill/>
          </a:ln>
        </p:spPr>
      </p:pic>
      <p:sp>
        <p:nvSpPr>
          <p:cNvPr id="31" name="Google Shape;31;p32"/>
          <p:cNvSpPr txBox="1"/>
          <p:nvPr/>
        </p:nvSpPr>
        <p:spPr>
          <a:xfrm>
            <a:off x="457199" y="6523901"/>
            <a:ext cx="271042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0" u="none" strike="noStrike" cap="none">
                <a:solidFill>
                  <a:schemeClr val="lt1"/>
                </a:solidFill>
                <a:latin typeface="Calibri"/>
                <a:ea typeface="Calibri"/>
                <a:cs typeface="Calibri"/>
                <a:sym typeface="Calibri"/>
              </a:rPr>
              <a:t>GN4-3 / GN4-3N Symposium 2020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amp;A">
  <p:cSld name="Q&amp;A">
    <p:spTree>
      <p:nvGrpSpPr>
        <p:cNvPr id="1" name="Shape 32"/>
        <p:cNvGrpSpPr/>
        <p:nvPr/>
      </p:nvGrpSpPr>
      <p:grpSpPr>
        <a:xfrm>
          <a:off x="0" y="0"/>
          <a:ext cx="0" cy="0"/>
          <a:chOff x="0" y="0"/>
          <a:chExt cx="0" cy="0"/>
        </a:xfrm>
      </p:grpSpPr>
      <p:sp>
        <p:nvSpPr>
          <p:cNvPr id="33" name="Google Shape;33;p36"/>
          <p:cNvSpPr txBox="1"/>
          <p:nvPr/>
        </p:nvSpPr>
        <p:spPr>
          <a:xfrm>
            <a:off x="8229601" y="2547258"/>
            <a:ext cx="2373086" cy="152325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4361"/>
              </a:buClr>
              <a:buSzPts val="2100"/>
              <a:buFont typeface="Calibri"/>
              <a:buNone/>
            </a:pPr>
            <a:endParaRPr sz="2100" b="0">
              <a:solidFill>
                <a:schemeClr val="lt1"/>
              </a:solidFill>
              <a:latin typeface="Calibri"/>
              <a:ea typeface="Calibri"/>
              <a:cs typeface="Calibri"/>
              <a:sym typeface="Calibri"/>
            </a:endParaRPr>
          </a:p>
        </p:txBody>
      </p:sp>
      <p:sp>
        <p:nvSpPr>
          <p:cNvPr id="34" name="Google Shape;34;p36"/>
          <p:cNvSpPr txBox="1"/>
          <p:nvPr/>
        </p:nvSpPr>
        <p:spPr>
          <a:xfrm>
            <a:off x="457199" y="6523901"/>
            <a:ext cx="271042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lt1"/>
                </a:solidFill>
                <a:latin typeface="Calibri"/>
                <a:ea typeface="Calibri"/>
                <a:cs typeface="Calibri"/>
                <a:sym typeface="Calibri"/>
              </a:rPr>
              <a:t>GN4-3 / GN4-3N Symposium 2020 </a:t>
            </a:r>
            <a:endParaRPr/>
          </a:p>
        </p:txBody>
      </p:sp>
      <p:pic>
        <p:nvPicPr>
          <p:cNvPr id="35" name="Google Shape;35;p36"/>
          <p:cNvPicPr preferRelativeResize="0"/>
          <p:nvPr/>
        </p:nvPicPr>
        <p:blipFill rotWithShape="1">
          <a:blip r:embed="rId2">
            <a:alphaModFix/>
          </a:blip>
          <a:srcRect/>
          <a:stretch/>
        </p:blipFill>
        <p:spPr>
          <a:xfrm>
            <a:off x="-12706" y="0"/>
            <a:ext cx="12204706" cy="691605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
        <p:cNvGrpSpPr/>
        <p:nvPr/>
      </p:nvGrpSpPr>
      <p:grpSpPr>
        <a:xfrm>
          <a:off x="0" y="0"/>
          <a:ext cx="0" cy="0"/>
          <a:chOff x="0" y="0"/>
          <a:chExt cx="0" cy="0"/>
        </a:xfrm>
      </p:grpSpPr>
      <p:sp>
        <p:nvSpPr>
          <p:cNvPr id="37" name="Google Shape;37;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 name="Google Shape;3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5" name="Google Shape;4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
        <p:cNvGrpSpPr/>
        <p:nvPr/>
      </p:nvGrpSpPr>
      <p:grpSpPr>
        <a:xfrm>
          <a:off x="0" y="0"/>
          <a:ext cx="0" cy="0"/>
          <a:chOff x="0" y="0"/>
          <a:chExt cx="0" cy="0"/>
        </a:xfrm>
      </p:grpSpPr>
      <p:sp>
        <p:nvSpPr>
          <p:cNvPr id="49" name="Google Shape;49;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5"/>
        <p:cNvGrpSpPr/>
        <p:nvPr/>
      </p:nvGrpSpPr>
      <p:grpSpPr>
        <a:xfrm>
          <a:off x="0" y="0"/>
          <a:ext cx="0" cy="0"/>
          <a:chOff x="0" y="0"/>
          <a:chExt cx="0" cy="0"/>
        </a:xfrm>
      </p:grpSpPr>
      <p:sp>
        <p:nvSpPr>
          <p:cNvPr id="56" name="Google Shape;56;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5"/>
        <p:cNvGrpSpPr/>
        <p:nvPr/>
      </p:nvGrpSpPr>
      <p:grpSpPr>
        <a:xfrm>
          <a:off x="0" y="0"/>
          <a:ext cx="0" cy="0"/>
          <a:chOff x="0" y="0"/>
          <a:chExt cx="0" cy="0"/>
        </a:xfrm>
      </p:grpSpPr>
      <p:sp>
        <p:nvSpPr>
          <p:cNvPr id="96" name="Google Shape;9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98" name="Google Shape;9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9" name="Google Shape;9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0" name="Google Shape;10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Calibri"/>
                <a:ea typeface="Calibri"/>
                <a:cs typeface="Calibri"/>
                <a:sym typeface="Calibri"/>
              </a:defRPr>
            </a:lvl1pPr>
            <a:lvl2pPr marL="0" marR="0" lvl="1" indent="0" algn="r" rtl="0">
              <a:spcBef>
                <a:spcPts val="0"/>
              </a:spcBef>
              <a:buNone/>
              <a:defRPr sz="1200" b="0" u="none">
                <a:solidFill>
                  <a:schemeClr val="lt1"/>
                </a:solidFill>
                <a:latin typeface="Calibri"/>
                <a:ea typeface="Calibri"/>
                <a:cs typeface="Calibri"/>
                <a:sym typeface="Calibri"/>
              </a:defRPr>
            </a:lvl2pPr>
            <a:lvl3pPr marL="0" marR="0" lvl="2" indent="0" algn="r" rtl="0">
              <a:spcBef>
                <a:spcPts val="0"/>
              </a:spcBef>
              <a:buNone/>
              <a:defRPr sz="1200" b="0" u="none">
                <a:solidFill>
                  <a:schemeClr val="lt1"/>
                </a:solidFill>
                <a:latin typeface="Calibri"/>
                <a:ea typeface="Calibri"/>
                <a:cs typeface="Calibri"/>
                <a:sym typeface="Calibri"/>
              </a:defRPr>
            </a:lvl3pPr>
            <a:lvl4pPr marL="0" marR="0" lvl="3" indent="0" algn="r" rtl="0">
              <a:spcBef>
                <a:spcPts val="0"/>
              </a:spcBef>
              <a:buNone/>
              <a:defRPr sz="1200" b="0" u="none">
                <a:solidFill>
                  <a:schemeClr val="lt1"/>
                </a:solidFill>
                <a:latin typeface="Calibri"/>
                <a:ea typeface="Calibri"/>
                <a:cs typeface="Calibri"/>
                <a:sym typeface="Calibri"/>
              </a:defRPr>
            </a:lvl4pPr>
            <a:lvl5pPr marL="0" marR="0" lvl="4" indent="0" algn="r" rtl="0">
              <a:spcBef>
                <a:spcPts val="0"/>
              </a:spcBef>
              <a:buNone/>
              <a:defRPr sz="1200" b="0" u="none">
                <a:solidFill>
                  <a:schemeClr val="lt1"/>
                </a:solidFill>
                <a:latin typeface="Calibri"/>
                <a:ea typeface="Calibri"/>
                <a:cs typeface="Calibri"/>
                <a:sym typeface="Calibri"/>
              </a:defRPr>
            </a:lvl5pPr>
            <a:lvl6pPr marL="0" marR="0" lvl="5" indent="0" algn="r" rtl="0">
              <a:spcBef>
                <a:spcPts val="0"/>
              </a:spcBef>
              <a:buNone/>
              <a:defRPr sz="1200" b="0" u="none">
                <a:solidFill>
                  <a:schemeClr val="lt1"/>
                </a:solidFill>
                <a:latin typeface="Calibri"/>
                <a:ea typeface="Calibri"/>
                <a:cs typeface="Calibri"/>
                <a:sym typeface="Calibri"/>
              </a:defRPr>
            </a:lvl6pPr>
            <a:lvl7pPr marL="0" marR="0" lvl="6" indent="0" algn="r" rtl="0">
              <a:spcBef>
                <a:spcPts val="0"/>
              </a:spcBef>
              <a:buNone/>
              <a:defRPr sz="1200" b="0" u="none">
                <a:solidFill>
                  <a:schemeClr val="lt1"/>
                </a:solidFill>
                <a:latin typeface="Calibri"/>
                <a:ea typeface="Calibri"/>
                <a:cs typeface="Calibri"/>
                <a:sym typeface="Calibri"/>
              </a:defRPr>
            </a:lvl7pPr>
            <a:lvl8pPr marL="0" marR="0" lvl="7" indent="0" algn="r" rtl="0">
              <a:spcBef>
                <a:spcPts val="0"/>
              </a:spcBef>
              <a:buNone/>
              <a:defRPr sz="1200" b="0" u="none">
                <a:solidFill>
                  <a:schemeClr val="lt1"/>
                </a:solidFill>
                <a:latin typeface="Calibri"/>
                <a:ea typeface="Calibri"/>
                <a:cs typeface="Calibri"/>
                <a:sym typeface="Calibri"/>
              </a:defRPr>
            </a:lvl8pPr>
            <a:lvl9pPr marL="0" marR="0" lvl="8" indent="0" algn="r" rtl="0">
              <a:spcBef>
                <a:spcPts val="0"/>
              </a:spcBef>
              <a:buNone/>
              <a:defRPr sz="12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5.jp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refeds.org/profile/mfa"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refeds.org/profile/sfa" TargetMode="External"/><Relationship Id="rId5" Type="http://schemas.openxmlformats.org/officeDocument/2006/relationships/hyperlink" Target="https://refeds.org/assurance" TargetMode="Externa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doi.org/10.22323/1.378.0029" TargetMode="External"/><Relationship Id="rId5" Type="http://schemas.openxmlformats.org/officeDocument/2006/relationships/image" Target="../media/image25.jp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hyperlink" Target="https://refeds.org/wp-content/uploads/2016/02/Why_Sirtfi.pdf" TargetMode="External"/><Relationship Id="rId3" Type="http://schemas.openxmlformats.org/officeDocument/2006/relationships/image" Target="../media/image32.jp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25.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22.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1.jp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38.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www.eugridpma.org/guidelines/aaops/" TargetMode="External"/><Relationship Id="rId5" Type="http://schemas.openxmlformats.org/officeDocument/2006/relationships/image" Target="../media/image23.gif"/><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edu.nl/ctxxg"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hyperlink" Target="mailto:policy@aarc-community.org" TargetMode="External"/><Relationship Id="rId13" Type="http://schemas.openxmlformats.org/officeDocument/2006/relationships/image" Target="../media/image23.gif"/><Relationship Id="rId3" Type="http://schemas.openxmlformats.org/officeDocument/2006/relationships/hyperlink" Target="https://fim4r.org/" TargetMode="External"/><Relationship Id="rId7" Type="http://schemas.openxmlformats.org/officeDocument/2006/relationships/hyperlink" Target="https://aarc-community.org/" TargetMode="External"/><Relationship Id="rId12"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hyperlink" Target="https://www.igtf.net/" TargetMode="External"/><Relationship Id="rId11" Type="http://schemas.openxmlformats.org/officeDocument/2006/relationships/image" Target="../media/image21.jpg"/><Relationship Id="rId5" Type="http://schemas.openxmlformats.org/officeDocument/2006/relationships/hyperlink" Target="https://wise-community.org/" TargetMode="External"/><Relationship Id="rId10" Type="http://schemas.openxmlformats.org/officeDocument/2006/relationships/image" Target="../media/image25.jpg"/><Relationship Id="rId4" Type="http://schemas.openxmlformats.org/officeDocument/2006/relationships/hyperlink" Target="https://refeds.org/" TargetMode="External"/><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gif"/><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1.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1"/>
          <p:cNvPicPr preferRelativeResize="0"/>
          <p:nvPr/>
        </p:nvPicPr>
        <p:blipFill rotWithShape="1">
          <a:blip r:embed="rId3">
            <a:alphaModFix/>
          </a:blip>
          <a:srcRect/>
          <a:stretch/>
        </p:blipFill>
        <p:spPr>
          <a:xfrm>
            <a:off x="-12706" y="0"/>
            <a:ext cx="12204706" cy="6916057"/>
          </a:xfrm>
          <a:prstGeom prst="rect">
            <a:avLst/>
          </a:prstGeom>
          <a:noFill/>
          <a:ln>
            <a:noFill/>
          </a:ln>
        </p:spPr>
      </p:pic>
      <p:sp>
        <p:nvSpPr>
          <p:cNvPr id="118" name="Google Shape;118;p1"/>
          <p:cNvSpPr txBox="1"/>
          <p:nvPr/>
        </p:nvSpPr>
        <p:spPr>
          <a:xfrm>
            <a:off x="829675" y="1144475"/>
            <a:ext cx="8721255" cy="1039776"/>
          </a:xfrm>
          <a:prstGeom prst="rect">
            <a:avLst/>
          </a:prstGeom>
          <a:noFill/>
          <a:ln>
            <a:noFill/>
          </a:ln>
        </p:spPr>
        <p:txBody>
          <a:bodyPr spcFirstLastPara="1" wrap="square" lIns="91425" tIns="45700" rIns="91425" bIns="45700" anchor="t" anchorCtr="0">
            <a:noAutofit/>
          </a:bodyPr>
          <a:lstStyle/>
          <a:p>
            <a:r>
              <a:rPr lang="en-GB" sz="3200" b="1" dirty="0">
                <a:solidFill>
                  <a:schemeClr val="accent4"/>
                </a:solidFill>
                <a:latin typeface="Calibri"/>
                <a:ea typeface="Calibri"/>
                <a:cs typeface="Calibri"/>
                <a:sym typeface="Calibri"/>
              </a:rPr>
              <a:t>Exploring trust for Communities</a:t>
            </a:r>
            <a:endParaRPr lang="en-GB" sz="3200" b="1" i="0" u="none" strike="noStrike" cap="none" dirty="0">
              <a:solidFill>
                <a:schemeClr val="accent4"/>
              </a:solidFill>
              <a:latin typeface="Calibri"/>
              <a:ea typeface="Calibri"/>
              <a:cs typeface="Calibri"/>
              <a:sym typeface="Calibri"/>
            </a:endParaRPr>
          </a:p>
          <a:p>
            <a:pPr marL="0" marR="0" lvl="0" indent="0" algn="l" rtl="0">
              <a:spcBef>
                <a:spcPts val="0"/>
              </a:spcBef>
              <a:spcAft>
                <a:spcPts val="0"/>
              </a:spcAft>
              <a:buNone/>
            </a:pPr>
            <a:r>
              <a:rPr lang="en-GB" sz="2400" b="1" i="0" u="none" strike="noStrike" cap="none" dirty="0">
                <a:solidFill>
                  <a:schemeClr val="accent4"/>
                </a:solidFill>
                <a:latin typeface="Calibri"/>
                <a:ea typeface="Calibri"/>
                <a:cs typeface="Calibri"/>
                <a:sym typeface="Calibri"/>
              </a:rPr>
              <a:t>Trust &amp; Identity Enabling Communities</a:t>
            </a:r>
          </a:p>
        </p:txBody>
      </p:sp>
      <p:sp>
        <p:nvSpPr>
          <p:cNvPr id="119" name="Google Shape;119;p1"/>
          <p:cNvSpPr txBox="1"/>
          <p:nvPr/>
        </p:nvSpPr>
        <p:spPr>
          <a:xfrm>
            <a:off x="829676" y="1880333"/>
            <a:ext cx="4796691" cy="12565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2400" b="1" i="0" u="none" strike="noStrike" cap="none" dirty="0">
              <a:solidFill>
                <a:schemeClr val="lt1"/>
              </a:solidFill>
              <a:latin typeface="Calibri"/>
              <a:ea typeface="Calibri"/>
              <a:cs typeface="Calibri"/>
              <a:sym typeface="Calibri"/>
            </a:endParaRPr>
          </a:p>
          <a:p>
            <a:pPr marL="0" marR="0" lvl="0" indent="0" algn="l" rtl="0">
              <a:spcBef>
                <a:spcPts val="0"/>
              </a:spcBef>
              <a:spcAft>
                <a:spcPts val="0"/>
              </a:spcAft>
              <a:buNone/>
            </a:pPr>
            <a:r>
              <a:rPr lang="en-GB" sz="2400" b="1" i="0" u="none" strike="noStrike" cap="none" dirty="0">
                <a:solidFill>
                  <a:schemeClr val="lt1"/>
                </a:solidFill>
                <a:latin typeface="Calibri"/>
                <a:ea typeface="Calibri"/>
                <a:cs typeface="Calibri"/>
                <a:sym typeface="Calibri"/>
              </a:rPr>
              <a:t>Maarten </a:t>
            </a:r>
            <a:r>
              <a:rPr lang="en-GB" sz="2400" b="1" i="0" u="none" strike="noStrike" cap="none" dirty="0" err="1">
                <a:solidFill>
                  <a:schemeClr val="lt1"/>
                </a:solidFill>
                <a:latin typeface="Calibri"/>
                <a:ea typeface="Calibri"/>
                <a:cs typeface="Calibri"/>
                <a:sym typeface="Calibri"/>
              </a:rPr>
              <a:t>Kremers</a:t>
            </a:r>
            <a:r>
              <a:rPr lang="en-GB" sz="2400" b="1" i="0" u="none" strike="noStrike" cap="none" dirty="0">
                <a:solidFill>
                  <a:schemeClr val="lt1"/>
                </a:solidFill>
                <a:latin typeface="Calibri"/>
                <a:ea typeface="Calibri"/>
                <a:cs typeface="Calibri"/>
                <a:sym typeface="Calibri"/>
              </a:rPr>
              <a:t>, SURF</a:t>
            </a:r>
            <a:endParaRPr sz="1800" b="0" i="0" u="none" strike="noStrike" cap="none" dirty="0">
              <a:solidFill>
                <a:schemeClr val="lt1"/>
              </a:solidFill>
              <a:latin typeface="Arial"/>
              <a:ea typeface="Arial"/>
              <a:cs typeface="Arial"/>
              <a:sym typeface="Arial"/>
            </a:endParaRPr>
          </a:p>
        </p:txBody>
      </p:sp>
      <p:sp>
        <p:nvSpPr>
          <p:cNvPr id="120" name="Google Shape;120;p1"/>
          <p:cNvSpPr txBox="1"/>
          <p:nvPr/>
        </p:nvSpPr>
        <p:spPr>
          <a:xfrm>
            <a:off x="829676" y="2832922"/>
            <a:ext cx="8721254" cy="10397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dirty="0" err="1">
                <a:solidFill>
                  <a:schemeClr val="lt1"/>
                </a:solidFill>
                <a:latin typeface="Calibri"/>
                <a:ea typeface="Calibri"/>
                <a:cs typeface="Calibri"/>
                <a:sym typeface="Calibri"/>
              </a:rPr>
              <a:t>EUgridPMA</a:t>
            </a:r>
            <a:r>
              <a:rPr lang="en-US" sz="1800" b="0" i="0" u="none" strike="noStrike" cap="none" dirty="0">
                <a:solidFill>
                  <a:schemeClr val="lt1"/>
                </a:solidFill>
                <a:latin typeface="Calibri"/>
                <a:ea typeface="Calibri"/>
                <a:cs typeface="Calibri"/>
                <a:sym typeface="Calibri"/>
              </a:rPr>
              <a:t> #55 </a:t>
            </a:r>
            <a:br>
              <a:rPr lang="en-GB" sz="1800" b="0" i="0" u="none" strike="noStrike" cap="none" dirty="0">
                <a:solidFill>
                  <a:schemeClr val="lt1"/>
                </a:solidFill>
                <a:latin typeface="Calibri"/>
                <a:ea typeface="Calibri"/>
                <a:cs typeface="Calibri"/>
                <a:sym typeface="Calibri"/>
              </a:rPr>
            </a:br>
            <a:r>
              <a:rPr lang="en-GB" sz="1800" b="0" i="0" u="none" strike="noStrike" cap="none" dirty="0">
                <a:solidFill>
                  <a:schemeClr val="lt1"/>
                </a:solidFill>
                <a:latin typeface="Calibri"/>
                <a:ea typeface="Calibri"/>
                <a:cs typeface="Calibri"/>
                <a:sym typeface="Calibri"/>
              </a:rPr>
              <a:t>24</a:t>
            </a:r>
            <a:r>
              <a:rPr lang="en-GB" sz="1800" b="0" i="0" u="none" strike="noStrike" cap="none" baseline="30000" dirty="0">
                <a:solidFill>
                  <a:schemeClr val="lt1"/>
                </a:solidFill>
                <a:latin typeface="Calibri"/>
                <a:ea typeface="Calibri"/>
                <a:cs typeface="Calibri"/>
                <a:sym typeface="Calibri"/>
              </a:rPr>
              <a:t>th</a:t>
            </a:r>
            <a:r>
              <a:rPr lang="en-GB" sz="1800" b="0" i="0" u="none" strike="noStrike" cap="none" dirty="0">
                <a:solidFill>
                  <a:schemeClr val="lt1"/>
                </a:solidFill>
                <a:latin typeface="Calibri"/>
                <a:ea typeface="Calibri"/>
                <a:cs typeface="Calibri"/>
                <a:sym typeface="Calibri"/>
              </a:rPr>
              <a:t> May 2022</a:t>
            </a:r>
          </a:p>
          <a:p>
            <a:pPr lvl="0"/>
            <a:r>
              <a:rPr lang="en-GB" sz="1800" dirty="0">
                <a:solidFill>
                  <a:schemeClr val="lt1"/>
                </a:solidFill>
                <a:latin typeface="Calibri"/>
                <a:cs typeface="Calibri"/>
                <a:sym typeface="Calibri"/>
              </a:rPr>
              <a:t>LRZ, </a:t>
            </a:r>
            <a:r>
              <a:rPr lang="en-GB" sz="1800" dirty="0" err="1">
                <a:solidFill>
                  <a:schemeClr val="lt1"/>
                </a:solidFill>
                <a:latin typeface="Calibri"/>
                <a:cs typeface="Calibri"/>
                <a:sym typeface="Calibri"/>
              </a:rPr>
              <a:t>Garching</a:t>
            </a:r>
            <a:r>
              <a:rPr lang="en-GB" sz="1800" dirty="0">
                <a:solidFill>
                  <a:schemeClr val="lt1"/>
                </a:solidFill>
                <a:latin typeface="Calibri"/>
                <a:cs typeface="Calibri"/>
                <a:sym typeface="Calibri"/>
              </a:rPr>
              <a:t> </a:t>
            </a:r>
            <a:r>
              <a:rPr lang="en-GB" sz="1800" dirty="0" err="1">
                <a:solidFill>
                  <a:schemeClr val="lt1"/>
                </a:solidFill>
                <a:latin typeface="Calibri"/>
                <a:cs typeface="Calibri"/>
                <a:sym typeface="Calibri"/>
              </a:rPr>
              <a:t>bei</a:t>
            </a:r>
            <a:r>
              <a:rPr lang="en-GB" sz="1800" dirty="0">
                <a:solidFill>
                  <a:schemeClr val="lt1"/>
                </a:solidFill>
                <a:latin typeface="Calibri"/>
                <a:cs typeface="Calibri"/>
                <a:sym typeface="Calibri"/>
              </a:rPr>
              <a:t> München</a:t>
            </a:r>
            <a:endParaRPr sz="1800" b="0" i="0" u="none" strike="noStrike" cap="none" dirty="0">
              <a:solidFill>
                <a:schemeClr val="lt1"/>
              </a:solidFill>
              <a:latin typeface="Calibri"/>
              <a:ea typeface="Calibri"/>
              <a:cs typeface="Calibri"/>
              <a:sym typeface="Calibri"/>
            </a:endParaRPr>
          </a:p>
        </p:txBody>
      </p:sp>
      <p:pic>
        <p:nvPicPr>
          <p:cNvPr id="121" name="Google Shape;121;p1"/>
          <p:cNvPicPr preferRelativeResize="0"/>
          <p:nvPr/>
        </p:nvPicPr>
        <p:blipFill rotWithShape="1">
          <a:blip r:embed="rId4">
            <a:alphaModFix/>
          </a:blip>
          <a:srcRect/>
          <a:stretch/>
        </p:blipFill>
        <p:spPr>
          <a:xfrm>
            <a:off x="9856028" y="409108"/>
            <a:ext cx="1669177" cy="7242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10</a:t>
            </a:fld>
            <a:endParaRPr/>
          </a:p>
        </p:txBody>
      </p:sp>
      <p:sp>
        <p:nvSpPr>
          <p:cNvPr id="326" name="Google Shape;326;p14"/>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327" name="Google Shape;327;p14"/>
          <p:cNvPicPr preferRelativeResize="0"/>
          <p:nvPr/>
        </p:nvPicPr>
        <p:blipFill rotWithShape="1">
          <a:blip r:embed="rId3">
            <a:alphaModFix/>
          </a:blip>
          <a:srcRect/>
          <a:stretch/>
        </p:blipFill>
        <p:spPr>
          <a:xfrm>
            <a:off x="969851" y="2010267"/>
            <a:ext cx="2866826" cy="1003389"/>
          </a:xfrm>
          <a:prstGeom prst="rect">
            <a:avLst/>
          </a:prstGeom>
          <a:noFill/>
          <a:ln>
            <a:noFill/>
          </a:ln>
        </p:spPr>
      </p:pic>
      <p:sp>
        <p:nvSpPr>
          <p:cNvPr id="328" name="Google Shape;328;p14"/>
          <p:cNvSpPr/>
          <p:nvPr/>
        </p:nvSpPr>
        <p:spPr>
          <a:xfrm>
            <a:off x="969852" y="3670480"/>
            <a:ext cx="10312042" cy="2246769"/>
          </a:xfrm>
          <a:prstGeom prst="rect">
            <a:avLst/>
          </a:prstGeom>
          <a:solidFill>
            <a:srgbClr val="F7CA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ctr" rtl="0">
              <a:spcBef>
                <a:spcPts val="0"/>
              </a:spcBef>
              <a:spcAft>
                <a:spcPts val="0"/>
              </a:spcAft>
              <a:buNone/>
            </a:pPr>
            <a:r>
              <a:rPr lang="en-GB" sz="2800">
                <a:solidFill>
                  <a:schemeClr val="dk1"/>
                </a:solidFill>
                <a:latin typeface="Calibri"/>
                <a:ea typeface="Calibri"/>
                <a:cs typeface="Calibri"/>
                <a:sym typeface="Calibri"/>
              </a:rPr>
              <a:t>REFEDS (the Research and Education FEDerations group) is to be the voice that articulates the mutual needs of research and education identity federations worldwide.</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15"/>
          <p:cNvPicPr preferRelativeResize="0">
            <a:picLocks noGrp="1"/>
          </p:cNvPicPr>
          <p:nvPr>
            <p:ph type="body" idx="1"/>
          </p:nvPr>
        </p:nvPicPr>
        <p:blipFill rotWithShape="1">
          <a:blip r:embed="rId3">
            <a:alphaModFix/>
          </a:blip>
          <a:srcRect/>
          <a:stretch/>
        </p:blipFill>
        <p:spPr>
          <a:xfrm>
            <a:off x="2111208" y="1737518"/>
            <a:ext cx="7202233" cy="3382963"/>
          </a:xfrm>
          <a:prstGeom prst="rect">
            <a:avLst/>
          </a:prstGeom>
          <a:solidFill>
            <a:schemeClr val="lt1"/>
          </a:solidFill>
          <a:ln w="12700" cap="flat" cmpd="sng">
            <a:solidFill>
              <a:schemeClr val="dk1"/>
            </a:solidFill>
            <a:prstDash val="solid"/>
            <a:miter lim="800000"/>
            <a:headEnd type="none" w="sm" len="sm"/>
            <a:tailEnd type="none" w="sm" len="sm"/>
          </a:ln>
        </p:spPr>
      </p:pic>
      <p:sp>
        <p:nvSpPr>
          <p:cNvPr id="334" name="Google Shape;33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11</a:t>
            </a:fld>
            <a:endParaRPr/>
          </a:p>
        </p:txBody>
      </p:sp>
      <p:sp>
        <p:nvSpPr>
          <p:cNvPr id="335" name="Google Shape;335;p15"/>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336" name="Google Shape;336;p15"/>
          <p:cNvPicPr preferRelativeResize="0"/>
          <p:nvPr/>
        </p:nvPicPr>
        <p:blipFill rotWithShape="1">
          <a:blip r:embed="rId4">
            <a:alphaModFix/>
          </a:blip>
          <a:srcRect/>
          <a:stretch/>
        </p:blipFill>
        <p:spPr>
          <a:xfrm>
            <a:off x="9957438" y="4795682"/>
            <a:ext cx="1766889" cy="1766889"/>
          </a:xfrm>
          <a:prstGeom prst="rect">
            <a:avLst/>
          </a:prstGeom>
          <a:noFill/>
          <a:ln>
            <a:noFill/>
          </a:ln>
        </p:spPr>
      </p:pic>
      <p:pic>
        <p:nvPicPr>
          <p:cNvPr id="337" name="Google Shape;337;p15"/>
          <p:cNvPicPr preferRelativeResize="0"/>
          <p:nvPr/>
        </p:nvPicPr>
        <p:blipFill rotWithShape="1">
          <a:blip r:embed="rId5">
            <a:alphaModFix/>
          </a:blip>
          <a:srcRect/>
          <a:stretch/>
        </p:blipFill>
        <p:spPr>
          <a:xfrm>
            <a:off x="454525" y="5367976"/>
            <a:ext cx="1778000" cy="622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11e9a7e912a_0_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a:t>
            </a:fld>
            <a:endParaRPr/>
          </a:p>
        </p:txBody>
      </p:sp>
      <p:sp>
        <p:nvSpPr>
          <p:cNvPr id="343" name="Google Shape;343;g11e9a7e912a_0_9"/>
          <p:cNvSpPr txBox="1">
            <a:spLocks noGrp="1"/>
          </p:cNvSpPr>
          <p:nvPr>
            <p:ph type="title"/>
          </p:nvPr>
        </p:nvSpPr>
        <p:spPr>
          <a:xfrm>
            <a:off x="454525" y="204374"/>
            <a:ext cx="10515600" cy="938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344" name="Google Shape;344;g11e9a7e912a_0_9"/>
          <p:cNvPicPr preferRelativeResize="0"/>
          <p:nvPr/>
        </p:nvPicPr>
        <p:blipFill rotWithShape="1">
          <a:blip r:embed="rId3">
            <a:alphaModFix/>
          </a:blip>
          <a:srcRect/>
          <a:stretch/>
        </p:blipFill>
        <p:spPr>
          <a:xfrm>
            <a:off x="9957438" y="4795682"/>
            <a:ext cx="1766889" cy="1766889"/>
          </a:xfrm>
          <a:prstGeom prst="rect">
            <a:avLst/>
          </a:prstGeom>
          <a:noFill/>
          <a:ln>
            <a:noFill/>
          </a:ln>
        </p:spPr>
      </p:pic>
      <p:pic>
        <p:nvPicPr>
          <p:cNvPr id="345" name="Google Shape;345;g11e9a7e912a_0_9"/>
          <p:cNvPicPr preferRelativeResize="0"/>
          <p:nvPr/>
        </p:nvPicPr>
        <p:blipFill rotWithShape="1">
          <a:blip r:embed="rId4">
            <a:alphaModFix/>
          </a:blip>
          <a:srcRect/>
          <a:stretch/>
        </p:blipFill>
        <p:spPr>
          <a:xfrm>
            <a:off x="454525" y="5367976"/>
            <a:ext cx="1778000" cy="622300"/>
          </a:xfrm>
          <a:prstGeom prst="rect">
            <a:avLst/>
          </a:prstGeom>
          <a:noFill/>
          <a:ln>
            <a:noFill/>
          </a:ln>
        </p:spPr>
      </p:pic>
      <p:sp>
        <p:nvSpPr>
          <p:cNvPr id="346" name="Google Shape;346;g11e9a7e912a_0_9"/>
          <p:cNvSpPr/>
          <p:nvPr/>
        </p:nvSpPr>
        <p:spPr>
          <a:xfrm>
            <a:off x="600414" y="1630360"/>
            <a:ext cx="9498600" cy="3539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b="1" dirty="0">
                <a:solidFill>
                  <a:schemeClr val="dk1"/>
                </a:solidFill>
                <a:latin typeface="Calibri"/>
                <a:ea typeface="Calibri"/>
                <a:cs typeface="Calibri"/>
                <a:sym typeface="Calibri"/>
              </a:rPr>
              <a:t>REFEDS Assurance Profile (v1.0)</a:t>
            </a:r>
            <a:endParaRPr dirty="0"/>
          </a:p>
          <a:p>
            <a:pPr marL="457200" lvl="0" indent="-393700" algn="l" rtl="0">
              <a:lnSpc>
                <a:spcPct val="90000"/>
              </a:lnSpc>
              <a:spcBef>
                <a:spcPts val="0"/>
              </a:spcBef>
              <a:spcAft>
                <a:spcPts val="0"/>
              </a:spcAft>
              <a:buClr>
                <a:schemeClr val="dk1"/>
              </a:buClr>
              <a:buSzPts val="2600"/>
              <a:buFont typeface="Calibri"/>
              <a:buChar char="●"/>
            </a:pPr>
            <a:r>
              <a:rPr lang="en-GB" sz="2600" dirty="0">
                <a:solidFill>
                  <a:schemeClr val="dk1"/>
                </a:solidFill>
                <a:latin typeface="Calibri"/>
                <a:ea typeface="Calibri"/>
                <a:cs typeface="Calibri"/>
                <a:sym typeface="Calibri"/>
              </a:rPr>
              <a:t>Consisting of </a:t>
            </a:r>
            <a:r>
              <a:rPr lang="en-GB" sz="2600" b="1" dirty="0">
                <a:solidFill>
                  <a:schemeClr val="dk1"/>
                </a:solidFill>
                <a:latin typeface="Calibri"/>
                <a:ea typeface="Calibri"/>
                <a:cs typeface="Calibri"/>
                <a:sym typeface="Calibri"/>
              </a:rPr>
              <a:t>three individual specifications</a:t>
            </a:r>
            <a:r>
              <a:rPr lang="en-GB" sz="2600" dirty="0">
                <a:solidFill>
                  <a:schemeClr val="dk1"/>
                </a:solidFill>
                <a:latin typeface="Calibri"/>
                <a:ea typeface="Calibri"/>
                <a:cs typeface="Calibri"/>
                <a:sym typeface="Calibri"/>
              </a:rPr>
              <a:t>:</a:t>
            </a:r>
            <a:endParaRPr sz="2600" dirty="0">
              <a:solidFill>
                <a:schemeClr val="dk1"/>
              </a:solidFill>
              <a:latin typeface="Calibri"/>
              <a:ea typeface="Calibri"/>
              <a:cs typeface="Calibri"/>
              <a:sym typeface="Calibri"/>
            </a:endParaRPr>
          </a:p>
          <a:p>
            <a:pPr marL="685800" lvl="1" indent="-330200" algn="l" rtl="0">
              <a:lnSpc>
                <a:spcPct val="90000"/>
              </a:lnSpc>
              <a:spcBef>
                <a:spcPts val="1000"/>
              </a:spcBef>
              <a:spcAft>
                <a:spcPts val="0"/>
              </a:spcAft>
              <a:buClr>
                <a:schemeClr val="dk1"/>
              </a:buClr>
              <a:buSzPts val="2600"/>
              <a:buChar char="•"/>
            </a:pPr>
            <a:r>
              <a:rPr lang="en-GB" sz="2600" u="sng" dirty="0">
                <a:solidFill>
                  <a:schemeClr val="hlink"/>
                </a:solidFill>
                <a:latin typeface="Calibri"/>
                <a:ea typeface="Calibri"/>
                <a:cs typeface="Calibri"/>
                <a:sym typeface="Calibri"/>
                <a:hlinkClick r:id="rId5"/>
              </a:rPr>
              <a:t>REFEDS Assurance Framework</a:t>
            </a:r>
            <a:r>
              <a:rPr lang="en-GB" sz="2600" dirty="0">
                <a:solidFill>
                  <a:schemeClr val="dk1"/>
                </a:solidFill>
                <a:latin typeface="Calibri"/>
                <a:ea typeface="Calibri"/>
                <a:cs typeface="Calibri"/>
                <a:sym typeface="Calibri"/>
              </a:rPr>
              <a:t> (RAF), </a:t>
            </a:r>
            <a:r>
              <a:rPr lang="en-GB" sz="2600" dirty="0" err="1">
                <a:solidFill>
                  <a:schemeClr val="dk1"/>
                </a:solidFill>
                <a:latin typeface="Calibri"/>
                <a:ea typeface="Calibri"/>
                <a:cs typeface="Calibri"/>
                <a:sym typeface="Calibri"/>
              </a:rPr>
              <a:t>ver</a:t>
            </a:r>
            <a:r>
              <a:rPr lang="en-GB" sz="2600" dirty="0">
                <a:solidFill>
                  <a:schemeClr val="dk1"/>
                </a:solidFill>
                <a:latin typeface="Calibri"/>
                <a:ea typeface="Calibri"/>
                <a:cs typeface="Calibri"/>
                <a:sym typeface="Calibri"/>
              </a:rPr>
              <a:t> 1.0, published 2018</a:t>
            </a:r>
            <a:endParaRPr sz="2600" dirty="0">
              <a:solidFill>
                <a:schemeClr val="dk1"/>
              </a:solidFill>
              <a:latin typeface="Calibri"/>
              <a:ea typeface="Calibri"/>
              <a:cs typeface="Calibri"/>
              <a:sym typeface="Calibri"/>
            </a:endParaRPr>
          </a:p>
          <a:p>
            <a:pPr marL="685800" lvl="1" indent="-330200" algn="l" rtl="0">
              <a:lnSpc>
                <a:spcPct val="90000"/>
              </a:lnSpc>
              <a:spcBef>
                <a:spcPts val="1000"/>
              </a:spcBef>
              <a:spcAft>
                <a:spcPts val="0"/>
              </a:spcAft>
              <a:buClr>
                <a:schemeClr val="dk1"/>
              </a:buClr>
              <a:buSzPts val="2600"/>
              <a:buChar char="•"/>
            </a:pPr>
            <a:r>
              <a:rPr lang="en-GB" sz="2600" u="sng" dirty="0">
                <a:solidFill>
                  <a:schemeClr val="hlink"/>
                </a:solidFill>
                <a:latin typeface="Calibri"/>
                <a:ea typeface="Calibri"/>
                <a:cs typeface="Calibri"/>
                <a:sym typeface="Calibri"/>
                <a:hlinkClick r:id="rId6"/>
              </a:rPr>
              <a:t>REFEDS Single Factor Authentication Profile</a:t>
            </a:r>
            <a:r>
              <a:rPr lang="en-GB" sz="2600" dirty="0">
                <a:solidFill>
                  <a:schemeClr val="dk1"/>
                </a:solidFill>
                <a:latin typeface="Calibri"/>
                <a:ea typeface="Calibri"/>
                <a:cs typeface="Calibri"/>
                <a:sym typeface="Calibri"/>
              </a:rPr>
              <a:t> (SFA), </a:t>
            </a:r>
            <a:r>
              <a:rPr lang="en-GB" sz="2600" dirty="0" err="1">
                <a:solidFill>
                  <a:schemeClr val="dk1"/>
                </a:solidFill>
                <a:latin typeface="Calibri"/>
                <a:ea typeface="Calibri"/>
                <a:cs typeface="Calibri"/>
                <a:sym typeface="Calibri"/>
              </a:rPr>
              <a:t>ver</a:t>
            </a:r>
            <a:r>
              <a:rPr lang="en-GB" sz="2600" dirty="0">
                <a:solidFill>
                  <a:schemeClr val="dk1"/>
                </a:solidFill>
                <a:latin typeface="Calibri"/>
                <a:ea typeface="Calibri"/>
                <a:cs typeface="Calibri"/>
                <a:sym typeface="Calibri"/>
              </a:rPr>
              <a:t> 1.0, 2018</a:t>
            </a:r>
            <a:endParaRPr sz="2600" dirty="0">
              <a:solidFill>
                <a:schemeClr val="dk1"/>
              </a:solidFill>
              <a:latin typeface="Calibri"/>
              <a:ea typeface="Calibri"/>
              <a:cs typeface="Calibri"/>
              <a:sym typeface="Calibri"/>
            </a:endParaRPr>
          </a:p>
          <a:p>
            <a:pPr marL="685800" lvl="1" indent="-330200" algn="l" rtl="0">
              <a:lnSpc>
                <a:spcPct val="90000"/>
              </a:lnSpc>
              <a:spcBef>
                <a:spcPts val="1000"/>
              </a:spcBef>
              <a:spcAft>
                <a:spcPts val="0"/>
              </a:spcAft>
              <a:buClr>
                <a:schemeClr val="dk1"/>
              </a:buClr>
              <a:buSzPts val="2600"/>
              <a:buChar char="•"/>
            </a:pPr>
            <a:r>
              <a:rPr lang="en-GB" sz="2600" u="sng" dirty="0">
                <a:solidFill>
                  <a:schemeClr val="hlink"/>
                </a:solidFill>
                <a:latin typeface="Calibri"/>
                <a:ea typeface="Calibri"/>
                <a:cs typeface="Calibri"/>
                <a:sym typeface="Calibri"/>
                <a:hlinkClick r:id="rId7"/>
              </a:rPr>
              <a:t>REFEDS Multi Factor Authentication Profile</a:t>
            </a:r>
            <a:r>
              <a:rPr lang="en-GB" sz="2600" dirty="0">
                <a:solidFill>
                  <a:schemeClr val="dk1"/>
                </a:solidFill>
                <a:latin typeface="Calibri"/>
                <a:ea typeface="Calibri"/>
                <a:cs typeface="Calibri"/>
                <a:sym typeface="Calibri"/>
              </a:rPr>
              <a:t> (MFA), </a:t>
            </a:r>
            <a:r>
              <a:rPr lang="en-GB" sz="2600" dirty="0" err="1">
                <a:solidFill>
                  <a:schemeClr val="dk1"/>
                </a:solidFill>
                <a:latin typeface="Calibri"/>
                <a:ea typeface="Calibri"/>
                <a:cs typeface="Calibri"/>
                <a:sym typeface="Calibri"/>
              </a:rPr>
              <a:t>ver</a:t>
            </a:r>
            <a:r>
              <a:rPr lang="en-GB" sz="2600" dirty="0">
                <a:solidFill>
                  <a:schemeClr val="dk1"/>
                </a:solidFill>
                <a:latin typeface="Calibri"/>
                <a:ea typeface="Calibri"/>
                <a:cs typeface="Calibri"/>
                <a:sym typeface="Calibri"/>
              </a:rPr>
              <a:t> 1.0, 2017</a:t>
            </a:r>
            <a:endParaRPr sz="2600" dirty="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GB" sz="2600" dirty="0">
                <a:solidFill>
                  <a:schemeClr val="dk1"/>
                </a:solidFill>
                <a:latin typeface="Calibri"/>
                <a:ea typeface="Calibri"/>
                <a:cs typeface="Calibri"/>
                <a:sym typeface="Calibri"/>
              </a:rPr>
              <a:t>Component-based approach</a:t>
            </a:r>
            <a:endParaRPr sz="2600" dirty="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GB" sz="2600" dirty="0">
                <a:solidFill>
                  <a:schemeClr val="dk1"/>
                </a:solidFill>
                <a:latin typeface="Calibri"/>
                <a:ea typeface="Calibri"/>
                <a:cs typeface="Calibri"/>
                <a:sym typeface="Calibri"/>
              </a:rPr>
              <a:t>Two identity assurance profiles: Espresso (high assurance) and Cappuccino (moderate assurance)</a:t>
            </a:r>
            <a:endParaRPr sz="2600" dirty="0">
              <a:solidFill>
                <a:schemeClr val="dk1"/>
              </a:solidFill>
              <a:latin typeface="Calibri"/>
              <a:ea typeface="Calibri"/>
              <a:cs typeface="Calibri"/>
              <a:sym typeface="Calibri"/>
            </a:endParaRPr>
          </a:p>
          <a:p>
            <a:pPr marL="0" marR="0" lvl="0" indent="0" algn="l" rtl="0">
              <a:spcBef>
                <a:spcPts val="0"/>
              </a:spcBef>
              <a:spcAft>
                <a:spcPts val="0"/>
              </a:spcAft>
              <a:buNone/>
            </a:pPr>
            <a:endParaRPr sz="2800" dirty="0">
              <a:solidFill>
                <a:schemeClr val="dk1"/>
              </a:solidFill>
              <a:latin typeface="Calibri"/>
              <a:ea typeface="Calibri"/>
              <a:cs typeface="Calibri"/>
              <a:sym typeface="Calibri"/>
            </a:endParaRPr>
          </a:p>
        </p:txBody>
      </p:sp>
      <p:sp>
        <p:nvSpPr>
          <p:cNvPr id="347" name="Google Shape;347;g11e9a7e912a_0_9"/>
          <p:cNvSpPr/>
          <p:nvPr/>
        </p:nvSpPr>
        <p:spPr>
          <a:xfrm rot="1233854">
            <a:off x="10051190" y="2076308"/>
            <a:ext cx="1720961" cy="938518"/>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v2.0 in progress</a:t>
            </a:r>
            <a:endParaRPr dirty="0"/>
          </a:p>
        </p:txBody>
      </p:sp>
      <p:sp>
        <p:nvSpPr>
          <p:cNvPr id="10" name="Google Shape;347;g11e9a7e912a_0_9">
            <a:extLst>
              <a:ext uri="{FF2B5EF4-FFF2-40B4-BE49-F238E27FC236}">
                <a16:creationId xmlns:a16="http://schemas.microsoft.com/office/drawing/2014/main" id="{DDBACE6B-1848-CC05-D1C7-0DBA74BDD2EC}"/>
              </a:ext>
            </a:extLst>
          </p:cNvPr>
          <p:cNvSpPr/>
          <p:nvPr/>
        </p:nvSpPr>
        <p:spPr>
          <a:xfrm rot="1233854">
            <a:off x="9980402" y="3546090"/>
            <a:ext cx="1720961" cy="938518"/>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Assurance is on the agenda</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16"/>
          <p:cNvPicPr preferRelativeResize="0">
            <a:picLocks noGrp="1"/>
          </p:cNvPicPr>
          <p:nvPr>
            <p:ph type="body" idx="1"/>
          </p:nvPr>
        </p:nvPicPr>
        <p:blipFill rotWithShape="1">
          <a:blip r:embed="rId3">
            <a:alphaModFix/>
          </a:blip>
          <a:srcRect l="-258" t="-1166" r="9913" b="51259"/>
          <a:stretch/>
        </p:blipFill>
        <p:spPr>
          <a:xfrm>
            <a:off x="2488504" y="1823175"/>
            <a:ext cx="5324536" cy="3393281"/>
          </a:xfrm>
          <a:prstGeom prst="rect">
            <a:avLst/>
          </a:prstGeom>
          <a:solidFill>
            <a:schemeClr val="lt1"/>
          </a:solidFill>
          <a:ln w="12700" cap="flat" cmpd="sng">
            <a:solidFill>
              <a:schemeClr val="dk1"/>
            </a:solidFill>
            <a:prstDash val="solid"/>
            <a:miter lim="800000"/>
            <a:headEnd type="none" w="sm" len="sm"/>
            <a:tailEnd type="none" w="sm" len="sm"/>
          </a:ln>
        </p:spPr>
      </p:pic>
      <p:sp>
        <p:nvSpPr>
          <p:cNvPr id="353" name="Google Shape;35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13</a:t>
            </a:fld>
            <a:endParaRPr/>
          </a:p>
        </p:txBody>
      </p:sp>
      <p:sp>
        <p:nvSpPr>
          <p:cNvPr id="354" name="Google Shape;354;p16"/>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355" name="Google Shape;355;p16"/>
          <p:cNvPicPr preferRelativeResize="0"/>
          <p:nvPr/>
        </p:nvPicPr>
        <p:blipFill rotWithShape="1">
          <a:blip r:embed="rId4">
            <a:alphaModFix/>
          </a:blip>
          <a:srcRect/>
          <a:stretch/>
        </p:blipFill>
        <p:spPr>
          <a:xfrm>
            <a:off x="9957438" y="4795682"/>
            <a:ext cx="1766889" cy="1766889"/>
          </a:xfrm>
          <a:prstGeom prst="rect">
            <a:avLst/>
          </a:prstGeom>
          <a:noFill/>
          <a:ln>
            <a:noFill/>
          </a:ln>
        </p:spPr>
      </p:pic>
      <p:pic>
        <p:nvPicPr>
          <p:cNvPr id="356" name="Google Shape;356;p16"/>
          <p:cNvPicPr preferRelativeResize="0"/>
          <p:nvPr/>
        </p:nvPicPr>
        <p:blipFill rotWithShape="1">
          <a:blip r:embed="rId5">
            <a:alphaModFix/>
          </a:blip>
          <a:srcRect/>
          <a:stretch/>
        </p:blipFill>
        <p:spPr>
          <a:xfrm>
            <a:off x="454525" y="5367976"/>
            <a:ext cx="1778000" cy="622300"/>
          </a:xfrm>
          <a:prstGeom prst="rect">
            <a:avLst/>
          </a:prstGeom>
          <a:noFill/>
          <a:ln>
            <a:noFill/>
          </a:ln>
        </p:spPr>
      </p:pic>
      <p:sp>
        <p:nvSpPr>
          <p:cNvPr id="357" name="Google Shape;357;p16"/>
          <p:cNvSpPr/>
          <p:nvPr/>
        </p:nvSpPr>
        <p:spPr>
          <a:xfrm rot="1233702">
            <a:off x="9040350" y="2234353"/>
            <a:ext cx="1721069"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Full paper published</a:t>
            </a:r>
            <a:endParaRPr/>
          </a:p>
        </p:txBody>
      </p:sp>
      <p:sp>
        <p:nvSpPr>
          <p:cNvPr id="358" name="Google Shape;358;p16"/>
          <p:cNvSpPr/>
          <p:nvPr/>
        </p:nvSpPr>
        <p:spPr>
          <a:xfrm rot="1233702">
            <a:off x="8774283" y="3822827"/>
            <a:ext cx="2761270"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u="sng" dirty="0">
                <a:solidFill>
                  <a:schemeClr val="lt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https://doi.org/10.22323/1.378.0029</a:t>
            </a:r>
            <a:endParaRPr sz="1800" dirty="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17"/>
          <p:cNvPicPr preferRelativeResize="0">
            <a:picLocks noGrp="1"/>
          </p:cNvPicPr>
          <p:nvPr>
            <p:ph type="body" idx="1"/>
          </p:nvPr>
        </p:nvPicPr>
        <p:blipFill rotWithShape="1">
          <a:blip r:embed="rId3">
            <a:alphaModFix/>
          </a:blip>
          <a:srcRect/>
          <a:stretch/>
        </p:blipFill>
        <p:spPr>
          <a:xfrm>
            <a:off x="733423" y="1874362"/>
            <a:ext cx="3452813" cy="2762250"/>
          </a:xfrm>
          <a:prstGeom prst="rect">
            <a:avLst/>
          </a:prstGeom>
          <a:solidFill>
            <a:schemeClr val="lt1"/>
          </a:solidFill>
          <a:ln w="12700" cap="flat" cmpd="sng">
            <a:solidFill>
              <a:schemeClr val="dk1"/>
            </a:solidFill>
            <a:prstDash val="solid"/>
            <a:miter lim="800000"/>
            <a:headEnd type="none" w="sm" len="sm"/>
            <a:tailEnd type="none" w="sm" len="sm"/>
          </a:ln>
        </p:spPr>
      </p:pic>
      <p:sp>
        <p:nvSpPr>
          <p:cNvPr id="375" name="Google Shape;37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14</a:t>
            </a:fld>
            <a:endParaRPr/>
          </a:p>
        </p:txBody>
      </p:sp>
      <p:sp>
        <p:nvSpPr>
          <p:cNvPr id="376" name="Google Shape;376;p17"/>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377" name="Google Shape;377;p17"/>
          <p:cNvPicPr preferRelativeResize="0"/>
          <p:nvPr/>
        </p:nvPicPr>
        <p:blipFill rotWithShape="1">
          <a:blip r:embed="rId4">
            <a:alphaModFix/>
          </a:blip>
          <a:srcRect/>
          <a:stretch/>
        </p:blipFill>
        <p:spPr>
          <a:xfrm>
            <a:off x="9957438" y="4795682"/>
            <a:ext cx="1766889" cy="1766889"/>
          </a:xfrm>
          <a:prstGeom prst="rect">
            <a:avLst/>
          </a:prstGeom>
          <a:noFill/>
          <a:ln>
            <a:noFill/>
          </a:ln>
        </p:spPr>
      </p:pic>
      <p:pic>
        <p:nvPicPr>
          <p:cNvPr id="378" name="Google Shape;378;p17"/>
          <p:cNvPicPr preferRelativeResize="0"/>
          <p:nvPr/>
        </p:nvPicPr>
        <p:blipFill rotWithShape="1">
          <a:blip r:embed="rId5">
            <a:alphaModFix/>
          </a:blip>
          <a:srcRect/>
          <a:stretch/>
        </p:blipFill>
        <p:spPr>
          <a:xfrm>
            <a:off x="454525" y="5367976"/>
            <a:ext cx="1778000" cy="622300"/>
          </a:xfrm>
          <a:prstGeom prst="rect">
            <a:avLst/>
          </a:prstGeom>
          <a:noFill/>
          <a:ln>
            <a:noFill/>
          </a:ln>
        </p:spPr>
      </p:pic>
      <p:pic>
        <p:nvPicPr>
          <p:cNvPr id="379" name="Google Shape;379;p17"/>
          <p:cNvPicPr preferRelativeResize="0"/>
          <p:nvPr/>
        </p:nvPicPr>
        <p:blipFill rotWithShape="1">
          <a:blip r:embed="rId6">
            <a:alphaModFix/>
          </a:blip>
          <a:srcRect/>
          <a:stretch/>
        </p:blipFill>
        <p:spPr>
          <a:xfrm>
            <a:off x="4901763" y="1874362"/>
            <a:ext cx="6068362" cy="2762250"/>
          </a:xfrm>
          <a:prstGeom prst="rect">
            <a:avLst/>
          </a:prstGeom>
          <a:solidFill>
            <a:schemeClr val="lt1"/>
          </a:solidFill>
          <a:ln w="12700" cap="flat" cmpd="sng">
            <a:solidFill>
              <a:schemeClr val="dk1"/>
            </a:solidFill>
            <a:prstDash val="solid"/>
            <a:miter lim="800000"/>
            <a:headEnd type="none" w="sm" len="sm"/>
            <a:tailEnd type="none" w="sm" len="sm"/>
          </a:ln>
        </p:spPr>
      </p:pic>
      <p:sp>
        <p:nvSpPr>
          <p:cNvPr id="380" name="Google Shape;380;p17"/>
          <p:cNvSpPr/>
          <p:nvPr/>
        </p:nvSpPr>
        <p:spPr>
          <a:xfrm rot="1233854">
            <a:off x="10598095" y="2157860"/>
            <a:ext cx="1720961" cy="938518"/>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Contributions to SIRTFI v2</a:t>
            </a:r>
            <a:endParaRPr/>
          </a:p>
        </p:txBody>
      </p:sp>
      <p:pic>
        <p:nvPicPr>
          <p:cNvPr id="381" name="Google Shape;381;p17"/>
          <p:cNvPicPr preferRelativeResize="0"/>
          <p:nvPr/>
        </p:nvPicPr>
        <p:blipFill>
          <a:blip r:embed="rId7">
            <a:alphaModFix/>
          </a:blip>
          <a:stretch>
            <a:fillRect/>
          </a:stretch>
        </p:blipFill>
        <p:spPr>
          <a:xfrm>
            <a:off x="2835250" y="4744024"/>
            <a:ext cx="6073276" cy="1513759"/>
          </a:xfrm>
          <a:prstGeom prst="rect">
            <a:avLst/>
          </a:prstGeom>
          <a:noFill/>
          <a:ln>
            <a:noFill/>
          </a:ln>
        </p:spPr>
      </p:pic>
      <p:sp>
        <p:nvSpPr>
          <p:cNvPr id="382" name="Google Shape;382;p17"/>
          <p:cNvSpPr txBox="1"/>
          <p:nvPr/>
        </p:nvSpPr>
        <p:spPr>
          <a:xfrm>
            <a:off x="3506525" y="6231100"/>
            <a:ext cx="5284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Source and more information: </a:t>
            </a:r>
            <a:r>
              <a:rPr lang="en-GB" u="sng">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https://refeds.org/wp-content/uploads/2016/02/Why_Sirtfi.pdf</a:t>
            </a:r>
            <a:endParaRPr>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15</a:t>
            </a:fld>
            <a:endParaRPr/>
          </a:p>
        </p:txBody>
      </p:sp>
      <p:sp>
        <p:nvSpPr>
          <p:cNvPr id="407" name="Google Shape;407;p18"/>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sp>
        <p:nvSpPr>
          <p:cNvPr id="408" name="Google Shape;408;p18"/>
          <p:cNvSpPr/>
          <p:nvPr/>
        </p:nvSpPr>
        <p:spPr>
          <a:xfrm>
            <a:off x="980012" y="3304720"/>
            <a:ext cx="10515600" cy="3108543"/>
          </a:xfrm>
          <a:prstGeom prst="rect">
            <a:avLst/>
          </a:prstGeom>
          <a:solidFill>
            <a:srgbClr val="F7CA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chemeClr val="dk1"/>
                </a:solidFill>
                <a:latin typeface="Calibri"/>
                <a:ea typeface="Calibri"/>
                <a:cs typeface="Calibri"/>
                <a:sym typeface="Calibri"/>
              </a:rPr>
              <a:t>The Wise Information Security for Collaborating e-Infrastructures (WISE) community enhances best practice in information security for IT infrastructures for research.</a:t>
            </a:r>
            <a:endParaRPr dirty="0"/>
          </a:p>
          <a:p>
            <a:pPr marL="0" marR="0" lvl="0" indent="0" algn="ctr" rtl="0">
              <a:spcBef>
                <a:spcPts val="0"/>
              </a:spcBef>
              <a:spcAft>
                <a:spcPts val="0"/>
              </a:spcAft>
              <a:buNone/>
            </a:pPr>
            <a:endParaRPr sz="2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2800" dirty="0">
                <a:solidFill>
                  <a:schemeClr val="dk1"/>
                </a:solidFill>
                <a:latin typeface="Calibri"/>
                <a:ea typeface="Calibri"/>
                <a:cs typeface="Calibri"/>
                <a:sym typeface="Calibri"/>
              </a:rPr>
              <a:t>SCI (Security for Collaboration among Infrastructures) Workgroup focusses on best practices, trust and policy standards for collaboration with the aim of managing cross-infrastructure security risks</a:t>
            </a:r>
            <a:endParaRPr dirty="0"/>
          </a:p>
        </p:txBody>
      </p:sp>
      <p:pic>
        <p:nvPicPr>
          <p:cNvPr id="409" name="Google Shape;409;p18"/>
          <p:cNvPicPr preferRelativeResize="0"/>
          <p:nvPr/>
        </p:nvPicPr>
        <p:blipFill rotWithShape="1">
          <a:blip r:embed="rId3">
            <a:alphaModFix/>
          </a:blip>
          <a:srcRect/>
          <a:stretch/>
        </p:blipFill>
        <p:spPr>
          <a:xfrm>
            <a:off x="969852" y="1664727"/>
            <a:ext cx="1821689" cy="15666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g11e9a7e912a_0_126"/>
          <p:cNvPicPr preferRelativeResize="0"/>
          <p:nvPr/>
        </p:nvPicPr>
        <p:blipFill rotWithShape="1">
          <a:blip r:embed="rId3">
            <a:alphaModFix/>
          </a:blip>
          <a:srcRect/>
          <a:stretch/>
        </p:blipFill>
        <p:spPr>
          <a:xfrm>
            <a:off x="2516332" y="4895800"/>
            <a:ext cx="1821689" cy="1566652"/>
          </a:xfrm>
          <a:prstGeom prst="rect">
            <a:avLst/>
          </a:prstGeom>
          <a:noFill/>
          <a:ln>
            <a:noFill/>
          </a:ln>
        </p:spPr>
      </p:pic>
      <p:sp>
        <p:nvSpPr>
          <p:cNvPr id="415" name="Google Shape;415;g11e9a7e912a_0_1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16</a:t>
            </a:fld>
            <a:endParaRPr/>
          </a:p>
        </p:txBody>
      </p:sp>
      <p:sp>
        <p:nvSpPr>
          <p:cNvPr id="416" name="Google Shape;416;g11e9a7e912a_0_126"/>
          <p:cNvSpPr txBox="1">
            <a:spLocks noGrp="1"/>
          </p:cNvSpPr>
          <p:nvPr>
            <p:ph type="title"/>
          </p:nvPr>
        </p:nvSpPr>
        <p:spPr>
          <a:xfrm>
            <a:off x="454525" y="204374"/>
            <a:ext cx="10515600" cy="938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417" name="Google Shape;417;g11e9a7e912a_0_126"/>
          <p:cNvPicPr preferRelativeResize="0"/>
          <p:nvPr/>
        </p:nvPicPr>
        <p:blipFill rotWithShape="1">
          <a:blip r:embed="rId4">
            <a:alphaModFix/>
          </a:blip>
          <a:srcRect/>
          <a:stretch/>
        </p:blipFill>
        <p:spPr>
          <a:xfrm>
            <a:off x="9957438" y="4795682"/>
            <a:ext cx="1766889" cy="1766889"/>
          </a:xfrm>
          <a:prstGeom prst="rect">
            <a:avLst/>
          </a:prstGeom>
          <a:noFill/>
          <a:ln>
            <a:noFill/>
          </a:ln>
        </p:spPr>
      </p:pic>
      <p:sp>
        <p:nvSpPr>
          <p:cNvPr id="418" name="Google Shape;418;g11e9a7e912a_0_126"/>
          <p:cNvSpPr/>
          <p:nvPr/>
        </p:nvSpPr>
        <p:spPr>
          <a:xfrm rot="1233854">
            <a:off x="10138225" y="2842264"/>
            <a:ext cx="1720961" cy="938518"/>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Guidance Doc</a:t>
            </a:r>
            <a:endParaRPr/>
          </a:p>
        </p:txBody>
      </p:sp>
      <p:sp>
        <p:nvSpPr>
          <p:cNvPr id="419" name="Google Shape;419;g11e9a7e912a_0_126"/>
          <p:cNvSpPr/>
          <p:nvPr/>
        </p:nvSpPr>
        <p:spPr>
          <a:xfrm rot="1233854">
            <a:off x="10138225" y="1669605"/>
            <a:ext cx="1720961" cy="938518"/>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Self Assessment Tool</a:t>
            </a:r>
            <a:endParaRPr dirty="0"/>
          </a:p>
        </p:txBody>
      </p:sp>
      <p:sp>
        <p:nvSpPr>
          <p:cNvPr id="420" name="Google Shape;420;g11e9a7e912a_0_126"/>
          <p:cNvSpPr/>
          <p:nvPr/>
        </p:nvSpPr>
        <p:spPr>
          <a:xfrm>
            <a:off x="600414" y="1630360"/>
            <a:ext cx="9498600" cy="3539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b="1" dirty="0">
                <a:solidFill>
                  <a:schemeClr val="dk1"/>
                </a:solidFill>
                <a:latin typeface="Calibri"/>
                <a:ea typeface="Calibri"/>
                <a:cs typeface="Calibri"/>
                <a:sym typeface="Calibri"/>
              </a:rPr>
              <a:t>SCI Trust Framework</a:t>
            </a:r>
            <a:endParaRPr dirty="0"/>
          </a:p>
          <a:p>
            <a:pPr marL="285750" marR="0" lvl="0" indent="-285750" algn="l" rtl="0">
              <a:spcBef>
                <a:spcPts val="0"/>
              </a:spcBef>
              <a:spcAft>
                <a:spcPts val="0"/>
              </a:spcAft>
              <a:buClr>
                <a:schemeClr val="dk1"/>
              </a:buClr>
              <a:buSzPts val="2800"/>
              <a:buFont typeface="Arial"/>
              <a:buChar char="•"/>
            </a:pPr>
            <a:r>
              <a:rPr lang="en-GB" sz="2800" dirty="0">
                <a:solidFill>
                  <a:schemeClr val="dk1"/>
                </a:solidFill>
                <a:latin typeface="Calibri"/>
                <a:ea typeface="Calibri"/>
                <a:cs typeface="Calibri"/>
                <a:sym typeface="Calibri"/>
              </a:rPr>
              <a:t>Enable interoperation of collaborating Infrastructures in managing cross-infrastructure operational security risks. </a:t>
            </a:r>
            <a:endParaRPr sz="2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800"/>
              <a:buFont typeface="Arial"/>
              <a:buChar char="•"/>
            </a:pPr>
            <a:r>
              <a:rPr lang="en-GB" sz="2800" dirty="0">
                <a:solidFill>
                  <a:schemeClr val="dk1"/>
                </a:solidFill>
                <a:latin typeface="Calibri"/>
                <a:ea typeface="Calibri"/>
                <a:cs typeface="Calibri"/>
                <a:sym typeface="Calibri"/>
              </a:rPr>
              <a:t>Builds trust between Infrastructures by adopting policy standards for collaboration especially in cases where identical security policy documents cannot be shared. </a:t>
            </a:r>
            <a:endParaRPr sz="2800" dirty="0">
              <a:solidFill>
                <a:schemeClr val="dk1"/>
              </a:solidFill>
              <a:latin typeface="Calibri"/>
              <a:ea typeface="Calibri"/>
              <a:cs typeface="Calibri"/>
              <a:sym typeface="Calibri"/>
            </a:endParaRPr>
          </a:p>
        </p:txBody>
      </p:sp>
      <p:sp>
        <p:nvSpPr>
          <p:cNvPr id="10" name="Google Shape;418;g11e9a7e912a_0_126">
            <a:extLst>
              <a:ext uri="{FF2B5EF4-FFF2-40B4-BE49-F238E27FC236}">
                <a16:creationId xmlns:a16="http://schemas.microsoft.com/office/drawing/2014/main" id="{7BA6904D-AC83-8EFD-8FB2-40897977B434}"/>
              </a:ext>
            </a:extLst>
          </p:cNvPr>
          <p:cNvSpPr/>
          <p:nvPr/>
        </p:nvSpPr>
        <p:spPr>
          <a:xfrm rot="1233854">
            <a:off x="10138225" y="4041857"/>
            <a:ext cx="1720961" cy="938518"/>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On the agenda</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19"/>
          <p:cNvPicPr preferRelativeResize="0"/>
          <p:nvPr/>
        </p:nvPicPr>
        <p:blipFill rotWithShape="1">
          <a:blip r:embed="rId3">
            <a:alphaModFix/>
          </a:blip>
          <a:srcRect/>
          <a:stretch/>
        </p:blipFill>
        <p:spPr>
          <a:xfrm>
            <a:off x="2516332" y="4895800"/>
            <a:ext cx="1821689" cy="1566652"/>
          </a:xfrm>
          <a:prstGeom prst="rect">
            <a:avLst/>
          </a:prstGeom>
          <a:noFill/>
          <a:ln>
            <a:noFill/>
          </a:ln>
        </p:spPr>
      </p:pic>
      <p:pic>
        <p:nvPicPr>
          <p:cNvPr id="426" name="Google Shape;426;p19"/>
          <p:cNvPicPr preferRelativeResize="0">
            <a:picLocks noGrp="1"/>
          </p:cNvPicPr>
          <p:nvPr>
            <p:ph type="body" idx="1"/>
          </p:nvPr>
        </p:nvPicPr>
        <p:blipFill rotWithShape="1">
          <a:blip r:embed="rId4">
            <a:alphaModFix/>
          </a:blip>
          <a:srcRect/>
          <a:stretch/>
        </p:blipFill>
        <p:spPr>
          <a:xfrm>
            <a:off x="5757853" y="2025635"/>
            <a:ext cx="5033966" cy="2859876"/>
          </a:xfrm>
          <a:prstGeom prst="rect">
            <a:avLst/>
          </a:prstGeom>
          <a:solidFill>
            <a:schemeClr val="lt1"/>
          </a:solidFill>
          <a:ln w="12700" cap="flat" cmpd="sng">
            <a:solidFill>
              <a:schemeClr val="dk1"/>
            </a:solidFill>
            <a:prstDash val="solid"/>
            <a:miter lim="800000"/>
            <a:headEnd type="none" w="sm" len="sm"/>
            <a:tailEnd type="none" w="sm" len="sm"/>
          </a:ln>
        </p:spPr>
      </p:pic>
      <p:sp>
        <p:nvSpPr>
          <p:cNvPr id="427" name="Google Shape;42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17</a:t>
            </a:fld>
            <a:endParaRPr/>
          </a:p>
        </p:txBody>
      </p:sp>
      <p:sp>
        <p:nvSpPr>
          <p:cNvPr id="428" name="Google Shape;428;p19"/>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429" name="Google Shape;429;p19"/>
          <p:cNvPicPr preferRelativeResize="0"/>
          <p:nvPr/>
        </p:nvPicPr>
        <p:blipFill rotWithShape="1">
          <a:blip r:embed="rId5">
            <a:alphaModFix/>
          </a:blip>
          <a:srcRect/>
          <a:stretch/>
        </p:blipFill>
        <p:spPr>
          <a:xfrm>
            <a:off x="9957438" y="4795682"/>
            <a:ext cx="1766889" cy="1766889"/>
          </a:xfrm>
          <a:prstGeom prst="rect">
            <a:avLst/>
          </a:prstGeom>
          <a:noFill/>
          <a:ln>
            <a:noFill/>
          </a:ln>
        </p:spPr>
      </p:pic>
      <p:pic>
        <p:nvPicPr>
          <p:cNvPr id="432" name="Google Shape;432;p19"/>
          <p:cNvPicPr preferRelativeResize="0"/>
          <p:nvPr/>
        </p:nvPicPr>
        <p:blipFill rotWithShape="1">
          <a:blip r:embed="rId6">
            <a:alphaModFix/>
          </a:blip>
          <a:srcRect/>
          <a:stretch/>
        </p:blipFill>
        <p:spPr>
          <a:xfrm>
            <a:off x="429417" y="1846450"/>
            <a:ext cx="5033966" cy="3218247"/>
          </a:xfrm>
          <a:prstGeom prst="rect">
            <a:avLst/>
          </a:prstGeom>
          <a:solidFill>
            <a:schemeClr val="lt1"/>
          </a:solidFill>
          <a:ln w="12700" cap="flat" cmpd="sng">
            <a:solidFill>
              <a:schemeClr val="dk1"/>
            </a:solidFill>
            <a:prstDash val="solid"/>
            <a:miter lim="800000"/>
            <a:headEnd type="none" w="sm" len="sm"/>
            <a:tailEnd type="none" w="sm" len="sm"/>
          </a:ln>
        </p:spPr>
      </p:pic>
      <p:sp>
        <p:nvSpPr>
          <p:cNvPr id="10" name="Google Shape;418;g11e9a7e912a_0_126">
            <a:extLst>
              <a:ext uri="{FF2B5EF4-FFF2-40B4-BE49-F238E27FC236}">
                <a16:creationId xmlns:a16="http://schemas.microsoft.com/office/drawing/2014/main" id="{03B5D7A5-3649-C612-BE8E-DC3FEB2A2993}"/>
              </a:ext>
            </a:extLst>
          </p:cNvPr>
          <p:cNvSpPr/>
          <p:nvPr/>
        </p:nvSpPr>
        <p:spPr>
          <a:xfrm rot="1233854">
            <a:off x="10138225" y="2842264"/>
            <a:ext cx="1720961" cy="938518"/>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Guidance Doc</a:t>
            </a:r>
            <a:endParaRPr/>
          </a:p>
        </p:txBody>
      </p:sp>
      <p:sp>
        <p:nvSpPr>
          <p:cNvPr id="11" name="Google Shape;419;g11e9a7e912a_0_126">
            <a:extLst>
              <a:ext uri="{FF2B5EF4-FFF2-40B4-BE49-F238E27FC236}">
                <a16:creationId xmlns:a16="http://schemas.microsoft.com/office/drawing/2014/main" id="{7EFDE803-1341-CE0F-C7B6-94AB022228C9}"/>
              </a:ext>
            </a:extLst>
          </p:cNvPr>
          <p:cNvSpPr/>
          <p:nvPr/>
        </p:nvSpPr>
        <p:spPr>
          <a:xfrm rot="1233854">
            <a:off x="10138225" y="1669605"/>
            <a:ext cx="1720961" cy="938518"/>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Self Assessment Tool</a:t>
            </a:r>
            <a:endParaRPr dirty="0"/>
          </a:p>
        </p:txBody>
      </p:sp>
      <p:sp>
        <p:nvSpPr>
          <p:cNvPr id="12" name="Google Shape;418;g11e9a7e912a_0_126">
            <a:extLst>
              <a:ext uri="{FF2B5EF4-FFF2-40B4-BE49-F238E27FC236}">
                <a16:creationId xmlns:a16="http://schemas.microsoft.com/office/drawing/2014/main" id="{25F6D3A3-9653-93A3-9E5C-63865035880D}"/>
              </a:ext>
            </a:extLst>
          </p:cNvPr>
          <p:cNvSpPr/>
          <p:nvPr/>
        </p:nvSpPr>
        <p:spPr>
          <a:xfrm rot="1233854">
            <a:off x="10138225" y="4041857"/>
            <a:ext cx="1720961" cy="938518"/>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On the agenda</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20"/>
          <p:cNvPicPr preferRelativeResize="0"/>
          <p:nvPr/>
        </p:nvPicPr>
        <p:blipFill rotWithShape="1">
          <a:blip r:embed="rId3">
            <a:alphaModFix/>
          </a:blip>
          <a:srcRect/>
          <a:stretch/>
        </p:blipFill>
        <p:spPr>
          <a:xfrm>
            <a:off x="2516332" y="4895800"/>
            <a:ext cx="1821689" cy="1566652"/>
          </a:xfrm>
          <a:prstGeom prst="rect">
            <a:avLst/>
          </a:prstGeom>
          <a:noFill/>
          <a:ln>
            <a:noFill/>
          </a:ln>
        </p:spPr>
      </p:pic>
      <p:pic>
        <p:nvPicPr>
          <p:cNvPr id="438" name="Google Shape;438;p20"/>
          <p:cNvPicPr preferRelativeResize="0">
            <a:picLocks noGrp="1"/>
          </p:cNvPicPr>
          <p:nvPr>
            <p:ph type="body" idx="1"/>
          </p:nvPr>
        </p:nvPicPr>
        <p:blipFill rotWithShape="1">
          <a:blip r:embed="rId4">
            <a:alphaModFix/>
          </a:blip>
          <a:srcRect/>
          <a:stretch/>
        </p:blipFill>
        <p:spPr>
          <a:xfrm>
            <a:off x="3890488" y="1673859"/>
            <a:ext cx="4411023" cy="3218247"/>
          </a:xfrm>
          <a:prstGeom prst="rect">
            <a:avLst/>
          </a:prstGeom>
          <a:solidFill>
            <a:schemeClr val="lt1"/>
          </a:solidFill>
          <a:ln w="12700" cap="flat" cmpd="sng">
            <a:solidFill>
              <a:schemeClr val="dk1"/>
            </a:solidFill>
            <a:prstDash val="solid"/>
            <a:miter lim="800000"/>
            <a:headEnd type="none" w="sm" len="sm"/>
            <a:tailEnd type="none" w="sm" len="sm"/>
          </a:ln>
        </p:spPr>
      </p:pic>
      <p:sp>
        <p:nvSpPr>
          <p:cNvPr id="439" name="Google Shape;43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18</a:t>
            </a:fld>
            <a:endParaRPr/>
          </a:p>
        </p:txBody>
      </p:sp>
      <p:sp>
        <p:nvSpPr>
          <p:cNvPr id="440" name="Google Shape;440;p20"/>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441" name="Google Shape;441;p20"/>
          <p:cNvPicPr preferRelativeResize="0"/>
          <p:nvPr/>
        </p:nvPicPr>
        <p:blipFill rotWithShape="1">
          <a:blip r:embed="rId5">
            <a:alphaModFix/>
          </a:blip>
          <a:srcRect/>
          <a:stretch/>
        </p:blipFill>
        <p:spPr>
          <a:xfrm>
            <a:off x="9957438" y="4795682"/>
            <a:ext cx="1766889" cy="1766889"/>
          </a:xfrm>
          <a:prstGeom prst="rect">
            <a:avLst/>
          </a:prstGeom>
          <a:noFill/>
          <a:ln>
            <a:noFill/>
          </a:ln>
        </p:spPr>
      </p:pic>
      <p:sp>
        <p:nvSpPr>
          <p:cNvPr id="442" name="Google Shape;442;p20"/>
          <p:cNvSpPr/>
          <p:nvPr/>
        </p:nvSpPr>
        <p:spPr>
          <a:xfrm rot="1233702">
            <a:off x="9029441" y="1739636"/>
            <a:ext cx="1721069" cy="1476406"/>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Revision PDK in progress based on feedback and experience</a:t>
            </a:r>
            <a:endParaRPr/>
          </a:p>
        </p:txBody>
      </p:sp>
      <p:sp>
        <p:nvSpPr>
          <p:cNvPr id="443" name="Google Shape;443;p20"/>
          <p:cNvSpPr/>
          <p:nvPr/>
        </p:nvSpPr>
        <p:spPr>
          <a:xfrm rot="1233854">
            <a:off x="9029411" y="3584714"/>
            <a:ext cx="1720961" cy="938518"/>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Service Operations Security</a:t>
            </a:r>
            <a:endParaRPr/>
          </a:p>
        </p:txBody>
      </p:sp>
      <p:sp>
        <p:nvSpPr>
          <p:cNvPr id="444" name="Google Shape;444;p20"/>
          <p:cNvSpPr/>
          <p:nvPr/>
        </p:nvSpPr>
        <p:spPr>
          <a:xfrm rot="1233854">
            <a:off x="9029411" y="4935889"/>
            <a:ext cx="1720961" cy="938518"/>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Data Protection / Privacy</a:t>
            </a:r>
            <a:endParaRPr/>
          </a:p>
        </p:txBody>
      </p:sp>
      <p:sp>
        <p:nvSpPr>
          <p:cNvPr id="15" name="Google Shape;418;g11e9a7e912a_0_126">
            <a:extLst>
              <a:ext uri="{FF2B5EF4-FFF2-40B4-BE49-F238E27FC236}">
                <a16:creationId xmlns:a16="http://schemas.microsoft.com/office/drawing/2014/main" id="{6C1CA68B-99A0-14C1-744B-DBBECCC6262B}"/>
              </a:ext>
            </a:extLst>
          </p:cNvPr>
          <p:cNvSpPr/>
          <p:nvPr/>
        </p:nvSpPr>
        <p:spPr>
          <a:xfrm rot="1233854">
            <a:off x="1195573" y="2750187"/>
            <a:ext cx="1720961" cy="938518"/>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On the agenda</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22"/>
          <p:cNvPicPr preferRelativeResize="0"/>
          <p:nvPr/>
        </p:nvPicPr>
        <p:blipFill rotWithShape="1">
          <a:blip r:embed="rId3">
            <a:alphaModFix/>
          </a:blip>
          <a:srcRect/>
          <a:stretch/>
        </p:blipFill>
        <p:spPr>
          <a:xfrm>
            <a:off x="2516332" y="4895800"/>
            <a:ext cx="1821689" cy="1566652"/>
          </a:xfrm>
          <a:prstGeom prst="rect">
            <a:avLst/>
          </a:prstGeom>
          <a:noFill/>
          <a:ln>
            <a:noFill/>
          </a:ln>
        </p:spPr>
      </p:pic>
      <p:pic>
        <p:nvPicPr>
          <p:cNvPr id="462" name="Google Shape;462;p22"/>
          <p:cNvPicPr preferRelativeResize="0">
            <a:picLocks noGrp="1"/>
          </p:cNvPicPr>
          <p:nvPr>
            <p:ph type="body" idx="1"/>
          </p:nvPr>
        </p:nvPicPr>
        <p:blipFill rotWithShape="1">
          <a:blip r:embed="rId4">
            <a:alphaModFix/>
          </a:blip>
          <a:srcRect/>
          <a:stretch/>
        </p:blipFill>
        <p:spPr>
          <a:xfrm>
            <a:off x="6695051" y="1784875"/>
            <a:ext cx="4298845" cy="2825750"/>
          </a:xfrm>
          <a:prstGeom prst="rect">
            <a:avLst/>
          </a:prstGeom>
          <a:solidFill>
            <a:schemeClr val="lt1"/>
          </a:solidFill>
          <a:ln w="12700" cap="flat" cmpd="sng">
            <a:solidFill>
              <a:schemeClr val="dk1"/>
            </a:solidFill>
            <a:prstDash val="solid"/>
            <a:miter lim="800000"/>
            <a:headEnd type="none" w="sm" len="sm"/>
            <a:tailEnd type="none" w="sm" len="sm"/>
          </a:ln>
        </p:spPr>
      </p:pic>
      <p:sp>
        <p:nvSpPr>
          <p:cNvPr id="463" name="Google Shape;46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19</a:t>
            </a:fld>
            <a:endParaRPr/>
          </a:p>
        </p:txBody>
      </p:sp>
      <p:sp>
        <p:nvSpPr>
          <p:cNvPr id="464" name="Google Shape;464;p22"/>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465" name="Google Shape;465;p22"/>
          <p:cNvPicPr preferRelativeResize="0"/>
          <p:nvPr/>
        </p:nvPicPr>
        <p:blipFill rotWithShape="1">
          <a:blip r:embed="rId5">
            <a:alphaModFix/>
          </a:blip>
          <a:srcRect/>
          <a:stretch/>
        </p:blipFill>
        <p:spPr>
          <a:xfrm>
            <a:off x="9957438" y="4795682"/>
            <a:ext cx="1766889" cy="1766889"/>
          </a:xfrm>
          <a:prstGeom prst="rect">
            <a:avLst/>
          </a:prstGeom>
          <a:noFill/>
          <a:ln>
            <a:noFill/>
          </a:ln>
        </p:spPr>
      </p:pic>
      <p:pic>
        <p:nvPicPr>
          <p:cNvPr id="466" name="Google Shape;466;p22"/>
          <p:cNvPicPr preferRelativeResize="0"/>
          <p:nvPr/>
        </p:nvPicPr>
        <p:blipFill rotWithShape="1">
          <a:blip r:embed="rId6">
            <a:alphaModFix/>
          </a:blip>
          <a:srcRect/>
          <a:stretch/>
        </p:blipFill>
        <p:spPr>
          <a:xfrm>
            <a:off x="8000465" y="5366802"/>
            <a:ext cx="1673164" cy="624648"/>
          </a:xfrm>
          <a:prstGeom prst="rect">
            <a:avLst/>
          </a:prstGeom>
          <a:noFill/>
          <a:ln>
            <a:noFill/>
          </a:ln>
        </p:spPr>
      </p:pic>
      <p:pic>
        <p:nvPicPr>
          <p:cNvPr id="467" name="Google Shape;467;p22"/>
          <p:cNvPicPr preferRelativeResize="0"/>
          <p:nvPr/>
        </p:nvPicPr>
        <p:blipFill rotWithShape="1">
          <a:blip r:embed="rId7">
            <a:alphaModFix/>
          </a:blip>
          <a:srcRect/>
          <a:stretch/>
        </p:blipFill>
        <p:spPr>
          <a:xfrm>
            <a:off x="4621828" y="5252502"/>
            <a:ext cx="3094830" cy="853248"/>
          </a:xfrm>
          <a:prstGeom prst="rect">
            <a:avLst/>
          </a:prstGeom>
          <a:noFill/>
          <a:ln>
            <a:noFill/>
          </a:ln>
        </p:spPr>
      </p:pic>
      <p:pic>
        <p:nvPicPr>
          <p:cNvPr id="468" name="Google Shape;468;p22"/>
          <p:cNvPicPr preferRelativeResize="0"/>
          <p:nvPr/>
        </p:nvPicPr>
        <p:blipFill rotWithShape="1">
          <a:blip r:embed="rId8">
            <a:alphaModFix/>
          </a:blip>
          <a:srcRect/>
          <a:stretch/>
        </p:blipFill>
        <p:spPr>
          <a:xfrm>
            <a:off x="454525" y="5367976"/>
            <a:ext cx="1778000" cy="622300"/>
          </a:xfrm>
          <a:prstGeom prst="rect">
            <a:avLst/>
          </a:prstGeom>
          <a:noFill/>
          <a:ln>
            <a:noFill/>
          </a:ln>
        </p:spPr>
      </p:pic>
      <p:pic>
        <p:nvPicPr>
          <p:cNvPr id="469" name="Google Shape;469;p22"/>
          <p:cNvPicPr preferRelativeResize="0"/>
          <p:nvPr/>
        </p:nvPicPr>
        <p:blipFill rotWithShape="1">
          <a:blip r:embed="rId9">
            <a:alphaModFix/>
          </a:blip>
          <a:srcRect/>
          <a:stretch/>
        </p:blipFill>
        <p:spPr>
          <a:xfrm>
            <a:off x="1198103" y="2233233"/>
            <a:ext cx="4298845" cy="1929035"/>
          </a:xfrm>
          <a:prstGeom prst="rect">
            <a:avLst/>
          </a:prstGeom>
          <a:solidFill>
            <a:schemeClr val="lt1"/>
          </a:solidFill>
          <a:ln w="12700" cap="flat" cmpd="sng">
            <a:solidFill>
              <a:schemeClr val="dk1"/>
            </a:solidFill>
            <a:prstDash val="solid"/>
            <a:miter lim="800000"/>
            <a:headEnd type="none" w="sm" len="sm"/>
            <a:tailEnd type="none" w="sm" len="sm"/>
          </a:ln>
        </p:spPr>
      </p:pic>
      <p:sp>
        <p:nvSpPr>
          <p:cNvPr id="470" name="Google Shape;470;p22"/>
          <p:cNvSpPr/>
          <p:nvPr/>
        </p:nvSpPr>
        <p:spPr>
          <a:xfrm rot="1233702">
            <a:off x="2191698" y="4100517"/>
            <a:ext cx="1721069"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Contributions by EnCo</a:t>
            </a:r>
            <a:endParaRPr sz="1800">
              <a:solidFill>
                <a:schemeClr val="lt1"/>
              </a:solidFill>
              <a:latin typeface="Calibri"/>
              <a:ea typeface="Calibri"/>
              <a:cs typeface="Calibri"/>
              <a:sym typeface="Calibri"/>
            </a:endParaRPr>
          </a:p>
        </p:txBody>
      </p:sp>
      <p:sp>
        <p:nvSpPr>
          <p:cNvPr id="13" name="Google Shape;470;p22">
            <a:extLst>
              <a:ext uri="{FF2B5EF4-FFF2-40B4-BE49-F238E27FC236}">
                <a16:creationId xmlns:a16="http://schemas.microsoft.com/office/drawing/2014/main" id="{E34FEF37-D13E-02F8-7081-49B62CC0680B}"/>
              </a:ext>
            </a:extLst>
          </p:cNvPr>
          <p:cNvSpPr/>
          <p:nvPr/>
        </p:nvSpPr>
        <p:spPr>
          <a:xfrm rot="1233702">
            <a:off x="5056939" y="4100517"/>
            <a:ext cx="1721069"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On the agenda</a:t>
            </a:r>
            <a:endParaRPr sz="1800" dirty="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
          <p:cNvSpPr/>
          <p:nvPr/>
        </p:nvSpPr>
        <p:spPr>
          <a:xfrm>
            <a:off x="340260" y="470925"/>
            <a:ext cx="4381009" cy="5892104"/>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8" name="Google Shape;128;p2"/>
          <p:cNvSpPr txBox="1">
            <a:spLocks noGrp="1"/>
          </p:cNvSpPr>
          <p:nvPr>
            <p:ph type="title" idx="4294967295"/>
          </p:nvPr>
        </p:nvSpPr>
        <p:spPr>
          <a:xfrm>
            <a:off x="998895" y="705164"/>
            <a:ext cx="9894600" cy="430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400"/>
              <a:buFont typeface="Calibri"/>
              <a:buNone/>
            </a:pPr>
            <a:r>
              <a:rPr lang="en-GB" sz="4400">
                <a:solidFill>
                  <a:srgbClr val="FFFFFF"/>
                </a:solidFill>
                <a:latin typeface="Calibri"/>
                <a:ea typeface="Calibri"/>
                <a:cs typeface="Calibri"/>
                <a:sym typeface="Calibri"/>
              </a:rPr>
              <a:t> </a:t>
            </a:r>
            <a:endParaRPr/>
          </a:p>
        </p:txBody>
      </p:sp>
      <p:grpSp>
        <p:nvGrpSpPr>
          <p:cNvPr id="129" name="Google Shape;129;p2"/>
          <p:cNvGrpSpPr/>
          <p:nvPr/>
        </p:nvGrpSpPr>
        <p:grpSpPr>
          <a:xfrm>
            <a:off x="3854341" y="565792"/>
            <a:ext cx="6162966" cy="5191409"/>
            <a:chOff x="0" y="160435"/>
            <a:chExt cx="6513600" cy="5191409"/>
          </a:xfrm>
        </p:grpSpPr>
        <p:sp>
          <p:nvSpPr>
            <p:cNvPr id="130" name="Google Shape;130;p2"/>
            <p:cNvSpPr/>
            <p:nvPr/>
          </p:nvSpPr>
          <p:spPr>
            <a:xfrm>
              <a:off x="0" y="160435"/>
              <a:ext cx="6513600" cy="11409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1" name="Google Shape;131;p2"/>
            <p:cNvSpPr/>
            <p:nvPr/>
          </p:nvSpPr>
          <p:spPr>
            <a:xfrm>
              <a:off x="187366" y="399063"/>
              <a:ext cx="672000" cy="7104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2" name="Google Shape;132;p2"/>
            <p:cNvSpPr/>
            <p:nvPr/>
          </p:nvSpPr>
          <p:spPr>
            <a:xfrm>
              <a:off x="963474" y="204028"/>
              <a:ext cx="5388600" cy="10473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3" name="Google Shape;133;p2"/>
            <p:cNvSpPr txBox="1"/>
            <p:nvPr/>
          </p:nvSpPr>
          <p:spPr>
            <a:xfrm>
              <a:off x="963474" y="204028"/>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i="0" u="none" strike="noStrike" cap="none">
                  <a:solidFill>
                    <a:srgbClr val="595959"/>
                  </a:solidFill>
                  <a:latin typeface="Calibri"/>
                  <a:ea typeface="Calibri"/>
                  <a:cs typeface="Calibri"/>
                  <a:sym typeface="Calibri"/>
                </a:rPr>
                <a:t>Operate T&amp;I services </a:t>
              </a:r>
              <a:endParaRPr sz="2400" b="0" i="0" u="none" strike="noStrike" cap="none">
                <a:solidFill>
                  <a:srgbClr val="595959"/>
                </a:solidFill>
                <a:latin typeface="Calibri"/>
                <a:ea typeface="Calibri"/>
                <a:cs typeface="Calibri"/>
                <a:sym typeface="Calibri"/>
              </a:endParaRPr>
            </a:p>
          </p:txBody>
        </p:sp>
        <p:sp>
          <p:nvSpPr>
            <p:cNvPr id="134" name="Google Shape;134;p2"/>
            <p:cNvSpPr/>
            <p:nvPr/>
          </p:nvSpPr>
          <p:spPr>
            <a:xfrm>
              <a:off x="0" y="1625673"/>
              <a:ext cx="6513600" cy="11454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5" name="Google Shape;135;p2"/>
            <p:cNvSpPr/>
            <p:nvPr/>
          </p:nvSpPr>
          <p:spPr>
            <a:xfrm>
              <a:off x="149901" y="1794930"/>
              <a:ext cx="747000" cy="7149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6" name="Google Shape;136;p2"/>
            <p:cNvSpPr/>
            <p:nvPr/>
          </p:nvSpPr>
          <p:spPr>
            <a:xfrm>
              <a:off x="928718" y="1642138"/>
              <a:ext cx="5388600" cy="10473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7" name="Google Shape;137;p2"/>
            <p:cNvSpPr txBox="1"/>
            <p:nvPr/>
          </p:nvSpPr>
          <p:spPr>
            <a:xfrm>
              <a:off x="928718" y="1642138"/>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i="0" u="none" strike="noStrike" cap="none">
                  <a:solidFill>
                    <a:srgbClr val="595959"/>
                  </a:solidFill>
                  <a:latin typeface="Calibri"/>
                  <a:ea typeface="Calibri"/>
                  <a:cs typeface="Calibri"/>
                  <a:sym typeface="Calibri"/>
                </a:rPr>
                <a:t>Develop and Enhance the T&amp;I services</a:t>
              </a:r>
              <a:endParaRPr sz="1800" b="0" i="0" u="none" strike="noStrike" cap="none">
                <a:solidFill>
                  <a:srgbClr val="595959"/>
                </a:solidFill>
                <a:latin typeface="Calibri"/>
                <a:ea typeface="Calibri"/>
                <a:cs typeface="Calibri"/>
                <a:sym typeface="Calibri"/>
              </a:endParaRPr>
            </a:p>
          </p:txBody>
        </p:sp>
        <p:sp>
          <p:nvSpPr>
            <p:cNvPr id="138" name="Google Shape;138;p2"/>
            <p:cNvSpPr/>
            <p:nvPr/>
          </p:nvSpPr>
          <p:spPr>
            <a:xfrm>
              <a:off x="0" y="2910445"/>
              <a:ext cx="6513600" cy="10947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9" name="Google Shape;139;p2"/>
            <p:cNvSpPr/>
            <p:nvPr/>
          </p:nvSpPr>
          <p:spPr>
            <a:xfrm>
              <a:off x="186489" y="3179094"/>
              <a:ext cx="498600" cy="4983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0" name="Google Shape;140;p2"/>
            <p:cNvSpPr/>
            <p:nvPr/>
          </p:nvSpPr>
          <p:spPr>
            <a:xfrm>
              <a:off x="952427" y="2923525"/>
              <a:ext cx="5388600" cy="10473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1" name="Google Shape;141;p2"/>
            <p:cNvSpPr txBox="1"/>
            <p:nvPr/>
          </p:nvSpPr>
          <p:spPr>
            <a:xfrm>
              <a:off x="952427" y="2923525"/>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i="0" u="none" strike="noStrike" cap="none">
                  <a:solidFill>
                    <a:srgbClr val="595959"/>
                  </a:solidFill>
                  <a:latin typeface="Calibri"/>
                  <a:ea typeface="Calibri"/>
                  <a:cs typeface="Calibri"/>
                  <a:sym typeface="Calibri"/>
                </a:rPr>
                <a:t>Explore new or disruptive ideas </a:t>
              </a:r>
              <a:endParaRPr sz="2400" b="0" i="0" u="none" strike="noStrike" cap="none">
                <a:solidFill>
                  <a:srgbClr val="595959"/>
                </a:solidFill>
                <a:latin typeface="Calibri"/>
                <a:ea typeface="Calibri"/>
                <a:cs typeface="Calibri"/>
                <a:sym typeface="Calibri"/>
              </a:endParaRPr>
            </a:p>
          </p:txBody>
        </p:sp>
        <p:sp>
          <p:nvSpPr>
            <p:cNvPr id="142" name="Google Shape;142;p2"/>
            <p:cNvSpPr/>
            <p:nvPr/>
          </p:nvSpPr>
          <p:spPr>
            <a:xfrm>
              <a:off x="0" y="4296829"/>
              <a:ext cx="6513600" cy="10233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3" name="Google Shape;143;p2"/>
            <p:cNvSpPr/>
            <p:nvPr/>
          </p:nvSpPr>
          <p:spPr>
            <a:xfrm>
              <a:off x="149901" y="4483888"/>
              <a:ext cx="747000" cy="6987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4" name="Google Shape;144;p2"/>
            <p:cNvSpPr/>
            <p:nvPr/>
          </p:nvSpPr>
          <p:spPr>
            <a:xfrm>
              <a:off x="1004965" y="4304544"/>
              <a:ext cx="5388600" cy="10473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5" name="Google Shape;145;p2"/>
            <p:cNvSpPr txBox="1"/>
            <p:nvPr/>
          </p:nvSpPr>
          <p:spPr>
            <a:xfrm>
              <a:off x="1004965" y="4304544"/>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i="0" u="none" strike="noStrike" cap="none">
                  <a:solidFill>
                    <a:srgbClr val="595959"/>
                  </a:solidFill>
                  <a:latin typeface="Calibri"/>
                  <a:ea typeface="Calibri"/>
                  <a:cs typeface="Calibri"/>
                  <a:sym typeface="Calibri"/>
                </a:rPr>
                <a:t>Engage with the relevant stakeholders </a:t>
              </a:r>
              <a:endParaRPr sz="2400" b="0" i="0" u="none" strike="noStrike" cap="none">
                <a:solidFill>
                  <a:srgbClr val="595959"/>
                </a:solidFill>
                <a:latin typeface="Calibri"/>
                <a:ea typeface="Calibri"/>
                <a:cs typeface="Calibri"/>
                <a:sym typeface="Calibri"/>
              </a:endParaRPr>
            </a:p>
          </p:txBody>
        </p:sp>
      </p:grpSp>
      <p:sp>
        <p:nvSpPr>
          <p:cNvPr id="146" name="Google Shape;146;p2"/>
          <p:cNvSpPr/>
          <p:nvPr/>
        </p:nvSpPr>
        <p:spPr>
          <a:xfrm>
            <a:off x="220446" y="125075"/>
            <a:ext cx="4624500" cy="6583800"/>
          </a:xfrm>
          <a:prstGeom prst="rect">
            <a:avLst/>
          </a:prstGeom>
          <a:solidFill>
            <a:srgbClr val="FFFFFF">
              <a:alpha val="34117"/>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4800"/>
              <a:buFont typeface="Calibri"/>
              <a:buNone/>
            </a:pPr>
            <a:r>
              <a:rPr lang="en-GB" sz="4800" b="0" i="0" u="none" strike="noStrike" cap="none">
                <a:solidFill>
                  <a:schemeClr val="lt1"/>
                </a:solidFill>
                <a:latin typeface="Calibri"/>
                <a:ea typeface="Calibri"/>
                <a:cs typeface="Calibri"/>
                <a:sym typeface="Calibri"/>
              </a:rPr>
              <a:t>  </a:t>
            </a:r>
            <a:endParaRPr sz="4800" b="0" i="0" u="none" strike="noStrike" cap="none">
              <a:solidFill>
                <a:schemeClr val="lt1"/>
              </a:solidFill>
              <a:latin typeface="Calibri"/>
              <a:ea typeface="Calibri"/>
              <a:cs typeface="Calibri"/>
              <a:sym typeface="Calibri"/>
            </a:endParaRPr>
          </a:p>
          <a:p>
            <a:pPr marL="0" marR="0" lvl="0" indent="0" algn="l" rtl="0">
              <a:spcBef>
                <a:spcPts val="0"/>
              </a:spcBef>
              <a:spcAft>
                <a:spcPts val="0"/>
              </a:spcAft>
              <a:buClr>
                <a:schemeClr val="lt1"/>
              </a:buClr>
              <a:buSzPts val="4800"/>
              <a:buFont typeface="Calibri"/>
              <a:buNone/>
            </a:pPr>
            <a:r>
              <a:rPr lang="en-GB" sz="4800" b="1" i="0" u="none" strike="noStrike" cap="none">
                <a:solidFill>
                  <a:schemeClr val="lt1"/>
                </a:solidFill>
                <a:latin typeface="Calibri"/>
                <a:ea typeface="Calibri"/>
                <a:cs typeface="Calibri"/>
                <a:sym typeface="Calibri"/>
              </a:rPr>
              <a:t> </a:t>
            </a:r>
            <a:endParaRPr sz="4800" b="1" i="0" u="none" strike="noStrike" cap="none">
              <a:solidFill>
                <a:schemeClr val="lt1"/>
              </a:solidFill>
              <a:latin typeface="Calibri"/>
              <a:ea typeface="Calibri"/>
              <a:cs typeface="Calibri"/>
              <a:sym typeface="Calibri"/>
            </a:endParaRPr>
          </a:p>
          <a:p>
            <a:pPr marL="0" marR="0" lvl="0" indent="0" algn="l" rtl="0">
              <a:spcBef>
                <a:spcPts val="0"/>
              </a:spcBef>
              <a:spcAft>
                <a:spcPts val="0"/>
              </a:spcAft>
              <a:buClr>
                <a:schemeClr val="lt1"/>
              </a:buClr>
              <a:buSzPts val="4800"/>
              <a:buFont typeface="Calibri"/>
              <a:buNone/>
            </a:pPr>
            <a:r>
              <a:rPr lang="en-GB" sz="4800" b="1" i="0" u="none" strike="noStrike" cap="none">
                <a:solidFill>
                  <a:schemeClr val="lt1"/>
                </a:solidFill>
                <a:latin typeface="Calibri"/>
                <a:ea typeface="Calibri"/>
                <a:cs typeface="Calibri"/>
                <a:sym typeface="Calibri"/>
              </a:rPr>
              <a:t>  GN 4-3 T&amp;I </a:t>
            </a:r>
            <a:br>
              <a:rPr lang="en-GB" sz="4800" b="1" i="0" u="none" strike="noStrike" cap="none">
                <a:solidFill>
                  <a:schemeClr val="lt1"/>
                </a:solidFill>
                <a:latin typeface="Calibri"/>
                <a:ea typeface="Calibri"/>
                <a:cs typeface="Calibri"/>
                <a:sym typeface="Calibri"/>
              </a:rPr>
            </a:br>
            <a:r>
              <a:rPr lang="en-GB" sz="4800" b="1" i="0" u="none" strike="noStrike" cap="none">
                <a:solidFill>
                  <a:schemeClr val="lt1"/>
                </a:solidFill>
                <a:latin typeface="Calibri"/>
                <a:ea typeface="Calibri"/>
                <a:cs typeface="Calibri"/>
                <a:sym typeface="Calibri"/>
              </a:rPr>
              <a:t> </a:t>
            </a:r>
            <a:endParaRPr sz="4800" b="1" i="0" u="none" strike="noStrike" cap="none">
              <a:solidFill>
                <a:schemeClr val="lt1"/>
              </a:solidFill>
              <a:latin typeface="Calibri"/>
              <a:ea typeface="Calibri"/>
              <a:cs typeface="Calibri"/>
              <a:sym typeface="Calibri"/>
            </a:endParaRPr>
          </a:p>
          <a:p>
            <a:pPr marL="0" marR="0" lvl="0" indent="0" algn="l" rtl="0">
              <a:spcBef>
                <a:spcPts val="0"/>
              </a:spcBef>
              <a:spcAft>
                <a:spcPts val="0"/>
              </a:spcAft>
              <a:buClr>
                <a:schemeClr val="dk1"/>
              </a:buClr>
              <a:buSzPts val="3000"/>
              <a:buFont typeface="Calibri"/>
              <a:buNone/>
            </a:pPr>
            <a:endParaRPr sz="3000" b="1" i="0" u="none" strike="noStrike" cap="none">
              <a:solidFill>
                <a:schemeClr val="lt1"/>
              </a:solidFill>
              <a:latin typeface="Calibri"/>
              <a:ea typeface="Calibri"/>
              <a:cs typeface="Calibri"/>
              <a:sym typeface="Calibri"/>
            </a:endParaRPr>
          </a:p>
          <a:p>
            <a:pPr marL="0" marR="0" lvl="0" indent="0" algn="l" rtl="0">
              <a:spcBef>
                <a:spcPts val="0"/>
              </a:spcBef>
              <a:spcAft>
                <a:spcPts val="0"/>
              </a:spcAft>
              <a:buClr>
                <a:schemeClr val="dk1"/>
              </a:buClr>
              <a:buSzPts val="4800"/>
              <a:buFont typeface="Calibri"/>
              <a:buNone/>
            </a:pPr>
            <a:endParaRPr sz="4800" b="1" i="0" u="none" strike="noStrike" cap="none">
              <a:solidFill>
                <a:schemeClr val="lt1"/>
              </a:solidFill>
              <a:latin typeface="Calibri"/>
              <a:ea typeface="Calibri"/>
              <a:cs typeface="Calibri"/>
              <a:sym typeface="Calibri"/>
            </a:endParaRPr>
          </a:p>
          <a:p>
            <a:pPr marL="0" marR="0" lvl="0" indent="0" algn="l" rtl="0">
              <a:spcBef>
                <a:spcPts val="0"/>
              </a:spcBef>
              <a:spcAft>
                <a:spcPts val="0"/>
              </a:spcAft>
              <a:buClr>
                <a:schemeClr val="lt1"/>
              </a:buClr>
              <a:buSzPts val="3000"/>
              <a:buFont typeface="Calibri"/>
              <a:buNone/>
            </a:pPr>
            <a:r>
              <a:rPr lang="en-GB" sz="3000" b="1" i="0" u="none" strike="noStrike" cap="none">
                <a:solidFill>
                  <a:schemeClr val="lt1"/>
                </a:solidFill>
                <a:latin typeface="Calibri"/>
                <a:ea typeface="Calibri"/>
                <a:cs typeface="Calibri"/>
                <a:sym typeface="Calibri"/>
              </a:rPr>
              <a:t>  </a:t>
            </a:r>
            <a:r>
              <a:rPr lang="en-GB" sz="3000" b="0" i="0" u="none" strike="noStrike" cap="none">
                <a:solidFill>
                  <a:srgbClr val="F6B26B"/>
                </a:solidFill>
                <a:latin typeface="Calibri"/>
                <a:ea typeface="Calibri"/>
                <a:cs typeface="Calibri"/>
                <a:sym typeface="Calibri"/>
              </a:rPr>
              <a:t>Expand the Reach </a:t>
            </a:r>
            <a:br>
              <a:rPr lang="en-GB" sz="3000" b="0" i="0" u="none" strike="noStrike" cap="none">
                <a:solidFill>
                  <a:srgbClr val="F6B26B"/>
                </a:solidFill>
                <a:latin typeface="Calibri"/>
                <a:ea typeface="Calibri"/>
                <a:cs typeface="Calibri"/>
                <a:sym typeface="Calibri"/>
              </a:rPr>
            </a:br>
            <a:r>
              <a:rPr lang="en-GB" sz="3000" b="0" i="0" u="none" strike="noStrike" cap="none">
                <a:solidFill>
                  <a:srgbClr val="F6B26B"/>
                </a:solidFill>
                <a:latin typeface="Calibri"/>
                <a:ea typeface="Calibri"/>
                <a:cs typeface="Calibri"/>
                <a:sym typeface="Calibri"/>
              </a:rPr>
              <a:t>  of Federated Access</a:t>
            </a:r>
            <a:endParaRPr sz="3000" b="0" i="0" u="none" strike="noStrike" cap="none">
              <a:solidFill>
                <a:srgbClr val="F6B26B"/>
              </a:solidFill>
              <a:latin typeface="Calibri"/>
              <a:ea typeface="Calibri"/>
              <a:cs typeface="Calibri"/>
              <a:sym typeface="Calibri"/>
            </a:endParaRPr>
          </a:p>
          <a:p>
            <a:pPr marL="0" marR="0" lvl="0" indent="0" algn="l" rtl="0">
              <a:spcBef>
                <a:spcPts val="0"/>
              </a:spcBef>
              <a:spcAft>
                <a:spcPts val="0"/>
              </a:spcAft>
              <a:buClr>
                <a:schemeClr val="dk1"/>
              </a:buClr>
              <a:buSzPts val="4800"/>
              <a:buFont typeface="Calibri"/>
              <a:buNone/>
            </a:pPr>
            <a:endParaRPr sz="4800" b="1" i="0" u="none" strike="noStrike" cap="none">
              <a:solidFill>
                <a:schemeClr val="lt1"/>
              </a:solidFill>
              <a:latin typeface="Calibri"/>
              <a:ea typeface="Calibri"/>
              <a:cs typeface="Calibri"/>
              <a:sym typeface="Calibri"/>
            </a:endParaRPr>
          </a:p>
        </p:txBody>
      </p:sp>
      <p:pic>
        <p:nvPicPr>
          <p:cNvPr id="147" name="Google Shape;147;p2"/>
          <p:cNvPicPr preferRelativeResize="0"/>
          <p:nvPr/>
        </p:nvPicPr>
        <p:blipFill rotWithShape="1">
          <a:blip r:embed="rId7">
            <a:alphaModFix/>
          </a:blip>
          <a:srcRect/>
          <a:stretch/>
        </p:blipFill>
        <p:spPr>
          <a:xfrm>
            <a:off x="10180511" y="207237"/>
            <a:ext cx="1866261" cy="81141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20</a:t>
            </a:fld>
            <a:endParaRPr/>
          </a:p>
        </p:txBody>
      </p:sp>
      <p:sp>
        <p:nvSpPr>
          <p:cNvPr id="476" name="Google Shape;476;p23"/>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sp>
        <p:nvSpPr>
          <p:cNvPr id="477" name="Google Shape;477;p23"/>
          <p:cNvSpPr/>
          <p:nvPr/>
        </p:nvSpPr>
        <p:spPr>
          <a:xfrm>
            <a:off x="969852" y="3670480"/>
            <a:ext cx="10515600" cy="1815882"/>
          </a:xfrm>
          <a:prstGeom prst="rect">
            <a:avLst/>
          </a:prstGeom>
          <a:solidFill>
            <a:srgbClr val="F7CA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chemeClr val="dk1"/>
                </a:solidFill>
                <a:latin typeface="Calibri"/>
                <a:ea typeface="Calibri"/>
                <a:cs typeface="Calibri"/>
                <a:sym typeface="Calibri"/>
              </a:rPr>
              <a:t>The Interoperable Global Trust Federation (IGTF) is a body to establish common policies and guidelines that help establish interoperable, global trust relations between providers of e-Infrastructures and e-Research, identity providers, and other qualified relying parties.</a:t>
            </a:r>
            <a:endParaRPr dirty="0"/>
          </a:p>
        </p:txBody>
      </p:sp>
      <p:pic>
        <p:nvPicPr>
          <p:cNvPr id="478" name="Google Shape;478;p23"/>
          <p:cNvPicPr preferRelativeResize="0"/>
          <p:nvPr/>
        </p:nvPicPr>
        <p:blipFill rotWithShape="1">
          <a:blip r:embed="rId3">
            <a:alphaModFix/>
          </a:blip>
          <a:srcRect/>
          <a:stretch/>
        </p:blipFill>
        <p:spPr>
          <a:xfrm>
            <a:off x="814054" y="2275873"/>
            <a:ext cx="1673164" cy="62464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24"/>
          <p:cNvPicPr preferRelativeResize="0">
            <a:picLocks noGrp="1"/>
          </p:cNvPicPr>
          <p:nvPr>
            <p:ph type="body" idx="1"/>
          </p:nvPr>
        </p:nvPicPr>
        <p:blipFill rotWithShape="1">
          <a:blip r:embed="rId3">
            <a:alphaModFix/>
          </a:blip>
          <a:srcRect/>
          <a:stretch/>
        </p:blipFill>
        <p:spPr>
          <a:xfrm>
            <a:off x="1842815" y="1909639"/>
            <a:ext cx="4697441" cy="3862635"/>
          </a:xfrm>
          <a:prstGeom prst="rect">
            <a:avLst/>
          </a:prstGeom>
          <a:solidFill>
            <a:schemeClr val="lt1"/>
          </a:solidFill>
          <a:ln w="12700" cap="flat" cmpd="sng">
            <a:solidFill>
              <a:schemeClr val="dk1"/>
            </a:solidFill>
            <a:prstDash val="solid"/>
            <a:miter lim="800000"/>
            <a:headEnd type="none" w="sm" len="sm"/>
            <a:tailEnd type="none" w="sm" len="sm"/>
          </a:ln>
        </p:spPr>
      </p:pic>
      <p:sp>
        <p:nvSpPr>
          <p:cNvPr id="484" name="Google Shape;48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21</a:t>
            </a:fld>
            <a:endParaRPr/>
          </a:p>
        </p:txBody>
      </p:sp>
      <p:sp>
        <p:nvSpPr>
          <p:cNvPr id="485" name="Google Shape;485;p24"/>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486" name="Google Shape;486;p24"/>
          <p:cNvPicPr preferRelativeResize="0"/>
          <p:nvPr/>
        </p:nvPicPr>
        <p:blipFill rotWithShape="1">
          <a:blip r:embed="rId4">
            <a:alphaModFix/>
          </a:blip>
          <a:srcRect/>
          <a:stretch/>
        </p:blipFill>
        <p:spPr>
          <a:xfrm>
            <a:off x="9957438" y="4795682"/>
            <a:ext cx="1766889" cy="1766889"/>
          </a:xfrm>
          <a:prstGeom prst="rect">
            <a:avLst/>
          </a:prstGeom>
          <a:noFill/>
          <a:ln>
            <a:noFill/>
          </a:ln>
        </p:spPr>
      </p:pic>
      <p:pic>
        <p:nvPicPr>
          <p:cNvPr id="487" name="Google Shape;487;p24"/>
          <p:cNvPicPr preferRelativeResize="0"/>
          <p:nvPr/>
        </p:nvPicPr>
        <p:blipFill rotWithShape="1">
          <a:blip r:embed="rId5">
            <a:alphaModFix/>
          </a:blip>
          <a:srcRect/>
          <a:stretch/>
        </p:blipFill>
        <p:spPr>
          <a:xfrm>
            <a:off x="8000465" y="5366802"/>
            <a:ext cx="1673164" cy="624648"/>
          </a:xfrm>
          <a:prstGeom prst="rect">
            <a:avLst/>
          </a:prstGeom>
          <a:noFill/>
          <a:ln>
            <a:noFill/>
          </a:ln>
        </p:spPr>
      </p:pic>
      <p:sp>
        <p:nvSpPr>
          <p:cNvPr id="488" name="Google Shape;488;p24"/>
          <p:cNvSpPr/>
          <p:nvPr/>
        </p:nvSpPr>
        <p:spPr>
          <a:xfrm rot="1233702">
            <a:off x="8172611" y="1614979"/>
            <a:ext cx="3060185"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AA Operations Security Guideline 2022 (AARC-G071)</a:t>
            </a:r>
            <a:endParaRPr dirty="0"/>
          </a:p>
        </p:txBody>
      </p:sp>
      <p:sp>
        <p:nvSpPr>
          <p:cNvPr id="489" name="Google Shape;489;p24"/>
          <p:cNvSpPr/>
          <p:nvPr/>
        </p:nvSpPr>
        <p:spPr>
          <a:xfrm rot="1233702">
            <a:off x="8209163" y="3922099"/>
            <a:ext cx="2987080" cy="893333"/>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u="sng">
                <a:solidFill>
                  <a:schemeClr val="lt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https://www.eugridpma.org/guidelines/aaops/</a:t>
            </a:r>
            <a:endParaRPr sz="1800">
              <a:solidFill>
                <a:schemeClr val="lt1"/>
              </a:solidFill>
              <a:latin typeface="Calibri"/>
              <a:ea typeface="Calibri"/>
              <a:cs typeface="Calibri"/>
              <a:sym typeface="Calibri"/>
            </a:endParaRPr>
          </a:p>
        </p:txBody>
      </p:sp>
      <p:sp>
        <p:nvSpPr>
          <p:cNvPr id="11" name="Google Shape;488;p24">
            <a:extLst>
              <a:ext uri="{FF2B5EF4-FFF2-40B4-BE49-F238E27FC236}">
                <a16:creationId xmlns:a16="http://schemas.microsoft.com/office/drawing/2014/main" id="{58F4CF22-4BFD-146E-559A-93CFA93B3A85}"/>
              </a:ext>
            </a:extLst>
          </p:cNvPr>
          <p:cNvSpPr/>
          <p:nvPr/>
        </p:nvSpPr>
        <p:spPr>
          <a:xfrm rot="1233702">
            <a:off x="8172611" y="2864949"/>
            <a:ext cx="3060185" cy="74580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AEGIS endorsed</a:t>
            </a:r>
            <a:endParaRPr lang="en-GB"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22</a:t>
            </a:fld>
            <a:endParaRPr/>
          </a:p>
        </p:txBody>
      </p:sp>
      <p:sp>
        <p:nvSpPr>
          <p:cNvPr id="506" name="Google Shape;506;p25"/>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sp>
        <p:nvSpPr>
          <p:cNvPr id="507" name="Google Shape;507;p25"/>
          <p:cNvSpPr/>
          <p:nvPr/>
        </p:nvSpPr>
        <p:spPr>
          <a:xfrm>
            <a:off x="939978" y="3335200"/>
            <a:ext cx="10873649" cy="3108543"/>
          </a:xfrm>
          <a:prstGeom prst="rect">
            <a:avLst/>
          </a:prstGeom>
          <a:solidFill>
            <a:srgbClr val="F7CA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chemeClr val="dk1"/>
                </a:solidFill>
                <a:latin typeface="Calibri"/>
                <a:ea typeface="Calibri"/>
                <a:cs typeface="Calibri"/>
                <a:sym typeface="Calibri"/>
              </a:rPr>
              <a:t>FIM4R (Federated Identity Management for Research) is a collection of research communities and infrastructures with a shared interest in enabling Federated Identity Management for their research cyber infrastructures. In order to achieve this, FIM4R develops requirements bearing on technical architecture, federated identity management, and operational policies needed to achieve a harmonious integration between research cyber infrastructures and R&amp;E Federations.</a:t>
            </a:r>
            <a:endParaRPr/>
          </a:p>
        </p:txBody>
      </p:sp>
      <p:pic>
        <p:nvPicPr>
          <p:cNvPr id="508" name="Google Shape;508;p25"/>
          <p:cNvPicPr preferRelativeResize="0">
            <a:picLocks noGrp="1"/>
          </p:cNvPicPr>
          <p:nvPr>
            <p:ph type="body" idx="1"/>
          </p:nvPr>
        </p:nvPicPr>
        <p:blipFill rotWithShape="1">
          <a:blip r:embed="rId3">
            <a:alphaModFix/>
          </a:blip>
          <a:srcRect/>
          <a:stretch/>
        </p:blipFill>
        <p:spPr>
          <a:xfrm>
            <a:off x="454525" y="1976600"/>
            <a:ext cx="3947865" cy="108843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26"/>
          <p:cNvPicPr preferRelativeResize="0"/>
          <p:nvPr/>
        </p:nvPicPr>
        <p:blipFill rotWithShape="1">
          <a:blip r:embed="rId3">
            <a:alphaModFix/>
          </a:blip>
          <a:srcRect/>
          <a:stretch/>
        </p:blipFill>
        <p:spPr>
          <a:xfrm>
            <a:off x="2516332" y="4895800"/>
            <a:ext cx="1821689" cy="1566652"/>
          </a:xfrm>
          <a:prstGeom prst="rect">
            <a:avLst/>
          </a:prstGeom>
          <a:noFill/>
          <a:ln>
            <a:noFill/>
          </a:ln>
        </p:spPr>
      </p:pic>
      <p:sp>
        <p:nvSpPr>
          <p:cNvPr id="514" name="Google Shape;5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23</a:t>
            </a:fld>
            <a:endParaRPr/>
          </a:p>
        </p:txBody>
      </p:sp>
      <p:sp>
        <p:nvSpPr>
          <p:cNvPr id="515" name="Google Shape;515;p26"/>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516" name="Google Shape;516;p26"/>
          <p:cNvPicPr preferRelativeResize="0"/>
          <p:nvPr/>
        </p:nvPicPr>
        <p:blipFill rotWithShape="1">
          <a:blip r:embed="rId4">
            <a:alphaModFix/>
          </a:blip>
          <a:srcRect/>
          <a:stretch/>
        </p:blipFill>
        <p:spPr>
          <a:xfrm>
            <a:off x="9957438" y="4795682"/>
            <a:ext cx="1766889" cy="1766889"/>
          </a:xfrm>
          <a:prstGeom prst="rect">
            <a:avLst/>
          </a:prstGeom>
          <a:noFill/>
          <a:ln>
            <a:noFill/>
          </a:ln>
        </p:spPr>
      </p:pic>
      <p:pic>
        <p:nvPicPr>
          <p:cNvPr id="517" name="Google Shape;517;p26"/>
          <p:cNvPicPr preferRelativeResize="0"/>
          <p:nvPr/>
        </p:nvPicPr>
        <p:blipFill rotWithShape="1">
          <a:blip r:embed="rId5">
            <a:alphaModFix/>
          </a:blip>
          <a:srcRect/>
          <a:stretch/>
        </p:blipFill>
        <p:spPr>
          <a:xfrm>
            <a:off x="8000465" y="5366802"/>
            <a:ext cx="1673164" cy="624648"/>
          </a:xfrm>
          <a:prstGeom prst="rect">
            <a:avLst/>
          </a:prstGeom>
          <a:noFill/>
          <a:ln>
            <a:noFill/>
          </a:ln>
        </p:spPr>
      </p:pic>
      <p:pic>
        <p:nvPicPr>
          <p:cNvPr id="518" name="Google Shape;518;p26"/>
          <p:cNvPicPr preferRelativeResize="0"/>
          <p:nvPr/>
        </p:nvPicPr>
        <p:blipFill rotWithShape="1">
          <a:blip r:embed="rId6">
            <a:alphaModFix/>
          </a:blip>
          <a:srcRect/>
          <a:stretch/>
        </p:blipFill>
        <p:spPr>
          <a:xfrm>
            <a:off x="4621828" y="5252502"/>
            <a:ext cx="3094830" cy="853248"/>
          </a:xfrm>
          <a:prstGeom prst="rect">
            <a:avLst/>
          </a:prstGeom>
          <a:noFill/>
          <a:ln>
            <a:noFill/>
          </a:ln>
        </p:spPr>
      </p:pic>
      <p:pic>
        <p:nvPicPr>
          <p:cNvPr id="519" name="Google Shape;519;p26"/>
          <p:cNvPicPr preferRelativeResize="0"/>
          <p:nvPr/>
        </p:nvPicPr>
        <p:blipFill rotWithShape="1">
          <a:blip r:embed="rId7">
            <a:alphaModFix/>
          </a:blip>
          <a:srcRect/>
          <a:stretch/>
        </p:blipFill>
        <p:spPr>
          <a:xfrm>
            <a:off x="454525" y="5367976"/>
            <a:ext cx="1778000" cy="622300"/>
          </a:xfrm>
          <a:prstGeom prst="rect">
            <a:avLst/>
          </a:prstGeom>
          <a:noFill/>
          <a:ln>
            <a:noFill/>
          </a:ln>
        </p:spPr>
      </p:pic>
      <p:pic>
        <p:nvPicPr>
          <p:cNvPr id="520" name="Google Shape;520;p26"/>
          <p:cNvPicPr preferRelativeResize="0">
            <a:picLocks noGrp="1"/>
          </p:cNvPicPr>
          <p:nvPr>
            <p:ph type="body" idx="1"/>
          </p:nvPr>
        </p:nvPicPr>
        <p:blipFill rotWithShape="1">
          <a:blip r:embed="rId6">
            <a:alphaModFix/>
          </a:blip>
          <a:srcRect/>
          <a:stretch/>
        </p:blipFill>
        <p:spPr>
          <a:xfrm>
            <a:off x="1874866" y="2371009"/>
            <a:ext cx="7674918" cy="2115982"/>
          </a:xfrm>
          <a:prstGeom prst="rect">
            <a:avLst/>
          </a:prstGeom>
          <a:noFill/>
          <a:ln>
            <a:noFill/>
          </a:ln>
        </p:spPr>
      </p:pic>
      <p:sp>
        <p:nvSpPr>
          <p:cNvPr id="521" name="Google Shape;521;p26"/>
          <p:cNvSpPr/>
          <p:nvPr/>
        </p:nvSpPr>
        <p:spPr>
          <a:xfrm rot="1233702">
            <a:off x="9088064" y="2214467"/>
            <a:ext cx="2764946"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Support by EnCo</a:t>
            </a:r>
            <a:endParaRPr sz="1800">
              <a:solidFill>
                <a:schemeClr val="lt1"/>
              </a:solidFill>
              <a:latin typeface="Calibri"/>
              <a:ea typeface="Calibri"/>
              <a:cs typeface="Calibri"/>
              <a:sym typeface="Calibri"/>
            </a:endParaRPr>
          </a:p>
        </p:txBody>
      </p:sp>
      <p:sp>
        <p:nvSpPr>
          <p:cNvPr id="522" name="Google Shape;522;p26"/>
          <p:cNvSpPr/>
          <p:nvPr/>
        </p:nvSpPr>
        <p:spPr>
          <a:xfrm rot="1233702">
            <a:off x="8923422" y="3766863"/>
            <a:ext cx="3117748"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Work in progress: Assurance</a:t>
            </a:r>
            <a:endParaRPr sz="1800" dirty="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3"/>
            <a:ext cx="7733168" cy="3116132"/>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endParaRPr lang="en-GB" sz="3200" dirty="0">
              <a:ln w="0"/>
              <a:solidFill>
                <a:schemeClr val="tx1"/>
              </a:solidFill>
              <a:effectLst>
                <a:outerShdw blurRad="38100" dist="19050" dir="2700000" algn="tl" rotWithShape="0">
                  <a:schemeClr val="dk1">
                    <a:alpha val="40000"/>
                  </a:schemeClr>
                </a:outerShdw>
              </a:effectLst>
            </a:endParaRPr>
          </a:p>
          <a:p>
            <a:pPr marL="0" indent="0" algn="ctr">
              <a:buNone/>
            </a:pPr>
            <a:r>
              <a:rPr lang="en-GB" sz="3200" dirty="0">
                <a:ln w="0"/>
                <a:solidFill>
                  <a:schemeClr val="tx1"/>
                </a:solidFill>
                <a:effectLst>
                  <a:outerShdw blurRad="38100" dist="19050" dir="2700000" algn="tl" rotWithShape="0">
                    <a:schemeClr val="dk1">
                      <a:alpha val="40000"/>
                    </a:schemeClr>
                  </a:outerShdw>
                </a:effectLst>
              </a:rPr>
              <a:t>GN4-3 Project Updates</a:t>
            </a:r>
          </a:p>
          <a:p>
            <a:pPr algn="ctr"/>
            <a:r>
              <a:rPr lang="en-GB" sz="3200" dirty="0" err="1">
                <a:ln w="0"/>
                <a:solidFill>
                  <a:schemeClr val="tx1"/>
                </a:solidFill>
                <a:effectLst>
                  <a:outerShdw blurRad="38100" dist="19050" dir="2700000" algn="tl" rotWithShape="0">
                    <a:schemeClr val="dk1">
                      <a:alpha val="40000"/>
                    </a:schemeClr>
                  </a:outerShdw>
                </a:effectLst>
              </a:rPr>
              <a:t>EnCo</a:t>
            </a:r>
            <a:r>
              <a:rPr lang="en-GB" sz="3200" dirty="0">
                <a:ln w="0"/>
                <a:solidFill>
                  <a:schemeClr val="tx1"/>
                </a:solidFill>
                <a:effectLst>
                  <a:outerShdw blurRad="38100" dist="19050" dir="2700000" algn="tl" rotWithShape="0">
                    <a:schemeClr val="dk1">
                      <a:alpha val="40000"/>
                    </a:schemeClr>
                  </a:outerShdw>
                </a:effectLst>
              </a:rPr>
              <a:t> Policy presentation at ISGC2022</a:t>
            </a:r>
          </a:p>
          <a:p>
            <a:pPr algn="ctr"/>
            <a:r>
              <a:rPr lang="en-GB" sz="3200" dirty="0">
                <a:ln w="0"/>
                <a:solidFill>
                  <a:schemeClr val="tx1"/>
                </a:solidFill>
                <a:effectLst>
                  <a:outerShdw blurRad="38100" dist="19050" dir="2700000" algn="tl" rotWithShape="0">
                    <a:schemeClr val="dk1">
                      <a:alpha val="40000"/>
                    </a:schemeClr>
                  </a:outerShdw>
                </a:effectLst>
              </a:rPr>
              <a:t>Accepted presentation for TNC22 !</a:t>
            </a:r>
          </a:p>
          <a:p>
            <a:pPr algn="ctr"/>
            <a:endParaRPr lang="en-GB" sz="3200" dirty="0">
              <a:ln w="0"/>
              <a:solidFill>
                <a:schemeClr val="tx1"/>
              </a:solidFill>
              <a:effectLst>
                <a:outerShdw blurRad="38100" dist="19050" dir="2700000" algn="tl" rotWithShape="0">
                  <a:schemeClr val="dk1">
                    <a:alpha val="40000"/>
                  </a:schemeClr>
                </a:outerShdw>
              </a:effectLst>
            </a:endParaRP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a:xfrm>
            <a:off x="8610600" y="6356350"/>
            <a:ext cx="2743200"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fld id="{99DB5B91-B4E4-4EE4-BE5C-3E09032CE5EC}" type="slidenum">
              <a:rPr lang="en-GB" smtClean="0"/>
              <a:pPr defTabSz="914377"/>
              <a:t>24</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6" name="Picture 5">
            <a:extLst>
              <a:ext uri="{FF2B5EF4-FFF2-40B4-BE49-F238E27FC236}">
                <a16:creationId xmlns:a16="http://schemas.microsoft.com/office/drawing/2014/main" id="{3E34F90D-CCCB-584E-A51C-CA86251E1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2498" y="4459459"/>
            <a:ext cx="3229502" cy="1659768"/>
          </a:xfrm>
          <a:prstGeom prst="rect">
            <a:avLst/>
          </a:prstGeom>
        </p:spPr>
      </p:pic>
      <p:sp>
        <p:nvSpPr>
          <p:cNvPr id="5" name="TextBox 4">
            <a:extLst>
              <a:ext uri="{FF2B5EF4-FFF2-40B4-BE49-F238E27FC236}">
                <a16:creationId xmlns:a16="http://schemas.microsoft.com/office/drawing/2014/main" id="{9897BA2B-FC89-7846-86C0-D5E52A93A104}"/>
              </a:ext>
            </a:extLst>
          </p:cNvPr>
          <p:cNvSpPr txBox="1"/>
          <p:nvPr/>
        </p:nvSpPr>
        <p:spPr>
          <a:xfrm>
            <a:off x="2082018" y="81592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2787074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3"/>
            <a:ext cx="7733168" cy="3116132"/>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GB" sz="3200" dirty="0">
                <a:ln w="0"/>
                <a:solidFill>
                  <a:schemeClr val="tx1"/>
                </a:solidFill>
                <a:effectLst>
                  <a:outerShdw blurRad="38100" dist="19050" dir="2700000" algn="tl" rotWithShape="0">
                    <a:schemeClr val="dk1">
                      <a:alpha val="40000"/>
                    </a:schemeClr>
                  </a:outerShdw>
                </a:effectLst>
              </a:rPr>
              <a:t> </a:t>
            </a:r>
          </a:p>
          <a:p>
            <a:pPr marL="0" indent="0" algn="ctr">
              <a:buNone/>
            </a:pPr>
            <a:r>
              <a:rPr lang="en-GB" sz="3200" dirty="0">
                <a:ln w="0"/>
                <a:solidFill>
                  <a:schemeClr val="tx1"/>
                </a:solidFill>
                <a:effectLst>
                  <a:outerShdw blurRad="38100" dist="19050" dir="2700000" algn="tl" rotWithShape="0">
                    <a:schemeClr val="dk1">
                      <a:alpha val="40000"/>
                    </a:schemeClr>
                  </a:outerShdw>
                </a:effectLst>
              </a:rPr>
              <a:t>GN5-1 preparations</a:t>
            </a:r>
          </a:p>
          <a:p>
            <a:pPr indent="-457200" algn="ctr">
              <a:buFont typeface="Arial" panose="020B0604020202020204" pitchFamily="34" charset="0"/>
              <a:buChar char="•"/>
            </a:pPr>
            <a:r>
              <a:rPr lang="en-GB" sz="3200" dirty="0">
                <a:ln w="0"/>
                <a:solidFill>
                  <a:schemeClr val="tx1"/>
                </a:solidFill>
                <a:effectLst>
                  <a:outerShdw blurRad="38100" dist="19050" dir="2700000" algn="tl" rotWithShape="0">
                    <a:schemeClr val="dk1">
                      <a:alpha val="40000"/>
                    </a:schemeClr>
                  </a:outerShdw>
                </a:effectLst>
              </a:rPr>
              <a:t>1</a:t>
            </a:r>
            <a:r>
              <a:rPr lang="en-GB" sz="3200" baseline="30000" dirty="0">
                <a:ln w="0"/>
                <a:solidFill>
                  <a:schemeClr val="tx1"/>
                </a:solidFill>
                <a:effectLst>
                  <a:outerShdw blurRad="38100" dist="19050" dir="2700000" algn="tl" rotWithShape="0">
                    <a:schemeClr val="dk1">
                      <a:alpha val="40000"/>
                    </a:schemeClr>
                  </a:outerShdw>
                </a:effectLst>
              </a:rPr>
              <a:t>st</a:t>
            </a:r>
            <a:r>
              <a:rPr lang="en-GB" sz="3200" dirty="0">
                <a:ln w="0"/>
                <a:solidFill>
                  <a:schemeClr val="tx1"/>
                </a:solidFill>
                <a:effectLst>
                  <a:outerShdw blurRad="38100" dist="19050" dir="2700000" algn="tl" rotWithShape="0">
                    <a:schemeClr val="dk1">
                      <a:alpha val="40000"/>
                    </a:schemeClr>
                  </a:outerShdw>
                </a:effectLst>
              </a:rPr>
              <a:t> Jan 2023 – 31</a:t>
            </a:r>
            <a:r>
              <a:rPr lang="en-GB" sz="3200" baseline="30000" dirty="0">
                <a:ln w="0"/>
                <a:solidFill>
                  <a:schemeClr val="tx1"/>
                </a:solidFill>
                <a:effectLst>
                  <a:outerShdw blurRad="38100" dist="19050" dir="2700000" algn="tl" rotWithShape="0">
                    <a:schemeClr val="dk1">
                      <a:alpha val="40000"/>
                    </a:schemeClr>
                  </a:outerShdw>
                </a:effectLst>
              </a:rPr>
              <a:t>st</a:t>
            </a:r>
            <a:r>
              <a:rPr lang="en-GB" sz="3200" dirty="0">
                <a:ln w="0"/>
                <a:solidFill>
                  <a:schemeClr val="tx1"/>
                </a:solidFill>
                <a:effectLst>
                  <a:outerShdw blurRad="38100" dist="19050" dir="2700000" algn="tl" rotWithShape="0">
                    <a:schemeClr val="dk1">
                      <a:alpha val="40000"/>
                    </a:schemeClr>
                  </a:outerShdw>
                </a:effectLst>
              </a:rPr>
              <a:t> Dec 2024 (2y)</a:t>
            </a:r>
          </a:p>
          <a:p>
            <a:pPr indent="-457200" algn="ctr">
              <a:buFont typeface="Arial" panose="020B0604020202020204" pitchFamily="34" charset="0"/>
              <a:buChar char="•"/>
            </a:pPr>
            <a:r>
              <a:rPr lang="en-GB" sz="3200" dirty="0">
                <a:ln w="0"/>
                <a:solidFill>
                  <a:schemeClr val="tx1"/>
                </a:solidFill>
                <a:effectLst>
                  <a:outerShdw blurRad="38100" dist="19050" dir="2700000" algn="tl" rotWithShape="0">
                    <a:schemeClr val="dk1">
                      <a:alpha val="40000"/>
                    </a:schemeClr>
                  </a:outerShdw>
                </a:effectLst>
              </a:rPr>
              <a:t>Proposal submitted</a:t>
            </a:r>
          </a:p>
          <a:p>
            <a:pPr indent="-457200" algn="ctr">
              <a:buFont typeface="Arial" panose="020B0604020202020204" pitchFamily="34" charset="0"/>
              <a:buChar char="•"/>
            </a:pPr>
            <a:endParaRPr lang="en-GB" sz="3200" dirty="0">
              <a:ln w="0"/>
              <a:solidFill>
                <a:schemeClr val="tx1"/>
              </a:solidFill>
              <a:effectLst>
                <a:outerShdw blurRad="38100" dist="19050" dir="2700000" algn="tl" rotWithShape="0">
                  <a:schemeClr val="dk1">
                    <a:alpha val="40000"/>
                  </a:schemeClr>
                </a:outerShdw>
              </a:effectLst>
            </a:endParaRPr>
          </a:p>
          <a:p>
            <a:pPr indent="-457200" algn="ctr">
              <a:buFont typeface="Arial" panose="020B0604020202020204" pitchFamily="34" charset="0"/>
              <a:buChar char="•"/>
            </a:pPr>
            <a:endParaRPr lang="en-GB" sz="3200" dirty="0">
              <a:ln w="0"/>
              <a:solidFill>
                <a:schemeClr val="tx1"/>
              </a:solidFill>
              <a:effectLst>
                <a:outerShdw blurRad="38100" dist="19050" dir="2700000" algn="tl" rotWithShape="0">
                  <a:schemeClr val="dk1">
                    <a:alpha val="40000"/>
                  </a:schemeClr>
                </a:outerShdw>
              </a:effectLst>
            </a:endParaRPr>
          </a:p>
          <a:p>
            <a:pPr algn="ctr"/>
            <a:endParaRPr lang="en-GB" sz="3200" dirty="0">
              <a:ln w="0"/>
              <a:solidFill>
                <a:schemeClr val="tx1"/>
              </a:solidFill>
              <a:effectLst>
                <a:outerShdw blurRad="38100" dist="19050" dir="2700000" algn="tl" rotWithShape="0">
                  <a:schemeClr val="dk1">
                    <a:alpha val="40000"/>
                  </a:schemeClr>
                </a:outerShdw>
              </a:effectLst>
            </a:endParaRP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a:xfrm>
            <a:off x="8610600" y="6356350"/>
            <a:ext cx="2743200"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fld id="{99DB5B91-B4E4-4EE4-BE5C-3E09032CE5EC}" type="slidenum">
              <a:rPr lang="en-GB" smtClean="0"/>
              <a:pPr defTabSz="914377"/>
              <a:t>25</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6" name="Picture 5">
            <a:extLst>
              <a:ext uri="{FF2B5EF4-FFF2-40B4-BE49-F238E27FC236}">
                <a16:creationId xmlns:a16="http://schemas.microsoft.com/office/drawing/2014/main" id="{3E34F90D-CCCB-584E-A51C-CA86251E1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2498" y="4459459"/>
            <a:ext cx="3229502" cy="1659768"/>
          </a:xfrm>
          <a:prstGeom prst="rect">
            <a:avLst/>
          </a:prstGeom>
        </p:spPr>
      </p:pic>
      <p:sp>
        <p:nvSpPr>
          <p:cNvPr id="5" name="TextBox 4">
            <a:extLst>
              <a:ext uri="{FF2B5EF4-FFF2-40B4-BE49-F238E27FC236}">
                <a16:creationId xmlns:a16="http://schemas.microsoft.com/office/drawing/2014/main" id="{9897BA2B-FC89-7846-86C0-D5E52A93A104}"/>
              </a:ext>
            </a:extLst>
          </p:cNvPr>
          <p:cNvSpPr txBox="1"/>
          <p:nvPr/>
        </p:nvSpPr>
        <p:spPr>
          <a:xfrm>
            <a:off x="2082018" y="81592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2751900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3"/>
            <a:ext cx="7733168" cy="3116132"/>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lnSpcReduction="10000"/>
          </a:bodyPr>
          <a:lstStyle/>
          <a:p>
            <a:pPr marL="0" indent="0" algn="ctr">
              <a:buNone/>
            </a:pPr>
            <a:r>
              <a:rPr lang="en-GB" sz="3200" dirty="0">
                <a:ln w="0"/>
                <a:solidFill>
                  <a:schemeClr val="tx1"/>
                </a:solidFill>
                <a:effectLst>
                  <a:outerShdw blurRad="38100" dist="19050" dir="2700000" algn="tl" rotWithShape="0">
                    <a:schemeClr val="dk1">
                      <a:alpha val="40000"/>
                    </a:schemeClr>
                  </a:outerShdw>
                </a:effectLst>
              </a:rPr>
              <a:t> </a:t>
            </a:r>
          </a:p>
          <a:p>
            <a:pPr marL="0" indent="0" algn="ctr">
              <a:buNone/>
            </a:pPr>
            <a:r>
              <a:rPr lang="en-GB" sz="3200" dirty="0">
                <a:ln w="0"/>
                <a:solidFill>
                  <a:schemeClr val="tx1"/>
                </a:solidFill>
                <a:effectLst>
                  <a:outerShdw blurRad="38100" dist="19050" dir="2700000" algn="tl" rotWithShape="0">
                    <a:schemeClr val="dk1">
                      <a:alpha val="40000"/>
                    </a:schemeClr>
                  </a:outerShdw>
                </a:effectLst>
              </a:rPr>
              <a:t>GN5-1 preparations &amp; </a:t>
            </a:r>
            <a:r>
              <a:rPr lang="en-GB" sz="3200" dirty="0" err="1">
                <a:ln w="0"/>
                <a:solidFill>
                  <a:schemeClr val="tx1"/>
                </a:solidFill>
                <a:effectLst>
                  <a:outerShdw blurRad="38100" dist="19050" dir="2700000" algn="tl" rotWithShape="0">
                    <a:schemeClr val="dk1">
                      <a:alpha val="40000"/>
                    </a:schemeClr>
                  </a:outerShdw>
                </a:effectLst>
              </a:rPr>
              <a:t>EnCo</a:t>
            </a:r>
            <a:endParaRPr lang="en-GB" sz="3200" dirty="0">
              <a:ln w="0"/>
              <a:solidFill>
                <a:schemeClr val="tx1"/>
              </a:solidFill>
              <a:effectLst>
                <a:outerShdw blurRad="38100" dist="19050" dir="2700000" algn="tl" rotWithShape="0">
                  <a:schemeClr val="dk1">
                    <a:alpha val="40000"/>
                  </a:schemeClr>
                </a:outerShdw>
              </a:effectLst>
            </a:endParaRPr>
          </a:p>
          <a:p>
            <a:pPr marL="0" indent="0" algn="ctr">
              <a:buNone/>
            </a:pPr>
            <a:r>
              <a:rPr lang="en-GB" sz="3200" i="1" dirty="0">
                <a:ln w="0"/>
                <a:solidFill>
                  <a:schemeClr val="tx1"/>
                </a:solidFill>
                <a:effectLst>
                  <a:outerShdw blurRad="38100" dist="19050" dir="2700000" algn="tl" rotWithShape="0">
                    <a:schemeClr val="dk1">
                      <a:alpha val="40000"/>
                    </a:schemeClr>
                  </a:outerShdw>
                </a:effectLst>
              </a:rPr>
              <a:t>Possible new topics</a:t>
            </a:r>
          </a:p>
          <a:p>
            <a:pPr indent="-457200" algn="ctr">
              <a:buFont typeface="Arial" panose="020B0604020202020204" pitchFamily="34" charset="0"/>
              <a:buChar char="•"/>
            </a:pPr>
            <a:r>
              <a:rPr lang="en-GB" sz="3200" dirty="0">
                <a:ln w="0"/>
                <a:solidFill>
                  <a:schemeClr val="tx1"/>
                </a:solidFill>
                <a:effectLst>
                  <a:outerShdw blurRad="38100" dist="19050" dir="2700000" algn="tl" rotWithShape="0">
                    <a:schemeClr val="dk1">
                      <a:alpha val="40000"/>
                    </a:schemeClr>
                  </a:outerShdw>
                </a:effectLst>
              </a:rPr>
              <a:t>Policy for token based </a:t>
            </a:r>
            <a:r>
              <a:rPr lang="en-GB" sz="3200" dirty="0" err="1">
                <a:ln w="0"/>
                <a:solidFill>
                  <a:schemeClr val="tx1"/>
                </a:solidFill>
                <a:effectLst>
                  <a:outerShdw blurRad="38100" dist="19050" dir="2700000" algn="tl" rotWithShape="0">
                    <a:schemeClr val="dk1">
                      <a:alpha val="40000"/>
                    </a:schemeClr>
                  </a:outerShdw>
                </a:effectLst>
              </a:rPr>
              <a:t>interopable</a:t>
            </a:r>
            <a:r>
              <a:rPr lang="en-GB" sz="3200" dirty="0">
                <a:ln w="0"/>
                <a:solidFill>
                  <a:schemeClr val="tx1"/>
                </a:solidFill>
                <a:effectLst>
                  <a:outerShdw blurRad="38100" dist="19050" dir="2700000" algn="tl" rotWithShape="0">
                    <a:schemeClr val="dk1">
                      <a:alpha val="40000"/>
                    </a:schemeClr>
                  </a:outerShdw>
                </a:effectLst>
              </a:rPr>
              <a:t> trust frameworks</a:t>
            </a:r>
          </a:p>
          <a:p>
            <a:pPr indent="-457200" algn="ctr">
              <a:buFont typeface="Arial" panose="020B0604020202020204" pitchFamily="34" charset="0"/>
              <a:buChar char="•"/>
            </a:pPr>
            <a:r>
              <a:rPr lang="en-GB" sz="3200" dirty="0">
                <a:ln w="0"/>
                <a:solidFill>
                  <a:schemeClr val="tx1"/>
                </a:solidFill>
                <a:effectLst>
                  <a:outerShdw blurRad="38100" dist="19050" dir="2700000" algn="tl" rotWithShape="0">
                    <a:schemeClr val="dk1">
                      <a:alpha val="40000"/>
                    </a:schemeClr>
                  </a:outerShdw>
                </a:effectLst>
              </a:rPr>
              <a:t>SNCTFI revisited</a:t>
            </a:r>
          </a:p>
          <a:p>
            <a:pPr indent="-457200" algn="ctr">
              <a:buFont typeface="Arial" panose="020B0604020202020204" pitchFamily="34" charset="0"/>
              <a:buChar char="•"/>
            </a:pPr>
            <a:endParaRPr lang="en-GB" sz="3200" dirty="0">
              <a:ln w="0"/>
              <a:solidFill>
                <a:schemeClr val="tx1"/>
              </a:solidFill>
              <a:effectLst>
                <a:outerShdw blurRad="38100" dist="19050" dir="2700000" algn="tl" rotWithShape="0">
                  <a:schemeClr val="dk1">
                    <a:alpha val="40000"/>
                  </a:schemeClr>
                </a:outerShdw>
              </a:effectLst>
            </a:endParaRPr>
          </a:p>
          <a:p>
            <a:pPr algn="ctr"/>
            <a:endParaRPr lang="en-GB" sz="3200" dirty="0">
              <a:ln w="0"/>
              <a:solidFill>
                <a:schemeClr val="tx1"/>
              </a:solidFill>
              <a:effectLst>
                <a:outerShdw blurRad="38100" dist="19050" dir="2700000" algn="tl" rotWithShape="0">
                  <a:schemeClr val="dk1">
                    <a:alpha val="40000"/>
                  </a:schemeClr>
                </a:outerShdw>
              </a:effectLst>
            </a:endParaRP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a:xfrm>
            <a:off x="8610600" y="6356350"/>
            <a:ext cx="2743200"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fld id="{99DB5B91-B4E4-4EE4-BE5C-3E09032CE5EC}" type="slidenum">
              <a:rPr lang="en-GB" smtClean="0"/>
              <a:pPr defTabSz="914377"/>
              <a:t>26</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6" name="Picture 5">
            <a:extLst>
              <a:ext uri="{FF2B5EF4-FFF2-40B4-BE49-F238E27FC236}">
                <a16:creationId xmlns:a16="http://schemas.microsoft.com/office/drawing/2014/main" id="{3E34F90D-CCCB-584E-A51C-CA86251E1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2498" y="4459459"/>
            <a:ext cx="3229502" cy="1659768"/>
          </a:xfrm>
          <a:prstGeom prst="rect">
            <a:avLst/>
          </a:prstGeom>
        </p:spPr>
      </p:pic>
      <p:sp>
        <p:nvSpPr>
          <p:cNvPr id="5" name="TextBox 4">
            <a:extLst>
              <a:ext uri="{FF2B5EF4-FFF2-40B4-BE49-F238E27FC236}">
                <a16:creationId xmlns:a16="http://schemas.microsoft.com/office/drawing/2014/main" id="{9897BA2B-FC89-7846-86C0-D5E52A93A104}"/>
              </a:ext>
            </a:extLst>
          </p:cNvPr>
          <p:cNvSpPr txBox="1"/>
          <p:nvPr/>
        </p:nvSpPr>
        <p:spPr>
          <a:xfrm>
            <a:off x="2082018" y="81592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286278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3"/>
            <a:ext cx="7733168" cy="3116132"/>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fontScale="70000" lnSpcReduction="20000"/>
          </a:bodyPr>
          <a:lstStyle/>
          <a:p>
            <a:pPr marL="0" indent="0" algn="ctr">
              <a:buNone/>
            </a:pPr>
            <a:r>
              <a:rPr lang="en-GB" sz="3200" dirty="0">
                <a:ln w="0"/>
                <a:solidFill>
                  <a:schemeClr val="tx1"/>
                </a:solidFill>
                <a:effectLst>
                  <a:outerShdw blurRad="38100" dist="19050" dir="2700000" algn="tl" rotWithShape="0">
                    <a:schemeClr val="dk1">
                      <a:alpha val="40000"/>
                    </a:schemeClr>
                  </a:outerShdw>
                </a:effectLst>
              </a:rPr>
              <a:t>Relevant meetings</a:t>
            </a:r>
          </a:p>
          <a:p>
            <a:pPr algn="ctr"/>
            <a:r>
              <a:rPr lang="en-GB" sz="3200" dirty="0">
                <a:ln w="0"/>
                <a:solidFill>
                  <a:schemeClr val="tx1"/>
                </a:solidFill>
                <a:effectLst>
                  <a:outerShdw blurRad="38100" dist="19050" dir="2700000" algn="tl" rotWithShape="0">
                    <a:schemeClr val="dk1">
                      <a:alpha val="40000"/>
                    </a:schemeClr>
                  </a:outerShdw>
                </a:effectLst>
              </a:rPr>
              <a:t>TNC22</a:t>
            </a:r>
            <a:br>
              <a:rPr lang="en-GB" sz="3200" dirty="0">
                <a:ln w="0"/>
                <a:solidFill>
                  <a:schemeClr val="tx1"/>
                </a:solidFill>
                <a:effectLst>
                  <a:outerShdw blurRad="38100" dist="19050" dir="2700000" algn="tl" rotWithShape="0">
                    <a:schemeClr val="dk1">
                      <a:alpha val="40000"/>
                    </a:schemeClr>
                  </a:outerShdw>
                </a:effectLst>
              </a:rPr>
            </a:br>
            <a:r>
              <a:rPr lang="en-GB" sz="3200" dirty="0">
                <a:ln w="0"/>
                <a:solidFill>
                  <a:schemeClr val="tx1"/>
                </a:solidFill>
                <a:effectLst>
                  <a:outerShdw blurRad="38100" dist="19050" dir="2700000" algn="tl" rotWithShape="0">
                    <a:schemeClr val="dk1">
                      <a:alpha val="40000"/>
                    </a:schemeClr>
                  </a:outerShdw>
                </a:effectLst>
              </a:rPr>
              <a:t>14</a:t>
            </a:r>
            <a:r>
              <a:rPr lang="en-GB" sz="3200" baseline="30000" dirty="0">
                <a:ln w="0"/>
                <a:solidFill>
                  <a:schemeClr val="tx1"/>
                </a:solidFill>
                <a:effectLst>
                  <a:outerShdw blurRad="38100" dist="19050" dir="2700000" algn="tl" rotWithShape="0">
                    <a:schemeClr val="dk1">
                      <a:alpha val="40000"/>
                    </a:schemeClr>
                  </a:outerShdw>
                </a:effectLst>
              </a:rPr>
              <a:t>th – </a:t>
            </a:r>
            <a:r>
              <a:rPr lang="en-GB" sz="3200" dirty="0">
                <a:ln w="0"/>
                <a:solidFill>
                  <a:schemeClr val="tx1"/>
                </a:solidFill>
                <a:effectLst>
                  <a:outerShdw blurRad="38100" dist="19050" dir="2700000" algn="tl" rotWithShape="0">
                    <a:schemeClr val="dk1">
                      <a:alpha val="40000"/>
                    </a:schemeClr>
                  </a:outerShdw>
                </a:effectLst>
              </a:rPr>
              <a:t>16</a:t>
            </a:r>
            <a:r>
              <a:rPr lang="en-GB" sz="3200" baseline="30000" dirty="0">
                <a:ln w="0"/>
                <a:solidFill>
                  <a:schemeClr val="tx1"/>
                </a:solidFill>
                <a:effectLst>
                  <a:outerShdw blurRad="38100" dist="19050" dir="2700000" algn="tl" rotWithShape="0">
                    <a:schemeClr val="dk1">
                      <a:alpha val="40000"/>
                    </a:schemeClr>
                  </a:outerShdw>
                </a:effectLst>
              </a:rPr>
              <a:t>th  </a:t>
            </a:r>
            <a:r>
              <a:rPr lang="en-GB" sz="3200" dirty="0">
                <a:ln w="0"/>
                <a:solidFill>
                  <a:schemeClr val="tx1"/>
                </a:solidFill>
                <a:effectLst>
                  <a:outerShdw blurRad="38100" dist="19050" dir="2700000" algn="tl" rotWithShape="0">
                    <a:schemeClr val="dk1">
                      <a:alpha val="40000"/>
                    </a:schemeClr>
                  </a:outerShdw>
                </a:effectLst>
              </a:rPr>
              <a:t>June (Trieste, Italy)</a:t>
            </a:r>
            <a:br>
              <a:rPr lang="en-GB" sz="3200" dirty="0">
                <a:ln w="0"/>
                <a:solidFill>
                  <a:schemeClr val="tx1"/>
                </a:solidFill>
                <a:effectLst>
                  <a:outerShdw blurRad="38100" dist="19050" dir="2700000" algn="tl" rotWithShape="0">
                    <a:schemeClr val="dk1">
                      <a:alpha val="40000"/>
                    </a:schemeClr>
                  </a:outerShdw>
                </a:effectLst>
              </a:rPr>
            </a:br>
            <a:endParaRPr lang="en-GB" sz="3200" dirty="0">
              <a:ln w="0"/>
              <a:solidFill>
                <a:schemeClr val="tx1"/>
              </a:solidFill>
              <a:effectLst>
                <a:outerShdw blurRad="38100" dist="19050" dir="2700000" algn="tl" rotWithShape="0">
                  <a:schemeClr val="dk1">
                    <a:alpha val="40000"/>
                  </a:schemeClr>
                </a:outerShdw>
              </a:effectLst>
            </a:endParaRPr>
          </a:p>
          <a:p>
            <a:pPr algn="ctr"/>
            <a:r>
              <a:rPr lang="en-GB" sz="3200" dirty="0">
                <a:ln w="0"/>
                <a:solidFill>
                  <a:schemeClr val="tx1"/>
                </a:solidFill>
                <a:effectLst>
                  <a:outerShdw blurRad="38100" dist="19050" dir="2700000" algn="tl" rotWithShape="0">
                    <a:schemeClr val="dk1">
                      <a:alpha val="40000"/>
                    </a:schemeClr>
                  </a:outerShdw>
                </a:effectLst>
              </a:rPr>
              <a:t>REFEDS</a:t>
            </a:r>
            <a:br>
              <a:rPr lang="en-GB" sz="3200" dirty="0">
                <a:ln w="0"/>
                <a:solidFill>
                  <a:schemeClr val="tx1"/>
                </a:solidFill>
                <a:effectLst>
                  <a:outerShdw blurRad="38100" dist="19050" dir="2700000" algn="tl" rotWithShape="0">
                    <a:schemeClr val="dk1">
                      <a:alpha val="40000"/>
                    </a:schemeClr>
                  </a:outerShdw>
                </a:effectLst>
              </a:rPr>
            </a:br>
            <a:r>
              <a:rPr lang="en-GB" sz="3200" dirty="0">
                <a:ln w="0"/>
                <a:solidFill>
                  <a:schemeClr val="tx1"/>
                </a:solidFill>
                <a:effectLst>
                  <a:outerShdw blurRad="38100" dist="19050" dir="2700000" algn="tl" rotWithShape="0">
                    <a:schemeClr val="dk1">
                      <a:alpha val="40000"/>
                    </a:schemeClr>
                  </a:outerShdw>
                </a:effectLst>
              </a:rPr>
              <a:t>13</a:t>
            </a:r>
            <a:r>
              <a:rPr lang="en-GB" sz="3200" baseline="30000" dirty="0">
                <a:ln w="0"/>
                <a:solidFill>
                  <a:schemeClr val="tx1"/>
                </a:solidFill>
                <a:effectLst>
                  <a:outerShdw blurRad="38100" dist="19050" dir="2700000" algn="tl" rotWithShape="0">
                    <a:schemeClr val="dk1">
                      <a:alpha val="40000"/>
                    </a:schemeClr>
                  </a:outerShdw>
                </a:effectLst>
              </a:rPr>
              <a:t>th </a:t>
            </a:r>
            <a:r>
              <a:rPr lang="en-GB" sz="3200" dirty="0">
                <a:ln w="0"/>
                <a:solidFill>
                  <a:schemeClr val="tx1"/>
                </a:solidFill>
                <a:effectLst>
                  <a:outerShdw blurRad="38100" dist="19050" dir="2700000" algn="tl" rotWithShape="0">
                    <a:schemeClr val="dk1">
                      <a:alpha val="40000"/>
                    </a:schemeClr>
                  </a:outerShdw>
                </a:effectLst>
              </a:rPr>
              <a:t>June (Trieste, Italy)</a:t>
            </a:r>
            <a:br>
              <a:rPr lang="en-GB" sz="3200" dirty="0">
                <a:ln w="0"/>
                <a:solidFill>
                  <a:schemeClr val="tx1"/>
                </a:solidFill>
                <a:effectLst>
                  <a:outerShdw blurRad="38100" dist="19050" dir="2700000" algn="tl" rotWithShape="0">
                    <a:schemeClr val="dk1">
                      <a:alpha val="40000"/>
                    </a:schemeClr>
                  </a:outerShdw>
                </a:effectLst>
              </a:rPr>
            </a:br>
            <a:endParaRPr lang="en-GB" sz="3200" dirty="0">
              <a:ln w="0"/>
              <a:solidFill>
                <a:schemeClr val="tx1"/>
              </a:solidFill>
              <a:effectLst>
                <a:outerShdw blurRad="38100" dist="19050" dir="2700000" algn="tl" rotWithShape="0">
                  <a:schemeClr val="dk1">
                    <a:alpha val="40000"/>
                  </a:schemeClr>
                </a:outerShdw>
              </a:effectLst>
            </a:endParaRPr>
          </a:p>
          <a:p>
            <a:pPr algn="ctr"/>
            <a:r>
              <a:rPr lang="en-GB" sz="3200" dirty="0">
                <a:ln w="0"/>
                <a:solidFill>
                  <a:schemeClr val="tx1"/>
                </a:solidFill>
                <a:effectLst>
                  <a:outerShdw blurRad="38100" dist="19050" dir="2700000" algn="tl" rotWithShape="0">
                    <a:schemeClr val="dk1">
                      <a:alpha val="40000"/>
                    </a:schemeClr>
                  </a:outerShdw>
                </a:effectLst>
              </a:rPr>
              <a:t>Security day </a:t>
            </a:r>
          </a:p>
          <a:p>
            <a:pPr algn="ctr"/>
            <a:r>
              <a:rPr lang="en-GB" sz="3200" dirty="0">
                <a:ln w="0"/>
                <a:solidFill>
                  <a:schemeClr val="tx1"/>
                </a:solidFill>
                <a:effectLst>
                  <a:outerShdw blurRad="38100" dist="19050" dir="2700000" algn="tl" rotWithShape="0">
                    <a:schemeClr val="dk1">
                      <a:alpha val="40000"/>
                    </a:schemeClr>
                  </a:outerShdw>
                </a:effectLst>
              </a:rPr>
              <a:t>17</a:t>
            </a:r>
            <a:r>
              <a:rPr lang="en-GB" sz="3200" baseline="30000" dirty="0">
                <a:ln w="0"/>
                <a:solidFill>
                  <a:schemeClr val="tx1"/>
                </a:solidFill>
                <a:effectLst>
                  <a:outerShdw blurRad="38100" dist="19050" dir="2700000" algn="tl" rotWithShape="0">
                    <a:schemeClr val="dk1">
                      <a:alpha val="40000"/>
                    </a:schemeClr>
                  </a:outerShdw>
                </a:effectLst>
              </a:rPr>
              <a:t>th </a:t>
            </a:r>
            <a:r>
              <a:rPr lang="en-GB" sz="3200" dirty="0">
                <a:ln w="0"/>
                <a:solidFill>
                  <a:schemeClr val="tx1"/>
                </a:solidFill>
                <a:effectLst>
                  <a:outerShdw blurRad="38100" dist="19050" dir="2700000" algn="tl" rotWithShape="0">
                    <a:schemeClr val="dk1">
                      <a:alpha val="40000"/>
                    </a:schemeClr>
                  </a:outerShdw>
                </a:effectLst>
              </a:rPr>
              <a:t>June (Trieste, Italy)</a:t>
            </a: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a:xfrm>
            <a:off x="8610600" y="6356350"/>
            <a:ext cx="2743200"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fld id="{99DB5B91-B4E4-4EE4-BE5C-3E09032CE5EC}" type="slidenum">
              <a:rPr lang="en-GB" smtClean="0"/>
              <a:pPr defTabSz="914377"/>
              <a:t>27</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6" name="Picture 5">
            <a:extLst>
              <a:ext uri="{FF2B5EF4-FFF2-40B4-BE49-F238E27FC236}">
                <a16:creationId xmlns:a16="http://schemas.microsoft.com/office/drawing/2014/main" id="{3E34F90D-CCCB-584E-A51C-CA86251E1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2498" y="4459459"/>
            <a:ext cx="3229502" cy="1659768"/>
          </a:xfrm>
          <a:prstGeom prst="rect">
            <a:avLst/>
          </a:prstGeom>
        </p:spPr>
      </p:pic>
      <p:sp>
        <p:nvSpPr>
          <p:cNvPr id="5" name="TextBox 4">
            <a:extLst>
              <a:ext uri="{FF2B5EF4-FFF2-40B4-BE49-F238E27FC236}">
                <a16:creationId xmlns:a16="http://schemas.microsoft.com/office/drawing/2014/main" id="{9897BA2B-FC89-7846-86C0-D5E52A93A104}"/>
              </a:ext>
            </a:extLst>
          </p:cNvPr>
          <p:cNvSpPr txBox="1"/>
          <p:nvPr/>
        </p:nvSpPr>
        <p:spPr>
          <a:xfrm>
            <a:off x="2082018" y="81592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691981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2"/>
            <a:ext cx="7733168" cy="3803831"/>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lgn="ctr">
              <a:buNone/>
            </a:pPr>
            <a:r>
              <a:rPr lang="en-GB" sz="3200" dirty="0">
                <a:ln w="0"/>
                <a:solidFill>
                  <a:schemeClr val="tx1"/>
                </a:solidFill>
                <a:effectLst>
                  <a:outerShdw blurRad="38100" dist="19050" dir="2700000" algn="tl" rotWithShape="0">
                    <a:schemeClr val="dk1">
                      <a:alpha val="40000"/>
                    </a:schemeClr>
                  </a:outerShdw>
                </a:effectLst>
              </a:rPr>
              <a:t>GN4-3 Project Updates</a:t>
            </a:r>
          </a:p>
          <a:p>
            <a:pPr marL="0" indent="0" algn="ctr">
              <a:buNone/>
            </a:pPr>
            <a:endParaRPr lang="en-GB" sz="3200" dirty="0">
              <a:ln w="0"/>
              <a:solidFill>
                <a:schemeClr val="tx1"/>
              </a:solidFill>
              <a:effectLst>
                <a:outerShdw blurRad="38100" dist="19050" dir="2700000" algn="tl" rotWithShape="0">
                  <a:schemeClr val="dk1">
                    <a:alpha val="40000"/>
                  </a:schemeClr>
                </a:outerShdw>
              </a:effectLst>
            </a:endParaRPr>
          </a:p>
          <a:p>
            <a:pPr algn="ctr"/>
            <a:r>
              <a:rPr lang="en-GB" sz="3200" dirty="0">
                <a:ln w="0"/>
                <a:solidFill>
                  <a:schemeClr val="tx1"/>
                </a:solidFill>
                <a:effectLst>
                  <a:outerShdw blurRad="38100" dist="19050" dir="2700000" algn="tl" rotWithShape="0">
                    <a:schemeClr val="dk1">
                      <a:alpha val="40000"/>
                    </a:schemeClr>
                  </a:outerShdw>
                </a:effectLst>
              </a:rPr>
              <a:t>Review our own workplan</a:t>
            </a:r>
          </a:p>
          <a:p>
            <a:pPr algn="ctr"/>
            <a:r>
              <a:rPr lang="en-GB" sz="3200" dirty="0">
                <a:ln w="0"/>
                <a:solidFill>
                  <a:schemeClr val="tx1"/>
                </a:solidFill>
                <a:effectLst>
                  <a:outerShdw blurRad="38100" dist="19050" dir="2700000" algn="tl" rotWithShape="0">
                    <a:schemeClr val="dk1">
                      <a:alpha val="40000"/>
                    </a:schemeClr>
                  </a:outerShdw>
                </a:effectLst>
              </a:rPr>
              <a:t>Activities that need or more less attention</a:t>
            </a:r>
          </a:p>
          <a:p>
            <a:pPr algn="ctr"/>
            <a:r>
              <a:rPr lang="en-GB" sz="3200" dirty="0">
                <a:ln w="0"/>
                <a:solidFill>
                  <a:schemeClr val="tx1"/>
                </a:solidFill>
                <a:effectLst>
                  <a:outerShdw blurRad="38100" dist="19050" dir="2700000" algn="tl" rotWithShape="0">
                    <a:schemeClr val="dk1">
                      <a:alpha val="40000"/>
                    </a:schemeClr>
                  </a:outerShdw>
                </a:effectLst>
              </a:rPr>
              <a:t>New Activities</a:t>
            </a:r>
          </a:p>
          <a:p>
            <a:pPr algn="ctr"/>
            <a:r>
              <a:rPr lang="en-GB" sz="3200" dirty="0">
                <a:ln w="0"/>
                <a:solidFill>
                  <a:schemeClr val="tx1"/>
                </a:solidFill>
                <a:effectLst>
                  <a:outerShdw blurRad="38100" dist="19050" dir="2700000" algn="tl" rotWithShape="0">
                    <a:schemeClr val="dk1">
                      <a:alpha val="40000"/>
                    </a:schemeClr>
                  </a:outerShdw>
                </a:effectLst>
              </a:rPr>
              <a:t>Activities to dropped</a:t>
            </a:r>
          </a:p>
          <a:p>
            <a:pPr algn="ctr"/>
            <a:endParaRPr lang="en-GB" sz="3200" dirty="0">
              <a:ln w="0"/>
              <a:solidFill>
                <a:schemeClr val="tx1"/>
              </a:solidFill>
              <a:effectLst>
                <a:outerShdw blurRad="38100" dist="19050" dir="2700000" algn="tl" rotWithShape="0">
                  <a:schemeClr val="dk1">
                    <a:alpha val="40000"/>
                  </a:schemeClr>
                </a:outerShdw>
              </a:effectLst>
            </a:endParaRPr>
          </a:p>
          <a:p>
            <a:pPr marL="0" indent="0" algn="ctr">
              <a:buNone/>
            </a:pPr>
            <a:r>
              <a:rPr lang="en-GB" sz="3200" dirty="0">
                <a:ln w="0"/>
                <a:solidFill>
                  <a:schemeClr val="tx1"/>
                </a:solidFill>
                <a:effectLst>
                  <a:outerShdw blurRad="38100" dist="19050" dir="2700000" algn="tl" rotWithShape="0">
                    <a:schemeClr val="dk1">
                      <a:alpha val="40000"/>
                    </a:schemeClr>
                  </a:outerShdw>
                </a:effectLst>
                <a:hlinkClick r:id="rId2"/>
              </a:rPr>
              <a:t>https://edu.nl/ctxxg</a:t>
            </a:r>
            <a:endParaRPr lang="en-GB" sz="3200" dirty="0">
              <a:ln w="0"/>
              <a:solidFill>
                <a:schemeClr val="tx1"/>
              </a:solidFill>
              <a:effectLst>
                <a:outerShdw blurRad="38100" dist="19050" dir="2700000" algn="tl" rotWithShape="0">
                  <a:schemeClr val="dk1">
                    <a:alpha val="40000"/>
                  </a:schemeClr>
                </a:outerShdw>
              </a:effectLst>
            </a:endParaRPr>
          </a:p>
          <a:p>
            <a:pPr algn="ctr"/>
            <a:endParaRPr lang="en-GB" sz="3200" dirty="0">
              <a:ln w="0"/>
              <a:solidFill>
                <a:schemeClr val="tx1"/>
              </a:solidFill>
              <a:effectLst>
                <a:outerShdw blurRad="38100" dist="19050" dir="2700000" algn="tl" rotWithShape="0">
                  <a:schemeClr val="dk1">
                    <a:alpha val="40000"/>
                  </a:schemeClr>
                </a:outerShdw>
              </a:effectLst>
            </a:endParaRP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a:xfrm>
            <a:off x="8610600" y="6356350"/>
            <a:ext cx="2743200"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fld id="{99DB5B91-B4E4-4EE4-BE5C-3E09032CE5EC}" type="slidenum">
              <a:rPr lang="en-GB" smtClean="0"/>
              <a:pPr defTabSz="914377"/>
              <a:t>28</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6" name="Picture 5">
            <a:extLst>
              <a:ext uri="{FF2B5EF4-FFF2-40B4-BE49-F238E27FC236}">
                <a16:creationId xmlns:a16="http://schemas.microsoft.com/office/drawing/2014/main" id="{3E34F90D-CCCB-584E-A51C-CA86251E1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2498" y="4459459"/>
            <a:ext cx="3229502" cy="1659768"/>
          </a:xfrm>
          <a:prstGeom prst="rect">
            <a:avLst/>
          </a:prstGeom>
        </p:spPr>
      </p:pic>
      <p:sp>
        <p:nvSpPr>
          <p:cNvPr id="5" name="TextBox 4">
            <a:extLst>
              <a:ext uri="{FF2B5EF4-FFF2-40B4-BE49-F238E27FC236}">
                <a16:creationId xmlns:a16="http://schemas.microsoft.com/office/drawing/2014/main" id="{9897BA2B-FC89-7846-86C0-D5E52A93A104}"/>
              </a:ext>
            </a:extLst>
          </p:cNvPr>
          <p:cNvSpPr txBox="1"/>
          <p:nvPr/>
        </p:nvSpPr>
        <p:spPr>
          <a:xfrm>
            <a:off x="2082018" y="81592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971162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526"/>
        <p:cNvGrpSpPr/>
        <p:nvPr/>
      </p:nvGrpSpPr>
      <p:grpSpPr>
        <a:xfrm>
          <a:off x="0" y="0"/>
          <a:ext cx="0" cy="0"/>
          <a:chOff x="0" y="0"/>
          <a:chExt cx="0" cy="0"/>
        </a:xfrm>
      </p:grpSpPr>
      <p:sp>
        <p:nvSpPr>
          <p:cNvPr id="527" name="Google Shape;527;p27"/>
          <p:cNvSpPr txBox="1">
            <a:spLocks noGrp="1"/>
          </p:cNvSpPr>
          <p:nvPr>
            <p:ph type="title"/>
          </p:nvPr>
        </p:nvSpPr>
        <p:spPr>
          <a:xfrm>
            <a:off x="634987" y="175606"/>
            <a:ext cx="4509236" cy="113913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alibri"/>
              <a:buNone/>
            </a:pPr>
            <a:r>
              <a:rPr lang="en-GB" sz="3600">
                <a:solidFill>
                  <a:schemeClr val="lt1"/>
                </a:solidFill>
                <a:latin typeface="Calibri"/>
                <a:ea typeface="Calibri"/>
                <a:cs typeface="Calibri"/>
                <a:sym typeface="Calibri"/>
              </a:rPr>
              <a:t>Engage!</a:t>
            </a:r>
            <a:endParaRPr/>
          </a:p>
        </p:txBody>
      </p:sp>
      <p:sp>
        <p:nvSpPr>
          <p:cNvPr id="528" name="Google Shape;528;p27"/>
          <p:cNvSpPr txBox="1"/>
          <p:nvPr/>
        </p:nvSpPr>
        <p:spPr>
          <a:xfrm>
            <a:off x="720991" y="1480196"/>
            <a:ext cx="4896361" cy="28802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4B081"/>
              </a:buClr>
              <a:buSzPts val="2000"/>
              <a:buFont typeface="Arial"/>
              <a:buChar char="•"/>
            </a:pPr>
            <a:r>
              <a:rPr lang="en-GB" sz="2000" u="sng">
                <a:solidFill>
                  <a:srgbClr val="F4B08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https://fim4r.org</a:t>
            </a:r>
            <a:endParaRPr sz="2000">
              <a:solidFill>
                <a:srgbClr val="F4B081"/>
              </a:solidFill>
              <a:latin typeface="Calibri"/>
              <a:ea typeface="Calibri"/>
              <a:cs typeface="Calibri"/>
              <a:sym typeface="Calibri"/>
            </a:endParaRPr>
          </a:p>
          <a:p>
            <a:pPr marL="0" marR="0" lvl="0" indent="0" algn="l" rtl="0">
              <a:lnSpc>
                <a:spcPct val="90000"/>
              </a:lnSpc>
              <a:spcBef>
                <a:spcPts val="1000"/>
              </a:spcBef>
              <a:spcAft>
                <a:spcPts val="0"/>
              </a:spcAft>
              <a:buClr>
                <a:srgbClr val="F4B081"/>
              </a:buClr>
              <a:buSzPts val="2000"/>
              <a:buFont typeface="Arial"/>
              <a:buChar char="•"/>
            </a:pPr>
            <a:r>
              <a:rPr lang="en-GB" sz="2000" u="sng">
                <a:solidFill>
                  <a:srgbClr val="F4B08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https://refeds.org</a:t>
            </a:r>
            <a:endParaRPr sz="2000">
              <a:solidFill>
                <a:srgbClr val="F4B081"/>
              </a:solidFill>
              <a:latin typeface="Calibri"/>
              <a:ea typeface="Calibri"/>
              <a:cs typeface="Calibri"/>
              <a:sym typeface="Calibri"/>
            </a:endParaRPr>
          </a:p>
          <a:p>
            <a:pPr marL="0" marR="0" lvl="0" indent="0" algn="l" rtl="0">
              <a:lnSpc>
                <a:spcPct val="90000"/>
              </a:lnSpc>
              <a:spcBef>
                <a:spcPts val="1000"/>
              </a:spcBef>
              <a:spcAft>
                <a:spcPts val="0"/>
              </a:spcAft>
              <a:buClr>
                <a:srgbClr val="F4B081"/>
              </a:buClr>
              <a:buSzPts val="2000"/>
              <a:buFont typeface="Arial"/>
              <a:buChar char="•"/>
            </a:pPr>
            <a:r>
              <a:rPr lang="en-GB" sz="2000" u="sng">
                <a:solidFill>
                  <a:srgbClr val="F4B08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https://wise-community.org</a:t>
            </a:r>
            <a:endParaRPr sz="2000">
              <a:solidFill>
                <a:srgbClr val="F4B081"/>
              </a:solidFill>
              <a:latin typeface="Calibri"/>
              <a:ea typeface="Calibri"/>
              <a:cs typeface="Calibri"/>
              <a:sym typeface="Calibri"/>
            </a:endParaRPr>
          </a:p>
          <a:p>
            <a:pPr marL="0" marR="0" lvl="0" indent="0" algn="l" rtl="0">
              <a:lnSpc>
                <a:spcPct val="90000"/>
              </a:lnSpc>
              <a:spcBef>
                <a:spcPts val="1000"/>
              </a:spcBef>
              <a:spcAft>
                <a:spcPts val="0"/>
              </a:spcAft>
              <a:buClr>
                <a:srgbClr val="F4B081"/>
              </a:buClr>
              <a:buSzPts val="2000"/>
              <a:buFont typeface="Arial"/>
              <a:buChar char="•"/>
            </a:pPr>
            <a:r>
              <a:rPr lang="en-GB" sz="2000" u="sng">
                <a:solidFill>
                  <a:srgbClr val="F4B08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https://www.igtf.net</a:t>
            </a:r>
            <a:endParaRPr sz="2000">
              <a:solidFill>
                <a:srgbClr val="F4B081"/>
              </a:solidFill>
              <a:latin typeface="Calibri"/>
              <a:ea typeface="Calibri"/>
              <a:cs typeface="Calibri"/>
              <a:sym typeface="Calibri"/>
            </a:endParaRPr>
          </a:p>
          <a:p>
            <a:pPr marL="0" marR="0" lvl="0" indent="0" algn="l" rtl="0">
              <a:lnSpc>
                <a:spcPct val="90000"/>
              </a:lnSpc>
              <a:spcBef>
                <a:spcPts val="1000"/>
              </a:spcBef>
              <a:spcAft>
                <a:spcPts val="0"/>
              </a:spcAft>
              <a:buClr>
                <a:srgbClr val="F4B081"/>
              </a:buClr>
              <a:buSzPts val="2000"/>
              <a:buFont typeface="Arial"/>
              <a:buChar char="•"/>
            </a:pPr>
            <a:r>
              <a:rPr lang="en-GB" sz="2000" u="sng">
                <a:solidFill>
                  <a:srgbClr val="F4B08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https://aarc-community.org</a:t>
            </a:r>
            <a:endParaRPr sz="2000">
              <a:solidFill>
                <a:srgbClr val="F4B081"/>
              </a:solidFill>
              <a:latin typeface="Calibri"/>
              <a:ea typeface="Calibri"/>
              <a:cs typeface="Calibri"/>
              <a:sym typeface="Calibri"/>
            </a:endParaRPr>
          </a:p>
          <a:p>
            <a:pPr marL="0" marR="0" lvl="0" indent="127000" algn="l" rtl="0">
              <a:lnSpc>
                <a:spcPct val="90000"/>
              </a:lnSpc>
              <a:spcBef>
                <a:spcPts val="1000"/>
              </a:spcBef>
              <a:spcAft>
                <a:spcPts val="0"/>
              </a:spcAft>
              <a:buClr>
                <a:schemeClr val="lt1"/>
              </a:buClr>
              <a:buSzPts val="2000"/>
              <a:buFont typeface="Arial"/>
              <a:buNone/>
            </a:pPr>
            <a:endParaRPr sz="2000">
              <a:solidFill>
                <a:srgbClr val="F4B081"/>
              </a:solidFill>
              <a:latin typeface="Calibri"/>
              <a:ea typeface="Calibri"/>
              <a:cs typeface="Calibri"/>
              <a:sym typeface="Calibri"/>
            </a:endParaRPr>
          </a:p>
          <a:p>
            <a:pPr marL="0" marR="0" lvl="0" indent="0" algn="l" rtl="0">
              <a:lnSpc>
                <a:spcPct val="90000"/>
              </a:lnSpc>
              <a:spcBef>
                <a:spcPts val="1000"/>
              </a:spcBef>
              <a:spcAft>
                <a:spcPts val="0"/>
              </a:spcAft>
              <a:buClr>
                <a:srgbClr val="F4B081"/>
              </a:buClr>
              <a:buSzPts val="2000"/>
              <a:buFont typeface="Arial"/>
              <a:buChar char="•"/>
            </a:pPr>
            <a:r>
              <a:rPr lang="en-GB" sz="2000">
                <a:solidFill>
                  <a:srgbClr val="F4B081"/>
                </a:solidFill>
                <a:latin typeface="Calibri"/>
                <a:ea typeface="Calibri"/>
                <a:cs typeface="Calibri"/>
                <a:sym typeface="Calibri"/>
              </a:rPr>
              <a:t>Contact us: </a:t>
            </a:r>
            <a:r>
              <a:rPr lang="en-GB" sz="2000" u="sng">
                <a:solidFill>
                  <a:srgbClr val="F4B08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policy@aarc-community.org</a:t>
            </a:r>
            <a:endParaRPr sz="2000">
              <a:solidFill>
                <a:srgbClr val="F4B081"/>
              </a:solidFill>
              <a:latin typeface="Calibri"/>
              <a:ea typeface="Calibri"/>
              <a:cs typeface="Calibri"/>
              <a:sym typeface="Calibri"/>
            </a:endParaRPr>
          </a:p>
        </p:txBody>
      </p:sp>
      <p:sp>
        <p:nvSpPr>
          <p:cNvPr id="529" name="Google Shape;529;p27"/>
          <p:cNvSpPr/>
          <p:nvPr/>
        </p:nvSpPr>
        <p:spPr>
          <a:xfrm>
            <a:off x="5714207" y="361702"/>
            <a:ext cx="1691640" cy="1691640"/>
          </a:xfrm>
          <a:custGeom>
            <a:avLst/>
            <a:gdLst/>
            <a:ahLst/>
            <a:cxnLst/>
            <a:rect l="l" t="t" r="r" b="b"/>
            <a:pathLst>
              <a:path w="1691640" h="1691640" extrusionOk="0">
                <a:moveTo>
                  <a:pt x="845820" y="0"/>
                </a:moveTo>
                <a:cubicBezTo>
                  <a:pt x="1312954" y="0"/>
                  <a:pt x="1691640" y="378686"/>
                  <a:pt x="1691640" y="845820"/>
                </a:cubicBezTo>
                <a:cubicBezTo>
                  <a:pt x="1691640" y="1312954"/>
                  <a:pt x="1312954" y="1691640"/>
                  <a:pt x="845820" y="1691640"/>
                </a:cubicBezTo>
                <a:cubicBezTo>
                  <a:pt x="378687" y="1691640"/>
                  <a:pt x="0" y="1312954"/>
                  <a:pt x="0" y="845820"/>
                </a:cubicBezTo>
                <a:cubicBezTo>
                  <a:pt x="0" y="378686"/>
                  <a:pt x="378687" y="0"/>
                  <a:pt x="84582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0" name="Google Shape;530;p27"/>
          <p:cNvSpPr/>
          <p:nvPr/>
        </p:nvSpPr>
        <p:spPr>
          <a:xfrm>
            <a:off x="5549615" y="197110"/>
            <a:ext cx="2020824" cy="202082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31" name="Google Shape;531;p27"/>
          <p:cNvPicPr preferRelativeResize="0"/>
          <p:nvPr/>
        </p:nvPicPr>
        <p:blipFill rotWithShape="1">
          <a:blip r:embed="rId9">
            <a:alphaModFix/>
          </a:blip>
          <a:srcRect/>
          <a:stretch/>
        </p:blipFill>
        <p:spPr>
          <a:xfrm>
            <a:off x="6050245" y="696037"/>
            <a:ext cx="1017204" cy="1017204"/>
          </a:xfrm>
          <a:prstGeom prst="rect">
            <a:avLst/>
          </a:prstGeom>
          <a:noFill/>
          <a:ln>
            <a:noFill/>
          </a:ln>
        </p:spPr>
      </p:pic>
      <p:sp>
        <p:nvSpPr>
          <p:cNvPr id="532" name="Google Shape;532;p27"/>
          <p:cNvSpPr/>
          <p:nvPr/>
        </p:nvSpPr>
        <p:spPr>
          <a:xfrm>
            <a:off x="8278624" y="2"/>
            <a:ext cx="3913376" cy="3281569"/>
          </a:xfrm>
          <a:custGeom>
            <a:avLst/>
            <a:gdLst/>
            <a:ahLst/>
            <a:cxnLst/>
            <a:rect l="l" t="t" r="r" b="b"/>
            <a:pathLst>
              <a:path w="3913376" h="3281569" extrusionOk="0">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3" name="Google Shape;533;p27"/>
          <p:cNvSpPr/>
          <p:nvPr/>
        </p:nvSpPr>
        <p:spPr>
          <a:xfrm>
            <a:off x="8114932" y="1"/>
            <a:ext cx="4077068" cy="3445261"/>
          </a:xfrm>
          <a:custGeom>
            <a:avLst/>
            <a:gdLst/>
            <a:ahLst/>
            <a:cxnLst/>
            <a:rect l="l" t="t" r="r" b="b"/>
            <a:pathLst>
              <a:path w="4077068" h="3445261" extrusionOk="0">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34" name="Google Shape;534;p27"/>
          <p:cNvPicPr preferRelativeResize="0"/>
          <p:nvPr/>
        </p:nvPicPr>
        <p:blipFill rotWithShape="1">
          <a:blip r:embed="rId10">
            <a:alphaModFix/>
          </a:blip>
          <a:srcRect/>
          <a:stretch/>
        </p:blipFill>
        <p:spPr>
          <a:xfrm>
            <a:off x="9089409" y="957260"/>
            <a:ext cx="2754569" cy="973936"/>
          </a:xfrm>
          <a:prstGeom prst="rect">
            <a:avLst/>
          </a:prstGeom>
          <a:noFill/>
          <a:ln>
            <a:noFill/>
          </a:ln>
        </p:spPr>
      </p:pic>
      <p:sp>
        <p:nvSpPr>
          <p:cNvPr id="535" name="Google Shape;535;p27"/>
          <p:cNvSpPr/>
          <p:nvPr/>
        </p:nvSpPr>
        <p:spPr>
          <a:xfrm>
            <a:off x="1818614" y="4769536"/>
            <a:ext cx="3950208" cy="2088462"/>
          </a:xfrm>
          <a:custGeom>
            <a:avLst/>
            <a:gdLst/>
            <a:ahLst/>
            <a:cxnLst/>
            <a:rect l="l" t="t" r="r" b="b"/>
            <a:pathLst>
              <a:path w="3950208" h="2088462" extrusionOk="0">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6" name="Google Shape;536;p27"/>
          <p:cNvSpPr/>
          <p:nvPr/>
        </p:nvSpPr>
        <p:spPr>
          <a:xfrm>
            <a:off x="1653162" y="4604085"/>
            <a:ext cx="4281112" cy="2253913"/>
          </a:xfrm>
          <a:custGeom>
            <a:avLst/>
            <a:gdLst/>
            <a:ahLst/>
            <a:cxnLst/>
            <a:rect l="l" t="t" r="r" b="b"/>
            <a:pathLst>
              <a:path w="4281112" h="2253913" extrusionOk="0">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37" name="Google Shape;537;p27"/>
          <p:cNvSpPr/>
          <p:nvPr/>
        </p:nvSpPr>
        <p:spPr>
          <a:xfrm>
            <a:off x="5886020" y="2715337"/>
            <a:ext cx="2743200" cy="2743200"/>
          </a:xfrm>
          <a:custGeom>
            <a:avLst/>
            <a:gdLst/>
            <a:ahLst/>
            <a:cxnLst/>
            <a:rect l="l" t="t" r="r" b="b"/>
            <a:pathLst>
              <a:path w="2743200" h="2743200" extrusionOk="0">
                <a:moveTo>
                  <a:pt x="1371600" y="0"/>
                </a:moveTo>
                <a:cubicBezTo>
                  <a:pt x="2129114" y="0"/>
                  <a:pt x="2743200" y="614087"/>
                  <a:pt x="2743200" y="1371600"/>
                </a:cubicBezTo>
                <a:cubicBezTo>
                  <a:pt x="2743200" y="2129114"/>
                  <a:pt x="2129114" y="2743200"/>
                  <a:pt x="1371600" y="2743200"/>
                </a:cubicBezTo>
                <a:cubicBezTo>
                  <a:pt x="614087" y="2743200"/>
                  <a:pt x="0" y="2129114"/>
                  <a:pt x="0" y="1371600"/>
                </a:cubicBezTo>
                <a:cubicBezTo>
                  <a:pt x="0" y="614087"/>
                  <a:pt x="614087" y="0"/>
                  <a:pt x="137160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8" name="Google Shape;538;p27"/>
          <p:cNvSpPr/>
          <p:nvPr/>
        </p:nvSpPr>
        <p:spPr>
          <a:xfrm>
            <a:off x="5721428" y="2550745"/>
            <a:ext cx="3072384" cy="307238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39" name="Google Shape;539;p27"/>
          <p:cNvPicPr preferRelativeResize="0"/>
          <p:nvPr/>
        </p:nvPicPr>
        <p:blipFill rotWithShape="1">
          <a:blip r:embed="rId11">
            <a:alphaModFix/>
          </a:blip>
          <a:srcRect/>
          <a:stretch/>
        </p:blipFill>
        <p:spPr>
          <a:xfrm>
            <a:off x="6310806" y="3276163"/>
            <a:ext cx="1885522" cy="1621548"/>
          </a:xfrm>
          <a:prstGeom prst="rect">
            <a:avLst/>
          </a:prstGeom>
          <a:noFill/>
          <a:ln>
            <a:noFill/>
          </a:ln>
        </p:spPr>
      </p:pic>
      <p:pic>
        <p:nvPicPr>
          <p:cNvPr id="540" name="Google Shape;540;p27"/>
          <p:cNvPicPr preferRelativeResize="0"/>
          <p:nvPr/>
        </p:nvPicPr>
        <p:blipFill rotWithShape="1">
          <a:blip r:embed="rId12">
            <a:alphaModFix/>
          </a:blip>
          <a:srcRect/>
          <a:stretch/>
        </p:blipFill>
        <p:spPr>
          <a:xfrm>
            <a:off x="2640841" y="5702785"/>
            <a:ext cx="2210937" cy="608007"/>
          </a:xfrm>
          <a:prstGeom prst="rect">
            <a:avLst/>
          </a:prstGeom>
          <a:noFill/>
          <a:ln>
            <a:noFill/>
          </a:ln>
        </p:spPr>
      </p:pic>
      <p:sp>
        <p:nvSpPr>
          <p:cNvPr id="541" name="Google Shape;541;p27"/>
          <p:cNvSpPr/>
          <p:nvPr/>
        </p:nvSpPr>
        <p:spPr>
          <a:xfrm>
            <a:off x="9009416" y="4131546"/>
            <a:ext cx="3178912" cy="2726454"/>
          </a:xfrm>
          <a:custGeom>
            <a:avLst/>
            <a:gdLst/>
            <a:ahLst/>
            <a:cxnLst/>
            <a:rect l="l" t="t" r="r" b="b"/>
            <a:pathLst>
              <a:path w="3178912" h="2726454" extrusionOk="0">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2" name="Google Shape;542;p27"/>
          <p:cNvSpPr/>
          <p:nvPr/>
        </p:nvSpPr>
        <p:spPr>
          <a:xfrm>
            <a:off x="8848370" y="3966828"/>
            <a:ext cx="3339958" cy="2891173"/>
          </a:xfrm>
          <a:custGeom>
            <a:avLst/>
            <a:gdLst/>
            <a:ahLst/>
            <a:cxnLst/>
            <a:rect l="l" t="t" r="r" b="b"/>
            <a:pathLst>
              <a:path w="3339958" h="2891173" extrusionOk="0">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43" name="Google Shape;543;p27"/>
          <p:cNvPicPr preferRelativeResize="0"/>
          <p:nvPr/>
        </p:nvPicPr>
        <p:blipFill rotWithShape="1">
          <a:blip r:embed="rId13">
            <a:alphaModFix/>
          </a:blip>
          <a:srcRect/>
          <a:stretch/>
        </p:blipFill>
        <p:spPr>
          <a:xfrm>
            <a:off x="9689910" y="5246061"/>
            <a:ext cx="2110556" cy="80201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90000"/>
          </a:blip>
          <a:tile tx="-57150" ty="0" sx="99995" sy="99998" flip="none" algn="tl"/>
        </a:blipFill>
        <a:effectLst/>
      </p:bgPr>
    </p:bg>
    <p:spTree>
      <p:nvGrpSpPr>
        <p:cNvPr id="1" name="Shape 152"/>
        <p:cNvGrpSpPr/>
        <p:nvPr/>
      </p:nvGrpSpPr>
      <p:grpSpPr>
        <a:xfrm>
          <a:off x="0" y="0"/>
          <a:ext cx="0" cy="0"/>
          <a:chOff x="0" y="0"/>
          <a:chExt cx="0" cy="0"/>
        </a:xfrm>
      </p:grpSpPr>
      <p:sp>
        <p:nvSpPr>
          <p:cNvPr id="153" name="Google Shape;153;p3"/>
          <p:cNvSpPr/>
          <p:nvPr/>
        </p:nvSpPr>
        <p:spPr>
          <a:xfrm>
            <a:off x="55086" y="1549625"/>
            <a:ext cx="4206300" cy="4206300"/>
          </a:xfrm>
          <a:prstGeom prst="ellipse">
            <a:avLst/>
          </a:prstGeom>
          <a:solidFill>
            <a:srgbClr val="FFFFFF">
              <a:alpha val="6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54" name="Google Shape;154;p3"/>
          <p:cNvSpPr txBox="1"/>
          <p:nvPr/>
        </p:nvSpPr>
        <p:spPr>
          <a:xfrm>
            <a:off x="820479" y="3338253"/>
            <a:ext cx="38910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65081"/>
              </a:buClr>
              <a:buSzPts val="4000"/>
              <a:buFont typeface="Calibri"/>
              <a:buNone/>
            </a:pPr>
            <a:r>
              <a:rPr lang="en-GB" sz="4000" b="1" i="0" u="none" strike="noStrike" cap="none">
                <a:solidFill>
                  <a:srgbClr val="065081"/>
                </a:solidFill>
                <a:latin typeface="Calibri"/>
                <a:ea typeface="Calibri"/>
                <a:cs typeface="Calibri"/>
                <a:sym typeface="Calibri"/>
              </a:rPr>
              <a:t>T&amp;I Services</a:t>
            </a:r>
            <a:endParaRPr sz="1800" b="0" i="0" u="none" strike="noStrike" cap="none">
              <a:solidFill>
                <a:schemeClr val="dk1"/>
              </a:solidFill>
              <a:latin typeface="Calibri"/>
              <a:ea typeface="Calibri"/>
              <a:cs typeface="Calibri"/>
              <a:sym typeface="Calibri"/>
            </a:endParaRPr>
          </a:p>
        </p:txBody>
      </p:sp>
      <p:pic>
        <p:nvPicPr>
          <p:cNvPr id="155" name="Google Shape;155;p3"/>
          <p:cNvPicPr preferRelativeResize="0"/>
          <p:nvPr/>
        </p:nvPicPr>
        <p:blipFill rotWithShape="1">
          <a:blip r:embed="rId4">
            <a:alphaModFix/>
          </a:blip>
          <a:srcRect b="18334"/>
          <a:stretch/>
        </p:blipFill>
        <p:spPr>
          <a:xfrm>
            <a:off x="10787186" y="6071366"/>
            <a:ext cx="1099028" cy="511436"/>
          </a:xfrm>
          <a:prstGeom prst="rect">
            <a:avLst/>
          </a:prstGeom>
          <a:noFill/>
          <a:ln>
            <a:noFill/>
          </a:ln>
        </p:spPr>
      </p:pic>
      <p:grpSp>
        <p:nvGrpSpPr>
          <p:cNvPr id="156" name="Google Shape;156;p3"/>
          <p:cNvGrpSpPr/>
          <p:nvPr/>
        </p:nvGrpSpPr>
        <p:grpSpPr>
          <a:xfrm>
            <a:off x="3656146" y="50355"/>
            <a:ext cx="1932804" cy="1828800"/>
            <a:chOff x="3656146" y="50355"/>
            <a:chExt cx="1932804" cy="1828800"/>
          </a:xfrm>
        </p:grpSpPr>
        <p:sp>
          <p:nvSpPr>
            <p:cNvPr id="157" name="Google Shape;157;p3"/>
            <p:cNvSpPr/>
            <p:nvPr/>
          </p:nvSpPr>
          <p:spPr>
            <a:xfrm>
              <a:off x="3695176" y="50355"/>
              <a:ext cx="1828800" cy="1828800"/>
            </a:xfrm>
            <a:prstGeom prst="ellipse">
              <a:avLst/>
            </a:prstGeom>
            <a:solidFill>
              <a:schemeClr val="lt1">
                <a:alpha val="6745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158" name="Google Shape;158;p3" descr="Image result for eduroam logo"/>
            <p:cNvPicPr preferRelativeResize="0"/>
            <p:nvPr/>
          </p:nvPicPr>
          <p:blipFill rotWithShape="1">
            <a:blip r:embed="rId5">
              <a:alphaModFix/>
            </a:blip>
            <a:srcRect/>
            <a:stretch/>
          </p:blipFill>
          <p:spPr>
            <a:xfrm>
              <a:off x="3656146" y="479822"/>
              <a:ext cx="1932804" cy="914400"/>
            </a:xfrm>
            <a:prstGeom prst="rect">
              <a:avLst/>
            </a:prstGeom>
            <a:noFill/>
            <a:ln>
              <a:noFill/>
            </a:ln>
          </p:spPr>
        </p:pic>
      </p:grpSp>
      <p:sp>
        <p:nvSpPr>
          <p:cNvPr id="159" name="Google Shape;159;p3"/>
          <p:cNvSpPr/>
          <p:nvPr/>
        </p:nvSpPr>
        <p:spPr>
          <a:xfrm>
            <a:off x="5976988" y="459953"/>
            <a:ext cx="38148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800"/>
              <a:buFont typeface="Calibri"/>
              <a:buNone/>
            </a:pPr>
            <a:r>
              <a:rPr lang="en-GB" sz="2800" b="0" i="0" u="none" strike="noStrike" cap="none">
                <a:solidFill>
                  <a:schemeClr val="lt1"/>
                </a:solidFill>
                <a:latin typeface="Calibri"/>
                <a:ea typeface="Calibri"/>
                <a:cs typeface="Calibri"/>
                <a:sym typeface="Calibri"/>
              </a:rPr>
              <a:t>Paul Dekkers</a:t>
            </a:r>
            <a:endParaRPr sz="2800" b="0" i="0" u="none" strike="noStrike" cap="none">
              <a:solidFill>
                <a:schemeClr val="lt1"/>
              </a:solidFill>
              <a:latin typeface="Calibri"/>
              <a:ea typeface="Calibri"/>
              <a:cs typeface="Calibri"/>
              <a:sym typeface="Calibri"/>
            </a:endParaRPr>
          </a:p>
          <a:p>
            <a:pPr marL="0" marR="0" lvl="0" indent="0" algn="l" rtl="0">
              <a:spcBef>
                <a:spcPts val="0"/>
              </a:spcBef>
              <a:spcAft>
                <a:spcPts val="0"/>
              </a:spcAft>
              <a:buClr>
                <a:schemeClr val="lt1"/>
              </a:buClr>
              <a:buSzPts val="2800"/>
              <a:buFont typeface="Calibri"/>
              <a:buNone/>
            </a:pPr>
            <a:r>
              <a:rPr lang="en-GB" sz="2800" b="0" i="0" u="none" strike="noStrike" cap="none">
                <a:solidFill>
                  <a:schemeClr val="lt1"/>
                </a:solidFill>
                <a:latin typeface="Calibri"/>
                <a:ea typeface="Calibri"/>
                <a:cs typeface="Calibri"/>
                <a:sym typeface="Calibri"/>
              </a:rPr>
              <a:t>(SURF)</a:t>
            </a:r>
            <a:endParaRPr sz="1800" b="0" i="0" u="none" strike="noStrike" cap="none">
              <a:solidFill>
                <a:schemeClr val="dk1"/>
              </a:solidFill>
              <a:latin typeface="Calibri"/>
              <a:ea typeface="Calibri"/>
              <a:cs typeface="Calibri"/>
              <a:sym typeface="Calibri"/>
            </a:endParaRPr>
          </a:p>
        </p:txBody>
      </p:sp>
      <p:sp>
        <p:nvSpPr>
          <p:cNvPr id="160" name="Google Shape;160;p3"/>
          <p:cNvSpPr/>
          <p:nvPr/>
        </p:nvSpPr>
        <p:spPr>
          <a:xfrm>
            <a:off x="7077807" y="2149400"/>
            <a:ext cx="27771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800"/>
              <a:buFont typeface="Calibri"/>
              <a:buNone/>
            </a:pPr>
            <a:r>
              <a:rPr lang="en-GB" sz="2800" b="0" i="0" u="none" strike="noStrike" cap="none">
                <a:solidFill>
                  <a:schemeClr val="lt1"/>
                </a:solidFill>
                <a:latin typeface="Calibri"/>
                <a:ea typeface="Calibri"/>
                <a:cs typeface="Calibri"/>
                <a:sym typeface="Calibri"/>
              </a:rPr>
              <a:t>Davide Vaghetti </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lt1"/>
              </a:buClr>
              <a:buSzPts val="2800"/>
              <a:buFont typeface="Calibri"/>
              <a:buNone/>
            </a:pPr>
            <a:r>
              <a:rPr lang="en-GB" sz="2800" b="0" i="0" u="none" strike="noStrike" cap="none">
                <a:solidFill>
                  <a:schemeClr val="lt1"/>
                </a:solidFill>
                <a:latin typeface="Calibri"/>
                <a:ea typeface="Calibri"/>
                <a:cs typeface="Calibri"/>
                <a:sym typeface="Calibri"/>
              </a:rPr>
              <a:t>(GARR)</a:t>
            </a:r>
            <a:endParaRPr sz="1800" b="0" i="0" u="none" strike="noStrike" cap="none">
              <a:solidFill>
                <a:schemeClr val="dk1"/>
              </a:solidFill>
              <a:latin typeface="Calibri"/>
              <a:ea typeface="Calibri"/>
              <a:cs typeface="Calibri"/>
              <a:sym typeface="Calibri"/>
            </a:endParaRPr>
          </a:p>
        </p:txBody>
      </p:sp>
      <p:sp>
        <p:nvSpPr>
          <p:cNvPr id="161" name="Google Shape;161;p3"/>
          <p:cNvSpPr/>
          <p:nvPr/>
        </p:nvSpPr>
        <p:spPr>
          <a:xfrm>
            <a:off x="9503050" y="5148350"/>
            <a:ext cx="27771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800"/>
              <a:buFont typeface="Calibri"/>
              <a:buNone/>
            </a:pPr>
            <a:r>
              <a:rPr lang="en-GB" sz="2800" b="0" i="0" u="none" strike="noStrike" cap="none">
                <a:solidFill>
                  <a:schemeClr val="lt1"/>
                </a:solidFill>
                <a:latin typeface="Calibri"/>
                <a:ea typeface="Calibri"/>
                <a:cs typeface="Calibri"/>
                <a:sym typeface="Calibri"/>
              </a:rPr>
              <a:t>Michelle Williams (GÉANT)</a:t>
            </a:r>
            <a:endParaRPr sz="1800" b="0" i="0" u="none" strike="noStrike" cap="none">
              <a:solidFill>
                <a:schemeClr val="dk1"/>
              </a:solidFill>
              <a:latin typeface="Calibri"/>
              <a:ea typeface="Calibri"/>
              <a:cs typeface="Calibri"/>
              <a:sym typeface="Calibri"/>
            </a:endParaRPr>
          </a:p>
        </p:txBody>
      </p:sp>
      <p:sp>
        <p:nvSpPr>
          <p:cNvPr id="162" name="Google Shape;162;p3"/>
          <p:cNvSpPr/>
          <p:nvPr/>
        </p:nvSpPr>
        <p:spPr>
          <a:xfrm>
            <a:off x="8148325" y="3909661"/>
            <a:ext cx="37362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800"/>
              <a:buFont typeface="Calibri"/>
              <a:buNone/>
            </a:pPr>
            <a:r>
              <a:rPr lang="en-GB" sz="2800" b="0" i="0" u="none" strike="noStrike" cap="none">
                <a:solidFill>
                  <a:schemeClr val="lt1"/>
                </a:solidFill>
                <a:latin typeface="Calibri"/>
                <a:ea typeface="Calibri"/>
                <a:cs typeface="Calibri"/>
                <a:sym typeface="Calibri"/>
              </a:rPr>
              <a:t>Christos Kanellopoulos </a:t>
            </a:r>
            <a:br>
              <a:rPr lang="en-GB" sz="2800" b="0" i="0" u="none" strike="noStrike" cap="none">
                <a:solidFill>
                  <a:schemeClr val="lt1"/>
                </a:solidFill>
                <a:latin typeface="Calibri"/>
                <a:ea typeface="Calibri"/>
                <a:cs typeface="Calibri"/>
                <a:sym typeface="Calibri"/>
              </a:rPr>
            </a:br>
            <a:r>
              <a:rPr lang="en-GB" sz="2800" b="0" i="0" u="none" strike="noStrike" cap="none">
                <a:solidFill>
                  <a:schemeClr val="lt1"/>
                </a:solidFill>
                <a:latin typeface="Calibri"/>
                <a:ea typeface="Calibri"/>
                <a:cs typeface="Calibri"/>
                <a:sym typeface="Calibri"/>
              </a:rPr>
              <a:t>(GÉANT)</a:t>
            </a:r>
            <a:endParaRPr sz="1800" b="0" i="0" u="none" strike="noStrike" cap="none">
              <a:solidFill>
                <a:schemeClr val="dk1"/>
              </a:solidFill>
              <a:latin typeface="Calibri"/>
              <a:ea typeface="Calibri"/>
              <a:cs typeface="Calibri"/>
              <a:sym typeface="Calibri"/>
            </a:endParaRPr>
          </a:p>
        </p:txBody>
      </p:sp>
      <p:grpSp>
        <p:nvGrpSpPr>
          <p:cNvPr id="163" name="Google Shape;163;p3"/>
          <p:cNvGrpSpPr/>
          <p:nvPr/>
        </p:nvGrpSpPr>
        <p:grpSpPr>
          <a:xfrm>
            <a:off x="4835665" y="1773820"/>
            <a:ext cx="1828800" cy="1828800"/>
            <a:chOff x="4835665" y="2027211"/>
            <a:chExt cx="1828800" cy="1828800"/>
          </a:xfrm>
        </p:grpSpPr>
        <p:sp>
          <p:nvSpPr>
            <p:cNvPr id="164" name="Google Shape;164;p3"/>
            <p:cNvSpPr/>
            <p:nvPr/>
          </p:nvSpPr>
          <p:spPr>
            <a:xfrm>
              <a:off x="4835665" y="2027211"/>
              <a:ext cx="1828800" cy="1828800"/>
            </a:xfrm>
            <a:prstGeom prst="ellipse">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165" name="Google Shape;165;p3"/>
            <p:cNvPicPr preferRelativeResize="0"/>
            <p:nvPr/>
          </p:nvPicPr>
          <p:blipFill rotWithShape="1">
            <a:blip r:embed="rId6">
              <a:alphaModFix/>
            </a:blip>
            <a:srcRect/>
            <a:stretch/>
          </p:blipFill>
          <p:spPr>
            <a:xfrm>
              <a:off x="4917185" y="2734463"/>
              <a:ext cx="1645920" cy="428100"/>
            </a:xfrm>
            <a:prstGeom prst="rect">
              <a:avLst/>
            </a:prstGeom>
            <a:noFill/>
            <a:ln>
              <a:noFill/>
            </a:ln>
          </p:spPr>
        </p:pic>
      </p:grpSp>
      <p:grpSp>
        <p:nvGrpSpPr>
          <p:cNvPr id="166" name="Google Shape;166;p3"/>
          <p:cNvGrpSpPr/>
          <p:nvPr/>
        </p:nvGrpSpPr>
        <p:grpSpPr>
          <a:xfrm>
            <a:off x="6287229" y="3485301"/>
            <a:ext cx="1853320" cy="1828800"/>
            <a:chOff x="6287229" y="3485301"/>
            <a:chExt cx="1853320" cy="1828800"/>
          </a:xfrm>
        </p:grpSpPr>
        <p:sp>
          <p:nvSpPr>
            <p:cNvPr id="167" name="Google Shape;167;p3"/>
            <p:cNvSpPr/>
            <p:nvPr/>
          </p:nvSpPr>
          <p:spPr>
            <a:xfrm>
              <a:off x="6287229" y="3485301"/>
              <a:ext cx="1828800" cy="1828800"/>
            </a:xfrm>
            <a:prstGeom prst="ellipse">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168" name="Google Shape;168;p3"/>
            <p:cNvPicPr preferRelativeResize="0"/>
            <p:nvPr/>
          </p:nvPicPr>
          <p:blipFill rotWithShape="1">
            <a:blip r:embed="rId7">
              <a:alphaModFix/>
            </a:blip>
            <a:srcRect/>
            <a:stretch/>
          </p:blipFill>
          <p:spPr>
            <a:xfrm>
              <a:off x="6311749" y="4159500"/>
              <a:ext cx="1828800" cy="459646"/>
            </a:xfrm>
            <a:prstGeom prst="rect">
              <a:avLst/>
            </a:prstGeom>
            <a:noFill/>
            <a:ln>
              <a:noFill/>
            </a:ln>
          </p:spPr>
        </p:pic>
      </p:grpSp>
      <p:grpSp>
        <p:nvGrpSpPr>
          <p:cNvPr id="169" name="Google Shape;169;p3"/>
          <p:cNvGrpSpPr/>
          <p:nvPr/>
        </p:nvGrpSpPr>
        <p:grpSpPr>
          <a:xfrm>
            <a:off x="7724765" y="4906587"/>
            <a:ext cx="1828800" cy="1828800"/>
            <a:chOff x="7953365" y="4906587"/>
            <a:chExt cx="1828800" cy="1828800"/>
          </a:xfrm>
        </p:grpSpPr>
        <p:sp>
          <p:nvSpPr>
            <p:cNvPr id="170" name="Google Shape;170;p3"/>
            <p:cNvSpPr/>
            <p:nvPr/>
          </p:nvSpPr>
          <p:spPr>
            <a:xfrm>
              <a:off x="7953365" y="4906587"/>
              <a:ext cx="1828800" cy="1828800"/>
            </a:xfrm>
            <a:prstGeom prst="ellipse">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171" name="Google Shape;171;p3"/>
            <p:cNvPicPr preferRelativeResize="0"/>
            <p:nvPr/>
          </p:nvPicPr>
          <p:blipFill rotWithShape="1">
            <a:blip r:embed="rId8">
              <a:alphaModFix/>
            </a:blip>
            <a:srcRect/>
            <a:stretch/>
          </p:blipFill>
          <p:spPr>
            <a:xfrm>
              <a:off x="8021195" y="5548714"/>
              <a:ext cx="1645920" cy="476452"/>
            </a:xfrm>
            <a:prstGeom prst="rect">
              <a:avLst/>
            </a:prstGeom>
            <a:noFill/>
            <a:ln>
              <a:noFill/>
            </a:ln>
          </p:spPr>
        </p:pic>
      </p:grpSp>
      <p:pic>
        <p:nvPicPr>
          <p:cNvPr id="172" name="Google Shape;172;p3"/>
          <p:cNvPicPr preferRelativeResize="0"/>
          <p:nvPr/>
        </p:nvPicPr>
        <p:blipFill rotWithShape="1">
          <a:blip r:embed="rId9">
            <a:alphaModFix/>
          </a:blip>
          <a:srcRect t="-1"/>
          <a:stretch/>
        </p:blipFill>
        <p:spPr>
          <a:xfrm>
            <a:off x="10215309" y="160638"/>
            <a:ext cx="1807092" cy="86475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28"/>
          <p:cNvSpPr txBox="1"/>
          <p:nvPr/>
        </p:nvSpPr>
        <p:spPr>
          <a:xfrm>
            <a:off x="848735" y="2226246"/>
            <a:ext cx="4400273" cy="7101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800">
                <a:solidFill>
                  <a:schemeClr val="lt1"/>
                </a:solidFill>
                <a:latin typeface="Calibri"/>
                <a:ea typeface="Calibri"/>
                <a:cs typeface="Calibri"/>
                <a:sym typeface="Calibri"/>
              </a:rPr>
              <a:t>Any questions?</a:t>
            </a:r>
            <a:endParaRPr/>
          </a:p>
          <a:p>
            <a:pPr marL="0" marR="0" lvl="0" indent="0" algn="l" rtl="0">
              <a:spcBef>
                <a:spcPts val="480"/>
              </a:spcBef>
              <a:spcAft>
                <a:spcPts val="0"/>
              </a:spcAft>
              <a:buNone/>
            </a:pPr>
            <a:r>
              <a:rPr lang="en-GB" sz="2400">
                <a:solidFill>
                  <a:schemeClr val="lt1"/>
                </a:solidFill>
                <a:latin typeface="Calibri"/>
                <a:ea typeface="Calibri"/>
                <a:cs typeface="Calibri"/>
                <a:sym typeface="Calibri"/>
              </a:rPr>
              <a:t>maarten.kremers@surf.nl</a:t>
            </a:r>
            <a:endParaRPr sz="2400">
              <a:solidFill>
                <a:schemeClr val="lt1"/>
              </a:solidFill>
              <a:latin typeface="Calibri"/>
              <a:ea typeface="Calibri"/>
              <a:cs typeface="Calibri"/>
              <a:sym typeface="Calibri"/>
            </a:endParaRPr>
          </a:p>
          <a:p>
            <a:pPr marL="0" marR="0" lvl="0" indent="0" algn="l" rtl="0">
              <a:spcBef>
                <a:spcPts val="480"/>
              </a:spcBef>
              <a:spcAft>
                <a:spcPts val="0"/>
              </a:spcAft>
              <a:buNone/>
            </a:pPr>
            <a:endParaRPr sz="2400">
              <a:solidFill>
                <a:schemeClr val="lt1"/>
              </a:solidFill>
              <a:latin typeface="Calibri"/>
              <a:ea typeface="Calibri"/>
              <a:cs typeface="Calibri"/>
              <a:sym typeface="Calibri"/>
            </a:endParaRPr>
          </a:p>
          <a:p>
            <a:pPr marL="0" marR="0" lvl="0" indent="0" algn="l" rtl="0">
              <a:spcBef>
                <a:spcPts val="360"/>
              </a:spcBef>
              <a:spcAft>
                <a:spcPts val="0"/>
              </a:spcAft>
              <a:buNone/>
            </a:pPr>
            <a:endParaRPr sz="1800">
              <a:solidFill>
                <a:schemeClr val="lt1"/>
              </a:solidFill>
              <a:latin typeface="Arial"/>
              <a:ea typeface="Arial"/>
              <a:cs typeface="Arial"/>
              <a:sym typeface="Arial"/>
            </a:endParaRPr>
          </a:p>
        </p:txBody>
      </p:sp>
      <p:sp>
        <p:nvSpPr>
          <p:cNvPr id="549" name="Google Shape;549;p28"/>
          <p:cNvSpPr txBox="1"/>
          <p:nvPr/>
        </p:nvSpPr>
        <p:spPr>
          <a:xfrm>
            <a:off x="848735" y="1459258"/>
            <a:ext cx="5397326" cy="101795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800" b="1">
                <a:solidFill>
                  <a:schemeClr val="accent4"/>
                </a:solidFill>
                <a:latin typeface="Calibri"/>
                <a:ea typeface="Calibri"/>
                <a:cs typeface="Calibri"/>
                <a:sym typeface="Calibri"/>
              </a:rPr>
              <a:t>Thank you</a:t>
            </a:r>
            <a:endParaRPr/>
          </a:p>
        </p:txBody>
      </p:sp>
      <p:sp>
        <p:nvSpPr>
          <p:cNvPr id="550" name="Google Shape;550;p28"/>
          <p:cNvSpPr txBox="1"/>
          <p:nvPr/>
        </p:nvSpPr>
        <p:spPr>
          <a:xfrm>
            <a:off x="7720555" y="5717297"/>
            <a:ext cx="447144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lt1"/>
                </a:solidFill>
                <a:latin typeface="Calibri"/>
                <a:ea typeface="Calibri"/>
                <a:cs typeface="Calibri"/>
                <a:sym typeface="Calibri"/>
              </a:rPr>
              <a:t>As part of the GÉANT 2020 Framework Partnership Agreement (FPA), the project receives funding from the European Union's Horizon 2020 research and innovation programme under Grant Agreement No. 856726  (GN4-3).​​​</a:t>
            </a:r>
            <a:endParaRPr/>
          </a:p>
        </p:txBody>
      </p:sp>
      <p:pic>
        <p:nvPicPr>
          <p:cNvPr id="551" name="Google Shape;551;p28"/>
          <p:cNvPicPr preferRelativeResize="0"/>
          <p:nvPr/>
        </p:nvPicPr>
        <p:blipFill rotWithShape="1">
          <a:blip r:embed="rId3">
            <a:alphaModFix/>
          </a:blip>
          <a:srcRect/>
          <a:stretch/>
        </p:blipFill>
        <p:spPr>
          <a:xfrm>
            <a:off x="6967687" y="5771912"/>
            <a:ext cx="621727" cy="4224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58000"/>
          </a:blip>
          <a:stretch>
            <a:fillRect/>
          </a:stretch>
        </a:blipFill>
        <a:effectLst/>
      </p:bgPr>
    </p:bg>
    <p:spTree>
      <p:nvGrpSpPr>
        <p:cNvPr id="1" name="Shape 177"/>
        <p:cNvGrpSpPr/>
        <p:nvPr/>
      </p:nvGrpSpPr>
      <p:grpSpPr>
        <a:xfrm>
          <a:off x="0" y="0"/>
          <a:ext cx="0" cy="0"/>
          <a:chOff x="0" y="0"/>
          <a:chExt cx="0" cy="0"/>
        </a:xfrm>
      </p:grpSpPr>
      <p:sp>
        <p:nvSpPr>
          <p:cNvPr id="178" name="Google Shape;178;p4"/>
          <p:cNvSpPr/>
          <p:nvPr/>
        </p:nvSpPr>
        <p:spPr>
          <a:xfrm>
            <a:off x="8041578" y="1839818"/>
            <a:ext cx="3823500" cy="3057900"/>
          </a:xfrm>
          <a:prstGeom prst="ellipse">
            <a:avLst/>
          </a:prstGeom>
          <a:solidFill>
            <a:srgbClr val="003F5F">
              <a:alpha val="7137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179" name="Google Shape;179;p4"/>
          <p:cNvSpPr/>
          <p:nvPr/>
        </p:nvSpPr>
        <p:spPr>
          <a:xfrm>
            <a:off x="1179141" y="1553023"/>
            <a:ext cx="3810000" cy="652800"/>
          </a:xfrm>
          <a:prstGeom prst="rect">
            <a:avLst/>
          </a:prstGeom>
          <a:solidFill>
            <a:srgbClr val="A530AE">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2400"/>
              <a:buFont typeface="Calibri"/>
              <a:buNone/>
            </a:pPr>
            <a:r>
              <a:rPr lang="en-GB" sz="2400" b="0" i="0" u="none" strike="noStrike" cap="none">
                <a:solidFill>
                  <a:schemeClr val="lt1"/>
                </a:solidFill>
                <a:latin typeface="Calibri"/>
                <a:ea typeface="Calibri"/>
                <a:cs typeface="Calibri"/>
                <a:sym typeface="Calibri"/>
              </a:rPr>
              <a:t>Incubator </a:t>
            </a:r>
            <a:endParaRPr sz="1800" b="0" i="0" u="none" strike="noStrike" cap="none">
              <a:solidFill>
                <a:schemeClr val="dk1"/>
              </a:solidFill>
              <a:latin typeface="Calibri"/>
              <a:ea typeface="Calibri"/>
              <a:cs typeface="Calibri"/>
              <a:sym typeface="Calibri"/>
            </a:endParaRPr>
          </a:p>
        </p:txBody>
      </p:sp>
      <p:sp>
        <p:nvSpPr>
          <p:cNvPr id="180" name="Google Shape;180;p4"/>
          <p:cNvSpPr/>
          <p:nvPr/>
        </p:nvSpPr>
        <p:spPr>
          <a:xfrm>
            <a:off x="8050523" y="2137706"/>
            <a:ext cx="3065400" cy="2544600"/>
          </a:xfrm>
          <a:prstGeom prst="ellipse">
            <a:avLst/>
          </a:prstGeom>
          <a:solidFill>
            <a:srgbClr val="9CC2E5">
              <a:alpha val="7137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181" name="Google Shape;181;p4"/>
          <p:cNvSpPr/>
          <p:nvPr/>
        </p:nvSpPr>
        <p:spPr>
          <a:xfrm>
            <a:off x="1179142" y="4897623"/>
            <a:ext cx="3810000" cy="7986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2400"/>
              <a:buFont typeface="Calibri"/>
              <a:buNone/>
            </a:pPr>
            <a:r>
              <a:rPr lang="en-GB" sz="2400" b="0" i="0" u="none" strike="noStrike" cap="none">
                <a:solidFill>
                  <a:schemeClr val="lt1"/>
                </a:solidFill>
                <a:latin typeface="Calibri"/>
                <a:ea typeface="Calibri"/>
                <a:cs typeface="Calibri"/>
                <a:sym typeface="Calibri"/>
              </a:rPr>
              <a:t>Operational Support</a:t>
            </a:r>
            <a:endParaRPr sz="1800" b="0" i="0" u="none" strike="noStrike" cap="none">
              <a:solidFill>
                <a:schemeClr val="dk1"/>
              </a:solidFill>
              <a:latin typeface="Calibri"/>
              <a:ea typeface="Calibri"/>
              <a:cs typeface="Calibri"/>
              <a:sym typeface="Calibri"/>
            </a:endParaRPr>
          </a:p>
        </p:txBody>
      </p:sp>
      <p:sp>
        <p:nvSpPr>
          <p:cNvPr id="182" name="Google Shape;182;p4"/>
          <p:cNvSpPr/>
          <p:nvPr/>
        </p:nvSpPr>
        <p:spPr>
          <a:xfrm>
            <a:off x="8091880" y="2614950"/>
            <a:ext cx="1807200" cy="1645800"/>
          </a:xfrm>
          <a:prstGeom prst="ellipse">
            <a:avLst/>
          </a:prstGeom>
          <a:solidFill>
            <a:srgbClr val="DDEAF6">
              <a:alpha val="7137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3F5F"/>
              </a:buClr>
              <a:buSzPts val="2400"/>
              <a:buFont typeface="Calibri"/>
              <a:buNone/>
            </a:pPr>
            <a:r>
              <a:rPr lang="en-GB" sz="2400" b="0" i="0" u="none" strike="noStrike" cap="none">
                <a:solidFill>
                  <a:srgbClr val="003F5F"/>
                </a:solidFill>
                <a:latin typeface="Calibri"/>
                <a:ea typeface="Calibri"/>
                <a:cs typeface="Calibri"/>
                <a:sym typeface="Calibri"/>
              </a:rPr>
              <a:t>Identity Feds</a:t>
            </a:r>
            <a:endParaRPr sz="2400" b="0" i="0" u="none" strike="noStrike" cap="none">
              <a:solidFill>
                <a:srgbClr val="003F5F"/>
              </a:solidFill>
              <a:latin typeface="Calibri"/>
              <a:ea typeface="Calibri"/>
              <a:cs typeface="Calibri"/>
              <a:sym typeface="Calibri"/>
            </a:endParaRPr>
          </a:p>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183" name="Google Shape;183;p4"/>
          <p:cNvSpPr txBox="1"/>
          <p:nvPr/>
        </p:nvSpPr>
        <p:spPr>
          <a:xfrm>
            <a:off x="9543082" y="2805562"/>
            <a:ext cx="1840500" cy="120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2060"/>
              </a:buClr>
              <a:buSzPts val="2400"/>
              <a:buFont typeface="Calibri"/>
              <a:buNone/>
            </a:pPr>
            <a:r>
              <a:rPr lang="en-GB" sz="2400" b="0" i="0" u="none" strike="noStrike" cap="none">
                <a:solidFill>
                  <a:srgbClr val="002060"/>
                </a:solidFill>
                <a:latin typeface="Calibri"/>
                <a:ea typeface="Calibri"/>
                <a:cs typeface="Calibri"/>
                <a:sym typeface="Calibri"/>
              </a:rPr>
              <a:t>r/e-infras</a:t>
            </a:r>
            <a:endParaRPr sz="2400" b="0" i="0" u="none" strike="noStrike" cap="none">
              <a:solidFill>
                <a:srgbClr val="002060"/>
              </a:solidFill>
              <a:latin typeface="Calibri"/>
              <a:ea typeface="Calibri"/>
              <a:cs typeface="Calibri"/>
              <a:sym typeface="Calibri"/>
            </a:endParaRPr>
          </a:p>
          <a:p>
            <a:pPr marL="0" marR="0" lvl="0" indent="0" algn="ctr" rtl="0">
              <a:spcBef>
                <a:spcPts val="0"/>
              </a:spcBef>
              <a:spcAft>
                <a:spcPts val="0"/>
              </a:spcAft>
              <a:buClr>
                <a:srgbClr val="002060"/>
              </a:buClr>
              <a:buSzPts val="2400"/>
              <a:buFont typeface="Calibri"/>
              <a:buNone/>
            </a:pPr>
            <a:r>
              <a:rPr lang="en-GB" sz="2400" b="0" i="0" u="none" strike="noStrike" cap="none">
                <a:solidFill>
                  <a:srgbClr val="002060"/>
                </a:solidFill>
                <a:latin typeface="Calibri"/>
                <a:ea typeface="Calibri"/>
                <a:cs typeface="Calibri"/>
                <a:sym typeface="Calibri"/>
              </a:rPr>
              <a:t>EOSC</a:t>
            </a:r>
            <a:endParaRPr sz="18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2400"/>
              <a:buFont typeface="Calibri"/>
              <a:buNone/>
            </a:pPr>
            <a:endParaRPr sz="2400" b="0" i="0" u="none" strike="noStrike" cap="none">
              <a:solidFill>
                <a:srgbClr val="002060"/>
              </a:solidFill>
              <a:latin typeface="Calibri"/>
              <a:ea typeface="Calibri"/>
              <a:cs typeface="Calibri"/>
              <a:sym typeface="Calibri"/>
            </a:endParaRPr>
          </a:p>
        </p:txBody>
      </p:sp>
      <p:sp>
        <p:nvSpPr>
          <p:cNvPr id="184" name="Google Shape;184;p4"/>
          <p:cNvSpPr/>
          <p:nvPr/>
        </p:nvSpPr>
        <p:spPr>
          <a:xfrm>
            <a:off x="7047399" y="3235278"/>
            <a:ext cx="952500" cy="564600"/>
          </a:xfrm>
          <a:prstGeom prst="leftRightArrow">
            <a:avLst>
              <a:gd name="adj1" fmla="val 50000"/>
              <a:gd name="adj2" fmla="val 50000"/>
            </a:avLst>
          </a:prstGeom>
          <a:solidFill>
            <a:srgbClr val="003F5D"/>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185" name="Google Shape;185;p4"/>
          <p:cNvSpPr txBox="1"/>
          <p:nvPr/>
        </p:nvSpPr>
        <p:spPr>
          <a:xfrm>
            <a:off x="10571151" y="3057539"/>
            <a:ext cx="18405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400"/>
              <a:buFont typeface="Calibri"/>
              <a:buNone/>
            </a:pPr>
            <a:r>
              <a:rPr lang="en-GB" sz="2400" b="0" i="0" u="none" strike="noStrike" cap="none">
                <a:solidFill>
                  <a:schemeClr val="lt1"/>
                </a:solidFill>
                <a:latin typeface="Calibri"/>
                <a:ea typeface="Calibri"/>
                <a:cs typeface="Calibri"/>
                <a:sym typeface="Calibri"/>
              </a:rPr>
              <a:t>eGov</a:t>
            </a:r>
            <a:endParaRPr sz="2400" b="0" i="0" u="none" strike="noStrike" cap="none">
              <a:solidFill>
                <a:schemeClr val="lt1"/>
              </a:solidFill>
              <a:latin typeface="Calibri"/>
              <a:ea typeface="Calibri"/>
              <a:cs typeface="Calibri"/>
              <a:sym typeface="Calibri"/>
            </a:endParaRPr>
          </a:p>
        </p:txBody>
      </p:sp>
      <p:sp>
        <p:nvSpPr>
          <p:cNvPr id="186" name="Google Shape;186;p4"/>
          <p:cNvSpPr/>
          <p:nvPr/>
        </p:nvSpPr>
        <p:spPr>
          <a:xfrm>
            <a:off x="1179143" y="2341418"/>
            <a:ext cx="3810000" cy="2358300"/>
          </a:xfrm>
          <a:prstGeom prst="roundRect">
            <a:avLst>
              <a:gd name="adj" fmla="val 16667"/>
            </a:avLst>
          </a:prstGeom>
          <a:solidFill>
            <a:srgbClr val="ED1556">
              <a:alpha val="9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200"/>
              <a:buFont typeface="Calibri"/>
              <a:buNone/>
            </a:pPr>
            <a:r>
              <a:rPr lang="en-GB" sz="3200" b="1" i="0" u="none" strike="noStrike" cap="none">
                <a:solidFill>
                  <a:schemeClr val="lt1"/>
                </a:solidFill>
                <a:latin typeface="Calibri"/>
                <a:ea typeface="Calibri"/>
                <a:cs typeface="Calibri"/>
                <a:sym typeface="Calibri"/>
              </a:rPr>
              <a:t> T&amp;I Services </a:t>
            </a:r>
            <a:endParaRPr sz="3200" b="1" i="0" u="none" strike="noStrike" cap="none">
              <a:solidFill>
                <a:schemeClr val="lt1"/>
              </a:solidFill>
              <a:latin typeface="Calibri"/>
              <a:ea typeface="Calibri"/>
              <a:cs typeface="Calibri"/>
              <a:sym typeface="Calibri"/>
            </a:endParaRPr>
          </a:p>
        </p:txBody>
      </p:sp>
      <p:sp>
        <p:nvSpPr>
          <p:cNvPr id="187" name="Google Shape;187;p4"/>
          <p:cNvSpPr/>
          <p:nvPr/>
        </p:nvSpPr>
        <p:spPr>
          <a:xfrm>
            <a:off x="5078774" y="1553022"/>
            <a:ext cx="1938900" cy="4132200"/>
          </a:xfrm>
          <a:prstGeom prst="rect">
            <a:avLst/>
          </a:prstGeom>
          <a:solidFill>
            <a:srgbClr val="065081">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2400"/>
              <a:buFont typeface="Calibri"/>
              <a:buNone/>
            </a:pPr>
            <a:r>
              <a:rPr lang="en-GB" sz="2400" b="0" i="0" u="none" strike="noStrike" cap="none">
                <a:solidFill>
                  <a:schemeClr val="lt1"/>
                </a:solidFill>
                <a:latin typeface="Calibri"/>
                <a:ea typeface="Calibri"/>
                <a:cs typeface="Calibri"/>
                <a:sym typeface="Calibri"/>
              </a:rPr>
              <a:t>Enabling Communities </a:t>
            </a:r>
            <a:endParaRPr sz="2400" b="0" i="0" u="none" strike="noStrike" cap="none">
              <a:solidFill>
                <a:schemeClr val="lt1"/>
              </a:solidFill>
              <a:latin typeface="Calibri"/>
              <a:ea typeface="Calibri"/>
              <a:cs typeface="Calibri"/>
              <a:sym typeface="Calibri"/>
            </a:endParaRPr>
          </a:p>
        </p:txBody>
      </p:sp>
      <p:pic>
        <p:nvPicPr>
          <p:cNvPr id="188" name="Google Shape;188;p4"/>
          <p:cNvPicPr preferRelativeResize="0"/>
          <p:nvPr/>
        </p:nvPicPr>
        <p:blipFill rotWithShape="1">
          <a:blip r:embed="rId4">
            <a:alphaModFix/>
          </a:blip>
          <a:srcRect/>
          <a:stretch/>
        </p:blipFill>
        <p:spPr>
          <a:xfrm>
            <a:off x="8193805" y="3479116"/>
            <a:ext cx="1553813" cy="549384"/>
          </a:xfrm>
          <a:prstGeom prst="rect">
            <a:avLst/>
          </a:prstGeom>
          <a:noFill/>
          <a:ln>
            <a:noFill/>
          </a:ln>
        </p:spPr>
      </p:pic>
      <p:pic>
        <p:nvPicPr>
          <p:cNvPr id="189" name="Google Shape;189;p4"/>
          <p:cNvPicPr preferRelativeResize="0"/>
          <p:nvPr/>
        </p:nvPicPr>
        <p:blipFill rotWithShape="1">
          <a:blip r:embed="rId5">
            <a:alphaModFix/>
          </a:blip>
          <a:srcRect/>
          <a:stretch/>
        </p:blipFill>
        <p:spPr>
          <a:xfrm>
            <a:off x="8768270" y="2181774"/>
            <a:ext cx="1645920" cy="453782"/>
          </a:xfrm>
          <a:prstGeom prst="rect">
            <a:avLst/>
          </a:prstGeom>
          <a:noFill/>
          <a:ln>
            <a:noFill/>
          </a:ln>
        </p:spPr>
      </p:pic>
      <p:pic>
        <p:nvPicPr>
          <p:cNvPr id="190" name="Google Shape;190;p4"/>
          <p:cNvPicPr preferRelativeResize="0"/>
          <p:nvPr/>
        </p:nvPicPr>
        <p:blipFill rotWithShape="1">
          <a:blip r:embed="rId6">
            <a:alphaModFix/>
          </a:blip>
          <a:srcRect/>
          <a:stretch/>
        </p:blipFill>
        <p:spPr>
          <a:xfrm>
            <a:off x="9533122" y="3600303"/>
            <a:ext cx="1172900" cy="1172900"/>
          </a:xfrm>
          <a:prstGeom prst="rect">
            <a:avLst/>
          </a:prstGeom>
          <a:noFill/>
          <a:ln>
            <a:noFill/>
          </a:ln>
        </p:spPr>
      </p:pic>
      <p:pic>
        <p:nvPicPr>
          <p:cNvPr id="191" name="Google Shape;191;p4"/>
          <p:cNvPicPr preferRelativeResize="0"/>
          <p:nvPr/>
        </p:nvPicPr>
        <p:blipFill rotWithShape="1">
          <a:blip r:embed="rId7">
            <a:alphaModFix/>
          </a:blip>
          <a:srcRect/>
          <a:stretch/>
        </p:blipFill>
        <p:spPr>
          <a:xfrm>
            <a:off x="10180511" y="207237"/>
            <a:ext cx="1866261" cy="81141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196" name="Google Shape;196;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5"/>
          <p:cNvSpPr/>
          <p:nvPr/>
        </p:nvSpPr>
        <p:spPr>
          <a:xfrm>
            <a:off x="1114425" y="0"/>
            <a:ext cx="9963150" cy="68580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w="9525" cap="flat" cmpd="sng">
            <a:solidFill>
              <a:srgbClr val="EFEFEF"/>
            </a:solidFill>
            <a:prstDash val="solid"/>
            <a:miter lim="800000"/>
            <a:headEnd type="none" w="sm" len="sm"/>
            <a:tailEnd type="none" w="sm" len="sm"/>
          </a:ln>
          <a:effectLst>
            <a:outerShdw blurRad="139700" sx="102000" sy="102000" algn="ctr" rotWithShape="0">
              <a:srgbClr val="D8D8D8">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8" name="Google Shape;198;p5"/>
          <p:cNvSpPr/>
          <p:nvPr/>
        </p:nvSpPr>
        <p:spPr>
          <a:xfrm>
            <a:off x="1121664" y="0"/>
            <a:ext cx="9948672" cy="68580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9" name="Google Shape;199;p5"/>
          <p:cNvSpPr/>
          <p:nvPr/>
        </p:nvSpPr>
        <p:spPr>
          <a:xfrm>
            <a:off x="1524003" y="1999615"/>
            <a:ext cx="9144000" cy="2764028"/>
          </a:xfrm>
          <a:prstGeom prst="roundRect">
            <a:avLst>
              <a:gd name="adj" fmla="val 16667"/>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GB" sz="7200">
                <a:solidFill>
                  <a:schemeClr val="lt1"/>
                </a:solidFill>
                <a:latin typeface="Calibri"/>
                <a:ea typeface="Calibri"/>
                <a:cs typeface="Calibri"/>
                <a:sym typeface="Calibri"/>
              </a:rPr>
              <a:t>Enabling Communities</a:t>
            </a:r>
            <a:endParaRPr/>
          </a:p>
        </p:txBody>
      </p:sp>
      <p:sp>
        <p:nvSpPr>
          <p:cNvPr id="200" name="Google Shape;200;p5"/>
          <p:cNvSpPr/>
          <p:nvPr/>
        </p:nvSpPr>
        <p:spPr>
          <a:xfrm>
            <a:off x="3718560" y="5524786"/>
            <a:ext cx="4754880" cy="274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1" name="Google Shape;201;p5"/>
          <p:cNvSpPr txBox="1">
            <a:spLocks noGrp="1"/>
          </p:cNvSpPr>
          <p:nvPr>
            <p:ph type="sldNum" idx="12"/>
          </p:nvPr>
        </p:nvSpPr>
        <p:spPr>
          <a:xfrm>
            <a:off x="10489019" y="6356350"/>
            <a:ext cx="1268818"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solidFill>
                  <a:srgbClr val="7F7F7F"/>
                </a:solidFill>
              </a:rPr>
              <a:t>5</a:t>
            </a:fld>
            <a:endParaRPr>
              <a:solidFill>
                <a:srgbClr val="7F7F7F"/>
              </a:solidFill>
            </a:endParaRPr>
          </a:p>
        </p:txBody>
      </p:sp>
      <p:pic>
        <p:nvPicPr>
          <p:cNvPr id="202" name="Google Shape;202;p5"/>
          <p:cNvPicPr preferRelativeResize="0"/>
          <p:nvPr/>
        </p:nvPicPr>
        <p:blipFill rotWithShape="1">
          <a:blip r:embed="rId3">
            <a:alphaModFix/>
          </a:blip>
          <a:srcRect/>
          <a:stretch/>
        </p:blipFill>
        <p:spPr>
          <a:xfrm>
            <a:off x="10180511" y="207237"/>
            <a:ext cx="1866261" cy="81141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6"/>
          <p:cNvPicPr preferRelativeResize="0"/>
          <p:nvPr/>
        </p:nvPicPr>
        <p:blipFill rotWithShape="1">
          <a:blip r:embed="rId3">
            <a:alphaModFix/>
          </a:blip>
          <a:srcRect/>
          <a:stretch/>
        </p:blipFill>
        <p:spPr>
          <a:xfrm>
            <a:off x="2516332" y="4895800"/>
            <a:ext cx="1821689" cy="1566652"/>
          </a:xfrm>
          <a:prstGeom prst="rect">
            <a:avLst/>
          </a:prstGeom>
          <a:noFill/>
          <a:ln>
            <a:noFill/>
          </a:ln>
        </p:spPr>
      </p:pic>
      <p:sp>
        <p:nvSpPr>
          <p:cNvPr id="208" name="Google Shape;208;p6"/>
          <p:cNvSpPr txBox="1">
            <a:spLocks noGrp="1"/>
          </p:cNvSpPr>
          <p:nvPr>
            <p:ph type="body" idx="1"/>
          </p:nvPr>
        </p:nvSpPr>
        <p:spPr>
          <a:xfrm>
            <a:off x="454525" y="1860094"/>
            <a:ext cx="8360366" cy="2826206"/>
          </a:xfrm>
          <a:prstGeom prst="rect">
            <a:avLst/>
          </a:prstGeom>
          <a:solidFill>
            <a:srgbClr val="F7CAAC"/>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GB">
                <a:solidFill>
                  <a:schemeClr val="dk1"/>
                </a:solidFill>
                <a:latin typeface="Calibri"/>
                <a:ea typeface="Calibri"/>
                <a:cs typeface="Calibri"/>
                <a:sym typeface="Calibri"/>
              </a:rPr>
              <a:t>The 'eScience Global Engagement' of EnCo in the GEANT project is there to support those developments in the policy and best practice areas that would benefit the community at large, and do that by means of supporting the work in the existing forums such as WISE, FIM4R, IGTF, REFEDS, AARC-community, and the research and e-Infra communities directly</a:t>
            </a:r>
            <a:endParaRPr sz="3200">
              <a:solidFill>
                <a:schemeClr val="dk1"/>
              </a:solidFill>
            </a:endParaRPr>
          </a:p>
        </p:txBody>
      </p:sp>
      <p:sp>
        <p:nvSpPr>
          <p:cNvPr id="209" name="Google Shape;20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6</a:t>
            </a:fld>
            <a:endParaRPr/>
          </a:p>
        </p:txBody>
      </p:sp>
      <p:sp>
        <p:nvSpPr>
          <p:cNvPr id="210" name="Google Shape;210;p6"/>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eScience Global Engagement</a:t>
            </a:r>
            <a:endParaRPr/>
          </a:p>
        </p:txBody>
      </p:sp>
      <p:pic>
        <p:nvPicPr>
          <p:cNvPr id="211" name="Google Shape;211;p6"/>
          <p:cNvPicPr preferRelativeResize="0"/>
          <p:nvPr/>
        </p:nvPicPr>
        <p:blipFill rotWithShape="1">
          <a:blip r:embed="rId4">
            <a:alphaModFix/>
          </a:blip>
          <a:srcRect/>
          <a:stretch/>
        </p:blipFill>
        <p:spPr>
          <a:xfrm>
            <a:off x="9957438" y="4795682"/>
            <a:ext cx="1766889" cy="1766889"/>
          </a:xfrm>
          <a:prstGeom prst="rect">
            <a:avLst/>
          </a:prstGeom>
          <a:noFill/>
          <a:ln>
            <a:noFill/>
          </a:ln>
        </p:spPr>
      </p:pic>
      <p:pic>
        <p:nvPicPr>
          <p:cNvPr id="212" name="Google Shape;212;p6"/>
          <p:cNvPicPr preferRelativeResize="0"/>
          <p:nvPr/>
        </p:nvPicPr>
        <p:blipFill rotWithShape="1">
          <a:blip r:embed="rId5">
            <a:alphaModFix/>
          </a:blip>
          <a:srcRect/>
          <a:stretch/>
        </p:blipFill>
        <p:spPr>
          <a:xfrm>
            <a:off x="8000465" y="5366802"/>
            <a:ext cx="1673164" cy="624648"/>
          </a:xfrm>
          <a:prstGeom prst="rect">
            <a:avLst/>
          </a:prstGeom>
          <a:noFill/>
          <a:ln>
            <a:noFill/>
          </a:ln>
        </p:spPr>
      </p:pic>
      <p:pic>
        <p:nvPicPr>
          <p:cNvPr id="213" name="Google Shape;213;p6"/>
          <p:cNvPicPr preferRelativeResize="0"/>
          <p:nvPr/>
        </p:nvPicPr>
        <p:blipFill rotWithShape="1">
          <a:blip r:embed="rId6">
            <a:alphaModFix/>
          </a:blip>
          <a:srcRect/>
          <a:stretch/>
        </p:blipFill>
        <p:spPr>
          <a:xfrm>
            <a:off x="4621828" y="5252502"/>
            <a:ext cx="3094830" cy="853248"/>
          </a:xfrm>
          <a:prstGeom prst="rect">
            <a:avLst/>
          </a:prstGeom>
          <a:noFill/>
          <a:ln>
            <a:noFill/>
          </a:ln>
        </p:spPr>
      </p:pic>
      <p:pic>
        <p:nvPicPr>
          <p:cNvPr id="214" name="Google Shape;214;p6"/>
          <p:cNvPicPr preferRelativeResize="0"/>
          <p:nvPr/>
        </p:nvPicPr>
        <p:blipFill rotWithShape="1">
          <a:blip r:embed="rId7">
            <a:alphaModFix/>
          </a:blip>
          <a:srcRect/>
          <a:stretch/>
        </p:blipFill>
        <p:spPr>
          <a:xfrm>
            <a:off x="454525" y="5367976"/>
            <a:ext cx="1778000" cy="622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8"/>
        <p:cNvGrpSpPr/>
        <p:nvPr/>
      </p:nvGrpSpPr>
      <p:grpSpPr>
        <a:xfrm>
          <a:off x="0" y="0"/>
          <a:ext cx="0" cy="0"/>
          <a:chOff x="0" y="0"/>
          <a:chExt cx="0" cy="0"/>
        </a:xfrm>
      </p:grpSpPr>
      <p:sp>
        <p:nvSpPr>
          <p:cNvPr id="219" name="Google Shape;219;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7"/>
          <p:cNvSpPr/>
          <p:nvPr/>
        </p:nvSpPr>
        <p:spPr>
          <a:xfrm flipH="1">
            <a:off x="2" y="0"/>
            <a:ext cx="12191998" cy="1575955"/>
          </a:xfrm>
          <a:prstGeom prst="rect">
            <a:avLst/>
          </a:prstGeom>
          <a:gradFill>
            <a:gsLst>
              <a:gs pos="0">
                <a:srgbClr val="000000">
                  <a:alpha val="95686"/>
                </a:srgbClr>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 name="Google Shape;221;p7"/>
          <p:cNvSpPr/>
          <p:nvPr/>
        </p:nvSpPr>
        <p:spPr>
          <a:xfrm rot="10800000" flipH="1">
            <a:off x="8128857" y="0"/>
            <a:ext cx="4063143" cy="1576412"/>
          </a:xfrm>
          <a:prstGeom prst="rect">
            <a:avLst/>
          </a:prstGeom>
          <a:gradFill>
            <a:gsLst>
              <a:gs pos="0">
                <a:srgbClr val="1F3864">
                  <a:alpha val="67843"/>
                </a:srgbClr>
              </a:gs>
              <a:gs pos="19000">
                <a:srgbClr val="1F3864">
                  <a:alpha val="67843"/>
                </a:srgbClr>
              </a:gs>
              <a:gs pos="100000">
                <a:srgbClr val="4472C4">
                  <a:alpha val="78823"/>
                </a:srgbClr>
              </a:gs>
            </a:gsLst>
            <a:lin ang="191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 name="Google Shape;222;p7"/>
          <p:cNvSpPr/>
          <p:nvPr/>
        </p:nvSpPr>
        <p:spPr>
          <a:xfrm rot="5400000">
            <a:off x="5307777" y="-5307778"/>
            <a:ext cx="1576446" cy="12192002"/>
          </a:xfrm>
          <a:prstGeom prst="rect">
            <a:avLst/>
          </a:prstGeom>
          <a:gradFill>
            <a:gsLst>
              <a:gs pos="0">
                <a:srgbClr val="4472C4">
                  <a:alpha val="0"/>
                </a:srgbClr>
              </a:gs>
              <a:gs pos="23000">
                <a:srgbClr val="4472C4">
                  <a:alpha val="0"/>
                </a:srgbClr>
              </a:gs>
              <a:gs pos="99000">
                <a:srgbClr val="000000">
                  <a:alpha val="73725"/>
                </a:srgbClr>
              </a:gs>
              <a:gs pos="100000">
                <a:srgbClr val="000000">
                  <a:alpha val="73725"/>
                </a:srgbClr>
              </a:gs>
            </a:gsLst>
            <a:lin ang="203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 name="Google Shape;223;p7"/>
          <p:cNvSpPr txBox="1">
            <a:spLocks noGrp="1"/>
          </p:cNvSpPr>
          <p:nvPr>
            <p:ph type="title"/>
          </p:nvPr>
        </p:nvSpPr>
        <p:spPr>
          <a:xfrm>
            <a:off x="1371597" y="348865"/>
            <a:ext cx="10044023" cy="8777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GB" sz="4000">
                <a:solidFill>
                  <a:srgbClr val="FFFFFF"/>
                </a:solidFill>
                <a:latin typeface="Calibri"/>
                <a:ea typeface="Calibri"/>
                <a:cs typeface="Calibri"/>
                <a:sym typeface="Calibri"/>
              </a:rPr>
              <a:t>T&amp;I Enabling Communities</a:t>
            </a:r>
            <a:endParaRPr/>
          </a:p>
        </p:txBody>
      </p:sp>
      <p:sp>
        <p:nvSpPr>
          <p:cNvPr id="224" name="Google Shape;224;p7"/>
          <p:cNvSpPr txBox="1">
            <a:spLocks noGrp="1"/>
          </p:cNvSpPr>
          <p:nvPr>
            <p:ph type="sldNum" idx="12"/>
          </p:nvPr>
        </p:nvSpPr>
        <p:spPr>
          <a:xfrm>
            <a:off x="11704320" y="6455664"/>
            <a:ext cx="448056"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sz="1100">
                <a:solidFill>
                  <a:srgbClr val="7F7F7F"/>
                </a:solidFill>
              </a:rPr>
              <a:t>7</a:t>
            </a:fld>
            <a:endParaRPr sz="1100">
              <a:solidFill>
                <a:srgbClr val="7F7F7F"/>
              </a:solidFill>
            </a:endParaRPr>
          </a:p>
        </p:txBody>
      </p:sp>
      <p:grpSp>
        <p:nvGrpSpPr>
          <p:cNvPr id="225" name="Google Shape;225;p7"/>
          <p:cNvGrpSpPr/>
          <p:nvPr/>
        </p:nvGrpSpPr>
        <p:grpSpPr>
          <a:xfrm>
            <a:off x="737500" y="2566481"/>
            <a:ext cx="10740939" cy="3285000"/>
            <a:chOff x="93444" y="453902"/>
            <a:chExt cx="10740939" cy="3285000"/>
          </a:xfrm>
        </p:grpSpPr>
        <p:sp>
          <p:nvSpPr>
            <p:cNvPr id="226" name="Google Shape;226;p7"/>
            <p:cNvSpPr/>
            <p:nvPr/>
          </p:nvSpPr>
          <p:spPr>
            <a:xfrm>
              <a:off x="718664" y="453902"/>
              <a:ext cx="1955812" cy="1955812"/>
            </a:xfrm>
            <a:prstGeom prst="round2DiagRect">
              <a:avLst>
                <a:gd name="adj1" fmla="val 29727"/>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7"/>
            <p:cNvSpPr/>
            <p:nvPr/>
          </p:nvSpPr>
          <p:spPr>
            <a:xfrm>
              <a:off x="1135476" y="870714"/>
              <a:ext cx="1122187" cy="1122187"/>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7"/>
            <p:cNvSpPr/>
            <p:nvPr/>
          </p:nvSpPr>
          <p:spPr>
            <a:xfrm>
              <a:off x="93445" y="3018902"/>
              <a:ext cx="320625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txBox="1"/>
            <p:nvPr/>
          </p:nvSpPr>
          <p:spPr>
            <a:xfrm>
              <a:off x="93444" y="3018902"/>
              <a:ext cx="3298471"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3300"/>
                <a:buFont typeface="Calibri"/>
                <a:buNone/>
              </a:pPr>
              <a:r>
                <a:rPr lang="en-GB" sz="3300" cap="none" dirty="0">
                  <a:solidFill>
                    <a:schemeClr val="dk1"/>
                  </a:solidFill>
                  <a:latin typeface="Calibri"/>
                  <a:ea typeface="Calibri"/>
                  <a:cs typeface="Calibri"/>
                  <a:sym typeface="Calibri"/>
                </a:rPr>
                <a:t>INTEROPERABILITY </a:t>
              </a:r>
              <a:endParaRPr sz="3300" dirty="0">
                <a:solidFill>
                  <a:schemeClr val="dk1"/>
                </a:solidFill>
                <a:latin typeface="Calibri"/>
                <a:ea typeface="Calibri"/>
                <a:cs typeface="Calibri"/>
                <a:sym typeface="Calibri"/>
              </a:endParaRPr>
            </a:p>
          </p:txBody>
        </p:sp>
        <p:sp>
          <p:nvSpPr>
            <p:cNvPr id="230" name="Google Shape;230;p7"/>
            <p:cNvSpPr/>
            <p:nvPr/>
          </p:nvSpPr>
          <p:spPr>
            <a:xfrm>
              <a:off x="4486008" y="453902"/>
              <a:ext cx="1955812" cy="1955812"/>
            </a:xfrm>
            <a:prstGeom prst="round2DiagRect">
              <a:avLst>
                <a:gd name="adj1" fmla="val 29727"/>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4902820" y="870714"/>
              <a:ext cx="1122187" cy="1122187"/>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a:off x="3860789" y="3018902"/>
              <a:ext cx="320625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txBox="1"/>
            <p:nvPr/>
          </p:nvSpPr>
          <p:spPr>
            <a:xfrm>
              <a:off x="3860789" y="3018902"/>
              <a:ext cx="320625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3300"/>
                <a:buFont typeface="Calibri"/>
                <a:buNone/>
              </a:pPr>
              <a:r>
                <a:rPr lang="en-GB" sz="3300" cap="none">
                  <a:solidFill>
                    <a:schemeClr val="dk1"/>
                  </a:solidFill>
                  <a:latin typeface="Calibri"/>
                  <a:ea typeface="Calibri"/>
                  <a:cs typeface="Calibri"/>
                  <a:sym typeface="Calibri"/>
                </a:rPr>
                <a:t>TRUST</a:t>
              </a:r>
              <a:endParaRPr sz="3300">
                <a:solidFill>
                  <a:schemeClr val="dk1"/>
                </a:solidFill>
                <a:latin typeface="Calibri"/>
                <a:ea typeface="Calibri"/>
                <a:cs typeface="Calibri"/>
                <a:sym typeface="Calibri"/>
              </a:endParaRPr>
            </a:p>
          </p:txBody>
        </p:sp>
        <p:sp>
          <p:nvSpPr>
            <p:cNvPr id="234" name="Google Shape;234;p7"/>
            <p:cNvSpPr/>
            <p:nvPr/>
          </p:nvSpPr>
          <p:spPr>
            <a:xfrm>
              <a:off x="8253352" y="453902"/>
              <a:ext cx="1955812" cy="1955812"/>
            </a:xfrm>
            <a:prstGeom prst="round2DiagRect">
              <a:avLst>
                <a:gd name="adj1" fmla="val 2972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a:off x="8670164" y="870714"/>
              <a:ext cx="1122187" cy="1122187"/>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7628133" y="3018902"/>
              <a:ext cx="320625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txBox="1"/>
            <p:nvPr/>
          </p:nvSpPr>
          <p:spPr>
            <a:xfrm>
              <a:off x="7628133" y="3018902"/>
              <a:ext cx="320625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3300"/>
                <a:buFont typeface="Calibri"/>
                <a:buNone/>
              </a:pPr>
              <a:r>
                <a:rPr lang="en-GB" sz="3300" cap="none">
                  <a:solidFill>
                    <a:schemeClr val="dk1"/>
                  </a:solidFill>
                  <a:latin typeface="Calibri"/>
                  <a:ea typeface="Calibri"/>
                  <a:cs typeface="Calibri"/>
                  <a:sym typeface="Calibri"/>
                </a:rPr>
                <a:t>SECURITY</a:t>
              </a:r>
              <a:endParaRPr sz="3300">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41"/>
        <p:cNvGrpSpPr/>
        <p:nvPr/>
      </p:nvGrpSpPr>
      <p:grpSpPr>
        <a:xfrm>
          <a:off x="0" y="0"/>
          <a:ext cx="0" cy="0"/>
          <a:chOff x="0" y="0"/>
          <a:chExt cx="0" cy="0"/>
        </a:xfrm>
      </p:grpSpPr>
      <p:sp>
        <p:nvSpPr>
          <p:cNvPr id="242" name="Google Shape;242;p8"/>
          <p:cNvSpPr/>
          <p:nvPr/>
        </p:nvSpPr>
        <p:spPr>
          <a:xfrm>
            <a:off x="5714207" y="361702"/>
            <a:ext cx="1691640" cy="1691640"/>
          </a:xfrm>
          <a:custGeom>
            <a:avLst/>
            <a:gdLst/>
            <a:ahLst/>
            <a:cxnLst/>
            <a:rect l="l" t="t" r="r" b="b"/>
            <a:pathLst>
              <a:path w="1691640" h="1691640" extrusionOk="0">
                <a:moveTo>
                  <a:pt x="845820" y="0"/>
                </a:moveTo>
                <a:cubicBezTo>
                  <a:pt x="1312954" y="0"/>
                  <a:pt x="1691640" y="378686"/>
                  <a:pt x="1691640" y="845820"/>
                </a:cubicBezTo>
                <a:cubicBezTo>
                  <a:pt x="1691640" y="1312954"/>
                  <a:pt x="1312954" y="1691640"/>
                  <a:pt x="845820" y="1691640"/>
                </a:cubicBezTo>
                <a:cubicBezTo>
                  <a:pt x="378687" y="1691640"/>
                  <a:pt x="0" y="1312954"/>
                  <a:pt x="0" y="845820"/>
                </a:cubicBezTo>
                <a:cubicBezTo>
                  <a:pt x="0" y="378686"/>
                  <a:pt x="378687" y="0"/>
                  <a:pt x="84582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3" name="Google Shape;243;p8"/>
          <p:cNvSpPr/>
          <p:nvPr/>
        </p:nvSpPr>
        <p:spPr>
          <a:xfrm>
            <a:off x="5549615" y="197110"/>
            <a:ext cx="2020824" cy="202082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44" name="Google Shape;244;p8"/>
          <p:cNvPicPr preferRelativeResize="0"/>
          <p:nvPr/>
        </p:nvPicPr>
        <p:blipFill rotWithShape="1">
          <a:blip r:embed="rId3">
            <a:alphaModFix/>
          </a:blip>
          <a:srcRect/>
          <a:stretch/>
        </p:blipFill>
        <p:spPr>
          <a:xfrm>
            <a:off x="6050245" y="696037"/>
            <a:ext cx="1017204" cy="1017204"/>
          </a:xfrm>
          <a:prstGeom prst="rect">
            <a:avLst/>
          </a:prstGeom>
          <a:noFill/>
          <a:ln>
            <a:noFill/>
          </a:ln>
        </p:spPr>
      </p:pic>
      <p:sp>
        <p:nvSpPr>
          <p:cNvPr id="245" name="Google Shape;245;p8"/>
          <p:cNvSpPr/>
          <p:nvPr/>
        </p:nvSpPr>
        <p:spPr>
          <a:xfrm>
            <a:off x="8278624" y="2"/>
            <a:ext cx="3913376" cy="3281569"/>
          </a:xfrm>
          <a:custGeom>
            <a:avLst/>
            <a:gdLst/>
            <a:ahLst/>
            <a:cxnLst/>
            <a:rect l="l" t="t" r="r" b="b"/>
            <a:pathLst>
              <a:path w="3913376" h="3281569" extrusionOk="0">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8"/>
          <p:cNvSpPr/>
          <p:nvPr/>
        </p:nvSpPr>
        <p:spPr>
          <a:xfrm>
            <a:off x="8114932" y="1"/>
            <a:ext cx="4077068" cy="3445261"/>
          </a:xfrm>
          <a:custGeom>
            <a:avLst/>
            <a:gdLst/>
            <a:ahLst/>
            <a:cxnLst/>
            <a:rect l="l" t="t" r="r" b="b"/>
            <a:pathLst>
              <a:path w="4077068" h="3445261" extrusionOk="0">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47" name="Google Shape;247;p8"/>
          <p:cNvPicPr preferRelativeResize="0"/>
          <p:nvPr/>
        </p:nvPicPr>
        <p:blipFill rotWithShape="1">
          <a:blip r:embed="rId4">
            <a:alphaModFix/>
          </a:blip>
          <a:srcRect/>
          <a:stretch/>
        </p:blipFill>
        <p:spPr>
          <a:xfrm>
            <a:off x="9089409" y="957260"/>
            <a:ext cx="2754569" cy="973936"/>
          </a:xfrm>
          <a:prstGeom prst="rect">
            <a:avLst/>
          </a:prstGeom>
          <a:noFill/>
          <a:ln>
            <a:noFill/>
          </a:ln>
        </p:spPr>
      </p:pic>
      <p:sp>
        <p:nvSpPr>
          <p:cNvPr id="248" name="Google Shape;248;p8"/>
          <p:cNvSpPr/>
          <p:nvPr/>
        </p:nvSpPr>
        <p:spPr>
          <a:xfrm>
            <a:off x="1818614" y="4769536"/>
            <a:ext cx="3950208" cy="2088462"/>
          </a:xfrm>
          <a:custGeom>
            <a:avLst/>
            <a:gdLst/>
            <a:ahLst/>
            <a:cxnLst/>
            <a:rect l="l" t="t" r="r" b="b"/>
            <a:pathLst>
              <a:path w="3950208" h="2088462" extrusionOk="0">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8"/>
          <p:cNvSpPr/>
          <p:nvPr/>
        </p:nvSpPr>
        <p:spPr>
          <a:xfrm>
            <a:off x="1653162" y="4604085"/>
            <a:ext cx="4281112" cy="2253913"/>
          </a:xfrm>
          <a:custGeom>
            <a:avLst/>
            <a:gdLst/>
            <a:ahLst/>
            <a:cxnLst/>
            <a:rect l="l" t="t" r="r" b="b"/>
            <a:pathLst>
              <a:path w="4281112" h="2253913" extrusionOk="0">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0" name="Google Shape;250;p8"/>
          <p:cNvSpPr/>
          <p:nvPr/>
        </p:nvSpPr>
        <p:spPr>
          <a:xfrm>
            <a:off x="5886020" y="2715337"/>
            <a:ext cx="2743200" cy="2743200"/>
          </a:xfrm>
          <a:custGeom>
            <a:avLst/>
            <a:gdLst/>
            <a:ahLst/>
            <a:cxnLst/>
            <a:rect l="l" t="t" r="r" b="b"/>
            <a:pathLst>
              <a:path w="2743200" h="2743200" extrusionOk="0">
                <a:moveTo>
                  <a:pt x="1371600" y="0"/>
                </a:moveTo>
                <a:cubicBezTo>
                  <a:pt x="2129114" y="0"/>
                  <a:pt x="2743200" y="614087"/>
                  <a:pt x="2743200" y="1371600"/>
                </a:cubicBezTo>
                <a:cubicBezTo>
                  <a:pt x="2743200" y="2129114"/>
                  <a:pt x="2129114" y="2743200"/>
                  <a:pt x="1371600" y="2743200"/>
                </a:cubicBezTo>
                <a:cubicBezTo>
                  <a:pt x="614087" y="2743200"/>
                  <a:pt x="0" y="2129114"/>
                  <a:pt x="0" y="1371600"/>
                </a:cubicBezTo>
                <a:cubicBezTo>
                  <a:pt x="0" y="614087"/>
                  <a:pt x="614087" y="0"/>
                  <a:pt x="137160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 name="Google Shape;251;p8"/>
          <p:cNvSpPr/>
          <p:nvPr/>
        </p:nvSpPr>
        <p:spPr>
          <a:xfrm>
            <a:off x="5721428" y="2550745"/>
            <a:ext cx="3072384" cy="307238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52" name="Google Shape;252;p8"/>
          <p:cNvPicPr preferRelativeResize="0"/>
          <p:nvPr/>
        </p:nvPicPr>
        <p:blipFill rotWithShape="1">
          <a:blip r:embed="rId5">
            <a:alphaModFix/>
          </a:blip>
          <a:srcRect/>
          <a:stretch/>
        </p:blipFill>
        <p:spPr>
          <a:xfrm>
            <a:off x="6310806" y="3276163"/>
            <a:ext cx="1885522" cy="1621548"/>
          </a:xfrm>
          <a:prstGeom prst="rect">
            <a:avLst/>
          </a:prstGeom>
          <a:noFill/>
          <a:ln>
            <a:noFill/>
          </a:ln>
        </p:spPr>
      </p:pic>
      <p:pic>
        <p:nvPicPr>
          <p:cNvPr id="253" name="Google Shape;253;p8"/>
          <p:cNvPicPr preferRelativeResize="0"/>
          <p:nvPr/>
        </p:nvPicPr>
        <p:blipFill rotWithShape="1">
          <a:blip r:embed="rId6">
            <a:alphaModFix/>
          </a:blip>
          <a:srcRect/>
          <a:stretch/>
        </p:blipFill>
        <p:spPr>
          <a:xfrm>
            <a:off x="2640841" y="5702785"/>
            <a:ext cx="2210937" cy="608007"/>
          </a:xfrm>
          <a:prstGeom prst="rect">
            <a:avLst/>
          </a:prstGeom>
          <a:noFill/>
          <a:ln>
            <a:noFill/>
          </a:ln>
        </p:spPr>
      </p:pic>
      <p:sp>
        <p:nvSpPr>
          <p:cNvPr id="254" name="Google Shape;254;p8"/>
          <p:cNvSpPr/>
          <p:nvPr/>
        </p:nvSpPr>
        <p:spPr>
          <a:xfrm>
            <a:off x="9009416" y="4131546"/>
            <a:ext cx="3178912" cy="2726454"/>
          </a:xfrm>
          <a:custGeom>
            <a:avLst/>
            <a:gdLst/>
            <a:ahLst/>
            <a:cxnLst/>
            <a:rect l="l" t="t" r="r" b="b"/>
            <a:pathLst>
              <a:path w="3178912" h="2726454" extrusionOk="0">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p8"/>
          <p:cNvSpPr/>
          <p:nvPr/>
        </p:nvSpPr>
        <p:spPr>
          <a:xfrm>
            <a:off x="8848370" y="3966828"/>
            <a:ext cx="3339958" cy="2891173"/>
          </a:xfrm>
          <a:custGeom>
            <a:avLst/>
            <a:gdLst/>
            <a:ahLst/>
            <a:cxnLst/>
            <a:rect l="l" t="t" r="r" b="b"/>
            <a:pathLst>
              <a:path w="3339958" h="2891173" extrusionOk="0">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56" name="Google Shape;256;p8"/>
          <p:cNvPicPr preferRelativeResize="0"/>
          <p:nvPr/>
        </p:nvPicPr>
        <p:blipFill rotWithShape="1">
          <a:blip r:embed="rId7">
            <a:alphaModFix/>
          </a:blip>
          <a:srcRect/>
          <a:stretch/>
        </p:blipFill>
        <p:spPr>
          <a:xfrm>
            <a:off x="9689910" y="5246061"/>
            <a:ext cx="2110556" cy="802011"/>
          </a:xfrm>
          <a:prstGeom prst="rect">
            <a:avLst/>
          </a:prstGeom>
          <a:noFill/>
          <a:ln>
            <a:noFill/>
          </a:ln>
        </p:spPr>
      </p:pic>
      <p:grpSp>
        <p:nvGrpSpPr>
          <p:cNvPr id="257" name="Google Shape;257;p8"/>
          <p:cNvGrpSpPr/>
          <p:nvPr/>
        </p:nvGrpSpPr>
        <p:grpSpPr>
          <a:xfrm>
            <a:off x="-7999" y="613473"/>
            <a:ext cx="5598838" cy="3999170"/>
            <a:chOff x="6353374" y="1417361"/>
            <a:chExt cx="5598838" cy="3999170"/>
          </a:xfrm>
        </p:grpSpPr>
        <p:grpSp>
          <p:nvGrpSpPr>
            <p:cNvPr id="258" name="Google Shape;258;p8"/>
            <p:cNvGrpSpPr/>
            <p:nvPr/>
          </p:nvGrpSpPr>
          <p:grpSpPr>
            <a:xfrm>
              <a:off x="6353374" y="1417361"/>
              <a:ext cx="5598838" cy="3999170"/>
              <a:chOff x="0" y="799770"/>
              <a:chExt cx="5598838" cy="3999170"/>
            </a:xfrm>
          </p:grpSpPr>
          <p:sp>
            <p:nvSpPr>
              <p:cNvPr id="259" name="Google Shape;259;p8"/>
              <p:cNvSpPr/>
              <p:nvPr/>
            </p:nvSpPr>
            <p:spPr>
              <a:xfrm>
                <a:off x="2099564" y="1939533"/>
                <a:ext cx="1399709" cy="1399709"/>
              </a:xfrm>
              <a:prstGeom prst="ellipse">
                <a:avLst/>
              </a:prstGeom>
              <a:solidFill>
                <a:srgbClr val="4372C3">
                  <a:alpha val="49803"/>
                </a:srgb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1599524" y="799770"/>
                <a:ext cx="2399790" cy="93980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txBox="1"/>
              <p:nvPr/>
            </p:nvSpPr>
            <p:spPr>
              <a:xfrm>
                <a:off x="1599524" y="799770"/>
                <a:ext cx="2399790" cy="93980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4200"/>
                  <a:buFont typeface="Calibri"/>
                  <a:buNone/>
                </a:pPr>
                <a:r>
                  <a:rPr lang="en-GB" sz="4200">
                    <a:solidFill>
                      <a:schemeClr val="lt1"/>
                    </a:solidFill>
                    <a:latin typeface="Calibri"/>
                    <a:ea typeface="Calibri"/>
                    <a:cs typeface="Calibri"/>
                    <a:sym typeface="Calibri"/>
                  </a:rPr>
                  <a:t>REFEDS</a:t>
                </a:r>
                <a:endParaRPr/>
              </a:p>
            </p:txBody>
          </p:sp>
          <p:sp>
            <p:nvSpPr>
              <p:cNvPr id="262" name="Google Shape;262;p8"/>
              <p:cNvSpPr/>
              <p:nvPr/>
            </p:nvSpPr>
            <p:spPr>
              <a:xfrm>
                <a:off x="2632014" y="2326253"/>
                <a:ext cx="1399709" cy="1399709"/>
              </a:xfrm>
              <a:prstGeom prst="ellipse">
                <a:avLst/>
              </a:prstGeom>
              <a:solidFill>
                <a:srgbClr val="4372C3">
                  <a:alpha val="49803"/>
                </a:srgb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8"/>
              <p:cNvSpPr/>
              <p:nvPr/>
            </p:nvSpPr>
            <p:spPr>
              <a:xfrm>
                <a:off x="4143140" y="2039513"/>
                <a:ext cx="1455698" cy="10197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8"/>
              <p:cNvSpPr txBox="1"/>
              <p:nvPr/>
            </p:nvSpPr>
            <p:spPr>
              <a:xfrm>
                <a:off x="4143140" y="2039513"/>
                <a:ext cx="1455698" cy="101978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4200"/>
                  <a:buFont typeface="Calibri"/>
                  <a:buNone/>
                </a:pPr>
                <a:r>
                  <a:rPr lang="en-GB" sz="4200">
                    <a:solidFill>
                      <a:schemeClr val="lt1"/>
                    </a:solidFill>
                    <a:latin typeface="Calibri"/>
                    <a:ea typeface="Calibri"/>
                    <a:cs typeface="Calibri"/>
                    <a:sym typeface="Calibri"/>
                  </a:rPr>
                  <a:t>AARC</a:t>
                </a:r>
                <a:endParaRPr/>
              </a:p>
            </p:txBody>
          </p:sp>
          <p:sp>
            <p:nvSpPr>
              <p:cNvPr id="265" name="Google Shape;265;p8"/>
              <p:cNvSpPr/>
              <p:nvPr/>
            </p:nvSpPr>
            <p:spPr>
              <a:xfrm>
                <a:off x="2428776" y="2952523"/>
                <a:ext cx="1399709" cy="1399709"/>
              </a:xfrm>
              <a:prstGeom prst="ellipse">
                <a:avLst/>
              </a:prstGeom>
              <a:solidFill>
                <a:srgbClr val="4372C3">
                  <a:alpha val="49803"/>
                </a:srgb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8"/>
              <p:cNvSpPr/>
              <p:nvPr/>
            </p:nvSpPr>
            <p:spPr>
              <a:xfrm>
                <a:off x="3919187" y="3779152"/>
                <a:ext cx="1455698" cy="10197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txBox="1"/>
              <p:nvPr/>
            </p:nvSpPr>
            <p:spPr>
              <a:xfrm>
                <a:off x="3919187" y="3779152"/>
                <a:ext cx="1455698" cy="101978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4200"/>
                  <a:buFont typeface="Calibri"/>
                  <a:buNone/>
                </a:pPr>
                <a:r>
                  <a:rPr lang="en-GB" sz="4200">
                    <a:solidFill>
                      <a:schemeClr val="lt1"/>
                    </a:solidFill>
                    <a:latin typeface="Calibri"/>
                    <a:ea typeface="Calibri"/>
                    <a:cs typeface="Calibri"/>
                    <a:sym typeface="Calibri"/>
                  </a:rPr>
                  <a:t>WISE</a:t>
                </a:r>
                <a:endParaRPr/>
              </a:p>
            </p:txBody>
          </p:sp>
          <p:sp>
            <p:nvSpPr>
              <p:cNvPr id="268" name="Google Shape;268;p8"/>
              <p:cNvSpPr/>
              <p:nvPr/>
            </p:nvSpPr>
            <p:spPr>
              <a:xfrm>
                <a:off x="1770352" y="2952523"/>
                <a:ext cx="1399709" cy="1399709"/>
              </a:xfrm>
              <a:prstGeom prst="ellipse">
                <a:avLst/>
              </a:prstGeom>
              <a:solidFill>
                <a:srgbClr val="4372C3">
                  <a:alpha val="49803"/>
                </a:srgb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8"/>
              <p:cNvSpPr/>
              <p:nvPr/>
            </p:nvSpPr>
            <p:spPr>
              <a:xfrm>
                <a:off x="223953" y="3779152"/>
                <a:ext cx="1455698" cy="10197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txBox="1"/>
              <p:nvPr/>
            </p:nvSpPr>
            <p:spPr>
              <a:xfrm>
                <a:off x="223953" y="3779152"/>
                <a:ext cx="1455698" cy="101978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4200"/>
                  <a:buFont typeface="Calibri"/>
                  <a:buNone/>
                </a:pPr>
                <a:r>
                  <a:rPr lang="en-GB" sz="4200">
                    <a:solidFill>
                      <a:schemeClr val="lt1"/>
                    </a:solidFill>
                    <a:latin typeface="Calibri"/>
                    <a:ea typeface="Calibri"/>
                    <a:cs typeface="Calibri"/>
                    <a:sym typeface="Calibri"/>
                  </a:rPr>
                  <a:t>FIM4R</a:t>
                </a:r>
                <a:endParaRPr/>
              </a:p>
            </p:txBody>
          </p:sp>
          <p:sp>
            <p:nvSpPr>
              <p:cNvPr id="271" name="Google Shape;271;p8"/>
              <p:cNvSpPr/>
              <p:nvPr/>
            </p:nvSpPr>
            <p:spPr>
              <a:xfrm>
                <a:off x="1567115" y="2326253"/>
                <a:ext cx="1399709" cy="1399709"/>
              </a:xfrm>
              <a:prstGeom prst="ellipse">
                <a:avLst/>
              </a:prstGeom>
              <a:solidFill>
                <a:srgbClr val="4372C3">
                  <a:alpha val="49803"/>
                </a:srgb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8"/>
              <p:cNvSpPr/>
              <p:nvPr/>
            </p:nvSpPr>
            <p:spPr>
              <a:xfrm>
                <a:off x="0" y="2039513"/>
                <a:ext cx="1455698" cy="10197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8"/>
              <p:cNvSpPr txBox="1"/>
              <p:nvPr/>
            </p:nvSpPr>
            <p:spPr>
              <a:xfrm>
                <a:off x="0" y="2039513"/>
                <a:ext cx="1455698" cy="101978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4200"/>
                  <a:buFont typeface="Calibri"/>
                  <a:buNone/>
                </a:pPr>
                <a:r>
                  <a:rPr lang="en-GB" sz="4200">
                    <a:solidFill>
                      <a:schemeClr val="lt1"/>
                    </a:solidFill>
                    <a:latin typeface="Calibri"/>
                    <a:ea typeface="Calibri"/>
                    <a:cs typeface="Calibri"/>
                    <a:sym typeface="Calibri"/>
                  </a:rPr>
                  <a:t>IGTF</a:t>
                </a:r>
                <a:endParaRPr/>
              </a:p>
            </p:txBody>
          </p:sp>
        </p:grpSp>
        <p:sp>
          <p:nvSpPr>
            <p:cNvPr id="274" name="Google Shape;274;p8"/>
            <p:cNvSpPr/>
            <p:nvPr/>
          </p:nvSpPr>
          <p:spPr>
            <a:xfrm>
              <a:off x="8463448" y="3095355"/>
              <a:ext cx="1399709" cy="1399709"/>
            </a:xfrm>
            <a:prstGeom prst="ellipse">
              <a:avLst/>
            </a:prstGeom>
            <a:solidFill>
              <a:schemeClr val="accent2">
                <a:alpha val="49803"/>
              </a:schemeClr>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r>
                <a:rPr lang="en-GB" sz="1800">
                  <a:solidFill>
                    <a:schemeClr val="lt1"/>
                  </a:solidFill>
                  <a:latin typeface="Calibri"/>
                  <a:ea typeface="Calibri"/>
                  <a:cs typeface="Calibri"/>
                  <a:sym typeface="Calibri"/>
                </a:rPr>
                <a:t>EnCo</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13"/>
          <p:cNvPicPr preferRelativeResize="0"/>
          <p:nvPr/>
        </p:nvPicPr>
        <p:blipFill rotWithShape="1">
          <a:blip r:embed="rId3">
            <a:alphaModFix/>
          </a:blip>
          <a:srcRect/>
          <a:stretch/>
        </p:blipFill>
        <p:spPr>
          <a:xfrm>
            <a:off x="8927136" y="3565525"/>
            <a:ext cx="3264864" cy="2613025"/>
          </a:xfrm>
          <a:prstGeom prst="rect">
            <a:avLst/>
          </a:prstGeom>
          <a:noFill/>
          <a:ln>
            <a:noFill/>
          </a:ln>
        </p:spPr>
      </p:pic>
      <p:sp>
        <p:nvSpPr>
          <p:cNvPr id="317" name="Google Shape;317;p13"/>
          <p:cNvSpPr txBox="1">
            <a:spLocks noGrp="1"/>
          </p:cNvSpPr>
          <p:nvPr>
            <p:ph type="body" idx="1"/>
          </p:nvPr>
        </p:nvSpPr>
        <p:spPr>
          <a:xfrm>
            <a:off x="566770" y="2102982"/>
            <a:ext cx="8360366" cy="3952130"/>
          </a:xfrm>
          <a:prstGeom prst="rect">
            <a:avLst/>
          </a:prstGeom>
          <a:solidFill>
            <a:srgbClr val="F7CAAC"/>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endParaRPr>
              <a:solidFill>
                <a:schemeClr val="dk1"/>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2800"/>
              <a:buNone/>
            </a:pPr>
            <a:r>
              <a:rPr lang="en-GB">
                <a:solidFill>
                  <a:schemeClr val="dk1"/>
                </a:solidFill>
                <a:latin typeface="Calibri"/>
                <a:ea typeface="Calibri"/>
                <a:cs typeface="Calibri"/>
                <a:sym typeface="Calibri"/>
              </a:rPr>
              <a:t>The AARC Engagement Group for Infrastructures (AEGIS) brings together </a:t>
            </a:r>
            <a:r>
              <a:rPr lang="en-GB">
                <a:solidFill>
                  <a:srgbClr val="000000"/>
                </a:solidFill>
                <a:latin typeface="Calibri"/>
                <a:ea typeface="Calibri"/>
                <a:cs typeface="Calibri"/>
                <a:sym typeface="Calibri"/>
              </a:rPr>
              <a:t>global representatives from AAI operators in research infrastructures and e-infrastructures</a:t>
            </a:r>
            <a:r>
              <a:rPr lang="en-GB">
                <a:solidFill>
                  <a:schemeClr val="dk1"/>
                </a:solidFill>
                <a:latin typeface="Calibri"/>
                <a:ea typeface="Calibri"/>
                <a:cs typeface="Calibri"/>
                <a:sym typeface="Calibri"/>
              </a:rPr>
              <a:t>, which are implementing authentication and authorisation services that support federated access, to discuss adoption of policy and technical best practices that facilitate interoperability across e-infrastructures ands e-infrastructures. </a:t>
            </a:r>
            <a:endParaRPr/>
          </a:p>
        </p:txBody>
      </p:sp>
      <p:sp>
        <p:nvSpPr>
          <p:cNvPr id="318" name="Google Shape;3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9</a:t>
            </a:fld>
            <a:endParaRPr/>
          </a:p>
        </p:txBody>
      </p:sp>
      <p:sp>
        <p:nvSpPr>
          <p:cNvPr id="319" name="Google Shape;319;p13"/>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AEGIS</a:t>
            </a:r>
            <a:endParaRPr/>
          </a:p>
        </p:txBody>
      </p:sp>
      <p:sp>
        <p:nvSpPr>
          <p:cNvPr id="320" name="Google Shape;320;p13"/>
          <p:cNvSpPr/>
          <p:nvPr/>
        </p:nvSpPr>
        <p:spPr>
          <a:xfrm rot="1233702">
            <a:off x="9794152" y="2136229"/>
            <a:ext cx="1721069"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Facilitated by </a:t>
            </a:r>
            <a:r>
              <a:rPr lang="en-GB" sz="1800" dirty="0" err="1">
                <a:solidFill>
                  <a:schemeClr val="lt1"/>
                </a:solidFill>
                <a:latin typeface="Calibri"/>
                <a:ea typeface="Calibri"/>
                <a:cs typeface="Calibri"/>
                <a:sym typeface="Calibri"/>
              </a:rPr>
              <a:t>EnCo</a:t>
            </a:r>
            <a:endParaRPr sz="1800" dirty="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TotalTime>
  <Words>970</Words>
  <Application>Microsoft Macintosh PowerPoint</Application>
  <PresentationFormat>Widescreen</PresentationFormat>
  <Paragraphs>175</Paragraphs>
  <Slides>30</Slides>
  <Notes>25</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30</vt:i4>
      </vt:variant>
    </vt:vector>
  </HeadingPairs>
  <TitlesOfParts>
    <vt:vector size="34" baseType="lpstr">
      <vt:lpstr>Arial</vt:lpstr>
      <vt:lpstr>Calibri</vt:lpstr>
      <vt:lpstr>Office Theme</vt:lpstr>
      <vt:lpstr>Office Theme</vt:lpstr>
      <vt:lpstr>PowerPoint Presentation</vt:lpstr>
      <vt:lpstr> </vt:lpstr>
      <vt:lpstr>PowerPoint Presentation</vt:lpstr>
      <vt:lpstr>PowerPoint Presentation</vt:lpstr>
      <vt:lpstr>PowerPoint Presentation</vt:lpstr>
      <vt:lpstr>T&amp;I eScience Global Engagement</vt:lpstr>
      <vt:lpstr>T&amp;I Enabling Communities</vt:lpstr>
      <vt:lpstr>PowerPoint Presentation</vt:lpstr>
      <vt:lpstr>AEGIS</vt:lpstr>
      <vt:lpstr>T&amp;I Enabling Communities</vt:lpstr>
      <vt:lpstr>T&amp;I Enabling Communities</vt:lpstr>
      <vt:lpstr>T&amp;I Enabling Communities</vt:lpstr>
      <vt:lpstr>T&amp;I Enabling Communities</vt:lpstr>
      <vt:lpstr>T&amp;I Enabling Communities</vt:lpstr>
      <vt:lpstr>T&amp;I Enabling Communities</vt:lpstr>
      <vt:lpstr>T&amp;I Enabling Communities</vt:lpstr>
      <vt:lpstr>T&amp;I Enabling Communities</vt:lpstr>
      <vt:lpstr>T&amp;I Enabling Communities</vt:lpstr>
      <vt:lpstr>T&amp;I Enabling Communities</vt:lpstr>
      <vt:lpstr>T&amp;I Enabling Communities</vt:lpstr>
      <vt:lpstr>T&amp;I Enabling Communities</vt:lpstr>
      <vt:lpstr>T&amp;I Enabling Communities</vt:lpstr>
      <vt:lpstr>T&amp;I Enabling Communities</vt:lpstr>
      <vt:lpstr>T&amp;I eScience Global Engagement</vt:lpstr>
      <vt:lpstr>T&amp;I eScience Global Engagement</vt:lpstr>
      <vt:lpstr>T&amp;I eScience Global Engagement</vt:lpstr>
      <vt:lpstr>T&amp;I eScience Global Engagement</vt:lpstr>
      <vt:lpstr>T&amp;I eScience Global Engagement</vt:lpstr>
      <vt:lpstr>Engage!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Maarten Kremers</dc:creator>
  <cp:lastModifiedBy>Maarten Kremers</cp:lastModifiedBy>
  <cp:revision>12</cp:revision>
  <dcterms:created xsi:type="dcterms:W3CDTF">2020-05-14T10:15:39Z</dcterms:created>
  <dcterms:modified xsi:type="dcterms:W3CDTF">2022-05-24T06:12:29Z</dcterms:modified>
</cp:coreProperties>
</file>