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Source Code Pro"/>
      <p:regular r:id="rId23"/>
      <p:bold r:id="rId24"/>
      <p:italic r:id="rId25"/>
      <p:boldItalic r:id="rId26"/>
    </p:embeddedFont>
    <p:embeddedFont>
      <p:font typeface="Open Sans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SourceCodePro-bold.fntdata"/><Relationship Id="rId23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SourceCodePro-boldItalic.fntdata"/><Relationship Id="rId25" Type="http://schemas.openxmlformats.org/officeDocument/2006/relationships/font" Target="fonts/SourceCodePro-italic.fntdata"/><Relationship Id="rId28" Type="http://schemas.openxmlformats.org/officeDocument/2006/relationships/font" Target="fonts/OpenSans-bold.fntdata"/><Relationship Id="rId27" Type="http://schemas.openxmlformats.org/officeDocument/2006/relationships/font" Target="fonts/OpenSa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2ce545e787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2ce545e787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g12ce545e787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2c61def768_1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2c61def768_1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g12c61def768_1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0e86519206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10e86519206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g10e86519206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2ce545e787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12ce545e787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12ce545e787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7cfe14681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7cfe14681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57cfe14681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53cde9009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53cde9009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853cde9009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deef8465e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deef8465e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deef8465e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deef8465eb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deef8465eb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deef8465eb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0c70f0ff7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0c70f0ff7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10c70f0ff74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2c61def768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2c61def768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g12c61def768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2c61def768_1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2c61def768_1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12c61def768_1_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2ce545e78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2ce545e78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12ce545e78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Relationship Id="rId3" Type="http://schemas.openxmlformats.org/officeDocument/2006/relationships/image" Target="../media/image1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658683" y="1008933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" name="Google Shape;15;p2"/>
          <p:cNvSpPr/>
          <p:nvPr/>
        </p:nvSpPr>
        <p:spPr>
          <a:xfrm rot="10800000">
            <a:off x="7091169" y="4355671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4059600" y="1925674"/>
            <a:ext cx="4072800" cy="20496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4059600" y="4155440"/>
            <a:ext cx="4072800" cy="935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415600" y="1276167"/>
            <a:ext cx="11360700" cy="283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415600" y="4216000"/>
            <a:ext cx="11360700" cy="142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_slide" showMasterSp="0">
  <p:cSld name="Intro_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5500" y="4877732"/>
            <a:ext cx="63604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23857" y="5260744"/>
            <a:ext cx="667687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1007436" y="6381328"/>
            <a:ext cx="11041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EOSC-hub receives funding from the European Union’s Horizon 2020 research and innovation programme under grant agreement No. 777536.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976601" y="4989075"/>
            <a:ext cx="155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rcauth</a:t>
            </a: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.eu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937698" y="5375344"/>
            <a:ext cx="162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@eoscfuture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1559496" y="4725144"/>
            <a:ext cx="1872300" cy="0"/>
          </a:xfrm>
          <a:prstGeom prst="straightConnector1">
            <a:avLst/>
          </a:prstGeom>
          <a:noFill/>
          <a:ln cap="flat" cmpd="sng" w="25400">
            <a:solidFill>
              <a:srgbClr val="1C3046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9" name="Google Shape;6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9376" y="6371133"/>
            <a:ext cx="422176" cy="28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1559503" y="3584813"/>
            <a:ext cx="61215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  <a:defRPr b="0" i="1" sz="2800" u="none" cap="none" strike="noStrik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1404400" y="2891113"/>
            <a:ext cx="61929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_slide" showMasterSp="0">
  <p:cSld name="Content_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/>
          <p:nvPr/>
        </p:nvSpPr>
        <p:spPr>
          <a:xfrm>
            <a:off x="11414248" y="6376243"/>
            <a:ext cx="442500" cy="293100"/>
          </a:xfrm>
          <a:prstGeom prst="rect">
            <a:avLst/>
          </a:prstGeom>
          <a:solidFill>
            <a:srgbClr val="1D2F45">
              <a:alpha val="2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152612" y="0"/>
            <a:ext cx="15114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7920205" y="0"/>
            <a:ext cx="422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11202275" y="0"/>
            <a:ext cx="9969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2543607" y="0"/>
            <a:ext cx="13548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9552385" y="0"/>
            <a:ext cx="17382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6960098" y="0"/>
            <a:ext cx="1523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1701959" y="-2"/>
            <a:ext cx="8415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857970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3454402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5663973" y="0"/>
            <a:ext cx="140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9810659" y="0"/>
            <a:ext cx="221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-181" y="-2"/>
            <a:ext cx="8583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4"/>
          <p:cNvSpPr txBox="1"/>
          <p:nvPr>
            <p:ph idx="10" type="dt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4165600" y="6381328"/>
            <a:ext cx="38607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88" name="Google Shape;88;p14"/>
          <p:cNvCxnSpPr/>
          <p:nvPr/>
        </p:nvCxnSpPr>
        <p:spPr>
          <a:xfrm rot="10800000">
            <a:off x="335440" y="6376231"/>
            <a:ext cx="11521200" cy="5100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826217"/>
            <a:ext cx="12192002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118872"/>
            <a:ext cx="1682496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" showMasterSp="0">
  <p:cSld name="Title &amp;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11414248" y="6376243"/>
            <a:ext cx="442500" cy="293100"/>
          </a:xfrm>
          <a:prstGeom prst="rect">
            <a:avLst/>
          </a:prstGeom>
          <a:solidFill>
            <a:srgbClr val="1D2F45">
              <a:alpha val="2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10" type="dt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4165600" y="6381328"/>
            <a:ext cx="38607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99" name="Google Shape;99;p15"/>
          <p:cNvCxnSpPr/>
          <p:nvPr/>
        </p:nvCxnSpPr>
        <p:spPr>
          <a:xfrm rot="10800000">
            <a:off x="335440" y="6376231"/>
            <a:ext cx="11521200" cy="5100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4152612" y="0"/>
            <a:ext cx="15114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7920205" y="0"/>
            <a:ext cx="422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11202275" y="0"/>
            <a:ext cx="9969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2543607" y="0"/>
            <a:ext cx="13548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9552385" y="0"/>
            <a:ext cx="17382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6960098" y="0"/>
            <a:ext cx="1523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1701959" y="-2"/>
            <a:ext cx="8415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857970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454402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5663973" y="0"/>
            <a:ext cx="140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9810659" y="0"/>
            <a:ext cx="221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-181" y="-2"/>
            <a:ext cx="8583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826217"/>
            <a:ext cx="12192002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15" name="Google Shape;11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118872"/>
            <a:ext cx="1689234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mediate Slide">
  <p:cSld name="Intermediate Slide">
    <p:bg>
      <p:bgPr>
        <a:blipFill rotWithShape="1">
          <a:blip r:embed="rId2">
            <a:alphaModFix/>
          </a:blip>
          <a:tile algn="tl" flip="none" tx="0" sx="99997" ty="0" sy="99997"/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28650" y="3127856"/>
            <a:ext cx="7759800" cy="2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26217"/>
            <a:ext cx="12192002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>
            <p:ph idx="2" type="body"/>
          </p:nvPr>
        </p:nvSpPr>
        <p:spPr>
          <a:xfrm>
            <a:off x="628650" y="1810325"/>
            <a:ext cx="77598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3" type="body"/>
          </p:nvPr>
        </p:nvSpPr>
        <p:spPr>
          <a:xfrm>
            <a:off x="628650" y="2440525"/>
            <a:ext cx="77598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_Slide_2" showMasterSp="0">
  <p:cSld name="Content_Slide_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11414248" y="6376243"/>
            <a:ext cx="442500" cy="293100"/>
          </a:xfrm>
          <a:prstGeom prst="rect">
            <a:avLst/>
          </a:prstGeom>
          <a:solidFill>
            <a:srgbClr val="1D2F45">
              <a:alpha val="2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4152612" y="0"/>
            <a:ext cx="15114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7920205" y="0"/>
            <a:ext cx="422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11202275" y="0"/>
            <a:ext cx="9969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/>
          <p:nvPr/>
        </p:nvSpPr>
        <p:spPr>
          <a:xfrm>
            <a:off x="2543607" y="0"/>
            <a:ext cx="13548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9552385" y="0"/>
            <a:ext cx="17382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6960098" y="0"/>
            <a:ext cx="1523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1701959" y="-2"/>
            <a:ext cx="841500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7"/>
          <p:cNvSpPr/>
          <p:nvPr/>
        </p:nvSpPr>
        <p:spPr>
          <a:xfrm>
            <a:off x="857970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>
            <a:off x="3454402" y="0"/>
            <a:ext cx="8541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5663973" y="0"/>
            <a:ext cx="14034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9810659" y="0"/>
            <a:ext cx="22170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-181" y="-2"/>
            <a:ext cx="85830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7"/>
          <p:cNvSpPr txBox="1"/>
          <p:nvPr>
            <p:ph idx="10" type="dt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17"/>
          <p:cNvSpPr txBox="1"/>
          <p:nvPr>
            <p:ph idx="11" type="ftr"/>
          </p:nvPr>
        </p:nvSpPr>
        <p:spPr>
          <a:xfrm>
            <a:off x="4165600" y="6381328"/>
            <a:ext cx="38607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7" name="Google Shape;137;p17"/>
          <p:cNvCxnSpPr/>
          <p:nvPr/>
        </p:nvCxnSpPr>
        <p:spPr>
          <a:xfrm rot="10800000">
            <a:off x="335440" y="6376231"/>
            <a:ext cx="11521200" cy="5100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5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9" name="Google Shape;13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826217"/>
            <a:ext cx="12192002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7"/>
          <p:cNvSpPr txBox="1"/>
          <p:nvPr>
            <p:ph idx="1" type="body"/>
          </p:nvPr>
        </p:nvSpPr>
        <p:spPr>
          <a:xfrm>
            <a:off x="287355" y="1340771"/>
            <a:ext cx="5664600" cy="47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60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17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17"/>
          <p:cNvSpPr txBox="1"/>
          <p:nvPr>
            <p:ph idx="3" type="body"/>
          </p:nvPr>
        </p:nvSpPr>
        <p:spPr>
          <a:xfrm>
            <a:off x="6168008" y="1340771"/>
            <a:ext cx="5664600" cy="47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3" name="Google Shape;14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118872"/>
            <a:ext cx="1689234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 showMasterSp="0">
  <p:cSld name="Customised Layou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0358" y="5283380"/>
            <a:ext cx="630033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4855" y="5266706"/>
            <a:ext cx="65890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 txBox="1"/>
          <p:nvPr/>
        </p:nvSpPr>
        <p:spPr>
          <a:xfrm>
            <a:off x="4730566" y="5383265"/>
            <a:ext cx="155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rcauth</a:t>
            </a: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.eu</a:t>
            </a:r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6571406" y="5372804"/>
            <a:ext cx="162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@eoscfuture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18"/>
          <p:cNvCxnSpPr/>
          <p:nvPr/>
        </p:nvCxnSpPr>
        <p:spPr>
          <a:xfrm>
            <a:off x="913269" y="2958518"/>
            <a:ext cx="2112300" cy="0"/>
          </a:xfrm>
          <a:prstGeom prst="straightConnector1">
            <a:avLst/>
          </a:prstGeom>
          <a:noFill/>
          <a:ln cap="flat" cmpd="sng" w="254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18"/>
          <p:cNvSpPr txBox="1"/>
          <p:nvPr>
            <p:ph idx="1" type="body"/>
          </p:nvPr>
        </p:nvSpPr>
        <p:spPr>
          <a:xfrm>
            <a:off x="7492315" y="2508667"/>
            <a:ext cx="33846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18"/>
          <p:cNvSpPr txBox="1"/>
          <p:nvPr/>
        </p:nvSpPr>
        <p:spPr>
          <a:xfrm>
            <a:off x="774050" y="1813325"/>
            <a:ext cx="3131100" cy="10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Thank you for your attention!</a:t>
            </a:r>
            <a:endParaRPr b="1" sz="28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774050" y="2958525"/>
            <a:ext cx="3131100" cy="10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rPr i="1"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7378400" y="1929675"/>
            <a:ext cx="21123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5151"/>
              </a:buClr>
              <a:buSzPts val="2000"/>
              <a:buNone/>
            </a:pPr>
            <a:r>
              <a:rPr b="1"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b="1" sz="2000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4225" y="6303175"/>
            <a:ext cx="9525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 txBox="1"/>
          <p:nvPr/>
        </p:nvSpPr>
        <p:spPr>
          <a:xfrm>
            <a:off x="2020275" y="6345975"/>
            <a:ext cx="95025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This material by Parties of the EOSC-hub Consortium is licensed under a Creative Commons Attribution 4.0 International License. </a:t>
            </a:r>
            <a:endParaRPr/>
          </a:p>
        </p:txBody>
      </p:sp>
      <p:pic>
        <p:nvPicPr>
          <p:cNvPr id="156" name="Google Shape;15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50656" y="3187117"/>
            <a:ext cx="3690694" cy="2155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 flipH="1">
            <a:off x="10127953" y="613633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" name="Google Shape;21;p3"/>
          <p:cNvSpPr/>
          <p:nvPr/>
        </p:nvSpPr>
        <p:spPr>
          <a:xfrm flipH="1" rot="10800000">
            <a:off x="621900" y="4744471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1031600" y="2408600"/>
            <a:ext cx="10128900" cy="2040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15600" y="1633633"/>
            <a:ext cx="53331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443200" y="1633633"/>
            <a:ext cx="53331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15600" y="1865867"/>
            <a:ext cx="3744000" cy="3713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653667" y="600200"/>
            <a:ext cx="78384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354000" y="1239033"/>
            <a:ext cx="5393700" cy="2381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354000" y="3692001"/>
            <a:ext cx="5393700" cy="2098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426000" y="5625233"/>
            <a:ext cx="7998300" cy="79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●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●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●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rcauth-eu/aarc-ansible-delegation-server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>
            <p:ph idx="1" type="body"/>
          </p:nvPr>
        </p:nvSpPr>
        <p:spPr>
          <a:xfrm>
            <a:off x="1559503" y="3584813"/>
            <a:ext cx="61215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D</a:t>
            </a:r>
            <a:r>
              <a:rPr lang="en-US"/>
              <a:t>istributed operations and plans</a:t>
            </a:r>
            <a:endParaRPr b="0" i="1" sz="2800" u="none" cap="none" strike="noStrike">
              <a:solidFill>
                <a:srgbClr val="B58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9"/>
          <p:cNvSpPr txBox="1"/>
          <p:nvPr>
            <p:ph idx="2" type="body"/>
          </p:nvPr>
        </p:nvSpPr>
        <p:spPr>
          <a:xfrm>
            <a:off x="1404400" y="2891113"/>
            <a:ext cx="61929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RCauth Online CA service</a:t>
            </a:r>
            <a:endParaRPr b="0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3710175" y="4938625"/>
            <a:ext cx="6809700" cy="8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Dissemination level</a:t>
            </a:r>
            <a:r>
              <a:rPr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endParaRPr i="1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4362908" cy="2547938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9"/>
          <p:cNvSpPr txBox="1"/>
          <p:nvPr/>
        </p:nvSpPr>
        <p:spPr>
          <a:xfrm>
            <a:off x="985600" y="6519300"/>
            <a:ext cx="9785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Open Sans"/>
                <a:ea typeface="Open Sans"/>
                <a:cs typeface="Open Sans"/>
                <a:sym typeface="Open Sans"/>
              </a:rPr>
              <a:t>and EOSC Future grant agreement id 101017536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4" name="Google Shape;314;p28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85000" lnSpcReduction="20000"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In 🔩, the deployment consists of:</a:t>
            </a:r>
            <a:endParaRPr/>
          </a:p>
          <a:p>
            <a:pPr indent="-379730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Site tasks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Build (or get binary WAR and JAR) the delegation server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Deploy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aarc-ansible-delegation-server</a:t>
            </a:r>
            <a:r>
              <a:rPr lang="en-US"/>
              <a:t>, available on github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etoken-ca-installation-stick, available in keybase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there is now an Ansible playbook/role for HA proxy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These cover about 80% of the work; the remaining 80% need doing manually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Testing</a:t>
            </a:r>
            <a:endParaRPr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Cross site tasks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Private key distribution (as discussed in many, many PMAs and reported in prev.)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Shared PKI (VPN) and database synchronisation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HAHAP (ANYCAST in this case)</a:t>
            </a:r>
            <a:endParaRPr/>
          </a:p>
          <a:p>
            <a:pPr indent="-354901" lvl="1" marL="9144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en-US"/>
              <a:t>Testing</a:t>
            </a:r>
            <a:endParaRPr/>
          </a:p>
        </p:txBody>
      </p:sp>
      <p:sp>
        <p:nvSpPr>
          <p:cNvPr id="315" name="Google Shape;315;p28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Deployment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9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2" name="Google Shape;322;p29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GRNET and Nikhef have ANYCAST working (as before)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Still need internal BGP routing for ANYCAST at RAL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RAL’s AS is secret but transparently relayed through JANET’s (AS786)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Work ongoing alongside (or after) current networkwork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CDP and the WAYF would also need HA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CDP is less critical if it’s cached but unavailability =&gt; 😠monitoring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The network is a /24 CIDR so there should be more addresses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Can’t use it for Acceptance though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OCSP also needs HA (if we had it)</a:t>
            </a:r>
            <a:endParaRPr/>
          </a:p>
        </p:txBody>
      </p:sp>
      <p:sp>
        <p:nvSpPr>
          <p:cNvPr id="323" name="Google Shape;323;p29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ANYCAST updates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0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0" name="Google Shape;330;p30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lnSpcReduction="10000"/>
          </a:bodyPr>
          <a:lstStyle/>
          <a:p>
            <a: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3x node peer-peer redundant VPN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In principle extensible to &gt;3 but what topology?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Galera cluster is kind of old hat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Although using MySQL/MariaDB has certain (dis)advantages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Splitting secrets - theory and practice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The difference between theory and practice is that, in theory, there is no difference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HAHAP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Distributed</a:t>
            </a:r>
            <a:r>
              <a:rPr lang="en-US"/>
              <a:t> CRL updates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Lower latency-to-revoke =&gt; higher LoA (well, slightly)</a:t>
            </a:r>
            <a:endParaRPr/>
          </a:p>
        </p:txBody>
      </p:sp>
      <p:sp>
        <p:nvSpPr>
          <p:cNvPr id="331" name="Google Shape;331;p30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Reusing RCauth Researched Resources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8" name="Google Shape;338;p31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160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339" name="Google Shape;339;p31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If there is time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"/>
          <p:cNvSpPr txBox="1"/>
          <p:nvPr>
            <p:ph idx="1" type="body"/>
          </p:nvPr>
        </p:nvSpPr>
        <p:spPr>
          <a:xfrm>
            <a:off x="7492315" y="2508667"/>
            <a:ext cx="33846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500"/>
              <a:t>RCauth Operations team</a:t>
            </a:r>
            <a:br>
              <a:rPr lang="en-US" sz="1500"/>
            </a:br>
            <a:r>
              <a:rPr lang="en-US" sz="1500">
                <a:latin typeface="Source Code Pro"/>
                <a:ea typeface="Source Code Pro"/>
                <a:cs typeface="Source Code Pro"/>
                <a:sym typeface="Source Code Pro"/>
              </a:rPr>
              <a:t>ops-management(AT)rcauth.eu</a:t>
            </a:r>
            <a:endParaRPr i="0" sz="15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393700" lvl="0" marL="457200" rtl="0" algn="l"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600"/>
              <a:buChar char="■"/>
            </a:pPr>
            <a:r>
              <a:rPr lang="en-US" sz="2600"/>
              <a:t>Big Picture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B5892D"/>
              </a:buClr>
              <a:buSzPts val="2600"/>
              <a:buChar char="■"/>
            </a:pPr>
            <a:r>
              <a:rPr lang="en-US" sz="2600"/>
              <a:t>Overview of architecture (reminder)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sz="2600"/>
              <a:t>Current status &amp; next steps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sz="2600"/>
              <a:t>Technical stuff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t/>
            </a:r>
            <a:endParaRPr sz="2600"/>
          </a:p>
        </p:txBody>
      </p:sp>
      <p:sp>
        <p:nvSpPr>
          <p:cNvPr id="172" name="Google Shape;172;p20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20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Outline (very, very approximate)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RCauth is an IGTF accredited IOTA (DOGWOOD class) CA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Online credential conversion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Connected to </a:t>
            </a:r>
            <a:r>
              <a:rPr lang="en-US"/>
              <a:t>eduGAIN (R&amp;S+Sirtfi) plus direct,</a:t>
            </a:r>
            <a:br>
              <a:rPr lang="en-US"/>
            </a:br>
            <a:r>
              <a:rPr lang="en-US"/>
              <a:t>e.g. EGI Check-in</a:t>
            </a:r>
            <a:r>
              <a:rPr lang="en-US"/>
              <a:t> and eduTEAMS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EOSC Future implementing a</a:t>
            </a:r>
            <a:br>
              <a:rPr lang="en-US"/>
            </a:br>
            <a:r>
              <a:rPr b="1" lang="en-US"/>
              <a:t>High Availability setup across 3 sites</a:t>
            </a:r>
            <a:endParaRPr b="1"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Work started in EOSC Hub</a:t>
            </a:r>
            <a:endParaRPr/>
          </a:p>
        </p:txBody>
      </p:sp>
      <p:sp>
        <p:nvSpPr>
          <p:cNvPr id="181" name="Google Shape;181;p21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SzPts val="852"/>
              <a:buNone/>
            </a:pPr>
            <a:r>
              <a:rPr lang="en-US" sz="2780"/>
              <a:t>Big Picture</a:t>
            </a:r>
            <a:endParaRPr sz="27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/>
          <p:nvPr/>
        </p:nvSpPr>
        <p:spPr>
          <a:xfrm>
            <a:off x="7485475" y="2538975"/>
            <a:ext cx="43152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>
            <p:ph idx="2" type="body"/>
          </p:nvPr>
        </p:nvSpPr>
        <p:spPr>
          <a:xfrm>
            <a:off x="2366538" y="216932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Final(ish) Architecture (</a:t>
            </a:r>
            <a:r>
              <a:rPr lang="en-US"/>
              <a:t>1/</a:t>
            </a:r>
            <a:r>
              <a:rPr lang="en-US"/>
              <a:t>3</a:t>
            </a:r>
            <a:r>
              <a:rPr lang="en-US"/>
              <a:t>) - site view</a:t>
            </a:r>
            <a:endParaRPr/>
          </a:p>
        </p:txBody>
      </p:sp>
      <p:sp>
        <p:nvSpPr>
          <p:cNvPr id="189" name="Google Shape;189;p22"/>
          <p:cNvSpPr/>
          <p:nvPr/>
        </p:nvSpPr>
        <p:spPr>
          <a:xfrm>
            <a:off x="2179025" y="2685375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190" name="Google Shape;190;p22"/>
          <p:cNvSpPr/>
          <p:nvPr/>
        </p:nvSpPr>
        <p:spPr>
          <a:xfrm>
            <a:off x="7747525" y="2739225"/>
            <a:ext cx="1125000" cy="1063500"/>
          </a:xfrm>
          <a:prstGeom prst="can">
            <a:avLst>
              <a:gd fmla="val 25000" name="adj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DB</a:t>
            </a:r>
            <a:endParaRPr/>
          </a:p>
        </p:txBody>
      </p:sp>
      <p:sp>
        <p:nvSpPr>
          <p:cNvPr id="191" name="Google Shape;191;p22"/>
          <p:cNvSpPr/>
          <p:nvPr/>
        </p:nvSpPr>
        <p:spPr>
          <a:xfrm>
            <a:off x="10413625" y="2739225"/>
            <a:ext cx="1125000" cy="10635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server</a:t>
            </a:r>
            <a:endParaRPr/>
          </a:p>
        </p:txBody>
      </p:sp>
      <p:sp>
        <p:nvSpPr>
          <p:cNvPr id="192" name="Google Shape;192;p22"/>
          <p:cNvSpPr/>
          <p:nvPr/>
        </p:nvSpPr>
        <p:spPr>
          <a:xfrm>
            <a:off x="9080575" y="2739225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client</a:t>
            </a:r>
            <a:endParaRPr/>
          </a:p>
        </p:txBody>
      </p:sp>
      <p:sp>
        <p:nvSpPr>
          <p:cNvPr id="193" name="Google Shape;193;p22"/>
          <p:cNvSpPr/>
          <p:nvPr/>
        </p:nvSpPr>
        <p:spPr>
          <a:xfrm>
            <a:off x="4583150" y="2531175"/>
            <a:ext cx="1479600" cy="1479600"/>
          </a:xfrm>
          <a:prstGeom prst="sun">
            <a:avLst>
              <a:gd fmla="val 25000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DS</a:t>
            </a:r>
            <a:endParaRPr/>
          </a:p>
        </p:txBody>
      </p:sp>
      <p:sp>
        <p:nvSpPr>
          <p:cNvPr id="194" name="Google Shape;194;p22"/>
          <p:cNvSpPr/>
          <p:nvPr/>
        </p:nvSpPr>
        <p:spPr>
          <a:xfrm>
            <a:off x="4675625" y="5068550"/>
            <a:ext cx="1479600" cy="1171200"/>
          </a:xfrm>
          <a:prstGeom prst="frame">
            <a:avLst>
              <a:gd fmla="val 12500" name="adj1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MyProxy</a:t>
            </a:r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6430000" y="5068550"/>
            <a:ext cx="1479600" cy="1171200"/>
          </a:xfrm>
          <a:prstGeom prst="frame">
            <a:avLst>
              <a:gd fmla="val 12500" name="adj1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etoken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</a:t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>
            <a:off x="8119250" y="4914350"/>
            <a:ext cx="1479600" cy="1479600"/>
          </a:xfrm>
          <a:prstGeom prst="sun">
            <a:avLst>
              <a:gd fmla="val 25000" name="adj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HSM</a:t>
            </a:r>
            <a:endParaRPr sz="1200"/>
          </a:p>
        </p:txBody>
      </p:sp>
      <p:sp>
        <p:nvSpPr>
          <p:cNvPr id="197" name="Google Shape;197;p22"/>
          <p:cNvSpPr/>
          <p:nvPr/>
        </p:nvSpPr>
        <p:spPr>
          <a:xfrm>
            <a:off x="3398938" y="305527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2"/>
          <p:cNvSpPr/>
          <p:nvPr/>
        </p:nvSpPr>
        <p:spPr>
          <a:xfrm rot="5400000">
            <a:off x="4913750" y="4327700"/>
            <a:ext cx="8184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2"/>
          <p:cNvSpPr/>
          <p:nvPr/>
        </p:nvSpPr>
        <p:spPr>
          <a:xfrm>
            <a:off x="6229450" y="305527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2"/>
          <p:cNvSpPr txBox="1"/>
          <p:nvPr>
            <p:ph idx="12" type="sldNum"/>
          </p:nvPr>
        </p:nvSpPr>
        <p:spPr>
          <a:xfrm>
            <a:off x="8677425" y="5889903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830400" y="4692475"/>
            <a:ext cx="3227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HA proxy easier to secure &amp; harden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All sites have this set up (except possibly the WAYF)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22"/>
          <p:cNvSpPr/>
          <p:nvPr/>
        </p:nvSpPr>
        <p:spPr>
          <a:xfrm>
            <a:off x="4583150" y="958550"/>
            <a:ext cx="1479600" cy="1171200"/>
          </a:xfrm>
          <a:prstGeom prst="frame">
            <a:avLst>
              <a:gd fmla="val 12500" name="adj1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WAYF</a:t>
            </a:r>
            <a:endParaRPr/>
          </a:p>
        </p:txBody>
      </p:sp>
      <p:sp>
        <p:nvSpPr>
          <p:cNvPr id="203" name="Google Shape;203;p22"/>
          <p:cNvSpPr/>
          <p:nvPr/>
        </p:nvSpPr>
        <p:spPr>
          <a:xfrm flipH="1" rot="-2400945">
            <a:off x="3315144" y="2008384"/>
            <a:ext cx="1088961" cy="431205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2"/>
          <p:cNvSpPr/>
          <p:nvPr/>
        </p:nvSpPr>
        <p:spPr>
          <a:xfrm>
            <a:off x="200825" y="2940575"/>
            <a:ext cx="777600" cy="818400"/>
          </a:xfrm>
          <a:prstGeom prst="smileyFace">
            <a:avLst>
              <a:gd fmla="val 4653" name="adj"/>
            </a:avLst>
          </a:prstGeom>
          <a:solidFill>
            <a:srgbClr val="FFE599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2"/>
          <p:cNvSpPr/>
          <p:nvPr/>
        </p:nvSpPr>
        <p:spPr>
          <a:xfrm>
            <a:off x="1085950" y="3134075"/>
            <a:ext cx="7209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"/>
          <p:cNvSpPr txBox="1"/>
          <p:nvPr/>
        </p:nvSpPr>
        <p:spPr>
          <a:xfrm rot="5400000">
            <a:off x="1505500" y="3228900"/>
            <a:ext cx="100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anycast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7" name="Google Shape;207;p22"/>
          <p:cNvSpPr/>
          <p:nvPr/>
        </p:nvSpPr>
        <p:spPr>
          <a:xfrm>
            <a:off x="7486700" y="888025"/>
            <a:ext cx="16806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"/>
          <p:cNvSpPr/>
          <p:nvPr/>
        </p:nvSpPr>
        <p:spPr>
          <a:xfrm>
            <a:off x="7786400" y="1088275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Session store</a:t>
            </a:r>
            <a:endParaRPr sz="1300"/>
          </a:p>
        </p:txBody>
      </p:sp>
      <p:sp>
        <p:nvSpPr>
          <p:cNvPr id="209" name="Google Shape;209;p22"/>
          <p:cNvSpPr/>
          <p:nvPr/>
        </p:nvSpPr>
        <p:spPr>
          <a:xfrm>
            <a:off x="6230675" y="140432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"/>
          <p:cNvSpPr/>
          <p:nvPr/>
        </p:nvSpPr>
        <p:spPr>
          <a:xfrm>
            <a:off x="837350" y="1063375"/>
            <a:ext cx="1787700" cy="5178300"/>
          </a:xfrm>
          <a:prstGeom prst="roundRect">
            <a:avLst>
              <a:gd fmla="val 16667" name="adj"/>
            </a:avLst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3"/>
          <p:cNvSpPr/>
          <p:nvPr/>
        </p:nvSpPr>
        <p:spPr>
          <a:xfrm>
            <a:off x="6462425" y="1178950"/>
            <a:ext cx="43152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3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Final(ish) Architecture (2/</a:t>
            </a:r>
            <a:r>
              <a:rPr lang="en-US"/>
              <a:t>3</a:t>
            </a:r>
            <a:r>
              <a:rPr lang="en-US"/>
              <a:t>) - phase 1</a:t>
            </a:r>
            <a:endParaRPr/>
          </a:p>
        </p:txBody>
      </p:sp>
      <p:sp>
        <p:nvSpPr>
          <p:cNvPr id="218" name="Google Shape;218;p23"/>
          <p:cNvSpPr/>
          <p:nvPr/>
        </p:nvSpPr>
        <p:spPr>
          <a:xfrm>
            <a:off x="1155975" y="1325350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19" name="Google Shape;219;p23"/>
          <p:cNvSpPr/>
          <p:nvPr/>
        </p:nvSpPr>
        <p:spPr>
          <a:xfrm>
            <a:off x="6724475" y="1379200"/>
            <a:ext cx="1125000" cy="1063500"/>
          </a:xfrm>
          <a:prstGeom prst="can">
            <a:avLst>
              <a:gd fmla="val 25000" name="adj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DB</a:t>
            </a:r>
            <a:endParaRPr/>
          </a:p>
        </p:txBody>
      </p:sp>
      <p:sp>
        <p:nvSpPr>
          <p:cNvPr id="220" name="Google Shape;220;p23"/>
          <p:cNvSpPr/>
          <p:nvPr/>
        </p:nvSpPr>
        <p:spPr>
          <a:xfrm>
            <a:off x="9390575" y="1379200"/>
            <a:ext cx="1125000" cy="10635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server</a:t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>
            <a:off x="8057525" y="1379200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client</a:t>
            </a:r>
            <a:endParaRPr/>
          </a:p>
        </p:txBody>
      </p:sp>
      <p:sp>
        <p:nvSpPr>
          <p:cNvPr id="222" name="Google Shape;222;p23"/>
          <p:cNvSpPr/>
          <p:nvPr/>
        </p:nvSpPr>
        <p:spPr>
          <a:xfrm>
            <a:off x="3560100" y="1171150"/>
            <a:ext cx="1479600" cy="1479600"/>
          </a:xfrm>
          <a:prstGeom prst="sun">
            <a:avLst>
              <a:gd fmla="val 25000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DS</a:t>
            </a:r>
            <a:endParaRPr/>
          </a:p>
        </p:txBody>
      </p:sp>
      <p:sp>
        <p:nvSpPr>
          <p:cNvPr id="223" name="Google Shape;223;p23"/>
          <p:cNvSpPr/>
          <p:nvPr/>
        </p:nvSpPr>
        <p:spPr>
          <a:xfrm>
            <a:off x="2375888" y="169525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3"/>
          <p:cNvSpPr/>
          <p:nvPr/>
        </p:nvSpPr>
        <p:spPr>
          <a:xfrm>
            <a:off x="5206400" y="169525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3"/>
          <p:cNvSpPr/>
          <p:nvPr/>
        </p:nvSpPr>
        <p:spPr>
          <a:xfrm>
            <a:off x="6462425" y="2938025"/>
            <a:ext cx="43152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3"/>
          <p:cNvSpPr/>
          <p:nvPr/>
        </p:nvSpPr>
        <p:spPr>
          <a:xfrm>
            <a:off x="1155975" y="3084425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27" name="Google Shape;227;p23"/>
          <p:cNvSpPr/>
          <p:nvPr/>
        </p:nvSpPr>
        <p:spPr>
          <a:xfrm>
            <a:off x="6724475" y="3138275"/>
            <a:ext cx="1125000" cy="1063500"/>
          </a:xfrm>
          <a:prstGeom prst="can">
            <a:avLst>
              <a:gd fmla="val 25000" name="adj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DB</a:t>
            </a:r>
            <a:endParaRPr/>
          </a:p>
        </p:txBody>
      </p:sp>
      <p:sp>
        <p:nvSpPr>
          <p:cNvPr id="228" name="Google Shape;228;p23"/>
          <p:cNvSpPr/>
          <p:nvPr/>
        </p:nvSpPr>
        <p:spPr>
          <a:xfrm>
            <a:off x="9390575" y="3138275"/>
            <a:ext cx="1125000" cy="10635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server</a:t>
            </a:r>
            <a:endParaRPr/>
          </a:p>
        </p:txBody>
      </p:sp>
      <p:sp>
        <p:nvSpPr>
          <p:cNvPr id="229" name="Google Shape;229;p23"/>
          <p:cNvSpPr/>
          <p:nvPr/>
        </p:nvSpPr>
        <p:spPr>
          <a:xfrm>
            <a:off x="8057525" y="3138275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client</a:t>
            </a:r>
            <a:endParaRPr/>
          </a:p>
        </p:txBody>
      </p:sp>
      <p:sp>
        <p:nvSpPr>
          <p:cNvPr id="230" name="Google Shape;230;p23"/>
          <p:cNvSpPr/>
          <p:nvPr/>
        </p:nvSpPr>
        <p:spPr>
          <a:xfrm>
            <a:off x="3560100" y="2930225"/>
            <a:ext cx="1479600" cy="1479600"/>
          </a:xfrm>
          <a:prstGeom prst="sun">
            <a:avLst>
              <a:gd fmla="val 25000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DS</a:t>
            </a:r>
            <a:endParaRPr/>
          </a:p>
        </p:txBody>
      </p:sp>
      <p:sp>
        <p:nvSpPr>
          <p:cNvPr id="231" name="Google Shape;231;p23"/>
          <p:cNvSpPr/>
          <p:nvPr/>
        </p:nvSpPr>
        <p:spPr>
          <a:xfrm>
            <a:off x="2375888" y="345432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3"/>
          <p:cNvSpPr/>
          <p:nvPr/>
        </p:nvSpPr>
        <p:spPr>
          <a:xfrm>
            <a:off x="5206400" y="345432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3"/>
          <p:cNvSpPr/>
          <p:nvPr/>
        </p:nvSpPr>
        <p:spPr>
          <a:xfrm>
            <a:off x="6462425" y="4689300"/>
            <a:ext cx="43152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3"/>
          <p:cNvSpPr/>
          <p:nvPr/>
        </p:nvSpPr>
        <p:spPr>
          <a:xfrm>
            <a:off x="1155975" y="4835700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35" name="Google Shape;235;p23"/>
          <p:cNvSpPr/>
          <p:nvPr/>
        </p:nvSpPr>
        <p:spPr>
          <a:xfrm>
            <a:off x="6724475" y="4889550"/>
            <a:ext cx="1125000" cy="1063500"/>
          </a:xfrm>
          <a:prstGeom prst="can">
            <a:avLst>
              <a:gd fmla="val 25000" name="adj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DB</a:t>
            </a:r>
            <a:endParaRPr/>
          </a:p>
        </p:txBody>
      </p:sp>
      <p:sp>
        <p:nvSpPr>
          <p:cNvPr id="236" name="Google Shape;236;p23"/>
          <p:cNvSpPr/>
          <p:nvPr/>
        </p:nvSpPr>
        <p:spPr>
          <a:xfrm>
            <a:off x="9390575" y="4889550"/>
            <a:ext cx="1125000" cy="10635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server</a:t>
            </a:r>
            <a:endParaRPr/>
          </a:p>
        </p:txBody>
      </p:sp>
      <p:sp>
        <p:nvSpPr>
          <p:cNvPr id="237" name="Google Shape;237;p23"/>
          <p:cNvSpPr/>
          <p:nvPr/>
        </p:nvSpPr>
        <p:spPr>
          <a:xfrm>
            <a:off x="8057525" y="4889550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</a:t>
            </a:r>
            <a:r>
              <a:rPr lang="en-US"/>
              <a:t>client</a:t>
            </a:r>
            <a:endParaRPr/>
          </a:p>
        </p:txBody>
      </p:sp>
      <p:sp>
        <p:nvSpPr>
          <p:cNvPr id="238" name="Google Shape;238;p23"/>
          <p:cNvSpPr/>
          <p:nvPr/>
        </p:nvSpPr>
        <p:spPr>
          <a:xfrm>
            <a:off x="3560100" y="4681500"/>
            <a:ext cx="1479600" cy="1479600"/>
          </a:xfrm>
          <a:prstGeom prst="sun">
            <a:avLst>
              <a:gd fmla="val 25000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DS</a:t>
            </a:r>
            <a:endParaRPr/>
          </a:p>
        </p:txBody>
      </p:sp>
      <p:sp>
        <p:nvSpPr>
          <p:cNvPr id="239" name="Google Shape;239;p23"/>
          <p:cNvSpPr/>
          <p:nvPr/>
        </p:nvSpPr>
        <p:spPr>
          <a:xfrm>
            <a:off x="2375888" y="520560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3"/>
          <p:cNvSpPr/>
          <p:nvPr/>
        </p:nvSpPr>
        <p:spPr>
          <a:xfrm>
            <a:off x="5206400" y="520560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3"/>
          <p:cNvSpPr/>
          <p:nvPr/>
        </p:nvSpPr>
        <p:spPr>
          <a:xfrm rot="-4402076">
            <a:off x="7968933" y="3482277"/>
            <a:ext cx="2695785" cy="43139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3"/>
          <p:cNvSpPr/>
          <p:nvPr/>
        </p:nvSpPr>
        <p:spPr>
          <a:xfrm rot="3311646">
            <a:off x="8681622" y="2637086"/>
            <a:ext cx="1089527" cy="43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3"/>
          <p:cNvSpPr/>
          <p:nvPr/>
        </p:nvSpPr>
        <p:spPr>
          <a:xfrm rot="3311646">
            <a:off x="8681622" y="4419411"/>
            <a:ext cx="1089527" cy="43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3"/>
          <p:cNvSpPr txBox="1"/>
          <p:nvPr/>
        </p:nvSpPr>
        <p:spPr>
          <a:xfrm>
            <a:off x="2887050" y="6256950"/>
            <a:ext cx="88770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5" name="Google Shape;245;p23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6" name="Google Shape;246;p23"/>
          <p:cNvSpPr/>
          <p:nvPr/>
        </p:nvSpPr>
        <p:spPr>
          <a:xfrm rot="2700000">
            <a:off x="2244175" y="2585261"/>
            <a:ext cx="1340250" cy="431477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3"/>
          <p:cNvSpPr/>
          <p:nvPr/>
        </p:nvSpPr>
        <p:spPr>
          <a:xfrm rot="-2540511">
            <a:off x="2250436" y="2574719"/>
            <a:ext cx="1340207" cy="43151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3"/>
          <p:cNvSpPr/>
          <p:nvPr/>
        </p:nvSpPr>
        <p:spPr>
          <a:xfrm rot="-2540511">
            <a:off x="2250436" y="4319394"/>
            <a:ext cx="1340207" cy="43151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3"/>
          <p:cNvSpPr/>
          <p:nvPr/>
        </p:nvSpPr>
        <p:spPr>
          <a:xfrm rot="2700000">
            <a:off x="2244175" y="4329936"/>
            <a:ext cx="1340250" cy="431477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4"/>
          <p:cNvSpPr/>
          <p:nvPr/>
        </p:nvSpPr>
        <p:spPr>
          <a:xfrm>
            <a:off x="837350" y="1063375"/>
            <a:ext cx="1787700" cy="5178300"/>
          </a:xfrm>
          <a:prstGeom prst="roundRect">
            <a:avLst>
              <a:gd fmla="val 16667" name="adj"/>
            </a:avLst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4"/>
          <p:cNvSpPr/>
          <p:nvPr/>
        </p:nvSpPr>
        <p:spPr>
          <a:xfrm>
            <a:off x="6462425" y="1178950"/>
            <a:ext cx="16806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4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Final(ish) Architecture (3/3) - phase 2</a:t>
            </a:r>
            <a:endParaRPr/>
          </a:p>
        </p:txBody>
      </p:sp>
      <p:sp>
        <p:nvSpPr>
          <p:cNvPr id="258" name="Google Shape;258;p24"/>
          <p:cNvSpPr/>
          <p:nvPr/>
        </p:nvSpPr>
        <p:spPr>
          <a:xfrm>
            <a:off x="1155975" y="1325350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59" name="Google Shape;259;p24"/>
          <p:cNvSpPr/>
          <p:nvPr/>
        </p:nvSpPr>
        <p:spPr>
          <a:xfrm>
            <a:off x="6762125" y="1379200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Session store</a:t>
            </a:r>
            <a:endParaRPr sz="1300"/>
          </a:p>
        </p:txBody>
      </p:sp>
      <p:sp>
        <p:nvSpPr>
          <p:cNvPr id="260" name="Google Shape;260;p24"/>
          <p:cNvSpPr/>
          <p:nvPr/>
        </p:nvSpPr>
        <p:spPr>
          <a:xfrm>
            <a:off x="2375888" y="169525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4"/>
          <p:cNvSpPr/>
          <p:nvPr/>
        </p:nvSpPr>
        <p:spPr>
          <a:xfrm>
            <a:off x="5206400" y="169525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4"/>
          <p:cNvSpPr/>
          <p:nvPr/>
        </p:nvSpPr>
        <p:spPr>
          <a:xfrm>
            <a:off x="6462425" y="2938025"/>
            <a:ext cx="16806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4"/>
          <p:cNvSpPr/>
          <p:nvPr/>
        </p:nvSpPr>
        <p:spPr>
          <a:xfrm>
            <a:off x="1155975" y="3084425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64" name="Google Shape;264;p24"/>
          <p:cNvSpPr/>
          <p:nvPr/>
        </p:nvSpPr>
        <p:spPr>
          <a:xfrm>
            <a:off x="6762125" y="3138275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Session store</a:t>
            </a:r>
            <a:endParaRPr sz="1300"/>
          </a:p>
        </p:txBody>
      </p:sp>
      <p:sp>
        <p:nvSpPr>
          <p:cNvPr id="265" name="Google Shape;265;p24"/>
          <p:cNvSpPr/>
          <p:nvPr/>
        </p:nvSpPr>
        <p:spPr>
          <a:xfrm>
            <a:off x="2375888" y="345432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4"/>
          <p:cNvSpPr/>
          <p:nvPr/>
        </p:nvSpPr>
        <p:spPr>
          <a:xfrm>
            <a:off x="5206400" y="3454325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4"/>
          <p:cNvSpPr/>
          <p:nvPr/>
        </p:nvSpPr>
        <p:spPr>
          <a:xfrm>
            <a:off x="6462425" y="4689300"/>
            <a:ext cx="1680600" cy="146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>
            <a:off x="1155975" y="4835700"/>
            <a:ext cx="1125000" cy="1171200"/>
          </a:xfrm>
          <a:prstGeom prst="heptagon">
            <a:avLst>
              <a:gd fmla="val 102572" name="hf"/>
              <a:gd fmla="val 10521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 proxy</a:t>
            </a:r>
            <a:endParaRPr/>
          </a:p>
        </p:txBody>
      </p:sp>
      <p:sp>
        <p:nvSpPr>
          <p:cNvPr id="269" name="Google Shape;269;p24"/>
          <p:cNvSpPr/>
          <p:nvPr/>
        </p:nvSpPr>
        <p:spPr>
          <a:xfrm>
            <a:off x="6762125" y="4889550"/>
            <a:ext cx="1125000" cy="10635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Session store</a:t>
            </a:r>
            <a:endParaRPr sz="1300"/>
          </a:p>
        </p:txBody>
      </p:sp>
      <p:sp>
        <p:nvSpPr>
          <p:cNvPr id="270" name="Google Shape;270;p24"/>
          <p:cNvSpPr/>
          <p:nvPr/>
        </p:nvSpPr>
        <p:spPr>
          <a:xfrm>
            <a:off x="2375888" y="520560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5206400" y="5205600"/>
            <a:ext cx="1089300" cy="4314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 txBox="1"/>
          <p:nvPr/>
        </p:nvSpPr>
        <p:spPr>
          <a:xfrm>
            <a:off x="2887050" y="6256950"/>
            <a:ext cx="887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3" name="Google Shape;273;p24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4" name="Google Shape;274;p24"/>
          <p:cNvSpPr/>
          <p:nvPr/>
        </p:nvSpPr>
        <p:spPr>
          <a:xfrm rot="2700000">
            <a:off x="2244175" y="2585261"/>
            <a:ext cx="1340250" cy="431477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"/>
          <p:cNvSpPr/>
          <p:nvPr/>
        </p:nvSpPr>
        <p:spPr>
          <a:xfrm rot="-2540511">
            <a:off x="2250436" y="2574719"/>
            <a:ext cx="1340207" cy="43151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4"/>
          <p:cNvSpPr/>
          <p:nvPr/>
        </p:nvSpPr>
        <p:spPr>
          <a:xfrm rot="-2540511">
            <a:off x="2250436" y="4319394"/>
            <a:ext cx="1340207" cy="431513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4"/>
          <p:cNvSpPr/>
          <p:nvPr/>
        </p:nvSpPr>
        <p:spPr>
          <a:xfrm rot="2700000">
            <a:off x="2244175" y="4329936"/>
            <a:ext cx="1340250" cy="431477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4"/>
          <p:cNvSpPr/>
          <p:nvPr/>
        </p:nvSpPr>
        <p:spPr>
          <a:xfrm>
            <a:off x="3560125" y="1325350"/>
            <a:ext cx="1479600" cy="1171200"/>
          </a:xfrm>
          <a:prstGeom prst="frame">
            <a:avLst>
              <a:gd fmla="val 12500" name="adj1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WAYF</a:t>
            </a:r>
            <a:endParaRPr/>
          </a:p>
        </p:txBody>
      </p:sp>
      <p:sp>
        <p:nvSpPr>
          <p:cNvPr id="279" name="Google Shape;279;p24"/>
          <p:cNvSpPr/>
          <p:nvPr/>
        </p:nvSpPr>
        <p:spPr>
          <a:xfrm>
            <a:off x="3560125" y="3112375"/>
            <a:ext cx="1479600" cy="1171200"/>
          </a:xfrm>
          <a:prstGeom prst="frame">
            <a:avLst>
              <a:gd fmla="val 12500" name="adj1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WAYF</a:t>
            </a:r>
            <a:endParaRPr/>
          </a:p>
        </p:txBody>
      </p:sp>
      <p:sp>
        <p:nvSpPr>
          <p:cNvPr id="280" name="Google Shape;280;p24"/>
          <p:cNvSpPr/>
          <p:nvPr/>
        </p:nvSpPr>
        <p:spPr>
          <a:xfrm>
            <a:off x="3560125" y="4899400"/>
            <a:ext cx="1479600" cy="1171200"/>
          </a:xfrm>
          <a:prstGeom prst="frame">
            <a:avLst>
              <a:gd fmla="val 12500" name="adj1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WAYF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5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7" name="Google Shape;287;p25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2500" lnSpcReduction="20000"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High Availability Certificate Issuance:</a:t>
            </a:r>
            <a:endParaRPr/>
          </a:p>
          <a:p>
            <a:pPr indent="-393065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Relayed through GRNET’s HAP for now, all sites can sign production certificates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Next (technical) steps (in approx. priority/time order):</a:t>
            </a:r>
            <a:endParaRPr/>
          </a:p>
          <a:p>
            <a:pPr indent="-393065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HA CRL cross site synchronisation and issuance - set up but needs testing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DS databases switched back to Galera over VPN (postponed to mid June)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All three HAPs reset to Production (currently on Acceptance)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STFC to join ANYCAST for HAHAP (work in progress)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WAYFs and HA WAYFs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Tidy up documentation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Ability to build dev instances</a:t>
            </a:r>
            <a:endParaRPr/>
          </a:p>
        </p:txBody>
      </p:sp>
      <p:sp>
        <p:nvSpPr>
          <p:cNvPr id="288" name="Google Shape;288;p25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Current High Level Status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6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5" name="Google Shape;295;p26"/>
          <p:cNvSpPr txBox="1"/>
          <p:nvPr>
            <p:ph idx="1" type="body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Production</a:t>
            </a:r>
            <a:endParaRPr/>
          </a:p>
          <a:p>
            <a:pPr indent="-406400" lvl="0" marL="457200" rtl="0" algn="l">
              <a:spcBef>
                <a:spcPts val="16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We have HA signing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As long as you use a single HAP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Only your serial reveals the identity of the issuer (and our logs)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STFC = 0x..10, GRNET=0x..20, Nikhef=0x..01 and 0x..02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Next major step is </a:t>
            </a:r>
            <a:r>
              <a:rPr lang="en-US" strike="sngStrike"/>
              <a:t>renormalisation</a:t>
            </a:r>
            <a:r>
              <a:rPr lang="en-US"/>
              <a:t> resynchronisation of the databases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This will also make Shibboleth authentication resilient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 sz="2800"/>
              <a:t>Once again somewhat delayed relative to the plan</a:t>
            </a:r>
            <a:endParaRPr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Postponed database changeover to mid June (was: mid May)</a:t>
            </a:r>
            <a:endParaRPr/>
          </a:p>
        </p:txBody>
      </p:sp>
      <p:sp>
        <p:nvSpPr>
          <p:cNvPr id="296" name="Google Shape;296;p26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Production Status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"/>
          <p:cNvSpPr txBox="1"/>
          <p:nvPr>
            <p:ph idx="12" type="sldNum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3" name="Google Shape;303;p27"/>
          <p:cNvSpPr txBox="1"/>
          <p:nvPr>
            <p:ph idx="2" type="body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/>
              <a:t>Instances</a:t>
            </a:r>
            <a:endParaRPr/>
          </a:p>
        </p:txBody>
      </p:sp>
      <p:sp>
        <p:nvSpPr>
          <p:cNvPr id="304" name="Google Shape;304;p27"/>
          <p:cNvSpPr/>
          <p:nvPr/>
        </p:nvSpPr>
        <p:spPr>
          <a:xfrm>
            <a:off x="1325725" y="1198225"/>
            <a:ext cx="2727900" cy="2727900"/>
          </a:xfrm>
          <a:prstGeom prst="sun">
            <a:avLst>
              <a:gd fmla="val 25000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Production</a:t>
            </a:r>
            <a:endParaRPr sz="1200"/>
          </a:p>
        </p:txBody>
      </p:sp>
      <p:sp>
        <p:nvSpPr>
          <p:cNvPr id="305" name="Google Shape;305;p27"/>
          <p:cNvSpPr/>
          <p:nvPr/>
        </p:nvSpPr>
        <p:spPr>
          <a:xfrm>
            <a:off x="4817900" y="1198225"/>
            <a:ext cx="2727900" cy="2727900"/>
          </a:xfrm>
          <a:prstGeom prst="sun">
            <a:avLst>
              <a:gd fmla="val 25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Acceptance</a:t>
            </a:r>
            <a:endParaRPr sz="1100"/>
          </a:p>
        </p:txBody>
      </p:sp>
      <p:sp>
        <p:nvSpPr>
          <p:cNvPr id="306" name="Google Shape;306;p27"/>
          <p:cNvSpPr/>
          <p:nvPr/>
        </p:nvSpPr>
        <p:spPr>
          <a:xfrm>
            <a:off x="8737600" y="1198225"/>
            <a:ext cx="2727900" cy="2727900"/>
          </a:xfrm>
          <a:prstGeom prst="sun">
            <a:avLst>
              <a:gd fmla="val 25000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Develop-ment</a:t>
            </a:r>
            <a:endParaRPr/>
          </a:p>
        </p:txBody>
      </p:sp>
      <p:sp>
        <p:nvSpPr>
          <p:cNvPr id="307" name="Google Shape;307;p27"/>
          <p:cNvSpPr txBox="1"/>
          <p:nvPr/>
        </p:nvSpPr>
        <p:spPr>
          <a:xfrm>
            <a:off x="1580650" y="4325550"/>
            <a:ext cx="9645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Focusing on Production atm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Deploymentologically, Acceptance and Production have leapfrogged each other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In other words, Acceptance has had an important role in getting Production ready for production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Acceptance does not (currently) use HSMs though at STFC we may use Will’s Nitrokey at some point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Dev is intended to be built on demand (even at a single site’s cloud)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So more work is needed to be able to build everything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