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434" r:id="rId3"/>
    <p:sldId id="445" r:id="rId4"/>
    <p:sldId id="373" r:id="rId5"/>
    <p:sldId id="451" r:id="rId6"/>
    <p:sldId id="372" r:id="rId7"/>
    <p:sldId id="429" r:id="rId8"/>
    <p:sldId id="426" r:id="rId9"/>
    <p:sldId id="452" r:id="rId10"/>
    <p:sldId id="432" r:id="rId11"/>
    <p:sldId id="436" r:id="rId12"/>
    <p:sldId id="441" r:id="rId13"/>
    <p:sldId id="453" r:id="rId14"/>
    <p:sldId id="433" r:id="rId15"/>
    <p:sldId id="450" r:id="rId16"/>
    <p:sldId id="454" r:id="rId17"/>
    <p:sldId id="4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i Weggemans" initials="JW" lastIdx="1" clrIdx="0">
    <p:extLst>
      <p:ext uri="{19B8F6BF-5375-455C-9EA6-DF929625EA0E}">
        <p15:presenceInfo xmlns:p15="http://schemas.microsoft.com/office/powerpoint/2012/main" userId="288385f8b5a22551" providerId="Windows Live"/>
      </p:ext>
    </p:extLst>
  </p:cmAuthor>
  <p:cmAuthor id="2" name="Weggemans, J.R. (Jordi, Student M-AM,M-AP)" initials="WJ(SM" lastIdx="9" clrIdx="1">
    <p:extLst>
      <p:ext uri="{19B8F6BF-5375-455C-9EA6-DF929625EA0E}">
        <p15:presenceInfo xmlns:p15="http://schemas.microsoft.com/office/powerpoint/2012/main" userId="Weggemans, J.R. (Jordi, Student M-AM,M-AP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B71"/>
    <a:srgbClr val="4472C4"/>
    <a:srgbClr val="B4C7E7"/>
    <a:srgbClr val="FFFFFF"/>
    <a:srgbClr val="E2F0D9"/>
    <a:srgbClr val="E9A5A8"/>
    <a:srgbClr val="AA352C"/>
    <a:srgbClr val="8FAADC"/>
    <a:srgbClr val="BE5A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74" autoAdjust="0"/>
  </p:normalViewPr>
  <p:slideViewPr>
    <p:cSldViewPr snapToGrid="0">
      <p:cViewPr varScale="1">
        <p:scale>
          <a:sx n="115" d="100"/>
          <a:sy n="115" d="100"/>
        </p:scale>
        <p:origin x="158" y="7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7B1A0-E671-4052-905D-06856A8337B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F185E-5567-480A-843F-4BAD4C071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9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1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8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46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2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6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7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2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4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185E-5567-480A-843F-4BAD4C071E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5DAA3-D99B-4A63-B868-0C0457F2C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6D4A0B-503D-4456-86CA-1FD93CE1C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6C4CB6-15CF-403B-9F6B-B50394BC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0E646-DA98-4C11-86FE-A5D92576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98B69B-00DA-45BF-95B6-4CA76F31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2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76CB1-81E7-4A85-A86A-7D5EB206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5A9250-BECC-4830-BF08-71C87E82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0D70B9-8B9E-45A7-B523-465E698C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D8C4E-5B9C-4DCD-8336-843EB995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8C716-6A82-4187-A3A5-F0356406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0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04DE4D8-45CD-4618-82E8-D82222703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6134D-A0A4-4E88-BF63-1B5F45690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C685E8-311A-4D27-94D1-043F421B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DFDAE5-9DD4-4273-82FB-86099C10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FC390-C5B2-4946-BE9F-87DAB3B6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2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96B7E-8A3E-4074-92B3-419779D2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A4CD2-32B5-41C7-BB2F-42FE0069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EAE2D6-BDEC-4A2A-8500-274D628A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D1280-0D23-4324-A819-89A50839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033435-8DA7-4F47-A560-42438B27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4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6AF9D-93CB-4A54-B642-B8C962B6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A5C6D7-42C2-46E1-BA3D-92FFFE9E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BD907-1AE6-48EB-B6F3-05455EB4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F38D96-A873-4F8D-8839-5A29A17F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1FADA7-2AA5-4A1C-898E-51DD054C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2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66921-7E31-468D-A389-3532B6E1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1C0C6-D2F5-4462-86B6-8E5ABCF6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94113F-F4FC-4460-8341-32666498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8691EA-1E2A-4942-8D3F-A9463F8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35F59D-FF19-4978-8BF3-7729B033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33DC57-1D41-4F81-AF74-D751D03E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2427C-E3E9-4079-8103-AA95A056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68A63D-1686-4864-A6DE-D145B6FA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C724A3-CF59-48B6-B7DC-3AF2B6F60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F448B-177B-408B-BA13-788EC5E1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17D390-67BC-4805-98F0-12085989F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5E661D-EA9D-49D8-AF0A-1F44D1CF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F8B1C0-9786-4142-9A3D-80B0EF6E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AC4D4A-9E8A-4F53-AAC1-F776AB6E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2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6AE13-30AA-436E-A9D7-983E6583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EC4850-5299-4EF1-9A4E-B16AE37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6D1A60-7D22-4A40-9A69-FF9FD83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C2B1B8-9807-41C3-8B1B-2B910E6F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0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2CA831-3D9C-4026-B8AC-5707C65C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BBD4B6-2297-4521-8E5F-52645FDE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97C3BF-1288-4F84-8390-EF7119D6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0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FB8B1-4CC0-4FA4-BA7E-CED7D83D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E3508D-4804-4AD9-AB77-FBE2685E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BC3F0E-D80D-45F8-8668-72A88B45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A81050-FE62-4AFD-8142-898A1CFC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7C8FC5-4F7D-4A43-8984-8C3DF861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12864F-9CB0-443F-AC77-F231B3CC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2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08392-B496-4483-84F7-503318B3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C890ED6-0405-44F3-8AA6-8B0D2393F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330A3D-2B68-4A55-AF29-89CF66CD3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6910D3-640C-4217-B29C-B2C9B8EC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914956-C913-4553-8A1F-77DD1376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D22706-67BF-4A78-A13A-9006C99C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1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6CB87E-5F88-4265-BB2D-F8022387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3C2F0-9BCA-4684-9AAD-681DA28BF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3000A8-0826-4D40-97AA-18E8B9009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9DDA-C3A7-42D8-B0D2-E30BA00412CB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62E7E5-AA48-4D36-A543-F5202221D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CB1248-13FD-4065-815A-7C2D92DA3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10B-3035-45A0-A9E9-458D8E15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2.png"/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0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png"/><Relationship Id="rId18" Type="http://schemas.openxmlformats.org/officeDocument/2006/relationships/image" Target="../media/image12.png"/><Relationship Id="rId3" Type="http://schemas.openxmlformats.org/officeDocument/2006/relationships/image" Target="../media/image20.png"/><Relationship Id="rId21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390.png"/><Relationship Id="rId17" Type="http://schemas.openxmlformats.org/officeDocument/2006/relationships/image" Target="../media/image25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0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24" Type="http://schemas.openxmlformats.org/officeDocument/2006/relationships/image" Target="../media/image16.png"/><Relationship Id="rId5" Type="http://schemas.openxmlformats.org/officeDocument/2006/relationships/image" Target="../media/image22.png"/><Relationship Id="rId15" Type="http://schemas.openxmlformats.org/officeDocument/2006/relationships/image" Target="../media/image190.png"/><Relationship Id="rId23" Type="http://schemas.openxmlformats.org/officeDocument/2006/relationships/image" Target="../media/image31.png"/><Relationship Id="rId19" Type="http://schemas.openxmlformats.org/officeDocument/2006/relationships/image" Target="../media/image27.png"/><Relationship Id="rId4" Type="http://schemas.openxmlformats.org/officeDocument/2006/relationships/image" Target="../media/image81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2B84ECC-972C-4E88-BF87-0D53AE3CC70A}"/>
              </a:ext>
            </a:extLst>
          </p:cNvPr>
          <p:cNvSpPr/>
          <p:nvPr/>
        </p:nvSpPr>
        <p:spPr>
          <a:xfrm>
            <a:off x="0" y="878187"/>
            <a:ext cx="12192000" cy="2284113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FA5852D-6ED7-49F0-9077-30121DD83C1A}"/>
              </a:ext>
            </a:extLst>
          </p:cNvPr>
          <p:cNvSpPr txBox="1"/>
          <p:nvPr/>
        </p:nvSpPr>
        <p:spPr>
          <a:xfrm>
            <a:off x="229710" y="1037985"/>
            <a:ext cx="114720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+mj-lt"/>
              </a:rPr>
              <a:t>Workshop SURF UM </a:t>
            </a:r>
            <a:r>
              <a:rPr lang="nl-NL" sz="1600" dirty="0" err="1">
                <a:solidFill>
                  <a:schemeClr val="bg1"/>
                </a:solidFill>
                <a:latin typeface="+mj-lt"/>
              </a:rPr>
              <a:t>Nikhef</a:t>
            </a:r>
            <a:endParaRPr lang="nl-NL" sz="1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</a:rPr>
              <a:t>Solving correlation clustering with QAOA and a Rydberg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qudit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system: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</a:rPr>
              <a:t>a full-stack approach</a:t>
            </a:r>
            <a:endParaRPr lang="nl-NL" sz="1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+mj-lt"/>
              </a:rPr>
              <a:t>12-09-2022</a:t>
            </a:r>
            <a:endParaRPr lang="nl-NL" sz="1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+mj-lt"/>
              </a:rPr>
              <a:t>Jordi Weggemans </a:t>
            </a:r>
            <a:endParaRPr lang="en-GB" sz="40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2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AE25646D-6DB6-48F7-92A9-6190BADCB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19" y="4880001"/>
            <a:ext cx="2292119" cy="803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564985-5B1E-4E4F-8CFE-1C4435F48226}"/>
              </a:ext>
            </a:extLst>
          </p:cNvPr>
          <p:cNvSpPr txBox="1"/>
          <p:nvPr/>
        </p:nvSpPr>
        <p:spPr>
          <a:xfrm>
            <a:off x="1272209" y="3354837"/>
            <a:ext cx="1054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Based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2106.11672 (published in Quantum 6, 687 (2022)), joint work with</a:t>
            </a:r>
          </a:p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Alexander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Urech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Alexander Rausch, Robert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Spreeuw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Richard Boucherie, Florian Schreck,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Kareljan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Schoutens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Jiří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Minář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and Florian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Speelman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6ADBAC-E5AE-4620-BC17-F5155271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18" y="4546906"/>
            <a:ext cx="3889084" cy="17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 err="1">
                <a:latin typeface="+mj-lt"/>
              </a:rPr>
              <a:t>Compilation</a:t>
            </a:r>
            <a:endParaRPr lang="nl-NL" dirty="0"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10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Rydberg quantum computers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BB1618-EDAF-4FF8-8EE0-3E3E9A75FAAC}"/>
                  </a:ext>
                </a:extLst>
              </p:cNvPr>
              <p:cNvSpPr txBox="1"/>
              <p:nvPr/>
            </p:nvSpPr>
            <p:spPr>
              <a:xfrm>
                <a:off x="450574" y="1296141"/>
                <a:ext cx="9011478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rgbClr val="242021"/>
                    </a:solidFill>
                    <a:effectLst/>
                  </a:rPr>
                  <a:t>Rydberg atom</a:t>
                </a:r>
                <a:endParaRPr lang="en-US" dirty="0">
                  <a:solidFill>
                    <a:srgbClr val="24202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2021"/>
                    </a:solidFill>
                  </a:rPr>
                  <a:t>High principal q.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~100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Large dipole moments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strong interactions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BB1618-EDAF-4FF8-8EE0-3E3E9A75F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1296141"/>
                <a:ext cx="9011478" cy="2031325"/>
              </a:xfrm>
              <a:prstGeom prst="rect">
                <a:avLst/>
              </a:prstGeom>
              <a:blipFill>
                <a:blip r:embed="rId3"/>
                <a:stretch>
                  <a:fillRect l="-474" t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520DC67-D82F-49D0-B4E4-0FA28ABD0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13" y="3914677"/>
            <a:ext cx="6141150" cy="1310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668BE-1968-4EBD-BB19-89DFADE4C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269" y="5523592"/>
            <a:ext cx="1112669" cy="8901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6B450-FE65-40E0-8B6C-164C9B0D4014}"/>
              </a:ext>
            </a:extLst>
          </p:cNvPr>
          <p:cNvSpPr txBox="1"/>
          <p:nvPr/>
        </p:nvSpPr>
        <p:spPr>
          <a:xfrm>
            <a:off x="2729948" y="3704380"/>
            <a:ext cx="2877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37297-84F5-4685-8AE3-718F0FB7CB84}"/>
              </a:ext>
            </a:extLst>
          </p:cNvPr>
          <p:cNvSpPr txBox="1"/>
          <p:nvPr/>
        </p:nvSpPr>
        <p:spPr>
          <a:xfrm>
            <a:off x="1576612" y="5071577"/>
            <a:ext cx="2877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Atom core</a:t>
            </a:r>
            <a:endParaRPr lang="en-GB" sz="1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E196D1-5311-4FC5-9F8C-74C48530858D}"/>
              </a:ext>
            </a:extLst>
          </p:cNvPr>
          <p:cNvGrpSpPr/>
          <p:nvPr/>
        </p:nvGrpSpPr>
        <p:grpSpPr>
          <a:xfrm>
            <a:off x="722520" y="3275460"/>
            <a:ext cx="2987748" cy="3265492"/>
            <a:chOff x="722520" y="3275460"/>
            <a:chExt cx="2987748" cy="326549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51E7584-5FB8-451F-BEEC-A99D95E4AC7C}"/>
                </a:ext>
              </a:extLst>
            </p:cNvPr>
            <p:cNvSpPr/>
            <p:nvPr/>
          </p:nvSpPr>
          <p:spPr>
            <a:xfrm>
              <a:off x="1717001" y="4529404"/>
              <a:ext cx="505300" cy="505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33D85F-E50D-4669-83AC-B445A2DBF410}"/>
                </a:ext>
              </a:extLst>
            </p:cNvPr>
            <p:cNvSpPr/>
            <p:nvPr/>
          </p:nvSpPr>
          <p:spPr>
            <a:xfrm>
              <a:off x="832389" y="3644792"/>
              <a:ext cx="2274523" cy="227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C03649D-FF71-4231-A75C-1A205173BB78}"/>
                    </a:ext>
                  </a:extLst>
                </p:cNvPr>
                <p:cNvSpPr txBox="1"/>
                <p:nvPr/>
              </p:nvSpPr>
              <p:spPr>
                <a:xfrm>
                  <a:off x="832389" y="3275460"/>
                  <a:ext cx="28778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Rydberg orbital (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~100</m:t>
                      </m:r>
                    </m:oMath>
                  </a14:m>
                  <a:r>
                    <a:rPr lang="en-US" sz="1400" dirty="0"/>
                    <a:t>) </a:t>
                  </a:r>
                  <a:endParaRPr lang="en-GB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C03649D-FF71-4231-A75C-1A205173B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389" y="3275460"/>
                  <a:ext cx="2877879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636" t="-1961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551892-BE99-4DBD-86D1-3FA0D8EF8E3E}"/>
                </a:ext>
              </a:extLst>
            </p:cNvPr>
            <p:cNvSpPr/>
            <p:nvPr/>
          </p:nvSpPr>
          <p:spPr>
            <a:xfrm>
              <a:off x="2685018" y="3891146"/>
              <a:ext cx="108754" cy="1087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D9A1110-4348-4C71-9B27-703B9724971E}"/>
                </a:ext>
              </a:extLst>
            </p:cNvPr>
            <p:cNvCxnSpPr/>
            <p:nvPr/>
          </p:nvCxnSpPr>
          <p:spPr>
            <a:xfrm>
              <a:off x="832389" y="6078031"/>
              <a:ext cx="21269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A6D27B9-A412-481C-807F-4B709913FD58}"/>
                    </a:ext>
                  </a:extLst>
                </p:cNvPr>
                <p:cNvSpPr txBox="1"/>
                <p:nvPr/>
              </p:nvSpPr>
              <p:spPr>
                <a:xfrm>
                  <a:off x="722520" y="6233175"/>
                  <a:ext cx="28778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Larger than several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A6D27B9-A412-481C-807F-4B709913F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20" y="6233175"/>
                  <a:ext cx="2877879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636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BDA1A9-1DAD-4FE1-A2AB-A6DF10BF61A9}"/>
              </a:ext>
            </a:extLst>
          </p:cNvPr>
          <p:cNvGrpSpPr/>
          <p:nvPr/>
        </p:nvGrpSpPr>
        <p:grpSpPr>
          <a:xfrm>
            <a:off x="1413872" y="2279620"/>
            <a:ext cx="3136863" cy="747452"/>
            <a:chOff x="1413872" y="2279620"/>
            <a:chExt cx="3136863" cy="74745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261C287-6E7C-4A1C-90F1-5644875EE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3872" y="2279620"/>
              <a:ext cx="1662778" cy="68858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ADE81B-BC71-49A7-BBF9-9F5870F8347C}"/>
                </a:ext>
              </a:extLst>
            </p:cNvPr>
            <p:cNvSpPr txBox="1"/>
            <p:nvPr/>
          </p:nvSpPr>
          <p:spPr>
            <a:xfrm>
              <a:off x="3160642" y="2503852"/>
              <a:ext cx="13900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0" i="0" dirty="0">
                  <a:solidFill>
                    <a:srgbClr val="242021"/>
                  </a:solidFill>
                  <a:effectLst/>
                  <a:latin typeface="+mj-lt"/>
                </a:rPr>
                <a:t>[Rydberg, 1888]</a:t>
              </a:r>
              <a:r>
                <a:rPr lang="en-GB" sz="1400" dirty="0">
                  <a:latin typeface="+mj-lt"/>
                </a:rPr>
                <a:t> </a:t>
              </a:r>
              <a:br>
                <a:rPr lang="en-GB" sz="1400" dirty="0">
                  <a:latin typeface="+mj-lt"/>
                </a:rPr>
              </a:br>
              <a:endParaRPr lang="en-GB" sz="1400" dirty="0">
                <a:latin typeface="+mj-l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7820778-1FB1-46C1-8716-079BD3E9F9C9}"/>
              </a:ext>
            </a:extLst>
          </p:cNvPr>
          <p:cNvSpPr txBox="1"/>
          <p:nvPr/>
        </p:nvSpPr>
        <p:spPr>
          <a:xfrm>
            <a:off x="7698166" y="10613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Rydberg quantum computer:</a:t>
            </a:r>
          </a:p>
          <a:p>
            <a:r>
              <a:rPr lang="en-US" dirty="0">
                <a:solidFill>
                  <a:srgbClr val="242021"/>
                </a:solidFill>
              </a:rPr>
              <a:t>Array of Rydberg atoms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64FC28-FE86-4F0F-8852-8E9B759FB95E}"/>
              </a:ext>
            </a:extLst>
          </p:cNvPr>
          <p:cNvGrpSpPr/>
          <p:nvPr/>
        </p:nvGrpSpPr>
        <p:grpSpPr>
          <a:xfrm>
            <a:off x="7302007" y="1862221"/>
            <a:ext cx="4170920" cy="1793368"/>
            <a:chOff x="3903606" y="4527777"/>
            <a:chExt cx="5154511" cy="221628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963BB3-C158-444D-8985-730BEE4C4608}"/>
                </a:ext>
              </a:extLst>
            </p:cNvPr>
            <p:cNvSpPr/>
            <p:nvPr/>
          </p:nvSpPr>
          <p:spPr>
            <a:xfrm>
              <a:off x="3903606" y="5190289"/>
              <a:ext cx="5154511" cy="789531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6B7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8C51D34-DB52-465C-99F9-AF7ACC50F540}"/>
                </a:ext>
              </a:extLst>
            </p:cNvPr>
            <p:cNvSpPr/>
            <p:nvPr/>
          </p:nvSpPr>
          <p:spPr>
            <a:xfrm>
              <a:off x="3944027" y="5337911"/>
              <a:ext cx="5013567" cy="494286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7F2A9E9-68A1-4F8C-82F1-6DD85E9B9CDD}"/>
                </a:ext>
              </a:extLst>
            </p:cNvPr>
            <p:cNvSpPr/>
            <p:nvPr/>
          </p:nvSpPr>
          <p:spPr>
            <a:xfrm rot="5400000">
              <a:off x="3460542" y="5476434"/>
              <a:ext cx="2193697" cy="320595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88FA7C5A-8DB7-4486-A94B-414FD18C58A8}"/>
                </a:ext>
              </a:extLst>
            </p:cNvPr>
            <p:cNvSpPr/>
            <p:nvPr/>
          </p:nvSpPr>
          <p:spPr>
            <a:xfrm rot="5400000">
              <a:off x="4341774" y="5486913"/>
              <a:ext cx="2193697" cy="320595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A9A00A04-5487-4938-9514-6B4976325D40}"/>
                </a:ext>
              </a:extLst>
            </p:cNvPr>
            <p:cNvSpPr/>
            <p:nvPr/>
          </p:nvSpPr>
          <p:spPr>
            <a:xfrm rot="5400000">
              <a:off x="6336949" y="5464328"/>
              <a:ext cx="2193697" cy="320595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4AA1F525-D394-450E-9C75-D6F2BC220C83}"/>
                </a:ext>
              </a:extLst>
            </p:cNvPr>
            <p:cNvSpPr/>
            <p:nvPr/>
          </p:nvSpPr>
          <p:spPr>
            <a:xfrm rot="5400000">
              <a:off x="5320446" y="5464329"/>
              <a:ext cx="2193697" cy="320595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36C6ACD3-F17F-494C-B2F0-10FEDC376E47}"/>
                </a:ext>
              </a:extLst>
            </p:cNvPr>
            <p:cNvSpPr/>
            <p:nvPr/>
          </p:nvSpPr>
          <p:spPr>
            <a:xfrm rot="5400000">
              <a:off x="7224426" y="5486912"/>
              <a:ext cx="2193697" cy="320595"/>
            </a:xfrm>
            <a:custGeom>
              <a:avLst/>
              <a:gdLst>
                <a:gd name="connsiteX0" fmla="*/ 0 w 2466754"/>
                <a:gd name="connsiteY0" fmla="*/ 0 h 337411"/>
                <a:gd name="connsiteX1" fmla="*/ 2466754 w 2466754"/>
                <a:gd name="connsiteY1" fmla="*/ 0 h 337411"/>
                <a:gd name="connsiteX2" fmla="*/ 2466754 w 2466754"/>
                <a:gd name="connsiteY2" fmla="*/ 337411 h 337411"/>
                <a:gd name="connsiteX3" fmla="*/ 0 w 2466754"/>
                <a:gd name="connsiteY3" fmla="*/ 337411 h 337411"/>
                <a:gd name="connsiteX4" fmla="*/ 0 w 2466754"/>
                <a:gd name="connsiteY4" fmla="*/ 0 h 33741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0 w 2466754"/>
                <a:gd name="connsiteY4" fmla="*/ 340931 h 340931"/>
                <a:gd name="connsiteX5" fmla="*/ 0 w 2466754"/>
                <a:gd name="connsiteY5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83758 w 2466754"/>
                <a:gd name="connsiteY4" fmla="*/ 34024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3520 h 340931"/>
                <a:gd name="connsiteX1" fmla="*/ 1162493 w 2466754"/>
                <a:gd name="connsiteY1" fmla="*/ 0 h 340931"/>
                <a:gd name="connsiteX2" fmla="*/ 2466754 w 2466754"/>
                <a:gd name="connsiteY2" fmla="*/ 3520 h 340931"/>
                <a:gd name="connsiteX3" fmla="*/ 2466754 w 2466754"/>
                <a:gd name="connsiteY3" fmla="*/ 340931 h 340931"/>
                <a:gd name="connsiteX4" fmla="*/ 1162493 w 2466754"/>
                <a:gd name="connsiteY4" fmla="*/ 170121 h 340931"/>
                <a:gd name="connsiteX5" fmla="*/ 0 w 2466754"/>
                <a:gd name="connsiteY5" fmla="*/ 340931 h 340931"/>
                <a:gd name="connsiteX6" fmla="*/ 0 w 2466754"/>
                <a:gd name="connsiteY6" fmla="*/ 3520 h 340931"/>
                <a:gd name="connsiteX0" fmla="*/ 0 w 2466754"/>
                <a:gd name="connsiteY0" fmla="*/ 0 h 337411"/>
                <a:gd name="connsiteX1" fmla="*/ 1155404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62493 w 2466754"/>
                <a:gd name="connsiteY4" fmla="*/ 16660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155404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62492 w 2466754"/>
                <a:gd name="connsiteY1" fmla="*/ 88628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40464 w 2466754"/>
                <a:gd name="connsiteY1" fmla="*/ 109893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33376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83756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05021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26287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197933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  <a:gd name="connsiteX0" fmla="*/ 0 w 2466754"/>
                <a:gd name="connsiteY0" fmla="*/ 0 h 337411"/>
                <a:gd name="connsiteX1" fmla="*/ 1219198 w 2466754"/>
                <a:gd name="connsiteY1" fmla="*/ 102805 h 337411"/>
                <a:gd name="connsiteX2" fmla="*/ 2466754 w 2466754"/>
                <a:gd name="connsiteY2" fmla="*/ 0 h 337411"/>
                <a:gd name="connsiteX3" fmla="*/ 2466754 w 2466754"/>
                <a:gd name="connsiteY3" fmla="*/ 337411 h 337411"/>
                <a:gd name="connsiteX4" fmla="*/ 1212110 w 2466754"/>
                <a:gd name="connsiteY4" fmla="*/ 209131 h 337411"/>
                <a:gd name="connsiteX5" fmla="*/ 0 w 2466754"/>
                <a:gd name="connsiteY5" fmla="*/ 337411 h 337411"/>
                <a:gd name="connsiteX6" fmla="*/ 0 w 2466754"/>
                <a:gd name="connsiteY6" fmla="*/ 0 h 3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6754" h="337411">
                  <a:moveTo>
                    <a:pt x="0" y="0"/>
                  </a:moveTo>
                  <a:lnTo>
                    <a:pt x="1219198" y="102805"/>
                  </a:lnTo>
                  <a:lnTo>
                    <a:pt x="2466754" y="0"/>
                  </a:lnTo>
                  <a:lnTo>
                    <a:pt x="2466754" y="337411"/>
                  </a:lnTo>
                  <a:lnTo>
                    <a:pt x="1212110" y="209131"/>
                  </a:lnTo>
                  <a:lnTo>
                    <a:pt x="0" y="33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82742E6-E472-4B19-BC7C-E6E86760B56A}"/>
                </a:ext>
              </a:extLst>
            </p:cNvPr>
            <p:cNvSpPr/>
            <p:nvPr/>
          </p:nvSpPr>
          <p:spPr>
            <a:xfrm>
              <a:off x="4435116" y="5446782"/>
              <a:ext cx="255181" cy="2551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7BE0A1-C6C9-43EA-A2A2-86AA9B4427A0}"/>
                </a:ext>
              </a:extLst>
            </p:cNvPr>
            <p:cNvSpPr/>
            <p:nvPr/>
          </p:nvSpPr>
          <p:spPr>
            <a:xfrm>
              <a:off x="5336583" y="5440337"/>
              <a:ext cx="255181" cy="2551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13FBA2F-4F7C-4D90-996D-1BC956544C50}"/>
                </a:ext>
              </a:extLst>
            </p:cNvPr>
            <p:cNvSpPr/>
            <p:nvPr/>
          </p:nvSpPr>
          <p:spPr>
            <a:xfrm>
              <a:off x="6301072" y="5457677"/>
              <a:ext cx="255181" cy="2551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40E0B3-53C3-4BFB-91AA-E0C83D4DCF24}"/>
                </a:ext>
              </a:extLst>
            </p:cNvPr>
            <p:cNvSpPr/>
            <p:nvPr/>
          </p:nvSpPr>
          <p:spPr>
            <a:xfrm>
              <a:off x="7314497" y="5459399"/>
              <a:ext cx="255181" cy="2551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D867EE-28A0-4862-9B93-AA37756F06E6}"/>
                </a:ext>
              </a:extLst>
            </p:cNvPr>
            <p:cNvSpPr/>
            <p:nvPr/>
          </p:nvSpPr>
          <p:spPr>
            <a:xfrm>
              <a:off x="8226391" y="5457677"/>
              <a:ext cx="255181" cy="2551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2A0217B-B3E0-4B89-BF50-37C09F7E91CB}"/>
              </a:ext>
            </a:extLst>
          </p:cNvPr>
          <p:cNvSpPr txBox="1"/>
          <p:nvPr/>
        </p:nvSpPr>
        <p:spPr>
          <a:xfrm>
            <a:off x="6548596" y="5105708"/>
            <a:ext cx="7534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Spin flip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C12058-7F2D-46AE-97D8-242E78C4BE70}"/>
              </a:ext>
            </a:extLst>
          </p:cNvPr>
          <p:cNvSpPr txBox="1"/>
          <p:nvPr/>
        </p:nvSpPr>
        <p:spPr>
          <a:xfrm>
            <a:off x="8308661" y="5096647"/>
            <a:ext cx="9479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Chemical potential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EDB50E-371F-402D-B2BD-D41AC702ADDC}"/>
              </a:ext>
            </a:extLst>
          </p:cNvPr>
          <p:cNvSpPr txBox="1"/>
          <p:nvPr/>
        </p:nvSpPr>
        <p:spPr>
          <a:xfrm>
            <a:off x="10163782" y="5124754"/>
            <a:ext cx="15866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Long-range interaction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66208E-0D6B-4503-94BC-7781F0A13883}"/>
              </a:ext>
            </a:extLst>
          </p:cNvPr>
          <p:cNvSpPr/>
          <p:nvPr/>
        </p:nvSpPr>
        <p:spPr>
          <a:xfrm>
            <a:off x="9732335" y="4138408"/>
            <a:ext cx="1750828" cy="9582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/>
      <p:bldP spid="45" grpId="0"/>
      <p:bldP spid="46" grpId="0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 err="1">
                <a:latin typeface="+mj-lt"/>
              </a:rPr>
              <a:t>Compilation</a:t>
            </a:r>
            <a:endParaRPr lang="nl-NL" dirty="0"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11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Physical system: fermionic strontium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99F7F-5360-47DB-9E9D-3A56DF4D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41"/>
          <a:stretch/>
        </p:blipFill>
        <p:spPr>
          <a:xfrm>
            <a:off x="1019955" y="2552218"/>
            <a:ext cx="9931442" cy="3804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42473-7847-4402-8B33-FB44DD490055}"/>
                  </a:ext>
                </a:extLst>
              </p:cNvPr>
              <p:cNvSpPr txBox="1"/>
              <p:nvPr/>
            </p:nvSpPr>
            <p:spPr>
              <a:xfrm>
                <a:off x="609599" y="1219408"/>
                <a:ext cx="84351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87</a:t>
                </a:r>
                <a:r>
                  <a:rPr lang="en-US" dirty="0"/>
                  <a:t>Sr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func>
                  </m:oMath>
                </a14:m>
                <a:r>
                  <a:rPr lang="en-US" dirty="0"/>
                  <a:t> hyperfine states </a:t>
                </a:r>
                <a:r>
                  <a:rPr lang="en-GB" dirty="0"/>
                  <a:t>in the ground state manifold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ym typeface="Wingdings" panose="05000000000000000000" pitchFamily="2" charset="2"/>
                  </a:rPr>
                  <a:t>qudits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Large coherence times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42473-7847-4402-8B33-FB44DD490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219408"/>
                <a:ext cx="8435163" cy="1200329"/>
              </a:xfrm>
              <a:prstGeom prst="rect">
                <a:avLst/>
              </a:prstGeom>
              <a:blipFill>
                <a:blip r:embed="rId4"/>
                <a:stretch>
                  <a:fillRect l="-43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8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 err="1">
                <a:latin typeface="+mj-lt"/>
              </a:rPr>
              <a:t>Compilation</a:t>
            </a:r>
            <a:endParaRPr lang="nl-NL" dirty="0"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12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Experimental building blocks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DD005F-77C8-412B-B098-00B34CD0A2B1}"/>
              </a:ext>
            </a:extLst>
          </p:cNvPr>
          <p:cNvGrpSpPr/>
          <p:nvPr/>
        </p:nvGrpSpPr>
        <p:grpSpPr>
          <a:xfrm>
            <a:off x="291439" y="1000972"/>
            <a:ext cx="3783495" cy="4794641"/>
            <a:chOff x="291439" y="1000972"/>
            <a:chExt cx="3783495" cy="47946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96C61E-5EB8-4B07-8874-88C03658FA44}"/>
                </a:ext>
              </a:extLst>
            </p:cNvPr>
            <p:cNvSpPr txBox="1"/>
            <p:nvPr/>
          </p:nvSpPr>
          <p:spPr>
            <a:xfrm>
              <a:off x="291439" y="1000972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Building blocks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CBFA3B-2CDE-4220-8AFF-1E3AFF6F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855249">
              <a:off x="533264" y="2064932"/>
              <a:ext cx="2758520" cy="4644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43AE1C-7FEA-4E82-A12F-B6666AFF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1347949">
              <a:off x="316476" y="2936770"/>
              <a:ext cx="1643063" cy="365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EFFE79-F953-4915-B72E-EF9469560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89361">
              <a:off x="500734" y="3586503"/>
              <a:ext cx="2498034" cy="8000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DC2C87-2ABB-4ADA-B2D8-D4209D2BC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1300026">
              <a:off x="378352" y="4746204"/>
              <a:ext cx="3138900" cy="10494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9CD096-496B-4834-95A9-F709BDA4AD1F}"/>
              </a:ext>
            </a:extLst>
          </p:cNvPr>
          <p:cNvGrpSpPr/>
          <p:nvPr/>
        </p:nvGrpSpPr>
        <p:grpSpPr>
          <a:xfrm>
            <a:off x="3901374" y="1010795"/>
            <a:ext cx="3783495" cy="3434214"/>
            <a:chOff x="3901374" y="1010795"/>
            <a:chExt cx="3783495" cy="34342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DF7195-85B0-4CE1-B079-352618B23652}"/>
                </a:ext>
              </a:extLst>
            </p:cNvPr>
            <p:cNvGrpSpPr/>
            <p:nvPr/>
          </p:nvGrpSpPr>
          <p:grpSpPr>
            <a:xfrm>
              <a:off x="3978751" y="2409798"/>
              <a:ext cx="3532560" cy="2035211"/>
              <a:chOff x="3978751" y="2409798"/>
              <a:chExt cx="3532560" cy="203521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EBB0D20-BA50-4A1F-B30B-6F5249392E03}"/>
                  </a:ext>
                </a:extLst>
              </p:cNvPr>
              <p:cNvGrpSpPr/>
              <p:nvPr/>
            </p:nvGrpSpPr>
            <p:grpSpPr>
              <a:xfrm>
                <a:off x="4074934" y="2409798"/>
                <a:ext cx="3436377" cy="2035211"/>
                <a:chOff x="5989532" y="1592279"/>
                <a:chExt cx="6202468" cy="3673442"/>
              </a:xfrm>
            </p:grpSpPr>
            <p:pic>
              <p:nvPicPr>
                <p:cNvPr id="40" name="Afbeelding 18">
                  <a:extLst>
                    <a:ext uri="{FF2B5EF4-FFF2-40B4-BE49-F238E27FC236}">
                      <a16:creationId xmlns:a16="http://schemas.microsoft.com/office/drawing/2014/main" id="{64CF869F-9B9B-49DC-A055-8EFA5DF01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6865"/>
                <a:stretch/>
              </p:blipFill>
              <p:spPr>
                <a:xfrm>
                  <a:off x="5989532" y="1592279"/>
                  <a:ext cx="6202468" cy="3673442"/>
                </a:xfrm>
                <a:prstGeom prst="rect">
                  <a:avLst/>
                </a:prstGeom>
              </p:spPr>
            </p:pic>
            <p:sp>
              <p:nvSpPr>
                <p:cNvPr id="41" name="Rechthoek 7">
                  <a:extLst>
                    <a:ext uri="{FF2B5EF4-FFF2-40B4-BE49-F238E27FC236}">
                      <a16:creationId xmlns:a16="http://schemas.microsoft.com/office/drawing/2014/main" id="{F3F74D70-35C3-4C84-B01B-6C38501CA8B6}"/>
                    </a:ext>
                  </a:extLst>
                </p:cNvPr>
                <p:cNvSpPr/>
                <p:nvPr/>
              </p:nvSpPr>
              <p:spPr>
                <a:xfrm>
                  <a:off x="7032157" y="3030338"/>
                  <a:ext cx="394131" cy="1807385"/>
                </a:xfrm>
                <a:prstGeom prst="rect">
                  <a:avLst/>
                </a:prstGeom>
                <a:solidFill>
                  <a:srgbClr val="DB6B71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hthoek 17">
                  <a:extLst>
                    <a:ext uri="{FF2B5EF4-FFF2-40B4-BE49-F238E27FC236}">
                      <a16:creationId xmlns:a16="http://schemas.microsoft.com/office/drawing/2014/main" id="{CF2207F0-4972-48E4-AA64-5645C3C6353B}"/>
                    </a:ext>
                  </a:extLst>
                </p:cNvPr>
                <p:cNvSpPr/>
                <p:nvPr/>
              </p:nvSpPr>
              <p:spPr>
                <a:xfrm>
                  <a:off x="7570396" y="3030339"/>
                  <a:ext cx="394131" cy="180816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hthoek 19">
                  <a:extLst>
                    <a:ext uri="{FF2B5EF4-FFF2-40B4-BE49-F238E27FC236}">
                      <a16:creationId xmlns:a16="http://schemas.microsoft.com/office/drawing/2014/main" id="{3C6BDFEB-E357-475B-889E-D3FD8BF25711}"/>
                    </a:ext>
                  </a:extLst>
                </p:cNvPr>
                <p:cNvSpPr/>
                <p:nvPr/>
              </p:nvSpPr>
              <p:spPr>
                <a:xfrm>
                  <a:off x="9507406" y="3030338"/>
                  <a:ext cx="394131" cy="1807385"/>
                </a:xfrm>
                <a:prstGeom prst="rect">
                  <a:avLst/>
                </a:prstGeom>
                <a:solidFill>
                  <a:srgbClr val="DB6B71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hthoek 20">
                  <a:extLst>
                    <a:ext uri="{FF2B5EF4-FFF2-40B4-BE49-F238E27FC236}">
                      <a16:creationId xmlns:a16="http://schemas.microsoft.com/office/drawing/2014/main" id="{95ACB028-5DAA-4EEB-996F-2F00A65C1EA5}"/>
                    </a:ext>
                  </a:extLst>
                </p:cNvPr>
                <p:cNvSpPr/>
                <p:nvPr/>
              </p:nvSpPr>
              <p:spPr>
                <a:xfrm>
                  <a:off x="10037630" y="3030338"/>
                  <a:ext cx="394131" cy="180816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908AD4-4F2D-4B26-8F5D-2E746B6A0570}"/>
                  </a:ext>
                </a:extLst>
              </p:cNvPr>
              <p:cNvSpPr/>
              <p:nvPr/>
            </p:nvSpPr>
            <p:spPr>
              <a:xfrm>
                <a:off x="3978751" y="3132031"/>
                <a:ext cx="545329" cy="1138283"/>
              </a:xfrm>
              <a:prstGeom prst="rect">
                <a:avLst/>
              </a:prstGeom>
              <a:solidFill>
                <a:srgbClr val="E2F0D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722746F-21E2-4B2A-B0D2-28580C22B1B1}"/>
                  </a:ext>
                </a:extLst>
              </p:cNvPr>
              <p:cNvSpPr/>
              <p:nvPr/>
            </p:nvSpPr>
            <p:spPr>
              <a:xfrm>
                <a:off x="6663805" y="3132030"/>
                <a:ext cx="243745" cy="113828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55E3C4-ACFA-49ED-8F18-61F3339B4078}"/>
                </a:ext>
              </a:extLst>
            </p:cNvPr>
            <p:cNvSpPr txBox="1"/>
            <p:nvPr/>
          </p:nvSpPr>
          <p:spPr>
            <a:xfrm>
              <a:off x="3901374" y="1010795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Algorithm</a:t>
              </a:r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52B4A9-D11C-41B2-B768-F19F90A504E9}"/>
              </a:ext>
            </a:extLst>
          </p:cNvPr>
          <p:cNvGrpSpPr/>
          <p:nvPr/>
        </p:nvGrpSpPr>
        <p:grpSpPr>
          <a:xfrm>
            <a:off x="7803699" y="1010795"/>
            <a:ext cx="3896140" cy="5929255"/>
            <a:chOff x="7803699" y="1010795"/>
            <a:chExt cx="3896140" cy="59292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2364A2-322A-4115-825B-83B6C307C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6344" y="2691111"/>
              <a:ext cx="3384689" cy="6339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4F25AA-1781-4027-B3E2-B98F2AF8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99919" y="3947684"/>
              <a:ext cx="2280292" cy="3923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992CDB-2DD0-4124-BE92-38FC323A1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87275" y="4309807"/>
              <a:ext cx="2498034" cy="6088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A06288-3613-4ACE-858D-DD7CCB1AE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7275" y="5209845"/>
              <a:ext cx="2886022" cy="5711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97E855F-A182-4FE1-B03F-8C96FACE2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143"/>
            <a:stretch/>
          </p:blipFill>
          <p:spPr>
            <a:xfrm>
              <a:off x="7833003" y="1540593"/>
              <a:ext cx="2842437" cy="81349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2A7AE6-8327-4273-AAE1-003E73A328D2}"/>
                </a:ext>
              </a:extLst>
            </p:cNvPr>
            <p:cNvSpPr txBox="1"/>
            <p:nvPr/>
          </p:nvSpPr>
          <p:spPr>
            <a:xfrm>
              <a:off x="7803700" y="1370304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Initialisation</a:t>
              </a:r>
              <a:endParaRPr lang="en-GB" i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301493-E96A-4723-B211-91D14C320737}"/>
                </a:ext>
              </a:extLst>
            </p:cNvPr>
            <p:cNvSpPr txBox="1"/>
            <p:nvPr/>
          </p:nvSpPr>
          <p:spPr>
            <a:xfrm>
              <a:off x="7887275" y="3482911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B4C7E7"/>
                  </a:solidFill>
                </a:rPr>
                <a:t>Mixing gates</a:t>
              </a:r>
              <a:endParaRPr lang="en-GB" i="1" dirty="0">
                <a:solidFill>
                  <a:srgbClr val="B4C7E7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89A442-66F3-4A5A-BEEC-0F51D862C1E2}"/>
                </a:ext>
              </a:extLst>
            </p:cNvPr>
            <p:cNvSpPr txBox="1"/>
            <p:nvPr/>
          </p:nvSpPr>
          <p:spPr>
            <a:xfrm>
              <a:off x="7833003" y="2493560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E9A5A8"/>
                  </a:solidFill>
                </a:rPr>
                <a:t>Cost gates</a:t>
              </a:r>
              <a:endParaRPr lang="en-GB" i="1" dirty="0">
                <a:solidFill>
                  <a:srgbClr val="E9A5A8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7CA87C-3386-45EE-86ED-B05201C97EB1}"/>
                </a:ext>
              </a:extLst>
            </p:cNvPr>
            <p:cNvSpPr txBox="1"/>
            <p:nvPr/>
          </p:nvSpPr>
          <p:spPr>
            <a:xfrm>
              <a:off x="7916344" y="5058649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Swap gates </a:t>
              </a:r>
              <a:endParaRPr lang="en-GB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7882309-9BD6-494A-9E58-97D8BF1564C2}"/>
                    </a:ext>
                  </a:extLst>
                </p:cNvPr>
                <p:cNvSpPr txBox="1"/>
                <p:nvPr/>
              </p:nvSpPr>
              <p:spPr>
                <a:xfrm>
                  <a:off x="7916344" y="5711509"/>
                  <a:ext cx="3783495" cy="1228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rPr>
                    <a:t>Measurement</a:t>
                  </a:r>
                </a:p>
                <a:p>
                  <a:r>
                    <a:rPr lang="en-GB" sz="1100" dirty="0">
                      <a:solidFill>
                        <a:srgbClr val="000000"/>
                      </a:solidFill>
                    </a:rPr>
                    <a:t>R</a:t>
                  </a:r>
                  <a:r>
                    <a:rPr lang="en-GB" sz="1100" b="0" i="0" dirty="0">
                      <a:solidFill>
                        <a:srgbClr val="000000"/>
                      </a:solidFill>
                      <a:effectLst/>
                    </a:rPr>
                    <a:t>esonance fluorescence by collecting the light scattered from the strongly driven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=−11/2⟩</m:t>
                      </m:r>
                    </m:oMath>
                  </a14:m>
                  <a:r>
                    <a:rPr lang="en-GB" sz="1100" dirty="0"/>
                    <a:t> transition </a:t>
                  </a:r>
                  <a:br>
                    <a:rPr lang="en-GB" dirty="0"/>
                  </a:br>
                  <a:r>
                    <a:rPr lang="en-US" i="1" dirty="0"/>
                    <a:t> </a:t>
                  </a:r>
                  <a:endParaRPr lang="en-GB" i="1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7882309-9BD6-494A-9E58-97D8BF1564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344" y="5711509"/>
                  <a:ext cx="3783495" cy="1228541"/>
                </a:xfrm>
                <a:prstGeom prst="rect">
                  <a:avLst/>
                </a:prstGeom>
                <a:blipFill>
                  <a:blip r:embed="rId13"/>
                  <a:stretch>
                    <a:fillRect l="-1452" t="-29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DB772C5-B69F-4A20-A358-158C1A9997BB}"/>
                </a:ext>
              </a:extLst>
            </p:cNvPr>
            <p:cNvSpPr txBox="1"/>
            <p:nvPr/>
          </p:nvSpPr>
          <p:spPr>
            <a:xfrm>
              <a:off x="7803699" y="1010795"/>
              <a:ext cx="378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Implementation scheme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6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13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Where are we at the stack? (4)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F81777-FF17-4AC9-95C2-51F7395B760B}"/>
              </a:ext>
            </a:extLst>
          </p:cNvPr>
          <p:cNvGrpSpPr/>
          <p:nvPr/>
        </p:nvGrpSpPr>
        <p:grpSpPr>
          <a:xfrm>
            <a:off x="1749113" y="2174597"/>
            <a:ext cx="7828755" cy="2948188"/>
            <a:chOff x="1782243" y="3579404"/>
            <a:chExt cx="7828755" cy="29481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FB860-FC20-4B38-804A-44AE592A2A49}"/>
                </a:ext>
              </a:extLst>
            </p:cNvPr>
            <p:cNvGrpSpPr/>
            <p:nvPr/>
          </p:nvGrpSpPr>
          <p:grpSpPr>
            <a:xfrm>
              <a:off x="1782243" y="3579404"/>
              <a:ext cx="7828755" cy="2340796"/>
              <a:chOff x="1934643" y="3023902"/>
              <a:chExt cx="7828755" cy="234079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BD70F46-0CBC-4EB6-ABA9-B1C7B68C24FB}"/>
                  </a:ext>
                </a:extLst>
              </p:cNvPr>
              <p:cNvGrpSpPr/>
              <p:nvPr/>
            </p:nvGrpSpPr>
            <p:grpSpPr>
              <a:xfrm>
                <a:off x="2199855" y="3237705"/>
                <a:ext cx="7401982" cy="1813177"/>
                <a:chOff x="861387" y="3740738"/>
                <a:chExt cx="3178965" cy="77871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26EB0-6B5E-4017-A932-7CD572BFAD08}"/>
                    </a:ext>
                  </a:extLst>
                </p:cNvPr>
                <p:cNvSpPr/>
                <p:nvPr/>
              </p:nvSpPr>
              <p:spPr>
                <a:xfrm rot="2700000">
                  <a:off x="861387" y="3855584"/>
                  <a:ext cx="549965" cy="54996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lowchart: Delay 37">
                  <a:extLst>
                    <a:ext uri="{FF2B5EF4-FFF2-40B4-BE49-F238E27FC236}">
                      <a16:creationId xmlns:a16="http://schemas.microsoft.com/office/drawing/2014/main" id="{A281EE04-8711-4C32-8668-80FB847B134E}"/>
                    </a:ext>
                  </a:extLst>
                </p:cNvPr>
                <p:cNvSpPr/>
                <p:nvPr/>
              </p:nvSpPr>
              <p:spPr>
                <a:xfrm>
                  <a:off x="1591516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lowchart: Delay 38">
                  <a:extLst>
                    <a:ext uri="{FF2B5EF4-FFF2-40B4-BE49-F238E27FC236}">
                      <a16:creationId xmlns:a16="http://schemas.microsoft.com/office/drawing/2014/main" id="{924CC5E8-8524-4846-ADF3-83FF5A413071}"/>
                    </a:ext>
                  </a:extLst>
                </p:cNvPr>
                <p:cNvSpPr/>
                <p:nvPr/>
              </p:nvSpPr>
              <p:spPr>
                <a:xfrm>
                  <a:off x="2435540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ADFA79A-E6DE-4ADD-A563-082A9B279AEA}"/>
                    </a:ext>
                  </a:extLst>
                </p:cNvPr>
                <p:cNvSpPr/>
                <p:nvPr/>
              </p:nvSpPr>
              <p:spPr>
                <a:xfrm>
                  <a:off x="3262583" y="3740738"/>
                  <a:ext cx="777769" cy="77776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E2B144-DC6F-483D-AFE2-99E198D251F9}"/>
                  </a:ext>
                </a:extLst>
              </p:cNvPr>
              <p:cNvSpPr txBox="1"/>
              <p:nvPr/>
            </p:nvSpPr>
            <p:spPr>
              <a:xfrm>
                <a:off x="4193898" y="377523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Quantum algorithm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605CB5-0C74-412C-AA39-A7765F5986A8}"/>
                  </a:ext>
                </a:extLst>
              </p:cNvPr>
              <p:cNvSpPr txBox="1"/>
              <p:nvPr/>
            </p:nvSpPr>
            <p:spPr>
              <a:xfrm>
                <a:off x="2305480" y="3822225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Problem definition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5D9DCF-A6FB-4FCC-BD45-3C6AA7C1DF1F}"/>
                  </a:ext>
                </a:extLst>
              </p:cNvPr>
              <p:cNvSpPr txBox="1"/>
              <p:nvPr/>
            </p:nvSpPr>
            <p:spPr>
              <a:xfrm>
                <a:off x="5898994" y="3740610"/>
                <a:ext cx="181097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Compilation: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Processor design/Gate implementation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C42830-2B4E-435B-AEB0-8AEB1CD0DBE9}"/>
                  </a:ext>
                </a:extLst>
              </p:cNvPr>
              <p:cNvSpPr txBox="1"/>
              <p:nvPr/>
            </p:nvSpPr>
            <p:spPr>
              <a:xfrm>
                <a:off x="7952422" y="374061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Performance analysis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475D92B-95F5-46AF-90F1-B58849F5C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6605" y="3070955"/>
                <a:ext cx="836253" cy="471805"/>
              </a:xfrm>
              <a:prstGeom prst="rect">
                <a:avLst/>
              </a:prstGeom>
              <a:ln w="12700" cap="sq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pic>
          <p:pic>
            <p:nvPicPr>
              <p:cNvPr id="34" name="Afbeelding 22" descr="Afbeelding met zitten, tafel, lucht, groot&#10;&#10;Automatisch gegenereerde beschrijving">
                <a:extLst>
                  <a:ext uri="{FF2B5EF4-FFF2-40B4-BE49-F238E27FC236}">
                    <a16:creationId xmlns:a16="http://schemas.microsoft.com/office/drawing/2014/main" id="{CF2E669F-ADB9-4C60-90A4-FEC12618D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82" t="18035" r="21117" b="27940"/>
              <a:stretch/>
            </p:blipFill>
            <p:spPr>
              <a:xfrm>
                <a:off x="1934643" y="4540829"/>
                <a:ext cx="743130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8BB87A5-461B-4A6F-942B-7B11B5684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669" t="28906" r="24807" b="15133"/>
              <a:stretch/>
            </p:blipFill>
            <p:spPr>
              <a:xfrm>
                <a:off x="5763841" y="4718367"/>
                <a:ext cx="1006799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54E5409-55E8-48E2-8B67-656E1B7BD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9970" y="3023902"/>
                <a:ext cx="952537" cy="565910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2BE518-9135-4FE2-88A9-D9818CEBD640}"/>
                </a:ext>
              </a:extLst>
            </p:cNvPr>
            <p:cNvCxnSpPr/>
            <p:nvPr/>
          </p:nvCxnSpPr>
          <p:spPr>
            <a:xfrm>
              <a:off x="1935455" y="6091307"/>
              <a:ext cx="751398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F13316-DDAA-4120-85E7-698AEED7D674}"/>
                </a:ext>
              </a:extLst>
            </p:cNvPr>
            <p:cNvSpPr txBox="1"/>
            <p:nvPr/>
          </p:nvSpPr>
          <p:spPr>
            <a:xfrm>
              <a:off x="5057665" y="6158260"/>
              <a:ext cx="19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Full-stack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E72689A-7E7E-4789-A156-9957F8507A3F}"/>
              </a:ext>
            </a:extLst>
          </p:cNvPr>
          <p:cNvSpPr/>
          <p:nvPr/>
        </p:nvSpPr>
        <p:spPr>
          <a:xfrm>
            <a:off x="1526421" y="1589103"/>
            <a:ext cx="5964178" cy="29359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2B84ECC-972C-4E88-BF87-0D53AE3CC70A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sz="4000" dirty="0" err="1">
                <a:solidFill>
                  <a:schemeClr val="bg1"/>
                </a:solidFill>
                <a:latin typeface="+mj-lt"/>
              </a:rPr>
              <a:t>Results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>
                <a:latin typeface="+mj-lt"/>
              </a:rPr>
              <a:t>Performance analysis</a:t>
            </a: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14</a:t>
            </a:fld>
            <a:endParaRPr lang="en-GB"/>
          </a:p>
        </p:txBody>
      </p:sp>
      <p:grpSp>
        <p:nvGrpSpPr>
          <p:cNvPr id="12" name="Groep 6">
            <a:extLst>
              <a:ext uri="{FF2B5EF4-FFF2-40B4-BE49-F238E27FC236}">
                <a16:creationId xmlns:a16="http://schemas.microsoft.com/office/drawing/2014/main" id="{3A4E2106-8F81-407C-A11A-63153ACE5FA7}"/>
              </a:ext>
            </a:extLst>
          </p:cNvPr>
          <p:cNvGrpSpPr/>
          <p:nvPr/>
        </p:nvGrpSpPr>
        <p:grpSpPr>
          <a:xfrm>
            <a:off x="710079" y="1275257"/>
            <a:ext cx="3760038" cy="2308324"/>
            <a:chOff x="6901803" y="1183235"/>
            <a:chExt cx="5447814" cy="3344466"/>
          </a:xfrm>
        </p:grpSpPr>
        <p:pic>
          <p:nvPicPr>
            <p:cNvPr id="14" name="Afbeelding 12">
              <a:extLst>
                <a:ext uri="{FF2B5EF4-FFF2-40B4-BE49-F238E27FC236}">
                  <a16:creationId xmlns:a16="http://schemas.microsoft.com/office/drawing/2014/main" id="{B778C812-7719-4C40-B5F8-CD0257D0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1803" y="1183235"/>
              <a:ext cx="4932148" cy="3344466"/>
            </a:xfrm>
            <a:prstGeom prst="rect">
              <a:avLst/>
            </a:prstGeom>
          </p:spPr>
        </p:pic>
        <p:sp>
          <p:nvSpPr>
            <p:cNvPr id="15" name="Tekstvak 5">
              <a:extLst>
                <a:ext uri="{FF2B5EF4-FFF2-40B4-BE49-F238E27FC236}">
                  <a16:creationId xmlns:a16="http://schemas.microsoft.com/office/drawing/2014/main" id="{E0389241-CBA7-4589-BC72-4AF19EB4DAD8}"/>
                </a:ext>
              </a:extLst>
            </p:cNvPr>
            <p:cNvSpPr txBox="1"/>
            <p:nvPr/>
          </p:nvSpPr>
          <p:spPr>
            <a:xfrm>
              <a:off x="8587269" y="2855467"/>
              <a:ext cx="2981739" cy="45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Worst performance</a:t>
              </a:r>
              <a:endParaRPr lang="en-GB" sz="1400" dirty="0"/>
            </a:p>
          </p:txBody>
        </p:sp>
        <p:sp>
          <p:nvSpPr>
            <p:cNvPr id="16" name="Tekstvak 9">
              <a:extLst>
                <a:ext uri="{FF2B5EF4-FFF2-40B4-BE49-F238E27FC236}">
                  <a16:creationId xmlns:a16="http://schemas.microsoft.com/office/drawing/2014/main" id="{C98A0774-03D7-455D-B2C9-9473E086817A}"/>
                </a:ext>
              </a:extLst>
            </p:cNvPr>
            <p:cNvSpPr txBox="1"/>
            <p:nvPr/>
          </p:nvSpPr>
          <p:spPr>
            <a:xfrm>
              <a:off x="9367878" y="1479409"/>
              <a:ext cx="2981739" cy="45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Average performance</a:t>
              </a:r>
              <a:endParaRPr lang="en-GB" sz="1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7D3DC-4941-5861-FE7C-BA1E47D7D909}"/>
              </a:ext>
            </a:extLst>
          </p:cNvPr>
          <p:cNvGrpSpPr/>
          <p:nvPr/>
        </p:nvGrpSpPr>
        <p:grpSpPr>
          <a:xfrm>
            <a:off x="658484" y="3911179"/>
            <a:ext cx="3507317" cy="969920"/>
            <a:chOff x="404664" y="1015701"/>
            <a:chExt cx="3507317" cy="969920"/>
          </a:xfrm>
        </p:grpSpPr>
        <p:sp>
          <p:nvSpPr>
            <p:cNvPr id="7" name="Rechthoek 27">
              <a:extLst>
                <a:ext uri="{FF2B5EF4-FFF2-40B4-BE49-F238E27FC236}">
                  <a16:creationId xmlns:a16="http://schemas.microsoft.com/office/drawing/2014/main" id="{75DBC9EA-4C5F-2809-AE94-05F6D528C1F5}"/>
                </a:ext>
              </a:extLst>
            </p:cNvPr>
            <p:cNvSpPr/>
            <p:nvPr/>
          </p:nvSpPr>
          <p:spPr>
            <a:xfrm>
              <a:off x="404664" y="1015701"/>
              <a:ext cx="3453794" cy="843035"/>
            </a:xfrm>
            <a:prstGeom prst="rect">
              <a:avLst/>
            </a:prstGeom>
            <a:solidFill>
              <a:srgbClr val="DB6B71"/>
            </a:solidFill>
            <a:ln>
              <a:solidFill>
                <a:srgbClr val="AA3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kstvak 2">
              <a:extLst>
                <a:ext uri="{FF2B5EF4-FFF2-40B4-BE49-F238E27FC236}">
                  <a16:creationId xmlns:a16="http://schemas.microsoft.com/office/drawing/2014/main" id="{2C70FFEC-1257-43BE-1897-73CA0707FDE7}"/>
                </a:ext>
              </a:extLst>
            </p:cNvPr>
            <p:cNvSpPr txBox="1"/>
            <p:nvPr/>
          </p:nvSpPr>
          <p:spPr>
            <a:xfrm>
              <a:off x="493350" y="1429711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14">
                  <a:extLst>
                    <a:ext uri="{FF2B5EF4-FFF2-40B4-BE49-F238E27FC236}">
                      <a16:creationId xmlns:a16="http://schemas.microsoft.com/office/drawing/2014/main" id="{122010E0-69C0-5A8C-86AD-9A5F17C64F64}"/>
                    </a:ext>
                  </a:extLst>
                </p:cNvPr>
                <p:cNvSpPr txBox="1"/>
                <p:nvPr/>
              </p:nvSpPr>
              <p:spPr>
                <a:xfrm>
                  <a:off x="578472" y="1035941"/>
                  <a:ext cx="3333509" cy="9496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Theorem (conjecture): 3-regular graphs approximation ratio at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1400" dirty="0">
                      <a:solidFill>
                        <a:schemeClr val="bg1"/>
                      </a:solidFill>
                    </a:rPr>
                    <a:t> bounded by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≥0.637</m:t>
                      </m:r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(0.670)</m:t>
                      </m:r>
                    </m:oMath>
                  </a14:m>
                  <a:endParaRPr lang="en-GB" sz="1400" dirty="0">
                    <a:solidFill>
                      <a:schemeClr val="bg1"/>
                    </a:solidFill>
                  </a:endParaRPr>
                </a:p>
                <a:p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kstvak 14">
                  <a:extLst>
                    <a:ext uri="{FF2B5EF4-FFF2-40B4-BE49-F238E27FC236}">
                      <a16:creationId xmlns:a16="http://schemas.microsoft.com/office/drawing/2014/main" id="{122010E0-69C0-5A8C-86AD-9A5F17C64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72" y="1035941"/>
                  <a:ext cx="3333509" cy="949680"/>
                </a:xfrm>
                <a:prstGeom prst="rect">
                  <a:avLst/>
                </a:prstGeom>
                <a:blipFill>
                  <a:blip r:embed="rId4"/>
                  <a:stretch>
                    <a:fillRect l="-548" t="-12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57A01-5F4C-73F7-26BB-391BB39DE4FC}"/>
                  </a:ext>
                </a:extLst>
              </p:cNvPr>
              <p:cNvSpPr txBox="1"/>
              <p:nvPr/>
            </p:nvSpPr>
            <p:spPr>
              <a:xfrm>
                <a:off x="699054" y="4899202"/>
                <a:ext cx="498895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Proof techniques/ideas: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Look at subgraph energy contributions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Construct a minimax fractional LP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Construct relaxations for exact upper/lower bounds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Solve numerically to obtain an estimate</a:t>
                </a:r>
              </a:p>
              <a:p>
                <a:r>
                  <a:rPr lang="en-GB" sz="1400" dirty="0"/>
                  <a:t>Result holds for a fixed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400" dirty="0"/>
                  <a:t>, and parameter optimization only slightly improves the obtained approximation ratio!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57A01-5F4C-73F7-26BB-391BB39DE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4" y="4899202"/>
                <a:ext cx="4988955" cy="1600438"/>
              </a:xfrm>
              <a:prstGeom prst="rect">
                <a:avLst/>
              </a:prstGeom>
              <a:blipFill>
                <a:blip r:embed="rId5"/>
                <a:stretch>
                  <a:fillRect l="-367" t="-76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FFAC1F-9541-12F6-FAD8-3C585D972234}"/>
              </a:ext>
            </a:extLst>
          </p:cNvPr>
          <p:cNvCxnSpPr/>
          <p:nvPr/>
        </p:nvCxnSpPr>
        <p:spPr>
          <a:xfrm>
            <a:off x="6096000" y="1268631"/>
            <a:ext cx="0" cy="49412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5A685-0B5A-D621-B6DE-9E992E2AFE8F}"/>
              </a:ext>
            </a:extLst>
          </p:cNvPr>
          <p:cNvGrpSpPr/>
          <p:nvPr/>
        </p:nvGrpSpPr>
        <p:grpSpPr>
          <a:xfrm>
            <a:off x="7192567" y="1315947"/>
            <a:ext cx="4630625" cy="5406447"/>
            <a:chOff x="7192567" y="1315947"/>
            <a:chExt cx="4630625" cy="540644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205E07-25D9-9510-DDCE-125625D4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0546" y="1315947"/>
              <a:ext cx="3189470" cy="6997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B3E927-DD24-DF0D-FF5A-A69A1410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9830" y="2774176"/>
              <a:ext cx="1496431" cy="12520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7B57D9-E93B-D0E3-9E00-FE8D6C164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57843" y="2870682"/>
              <a:ext cx="2244568" cy="95768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FF2161-5C0F-9CE0-8D0A-C5229AF55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285"/>
            <a:stretch/>
          </p:blipFill>
          <p:spPr>
            <a:xfrm>
              <a:off x="9188926" y="3907452"/>
              <a:ext cx="1835841" cy="152921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9F08F8-BA9B-BF63-B0E4-1823B9AF4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7843" y="5470380"/>
              <a:ext cx="2165055" cy="12520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331B110-F9A8-BAC3-2497-B8EF65DDF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9830" y="4114423"/>
              <a:ext cx="1496431" cy="12520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483BCA-6DE7-C178-D33C-C272D313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2567" y="5430942"/>
              <a:ext cx="1496431" cy="1252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390E591-573D-5999-C5D7-38FFCA4A7DEC}"/>
                    </a:ext>
                  </a:extLst>
                </p:cNvPr>
                <p:cNvSpPr txBox="1"/>
                <p:nvPr/>
              </p:nvSpPr>
              <p:spPr>
                <a:xfrm>
                  <a:off x="7388352" y="2103911"/>
                  <a:ext cx="44348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</a:t>
                  </a:r>
                  <a:r>
                    <a:rPr lang="en-US" sz="1800" dirty="0"/>
                    <a:t>mproved constants in leading contribution in terms of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1800" dirty="0"/>
                    <a:t>)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390E591-573D-5999-C5D7-38FFCA4A7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352" y="2103911"/>
                  <a:ext cx="4434840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1099" t="-4717" r="-1511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2851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15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Conclusions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51F4D-0D3C-493D-A04D-7E133C52D7CB}"/>
              </a:ext>
            </a:extLst>
          </p:cNvPr>
          <p:cNvSpPr txBox="1"/>
          <p:nvPr/>
        </p:nvSpPr>
        <p:spPr>
          <a:xfrm>
            <a:off x="386080" y="1450235"/>
            <a:ext cx="1073249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We encoded the correlation clustering problem into the QAOA paradigm, specifically tailored for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MR10"/>
              </a:rPr>
              <a:t>qudit</a:t>
            </a:r>
            <a:r>
              <a:rPr lang="en-GB" dirty="0">
                <a:solidFill>
                  <a:srgbClr val="000000"/>
                </a:solidFill>
                <a:latin typeface="CMR10"/>
              </a:rPr>
              <a:t>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quantum systems. We gave several improvements to the vanilla QAOA guided by simulations, including experiments with various meta-optimization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MR10"/>
              </a:rPr>
              <a:t>We proved (conjectured) that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our slightly modified version of QAOA at 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MMI10"/>
              </a:rPr>
              <a:t>p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= 1 has an approximation ratio of  at least 0</a:t>
            </a:r>
            <a:r>
              <a:rPr lang="en-GB" i="1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6367 (0.6699).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We derived operation schemes for </a:t>
            </a:r>
            <a:r>
              <a:rPr lang="en-GB" dirty="0">
                <a:solidFill>
                  <a:srgbClr val="000000"/>
                </a:solidFill>
                <a:latin typeface="CMR10"/>
              </a:rPr>
              <a:t>a Rydberg quantum computer (</a:t>
            </a:r>
            <a:r>
              <a:rPr lang="en-GB" dirty="0" err="1">
                <a:solidFill>
                  <a:srgbClr val="000000"/>
                </a:solidFill>
                <a:latin typeface="CMR10"/>
              </a:rPr>
              <a:t>specifally</a:t>
            </a:r>
            <a:r>
              <a:rPr lang="en-GB" dirty="0">
                <a:solidFill>
                  <a:srgbClr val="000000"/>
                </a:solidFill>
                <a:latin typeface="CMR10"/>
              </a:rPr>
              <a:t> </a:t>
            </a:r>
            <a:r>
              <a:rPr lang="en-GB" baseline="30000" dirty="0">
                <a:solidFill>
                  <a:srgbClr val="000000"/>
                </a:solidFill>
                <a:latin typeface="CMR10"/>
              </a:rPr>
              <a:t>87</a:t>
            </a:r>
            <a:r>
              <a:rPr lang="en-GB" dirty="0">
                <a:solidFill>
                  <a:srgbClr val="000000"/>
                </a:solidFill>
                <a:latin typeface="CMR10"/>
              </a:rPr>
              <a:t>Sr) .We showed that this </a:t>
            </a:r>
            <a:r>
              <a:rPr lang="en-GB" dirty="0" err="1">
                <a:solidFill>
                  <a:srgbClr val="000000"/>
                </a:solidFill>
                <a:latin typeface="CMR10"/>
              </a:rPr>
              <a:t>qudit</a:t>
            </a:r>
            <a:r>
              <a:rPr lang="en-GB" dirty="0">
                <a:solidFill>
                  <a:srgbClr val="000000"/>
                </a:solidFill>
                <a:latin typeface="CMR10"/>
              </a:rPr>
              <a:t> formulation is (slightly) superior to the best known qubit formulation in terms of the 2-qudit/2-qubit operation 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SFRM1000"/>
              </a:rPr>
              <a:t>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  <a:t>We analysed the algorithm’s performance in the presence of noise corresponding to a random Pauli method and showed performance on complete graphs quickly deteriorates with increasing noise.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CMR10"/>
              </a:rPr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16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Outlook &amp; future work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D51F4D-0D3C-493D-A04D-7E133C52D7CB}"/>
                  </a:ext>
                </a:extLst>
              </p:cNvPr>
              <p:cNvSpPr txBox="1"/>
              <p:nvPr/>
            </p:nvSpPr>
            <p:spPr>
              <a:xfrm>
                <a:off x="431761" y="2060656"/>
                <a:ext cx="7212655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Modify novel QAOA simulation methods*  to study larger instances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rgbClr val="000000"/>
                  </a:solidFill>
                  <a:latin typeface="CMR1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New techniques to obtain approximation ratio guarantees at larger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800" b="0" i="0" dirty="0">
                  <a:solidFill>
                    <a:srgbClr val="000000"/>
                  </a:solidFill>
                  <a:effectLst/>
                  <a:latin typeface="CMR1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rgbClr val="000000"/>
                  </a:solidFill>
                  <a:latin typeface="CMR1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Exploit hardware constraints further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CMR10"/>
                  </a:rPr>
                  <a:t>Long-range interactions for non-planar graphs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b="0" i="0" dirty="0">
                    <a:solidFill>
                      <a:srgbClr val="000000"/>
                    </a:solidFill>
                    <a:effectLst/>
                    <a:latin typeface="CMR10"/>
                  </a:rPr>
                  <a:t>Unit </a:t>
                </a:r>
                <a:r>
                  <a:rPr lang="en-GB" dirty="0">
                    <a:solidFill>
                      <a:srgbClr val="000000"/>
                    </a:solidFill>
                    <a:latin typeface="CMR10"/>
                  </a:rPr>
                  <a:t>disk graphs (native to the platform)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b="0" i="0" dirty="0">
                    <a:solidFill>
                      <a:srgbClr val="000000"/>
                    </a:solidFill>
                    <a:effectLst/>
                    <a:latin typeface="CMR10"/>
                  </a:rPr>
                  <a:t>Multi-</a:t>
                </a:r>
                <a:r>
                  <a:rPr lang="en-GB" b="0" i="0" dirty="0" err="1">
                    <a:solidFill>
                      <a:srgbClr val="000000"/>
                    </a:solidFill>
                    <a:effectLst/>
                    <a:latin typeface="CMR10"/>
                  </a:rPr>
                  <a:t>qudit</a:t>
                </a:r>
                <a:r>
                  <a:rPr lang="en-GB" b="0" i="0" dirty="0">
                    <a:solidFill>
                      <a:srgbClr val="000000"/>
                    </a:solidFill>
                    <a:effectLst/>
                    <a:latin typeface="CMR10"/>
                  </a:rPr>
                  <a:t> gates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rgbClr val="000000"/>
                  </a:solidFill>
                  <a:latin typeface="CMR1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CMR10"/>
                  </a:rPr>
                  <a:t>New hardware/software collaborations?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D51F4D-0D3C-493D-A04D-7E133C52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1" y="2060656"/>
                <a:ext cx="7212655" cy="2862322"/>
              </a:xfrm>
              <a:prstGeom prst="rect">
                <a:avLst/>
              </a:prstGeom>
              <a:blipFill>
                <a:blip r:embed="rId3"/>
                <a:stretch>
                  <a:fillRect l="-592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ep 8">
            <a:extLst>
              <a:ext uri="{FF2B5EF4-FFF2-40B4-BE49-F238E27FC236}">
                <a16:creationId xmlns:a16="http://schemas.microsoft.com/office/drawing/2014/main" id="{9C21D755-F55A-4DE8-816B-BAAA45A12CD0}"/>
              </a:ext>
            </a:extLst>
          </p:cNvPr>
          <p:cNvGrpSpPr/>
          <p:nvPr/>
        </p:nvGrpSpPr>
        <p:grpSpPr>
          <a:xfrm>
            <a:off x="8217564" y="2060656"/>
            <a:ext cx="3500244" cy="2184215"/>
            <a:chOff x="7949918" y="2067745"/>
            <a:chExt cx="3500244" cy="2184215"/>
          </a:xfrm>
        </p:grpSpPr>
        <p:pic>
          <p:nvPicPr>
            <p:cNvPr id="13" name="Afbeelding 6">
              <a:extLst>
                <a:ext uri="{FF2B5EF4-FFF2-40B4-BE49-F238E27FC236}">
                  <a16:creationId xmlns:a16="http://schemas.microsoft.com/office/drawing/2014/main" id="{3377CAD4-FE93-4BA1-ABFA-87A252EF3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9918" y="2067745"/>
              <a:ext cx="3500244" cy="2184215"/>
            </a:xfrm>
            <a:prstGeom prst="rect">
              <a:avLst/>
            </a:prstGeom>
          </p:spPr>
        </p:pic>
        <p:sp>
          <p:nvSpPr>
            <p:cNvPr id="14" name="Rechthoek 2">
              <a:extLst>
                <a:ext uri="{FF2B5EF4-FFF2-40B4-BE49-F238E27FC236}">
                  <a16:creationId xmlns:a16="http://schemas.microsoft.com/office/drawing/2014/main" id="{7EDB07E1-599D-4A8D-8411-6827D844305C}"/>
                </a:ext>
              </a:extLst>
            </p:cNvPr>
            <p:cNvSpPr/>
            <p:nvPr/>
          </p:nvSpPr>
          <p:spPr>
            <a:xfrm>
              <a:off x="8930640" y="2415540"/>
              <a:ext cx="2248416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hthoek 7">
            <a:extLst>
              <a:ext uri="{FF2B5EF4-FFF2-40B4-BE49-F238E27FC236}">
                <a16:creationId xmlns:a16="http://schemas.microsoft.com/office/drawing/2014/main" id="{8992E6E5-805D-4DB5-99DF-DC1BAB006198}"/>
              </a:ext>
            </a:extLst>
          </p:cNvPr>
          <p:cNvSpPr/>
          <p:nvPr/>
        </p:nvSpPr>
        <p:spPr>
          <a:xfrm>
            <a:off x="9186527" y="2766327"/>
            <a:ext cx="1597152" cy="958479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experiment in the future?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EC2186-7D05-452D-A3CA-40A6BC8534DB}"/>
              </a:ext>
            </a:extLst>
          </p:cNvPr>
          <p:cNvSpPr txBox="1"/>
          <p:nvPr/>
        </p:nvSpPr>
        <p:spPr>
          <a:xfrm>
            <a:off x="431761" y="64598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CMR10"/>
              </a:rPr>
              <a:t>*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+mj-lt"/>
              </a:rPr>
              <a:t>[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+mj-lt"/>
              </a:rPr>
              <a:t>Medvidovic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+mj-lt"/>
              </a:rPr>
              <a:t>et al. </a:t>
            </a:r>
            <a:r>
              <a:rPr lang="en-GB" sz="1400" b="0" dirty="0">
                <a:solidFill>
                  <a:srgbClr val="000000"/>
                </a:solidFill>
                <a:effectLst/>
                <a:latin typeface="+mj-lt"/>
              </a:rPr>
              <a:t>2021]</a:t>
            </a:r>
            <a:r>
              <a:rPr lang="en-GB" sz="1400" dirty="0">
                <a:latin typeface="+mj-lt"/>
              </a:rPr>
              <a:t> </a:t>
            </a:r>
            <a:br>
              <a:rPr lang="en-GB" sz="1400" dirty="0">
                <a:latin typeface="+mj-lt"/>
              </a:rPr>
            </a:b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9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17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Last slide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2AD33-DDD2-4333-9EF7-3D186C46E126}"/>
              </a:ext>
            </a:extLst>
          </p:cNvPr>
          <p:cNvSpPr txBox="1"/>
          <p:nvPr/>
        </p:nvSpPr>
        <p:spPr>
          <a:xfrm>
            <a:off x="4550734" y="2940231"/>
            <a:ext cx="655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9679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2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Motivation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D51F4D-0D3C-493D-A04D-7E133C52D7CB}"/>
                  </a:ext>
                </a:extLst>
              </p:cNvPr>
              <p:cNvSpPr txBox="1"/>
              <p:nvPr/>
            </p:nvSpPr>
            <p:spPr>
              <a:xfrm>
                <a:off x="454554" y="1075157"/>
                <a:ext cx="11021519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Noisy intermediate-scale quantum era (NISQ)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800" b="0" i="0" dirty="0">
                    <a:solidFill>
                      <a:srgbClr val="000000"/>
                    </a:solidFill>
                    <a:effectLst/>
                    <a:latin typeface="SFRM1000"/>
                  </a:rPr>
                  <a:t>Quantum supremacy experiment</a:t>
                </a:r>
                <a:r>
                  <a:rPr lang="en-GB" dirty="0"/>
                  <a:t> </a:t>
                </a:r>
                <a:r>
                  <a:rPr lang="en-GB" dirty="0">
                    <a:latin typeface="+mj-lt"/>
                  </a:rPr>
                  <a:t>[Google, 2019]</a:t>
                </a:r>
                <a:endParaRPr lang="en-US" dirty="0">
                  <a:latin typeface="+mj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Practical advantages possible for, say, optimization problems? (</a:t>
                </a:r>
                <a:r>
                  <a:rPr lang="en-US" dirty="0" err="1"/>
                  <a:t>QuSoft</a:t>
                </a:r>
                <a:r>
                  <a:rPr lang="en-US" dirty="0"/>
                  <a:t> collaborations with industry)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Noise severely limits performance: lose advantage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noise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j-lt"/>
                  </a:rPr>
                  <a:t>[Franca, Garcia-Patron 2020]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Requires an optimized interplay between software and hardware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 Full-stack approach </a:t>
                </a:r>
                <a:r>
                  <a:rPr lang="en-GB" sz="1800" dirty="0">
                    <a:latin typeface="+mj-lt"/>
                  </a:rPr>
                  <a:t>[Alexeev et al., 2021]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D51F4D-0D3C-493D-A04D-7E133C52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54" y="1075157"/>
                <a:ext cx="11021519" cy="3416320"/>
              </a:xfrm>
              <a:prstGeom prst="rect">
                <a:avLst/>
              </a:prstGeom>
              <a:blipFill>
                <a:blip r:embed="rId3"/>
                <a:stretch>
                  <a:fillRect l="-387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A4E1903-D387-411C-ACFF-6DB0BECA1903}"/>
              </a:ext>
            </a:extLst>
          </p:cNvPr>
          <p:cNvGrpSpPr/>
          <p:nvPr/>
        </p:nvGrpSpPr>
        <p:grpSpPr>
          <a:xfrm>
            <a:off x="3733330" y="3820340"/>
            <a:ext cx="2104968" cy="1979927"/>
            <a:chOff x="3733330" y="3820340"/>
            <a:chExt cx="2104968" cy="1979927"/>
          </a:xfrm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971A4AEA-4F14-4B4F-9E95-B130403DB2BD}"/>
                </a:ext>
              </a:extLst>
            </p:cNvPr>
            <p:cNvSpPr/>
            <p:nvPr/>
          </p:nvSpPr>
          <p:spPr>
            <a:xfrm>
              <a:off x="3733330" y="3989290"/>
              <a:ext cx="1810977" cy="1810977"/>
            </a:xfrm>
            <a:prstGeom prst="flowChartDelay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EC158D-E31E-4CCD-B5AC-A98181E3EA65}"/>
                </a:ext>
              </a:extLst>
            </p:cNvPr>
            <p:cNvSpPr txBox="1"/>
            <p:nvPr/>
          </p:nvSpPr>
          <p:spPr>
            <a:xfrm>
              <a:off x="4027322" y="4524615"/>
              <a:ext cx="1810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Quantum algorithm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032320-D1F4-4459-8D2B-EDD11AC97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029" y="3820340"/>
              <a:ext cx="836253" cy="471805"/>
            </a:xfrm>
            <a:prstGeom prst="rect">
              <a:avLst/>
            </a:prstGeom>
            <a:ln w="12700" cap="sq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A286810-ECBB-49A6-B674-61FEC116D76F}"/>
              </a:ext>
            </a:extLst>
          </p:cNvPr>
          <p:cNvGrpSpPr/>
          <p:nvPr/>
        </p:nvGrpSpPr>
        <p:grpSpPr>
          <a:xfrm>
            <a:off x="1768067" y="4254500"/>
            <a:ext cx="2181813" cy="1682045"/>
            <a:chOff x="1768067" y="4254500"/>
            <a:chExt cx="2181813" cy="16820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473E225-342E-44A0-95EA-D89A5881D7DC}"/>
                </a:ext>
              </a:extLst>
            </p:cNvPr>
            <p:cNvSpPr/>
            <p:nvPr/>
          </p:nvSpPr>
          <p:spPr>
            <a:xfrm rot="2700000">
              <a:off x="2033279" y="4254500"/>
              <a:ext cx="1280552" cy="12805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10731-9BFA-44F7-B396-584E57F3446E}"/>
                </a:ext>
              </a:extLst>
            </p:cNvPr>
            <p:cNvSpPr txBox="1"/>
            <p:nvPr/>
          </p:nvSpPr>
          <p:spPr>
            <a:xfrm>
              <a:off x="2138904" y="4571610"/>
              <a:ext cx="1810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Problem definition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53" name="Afbeelding 22" descr="Afbeelding met zitten, tafel, lucht, groot&#10;&#10;Automatisch gegenereerde beschrijving">
              <a:extLst>
                <a:ext uri="{FF2B5EF4-FFF2-40B4-BE49-F238E27FC236}">
                  <a16:creationId xmlns:a16="http://schemas.microsoft.com/office/drawing/2014/main" id="{7EAA45A9-B9C0-47B9-BCA5-BF14CF7F2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2" t="18035" r="21117" b="27940"/>
            <a:stretch/>
          </p:blipFill>
          <p:spPr>
            <a:xfrm>
              <a:off x="1768067" y="5290214"/>
              <a:ext cx="743130" cy="646331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CD6E87-D57C-4744-B186-2854ED774B32}"/>
              </a:ext>
            </a:extLst>
          </p:cNvPr>
          <p:cNvGrpSpPr/>
          <p:nvPr/>
        </p:nvGrpSpPr>
        <p:grpSpPr>
          <a:xfrm>
            <a:off x="5597265" y="3989290"/>
            <a:ext cx="1946129" cy="2124793"/>
            <a:chOff x="5597265" y="3989290"/>
            <a:chExt cx="1946129" cy="2124793"/>
          </a:xfrm>
        </p:grpSpPr>
        <p:sp>
          <p:nvSpPr>
            <p:cNvPr id="12" name="Flowchart: Delay 11">
              <a:extLst>
                <a:ext uri="{FF2B5EF4-FFF2-40B4-BE49-F238E27FC236}">
                  <a16:creationId xmlns:a16="http://schemas.microsoft.com/office/drawing/2014/main" id="{3799C039-66A2-4E2B-84D2-D6BB98D63108}"/>
                </a:ext>
              </a:extLst>
            </p:cNvPr>
            <p:cNvSpPr/>
            <p:nvPr/>
          </p:nvSpPr>
          <p:spPr>
            <a:xfrm>
              <a:off x="5698576" y="3989290"/>
              <a:ext cx="1810977" cy="1810977"/>
            </a:xfrm>
            <a:prstGeom prst="flowChartDelay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92D624-4280-47DF-B870-C318645532A4}"/>
                </a:ext>
              </a:extLst>
            </p:cNvPr>
            <p:cNvSpPr txBox="1"/>
            <p:nvPr/>
          </p:nvSpPr>
          <p:spPr>
            <a:xfrm>
              <a:off x="5732418" y="4489995"/>
              <a:ext cx="18109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Compilation: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Processor design/Gate implementation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7D9ABB7-BBF3-45B3-AE80-C660075FD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669" t="28906" r="24807" b="15133"/>
            <a:stretch/>
          </p:blipFill>
          <p:spPr>
            <a:xfrm>
              <a:off x="5597265" y="5467752"/>
              <a:ext cx="1006799" cy="646331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8CA5FA-13C1-4E95-8A81-FDAD4590D19E}"/>
              </a:ext>
            </a:extLst>
          </p:cNvPr>
          <p:cNvGrpSpPr/>
          <p:nvPr/>
        </p:nvGrpSpPr>
        <p:grpSpPr>
          <a:xfrm>
            <a:off x="7543394" y="3773287"/>
            <a:ext cx="2053428" cy="2024780"/>
            <a:chOff x="7543394" y="3773287"/>
            <a:chExt cx="2053428" cy="2024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1DF37C-DD20-4BA5-8C0E-43B67644463F}"/>
                </a:ext>
              </a:extLst>
            </p:cNvPr>
            <p:cNvSpPr/>
            <p:nvPr/>
          </p:nvSpPr>
          <p:spPr>
            <a:xfrm>
              <a:off x="7624284" y="3987090"/>
              <a:ext cx="1810977" cy="18109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ABDF08-DF94-433B-B73F-D96BBA8622A9}"/>
                </a:ext>
              </a:extLst>
            </p:cNvPr>
            <p:cNvSpPr txBox="1"/>
            <p:nvPr/>
          </p:nvSpPr>
          <p:spPr>
            <a:xfrm>
              <a:off x="7785846" y="4489995"/>
              <a:ext cx="1810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Performance analysis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4EF33E6-FF8F-4738-9986-9C975FADF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3394" y="3773287"/>
              <a:ext cx="952537" cy="565910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E41AE2-4EE5-49F9-9841-3E68A14211E9}"/>
              </a:ext>
            </a:extLst>
          </p:cNvPr>
          <p:cNvGrpSpPr/>
          <p:nvPr/>
        </p:nvGrpSpPr>
        <p:grpSpPr>
          <a:xfrm>
            <a:off x="1921279" y="6285190"/>
            <a:ext cx="7513982" cy="436285"/>
            <a:chOff x="1921279" y="6285190"/>
            <a:chExt cx="7513982" cy="436285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29188A1-0AC3-4FFB-93B1-140860420BC1}"/>
                </a:ext>
              </a:extLst>
            </p:cNvPr>
            <p:cNvCxnSpPr/>
            <p:nvPr/>
          </p:nvCxnSpPr>
          <p:spPr>
            <a:xfrm>
              <a:off x="1921279" y="6285190"/>
              <a:ext cx="751398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9843072-D5BE-45E2-9127-A4689ACDCCAA}"/>
                </a:ext>
              </a:extLst>
            </p:cNvPr>
            <p:cNvSpPr txBox="1"/>
            <p:nvPr/>
          </p:nvSpPr>
          <p:spPr>
            <a:xfrm>
              <a:off x="5043489" y="6352143"/>
              <a:ext cx="19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Full-stack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3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Where are we at the stack? (1)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F81777-FF17-4AC9-95C2-51F7395B760B}"/>
              </a:ext>
            </a:extLst>
          </p:cNvPr>
          <p:cNvGrpSpPr/>
          <p:nvPr/>
        </p:nvGrpSpPr>
        <p:grpSpPr>
          <a:xfrm>
            <a:off x="1749113" y="2174597"/>
            <a:ext cx="7828755" cy="2948188"/>
            <a:chOff x="1782243" y="3579404"/>
            <a:chExt cx="7828755" cy="29481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FB860-FC20-4B38-804A-44AE592A2A49}"/>
                </a:ext>
              </a:extLst>
            </p:cNvPr>
            <p:cNvGrpSpPr/>
            <p:nvPr/>
          </p:nvGrpSpPr>
          <p:grpSpPr>
            <a:xfrm>
              <a:off x="1782243" y="3579404"/>
              <a:ext cx="7828755" cy="2340796"/>
              <a:chOff x="1934643" y="3023902"/>
              <a:chExt cx="7828755" cy="234079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BD70F46-0CBC-4EB6-ABA9-B1C7B68C24FB}"/>
                  </a:ext>
                </a:extLst>
              </p:cNvPr>
              <p:cNvGrpSpPr/>
              <p:nvPr/>
            </p:nvGrpSpPr>
            <p:grpSpPr>
              <a:xfrm>
                <a:off x="2199855" y="3237705"/>
                <a:ext cx="7401982" cy="1813177"/>
                <a:chOff x="861387" y="3740738"/>
                <a:chExt cx="3178965" cy="77871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26EB0-6B5E-4017-A932-7CD572BFAD08}"/>
                    </a:ext>
                  </a:extLst>
                </p:cNvPr>
                <p:cNvSpPr/>
                <p:nvPr/>
              </p:nvSpPr>
              <p:spPr>
                <a:xfrm rot="2700000">
                  <a:off x="861387" y="3855584"/>
                  <a:ext cx="549965" cy="54996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lowchart: Delay 37">
                  <a:extLst>
                    <a:ext uri="{FF2B5EF4-FFF2-40B4-BE49-F238E27FC236}">
                      <a16:creationId xmlns:a16="http://schemas.microsoft.com/office/drawing/2014/main" id="{A281EE04-8711-4C32-8668-80FB847B134E}"/>
                    </a:ext>
                  </a:extLst>
                </p:cNvPr>
                <p:cNvSpPr/>
                <p:nvPr/>
              </p:nvSpPr>
              <p:spPr>
                <a:xfrm>
                  <a:off x="1591516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lowchart: Delay 38">
                  <a:extLst>
                    <a:ext uri="{FF2B5EF4-FFF2-40B4-BE49-F238E27FC236}">
                      <a16:creationId xmlns:a16="http://schemas.microsoft.com/office/drawing/2014/main" id="{924CC5E8-8524-4846-ADF3-83FF5A413071}"/>
                    </a:ext>
                  </a:extLst>
                </p:cNvPr>
                <p:cNvSpPr/>
                <p:nvPr/>
              </p:nvSpPr>
              <p:spPr>
                <a:xfrm>
                  <a:off x="2435540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ADFA79A-E6DE-4ADD-A563-082A9B279AEA}"/>
                    </a:ext>
                  </a:extLst>
                </p:cNvPr>
                <p:cNvSpPr/>
                <p:nvPr/>
              </p:nvSpPr>
              <p:spPr>
                <a:xfrm>
                  <a:off x="3262583" y="3740738"/>
                  <a:ext cx="777769" cy="77776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E2B144-DC6F-483D-AFE2-99E198D251F9}"/>
                  </a:ext>
                </a:extLst>
              </p:cNvPr>
              <p:cNvSpPr txBox="1"/>
              <p:nvPr/>
            </p:nvSpPr>
            <p:spPr>
              <a:xfrm>
                <a:off x="4193898" y="377523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Quantum algorithm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605CB5-0C74-412C-AA39-A7765F5986A8}"/>
                  </a:ext>
                </a:extLst>
              </p:cNvPr>
              <p:cNvSpPr txBox="1"/>
              <p:nvPr/>
            </p:nvSpPr>
            <p:spPr>
              <a:xfrm>
                <a:off x="2305480" y="3822225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Problem definition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5D9DCF-A6FB-4FCC-BD45-3C6AA7C1DF1F}"/>
                  </a:ext>
                </a:extLst>
              </p:cNvPr>
              <p:cNvSpPr txBox="1"/>
              <p:nvPr/>
            </p:nvSpPr>
            <p:spPr>
              <a:xfrm>
                <a:off x="5898994" y="3740610"/>
                <a:ext cx="181097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Compilation: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Processor design/Gate implementation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C42830-2B4E-435B-AEB0-8AEB1CD0DBE9}"/>
                  </a:ext>
                </a:extLst>
              </p:cNvPr>
              <p:cNvSpPr txBox="1"/>
              <p:nvPr/>
            </p:nvSpPr>
            <p:spPr>
              <a:xfrm>
                <a:off x="7952422" y="374061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Performance analysis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475D92B-95F5-46AF-90F1-B58849F5C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6605" y="3070955"/>
                <a:ext cx="836253" cy="471805"/>
              </a:xfrm>
              <a:prstGeom prst="rect">
                <a:avLst/>
              </a:prstGeom>
              <a:ln w="12700" cap="sq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pic>
          <p:pic>
            <p:nvPicPr>
              <p:cNvPr id="34" name="Afbeelding 22" descr="Afbeelding met zitten, tafel, lucht, groot&#10;&#10;Automatisch gegenereerde beschrijving">
                <a:extLst>
                  <a:ext uri="{FF2B5EF4-FFF2-40B4-BE49-F238E27FC236}">
                    <a16:creationId xmlns:a16="http://schemas.microsoft.com/office/drawing/2014/main" id="{CF2E669F-ADB9-4C60-90A4-FEC12618D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82" t="18035" r="21117" b="27940"/>
              <a:stretch/>
            </p:blipFill>
            <p:spPr>
              <a:xfrm>
                <a:off x="1934643" y="4540829"/>
                <a:ext cx="743130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8BB87A5-461B-4A6F-942B-7B11B5684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669" t="28906" r="24807" b="15133"/>
              <a:stretch/>
            </p:blipFill>
            <p:spPr>
              <a:xfrm>
                <a:off x="5763841" y="4718367"/>
                <a:ext cx="1006799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54E5409-55E8-48E2-8B67-656E1B7BD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9970" y="3023902"/>
                <a:ext cx="952537" cy="565910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2BE518-9135-4FE2-88A9-D9818CEBD640}"/>
                </a:ext>
              </a:extLst>
            </p:cNvPr>
            <p:cNvCxnSpPr/>
            <p:nvPr/>
          </p:nvCxnSpPr>
          <p:spPr>
            <a:xfrm>
              <a:off x="1935455" y="6091307"/>
              <a:ext cx="751398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F13316-DDAA-4120-85E7-698AEED7D674}"/>
                </a:ext>
              </a:extLst>
            </p:cNvPr>
            <p:cNvSpPr txBox="1"/>
            <p:nvPr/>
          </p:nvSpPr>
          <p:spPr>
            <a:xfrm>
              <a:off x="5057665" y="6158260"/>
              <a:ext cx="19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Full-stack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E72689A-7E7E-4789-A156-9957F8507A3F}"/>
              </a:ext>
            </a:extLst>
          </p:cNvPr>
          <p:cNvSpPr/>
          <p:nvPr/>
        </p:nvSpPr>
        <p:spPr>
          <a:xfrm>
            <a:off x="3560089" y="1676400"/>
            <a:ext cx="6186885" cy="29359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468E789C-5560-48C3-BCCD-2F058B971C80}"/>
              </a:ext>
            </a:extLst>
          </p:cNvPr>
          <p:cNvGrpSpPr/>
          <p:nvPr/>
        </p:nvGrpSpPr>
        <p:grpSpPr>
          <a:xfrm>
            <a:off x="1653054" y="1139208"/>
            <a:ext cx="9071113" cy="2859687"/>
            <a:chOff x="1560443" y="1132265"/>
            <a:chExt cx="9071113" cy="2859687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B3DF0606-AD7A-43A6-B752-E82CE048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43" y="1132265"/>
              <a:ext cx="9071113" cy="2859687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19BAEF6-7F32-41DB-BD22-3A9C0666E819}"/>
                </a:ext>
              </a:extLst>
            </p:cNvPr>
            <p:cNvSpPr/>
            <p:nvPr/>
          </p:nvSpPr>
          <p:spPr>
            <a:xfrm>
              <a:off x="9992139" y="2305878"/>
              <a:ext cx="639417" cy="144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A2B84ECC-972C-4E88-BF87-0D53AE3CC70A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sz="4000" dirty="0" err="1">
                <a:solidFill>
                  <a:schemeClr val="bg1"/>
                </a:solidFill>
                <a:latin typeface="+mj-lt"/>
              </a:rPr>
              <a:t>Correlation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clustering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 err="1">
                <a:latin typeface="+mj-lt"/>
              </a:rPr>
              <a:t>Problem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definition</a:t>
            </a:r>
            <a:endParaRPr lang="nl-NL" dirty="0"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4</a:t>
            </a:fld>
            <a:endParaRPr lang="en-GB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99E340A2-8D47-46A1-AAFC-3C0968F42527}"/>
              </a:ext>
            </a:extLst>
          </p:cNvPr>
          <p:cNvGrpSpPr/>
          <p:nvPr/>
        </p:nvGrpSpPr>
        <p:grpSpPr>
          <a:xfrm>
            <a:off x="758057" y="3699235"/>
            <a:ext cx="2596862" cy="2608840"/>
            <a:chOff x="3305175" y="966788"/>
            <a:chExt cx="3947926" cy="3862388"/>
          </a:xfrm>
        </p:grpSpPr>
        <p:pic>
          <p:nvPicPr>
            <p:cNvPr id="23" name="Afbeelding 22" descr="Afbeelding met zitten, tafel, lucht, groot&#10;&#10;Automatisch gegenereerde beschrijving">
              <a:extLst>
                <a:ext uri="{FF2B5EF4-FFF2-40B4-BE49-F238E27FC236}">
                  <a16:creationId xmlns:a16="http://schemas.microsoft.com/office/drawing/2014/main" id="{81C380E0-B715-4F66-92CF-3650074A6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966788"/>
              <a:ext cx="3947926" cy="3862388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DB7A3AD2-F70C-472B-AEB1-0F946FDD563F}"/>
                </a:ext>
              </a:extLst>
            </p:cNvPr>
            <p:cNvSpPr txBox="1"/>
            <p:nvPr/>
          </p:nvSpPr>
          <p:spPr>
            <a:xfrm>
              <a:off x="3695700" y="145256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92B3DB2A-43A5-4D8D-9515-B390410D55AC}"/>
                </a:ext>
              </a:extLst>
            </p:cNvPr>
            <p:cNvSpPr txBox="1"/>
            <p:nvPr/>
          </p:nvSpPr>
          <p:spPr>
            <a:xfrm>
              <a:off x="3838575" y="1729561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CACB6CFA-D70A-405D-A10D-2D4274998DBB}"/>
                </a:ext>
              </a:extLst>
            </p:cNvPr>
            <p:cNvSpPr txBox="1"/>
            <p:nvPr/>
          </p:nvSpPr>
          <p:spPr>
            <a:xfrm>
              <a:off x="4167187" y="164306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217EB90C-46F1-417B-BD8B-2E0999598BD5}"/>
                </a:ext>
              </a:extLst>
            </p:cNvPr>
            <p:cNvSpPr txBox="1"/>
            <p:nvPr/>
          </p:nvSpPr>
          <p:spPr>
            <a:xfrm>
              <a:off x="3845718" y="2076835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83D330E9-A503-49A0-80CF-174195EBB862}"/>
                </a:ext>
              </a:extLst>
            </p:cNvPr>
            <p:cNvSpPr txBox="1"/>
            <p:nvPr/>
          </p:nvSpPr>
          <p:spPr>
            <a:xfrm>
              <a:off x="3464718" y="2010933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DDA9BB70-928B-4E6D-95A8-EFB6A9C77E8F}"/>
                </a:ext>
              </a:extLst>
            </p:cNvPr>
            <p:cNvSpPr txBox="1"/>
            <p:nvPr/>
          </p:nvSpPr>
          <p:spPr>
            <a:xfrm>
              <a:off x="4267199" y="289798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</a:t>
              </a:r>
              <a:endParaRPr lang="en-GB" sz="1200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95E44E6E-5561-4E34-9B9E-AA8ACB4294E8}"/>
                </a:ext>
              </a:extLst>
            </p:cNvPr>
            <p:cNvSpPr txBox="1"/>
            <p:nvPr/>
          </p:nvSpPr>
          <p:spPr>
            <a:xfrm>
              <a:off x="5545838" y="145256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A91321D1-9008-45B6-9540-E7FCA4F4E5A8}"/>
                </a:ext>
              </a:extLst>
            </p:cNvPr>
            <p:cNvSpPr txBox="1"/>
            <p:nvPr/>
          </p:nvSpPr>
          <p:spPr>
            <a:xfrm>
              <a:off x="6256018" y="1561038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D459B27A-FB61-4187-A2EB-6CD7A5D7BE29}"/>
                </a:ext>
              </a:extLst>
            </p:cNvPr>
            <p:cNvSpPr txBox="1"/>
            <p:nvPr/>
          </p:nvSpPr>
          <p:spPr>
            <a:xfrm>
              <a:off x="6763485" y="158827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8CB56A84-604C-43CC-97C1-5EB0DA5F7A3F}"/>
                </a:ext>
              </a:extLst>
            </p:cNvPr>
            <p:cNvSpPr txBox="1"/>
            <p:nvPr/>
          </p:nvSpPr>
          <p:spPr>
            <a:xfrm>
              <a:off x="6340646" y="1699538"/>
              <a:ext cx="186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6AFDDF6A-BDBA-45A1-B4A9-06B11A4C4C30}"/>
                </a:ext>
              </a:extLst>
            </p:cNvPr>
            <p:cNvSpPr txBox="1"/>
            <p:nvPr/>
          </p:nvSpPr>
          <p:spPr>
            <a:xfrm>
              <a:off x="6073974" y="1586877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8B56003E-AB77-4F67-B124-259F074CB90B}"/>
                </a:ext>
              </a:extLst>
            </p:cNvPr>
            <p:cNvSpPr txBox="1"/>
            <p:nvPr/>
          </p:nvSpPr>
          <p:spPr>
            <a:xfrm>
              <a:off x="5732719" y="214943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EC4FCD62-78DD-43C1-87B9-FDB7CFD16374}"/>
                </a:ext>
              </a:extLst>
            </p:cNvPr>
            <p:cNvSpPr txBox="1"/>
            <p:nvPr/>
          </p:nvSpPr>
          <p:spPr>
            <a:xfrm>
              <a:off x="5998288" y="1725376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4325BE93-6534-4315-A7C4-C51491EC5B97}"/>
                </a:ext>
              </a:extLst>
            </p:cNvPr>
            <p:cNvSpPr txBox="1"/>
            <p:nvPr/>
          </p:nvSpPr>
          <p:spPr>
            <a:xfrm>
              <a:off x="6192718" y="1808795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DA079259-7A9E-4D68-98A6-F3F54F295A6B}"/>
                </a:ext>
              </a:extLst>
            </p:cNvPr>
            <p:cNvSpPr txBox="1"/>
            <p:nvPr/>
          </p:nvSpPr>
          <p:spPr>
            <a:xfrm>
              <a:off x="5445911" y="3567499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7FD2FD56-BC97-4754-87B1-5E2D2F835528}"/>
                </a:ext>
              </a:extLst>
            </p:cNvPr>
            <p:cNvSpPr txBox="1"/>
            <p:nvPr/>
          </p:nvSpPr>
          <p:spPr>
            <a:xfrm>
              <a:off x="5025868" y="2980551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E20AB935-C8C3-46CA-BE90-9C7FAF16DA3E}"/>
                </a:ext>
              </a:extLst>
            </p:cNvPr>
            <p:cNvSpPr txBox="1"/>
            <p:nvPr/>
          </p:nvSpPr>
          <p:spPr>
            <a:xfrm>
              <a:off x="4216444" y="3290500"/>
              <a:ext cx="165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5D38C18A-04BC-4591-BEB5-AA82419A070F}"/>
                </a:ext>
              </a:extLst>
            </p:cNvPr>
            <p:cNvSpPr txBox="1"/>
            <p:nvPr/>
          </p:nvSpPr>
          <p:spPr>
            <a:xfrm>
              <a:off x="5025868" y="4265999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3A6BB70B-3C49-4B35-B37C-FE73480FBD5B}"/>
                </a:ext>
              </a:extLst>
            </p:cNvPr>
            <p:cNvSpPr txBox="1"/>
            <p:nvPr/>
          </p:nvSpPr>
          <p:spPr>
            <a:xfrm>
              <a:off x="4517868" y="3684546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671CB9D9-9D17-44FA-B677-E2BB2F8B92E2}"/>
                </a:ext>
              </a:extLst>
            </p:cNvPr>
            <p:cNvSpPr txBox="1"/>
            <p:nvPr/>
          </p:nvSpPr>
          <p:spPr>
            <a:xfrm>
              <a:off x="4776513" y="3708746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BD56C3C3-5C91-4926-B817-0FC952E2C2C3}"/>
                </a:ext>
              </a:extLst>
            </p:cNvPr>
            <p:cNvSpPr txBox="1"/>
            <p:nvPr/>
          </p:nvSpPr>
          <p:spPr>
            <a:xfrm>
              <a:off x="4676586" y="3828196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D86E64F7-2317-43ED-BD1A-02602DE68806}"/>
                </a:ext>
              </a:extLst>
            </p:cNvPr>
            <p:cNvSpPr txBox="1"/>
            <p:nvPr/>
          </p:nvSpPr>
          <p:spPr>
            <a:xfrm>
              <a:off x="4676586" y="3540896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03AF0EE5-AF96-47F5-BB08-92F3921EE442}"/>
                </a:ext>
              </a:extLst>
            </p:cNvPr>
            <p:cNvSpPr txBox="1"/>
            <p:nvPr/>
          </p:nvSpPr>
          <p:spPr>
            <a:xfrm>
              <a:off x="5146130" y="3769496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14955A5C-E7B1-4C77-82B5-B7C0FE185A11}"/>
                </a:ext>
              </a:extLst>
            </p:cNvPr>
            <p:cNvSpPr txBox="1"/>
            <p:nvPr/>
          </p:nvSpPr>
          <p:spPr>
            <a:xfrm>
              <a:off x="5187266" y="3465341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82849CD9-0E04-4AC0-91A4-D9CD7A58EA4D}"/>
                </a:ext>
              </a:extLst>
            </p:cNvPr>
            <p:cNvSpPr txBox="1"/>
            <p:nvPr/>
          </p:nvSpPr>
          <p:spPr>
            <a:xfrm>
              <a:off x="4767223" y="3263897"/>
              <a:ext cx="199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+</a:t>
              </a:r>
              <a:endParaRPr lang="en-GB" sz="1200" dirty="0"/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4489926-4E59-4600-BE41-9037FD4167A5}"/>
                </a:ext>
              </a:extLst>
            </p:cNvPr>
            <p:cNvSpPr txBox="1"/>
            <p:nvPr/>
          </p:nvSpPr>
          <p:spPr>
            <a:xfrm>
              <a:off x="4465785" y="2603114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</a:t>
              </a:r>
              <a:endParaRPr lang="en-GB" sz="1200" dirty="0"/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D770D24E-2633-4222-A4D7-90279EFBB585}"/>
                </a:ext>
              </a:extLst>
            </p:cNvPr>
            <p:cNvSpPr txBox="1"/>
            <p:nvPr/>
          </p:nvSpPr>
          <p:spPr>
            <a:xfrm>
              <a:off x="4840381" y="1504562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</a:t>
              </a:r>
              <a:endParaRPr lang="en-GB" sz="1200" dirty="0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10615999-15C1-4549-A316-F8C59878FD1E}"/>
                </a:ext>
              </a:extLst>
            </p:cNvPr>
            <p:cNvSpPr txBox="1"/>
            <p:nvPr/>
          </p:nvSpPr>
          <p:spPr>
            <a:xfrm>
              <a:off x="5832731" y="2786093"/>
              <a:ext cx="20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</a:t>
              </a:r>
              <a:endParaRPr lang="en-GB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E5A0E349-E294-401C-BA46-2A79E54B3F80}"/>
                  </a:ext>
                </a:extLst>
              </p:cNvPr>
              <p:cNvSpPr txBox="1"/>
              <p:nvPr/>
            </p:nvSpPr>
            <p:spPr>
              <a:xfrm>
                <a:off x="4694266" y="4507587"/>
                <a:ext cx="721943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MAXAGREE on general graphs: It is NP Hard to approximate both weighted </a:t>
                </a:r>
                <a:r>
                  <a:rPr lang="en-US" dirty="0">
                    <a:latin typeface="+mj-lt"/>
                  </a:rPr>
                  <a:t>[</a:t>
                </a:r>
                <a:r>
                  <a:rPr lang="en-GB" dirty="0" err="1">
                    <a:latin typeface="+mj-lt"/>
                  </a:rPr>
                  <a:t>Charikar</a:t>
                </a:r>
                <a:r>
                  <a:rPr lang="en-GB" dirty="0">
                    <a:latin typeface="+mj-lt"/>
                  </a:rPr>
                  <a:t> </a:t>
                </a:r>
                <a:r>
                  <a:rPr lang="en-GB" i="1" dirty="0">
                    <a:latin typeface="+mj-lt"/>
                  </a:rPr>
                  <a:t>et al</a:t>
                </a:r>
                <a:r>
                  <a:rPr lang="en-GB" dirty="0">
                    <a:latin typeface="+mj-lt"/>
                  </a:rPr>
                  <a:t>., 2003</a:t>
                </a:r>
                <a:r>
                  <a:rPr lang="en-US" dirty="0">
                    <a:latin typeface="+mj-lt"/>
                  </a:rPr>
                  <a:t>]</a:t>
                </a:r>
                <a:r>
                  <a:rPr lang="en-US" dirty="0"/>
                  <a:t> and unweighted </a:t>
                </a:r>
                <a:r>
                  <a:rPr lang="en-US" dirty="0">
                    <a:latin typeface="+mj-lt"/>
                  </a:rPr>
                  <a:t>[Tan, 2007] </a:t>
                </a:r>
                <a:r>
                  <a:rPr lang="en-US" dirty="0"/>
                  <a:t>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79/80+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Best approximation algorithm has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0.7666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[</m:t>
                    </m:r>
                  </m:oMath>
                </a14:m>
                <a:r>
                  <a:rPr lang="en-US" dirty="0">
                    <a:latin typeface="+mj-lt"/>
                  </a:rPr>
                  <a:t>Swamy, 2004]</a:t>
                </a:r>
              </a:p>
              <a:p>
                <a:r>
                  <a:rPr lang="en-US" dirty="0"/>
                  <a:t>Heuristics: pivot, Best one-element move (BOEM), simulated annealing etc.</a:t>
                </a:r>
              </a:p>
              <a:p>
                <a:r>
                  <a:rPr lang="en-US" dirty="0"/>
                  <a:t> </a:t>
                </a:r>
                <a:endParaRPr lang="en-US" dirty="0">
                  <a:highlight>
                    <a:srgbClr val="FFFF00"/>
                  </a:highlight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E5A0E349-E294-401C-BA46-2A79E54B3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66" y="4507587"/>
                <a:ext cx="7219437" cy="2308324"/>
              </a:xfrm>
              <a:prstGeom prst="rect">
                <a:avLst/>
              </a:prstGeom>
              <a:blipFill>
                <a:blip r:embed="rId5"/>
                <a:stretch>
                  <a:fillRect l="-676" t="-1319" r="-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FBCBA1C-B706-4C0F-93CF-D66248F3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098" y="7289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04D8A-F667-46C9-A4C3-5E3F8B54A734}"/>
              </a:ext>
            </a:extLst>
          </p:cNvPr>
          <p:cNvSpPr txBox="1"/>
          <p:nvPr/>
        </p:nvSpPr>
        <p:spPr>
          <a:xfrm>
            <a:off x="8303984" y="2496834"/>
            <a:ext cx="182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MIN-DISAGREE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253C3A-AA8A-4556-9F23-3E12E762E95E}"/>
              </a:ext>
            </a:extLst>
          </p:cNvPr>
          <p:cNvSpPr txBox="1"/>
          <p:nvPr/>
        </p:nvSpPr>
        <p:spPr>
          <a:xfrm>
            <a:off x="8303984" y="3340231"/>
            <a:ext cx="182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MAX-AGREE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0D136CA-27DC-42AD-824F-232400B1362E}"/>
                  </a:ext>
                </a:extLst>
              </p:cNvPr>
              <p:cNvSpPr txBox="1"/>
              <p:nvPr/>
            </p:nvSpPr>
            <p:spPr>
              <a:xfrm>
                <a:off x="7490946" y="3754453"/>
                <a:ext cx="6096000" cy="62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0D136CA-27DC-42AD-824F-232400B13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46" y="3754453"/>
                <a:ext cx="6096000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41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5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Where are we at the stack? (2)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F81777-FF17-4AC9-95C2-51F7395B760B}"/>
              </a:ext>
            </a:extLst>
          </p:cNvPr>
          <p:cNvGrpSpPr/>
          <p:nvPr/>
        </p:nvGrpSpPr>
        <p:grpSpPr>
          <a:xfrm>
            <a:off x="1749113" y="2174597"/>
            <a:ext cx="7828755" cy="2948188"/>
            <a:chOff x="1782243" y="3579404"/>
            <a:chExt cx="7828755" cy="29481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FB860-FC20-4B38-804A-44AE592A2A49}"/>
                </a:ext>
              </a:extLst>
            </p:cNvPr>
            <p:cNvGrpSpPr/>
            <p:nvPr/>
          </p:nvGrpSpPr>
          <p:grpSpPr>
            <a:xfrm>
              <a:off x="1782243" y="3579404"/>
              <a:ext cx="7828755" cy="2340796"/>
              <a:chOff x="1934643" y="3023902"/>
              <a:chExt cx="7828755" cy="234079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BD70F46-0CBC-4EB6-ABA9-B1C7B68C24FB}"/>
                  </a:ext>
                </a:extLst>
              </p:cNvPr>
              <p:cNvGrpSpPr/>
              <p:nvPr/>
            </p:nvGrpSpPr>
            <p:grpSpPr>
              <a:xfrm>
                <a:off x="2199855" y="3237705"/>
                <a:ext cx="7401982" cy="1813177"/>
                <a:chOff x="861387" y="3740738"/>
                <a:chExt cx="3178965" cy="77871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26EB0-6B5E-4017-A932-7CD572BFAD08}"/>
                    </a:ext>
                  </a:extLst>
                </p:cNvPr>
                <p:cNvSpPr/>
                <p:nvPr/>
              </p:nvSpPr>
              <p:spPr>
                <a:xfrm rot="2700000">
                  <a:off x="861387" y="3855584"/>
                  <a:ext cx="549965" cy="54996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lowchart: Delay 37">
                  <a:extLst>
                    <a:ext uri="{FF2B5EF4-FFF2-40B4-BE49-F238E27FC236}">
                      <a16:creationId xmlns:a16="http://schemas.microsoft.com/office/drawing/2014/main" id="{A281EE04-8711-4C32-8668-80FB847B134E}"/>
                    </a:ext>
                  </a:extLst>
                </p:cNvPr>
                <p:cNvSpPr/>
                <p:nvPr/>
              </p:nvSpPr>
              <p:spPr>
                <a:xfrm>
                  <a:off x="1591516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lowchart: Delay 38">
                  <a:extLst>
                    <a:ext uri="{FF2B5EF4-FFF2-40B4-BE49-F238E27FC236}">
                      <a16:creationId xmlns:a16="http://schemas.microsoft.com/office/drawing/2014/main" id="{924CC5E8-8524-4846-ADF3-83FF5A413071}"/>
                    </a:ext>
                  </a:extLst>
                </p:cNvPr>
                <p:cNvSpPr/>
                <p:nvPr/>
              </p:nvSpPr>
              <p:spPr>
                <a:xfrm>
                  <a:off x="2435540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ADFA79A-E6DE-4ADD-A563-082A9B279AEA}"/>
                    </a:ext>
                  </a:extLst>
                </p:cNvPr>
                <p:cNvSpPr/>
                <p:nvPr/>
              </p:nvSpPr>
              <p:spPr>
                <a:xfrm>
                  <a:off x="3262583" y="3740738"/>
                  <a:ext cx="777769" cy="77776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E2B144-DC6F-483D-AFE2-99E198D251F9}"/>
                  </a:ext>
                </a:extLst>
              </p:cNvPr>
              <p:cNvSpPr txBox="1"/>
              <p:nvPr/>
            </p:nvSpPr>
            <p:spPr>
              <a:xfrm>
                <a:off x="4193898" y="377523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Quantum algorithm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605CB5-0C74-412C-AA39-A7765F5986A8}"/>
                  </a:ext>
                </a:extLst>
              </p:cNvPr>
              <p:cNvSpPr txBox="1"/>
              <p:nvPr/>
            </p:nvSpPr>
            <p:spPr>
              <a:xfrm>
                <a:off x="2305480" y="3822225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Problem definition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5D9DCF-A6FB-4FCC-BD45-3C6AA7C1DF1F}"/>
                  </a:ext>
                </a:extLst>
              </p:cNvPr>
              <p:cNvSpPr txBox="1"/>
              <p:nvPr/>
            </p:nvSpPr>
            <p:spPr>
              <a:xfrm>
                <a:off x="5898994" y="3740610"/>
                <a:ext cx="181097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Compilation: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Processor design/Gate implementation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C42830-2B4E-435B-AEB0-8AEB1CD0DBE9}"/>
                  </a:ext>
                </a:extLst>
              </p:cNvPr>
              <p:cNvSpPr txBox="1"/>
              <p:nvPr/>
            </p:nvSpPr>
            <p:spPr>
              <a:xfrm>
                <a:off x="7952422" y="374061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Performance analysis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475D92B-95F5-46AF-90F1-B58849F5C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6605" y="3070955"/>
                <a:ext cx="836253" cy="471805"/>
              </a:xfrm>
              <a:prstGeom prst="rect">
                <a:avLst/>
              </a:prstGeom>
              <a:ln w="12700" cap="sq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pic>
          <p:pic>
            <p:nvPicPr>
              <p:cNvPr id="34" name="Afbeelding 22" descr="Afbeelding met zitten, tafel, lucht, groot&#10;&#10;Automatisch gegenereerde beschrijving">
                <a:extLst>
                  <a:ext uri="{FF2B5EF4-FFF2-40B4-BE49-F238E27FC236}">
                    <a16:creationId xmlns:a16="http://schemas.microsoft.com/office/drawing/2014/main" id="{CF2E669F-ADB9-4C60-90A4-FEC12618D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82" t="18035" r="21117" b="27940"/>
              <a:stretch/>
            </p:blipFill>
            <p:spPr>
              <a:xfrm>
                <a:off x="1934643" y="4540829"/>
                <a:ext cx="743130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8BB87A5-461B-4A6F-942B-7B11B5684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669" t="28906" r="24807" b="15133"/>
              <a:stretch/>
            </p:blipFill>
            <p:spPr>
              <a:xfrm>
                <a:off x="5763841" y="4718367"/>
                <a:ext cx="1006799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54E5409-55E8-48E2-8B67-656E1B7BD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9970" y="3023902"/>
                <a:ext cx="952537" cy="565910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2BE518-9135-4FE2-88A9-D9818CEBD640}"/>
                </a:ext>
              </a:extLst>
            </p:cNvPr>
            <p:cNvCxnSpPr/>
            <p:nvPr/>
          </p:nvCxnSpPr>
          <p:spPr>
            <a:xfrm>
              <a:off x="1935455" y="6091307"/>
              <a:ext cx="751398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F13316-DDAA-4120-85E7-698AEED7D674}"/>
                </a:ext>
              </a:extLst>
            </p:cNvPr>
            <p:cNvSpPr txBox="1"/>
            <p:nvPr/>
          </p:nvSpPr>
          <p:spPr>
            <a:xfrm>
              <a:off x="5057665" y="6158260"/>
              <a:ext cx="19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Full-stack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C832FF-6878-482B-B602-1B237469936F}"/>
              </a:ext>
            </a:extLst>
          </p:cNvPr>
          <p:cNvGrpSpPr/>
          <p:nvPr/>
        </p:nvGrpSpPr>
        <p:grpSpPr>
          <a:xfrm>
            <a:off x="1526421" y="1589103"/>
            <a:ext cx="8183878" cy="3023223"/>
            <a:chOff x="1526421" y="1589103"/>
            <a:chExt cx="8183878" cy="3023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72689A-7E7E-4789-A156-9957F8507A3F}"/>
                </a:ext>
              </a:extLst>
            </p:cNvPr>
            <p:cNvSpPr/>
            <p:nvPr/>
          </p:nvSpPr>
          <p:spPr>
            <a:xfrm>
              <a:off x="1526421" y="1589103"/>
              <a:ext cx="2069165" cy="293592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AA69B4-6B13-49F8-B8F3-BC5CF3DE4C49}"/>
                </a:ext>
              </a:extLst>
            </p:cNvPr>
            <p:cNvSpPr/>
            <p:nvPr/>
          </p:nvSpPr>
          <p:spPr>
            <a:xfrm>
              <a:off x="5537321" y="1750576"/>
              <a:ext cx="4172978" cy="286175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04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>
                <a:latin typeface="+mj-lt"/>
              </a:rPr>
              <a:t>Quantum </a:t>
            </a:r>
            <a:r>
              <a:rPr lang="nl-NL" dirty="0" err="1">
                <a:latin typeface="+mj-lt"/>
              </a:rPr>
              <a:t>algorithm</a:t>
            </a:r>
            <a:endParaRPr lang="nl-NL" dirty="0"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65BB3BA-3FFC-45DE-9754-F78BECE96F0D}"/>
                  </a:ext>
                </a:extLst>
              </p:cNvPr>
              <p:cNvSpPr txBox="1"/>
              <p:nvPr/>
            </p:nvSpPr>
            <p:spPr>
              <a:xfrm>
                <a:off x="613459" y="1089791"/>
                <a:ext cx="5262801" cy="4382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dirty="0"/>
                  <a:t>Optimization problem: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nl-NL" dirty="0"/>
              </a:p>
              <a:p>
                <a:endParaRPr lang="en-GB" dirty="0"/>
              </a:p>
              <a:p>
                <a:r>
                  <a:rPr lang="nl-NL" dirty="0"/>
                  <a:t>QAOA of </a:t>
                </a:r>
                <a:r>
                  <a:rPr lang="nl-NL" dirty="0" err="1"/>
                  <a:t>depth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parametrized</a:t>
                </a:r>
                <a:r>
                  <a:rPr lang="nl-NL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nl-NL" dirty="0"/>
                  <a:t>: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Initial state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>
                    <a:solidFill>
                      <a:srgbClr val="E9A5A8"/>
                    </a:solidFill>
                  </a:rPr>
                  <a:t>Cost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nl-NL" b="0" i="1" dirty="0" smtClean="0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b="0" i="1" dirty="0" smtClean="0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E9A5A8"/>
                    </a:solidFill>
                  </a:rPr>
                  <a:t> that depends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dirty="0" smtClean="0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l-NL" b="0" i="1" dirty="0" smtClean="0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NL" b="0" i="1" dirty="0" smtClean="0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l-NL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E9A5A8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>
                    <a:solidFill>
                      <a:srgbClr val="E9A5A8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nl-NL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E9A5A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E9A5A8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solidFill>
                    <a:srgbClr val="E9A5A8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>
                    <a:solidFill>
                      <a:srgbClr val="8FAADC"/>
                    </a:solidFill>
                  </a:rPr>
                  <a:t>Mixing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rgbClr val="8FAADC"/>
                    </a:solidFill>
                  </a:rPr>
                  <a:t> that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FAADC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solidFill>
                      <a:srgbClr val="8FAADC"/>
                    </a:solidFill>
                  </a:rPr>
                  <a:t> and its structure: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l-NL" i="1" dirty="0">
                        <a:solidFill>
                          <a:srgbClr val="8FAAD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rgbClr val="8FAAD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i="1" dirty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NL" i="1" dirty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b="0" i="1" dirty="0" smtClean="0">
                                <a:solidFill>
                                  <a:srgbClr val="8FAAD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p>
                    </m:sSup>
                  </m:oMath>
                </a14:m>
                <a:endParaRPr lang="en-GB" dirty="0">
                  <a:solidFill>
                    <a:srgbClr val="8FAADC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QAOA circuit creates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nl-NL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by applying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alternating applications of operators from these two families on an initial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 :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65BB3BA-3FFC-45DE-9754-F78BECE96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9" y="1089791"/>
                <a:ext cx="5262801" cy="4382432"/>
              </a:xfrm>
              <a:prstGeom prst="rect">
                <a:avLst/>
              </a:prstGeom>
              <a:blipFill>
                <a:blip r:embed="rId3"/>
                <a:stretch>
                  <a:fillRect l="-2781" t="-1669" r="-116" b="-1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92217F6A-6541-458F-8BBC-8B0B9E40D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87" y="5398503"/>
            <a:ext cx="4268153" cy="648127"/>
          </a:xfrm>
          <a:prstGeom prst="rect">
            <a:avLst/>
          </a:prstGeom>
        </p:spPr>
      </p:pic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4305B0CF-F226-4D29-BDCC-41EB93FBFAE1}"/>
              </a:ext>
            </a:extLst>
          </p:cNvPr>
          <p:cNvSpPr txBox="1"/>
          <p:nvPr/>
        </p:nvSpPr>
        <p:spPr>
          <a:xfrm>
            <a:off x="7426288" y="1121458"/>
            <a:ext cx="43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[E. Farhi </a:t>
            </a:r>
            <a:r>
              <a:rPr lang="en-GB" sz="1200" i="1" dirty="0">
                <a:latin typeface="+mj-lt"/>
              </a:rPr>
              <a:t>et al</a:t>
            </a:r>
            <a:r>
              <a:rPr lang="en-GB" sz="1200" dirty="0">
                <a:latin typeface="+mj-lt"/>
              </a:rPr>
              <a:t>., 2014]</a:t>
            </a:r>
          </a:p>
        </p:txBody>
      </p:sp>
      <p:pic>
        <p:nvPicPr>
          <p:cNvPr id="18" name="Afbeelding 18">
            <a:extLst>
              <a:ext uri="{FF2B5EF4-FFF2-40B4-BE49-F238E27FC236}">
                <a16:creationId xmlns:a16="http://schemas.microsoft.com/office/drawing/2014/main" id="{6A2A55C0-AA54-4CAB-BA7C-641375B5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5"/>
          <a:stretch/>
        </p:blipFill>
        <p:spPr>
          <a:xfrm>
            <a:off x="5989532" y="1592279"/>
            <a:ext cx="6202468" cy="36734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1D0CA63-4C50-9C09-7EFD-9DFF88F6FC70}"/>
              </a:ext>
            </a:extLst>
          </p:cNvPr>
          <p:cNvGrpSpPr/>
          <p:nvPr/>
        </p:nvGrpSpPr>
        <p:grpSpPr>
          <a:xfrm>
            <a:off x="7032157" y="3030338"/>
            <a:ext cx="3399604" cy="1808167"/>
            <a:chOff x="7032157" y="3030338"/>
            <a:chExt cx="3399604" cy="1808167"/>
          </a:xfrm>
        </p:grpSpPr>
        <p:sp>
          <p:nvSpPr>
            <p:cNvPr id="19" name="Rechthoek 7">
              <a:extLst>
                <a:ext uri="{FF2B5EF4-FFF2-40B4-BE49-F238E27FC236}">
                  <a16:creationId xmlns:a16="http://schemas.microsoft.com/office/drawing/2014/main" id="{324BBDA2-E419-455E-985B-2235BEF203E3}"/>
                </a:ext>
              </a:extLst>
            </p:cNvPr>
            <p:cNvSpPr/>
            <p:nvPr/>
          </p:nvSpPr>
          <p:spPr>
            <a:xfrm>
              <a:off x="7032157" y="3030338"/>
              <a:ext cx="394131" cy="1807385"/>
            </a:xfrm>
            <a:prstGeom prst="rect">
              <a:avLst/>
            </a:prstGeom>
            <a:solidFill>
              <a:srgbClr val="DB6B7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hthoek 17">
              <a:extLst>
                <a:ext uri="{FF2B5EF4-FFF2-40B4-BE49-F238E27FC236}">
                  <a16:creationId xmlns:a16="http://schemas.microsoft.com/office/drawing/2014/main" id="{34B070C5-763E-44A7-B775-9C869FCCD197}"/>
                </a:ext>
              </a:extLst>
            </p:cNvPr>
            <p:cNvSpPr/>
            <p:nvPr/>
          </p:nvSpPr>
          <p:spPr>
            <a:xfrm>
              <a:off x="7570396" y="3030339"/>
              <a:ext cx="394131" cy="180816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hthoek 19">
              <a:extLst>
                <a:ext uri="{FF2B5EF4-FFF2-40B4-BE49-F238E27FC236}">
                  <a16:creationId xmlns:a16="http://schemas.microsoft.com/office/drawing/2014/main" id="{5B23BDD8-4ADE-4CC4-86C1-1C33269E2CBC}"/>
                </a:ext>
              </a:extLst>
            </p:cNvPr>
            <p:cNvSpPr/>
            <p:nvPr/>
          </p:nvSpPr>
          <p:spPr>
            <a:xfrm>
              <a:off x="9507406" y="3030338"/>
              <a:ext cx="394131" cy="1807385"/>
            </a:xfrm>
            <a:prstGeom prst="rect">
              <a:avLst/>
            </a:prstGeom>
            <a:solidFill>
              <a:srgbClr val="DB6B7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hthoek 20">
              <a:extLst>
                <a:ext uri="{FF2B5EF4-FFF2-40B4-BE49-F238E27FC236}">
                  <a16:creationId xmlns:a16="http://schemas.microsoft.com/office/drawing/2014/main" id="{FD6CC8BA-E9A0-4BF2-869D-DF3209EB13D0}"/>
                </a:ext>
              </a:extLst>
            </p:cNvPr>
            <p:cNvSpPr/>
            <p:nvPr/>
          </p:nvSpPr>
          <p:spPr>
            <a:xfrm>
              <a:off x="10037630" y="3030338"/>
              <a:ext cx="394131" cy="180816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hthoek 7">
            <a:extLst>
              <a:ext uri="{FF2B5EF4-FFF2-40B4-BE49-F238E27FC236}">
                <a16:creationId xmlns:a16="http://schemas.microsoft.com/office/drawing/2014/main" id="{5187969A-5F26-4541-BAA0-70B38818CDB2}"/>
              </a:ext>
            </a:extLst>
          </p:cNvPr>
          <p:cNvSpPr/>
          <p:nvPr/>
        </p:nvSpPr>
        <p:spPr>
          <a:xfrm>
            <a:off x="1423837" y="5547360"/>
            <a:ext cx="732623" cy="359281"/>
          </a:xfrm>
          <a:prstGeom prst="rect">
            <a:avLst/>
          </a:prstGeom>
          <a:solidFill>
            <a:srgbClr val="DB6B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hoek 17">
            <a:extLst>
              <a:ext uri="{FF2B5EF4-FFF2-40B4-BE49-F238E27FC236}">
                <a16:creationId xmlns:a16="http://schemas.microsoft.com/office/drawing/2014/main" id="{9A9FDA55-4C30-4354-A71B-F2860EE36520}"/>
              </a:ext>
            </a:extLst>
          </p:cNvPr>
          <p:cNvSpPr/>
          <p:nvPr/>
        </p:nvSpPr>
        <p:spPr>
          <a:xfrm>
            <a:off x="2151068" y="5547360"/>
            <a:ext cx="732623" cy="35928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hoek 7">
            <a:extLst>
              <a:ext uri="{FF2B5EF4-FFF2-40B4-BE49-F238E27FC236}">
                <a16:creationId xmlns:a16="http://schemas.microsoft.com/office/drawing/2014/main" id="{BE79E9BC-BEC0-466F-B218-50E9C7CC0C9A}"/>
              </a:ext>
            </a:extLst>
          </p:cNvPr>
          <p:cNvSpPr/>
          <p:nvPr/>
        </p:nvSpPr>
        <p:spPr>
          <a:xfrm>
            <a:off x="3080110" y="5542300"/>
            <a:ext cx="732623" cy="359281"/>
          </a:xfrm>
          <a:prstGeom prst="rect">
            <a:avLst/>
          </a:prstGeom>
          <a:solidFill>
            <a:srgbClr val="DB6B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hoek 17">
            <a:extLst>
              <a:ext uri="{FF2B5EF4-FFF2-40B4-BE49-F238E27FC236}">
                <a16:creationId xmlns:a16="http://schemas.microsoft.com/office/drawing/2014/main" id="{858F86A9-7344-4505-8C2A-FA0093132016}"/>
              </a:ext>
            </a:extLst>
          </p:cNvPr>
          <p:cNvSpPr/>
          <p:nvPr/>
        </p:nvSpPr>
        <p:spPr>
          <a:xfrm>
            <a:off x="3807341" y="5542300"/>
            <a:ext cx="732623" cy="35928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sz="40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quantum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approximate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optimizatio</a:t>
            </a:r>
            <a:r>
              <a:rPr lang="en-GB" sz="4000" dirty="0">
                <a:solidFill>
                  <a:schemeClr val="bg1"/>
                </a:solidFill>
                <a:latin typeface="+mj-lt"/>
              </a:rPr>
              <a:t>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hoek 5">
                <a:extLst>
                  <a:ext uri="{FF2B5EF4-FFF2-40B4-BE49-F238E27FC236}">
                    <a16:creationId xmlns:a16="http://schemas.microsoft.com/office/drawing/2014/main" id="{1B5D642E-627C-4298-8D21-EBFF520B0161}"/>
                  </a:ext>
                </a:extLst>
              </p:cNvPr>
              <p:cNvSpPr/>
              <p:nvPr/>
            </p:nvSpPr>
            <p:spPr>
              <a:xfrm>
                <a:off x="582491" y="6136867"/>
                <a:ext cx="9885253" cy="438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b="1" dirty="0"/>
                  <a:t>Goal: </a:t>
                </a:r>
                <a:r>
                  <a:rPr lang="nl-NL" dirty="0" err="1"/>
                  <a:t>obtain</a:t>
                </a:r>
                <a:r>
                  <a:rPr lang="nl-NL" dirty="0"/>
                  <a:t> </a:t>
                </a:r>
                <a:r>
                  <a:rPr lang="nl-NL" dirty="0" err="1"/>
                  <a:t>states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nl-NL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nl-NL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that give </a:t>
                </a:r>
                <a:r>
                  <a:rPr lang="en-US" dirty="0"/>
                  <a:t>‘good bit strings’</a:t>
                </a:r>
                <a:r>
                  <a:rPr lang="en-GB" dirty="0"/>
                  <a:t> with high probability</a:t>
                </a:r>
              </a:p>
            </p:txBody>
          </p:sp>
        </mc:Choice>
        <mc:Fallback xmlns="">
          <p:sp>
            <p:nvSpPr>
              <p:cNvPr id="23" name="Rechthoek 5">
                <a:extLst>
                  <a:ext uri="{FF2B5EF4-FFF2-40B4-BE49-F238E27FC236}">
                    <a16:creationId xmlns:a16="http://schemas.microsoft.com/office/drawing/2014/main" id="{1B5D642E-627C-4298-8D21-EBFF520B0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91" y="6136867"/>
                <a:ext cx="9885253" cy="438966"/>
              </a:xfrm>
              <a:prstGeom prst="rect">
                <a:avLst/>
              </a:prstGeom>
              <a:blipFill>
                <a:blip r:embed="rId6"/>
                <a:stretch>
                  <a:fillRect l="-555" t="-19444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25" grpId="0" animBg="1"/>
      <p:bldP spid="26" grpId="0" animBg="1"/>
      <p:bldP spid="27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2B84ECC-972C-4E88-BF87-0D53AE3CC70A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sz="40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quantum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approximate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optimizatio</a:t>
            </a:r>
            <a:r>
              <a:rPr lang="en-GB" sz="4000" dirty="0">
                <a:solidFill>
                  <a:schemeClr val="bg1"/>
                </a:solidFill>
                <a:latin typeface="+mj-lt"/>
              </a:rPr>
              <a:t>n algorithm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>
                <a:latin typeface="+mj-lt"/>
              </a:rPr>
              <a:t>Quantum </a:t>
            </a:r>
            <a:r>
              <a:rPr lang="nl-NL" dirty="0" err="1">
                <a:latin typeface="+mj-lt"/>
              </a:rPr>
              <a:t>algorithm</a:t>
            </a:r>
            <a:endParaRPr lang="nl-NL" dirty="0"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57A9BDC-E060-402A-8334-2FC508304CDE}"/>
                  </a:ext>
                </a:extLst>
              </p:cNvPr>
              <p:cNvSpPr txBox="1"/>
              <p:nvPr/>
            </p:nvSpPr>
            <p:spPr>
              <a:xfrm>
                <a:off x="516834" y="1948186"/>
                <a:ext cx="2476126" cy="345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|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57A9BDC-E060-402A-8334-2FC508304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" y="1948186"/>
                <a:ext cx="2476126" cy="345800"/>
              </a:xfrm>
              <a:prstGeom prst="rect">
                <a:avLst/>
              </a:prstGeom>
              <a:blipFill>
                <a:blip r:embed="rId3"/>
                <a:stretch>
                  <a:fillRect b="-39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9512E0C-8210-4F0F-BC71-9B253F64B81A}"/>
                  </a:ext>
                </a:extLst>
              </p:cNvPr>
              <p:cNvSpPr txBox="1"/>
              <p:nvPr/>
            </p:nvSpPr>
            <p:spPr>
              <a:xfrm>
                <a:off x="516834" y="3115132"/>
                <a:ext cx="1994970" cy="491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9512E0C-8210-4F0F-BC71-9B253F64B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" y="3115132"/>
                <a:ext cx="1994970" cy="491738"/>
              </a:xfrm>
              <a:prstGeom prst="rect">
                <a:avLst/>
              </a:prstGeom>
              <a:blipFill>
                <a:blip r:embed="rId4"/>
                <a:stretch>
                  <a:fillRect l="-2446" t="-25926" r="-11927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E2BFBD0-F922-477B-9BCF-F35FA7CA04C6}"/>
                  </a:ext>
                </a:extLst>
              </p:cNvPr>
              <p:cNvSpPr txBox="1"/>
              <p:nvPr/>
            </p:nvSpPr>
            <p:spPr>
              <a:xfrm>
                <a:off x="808512" y="4215982"/>
                <a:ext cx="6202468" cy="32235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nl-NL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AutoNum type="arabicPeriod"/>
                </a:pPr>
                <a:endParaRPr lang="en-GB" dirty="0"/>
              </a:p>
              <a:p>
                <a:pPr marL="342900" indent="-342900">
                  <a:buAutoNum type="arabicPeriod"/>
                </a:pP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→∞</m:t>
                            </m:r>
                          </m:lim>
                        </m:limLow>
                        <m:r>
                          <a:rPr lang="nl-NL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rabicPeriod"/>
                </a:pPr>
                <a:endParaRPr lang="en-GB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Runtime linear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, polynomial in problem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Finding good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is NP-hard in the worst case</a:t>
                </a:r>
                <a:r>
                  <a:rPr lang="en-US" baseline="30000" dirty="0"/>
                  <a:t>*</a:t>
                </a:r>
                <a:r>
                  <a:rPr lang="en-US" dirty="0"/>
                  <a:t>, but we do have some concentration of parameters across instances </a:t>
                </a:r>
                <a:r>
                  <a:rPr lang="en-US" baseline="30000" dirty="0"/>
                  <a:t>**</a:t>
                </a:r>
                <a:endParaRPr lang="en-GB" dirty="0"/>
              </a:p>
              <a:p>
                <a:pPr marL="342900" indent="-342900">
                  <a:buFontTx/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GB" dirty="0"/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E2BFBD0-F922-477B-9BCF-F35FA7CA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12" y="4215982"/>
                <a:ext cx="6202468" cy="3223511"/>
              </a:xfrm>
              <a:prstGeom prst="rect">
                <a:avLst/>
              </a:prstGeom>
              <a:blipFill>
                <a:blip r:embed="rId5"/>
                <a:stretch>
                  <a:fillRect l="-2360" t="-2273" r="-3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E80AED4-BBC8-4926-89C6-D8B5DBA505C1}"/>
              </a:ext>
            </a:extLst>
          </p:cNvPr>
          <p:cNvSpPr txBox="1"/>
          <p:nvPr/>
        </p:nvSpPr>
        <p:spPr>
          <a:xfrm>
            <a:off x="454734" y="1181793"/>
            <a:ext cx="361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Expectation value objective function value output circuit: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48FE1-124A-455A-A6E8-30A638F54BC5}"/>
              </a:ext>
            </a:extLst>
          </p:cNvPr>
          <p:cNvSpPr txBox="1"/>
          <p:nvPr/>
        </p:nvSpPr>
        <p:spPr>
          <a:xfrm>
            <a:off x="459196" y="3672931"/>
            <a:ext cx="271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properties: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416E68-900C-4C74-A498-96FDDD2BF84F}"/>
              </a:ext>
            </a:extLst>
          </p:cNvPr>
          <p:cNvSpPr txBox="1"/>
          <p:nvPr/>
        </p:nvSpPr>
        <p:spPr>
          <a:xfrm>
            <a:off x="437885" y="26484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Best possible expectation value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FF5BAF-0E2E-48EE-885D-3026092A259F}"/>
              </a:ext>
            </a:extLst>
          </p:cNvPr>
          <p:cNvGrpSpPr/>
          <p:nvPr/>
        </p:nvGrpSpPr>
        <p:grpSpPr>
          <a:xfrm>
            <a:off x="5989532" y="1592279"/>
            <a:ext cx="6202468" cy="3673442"/>
            <a:chOff x="5989532" y="1592279"/>
            <a:chExt cx="6202468" cy="3673442"/>
          </a:xfrm>
        </p:grpSpPr>
        <p:pic>
          <p:nvPicPr>
            <p:cNvPr id="24" name="Afbeelding 18">
              <a:extLst>
                <a:ext uri="{FF2B5EF4-FFF2-40B4-BE49-F238E27FC236}">
                  <a16:creationId xmlns:a16="http://schemas.microsoft.com/office/drawing/2014/main" id="{83E3B099-1766-42C3-89BB-3F1982A2B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5"/>
            <a:stretch/>
          </p:blipFill>
          <p:spPr>
            <a:xfrm>
              <a:off x="5989532" y="1592279"/>
              <a:ext cx="6202468" cy="3673442"/>
            </a:xfrm>
            <a:prstGeom prst="rect">
              <a:avLst/>
            </a:prstGeom>
          </p:spPr>
        </p:pic>
        <p:sp>
          <p:nvSpPr>
            <p:cNvPr id="25" name="Rechthoek 7">
              <a:extLst>
                <a:ext uri="{FF2B5EF4-FFF2-40B4-BE49-F238E27FC236}">
                  <a16:creationId xmlns:a16="http://schemas.microsoft.com/office/drawing/2014/main" id="{99FB8742-D9C7-403F-BD5B-46D261D8E34C}"/>
                </a:ext>
              </a:extLst>
            </p:cNvPr>
            <p:cNvSpPr/>
            <p:nvPr/>
          </p:nvSpPr>
          <p:spPr>
            <a:xfrm>
              <a:off x="7032157" y="3030338"/>
              <a:ext cx="394131" cy="1807385"/>
            </a:xfrm>
            <a:prstGeom prst="rect">
              <a:avLst/>
            </a:prstGeom>
            <a:solidFill>
              <a:srgbClr val="DB6B7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hoek 17">
              <a:extLst>
                <a:ext uri="{FF2B5EF4-FFF2-40B4-BE49-F238E27FC236}">
                  <a16:creationId xmlns:a16="http://schemas.microsoft.com/office/drawing/2014/main" id="{3E1AB8FC-8874-4D46-B71F-D7E8DC87EF0F}"/>
                </a:ext>
              </a:extLst>
            </p:cNvPr>
            <p:cNvSpPr/>
            <p:nvPr/>
          </p:nvSpPr>
          <p:spPr>
            <a:xfrm>
              <a:off x="7570396" y="3030339"/>
              <a:ext cx="394131" cy="180816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hoek 19">
              <a:extLst>
                <a:ext uri="{FF2B5EF4-FFF2-40B4-BE49-F238E27FC236}">
                  <a16:creationId xmlns:a16="http://schemas.microsoft.com/office/drawing/2014/main" id="{BEB15118-39A9-44EA-AB2D-61D200BDDC5F}"/>
                </a:ext>
              </a:extLst>
            </p:cNvPr>
            <p:cNvSpPr/>
            <p:nvPr/>
          </p:nvSpPr>
          <p:spPr>
            <a:xfrm>
              <a:off x="9507406" y="3030338"/>
              <a:ext cx="394131" cy="1807385"/>
            </a:xfrm>
            <a:prstGeom prst="rect">
              <a:avLst/>
            </a:prstGeom>
            <a:solidFill>
              <a:srgbClr val="DB6B7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hthoek 20">
              <a:extLst>
                <a:ext uri="{FF2B5EF4-FFF2-40B4-BE49-F238E27FC236}">
                  <a16:creationId xmlns:a16="http://schemas.microsoft.com/office/drawing/2014/main" id="{2E557AA0-4DE9-4227-9A2F-45FB157D4E3A}"/>
                </a:ext>
              </a:extLst>
            </p:cNvPr>
            <p:cNvSpPr/>
            <p:nvPr/>
          </p:nvSpPr>
          <p:spPr>
            <a:xfrm>
              <a:off x="10037630" y="3030338"/>
              <a:ext cx="394131" cy="180816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kstvak 2">
            <a:extLst>
              <a:ext uri="{FF2B5EF4-FFF2-40B4-BE49-F238E27FC236}">
                <a16:creationId xmlns:a16="http://schemas.microsoft.com/office/drawing/2014/main" id="{C9FF6364-817C-4993-8704-AEF8E55B55E4}"/>
              </a:ext>
            </a:extLst>
          </p:cNvPr>
          <p:cNvSpPr txBox="1"/>
          <p:nvPr/>
        </p:nvSpPr>
        <p:spPr>
          <a:xfrm>
            <a:off x="7426288" y="1121458"/>
            <a:ext cx="43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[E. Farhi </a:t>
            </a:r>
            <a:r>
              <a:rPr lang="en-GB" sz="1200" i="1" dirty="0">
                <a:latin typeface="+mj-lt"/>
              </a:rPr>
              <a:t>et al</a:t>
            </a:r>
            <a:r>
              <a:rPr lang="en-GB" sz="1200" dirty="0">
                <a:latin typeface="+mj-lt"/>
              </a:rPr>
              <a:t>., 2014]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461993-0AA8-4CAC-8DB1-A6D01EFBFF71}"/>
              </a:ext>
            </a:extLst>
          </p:cNvPr>
          <p:cNvSpPr txBox="1"/>
          <p:nvPr/>
        </p:nvSpPr>
        <p:spPr>
          <a:xfrm>
            <a:off x="7115691" y="6520599"/>
            <a:ext cx="1850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/>
              <a:t>*</a:t>
            </a:r>
            <a:r>
              <a:rPr lang="en-GB" sz="1200" dirty="0">
                <a:latin typeface="+mj-lt"/>
              </a:rPr>
              <a:t>[</a:t>
            </a:r>
            <a:r>
              <a:rPr lang="en-GB" sz="1200" dirty="0" err="1">
                <a:latin typeface="+mj-lt"/>
              </a:rPr>
              <a:t>Bittel</a:t>
            </a:r>
            <a:r>
              <a:rPr lang="en-GB" sz="1200" dirty="0">
                <a:latin typeface="+mj-lt"/>
              </a:rPr>
              <a:t>, </a:t>
            </a:r>
            <a:r>
              <a:rPr lang="en-GB" sz="1200" dirty="0" err="1">
                <a:latin typeface="+mj-lt"/>
              </a:rPr>
              <a:t>Kliesch</a:t>
            </a:r>
            <a:r>
              <a:rPr lang="en-GB" sz="1200" dirty="0">
                <a:latin typeface="+mj-lt"/>
              </a:rPr>
              <a:t>, 2021]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5FC157-BBE6-4D15-9BE2-059A4A9A7EEB}"/>
              </a:ext>
            </a:extLst>
          </p:cNvPr>
          <p:cNvSpPr txBox="1"/>
          <p:nvPr/>
        </p:nvSpPr>
        <p:spPr>
          <a:xfrm>
            <a:off x="8888132" y="6528704"/>
            <a:ext cx="185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/>
              <a:t>** </a:t>
            </a:r>
            <a:r>
              <a:rPr lang="en-GB" sz="1200" dirty="0">
                <a:latin typeface="+mj-lt"/>
              </a:rPr>
              <a:t>[</a:t>
            </a:r>
            <a:r>
              <a:rPr lang="en-GB" sz="1200" dirty="0" err="1">
                <a:latin typeface="+mj-lt"/>
              </a:rPr>
              <a:t>Akshay</a:t>
            </a:r>
            <a:r>
              <a:rPr lang="en-GB" sz="1200" dirty="0">
                <a:latin typeface="+mj-lt"/>
              </a:rPr>
              <a:t> et al. 2021]</a:t>
            </a:r>
          </a:p>
          <a:p>
            <a:r>
              <a:rPr lang="en-US" sz="1200" baseline="30000" dirty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336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2B84ECC-972C-4E88-BF87-0D53AE3CC70A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sz="4000" dirty="0">
                <a:solidFill>
                  <a:schemeClr val="bg1"/>
                </a:solidFill>
                <a:latin typeface="+mj-lt"/>
              </a:rPr>
              <a:t>A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formulation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multi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-level systems (</a:t>
            </a:r>
            <a:r>
              <a:rPr lang="nl-NL" sz="4000" dirty="0" err="1">
                <a:solidFill>
                  <a:schemeClr val="bg1"/>
                </a:solidFill>
                <a:latin typeface="+mj-lt"/>
              </a:rPr>
              <a:t>qudits</a:t>
            </a:r>
            <a:r>
              <a:rPr lang="nl-NL" sz="4000" dirty="0">
                <a:solidFill>
                  <a:schemeClr val="bg1"/>
                </a:solidFill>
                <a:latin typeface="+mj-lt"/>
              </a:rPr>
              <a:t>)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8</a:t>
            </a:fld>
            <a:endParaRPr lang="en-GB"/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51B38BED-D80A-467C-9675-361C9F3CF59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3A218889-5CF7-4999-8352-1C5F96A5C100}"/>
                  </a:ext>
                </a:extLst>
              </p:cNvPr>
              <p:cNvSpPr txBox="1"/>
              <p:nvPr/>
            </p:nvSpPr>
            <p:spPr>
              <a:xfrm>
                <a:off x="468188" y="1817936"/>
                <a:ext cx="217004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</a:t>
                </a:r>
              </a:p>
            </p:txBody>
          </p:sp>
        </mc:Choice>
        <mc:Fallback xmlns="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3A218889-5CF7-4999-8352-1C5F96A5C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8" y="1817936"/>
                <a:ext cx="2170045" cy="307777"/>
              </a:xfrm>
              <a:prstGeom prst="rect">
                <a:avLst/>
              </a:prstGeom>
              <a:blipFill>
                <a:blip r:embed="rId3"/>
                <a:stretch>
                  <a:fillRect l="-3090" t="-196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FB6EE6FE-EDB4-4F83-BEC8-53AA495A6900}"/>
                  </a:ext>
                </a:extLst>
              </p:cNvPr>
              <p:cNvSpPr txBox="1"/>
              <p:nvPr/>
            </p:nvSpPr>
            <p:spPr>
              <a:xfrm>
                <a:off x="419697" y="1435214"/>
                <a:ext cx="217004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FB6EE6FE-EDB4-4F83-BEC8-53AA495A6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7" y="1435214"/>
                <a:ext cx="2170045" cy="307777"/>
              </a:xfrm>
              <a:prstGeom prst="rect">
                <a:avLst/>
              </a:prstGeom>
              <a:blipFill>
                <a:blip r:embed="rId4"/>
                <a:stretch>
                  <a:fillRect l="-2528" r="-337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771C996A-2DBF-427E-928A-E70C3178D7F3}"/>
                  </a:ext>
                </a:extLst>
              </p:cNvPr>
              <p:cNvSpPr txBox="1"/>
              <p:nvPr/>
            </p:nvSpPr>
            <p:spPr>
              <a:xfrm>
                <a:off x="3890409" y="3804015"/>
                <a:ext cx="280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771C996A-2DBF-427E-928A-E70C3178D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09" y="3804015"/>
                <a:ext cx="280974" cy="276999"/>
              </a:xfrm>
              <a:prstGeom prst="rect">
                <a:avLst/>
              </a:prstGeom>
              <a:blipFill>
                <a:blip r:embed="rId5"/>
                <a:stretch>
                  <a:fillRect l="-21739" r="-2174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ep 195">
            <a:extLst>
              <a:ext uri="{FF2B5EF4-FFF2-40B4-BE49-F238E27FC236}">
                <a16:creationId xmlns:a16="http://schemas.microsoft.com/office/drawing/2014/main" id="{5A2B99F1-B9FE-486D-9CDE-D274615626B7}"/>
              </a:ext>
            </a:extLst>
          </p:cNvPr>
          <p:cNvGrpSpPr/>
          <p:nvPr/>
        </p:nvGrpSpPr>
        <p:grpSpPr>
          <a:xfrm>
            <a:off x="981960" y="3033453"/>
            <a:ext cx="3583206" cy="3025140"/>
            <a:chOff x="981960" y="3033453"/>
            <a:chExt cx="3583206" cy="3025140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421DDAE4-9372-4B22-A4DF-4C57FD95FE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39140" y="3692505"/>
              <a:ext cx="875541" cy="7717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5D1F0EA4-A06E-4178-9385-BD2C6221BB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1725" y="3637981"/>
              <a:ext cx="638053" cy="515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23AD7D0D-E4C5-4D3C-8F46-EA4EADFC1050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H="1" flipV="1">
              <a:off x="3521887" y="3864418"/>
              <a:ext cx="377914" cy="5153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257EFDCA-DD70-4319-92BE-160FFA1B04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9742" y="4453732"/>
              <a:ext cx="141942" cy="5369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4BBD8CD8-6BF9-49C6-9C11-3B0DC2711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760" y="4137945"/>
              <a:ext cx="154218" cy="6044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12928C70-B1CD-4908-A7C2-24BE623BDD2D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>
              <a:off x="1775815" y="4860609"/>
              <a:ext cx="862418" cy="755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4D4CAD67-21D6-4FB5-9DBE-F3F83AEE7E9D}"/>
                </a:ext>
              </a:extLst>
            </p:cNvPr>
            <p:cNvCxnSpPr>
              <a:cxnSpLocks/>
              <a:stCxn id="58" idx="6"/>
              <a:endCxn id="61" idx="2"/>
            </p:cNvCxnSpPr>
            <p:nvPr/>
          </p:nvCxnSpPr>
          <p:spPr>
            <a:xfrm flipV="1">
              <a:off x="2214688" y="5001818"/>
              <a:ext cx="1160760" cy="3445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F3E38FBC-DBD1-4EF4-85B1-F859112A3532}"/>
                </a:ext>
              </a:extLst>
            </p:cNvPr>
            <p:cNvCxnSpPr>
              <a:cxnSpLocks/>
            </p:cNvCxnSpPr>
            <p:nvPr/>
          </p:nvCxnSpPr>
          <p:spPr>
            <a:xfrm>
              <a:off x="1182935" y="3808581"/>
              <a:ext cx="660934" cy="20721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A7708ACE-4415-4697-821C-D5B0437DD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960" y="4814658"/>
              <a:ext cx="754042" cy="1100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75BECD0C-026B-4314-B2C8-F257904A80F0}"/>
                </a:ext>
              </a:extLst>
            </p:cNvPr>
            <p:cNvCxnSpPr>
              <a:cxnSpLocks/>
              <a:endCxn id="58" idx="3"/>
            </p:cNvCxnSpPr>
            <p:nvPr/>
          </p:nvCxnSpPr>
          <p:spPr>
            <a:xfrm flipV="1">
              <a:off x="1358981" y="5400928"/>
              <a:ext cx="724074" cy="4134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A56714FB-0952-44BE-8DEF-9B15C4512C5E}"/>
                </a:ext>
              </a:extLst>
            </p:cNvPr>
            <p:cNvCxnSpPr>
              <a:cxnSpLocks/>
            </p:cNvCxnSpPr>
            <p:nvPr/>
          </p:nvCxnSpPr>
          <p:spPr>
            <a:xfrm>
              <a:off x="1729097" y="3207972"/>
              <a:ext cx="610128" cy="3943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9BBA43A3-6AB4-47BD-A07D-9F7B54EA803B}"/>
                </a:ext>
              </a:extLst>
            </p:cNvPr>
            <p:cNvCxnSpPr>
              <a:cxnSpLocks/>
            </p:cNvCxnSpPr>
            <p:nvPr/>
          </p:nvCxnSpPr>
          <p:spPr>
            <a:xfrm>
              <a:off x="3899801" y="5285066"/>
              <a:ext cx="610128" cy="3943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6AA91FB6-3D2C-4496-AC46-2DF19FCC45DB}"/>
                </a:ext>
              </a:extLst>
            </p:cNvPr>
            <p:cNvCxnSpPr>
              <a:cxnSpLocks/>
              <a:stCxn id="61" idx="4"/>
            </p:cNvCxnSpPr>
            <p:nvPr/>
          </p:nvCxnSpPr>
          <p:spPr>
            <a:xfrm flipH="1">
              <a:off x="3282614" y="5078927"/>
              <a:ext cx="169943" cy="9796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1AF3EF38-FE2A-4CBB-9AC1-E7AE521090D3}"/>
                </a:ext>
              </a:extLst>
            </p:cNvPr>
            <p:cNvCxnSpPr>
              <a:cxnSpLocks/>
            </p:cNvCxnSpPr>
            <p:nvPr/>
          </p:nvCxnSpPr>
          <p:spPr>
            <a:xfrm>
              <a:off x="3314681" y="3033453"/>
              <a:ext cx="91832" cy="4346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279C744C-C52C-4EAA-80C1-7D7175D22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1167" y="3425028"/>
              <a:ext cx="170047" cy="1115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F7044451-53F3-43B4-861E-504FE76AC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152" y="4332643"/>
              <a:ext cx="304014" cy="1226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F7A13B36-5CAF-4CE9-9AFA-66DC7C0EBA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00118" y="4757297"/>
              <a:ext cx="151614" cy="4055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840EDCE0-A9DF-4198-B109-D7CD4CC30517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2682240" y="4393989"/>
              <a:ext cx="538990" cy="157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al 8">
                  <a:extLst>
                    <a:ext uri="{FF2B5EF4-FFF2-40B4-BE49-F238E27FC236}">
                      <a16:creationId xmlns:a16="http://schemas.microsoft.com/office/drawing/2014/main" id="{360CD635-FDC2-491E-AD66-676FD7599B8D}"/>
                    </a:ext>
                  </a:extLst>
                </p:cNvPr>
                <p:cNvSpPr/>
                <p:nvPr/>
              </p:nvSpPr>
              <p:spPr>
                <a:xfrm>
                  <a:off x="3137960" y="3442310"/>
                  <a:ext cx="494530" cy="4945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" name="Ovaal 8">
                  <a:extLst>
                    <a:ext uri="{FF2B5EF4-FFF2-40B4-BE49-F238E27FC236}">
                      <a16:creationId xmlns:a16="http://schemas.microsoft.com/office/drawing/2014/main" id="{360CD635-FDC2-491E-AD66-676FD7599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960" y="3442310"/>
                  <a:ext cx="494530" cy="49453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F59C5C85-C8F0-4A3B-BE8A-1E2233FD9BFE}"/>
                </a:ext>
              </a:extLst>
            </p:cNvPr>
            <p:cNvSpPr/>
            <p:nvPr/>
          </p:nvSpPr>
          <p:spPr>
            <a:xfrm>
              <a:off x="1882051" y="3983727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A290C172-78B7-4FE2-8B4A-E0D7EA9A33F4}"/>
                </a:ext>
              </a:extLst>
            </p:cNvPr>
            <p:cNvSpPr/>
            <p:nvPr/>
          </p:nvSpPr>
          <p:spPr>
            <a:xfrm>
              <a:off x="1727833" y="4742397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BDE4C5C-FED6-43C9-A6DE-0CA42D396CA9}"/>
                </a:ext>
              </a:extLst>
            </p:cNvPr>
            <p:cNvSpPr/>
            <p:nvPr/>
          </p:nvSpPr>
          <p:spPr>
            <a:xfrm>
              <a:off x="2345689" y="3560872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EF7C62B1-C0F5-4D9B-AA97-09F01423C436}"/>
                </a:ext>
              </a:extLst>
            </p:cNvPr>
            <p:cNvSpPr/>
            <p:nvPr/>
          </p:nvSpPr>
          <p:spPr>
            <a:xfrm>
              <a:off x="2060470" y="5269295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A7A2BF2F-2936-4D52-8232-C20BB9F36302}"/>
                </a:ext>
              </a:extLst>
            </p:cNvPr>
            <p:cNvSpPr/>
            <p:nvPr/>
          </p:nvSpPr>
          <p:spPr>
            <a:xfrm>
              <a:off x="3221230" y="4332643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B770B1EA-D3BC-4F61-B6AE-3BC2AC823D8B}"/>
                </a:ext>
              </a:extLst>
            </p:cNvPr>
            <p:cNvSpPr/>
            <p:nvPr/>
          </p:nvSpPr>
          <p:spPr>
            <a:xfrm>
              <a:off x="3860804" y="5192186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63121689-3948-4D50-AF35-788B92EA4DFA}"/>
                </a:ext>
              </a:extLst>
            </p:cNvPr>
            <p:cNvSpPr/>
            <p:nvPr/>
          </p:nvSpPr>
          <p:spPr>
            <a:xfrm>
              <a:off x="3375448" y="4924709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DE851352-887A-402F-9CA2-A89D157BBC01}"/>
                </a:ext>
              </a:extLst>
            </p:cNvPr>
            <p:cNvSpPr/>
            <p:nvPr/>
          </p:nvSpPr>
          <p:spPr>
            <a:xfrm>
              <a:off x="2638233" y="4859039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66826DFA-6213-4C3E-AEEF-5C5338D7CD02}"/>
                </a:ext>
              </a:extLst>
            </p:cNvPr>
            <p:cNvSpPr/>
            <p:nvPr/>
          </p:nvSpPr>
          <p:spPr>
            <a:xfrm>
              <a:off x="2496291" y="4322099"/>
              <a:ext cx="154218" cy="154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4C781421-0E92-455D-BF77-71F66C86AC30}"/>
                    </a:ext>
                  </a:extLst>
                </p:cNvPr>
                <p:cNvSpPr/>
                <p:nvPr/>
              </p:nvSpPr>
              <p:spPr>
                <a:xfrm>
                  <a:off x="3827379" y="4307388"/>
                  <a:ext cx="494530" cy="4945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4C781421-0E92-455D-BF77-71F66C86A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379" y="4307388"/>
                  <a:ext cx="494530" cy="49453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CA04E1B5-9D38-4BE3-B315-49DA8E1398F6}"/>
                </a:ext>
              </a:extLst>
            </p:cNvPr>
            <p:cNvCxnSpPr>
              <a:cxnSpLocks/>
              <a:stCxn id="57" idx="2"/>
              <a:endCxn id="46" idx="7"/>
            </p:cNvCxnSpPr>
            <p:nvPr/>
          </p:nvCxnSpPr>
          <p:spPr>
            <a:xfrm flipH="1">
              <a:off x="2013684" y="3637981"/>
              <a:ext cx="332005" cy="3683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C651F348-F9A2-4EFE-AD65-E259D7AA29B6}"/>
                </a:ext>
              </a:extLst>
            </p:cNvPr>
            <p:cNvCxnSpPr>
              <a:cxnSpLocks/>
              <a:stCxn id="61" idx="4"/>
            </p:cNvCxnSpPr>
            <p:nvPr/>
          </p:nvCxnSpPr>
          <p:spPr>
            <a:xfrm flipH="1" flipV="1">
              <a:off x="3292759" y="4412943"/>
              <a:ext cx="159798" cy="6659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5A6EC53C-25A2-4649-A9CA-07FDF8DCF672}"/>
                </a:ext>
              </a:extLst>
            </p:cNvPr>
            <p:cNvCxnSpPr>
              <a:cxnSpLocks/>
              <a:stCxn id="47" idx="7"/>
              <a:endCxn id="63" idx="2"/>
            </p:cNvCxnSpPr>
            <p:nvPr/>
          </p:nvCxnSpPr>
          <p:spPr>
            <a:xfrm flipV="1">
              <a:off x="1859466" y="4399208"/>
              <a:ext cx="636825" cy="3657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9B61BD05-3300-46B8-A425-1E144AB677FE}"/>
                </a:ext>
              </a:extLst>
            </p:cNvPr>
            <p:cNvCxnSpPr>
              <a:cxnSpLocks/>
              <a:stCxn id="58" idx="7"/>
              <a:endCxn id="62" idx="2"/>
            </p:cNvCxnSpPr>
            <p:nvPr/>
          </p:nvCxnSpPr>
          <p:spPr>
            <a:xfrm flipV="1">
              <a:off x="2192103" y="4936148"/>
              <a:ext cx="446130" cy="3557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B51ECE7A-9208-4307-9FBC-3A35F055B353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3450010" y="4729496"/>
              <a:ext cx="449791" cy="270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3792C6CA-E733-4DEA-B2C0-E57203AD8561}"/>
                </a:ext>
              </a:extLst>
            </p:cNvPr>
            <p:cNvCxnSpPr>
              <a:cxnSpLocks/>
              <a:stCxn id="61" idx="5"/>
              <a:endCxn id="60" idx="2"/>
            </p:cNvCxnSpPr>
            <p:nvPr/>
          </p:nvCxnSpPr>
          <p:spPr>
            <a:xfrm>
              <a:off x="3507081" y="5056342"/>
              <a:ext cx="353723" cy="21295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4" name="Verbindingslijn: gekromd 143">
            <a:extLst>
              <a:ext uri="{FF2B5EF4-FFF2-40B4-BE49-F238E27FC236}">
                <a16:creationId xmlns:a16="http://schemas.microsoft.com/office/drawing/2014/main" id="{FE5B151E-9D73-4C92-A5B5-89FCC1F043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41688" y="3914550"/>
            <a:ext cx="331852" cy="227821"/>
          </a:xfrm>
          <a:prstGeom prst="curvedConnector3">
            <a:avLst>
              <a:gd name="adj1" fmla="val 51837"/>
            </a:avLst>
          </a:prstGeom>
          <a:ln>
            <a:solidFill>
              <a:srgbClr val="DB6B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ep 196">
            <a:extLst>
              <a:ext uri="{FF2B5EF4-FFF2-40B4-BE49-F238E27FC236}">
                <a16:creationId xmlns:a16="http://schemas.microsoft.com/office/drawing/2014/main" id="{634BEC72-CD26-495F-BA79-9946D07A7C68}"/>
              </a:ext>
            </a:extLst>
          </p:cNvPr>
          <p:cNvGrpSpPr/>
          <p:nvPr/>
        </p:nvGrpSpPr>
        <p:grpSpPr>
          <a:xfrm>
            <a:off x="3845117" y="2141508"/>
            <a:ext cx="1872128" cy="1546183"/>
            <a:chOff x="3845117" y="2141508"/>
            <a:chExt cx="1872128" cy="1546183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9723296F-4E39-472C-9CF4-9A41F6A06528}"/>
                </a:ext>
              </a:extLst>
            </p:cNvPr>
            <p:cNvGrpSpPr/>
            <p:nvPr/>
          </p:nvGrpSpPr>
          <p:grpSpPr>
            <a:xfrm>
              <a:off x="3921525" y="2141508"/>
              <a:ext cx="1795720" cy="1546183"/>
              <a:chOff x="1192645" y="3744187"/>
              <a:chExt cx="1795720" cy="1546183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C8510D9-B394-485E-81B8-8C7C2194E9BC}"/>
                  </a:ext>
                </a:extLst>
              </p:cNvPr>
              <p:cNvGrpSpPr/>
              <p:nvPr/>
            </p:nvGrpSpPr>
            <p:grpSpPr>
              <a:xfrm>
                <a:off x="1192645" y="3744187"/>
                <a:ext cx="1795720" cy="1546183"/>
                <a:chOff x="2330510" y="214797"/>
                <a:chExt cx="1309113" cy="15461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kstvak 28">
                      <a:extLst>
                        <a:ext uri="{FF2B5EF4-FFF2-40B4-BE49-F238E27FC236}">
                          <a16:creationId xmlns:a16="http://schemas.microsoft.com/office/drawing/2014/main" id="{F6B97DBC-A9AD-4FD8-935E-1B5C702EF1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03402" y="1141338"/>
                      <a:ext cx="43672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9" name="Tekstvak 58">
                      <a:extLst>
                        <a:ext uri="{FF2B5EF4-FFF2-40B4-BE49-F238E27FC236}">
                          <a16:creationId xmlns:a16="http://schemas.microsoft.com/office/drawing/2014/main" id="{E679BB00-B5EE-4210-8EF4-F610778F9C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3402" y="1141338"/>
                      <a:ext cx="436728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4FAC055C-5285-417D-A956-AE4FA9DC7345}"/>
                    </a:ext>
                  </a:extLst>
                </p:cNvPr>
                <p:cNvGrpSpPr/>
                <p:nvPr/>
              </p:nvGrpSpPr>
              <p:grpSpPr>
                <a:xfrm>
                  <a:off x="2330510" y="214797"/>
                  <a:ext cx="1309113" cy="1546183"/>
                  <a:chOff x="2330510" y="214797"/>
                  <a:chExt cx="1309113" cy="1546183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D0630F44-B170-488B-9D04-ABCFDE350552}"/>
                      </a:ext>
                    </a:extLst>
                  </p:cNvPr>
                  <p:cNvCxnSpPr/>
                  <p:nvPr/>
                </p:nvCxnSpPr>
                <p:spPr>
                  <a:xfrm>
                    <a:off x="2330510" y="1571317"/>
                    <a:ext cx="572892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380FD18F-BC8E-4BB7-8D14-55548B7B0B46}"/>
                      </a:ext>
                    </a:extLst>
                  </p:cNvPr>
                  <p:cNvCxnSpPr/>
                  <p:nvPr/>
                </p:nvCxnSpPr>
                <p:spPr>
                  <a:xfrm>
                    <a:off x="2330510" y="1316354"/>
                    <a:ext cx="572892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40A9D89C-54CB-4EF7-93EA-4501CF765430}"/>
                      </a:ext>
                    </a:extLst>
                  </p:cNvPr>
                  <p:cNvCxnSpPr/>
                  <p:nvPr/>
                </p:nvCxnSpPr>
                <p:spPr>
                  <a:xfrm>
                    <a:off x="2330510" y="378281"/>
                    <a:ext cx="572892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kstvak 33">
                        <a:extLst>
                          <a:ext uri="{FF2B5EF4-FFF2-40B4-BE49-F238E27FC236}">
                            <a16:creationId xmlns:a16="http://schemas.microsoft.com/office/drawing/2014/main" id="{21598CCC-25B3-4FC9-ACCB-1FE8F7462F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03402" y="1391648"/>
                        <a:ext cx="4367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GB" dirty="0"/>
                      </a:p>
                    </p:txBody>
                  </p:sp>
                </mc:Choice>
                <mc:Fallback xmlns="">
                  <p:sp>
                    <p:nvSpPr>
                      <p:cNvPr id="64" name="Tekstvak 63">
                        <a:extLst>
                          <a:ext uri="{FF2B5EF4-FFF2-40B4-BE49-F238E27FC236}">
                            <a16:creationId xmlns:a16="http://schemas.microsoft.com/office/drawing/2014/main" id="{7C6EFA1C-0FC8-4F0B-B344-535E2B33D44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03402" y="1391648"/>
                        <a:ext cx="436728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kstvak 34">
                        <a:extLst>
                          <a:ext uri="{FF2B5EF4-FFF2-40B4-BE49-F238E27FC236}">
                            <a16:creationId xmlns:a16="http://schemas.microsoft.com/office/drawing/2014/main" id="{CE0FAED0-281C-460F-9185-4BE318AB42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03401" y="214797"/>
                        <a:ext cx="73622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GB" dirty="0"/>
                      </a:p>
                    </p:txBody>
                  </p:sp>
                </mc:Choice>
                <mc:Fallback xmlns="">
                  <p:sp>
                    <p:nvSpPr>
                      <p:cNvPr id="35" name="Tekstvak 34">
                        <a:extLst>
                          <a:ext uri="{FF2B5EF4-FFF2-40B4-BE49-F238E27FC236}">
                            <a16:creationId xmlns:a16="http://schemas.microsoft.com/office/drawing/2014/main" id="{CE0FAED0-281C-460F-9185-4BE318AB429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03401" y="214797"/>
                        <a:ext cx="736222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kstvak 35">
                    <a:extLst>
                      <a:ext uri="{FF2B5EF4-FFF2-40B4-BE49-F238E27FC236}">
                        <a16:creationId xmlns:a16="http://schemas.microsoft.com/office/drawing/2014/main" id="{6B576877-0C4F-45EE-82BF-25C51B8AF866}"/>
                      </a:ext>
                    </a:extLst>
                  </p:cNvPr>
                  <p:cNvSpPr txBox="1"/>
                  <p:nvPr/>
                </p:nvSpPr>
                <p:spPr>
                  <a:xfrm>
                    <a:off x="1523048" y="4212292"/>
                    <a:ext cx="12503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6" name="Tekstvak 35">
                    <a:extLst>
                      <a:ext uri="{FF2B5EF4-FFF2-40B4-BE49-F238E27FC236}">
                        <a16:creationId xmlns:a16="http://schemas.microsoft.com/office/drawing/2014/main" id="{6B576877-0C4F-45EE-82BF-25C51B8AF8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3048" y="4212292"/>
                    <a:ext cx="125034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5000" r="-45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kstvak 37">
                    <a:extLst>
                      <a:ext uri="{FF2B5EF4-FFF2-40B4-BE49-F238E27FC236}">
                        <a16:creationId xmlns:a16="http://schemas.microsoft.com/office/drawing/2014/main" id="{209B7D58-D56C-4ED2-8917-5821772F5C40}"/>
                      </a:ext>
                    </a:extLst>
                  </p:cNvPr>
                  <p:cNvSpPr txBox="1"/>
                  <p:nvPr/>
                </p:nvSpPr>
                <p:spPr>
                  <a:xfrm>
                    <a:off x="2278016" y="4225329"/>
                    <a:ext cx="12503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8" name="Tekstvak 37">
                    <a:extLst>
                      <a:ext uri="{FF2B5EF4-FFF2-40B4-BE49-F238E27FC236}">
                        <a16:creationId xmlns:a16="http://schemas.microsoft.com/office/drawing/2014/main" id="{209B7D58-D56C-4ED2-8917-5821772F5C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016" y="4225329"/>
                    <a:ext cx="125034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5000" r="-45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86DF32A7-13EC-4CC0-BC21-DDFCF4DA2B20}"/>
                </a:ext>
              </a:extLst>
            </p:cNvPr>
            <p:cNvSpPr/>
            <p:nvPr/>
          </p:nvSpPr>
          <p:spPr>
            <a:xfrm>
              <a:off x="3845117" y="2141508"/>
              <a:ext cx="952730" cy="1502614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kstvak 150">
                <a:extLst>
                  <a:ext uri="{FF2B5EF4-FFF2-40B4-BE49-F238E27FC236}">
                    <a16:creationId xmlns:a16="http://schemas.microsoft.com/office/drawing/2014/main" id="{5EBE863C-45FD-4EDE-BC17-89220E37A6BE}"/>
                  </a:ext>
                </a:extLst>
              </p:cNvPr>
              <p:cNvSpPr txBox="1"/>
              <p:nvPr/>
            </p:nvSpPr>
            <p:spPr>
              <a:xfrm>
                <a:off x="468187" y="2223592"/>
                <a:ext cx="217004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 </a:t>
                </a:r>
              </a:p>
            </p:txBody>
          </p:sp>
        </mc:Choice>
        <mc:Fallback xmlns="">
          <p:sp>
            <p:nvSpPr>
              <p:cNvPr id="151" name="Tekstvak 150">
                <a:extLst>
                  <a:ext uri="{FF2B5EF4-FFF2-40B4-BE49-F238E27FC236}">
                    <a16:creationId xmlns:a16="http://schemas.microsoft.com/office/drawing/2014/main" id="{5EBE863C-45FD-4EDE-BC17-89220E37A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7" y="2223592"/>
                <a:ext cx="2170045" cy="307777"/>
              </a:xfrm>
              <a:prstGeom prst="rect">
                <a:avLst/>
              </a:prstGeom>
              <a:blipFill>
                <a:blip r:embed="rId17"/>
                <a:stretch>
                  <a:fillRect l="-3090" t="-200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F792E30-3340-4B8D-B8B5-7F574F00AA38}"/>
              </a:ext>
            </a:extLst>
          </p:cNvPr>
          <p:cNvGrpSpPr/>
          <p:nvPr/>
        </p:nvGrpSpPr>
        <p:grpSpPr>
          <a:xfrm>
            <a:off x="6466983" y="2487406"/>
            <a:ext cx="3434329" cy="792384"/>
            <a:chOff x="6462555" y="2356249"/>
            <a:chExt cx="3434329" cy="792384"/>
          </a:xfrm>
        </p:grpSpPr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07926466-94A6-4397-BE9D-8D2E968EDC7F}"/>
                </a:ext>
              </a:extLst>
            </p:cNvPr>
            <p:cNvSpPr txBox="1"/>
            <p:nvPr/>
          </p:nvSpPr>
          <p:spPr>
            <a:xfrm>
              <a:off x="6462555" y="2356249"/>
              <a:ext cx="336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9A5A8"/>
                  </a:solidFill>
                </a:rPr>
                <a:t>The cost Hamiltonian</a:t>
              </a:r>
              <a:endParaRPr lang="en-GB" b="1" dirty="0">
                <a:solidFill>
                  <a:srgbClr val="E9A5A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6F6976EB-76B8-451B-91E2-F211F7DFF8CC}"/>
                    </a:ext>
                  </a:extLst>
                </p:cNvPr>
                <p:cNvSpPr txBox="1"/>
                <p:nvPr/>
              </p:nvSpPr>
              <p:spPr>
                <a:xfrm>
                  <a:off x="6528124" y="2835855"/>
                  <a:ext cx="3368760" cy="3127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b="0" dirty="0"/>
                    <a:t>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6F6976EB-76B8-451B-91E2-F211F7DFF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124" y="2835855"/>
                  <a:ext cx="3368760" cy="312778"/>
                </a:xfrm>
                <a:prstGeom prst="rect">
                  <a:avLst/>
                </a:prstGeom>
                <a:blipFill>
                  <a:blip r:embed="rId18"/>
                  <a:stretch>
                    <a:fillRect l="-2536" t="-217647" b="-3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36D8B40D-4DC2-4AD8-889F-64B5303FD8B1}"/>
                  </a:ext>
                </a:extLst>
              </p:cNvPr>
              <p:cNvSpPr txBox="1"/>
              <p:nvPr/>
            </p:nvSpPr>
            <p:spPr>
              <a:xfrm>
                <a:off x="6573449" y="3746776"/>
                <a:ext cx="2077748" cy="701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36D8B40D-4DC2-4AD8-889F-64B5303F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449" y="3746776"/>
                <a:ext cx="2077748" cy="7019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9" name="Groep 198">
            <a:extLst>
              <a:ext uri="{FF2B5EF4-FFF2-40B4-BE49-F238E27FC236}">
                <a16:creationId xmlns:a16="http://schemas.microsoft.com/office/drawing/2014/main" id="{0292D6D8-1C86-4B4E-8B02-B402BCB3C050}"/>
              </a:ext>
            </a:extLst>
          </p:cNvPr>
          <p:cNvGrpSpPr/>
          <p:nvPr/>
        </p:nvGrpSpPr>
        <p:grpSpPr>
          <a:xfrm>
            <a:off x="6462555" y="4777376"/>
            <a:ext cx="5584073" cy="1557687"/>
            <a:chOff x="6468598" y="4024657"/>
            <a:chExt cx="5584073" cy="1557687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49D3952D-5951-462F-A485-FA94E27EC43D}"/>
                </a:ext>
              </a:extLst>
            </p:cNvPr>
            <p:cNvSpPr txBox="1"/>
            <p:nvPr/>
          </p:nvSpPr>
          <p:spPr>
            <a:xfrm>
              <a:off x="6468598" y="4024657"/>
              <a:ext cx="336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8FAADC"/>
                  </a:solidFill>
                </a:rPr>
                <a:t>The mixing Hamiltonian</a:t>
              </a:r>
              <a:endParaRPr lang="en-GB" b="1" dirty="0">
                <a:solidFill>
                  <a:srgbClr val="8FAADC"/>
                </a:solidFill>
              </a:endParaRPr>
            </a:p>
          </p:txBody>
        </p:sp>
        <p:pic>
          <p:nvPicPr>
            <p:cNvPr id="189" name="Afbeelding 188">
              <a:extLst>
                <a:ext uri="{FF2B5EF4-FFF2-40B4-BE49-F238E27FC236}">
                  <a16:creationId xmlns:a16="http://schemas.microsoft.com/office/drawing/2014/main" id="{777F44B8-D7BA-4773-BF1B-27318AEE2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498421" y="4582207"/>
              <a:ext cx="2977969" cy="948269"/>
            </a:xfrm>
            <a:prstGeom prst="rect">
              <a:avLst/>
            </a:prstGeom>
          </p:spPr>
        </p:pic>
        <p:pic>
          <p:nvPicPr>
            <p:cNvPr id="190" name="Afbeelding 189">
              <a:extLst>
                <a:ext uri="{FF2B5EF4-FFF2-40B4-BE49-F238E27FC236}">
                  <a16:creationId xmlns:a16="http://schemas.microsoft.com/office/drawing/2014/main" id="{0B677862-539A-470C-909C-B2161411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332534" y="4491590"/>
              <a:ext cx="1720137" cy="1090754"/>
            </a:xfrm>
            <a:prstGeom prst="rect">
              <a:avLst/>
            </a:prstGeom>
          </p:spPr>
        </p:pic>
        <p:sp>
          <p:nvSpPr>
            <p:cNvPr id="191" name="Tekstvak 190">
              <a:extLst>
                <a:ext uri="{FF2B5EF4-FFF2-40B4-BE49-F238E27FC236}">
                  <a16:creationId xmlns:a16="http://schemas.microsoft.com/office/drawing/2014/main" id="{C830FB5B-B5C5-42E7-B734-B252A117E626}"/>
                </a:ext>
              </a:extLst>
            </p:cNvPr>
            <p:cNvSpPr txBox="1"/>
            <p:nvPr/>
          </p:nvSpPr>
          <p:spPr>
            <a:xfrm>
              <a:off x="9463182" y="4806006"/>
              <a:ext cx="172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where</a:t>
              </a:r>
              <a:endParaRPr lang="en-GB" dirty="0"/>
            </a:p>
          </p:txBody>
        </p:sp>
      </p:grpSp>
      <p:grpSp>
        <p:nvGrpSpPr>
          <p:cNvPr id="200" name="Groep 199">
            <a:extLst>
              <a:ext uri="{FF2B5EF4-FFF2-40B4-BE49-F238E27FC236}">
                <a16:creationId xmlns:a16="http://schemas.microsoft.com/office/drawing/2014/main" id="{DA259073-53E8-41E0-8CF4-E369BB2346C5}"/>
              </a:ext>
            </a:extLst>
          </p:cNvPr>
          <p:cNvGrpSpPr/>
          <p:nvPr/>
        </p:nvGrpSpPr>
        <p:grpSpPr>
          <a:xfrm>
            <a:off x="3860804" y="2397875"/>
            <a:ext cx="370249" cy="1069828"/>
            <a:chOff x="3860804" y="2397875"/>
            <a:chExt cx="370249" cy="1069828"/>
          </a:xfrm>
        </p:grpSpPr>
        <p:cxnSp>
          <p:nvCxnSpPr>
            <p:cNvPr id="155" name="Verbindingslijn: gekromd 154">
              <a:extLst>
                <a:ext uri="{FF2B5EF4-FFF2-40B4-BE49-F238E27FC236}">
                  <a16:creationId xmlns:a16="http://schemas.microsoft.com/office/drawing/2014/main" id="{BDCE1F6C-E516-475A-8BB2-B8AA90C53D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66212" y="3307389"/>
              <a:ext cx="226932" cy="78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8FAAD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Verbindingslijn: gekromd 157">
              <a:extLst>
                <a:ext uri="{FF2B5EF4-FFF2-40B4-BE49-F238E27FC236}">
                  <a16:creationId xmlns:a16="http://schemas.microsoft.com/office/drawing/2014/main" id="{2D866995-833C-42F6-AF48-11360804262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664405" y="2901054"/>
              <a:ext cx="1069828" cy="6346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8FAAD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kstvak 193">
                  <a:extLst>
                    <a:ext uri="{FF2B5EF4-FFF2-40B4-BE49-F238E27FC236}">
                      <a16:creationId xmlns:a16="http://schemas.microsoft.com/office/drawing/2014/main" id="{D08FB598-0FDB-4BF7-ABE3-65FE90B89E8A}"/>
                    </a:ext>
                  </a:extLst>
                </p:cNvPr>
                <p:cNvSpPr txBox="1"/>
                <p:nvPr/>
              </p:nvSpPr>
              <p:spPr>
                <a:xfrm>
                  <a:off x="3860804" y="2709110"/>
                  <a:ext cx="231479" cy="2851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4" name="Tekstvak 193">
                  <a:extLst>
                    <a:ext uri="{FF2B5EF4-FFF2-40B4-BE49-F238E27FC236}">
                      <a16:creationId xmlns:a16="http://schemas.microsoft.com/office/drawing/2014/main" id="{D08FB598-0FDB-4BF7-ABE3-65FE90B89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804" y="2709110"/>
                  <a:ext cx="231479" cy="285191"/>
                </a:xfrm>
                <a:prstGeom prst="rect">
                  <a:avLst/>
                </a:prstGeom>
                <a:blipFill>
                  <a:blip r:embed="rId23"/>
                  <a:stretch>
                    <a:fillRect l="-36842" r="-44737" b="-85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F964E-39AA-4A4E-B3B1-876C7A227814}"/>
              </a:ext>
            </a:extLst>
          </p:cNvPr>
          <p:cNvGrpSpPr/>
          <p:nvPr/>
        </p:nvGrpSpPr>
        <p:grpSpPr>
          <a:xfrm>
            <a:off x="6409139" y="1118059"/>
            <a:ext cx="6096000" cy="1055717"/>
            <a:chOff x="6409139" y="1118059"/>
            <a:chExt cx="6096000" cy="105571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B42E75-B151-405B-B6E3-F7D857F3B2D8}"/>
                </a:ext>
              </a:extLst>
            </p:cNvPr>
            <p:cNvSpPr txBox="1"/>
            <p:nvPr/>
          </p:nvSpPr>
          <p:spPr>
            <a:xfrm>
              <a:off x="6409139" y="111805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The initial state</a:t>
              </a:r>
              <a:endPara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588430-639C-424B-9104-590869140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515890" y="1431689"/>
              <a:ext cx="1933058" cy="74208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142E52B-521B-4762-B56F-CB8E8F5F7B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75522" y="2177560"/>
            <a:ext cx="2413313" cy="1865848"/>
          </a:xfrm>
          <a:prstGeom prst="rect">
            <a:avLst/>
          </a:prstGeom>
        </p:spPr>
      </p:pic>
      <p:sp>
        <p:nvSpPr>
          <p:cNvPr id="6" name="Rechthoek 4">
            <a:extLst>
              <a:ext uri="{FF2B5EF4-FFF2-40B4-BE49-F238E27FC236}">
                <a16:creationId xmlns:a16="http://schemas.microsoft.com/office/drawing/2014/main" id="{95694C03-4FB7-8107-FC2A-D5365E268297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dirty="0">
                <a:latin typeface="+mj-lt"/>
              </a:rPr>
              <a:t>Quantum </a:t>
            </a:r>
            <a:r>
              <a:rPr lang="nl-NL" dirty="0" err="1">
                <a:latin typeface="+mj-lt"/>
              </a:rPr>
              <a:t>algorithm</a:t>
            </a:r>
            <a:endParaRPr lang="nl-NL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8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8" grpId="0"/>
      <p:bldP spid="151" grpId="0" animBg="1"/>
      <p:bldP spid="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62F6B0-3798-4BEC-8879-78F26C08F86B}"/>
              </a:ext>
            </a:extLst>
          </p:cNvPr>
          <p:cNvSpPr/>
          <p:nvPr/>
        </p:nvSpPr>
        <p:spPr>
          <a:xfrm>
            <a:off x="0" y="648071"/>
            <a:ext cx="12192000" cy="292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jdelijke aanduiding voor dianummer 17">
            <a:extLst>
              <a:ext uri="{FF2B5EF4-FFF2-40B4-BE49-F238E27FC236}">
                <a16:creationId xmlns:a16="http://schemas.microsoft.com/office/drawing/2014/main" id="{A9380FC1-8542-416C-9715-E1FE92A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086" y="8465499"/>
            <a:ext cx="2743200" cy="365125"/>
          </a:xfrm>
        </p:spPr>
        <p:txBody>
          <a:bodyPr/>
          <a:lstStyle/>
          <a:p>
            <a:fld id="{63B137B6-2FCB-4F93-896E-99BD6EFC95D6}" type="slidenum">
              <a:rPr lang="en-GB" smtClean="0"/>
              <a:t>9</a:t>
            </a:fld>
            <a:endParaRPr lang="en-GB"/>
          </a:p>
        </p:txBody>
      </p:sp>
      <p:sp>
        <p:nvSpPr>
          <p:cNvPr id="15" name="Tijdelijke aanduiding voor dianummer 17">
            <a:extLst>
              <a:ext uri="{FF2B5EF4-FFF2-40B4-BE49-F238E27FC236}">
                <a16:creationId xmlns:a16="http://schemas.microsoft.com/office/drawing/2014/main" id="{6F0E467F-F910-4D62-B125-8D8B98D5AE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137B6-2FCB-4F93-896E-99BD6EFC95D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9" name="Rechthoek 3">
            <a:extLst>
              <a:ext uri="{FF2B5EF4-FFF2-40B4-BE49-F238E27FC236}">
                <a16:creationId xmlns:a16="http://schemas.microsoft.com/office/drawing/2014/main" id="{B52DA129-291A-4686-ACB6-BA8C94C45E97}"/>
              </a:ext>
            </a:extLst>
          </p:cNvPr>
          <p:cNvSpPr/>
          <p:nvPr/>
        </p:nvSpPr>
        <p:spPr>
          <a:xfrm>
            <a:off x="0" y="1"/>
            <a:ext cx="12192000" cy="648070"/>
          </a:xfrm>
          <a:prstGeom prst="rect">
            <a:avLst/>
          </a:prstGeom>
          <a:solidFill>
            <a:srgbClr val="AA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Where are we at the stack? (3)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F81777-FF17-4AC9-95C2-51F7395B760B}"/>
              </a:ext>
            </a:extLst>
          </p:cNvPr>
          <p:cNvGrpSpPr/>
          <p:nvPr/>
        </p:nvGrpSpPr>
        <p:grpSpPr>
          <a:xfrm>
            <a:off x="1749113" y="2174597"/>
            <a:ext cx="7828755" cy="2948188"/>
            <a:chOff x="1782243" y="3579404"/>
            <a:chExt cx="7828755" cy="29481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FB860-FC20-4B38-804A-44AE592A2A49}"/>
                </a:ext>
              </a:extLst>
            </p:cNvPr>
            <p:cNvGrpSpPr/>
            <p:nvPr/>
          </p:nvGrpSpPr>
          <p:grpSpPr>
            <a:xfrm>
              <a:off x="1782243" y="3579404"/>
              <a:ext cx="7828755" cy="2340796"/>
              <a:chOff x="1934643" y="3023902"/>
              <a:chExt cx="7828755" cy="234079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BD70F46-0CBC-4EB6-ABA9-B1C7B68C24FB}"/>
                  </a:ext>
                </a:extLst>
              </p:cNvPr>
              <p:cNvGrpSpPr/>
              <p:nvPr/>
            </p:nvGrpSpPr>
            <p:grpSpPr>
              <a:xfrm>
                <a:off x="2199855" y="3237705"/>
                <a:ext cx="7401982" cy="1813177"/>
                <a:chOff x="861387" y="3740738"/>
                <a:chExt cx="3178965" cy="77871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26EB0-6B5E-4017-A932-7CD572BFAD08}"/>
                    </a:ext>
                  </a:extLst>
                </p:cNvPr>
                <p:cNvSpPr/>
                <p:nvPr/>
              </p:nvSpPr>
              <p:spPr>
                <a:xfrm rot="2700000">
                  <a:off x="861387" y="3855584"/>
                  <a:ext cx="549965" cy="54996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lowchart: Delay 37">
                  <a:extLst>
                    <a:ext uri="{FF2B5EF4-FFF2-40B4-BE49-F238E27FC236}">
                      <a16:creationId xmlns:a16="http://schemas.microsoft.com/office/drawing/2014/main" id="{A281EE04-8711-4C32-8668-80FB847B134E}"/>
                    </a:ext>
                  </a:extLst>
                </p:cNvPr>
                <p:cNvSpPr/>
                <p:nvPr/>
              </p:nvSpPr>
              <p:spPr>
                <a:xfrm>
                  <a:off x="1591516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lowchart: Delay 38">
                  <a:extLst>
                    <a:ext uri="{FF2B5EF4-FFF2-40B4-BE49-F238E27FC236}">
                      <a16:creationId xmlns:a16="http://schemas.microsoft.com/office/drawing/2014/main" id="{924CC5E8-8524-4846-ADF3-83FF5A413071}"/>
                    </a:ext>
                  </a:extLst>
                </p:cNvPr>
                <p:cNvSpPr/>
                <p:nvPr/>
              </p:nvSpPr>
              <p:spPr>
                <a:xfrm>
                  <a:off x="2435540" y="3741683"/>
                  <a:ext cx="777769" cy="777769"/>
                </a:xfrm>
                <a:prstGeom prst="flowChartDelay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ADFA79A-E6DE-4ADD-A563-082A9B279AEA}"/>
                    </a:ext>
                  </a:extLst>
                </p:cNvPr>
                <p:cNvSpPr/>
                <p:nvPr/>
              </p:nvSpPr>
              <p:spPr>
                <a:xfrm>
                  <a:off x="3262583" y="3740738"/>
                  <a:ext cx="777769" cy="77776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E2B144-DC6F-483D-AFE2-99E198D251F9}"/>
                  </a:ext>
                </a:extLst>
              </p:cNvPr>
              <p:cNvSpPr txBox="1"/>
              <p:nvPr/>
            </p:nvSpPr>
            <p:spPr>
              <a:xfrm>
                <a:off x="4193898" y="377523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Quantum algorithm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605CB5-0C74-412C-AA39-A7765F5986A8}"/>
                  </a:ext>
                </a:extLst>
              </p:cNvPr>
              <p:cNvSpPr txBox="1"/>
              <p:nvPr/>
            </p:nvSpPr>
            <p:spPr>
              <a:xfrm>
                <a:off x="2305480" y="3822225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Problem definition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5D9DCF-A6FB-4FCC-BD45-3C6AA7C1DF1F}"/>
                  </a:ext>
                </a:extLst>
              </p:cNvPr>
              <p:cNvSpPr txBox="1"/>
              <p:nvPr/>
            </p:nvSpPr>
            <p:spPr>
              <a:xfrm>
                <a:off x="5898994" y="3740610"/>
                <a:ext cx="181097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Compilation: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Processor design/Gate implementation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C42830-2B4E-435B-AEB0-8AEB1CD0DBE9}"/>
                  </a:ext>
                </a:extLst>
              </p:cNvPr>
              <p:cNvSpPr txBox="1"/>
              <p:nvPr/>
            </p:nvSpPr>
            <p:spPr>
              <a:xfrm>
                <a:off x="7952422" y="3740610"/>
                <a:ext cx="1810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Performance analysis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475D92B-95F5-46AF-90F1-B58849F5C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6605" y="3070955"/>
                <a:ext cx="836253" cy="471805"/>
              </a:xfrm>
              <a:prstGeom prst="rect">
                <a:avLst/>
              </a:prstGeom>
              <a:ln w="12700" cap="sq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pic>
          <p:pic>
            <p:nvPicPr>
              <p:cNvPr id="34" name="Afbeelding 22" descr="Afbeelding met zitten, tafel, lucht, groot&#10;&#10;Automatisch gegenereerde beschrijving">
                <a:extLst>
                  <a:ext uri="{FF2B5EF4-FFF2-40B4-BE49-F238E27FC236}">
                    <a16:creationId xmlns:a16="http://schemas.microsoft.com/office/drawing/2014/main" id="{CF2E669F-ADB9-4C60-90A4-FEC12618D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82" t="18035" r="21117" b="27940"/>
              <a:stretch/>
            </p:blipFill>
            <p:spPr>
              <a:xfrm>
                <a:off x="1934643" y="4540829"/>
                <a:ext cx="743130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8BB87A5-461B-4A6F-942B-7B11B5684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669" t="28906" r="24807" b="15133"/>
              <a:stretch/>
            </p:blipFill>
            <p:spPr>
              <a:xfrm>
                <a:off x="5763841" y="4718367"/>
                <a:ext cx="1006799" cy="646331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54E5409-55E8-48E2-8B67-656E1B7BD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9970" y="3023902"/>
                <a:ext cx="952537" cy="565910"/>
              </a:xfrm>
              <a:prstGeom prst="rect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2BE518-9135-4FE2-88A9-D9818CEBD640}"/>
                </a:ext>
              </a:extLst>
            </p:cNvPr>
            <p:cNvCxnSpPr/>
            <p:nvPr/>
          </p:nvCxnSpPr>
          <p:spPr>
            <a:xfrm>
              <a:off x="1935455" y="6091307"/>
              <a:ext cx="751398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F13316-DDAA-4120-85E7-698AEED7D674}"/>
                </a:ext>
              </a:extLst>
            </p:cNvPr>
            <p:cNvSpPr txBox="1"/>
            <p:nvPr/>
          </p:nvSpPr>
          <p:spPr>
            <a:xfrm>
              <a:off x="5057665" y="6158260"/>
              <a:ext cx="19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Full-stack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D4C3D0-8FB1-437D-916D-46D8A07A95EF}"/>
              </a:ext>
            </a:extLst>
          </p:cNvPr>
          <p:cNvGrpSpPr/>
          <p:nvPr/>
        </p:nvGrpSpPr>
        <p:grpSpPr>
          <a:xfrm>
            <a:off x="1526421" y="1589103"/>
            <a:ext cx="8183877" cy="3023223"/>
            <a:chOff x="1526421" y="1589103"/>
            <a:chExt cx="8183877" cy="3023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72689A-7E7E-4789-A156-9957F8507A3F}"/>
                </a:ext>
              </a:extLst>
            </p:cNvPr>
            <p:cNvSpPr/>
            <p:nvPr/>
          </p:nvSpPr>
          <p:spPr>
            <a:xfrm>
              <a:off x="1526421" y="1589103"/>
              <a:ext cx="4010900" cy="293592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AA69B4-6B13-49F8-B8F3-BC5CF3DE4C49}"/>
                </a:ext>
              </a:extLst>
            </p:cNvPr>
            <p:cNvSpPr/>
            <p:nvPr/>
          </p:nvSpPr>
          <p:spPr>
            <a:xfrm>
              <a:off x="7524439" y="1750576"/>
              <a:ext cx="2185859" cy="286175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04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9|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2.9|11.7|7.9|10.9|6.9|18|1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8|12.8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16787</TotalTime>
  <Words>1065</Words>
  <Application>Microsoft Office PowerPoint</Application>
  <PresentationFormat>Widescreen</PresentationFormat>
  <Paragraphs>254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CMMI10</vt:lpstr>
      <vt:lpstr>CMR10</vt:lpstr>
      <vt:lpstr>SFRM1000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Jordi Weggemans</dc:creator>
  <cp:lastModifiedBy>Weggemans, J.R. (Jordi, Student M-AM,M-AP)</cp:lastModifiedBy>
  <cp:revision>665</cp:revision>
  <dcterms:created xsi:type="dcterms:W3CDTF">2020-03-27T08:29:34Z</dcterms:created>
  <dcterms:modified xsi:type="dcterms:W3CDTF">2022-09-11T15:04:47Z</dcterms:modified>
</cp:coreProperties>
</file>