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629" r:id="rId3"/>
    <p:sldId id="630" r:id="rId4"/>
    <p:sldId id="631" r:id="rId5"/>
    <p:sldId id="632" r:id="rId6"/>
    <p:sldId id="636" r:id="rId7"/>
    <p:sldId id="624" r:id="rId8"/>
    <p:sldId id="637" r:id="rId9"/>
    <p:sldId id="638" r:id="rId10"/>
    <p:sldId id="639" r:id="rId11"/>
    <p:sldId id="640" r:id="rId12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FF6600"/>
    <a:srgbClr val="FFFF00"/>
    <a:srgbClr val="66FF33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360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51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33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4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6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48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75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70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3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2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14 March 2022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14 March 2022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run 6969 B=1 T</a:t>
            </a:r>
            <a:endParaRPr lang="nl-NL" sz="3200" dirty="0">
              <a:solidFill>
                <a:srgbClr val="000000"/>
              </a:solidFill>
            </a:endParaRPr>
          </a:p>
          <a:p>
            <a:endParaRPr lang="nl-N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270B5-D915-9045-8363-9A49C3C41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628" y="1363569"/>
            <a:ext cx="5339584" cy="54452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143523-E66E-5143-9F4E-2DB3A54990B6}"/>
              </a:ext>
            </a:extLst>
          </p:cNvPr>
          <p:cNvSpPr/>
          <p:nvPr/>
        </p:nvSpPr>
        <p:spPr>
          <a:xfrm>
            <a:off x="6966620" y="1868046"/>
            <a:ext cx="4659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 of the Telescope track parameters and TP3 track in the middle of the module.</a:t>
            </a:r>
          </a:p>
          <a:p>
            <a:pPr lvl="0"/>
            <a:endParaRPr lang="en-GB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Expected tracking contribution telescope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xy</a:t>
            </a:r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xy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MC study next slide </a:t>
            </a:r>
          </a:p>
          <a:p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TPX3 track we expect a resolution of </a:t>
            </a:r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xy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xy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observed core distribution is about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GB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z the trigger jitter dominates</a:t>
            </a:r>
          </a:p>
          <a:p>
            <a:pPr lvl="0"/>
            <a:endParaRPr lang="en-GB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GB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8365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MC studies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E8410-6DCC-DF48-9B93-35656E865EA5}"/>
              </a:ext>
            </a:extLst>
          </p:cNvPr>
          <p:cNvSpPr/>
          <p:nvPr/>
        </p:nvSpPr>
        <p:spPr>
          <a:xfrm>
            <a:off x="911424" y="1542830"/>
            <a:ext cx="105131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 a compact MC to simulate the setup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Mimosa+Module</a:t>
            </a: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-2342.82 -1908.27 -1500.27 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0 2880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4380.27 4788.64 5217.18 (pixels local x)</a:t>
            </a:r>
          </a:p>
          <a:p>
            <a:pPr lvl="0"/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Mimosa resolution 4 </a:t>
            </a:r>
            <a:r>
              <a:rPr lang="en-GB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m;         scattering angle Mimosa 0.23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mrad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scattering angle entrance/exit window (at 0 and 2880) 0.11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mrad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gives in agreement with the B=0 results: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telescope extrapolations middle module 0.069 mm; angle 0.44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mrad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fits resolution in middle of the module: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 = 0 SL fit position 0.0096 mm; angle 0.052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mrad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 = 1 curved (quadratic) fit position 0.016 mm; angle 0.052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mrad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3682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111514" y="1444709"/>
            <a:ext cx="988103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latin typeface="Verdana"/>
                <a:cs typeface="Verdana"/>
              </a:rPr>
              <a:t>The jitter in the trigger signal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There is a clear issue with the z residuals (0.464 mm)-&gt; time jitter ˜7.5 ns on the trigger signal (TLU) 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From Uwe Kramer received a file with trigger times from the TLU with an expected precision of 1 </a:t>
            </a:r>
            <a:r>
              <a:rPr lang="en-US" sz="2000" dirty="0" err="1">
                <a:latin typeface="Verdana"/>
                <a:cs typeface="Verdana"/>
              </a:rPr>
              <a:t>nsec</a:t>
            </a:r>
            <a:r>
              <a:rPr lang="en-US" sz="2000" dirty="0">
                <a:latin typeface="Verdana"/>
                <a:cs typeface="Verdana"/>
              </a:rPr>
              <a:t> for run 6916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Problem is that the clocks TPX3 and TLU are not synchronized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We can try a work around by interpolating the times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Done using three points: middle point not used. We interpolate linearly to the middle point. The time distance is 10</a:t>
            </a:r>
            <a:r>
              <a:rPr lang="en-US" sz="2000" baseline="30000" dirty="0">
                <a:latin typeface="Verdana"/>
                <a:cs typeface="Verdana"/>
              </a:rPr>
              <a:t>9-10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cs typeface="Verdana"/>
              </a:rPr>
              <a:t>nsec</a:t>
            </a:r>
            <a:r>
              <a:rPr lang="en-US" sz="2000" dirty="0">
                <a:latin typeface="Verdana"/>
                <a:cs typeface="Verdana"/>
              </a:rPr>
              <a:t> 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rms of the distribution is 10 </a:t>
            </a:r>
            <a:r>
              <a:rPr lang="en-US" sz="2000" dirty="0" err="1">
                <a:latin typeface="Verdana"/>
                <a:cs typeface="Verdana"/>
              </a:rPr>
              <a:t>nsec</a:t>
            </a:r>
            <a:r>
              <a:rPr lang="en-US" sz="2000" dirty="0">
                <a:latin typeface="Verdana"/>
                <a:cs typeface="Verdana"/>
              </a:rPr>
              <a:t> (next slide) ... but this is likely caused by the uncertainties of the interpolation: the distance 10</a:t>
            </a:r>
            <a:r>
              <a:rPr lang="en-US" sz="2000" baseline="30000" dirty="0">
                <a:latin typeface="Verdana"/>
                <a:cs typeface="Verdana"/>
              </a:rPr>
              <a:t>9-10</a:t>
            </a:r>
            <a:r>
              <a:rPr lang="en-US" sz="2000" dirty="0">
                <a:latin typeface="Verdana"/>
                <a:cs typeface="Verdana"/>
              </a:rPr>
              <a:t> is huge </a:t>
            </a:r>
            <a:r>
              <a:rPr lang="en-US" sz="2000" dirty="0" err="1">
                <a:latin typeface="Verdana"/>
                <a:cs typeface="Verdana"/>
              </a:rPr>
              <a:t>wrt</a:t>
            </a:r>
            <a:r>
              <a:rPr lang="en-US" sz="2000" dirty="0">
                <a:latin typeface="Verdana"/>
                <a:cs typeface="Verdana"/>
              </a:rPr>
              <a:t> 1 </a:t>
            </a:r>
            <a:r>
              <a:rPr lang="en-US" sz="2000" dirty="0" err="1">
                <a:latin typeface="Verdana"/>
                <a:cs typeface="Verdana"/>
              </a:rPr>
              <a:t>nsec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3175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C9B58-75C2-634A-AF3A-F123002C9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4275" y="409054"/>
            <a:ext cx="4668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702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111514" y="1534140"/>
            <a:ext cx="98810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Studies on the data</a:t>
            </a:r>
          </a:p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solidFill>
                <a:srgbClr val="0066FF"/>
              </a:solidFill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Quite a lot of data is lost because of the inefficiencies of the Telescope match of tracks. Therefore I decided to add statistics including the non matched data in case we have a clear TPX3 track.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 deeper into the alignment I wondered </a:t>
            </a:r>
            <a:r>
              <a:rPr lang="en-US" sz="2000" dirty="0" err="1">
                <a:latin typeface="Verdana"/>
                <a:cs typeface="Verdana"/>
              </a:rPr>
              <a:t>wether</a:t>
            </a:r>
            <a:r>
              <a:rPr lang="en-US" sz="2000" dirty="0">
                <a:latin typeface="Verdana"/>
                <a:cs typeface="Verdana"/>
              </a:rPr>
              <a:t> it makes a difference if we run the alignment with or without multiple scattering; there is a possibility that misalignments are absorbed by the </a:t>
            </a:r>
            <a:r>
              <a:rPr lang="en-US" sz="2000" dirty="0" err="1">
                <a:latin typeface="Verdana"/>
                <a:cs typeface="Verdana"/>
              </a:rPr>
              <a:t>m.s.</a:t>
            </a:r>
            <a:r>
              <a:rPr lang="en-US" sz="2000" dirty="0">
                <a:latin typeface="Verdana"/>
                <a:cs typeface="Verdana"/>
              </a:rPr>
              <a:t> term in the General Broken Line fitter (on an event by event basis). By running the alignment with the </a:t>
            </a:r>
            <a:r>
              <a:rPr lang="en-US" sz="2000" dirty="0" err="1">
                <a:latin typeface="Verdana"/>
                <a:cs typeface="Verdana"/>
              </a:rPr>
              <a:t>m.s.</a:t>
            </a:r>
            <a:r>
              <a:rPr lang="en-US" sz="2000" dirty="0">
                <a:latin typeface="Verdana"/>
                <a:cs typeface="Verdana"/>
              </a:rPr>
              <a:t> of a 1 </a:t>
            </a:r>
            <a:r>
              <a:rPr lang="en-US" sz="2000" dirty="0" err="1">
                <a:latin typeface="Verdana"/>
                <a:cs typeface="Verdana"/>
              </a:rPr>
              <a:t>TeV</a:t>
            </a:r>
            <a:r>
              <a:rPr lang="en-US" sz="2000" dirty="0">
                <a:latin typeface="Verdana"/>
                <a:cs typeface="Verdana"/>
              </a:rPr>
              <a:t> particle this can be circumvented. New alignment files were made for the B=0 T case.</a:t>
            </a:r>
          </a:p>
        </p:txBody>
      </p:sp>
    </p:spTree>
    <p:extLst>
      <p:ext uri="{BB962C8B-B14F-4D97-AF65-F5344CB8AC3E}">
        <p14:creationId xmlns:p14="http://schemas.microsoft.com/office/powerpoint/2010/main" val="171487300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111514" y="1534140"/>
            <a:ext cx="9881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Studies on B field data</a:t>
            </a:r>
          </a:p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solidFill>
                <a:srgbClr val="0066FF"/>
              </a:solidFill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Using the deformations from the B=0 T data; a realigned Telescope and the TPX3 alignment shifts and rotations of the B=0, the data were analyzed.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Only a slight shift to the Telescope-Module alignment is made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Results are shown on the next pages</a:t>
            </a:r>
          </a:p>
        </p:txBody>
      </p:sp>
    </p:spTree>
    <p:extLst>
      <p:ext uri="{BB962C8B-B14F-4D97-AF65-F5344CB8AC3E}">
        <p14:creationId xmlns:p14="http://schemas.microsoft.com/office/powerpoint/2010/main" val="5857311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run 6969</a:t>
            </a:r>
            <a:endParaRPr lang="nl-NL" sz="3200" dirty="0">
              <a:solidFill>
                <a:srgbClr val="000000"/>
              </a:solidFill>
            </a:endParaRPr>
          </a:p>
          <a:p>
            <a:endParaRPr lang="nl-NL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54F9D-2114-1647-BB10-6188D3628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6250" y="-434807"/>
            <a:ext cx="3068101" cy="8403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FCBD9-FEB5-A044-9DE7-571F7F639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6108" y="1700636"/>
            <a:ext cx="2919184" cy="41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975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20274-DF7C-7D45-8A57-500FC3C6D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0687" y="1246325"/>
            <a:ext cx="3265714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 6969 B=1 T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264610" y="1588730"/>
            <a:ext cx="10159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To gain statistics the residuals are calculated </a:t>
            </a:r>
            <a:r>
              <a:rPr lang="en-US" sz="2000" dirty="0" err="1">
                <a:latin typeface="Verdana"/>
                <a:cs typeface="Verdana"/>
              </a:rPr>
              <a:t>w.r.t.</a:t>
            </a:r>
            <a:r>
              <a:rPr lang="en-US" sz="2000" dirty="0">
                <a:latin typeface="Verdana"/>
                <a:cs typeface="Verdana"/>
              </a:rPr>
              <a:t> fit Module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/>
              <p:nvPr/>
            </p:nvSpPr>
            <p:spPr>
              <a:xfrm>
                <a:off x="3935760" y="2420888"/>
                <a:ext cx="374441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130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130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</a:t>
                </a:r>
              </a:p>
              <a:p>
                <a:r>
                  <a:rPr lang="en-GB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xy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55/</a:t>
                </a:r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 publ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2420888"/>
                <a:ext cx="3744416" cy="621580"/>
              </a:xfrm>
              <a:prstGeom prst="rect">
                <a:avLst/>
              </a:prstGeom>
              <a:blipFill>
                <a:blip r:embed="rId8"/>
                <a:stretch>
                  <a:fillRect l="-676" b="-8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/>
              <p:nvPr/>
            </p:nvSpPr>
            <p:spPr>
              <a:xfrm>
                <a:off x="7807382" y="2420888"/>
                <a:ext cx="438461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 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 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270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 publ 226</a:t>
                </a: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z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160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  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publ 135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82" y="2420888"/>
                <a:ext cx="4384618" cy="603178"/>
              </a:xfrm>
              <a:prstGeom prst="rect">
                <a:avLst/>
              </a:prstGeom>
              <a:blipFill>
                <a:blip r:embed="rId9"/>
                <a:stretch>
                  <a:fillRect l="-578" b="-8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FAB3837-8270-1842-897C-82990F53B7A3}"/>
              </a:ext>
            </a:extLst>
          </p:cNvPr>
          <p:cNvSpPr/>
          <p:nvPr/>
        </p:nvSpPr>
        <p:spPr>
          <a:xfrm>
            <a:off x="479376" y="2204864"/>
            <a:ext cx="332917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Expected TPX3 tracking contribution z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Symbol" pitchFamily="2" charset="2"/>
                <a:cs typeface="Verdana"/>
              </a:rPr>
              <a:t>(s</a:t>
            </a:r>
            <a:r>
              <a:rPr lang="en-US" sz="1600" baseline="-25000" dirty="0">
                <a:latin typeface="Verdana"/>
                <a:cs typeface="Verdana"/>
              </a:rPr>
              <a:t>TPX3A-C z </a:t>
            </a:r>
            <a:r>
              <a:rPr lang="en-US" sz="1600" dirty="0">
                <a:latin typeface="Verdana"/>
                <a:cs typeface="Verdana"/>
              </a:rPr>
              <a:t>= 93 </a:t>
            </a:r>
            <a:r>
              <a:rPr lang="en-US" sz="1600" dirty="0">
                <a:latin typeface="Symbol" pitchFamily="2" charset="2"/>
                <a:cs typeface="Verdana"/>
              </a:rPr>
              <a:t>m</a:t>
            </a:r>
            <a:r>
              <a:rPr lang="en-US" sz="1600" dirty="0">
                <a:latin typeface="Verdana"/>
                <a:cs typeface="Verdana"/>
              </a:rPr>
              <a:t>m)</a:t>
            </a:r>
          </a:p>
          <a:p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z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/>
                <a:cs typeface="Verdana"/>
              </a:rPr>
              <a:t>The drift distance has a per track uncertainty of </a:t>
            </a:r>
            <a:r>
              <a:rPr lang="en-US" sz="1800" dirty="0">
                <a:solidFill>
                  <a:srgbClr val="0066FF"/>
                </a:solidFill>
                <a:latin typeface="Verdana"/>
                <a:cs typeface="Verdana"/>
              </a:rPr>
              <a:t>464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800" dirty="0">
                <a:latin typeface="Verdana"/>
                <a:cs typeface="Verdana"/>
              </a:rPr>
              <a:t>  (trigger time)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81CF31-09C5-D341-B10E-68317368C6A0}"/>
              </a:ext>
            </a:extLst>
          </p:cNvPr>
          <p:cNvSpPr/>
          <p:nvPr/>
        </p:nvSpPr>
        <p:spPr>
          <a:xfrm>
            <a:off x="8516921" y="346093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chemeClr val="tx2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B29AE-F360-9047-9C3B-A6002E178B73}"/>
              </a:ext>
            </a:extLst>
          </p:cNvPr>
          <p:cNvSpPr txBox="1"/>
          <p:nvPr/>
        </p:nvSpPr>
        <p:spPr>
          <a:xfrm>
            <a:off x="4871864" y="3460938"/>
            <a:ext cx="900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1T</a:t>
            </a:r>
          </a:p>
        </p:txBody>
      </p:sp>
    </p:spTree>
    <p:extLst>
      <p:ext uri="{BB962C8B-B14F-4D97-AF65-F5344CB8AC3E}">
        <p14:creationId xmlns:p14="http://schemas.microsoft.com/office/powerpoint/2010/main" val="38240547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run 6969</a:t>
            </a:r>
            <a:endParaRPr lang="nl-NL" sz="3200" dirty="0">
              <a:solidFill>
                <a:srgbClr val="000000"/>
              </a:solidFill>
            </a:endParaRPr>
          </a:p>
          <a:p>
            <a:endParaRPr lang="nl-N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0941C-99DD-7A42-8BA3-1732CD0CD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4416" y="522542"/>
            <a:ext cx="483809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85EDAC-F860-0D4C-92F2-CC7EB5D6EC07}"/>
              </a:ext>
            </a:extLst>
          </p:cNvPr>
          <p:cNvSpPr/>
          <p:nvPr/>
        </p:nvSpPr>
        <p:spPr>
          <a:xfrm>
            <a:off x="365343" y="1850606"/>
            <a:ext cx="34984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Mean residuals in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xy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and z in thee module plane </a:t>
            </a:r>
          </a:p>
          <a:p>
            <a:pPr lvl="0"/>
            <a:endParaRPr lang="en-US" sz="18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lvl="0"/>
            <a:r>
              <a:rPr lang="en-US" sz="1800" dirty="0">
                <a:solidFill>
                  <a:srgbClr val="0066FF"/>
                </a:solidFill>
                <a:latin typeface="Verdana"/>
                <a:ea typeface="Verdana" panose="020B0604030504040204" pitchFamily="34" charset="0"/>
                <a:cs typeface="Verdana"/>
              </a:rPr>
              <a:t>Note that NO chip realignments have been done. </a:t>
            </a:r>
          </a:p>
          <a:p>
            <a:pPr lvl="0"/>
            <a:endParaRPr lang="en-US" sz="18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Clearly one chip in the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xy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plane needs realignment.</a:t>
            </a:r>
          </a:p>
          <a:p>
            <a:pPr lvl="0"/>
            <a:endParaRPr lang="en-US" sz="18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The z residuals look pretty good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2EC5CC-02C9-2B4F-8EBF-DBEA72880B87}"/>
              </a:ext>
            </a:extLst>
          </p:cNvPr>
          <p:cNvCxnSpPr/>
          <p:nvPr/>
        </p:nvCxnSpPr>
        <p:spPr bwMode="auto">
          <a:xfrm flipV="1">
            <a:off x="1905001" y="2492896"/>
            <a:ext cx="3686943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248473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run 6969</a:t>
            </a:r>
            <a:endParaRPr lang="nl-NL" sz="3200" dirty="0">
              <a:solidFill>
                <a:srgbClr val="000000"/>
              </a:solidFill>
            </a:endParaRPr>
          </a:p>
          <a:p>
            <a:endParaRPr lang="nl-N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14F0F-CDCF-FF41-AAD0-82A3D6D9A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392" y="1797180"/>
            <a:ext cx="4396640" cy="4483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625DC-DE37-AF41-972D-EC9D913BB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1295" y="1903244"/>
            <a:ext cx="2576724" cy="5371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9C7BD-2DBB-6E48-A02B-99D5F646E80D}"/>
              </a:ext>
            </a:extLst>
          </p:cNvPr>
          <p:cNvSpPr txBox="1"/>
          <p:nvPr/>
        </p:nvSpPr>
        <p:spPr>
          <a:xfrm>
            <a:off x="4350764" y="1445875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telescope studies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764FC0-38C7-E943-A4C5-CCE180794910}"/>
              </a:ext>
            </a:extLst>
          </p:cNvPr>
          <p:cNvSpPr/>
          <p:nvPr/>
        </p:nvSpPr>
        <p:spPr>
          <a:xfrm>
            <a:off x="5455147" y="2132856"/>
            <a:ext cx="68547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erform SL fits to the clusters of the 3 fir</a:t>
            </a:r>
            <a:r>
              <a:rPr lang="en-GB" sz="1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telescope 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p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lanes (1) and last (2)  </a:t>
            </a:r>
          </a:p>
          <a:p>
            <a:pPr lvl="0"/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of the residuals after a SL fit of Mimosa 1 and 4    </a:t>
            </a:r>
          </a:p>
        </p:txBody>
      </p:sp>
    </p:spTree>
    <p:extLst>
      <p:ext uri="{BB962C8B-B14F-4D97-AF65-F5344CB8AC3E}">
        <p14:creationId xmlns:p14="http://schemas.microsoft.com/office/powerpoint/2010/main" val="272792889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9098912</TotalTime>
  <Pages>11</Pages>
  <Words>774</Words>
  <Application>Microsoft Macintosh PowerPoint</Application>
  <PresentationFormat>Widescreen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Cambria Math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Microsoft Office User</cp:lastModifiedBy>
  <cp:revision>2422</cp:revision>
  <cp:lastPrinted>2002-02-06T08:01:21Z</cp:lastPrinted>
  <dcterms:created xsi:type="dcterms:W3CDTF">2019-10-28T05:36:17Z</dcterms:created>
  <dcterms:modified xsi:type="dcterms:W3CDTF">2022-03-14T09:15:13Z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