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5"/>
  </p:notesMasterIdLst>
  <p:sldIdLst>
    <p:sldId id="530" r:id="rId2"/>
    <p:sldId id="523" r:id="rId3"/>
    <p:sldId id="285" r:id="rId4"/>
    <p:sldId id="505" r:id="rId5"/>
    <p:sldId id="286" r:id="rId6"/>
    <p:sldId id="531" r:id="rId7"/>
    <p:sldId id="506" r:id="rId8"/>
    <p:sldId id="507" r:id="rId9"/>
    <p:sldId id="508" r:id="rId10"/>
    <p:sldId id="509" r:id="rId11"/>
    <p:sldId id="484" r:id="rId12"/>
    <p:sldId id="533" r:id="rId13"/>
    <p:sldId id="480" r:id="rId14"/>
    <p:sldId id="479" r:id="rId15"/>
    <p:sldId id="482" r:id="rId16"/>
    <p:sldId id="483" r:id="rId17"/>
    <p:sldId id="496" r:id="rId18"/>
    <p:sldId id="498" r:id="rId19"/>
    <p:sldId id="499" r:id="rId20"/>
    <p:sldId id="500" r:id="rId21"/>
    <p:sldId id="501" r:id="rId22"/>
    <p:sldId id="535" r:id="rId23"/>
    <p:sldId id="323" r:id="rId24"/>
    <p:sldId id="536" r:id="rId25"/>
    <p:sldId id="502" r:id="rId26"/>
    <p:sldId id="537" r:id="rId27"/>
    <p:sldId id="504" r:id="rId28"/>
    <p:sldId id="497" r:id="rId29"/>
    <p:sldId id="279" r:id="rId30"/>
    <p:sldId id="257" r:id="rId31"/>
    <p:sldId id="280" r:id="rId32"/>
    <p:sldId id="259" r:id="rId33"/>
    <p:sldId id="493" r:id="rId34"/>
    <p:sldId id="485" r:id="rId35"/>
    <p:sldId id="258" r:id="rId36"/>
    <p:sldId id="487" r:id="rId37"/>
    <p:sldId id="486" r:id="rId38"/>
    <p:sldId id="494" r:id="rId39"/>
    <p:sldId id="495" r:id="rId40"/>
    <p:sldId id="510" r:id="rId41"/>
    <p:sldId id="471" r:id="rId42"/>
    <p:sldId id="489" r:id="rId43"/>
    <p:sldId id="511" r:id="rId44"/>
    <p:sldId id="512" r:id="rId45"/>
    <p:sldId id="513" r:id="rId46"/>
    <p:sldId id="514" r:id="rId47"/>
    <p:sldId id="515" r:id="rId48"/>
    <p:sldId id="364" r:id="rId49"/>
    <p:sldId id="516" r:id="rId50"/>
    <p:sldId id="472" r:id="rId51"/>
    <p:sldId id="492" r:id="rId52"/>
    <p:sldId id="517" r:id="rId53"/>
    <p:sldId id="474" r:id="rId54"/>
    <p:sldId id="475" r:id="rId55"/>
    <p:sldId id="477" r:id="rId56"/>
    <p:sldId id="534" r:id="rId57"/>
    <p:sldId id="488" r:id="rId58"/>
    <p:sldId id="519" r:id="rId59"/>
    <p:sldId id="491" r:id="rId60"/>
    <p:sldId id="476" r:id="rId61"/>
    <p:sldId id="518" r:id="rId62"/>
    <p:sldId id="521" r:id="rId63"/>
    <p:sldId id="524" r:id="rId64"/>
    <p:sldId id="522" r:id="rId65"/>
    <p:sldId id="525" r:id="rId66"/>
    <p:sldId id="526" r:id="rId67"/>
    <p:sldId id="527" r:id="rId68"/>
    <p:sldId id="528" r:id="rId69"/>
    <p:sldId id="481" r:id="rId70"/>
    <p:sldId id="529" r:id="rId71"/>
    <p:sldId id="532" r:id="rId72"/>
    <p:sldId id="478" r:id="rId73"/>
    <p:sldId id="470" r:id="rId74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9" autoAdjust="0"/>
    <p:restoredTop sz="84135" autoAdjust="0"/>
  </p:normalViewPr>
  <p:slideViewPr>
    <p:cSldViewPr>
      <p:cViewPr>
        <p:scale>
          <a:sx n="148" d="100"/>
          <a:sy n="148" d="100"/>
        </p:scale>
        <p:origin x="-96" y="-282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7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128"/>
    </p:cViewPr>
  </p:sorterViewPr>
  <p:notesViewPr>
    <p:cSldViewPr>
      <p:cViewPr varScale="1">
        <p:scale>
          <a:sx n="80" d="100"/>
          <a:sy n="80" d="100"/>
        </p:scale>
        <p:origin x="-2634" y="-96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1D36-70F8-427F-B82C-104E1A2204EA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5"/>
            <a:ext cx="5618480" cy="3665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EE51-53C5-48B0-84AB-148500331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7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7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0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86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83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06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3CAA3-8DF7-41FE-A092-2AE62ACF1BD9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29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57FB6-59FF-4E61-89CF-773453A0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4E4F9B-3BBF-4AEA-970D-C6F3B322E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533032-15C1-40BC-B1C8-EF8DA51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4C07-74D4-4EFF-9E5D-DACD9ABC001D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813DF9-D025-40BB-9092-15DFF74B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C51FD3-7352-4425-B6DA-97D4562D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9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D2F8C-0444-4E10-A6A2-0A0CE500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6E17F5-7E47-4F58-8F06-F2B6100C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75F980-B90C-4F18-BCF1-B6726034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80C9-1F6B-4654-BF4D-7586D216A0B7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59E8E3-D7D8-4BBE-99C8-F3509B4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E4611-064E-41B9-AFF2-17E34025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4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D579A4-4449-45B8-A531-8503E217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61B0DA-CF47-4006-9E2A-07D505AFD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5674B1-3CB2-4CE6-AFF9-C418400E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DEC9-9158-4CC5-9507-93F7678E1C21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CF1907-E0D5-41BD-9092-762A5B18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5AD8E8-B455-4CA9-B417-3521052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5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0DB2E-D478-4BEC-B7F6-E6FE3D9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51E302-F40D-48E7-9D69-9980EA5A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444001-14D9-4C5C-B607-CAB424A7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5C05-73CA-4708-89DF-F13A86284C08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C03059-732A-4963-9293-53E96BC2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78633E-E284-43D4-9F7E-775AD5FE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07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7E273-C704-4854-AC73-3AD2573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DFDC57-CEA9-4CDC-B9BB-A109C2FF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F47DCF-C952-44FB-B277-C64B6DFC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FE7F-0D36-4EB3-8C4C-CF781A72B4BC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0F906D-C21A-47B5-922D-BFC18B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344CE8-2D0A-4B76-B4CF-F2DB075C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AE08D-6B12-4EF7-A353-32989031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C9B5AD-F413-47A7-88F2-A639C0FDA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3C6EEB-4675-4936-971A-98985743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68D7B8-D795-4706-A884-D6D3995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2599-A837-4E51-9A7B-AEAFEF5F6DF5}" type="datetime1">
              <a:rPr lang="nl-NL" smtClean="0"/>
              <a:t>31-3-2022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E631E9-A47A-43A2-8A89-1F1449EB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53CA0A0-613F-4A2F-AADF-8B65E6F4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14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A5052-FD41-476E-B5CB-B59160D1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D93211-3275-493C-B239-44F1C7E8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778D40-4765-4DCD-8B06-F64CCB1D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E9B563D-5E64-4023-A652-28F3BF506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9F0298-2908-47F2-9371-C3B92DDCC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FC51DD8-CE0B-4D40-8B3E-A72680F3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7F80-6142-45D8-A915-4F107B623719}" type="datetime1">
              <a:rPr lang="nl-NL" smtClean="0"/>
              <a:t>31-3-2022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2F62E9-1B4B-4B30-B260-7C99BB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7A6C46-CBA8-4D13-89E0-887E766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30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80725A-ADC5-43D3-B806-50D9B64D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F623DED-E11E-4F3D-8F6A-38B77E4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1C41-482D-446F-A967-FB1591CE50D9}" type="datetime1">
              <a:rPr lang="nl-NL" smtClean="0"/>
              <a:t>31-3-2022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43677C-8ABA-4628-900B-AD30BE0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CD11BA-9B12-4439-9951-B949543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9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FBD7A78-8889-4286-A62D-8505B0D6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8B02-7B0F-40EC-9EA2-887F1ED03FF4}" type="datetime1">
              <a:rPr lang="nl-NL" smtClean="0"/>
              <a:t>31-3-2022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F63968E-3A35-44D4-A92D-0B6CD009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E60480-74FE-4F3C-936B-B8F03062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621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FEE830-C7C4-408E-A7D7-ABA3AA09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AC39FF-DD47-46AC-9488-76E58360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8B73AF-A527-4B94-A54B-23A16A7D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1F0168-8888-4220-8E0F-BF115665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49B4-77D1-4B08-81AB-ECFE2878FDAD}" type="datetime1">
              <a:rPr lang="nl-NL" smtClean="0"/>
              <a:t>31-3-2022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0BBAA1-F7BA-429E-91AF-6CDADED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99E4C6-D832-4064-B999-029F9A5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4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37FD2-F30A-4BF2-97E0-BDAF7B21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F44038-5BA4-4D38-AEFF-7A314CF8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25845-483F-4454-9ECF-6A8A919D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DC13AB-6A4B-49FC-A195-456789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2B73-CB61-40FF-9CFF-4498B2F7D801}" type="datetime1">
              <a:rPr lang="nl-NL" smtClean="0"/>
              <a:t>31-3-2022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8E482C-44B2-4BC7-A150-899143C5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D0F547-BE73-4412-B164-66FAF6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3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2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69AB4C6-B720-4214-B766-084BFCE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9790D1-D798-42DF-9272-4C95C0EE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261FB-7086-4B2F-B57D-27BDFB6E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FC21-3907-4E55-8F55-0632CBC35C84}" type="datetime1">
              <a:rPr lang="nl-NL" smtClean="0"/>
              <a:t>31-3-2022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6F85CC-EB28-4DC1-ABFF-0B99DF9DE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F8DC9F-AFE2-470D-A286-AC52CAD7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10E0-129F-4AF8-A2E1-EDEA505C62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80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Ml_6iNqU3H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85.png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345471-4F16-4DB0-9017-41265F0F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DCD8EA22-9196-4E77-9C77-2F427327B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751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D5895B8-CE40-491E-9BED-1194F70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</a:t>
            </a:fld>
            <a:endParaRPr lang="x-none"/>
          </a:p>
        </p:txBody>
      </p:sp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488BAB2A-2A05-4541-A655-D4145929C81C}"/>
              </a:ext>
            </a:extLst>
          </p:cNvPr>
          <p:cNvSpPr txBox="1"/>
          <p:nvPr/>
        </p:nvSpPr>
        <p:spPr>
          <a:xfrm>
            <a:off x="2411760" y="2071425"/>
            <a:ext cx="4539256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Can neutrinos explain 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everything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(besides CMB photons</a:t>
            </a:r>
            <a:r>
              <a:rPr lang="en-US" sz="11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pPr algn="ctr"/>
            <a:endParaRPr lang="en-US" sz="11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1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Aart Heijboer - Nikhef</a:t>
            </a:r>
          </a:p>
          <a:p>
            <a:pPr algn="ctr"/>
            <a:r>
              <a:rPr lang="en-US" sz="11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Topical lectures on flavour physics and CP violation, March 2022</a:t>
            </a:r>
          </a:p>
          <a:p>
            <a:pPr algn="ctr"/>
            <a:endParaRPr lang="en-US" sz="11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C9072874-E0C1-4B17-B2C8-B1A4A9C8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55" y="470476"/>
            <a:ext cx="1714720" cy="17076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47856542-D20A-4FE1-8E51-134D0A68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01" y="432499"/>
            <a:ext cx="1707654" cy="170765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="" xmlns:a16="http://schemas.microsoft.com/office/drawing/2014/main" id="{47FB5C21-5D9F-407B-9AEC-F9179E380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419" y="440001"/>
            <a:ext cx="1707654" cy="1707654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="" xmlns:a16="http://schemas.microsoft.com/office/drawing/2014/main" id="{FCABDFC3-C3DF-44C8-AB24-20E9512C6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36" y="2828176"/>
            <a:ext cx="2116473" cy="169317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="" xmlns:a16="http://schemas.microsoft.com/office/drawing/2014/main" id="{15DF3226-2FBB-4730-9D71-8690C28CB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098" y="2777361"/>
            <a:ext cx="2376264" cy="1714541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="" xmlns:a16="http://schemas.microsoft.com/office/drawing/2014/main" id="{2BC0E771-7DD0-4B4F-85E3-613B8E279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051" y="2775301"/>
            <a:ext cx="2104515" cy="1714541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="" xmlns:a16="http://schemas.microsoft.com/office/drawing/2014/main" id="{5E41F525-55D5-422F-9154-BF3E3E163DE9}"/>
              </a:ext>
            </a:extLst>
          </p:cNvPr>
          <p:cNvSpPr txBox="1"/>
          <p:nvPr/>
        </p:nvSpPr>
        <p:spPr>
          <a:xfrm>
            <a:off x="622655" y="22179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Sun 5 x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1" name="Tekstvak 30">
            <a:extLst>
              <a:ext uri="{FF2B5EF4-FFF2-40B4-BE49-F238E27FC236}">
                <a16:creationId xmlns="" xmlns:a16="http://schemas.microsoft.com/office/drawing/2014/main" id="{9984DC7F-3577-46DE-B32C-E169BBF449C6}"/>
              </a:ext>
            </a:extLst>
          </p:cNvPr>
          <p:cNvSpPr txBox="1"/>
          <p:nvPr/>
        </p:nvSpPr>
        <p:spPr>
          <a:xfrm>
            <a:off x="2607098" y="219687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Atmospheric 0.2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 /s</a:t>
            </a:r>
            <a:endParaRPr lang="en-US" dirty="0"/>
          </a:p>
        </p:txBody>
      </p:sp>
      <p:sp>
        <p:nvSpPr>
          <p:cNvPr id="32" name="Tekstvak 31">
            <a:extLst>
              <a:ext uri="{FF2B5EF4-FFF2-40B4-BE49-F238E27FC236}">
                <a16:creationId xmlns="" xmlns:a16="http://schemas.microsoft.com/office/drawing/2014/main" id="{7CCE9754-0FFE-4C60-96BE-34B32ADA12E9}"/>
              </a:ext>
            </a:extLst>
          </p:cNvPr>
          <p:cNvSpPr txBox="1"/>
          <p:nvPr/>
        </p:nvSpPr>
        <p:spPr>
          <a:xfrm>
            <a:off x="4730419" y="22112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Earth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7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4" name="Tekstvak 33">
            <a:extLst>
              <a:ext uri="{FF2B5EF4-FFF2-40B4-BE49-F238E27FC236}">
                <a16:creationId xmlns="" xmlns:a16="http://schemas.microsoft.com/office/drawing/2014/main" id="{CD026796-8BE0-4CBF-8CE6-22F1E1B48AED}"/>
              </a:ext>
            </a:extLst>
          </p:cNvPr>
          <p:cNvSpPr txBox="1"/>
          <p:nvPr/>
        </p:nvSpPr>
        <p:spPr>
          <a:xfrm>
            <a:off x="196483" y="4539938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Supernova 1987: ~10</a:t>
            </a:r>
            <a:r>
              <a:rPr lang="en-US" sz="1200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6" name="Tekstvak 35">
            <a:extLst>
              <a:ext uri="{FF2B5EF4-FFF2-40B4-BE49-F238E27FC236}">
                <a16:creationId xmlns="" xmlns:a16="http://schemas.microsoft.com/office/drawing/2014/main" id="{18D7BE0F-5DA4-4D84-ADC7-91E66E8F2D8C}"/>
              </a:ext>
            </a:extLst>
          </p:cNvPr>
          <p:cNvSpPr txBox="1"/>
          <p:nvPr/>
        </p:nvSpPr>
        <p:spPr>
          <a:xfrm>
            <a:off x="2796171" y="4544844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Georgia" panose="02040502050405020303" pitchFamily="18" charset="0"/>
              </a:rPr>
              <a:t>Big Bang: ~2 x 10</a:t>
            </a:r>
            <a:r>
              <a:rPr lang="en-US" sz="1200" b="0" i="0" u="none" strike="noStrike" baseline="30000" dirty="0">
                <a:latin typeface="Georgia" panose="02040502050405020303" pitchFamily="18" charset="0"/>
              </a:rPr>
              <a:t>10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sp>
        <p:nvSpPr>
          <p:cNvPr id="37" name="Tekstvak 36">
            <a:extLst>
              <a:ext uri="{FF2B5EF4-FFF2-40B4-BE49-F238E27FC236}">
                <a16:creationId xmlns="" xmlns:a16="http://schemas.microsoft.com/office/drawing/2014/main" id="{3C431584-82EE-4D7C-81F1-12F56BBB74C4}"/>
              </a:ext>
            </a:extLst>
          </p:cNvPr>
          <p:cNvSpPr txBox="1"/>
          <p:nvPr/>
        </p:nvSpPr>
        <p:spPr>
          <a:xfrm>
            <a:off x="5190051" y="4539938"/>
            <a:ext cx="5183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HE cosmic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: 10</a:t>
            </a:r>
            <a:r>
              <a:rPr lang="en-US" sz="1200" baseline="30000" dirty="0">
                <a:latin typeface="Georgia" panose="02040502050405020303" pitchFamily="18" charset="0"/>
              </a:rPr>
              <a:t>-8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</a:t>
            </a:r>
            <a:endParaRPr lang="en-US" dirty="0"/>
          </a:p>
        </p:txBody>
      </p:sp>
      <p:pic>
        <p:nvPicPr>
          <p:cNvPr id="41" name="Afbeelding 40">
            <a:extLst>
              <a:ext uri="{FF2B5EF4-FFF2-40B4-BE49-F238E27FC236}">
                <a16:creationId xmlns="" xmlns:a16="http://schemas.microsoft.com/office/drawing/2014/main" id="{2409D0BC-CC58-461F-946E-E2FCE650A9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87" y="505120"/>
            <a:ext cx="1642536" cy="1642536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="" xmlns:a16="http://schemas.microsoft.com/office/drawing/2014/main" id="{76E332ED-C3F5-40BD-8ED2-F00A908B7870}"/>
              </a:ext>
            </a:extLst>
          </p:cNvPr>
          <p:cNvSpPr txBox="1"/>
          <p:nvPr/>
        </p:nvSpPr>
        <p:spPr>
          <a:xfrm>
            <a:off x="6649487" y="22286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Reactor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 10</a:t>
            </a:r>
            <a:r>
              <a:rPr lang="en-US" sz="1200" baseline="30000" dirty="0">
                <a:latin typeface="Georgia" panose="02040502050405020303" pitchFamily="18" charset="0"/>
              </a:rPr>
              <a:t>9</a:t>
            </a:r>
            <a:r>
              <a:rPr lang="en-US" sz="1800" b="0" i="0" u="none" strike="noStrike" baseline="0" dirty="0">
                <a:latin typeface="Georgia" panose="02040502050405020303" pitchFamily="18" charset="0"/>
              </a:rPr>
              <a:t>/s (@100m)</a:t>
            </a:r>
            <a:endParaRPr lang="en-US" dirty="0"/>
          </a:p>
        </p:txBody>
      </p:sp>
      <p:pic>
        <p:nvPicPr>
          <p:cNvPr id="44" name="Afbeelding 43">
            <a:extLst>
              <a:ext uri="{FF2B5EF4-FFF2-40B4-BE49-F238E27FC236}">
                <a16:creationId xmlns="" xmlns:a16="http://schemas.microsoft.com/office/drawing/2014/main" id="{55719CE2-4ED9-429D-A542-124E58118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085" y="3363838"/>
            <a:ext cx="1226979" cy="856381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="" xmlns:a16="http://schemas.microsoft.com/office/drawing/2014/main" id="{6725191D-6EF6-4509-9040-8F82A1DE6C5D}"/>
              </a:ext>
            </a:extLst>
          </p:cNvPr>
          <p:cNvSpPr txBox="1"/>
          <p:nvPr/>
        </p:nvSpPr>
        <p:spPr>
          <a:xfrm>
            <a:off x="7838116" y="3044119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565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F1F8B34-EA0D-4AB0-BA43-E73FA82D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11</a:t>
            </a:fld>
            <a:endParaRPr lang="x-none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="" xmlns:a16="http://schemas.microsoft.com/office/drawing/2014/main" id="{F14C720B-9F23-4010-AED7-FE6325864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A9A22699-63C3-481A-9909-CA95F485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09" y="1235075"/>
            <a:ext cx="3555357" cy="23783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1458B39B-A458-4AC2-8009-A4F6D9580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53044"/>
            <a:ext cx="3957679" cy="95327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8C0EAF31-CF5A-409C-994C-E9FB3C8E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58759"/>
            <a:ext cx="4664637" cy="23546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E2BE5876-20AC-4B55-8DF9-B52B8389A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845" y="3713508"/>
            <a:ext cx="5126310" cy="1208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040" y="3219822"/>
            <a:ext cx="288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(so the P part of CP is pretty obvious)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466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03154" y="4731990"/>
            <a:ext cx="2057400" cy="274637"/>
          </a:xfrm>
        </p:spPr>
        <p:txBody>
          <a:bodyPr/>
          <a:lstStyle/>
          <a:p>
            <a:fld id="{6B4910E0-129F-4AF8-A2E1-EDEA505C6298}" type="slidenum">
              <a:rPr lang="x-none" smtClean="0"/>
              <a:t>12</a:t>
            </a:fld>
            <a:endParaRPr lang="x-non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21" y="807554"/>
            <a:ext cx="495843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6377257" y="1100768"/>
            <a:ext cx="1368152" cy="129614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4073001" y="2823778"/>
            <a:ext cx="1368152" cy="129614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91630"/>
            <a:ext cx="31457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neutrinos (only weak </a:t>
            </a:r>
            <a:br>
              <a:rPr lang="en-US" dirty="0" smtClean="0"/>
            </a:br>
            <a:r>
              <a:rPr lang="en-US" dirty="0" smtClean="0"/>
              <a:t>interaction):</a:t>
            </a:r>
          </a:p>
          <a:p>
            <a:endParaRPr lang="en-US" dirty="0" smtClean="0"/>
          </a:p>
          <a:p>
            <a:r>
              <a:rPr lang="en-US" dirty="0" smtClean="0"/>
              <a:t>The P-mirrored version of a </a:t>
            </a:r>
          </a:p>
          <a:p>
            <a:r>
              <a:rPr lang="en-US" i="1" dirty="0" smtClean="0"/>
              <a:t>neutrino does not exist.</a:t>
            </a:r>
          </a:p>
          <a:p>
            <a:endParaRPr lang="en-US" dirty="0"/>
          </a:p>
          <a:p>
            <a:r>
              <a:rPr lang="en-US" dirty="0" smtClean="0"/>
              <a:t>The question if the CP-mirrored</a:t>
            </a:r>
          </a:p>
          <a:p>
            <a:r>
              <a:rPr lang="en-US" dirty="0" smtClean="0"/>
              <a:t>Interactions are subtly different</a:t>
            </a:r>
            <a:br>
              <a:rPr lang="en-US" dirty="0" smtClean="0"/>
            </a:br>
            <a:r>
              <a:rPr lang="en-US" dirty="0" smtClean="0"/>
              <a:t>remains…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3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89ACA5-F3D7-47BC-A3C8-2EC64B37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04C8CCAB-795F-4E2A-808A-186A51D9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13</a:t>
            </a:fld>
            <a:endParaRPr lang="x-non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39" y="3181129"/>
            <a:ext cx="6405562" cy="125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B56A0B37-3DE8-47CC-AEE7-8F65C5B1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77" y="1412461"/>
            <a:ext cx="8407846" cy="15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C0A4ECD-E473-43F7-A0AB-1E00AD93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="" xmlns:a16="http://schemas.microsoft.com/office/drawing/2014/main" id="{D4CA2270-6E63-418C-A751-B5833A50B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77" y="3302613"/>
            <a:ext cx="4983315" cy="146465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359D5BB0-3A04-4F3D-B306-4763476A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14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D99E6DF7-6329-4E59-B191-D0C5871A50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6887" y="2284656"/>
            <a:ext cx="5610572" cy="8570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95BBF5E3-E13D-44D1-B5BD-015F0215C3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6887" y="1258365"/>
            <a:ext cx="3889226" cy="86534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B4E7DC31-E599-4189-985C-F1A92AEE4D91}"/>
              </a:ext>
            </a:extLst>
          </p:cNvPr>
          <p:cNvSpPr txBox="1"/>
          <p:nvPr/>
        </p:nvSpPr>
        <p:spPr>
          <a:xfrm>
            <a:off x="1475656" y="3932561"/>
            <a:ext cx="465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</a:t>
            </a:r>
            <a:r>
              <a:rPr lang="en-US" sz="1200" baseline="-25000" dirty="0"/>
              <a:t>CKM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CFB4FD0E-3704-42ED-BB74-4E9EA0469AEC}"/>
              </a:ext>
            </a:extLst>
          </p:cNvPr>
          <p:cNvSpPr txBox="1"/>
          <p:nvPr/>
        </p:nvSpPr>
        <p:spPr>
          <a:xfrm>
            <a:off x="4050601" y="3932561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</a:t>
            </a:r>
            <a:r>
              <a:rPr lang="en-US" sz="1200" baseline="-25000" dirty="0"/>
              <a:t>PNMS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A2F7F8A1-36E7-4C16-9E7D-DA648F5E7649}"/>
              </a:ext>
            </a:extLst>
          </p:cNvPr>
          <p:cNvSpPr txBox="1"/>
          <p:nvPr/>
        </p:nvSpPr>
        <p:spPr>
          <a:xfrm>
            <a:off x="5436096" y="3435846"/>
            <a:ext cx="3506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Expressed in mass-basis, the vertex</a:t>
            </a:r>
          </a:p>
          <a:p>
            <a:r>
              <a:rPr lang="en-US" dirty="0"/>
              <a:t>would look just like the quarks.</a:t>
            </a:r>
          </a:p>
          <a:p>
            <a:endParaRPr lang="en-US" dirty="0"/>
          </a:p>
          <a:p>
            <a:r>
              <a:rPr lang="en-US" dirty="0"/>
              <a:t>..and you could do neutrino physics</a:t>
            </a:r>
            <a:br>
              <a:rPr lang="en-US" dirty="0"/>
            </a:br>
            <a:r>
              <a:rPr lang="en-US" dirty="0"/>
              <a:t>like that.</a:t>
            </a:r>
          </a:p>
        </p:txBody>
      </p:sp>
    </p:spTree>
    <p:extLst>
      <p:ext uri="{BB962C8B-B14F-4D97-AF65-F5344CB8AC3E}">
        <p14:creationId xmlns:p14="http://schemas.microsoft.com/office/powerpoint/2010/main" val="32218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79A2038-B421-4C20-A377-3164F3FB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oscillations</a:t>
            </a:r>
          </a:p>
        </p:txBody>
      </p:sp>
      <p:pic>
        <p:nvPicPr>
          <p:cNvPr id="19" name="Tijdelijke aanduiding voor inhoud 18">
            <a:extLst>
              <a:ext uri="{FF2B5EF4-FFF2-40B4-BE49-F238E27FC236}">
                <a16:creationId xmlns="" xmlns:a16="http://schemas.microsoft.com/office/drawing/2014/main" id="{E5AC93A8-46C9-4F25-8B9D-84A98DE73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2439300"/>
            <a:ext cx="3595720" cy="28470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8A82821-A7F5-427B-A7C5-8957076E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15</a:t>
            </a:fld>
            <a:endParaRPr lang="x-none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="" xmlns:a16="http://schemas.microsoft.com/office/drawing/2014/main" id="{2B57A2BC-EA5D-4830-80C5-2145E238F7B1}"/>
              </a:ext>
            </a:extLst>
          </p:cNvPr>
          <p:cNvCxnSpPr/>
          <p:nvPr/>
        </p:nvCxnSpPr>
        <p:spPr>
          <a:xfrm>
            <a:off x="313159" y="1674402"/>
            <a:ext cx="63098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="" xmlns:a16="http://schemas.microsoft.com/office/drawing/2014/main" id="{81FE39FC-F32E-4273-8CBF-D317E49ED1B2}"/>
              </a:ext>
            </a:extLst>
          </p:cNvPr>
          <p:cNvCxnSpPr/>
          <p:nvPr/>
        </p:nvCxnSpPr>
        <p:spPr>
          <a:xfrm flipV="1">
            <a:off x="944141" y="1746410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="" xmlns:a16="http://schemas.microsoft.com/office/drawing/2014/main" id="{1EF7B251-36EB-40AA-8121-5837391FDBB9}"/>
              </a:ext>
            </a:extLst>
          </p:cNvPr>
          <p:cNvCxnSpPr/>
          <p:nvPr/>
        </p:nvCxnSpPr>
        <p:spPr>
          <a:xfrm>
            <a:off x="944141" y="1962434"/>
            <a:ext cx="0" cy="57606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1A45CFCA-3FE5-42EA-B3EA-E3C456113232}"/>
              </a:ext>
            </a:extLst>
          </p:cNvPr>
          <p:cNvSpPr txBox="1"/>
          <p:nvPr/>
        </p:nvSpPr>
        <p:spPr>
          <a:xfrm>
            <a:off x="194375" y="135479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l-GR" baseline="-25000" dirty="0"/>
              <a:t>α</a:t>
            </a:r>
            <a:endParaRPr lang="en-US" baseline="-25000" dirty="0"/>
          </a:p>
        </p:txBody>
      </p: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D25E4241-EC93-47A7-AD31-5513DB88E0ED}"/>
              </a:ext>
            </a:extLst>
          </p:cNvPr>
          <p:cNvSpPr txBox="1"/>
          <p:nvPr/>
        </p:nvSpPr>
        <p:spPr>
          <a:xfrm>
            <a:off x="1413059" y="1377078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ν</a:t>
            </a:r>
            <a:r>
              <a:rPr lang="el-GR" baseline="-25000" dirty="0"/>
              <a:t>α</a:t>
            </a:r>
            <a:endParaRPr lang="en-US" baseline="-25000" dirty="0"/>
          </a:p>
        </p:txBody>
      </p: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C878857A-C228-4FF4-A90F-C4955A5E9A7D}"/>
              </a:ext>
            </a:extLst>
          </p:cNvPr>
          <p:cNvSpPr txBox="1"/>
          <p:nvPr/>
        </p:nvSpPr>
        <p:spPr>
          <a:xfrm>
            <a:off x="872133" y="21064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777EE64C-E26D-458F-84C2-28963AD9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762945"/>
            <a:ext cx="2160240" cy="53559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="" xmlns:a16="http://schemas.microsoft.com/office/drawing/2014/main" id="{A25798A8-9511-47F4-94A2-121E66B16EBE}"/>
              </a:ext>
            </a:extLst>
          </p:cNvPr>
          <p:cNvSpPr txBox="1"/>
          <p:nvPr/>
        </p:nvSpPr>
        <p:spPr>
          <a:xfrm>
            <a:off x="4792992" y="1808821"/>
            <a:ext cx="341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Decompose into mass eigenstates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="" xmlns:a16="http://schemas.microsoft.com/office/drawing/2014/main" id="{97E15B6E-9884-4C0D-A1F5-B0632F3A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977666"/>
            <a:ext cx="4935582" cy="68501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="" xmlns:a16="http://schemas.microsoft.com/office/drawing/2014/main" id="{7956258F-95CA-4CAC-9137-5C691AC73A0C}"/>
              </a:ext>
            </a:extLst>
          </p:cNvPr>
          <p:cNvSpPr txBox="1"/>
          <p:nvPr/>
        </p:nvSpPr>
        <p:spPr>
          <a:xfrm>
            <a:off x="3474247" y="3581984"/>
            <a:ext cx="864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True, but H</a:t>
            </a:r>
          </a:p>
          <a:p>
            <a:pPr algn="ctr"/>
            <a:r>
              <a:rPr lang="en-US" sz="1100" dirty="0"/>
              <a:t>is hard here</a:t>
            </a:r>
          </a:p>
        </p:txBody>
      </p:sp>
      <p:pic>
        <p:nvPicPr>
          <p:cNvPr id="1026" name="Picture 2" descr="Nobel Prize - Is this one of the most famous equations in physics? The Schrödinger  equation is a cornerstone of quantum physics - the analogue of Newton's  second law for quantum mechanics.">
            <a:extLst>
              <a:ext uri="{FF2B5EF4-FFF2-40B4-BE49-F238E27FC236}">
                <a16:creationId xmlns="" xmlns:a16="http://schemas.microsoft.com/office/drawing/2014/main" id="{9F5A2A42-A59C-45BB-A2F8-DD3D12CA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231618" y="391272"/>
            <a:ext cx="165154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="" xmlns:a16="http://schemas.microsoft.com/office/drawing/2014/main" id="{AB4AA5BC-DB60-4B46-8B1C-2437F5E27E6E}"/>
              </a:ext>
            </a:extLst>
          </p:cNvPr>
          <p:cNvSpPr txBox="1"/>
          <p:nvPr/>
        </p:nvSpPr>
        <p:spPr>
          <a:xfrm>
            <a:off x="6012078" y="332815"/>
            <a:ext cx="2409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Neutrinos are treated as plane</a:t>
            </a:r>
          </a:p>
          <a:p>
            <a:r>
              <a:rPr lang="en-US" sz="1400" dirty="0"/>
              <a:t>waves, with equal </a:t>
            </a:r>
            <a:r>
              <a:rPr lang="en-US" sz="1400" b="1" dirty="0"/>
              <a:t>p.</a:t>
            </a:r>
          </a:p>
          <a:p>
            <a:r>
              <a:rPr lang="en-US" sz="1400" dirty="0"/>
              <a:t>More rigorous treatments</a:t>
            </a:r>
            <a:br>
              <a:rPr lang="en-US" sz="1400" dirty="0"/>
            </a:br>
            <a:r>
              <a:rPr lang="en-US" sz="1400" dirty="0"/>
              <a:t>available [1]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="" xmlns:a16="http://schemas.microsoft.com/office/drawing/2014/main" id="{E3662184-79D0-4129-AB5A-C8F900A6B6E3}"/>
              </a:ext>
            </a:extLst>
          </p:cNvPr>
          <p:cNvSpPr txBox="1"/>
          <p:nvPr/>
        </p:nvSpPr>
        <p:spPr>
          <a:xfrm>
            <a:off x="5507482" y="3568639"/>
            <a:ext cx="11576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easy for</a:t>
            </a:r>
          </a:p>
          <a:p>
            <a:pPr algn="ctr"/>
            <a:r>
              <a:rPr lang="en-US" sz="1100" dirty="0"/>
              <a:t>mass eigenstates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="" xmlns:a16="http://schemas.microsoft.com/office/drawing/2014/main" id="{04BBDE97-0219-4CEF-B191-5AD76ED73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4071359"/>
            <a:ext cx="4935582" cy="770825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="" xmlns:a16="http://schemas.microsoft.com/office/drawing/2014/main" id="{B8C8AAED-C79B-4DC9-A622-507CB604651C}"/>
              </a:ext>
            </a:extLst>
          </p:cNvPr>
          <p:cNvSpPr txBox="1"/>
          <p:nvPr/>
        </p:nvSpPr>
        <p:spPr>
          <a:xfrm>
            <a:off x="47781" y="4222531"/>
            <a:ext cx="2103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to find ν</a:t>
            </a:r>
            <a:r>
              <a:rPr lang="el-GR" baseline="-25000" dirty="0"/>
              <a:t>β</a:t>
            </a:r>
            <a:endParaRPr lang="en-US" baseline="-25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3556FF-FE63-4930-AE9A-ACE7161D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E67BF36C-E598-4687-8F73-00CC90D3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456" y="2336895"/>
            <a:ext cx="2708202" cy="62572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44A2A3D2-25AB-4CFC-B614-CAEF6914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16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74733062-9C90-47A4-8971-DC07CCB30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20" y="3075806"/>
            <a:ext cx="6162675" cy="10763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1033FA35-9D19-4AF8-B2B3-86E1E5930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56" y="1207393"/>
            <a:ext cx="5316672" cy="8303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D8D5CF30-2B1E-42A5-8176-F45C35242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92681"/>
            <a:ext cx="3199654" cy="1307676"/>
          </a:xfrm>
          <a:prstGeom prst="rect">
            <a:avLst/>
          </a:prstGeom>
        </p:spPr>
      </p:pic>
      <p:pic>
        <p:nvPicPr>
          <p:cNvPr id="2050" name="Picture 2" descr="Sum and Difference Frequencies, Sidebands and Bandwidth">
            <a:extLst>
              <a:ext uri="{FF2B5EF4-FFF2-40B4-BE49-F238E27FC236}">
                <a16:creationId xmlns="" xmlns:a16="http://schemas.microsoft.com/office/drawing/2014/main" id="{E8B28EC1-6423-4F1A-A98C-7C2B9082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429">
            <a:off x="8056518" y="1310499"/>
            <a:ext cx="1097095" cy="3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6949A41F-2817-4CD5-83C4-2391E24F4F06}"/>
              </a:ext>
            </a:extLst>
          </p:cNvPr>
          <p:cNvSpPr txBox="1"/>
          <p:nvPr/>
        </p:nvSpPr>
        <p:spPr>
          <a:xfrm>
            <a:off x="3347864" y="2431025"/>
            <a:ext cx="203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vacuum, at E&gt;&gt;m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14E35B28-02EB-4DAC-B611-1416CC1C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9942"/>
            <a:ext cx="4225373" cy="60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7133" y="4299942"/>
            <a:ext cx="243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Always some combination of mixing</a:t>
            </a:r>
            <a:br>
              <a:rPr lang="en-US" sz="1200" dirty="0" smtClean="0"/>
            </a:br>
            <a:r>
              <a:rPr lang="en-US" sz="1200" dirty="0" smtClean="0"/>
              <a:t>angles, and oscillations with </a:t>
            </a:r>
            <a:r>
              <a:rPr lang="el-GR" sz="1200" dirty="0"/>
              <a:t>Δ</a:t>
            </a:r>
            <a:r>
              <a:rPr lang="en-US" sz="1200" dirty="0" smtClean="0"/>
              <a:t>m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L/E</a:t>
            </a:r>
            <a:endParaRPr lang="nl-N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271" y="4509163"/>
            <a:ext cx="122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Two flavour case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0265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17</a:t>
            </a:fld>
            <a:endParaRPr lang="x-none"/>
          </a:p>
        </p:txBody>
      </p:sp>
      <p:pic>
        <p:nvPicPr>
          <p:cNvPr id="5122" name="Picture 2" descr="Do solar neutrinos affect nuclear decay on Earth? – Physics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9502"/>
            <a:ext cx="4435252" cy="44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18</a:t>
            </a:fld>
            <a:endParaRPr lang="x-non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0" y="1284316"/>
            <a:ext cx="2370563" cy="344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140" y="407154"/>
            <a:ext cx="351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 is the Sun hot?</a:t>
            </a:r>
            <a:endParaRPr lang="nl-NL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25" y="1175807"/>
            <a:ext cx="361307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31" y="674604"/>
            <a:ext cx="3075859" cy="4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9079" y="4758904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enough, though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03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“Solar neutrino problem”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19</a:t>
            </a:fld>
            <a:endParaRPr lang="x-non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9583"/>
            <a:ext cx="4536503" cy="380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1635646"/>
            <a:ext cx="3678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30 to 50% of neutrinos from</a:t>
            </a:r>
            <a:br>
              <a:rPr lang="en-US" dirty="0"/>
            </a:br>
            <a:r>
              <a:rPr lang="en-US" dirty="0"/>
              <a:t>the Sun are detected! (as </a:t>
            </a:r>
            <a:r>
              <a:rPr lang="el-GR" dirty="0"/>
              <a:t>ν</a:t>
            </a:r>
            <a:r>
              <a:rPr lang="en-US" baseline="-25000" dirty="0"/>
              <a:t>e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Okay, maybe neutrino oscillations,</a:t>
            </a:r>
            <a:br>
              <a:rPr lang="en-US" dirty="0"/>
            </a:br>
            <a:r>
              <a:rPr lang="en-US" dirty="0"/>
              <a:t>but maybe the Solar model is </a:t>
            </a:r>
            <a:br>
              <a:rPr lang="en-US" dirty="0"/>
            </a:br>
            <a:r>
              <a:rPr lang="en-US" dirty="0"/>
              <a:t>wrong.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No direct proof of oscillations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(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exotic</a:t>
            </a:r>
            <a:r>
              <a:rPr lang="nl-NL" dirty="0"/>
              <a:t> </a:t>
            </a:r>
            <a:r>
              <a:rPr lang="nl-NL" dirty="0" err="1"/>
              <a:t>explanations</a:t>
            </a:r>
            <a:r>
              <a:rPr lang="nl-NL" dirty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63888" y="1995686"/>
            <a:ext cx="86409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/>
          <p:cNvSpPr txBox="1"/>
          <p:nvPr/>
        </p:nvSpPr>
        <p:spPr>
          <a:xfrm rot="16200000">
            <a:off x="3431518" y="2697474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Censored for</a:t>
            </a:r>
            <a:br>
              <a:rPr lang="en-US" sz="1200" dirty="0" smtClean="0"/>
            </a:br>
            <a:r>
              <a:rPr lang="en-US" sz="1200" dirty="0" smtClean="0"/>
              <a:t>dramatic effect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884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Lecture 1 : neutrinos and oscillations (+CP)</a:t>
            </a:r>
            <a:endParaRPr lang="en-US" sz="1800" dirty="0"/>
          </a:p>
          <a:p>
            <a:r>
              <a:rPr lang="en-US" sz="1800" dirty="0" smtClean="0"/>
              <a:t>Lecture 2: neutrino masses &amp; </a:t>
            </a:r>
            <a:r>
              <a:rPr lang="en-US" sz="1800" dirty="0" err="1" smtClean="0"/>
              <a:t>leptogenisis</a:t>
            </a:r>
            <a:r>
              <a:rPr lang="en-US" sz="1800" dirty="0" smtClean="0"/>
              <a:t> </a:t>
            </a:r>
            <a:r>
              <a:rPr lang="en-US" sz="1800" dirty="0"/>
              <a:t>(1h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 smtClean="0"/>
              <a:t>Lecture 3: hand on computer exercise (1h)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dirty="0" smtClean="0"/>
              <a:t>References [heavily used and screenshotted]</a:t>
            </a:r>
            <a:endParaRPr lang="en-US" sz="1600" dirty="0"/>
          </a:p>
          <a:p>
            <a:r>
              <a:rPr lang="en-US" sz="1600" dirty="0"/>
              <a:t>[1] : P. Hernández, </a:t>
            </a:r>
            <a:r>
              <a:rPr lang="en-US" sz="1600" dirty="0" smtClean="0"/>
              <a:t>Lecture notes, arXiv:1708.01046v1</a:t>
            </a:r>
            <a:endParaRPr lang="en-US" sz="1600" dirty="0"/>
          </a:p>
          <a:p>
            <a:r>
              <a:rPr lang="en-US" sz="1600" dirty="0"/>
              <a:t>[2] : PDG: </a:t>
            </a:r>
            <a:r>
              <a:rPr lang="en-US" sz="1600" b="1" i="1" dirty="0"/>
              <a:t>14. Neutrino Masses, Mixing, and Oscillations</a:t>
            </a:r>
          </a:p>
          <a:p>
            <a:r>
              <a:rPr lang="en-US" sz="1600" dirty="0"/>
              <a:t>[3] : </a:t>
            </a:r>
            <a:r>
              <a:rPr lang="en-US" sz="1600" dirty="0">
                <a:hlinkClick r:id="rId2"/>
              </a:rPr>
              <a:t>https://www.youtube.com/watch?v=Ml_6iNqU3HA</a:t>
            </a:r>
            <a:r>
              <a:rPr lang="en-US" sz="1600" dirty="0"/>
              <a:t>  (excellent talk on </a:t>
            </a:r>
            <a:r>
              <a:rPr lang="en-US" sz="1600" dirty="0" smtClean="0"/>
              <a:t>leptogenesis)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</a:t>
            </a:fld>
            <a:endParaRPr lang="x-none"/>
          </a:p>
        </p:txBody>
      </p:sp>
      <p:sp>
        <p:nvSpPr>
          <p:cNvPr id="5" name="Right Brace 4"/>
          <p:cNvSpPr/>
          <p:nvPr/>
        </p:nvSpPr>
        <p:spPr>
          <a:xfrm>
            <a:off x="5364088" y="1344845"/>
            <a:ext cx="288032" cy="7920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5796136" y="1417723"/>
            <a:ext cx="2780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 overview</a:t>
            </a:r>
          </a:p>
          <a:p>
            <a:r>
              <a:rPr lang="en-US" dirty="0"/>
              <a:t>v</a:t>
            </a:r>
            <a:r>
              <a:rPr lang="en-US" dirty="0" smtClean="0"/>
              <a:t>ery loose on technicalities.</a:t>
            </a:r>
            <a:endParaRPr lang="nl-NL" dirty="0"/>
          </a:p>
        </p:txBody>
      </p:sp>
      <p:pic>
        <p:nvPicPr>
          <p:cNvPr id="6146" name="Picture 2" descr="Waving Hand Emoji [Free Download IOS Emojis] | Emoji Is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6933"/>
            <a:ext cx="1111710" cy="10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neutrino problem  (2001)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20</a:t>
            </a:fld>
            <a:endParaRPr lang="x-none"/>
          </a:p>
        </p:txBody>
      </p:sp>
      <p:pic>
        <p:nvPicPr>
          <p:cNvPr id="8" name="Picture 2" descr="https://upload.wikimedia.org/wikipedia/en/thumb/f/f3/Sudbury_Neutrino_Observatory.detector_outside.jpg/800px-Sudbury_Neutrino_Observatory.detector_outs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2688233" cy="37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13145"/>
            <a:ext cx="3681811" cy="27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75606"/>
            <a:ext cx="5629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neutrino problem  (2001)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21</a:t>
            </a:fld>
            <a:endParaRPr lang="x-none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13145"/>
            <a:ext cx="3681811" cy="27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637556"/>
            <a:ext cx="335162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sun shines in </a:t>
            </a:r>
            <a:r>
              <a:rPr lang="el-GR" dirty="0"/>
              <a:t>ν</a:t>
            </a:r>
            <a:r>
              <a:rPr lang="el-GR" baseline="-25000" dirty="0"/>
              <a:t>τ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and/or </a:t>
            </a:r>
            <a:r>
              <a:rPr lang="el-GR" dirty="0"/>
              <a:t>ν</a:t>
            </a:r>
            <a:r>
              <a:rPr lang="en-US" baseline="-25000" dirty="0"/>
              <a:t>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flux in perfect agreement</a:t>
            </a:r>
            <a:br>
              <a:rPr lang="en-US" dirty="0"/>
            </a:br>
            <a:r>
              <a:rPr lang="en-US" dirty="0"/>
              <a:t>with Solar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Definite proof of flavour </a:t>
            </a:r>
            <a:br>
              <a:rPr lang="en-US" dirty="0"/>
            </a:br>
            <a:r>
              <a:rPr lang="en-US" dirty="0"/>
              <a:t>change (oscillations)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45" y="1046345"/>
            <a:ext cx="3672408" cy="102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6296" y="1697633"/>
            <a:ext cx="145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mostly </a:t>
            </a:r>
            <a:r>
              <a:rPr lang="el-GR" dirty="0"/>
              <a:t>ν</a:t>
            </a:r>
            <a:r>
              <a:rPr lang="en-US" baseline="-25000" dirty="0"/>
              <a:t>e</a:t>
            </a:r>
            <a:r>
              <a:rPr lang="el-GR" baseline="-25000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44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“Solar neutrino problem”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22</a:t>
            </a:fld>
            <a:endParaRPr lang="x-non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9583"/>
            <a:ext cx="4536503" cy="380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2777857"/>
            <a:ext cx="20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understood now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5207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419872" y="1851670"/>
            <a:ext cx="18067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Understood since 2001</a:t>
            </a:r>
            <a:endParaRPr lang="en-GB" sz="135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Rechte verbindingslijn met pijl 4"/>
          <p:cNvCxnSpPr/>
          <p:nvPr/>
        </p:nvCxnSpPr>
        <p:spPr>
          <a:xfrm flipH="1">
            <a:off x="3212054" y="2059487"/>
            <a:ext cx="238991" cy="21821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BFC4E9A9-6054-4BB6-A8AA-208F525C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7494"/>
            <a:ext cx="2190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24</a:t>
            </a:fld>
            <a:endParaRPr lang="x-none"/>
          </a:p>
        </p:txBody>
      </p:sp>
      <p:pic>
        <p:nvPicPr>
          <p:cNvPr id="7170" name="Picture 2" descr="https://acs-h.assetsadobe.com/is/image//content/dam/cen/98/36/WEB/09836-cover-opener.jpg/?&amp;$responsive$&amp;wid=1400&amp;qlt=90,0&amp;resMode=shar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586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25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55" y="2016077"/>
            <a:ext cx="2319309" cy="259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20" y="1152415"/>
            <a:ext cx="3877110" cy="37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4" y="1203598"/>
            <a:ext cx="404936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267494"/>
            <a:ext cx="309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l-GR" sz="1200" dirty="0" smtClean="0">
                <a:latin typeface="Arial"/>
                <a:cs typeface="Arial"/>
              </a:rPr>
              <a:t>θ</a:t>
            </a:r>
            <a:r>
              <a:rPr lang="en-US" sz="1200" baseline="-25000" dirty="0" smtClean="0">
                <a:latin typeface="Arial"/>
                <a:cs typeface="Arial"/>
              </a:rPr>
              <a:t>13 </a:t>
            </a:r>
            <a:r>
              <a:rPr lang="en-US" sz="1200" dirty="0"/>
              <a:t> </a:t>
            </a:r>
            <a:r>
              <a:rPr lang="en-US" sz="1200" dirty="0" smtClean="0"/>
              <a:t>is small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At large </a:t>
            </a:r>
            <a:r>
              <a:rPr lang="en-US" sz="1200" dirty="0" err="1" smtClean="0"/>
              <a:t>distnance</a:t>
            </a:r>
            <a:r>
              <a:rPr lang="en-US" sz="1200" dirty="0" smtClean="0"/>
              <a:t>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term kicks in (</a:t>
            </a:r>
            <a:r>
              <a:rPr lang="el-GR" sz="1200" dirty="0" smtClean="0"/>
              <a:t>α</a:t>
            </a:r>
            <a:r>
              <a:rPr lang="en-US" sz="1200" dirty="0" smtClean="0"/>
              <a:t>=0.03)</a:t>
            </a:r>
          </a:p>
          <a:p>
            <a:pPr marL="171450" indent="-171450">
              <a:buFontTx/>
              <a:buChar char="-"/>
            </a:pPr>
            <a:r>
              <a:rPr lang="en-US" sz="1200" dirty="0" err="1" smtClean="0"/>
              <a:t>Kamland</a:t>
            </a:r>
            <a:r>
              <a:rPr lang="en-US" sz="1200" dirty="0" smtClean="0"/>
              <a:t> @ ~100 km</a:t>
            </a:r>
            <a:endParaRPr lang="nl-NL" sz="1200" dirty="0"/>
          </a:p>
        </p:txBody>
      </p:sp>
      <p:sp>
        <p:nvSpPr>
          <p:cNvPr id="7" name="Oval 6"/>
          <p:cNvSpPr/>
          <p:nvPr/>
        </p:nvSpPr>
        <p:spPr>
          <a:xfrm>
            <a:off x="2882804" y="331176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26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58" y="2198577"/>
            <a:ext cx="2319309" cy="259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4" y="1203598"/>
            <a:ext cx="404936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49593" y="216639"/>
            <a:ext cx="3090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l-GR" sz="1200" dirty="0" smtClean="0">
                <a:latin typeface="Arial"/>
                <a:cs typeface="Arial"/>
              </a:rPr>
              <a:t>θ</a:t>
            </a:r>
            <a:r>
              <a:rPr lang="en-US" sz="1200" baseline="-25000" dirty="0" smtClean="0">
                <a:latin typeface="Arial"/>
                <a:cs typeface="Arial"/>
              </a:rPr>
              <a:t>13 </a:t>
            </a:r>
            <a:r>
              <a:rPr lang="en-US" sz="1200" dirty="0"/>
              <a:t> </a:t>
            </a:r>
            <a:r>
              <a:rPr lang="en-US" sz="1200" dirty="0" smtClean="0"/>
              <a:t>is small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At large </a:t>
            </a:r>
            <a:r>
              <a:rPr lang="en-US" sz="1200" dirty="0" err="1" smtClean="0"/>
              <a:t>distnance</a:t>
            </a:r>
            <a:r>
              <a:rPr lang="en-US" sz="1200" dirty="0" smtClean="0"/>
              <a:t>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term kicks in (</a:t>
            </a:r>
            <a:r>
              <a:rPr lang="el-GR" sz="1200" dirty="0" smtClean="0"/>
              <a:t>α</a:t>
            </a:r>
            <a:r>
              <a:rPr lang="en-US" sz="1200" dirty="0" smtClean="0"/>
              <a:t>=0.03)</a:t>
            </a:r>
          </a:p>
          <a:p>
            <a:pPr marL="171450" indent="-171450">
              <a:buFontTx/>
              <a:buChar char="-"/>
            </a:pPr>
            <a:r>
              <a:rPr lang="en-US" sz="1200" dirty="0" err="1" smtClean="0"/>
              <a:t>Kamland</a:t>
            </a:r>
            <a:r>
              <a:rPr lang="en-US" sz="1200" dirty="0" smtClean="0"/>
              <a:t> @ ~100 km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Double </a:t>
            </a:r>
            <a:r>
              <a:rPr lang="en-US" sz="1200" dirty="0" err="1" smtClean="0"/>
              <a:t>Chooz</a:t>
            </a:r>
            <a:r>
              <a:rPr lang="en-US" sz="1200" dirty="0" smtClean="0"/>
              <a:t> @ 1 km</a:t>
            </a:r>
            <a:endParaRPr lang="nl-NL" sz="1200" dirty="0"/>
          </a:p>
        </p:txBody>
      </p:sp>
      <p:sp>
        <p:nvSpPr>
          <p:cNvPr id="7" name="Oval 6"/>
          <p:cNvSpPr/>
          <p:nvPr/>
        </p:nvSpPr>
        <p:spPr>
          <a:xfrm>
            <a:off x="2099251" y="313174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636"/>
            <a:ext cx="3960440" cy="37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36" y="4333028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790430"/>
          </a:xfrm>
        </p:spPr>
        <p:txBody>
          <a:bodyPr/>
          <a:lstStyle/>
          <a:p>
            <a:r>
              <a:rPr lang="en-US" dirty="0" smtClean="0"/>
              <a:t>At smaller distances..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27</a:t>
            </a:fld>
            <a:endParaRPr lang="x-non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065068"/>
            <a:ext cx="27068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8" y="4227934"/>
            <a:ext cx="3125986" cy="5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4701311"/>
            <a:ext cx="1406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(1</a:t>
            </a:r>
            <a:r>
              <a:rPr lang="en-US" sz="1200" baseline="30000" dirty="0"/>
              <a:t>st</a:t>
            </a:r>
            <a:r>
              <a:rPr lang="en-US" sz="1200" dirty="0"/>
              <a:t> term dominant)</a:t>
            </a:r>
            <a:endParaRPr lang="nl-NL" sz="1200" dirty="0"/>
          </a:p>
        </p:txBody>
      </p:sp>
      <p:sp>
        <p:nvSpPr>
          <p:cNvPr id="9" name="Oval 8"/>
          <p:cNvSpPr/>
          <p:nvPr/>
        </p:nvSpPr>
        <p:spPr>
          <a:xfrm>
            <a:off x="2195736" y="221719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5068"/>
            <a:ext cx="345246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1510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7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28</a:t>
            </a:fld>
            <a:endParaRPr lang="x-none"/>
          </a:p>
        </p:txBody>
      </p:sp>
      <p:pic>
        <p:nvPicPr>
          <p:cNvPr id="6146" name="Picture 2" descr="https://images.theconversation.com/files/306102/original/file-20191210-95111-c94s3k.jpg?ixlib=rb-1.1.0&amp;rect=0%2C710%2C4843%2C2421&amp;q=45&amp;auto=format&amp;w=1356&amp;h=668&amp;fit=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http://pprc.qmul.ac.uk/%7Estill/wordpress/wp-content/uploads/2012/11/PH20-water-withboat-apr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465516"/>
            <a:ext cx="6195343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02" y="627534"/>
            <a:ext cx="19731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4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Afbeelding 506"/>
          <p:cNvPicPr/>
          <p:nvPr/>
        </p:nvPicPr>
        <p:blipFill>
          <a:blip r:embed="rId2"/>
          <a:stretch>
            <a:fillRect/>
          </a:stretch>
        </p:blipFill>
        <p:spPr>
          <a:xfrm>
            <a:off x="2927072" y="855400"/>
            <a:ext cx="2538038" cy="3916655"/>
          </a:xfrm>
          <a:prstGeom prst="rect">
            <a:avLst/>
          </a:prstGeom>
          <a:ln>
            <a:noFill/>
          </a:ln>
        </p:spPr>
      </p:pic>
      <p:pic>
        <p:nvPicPr>
          <p:cNvPr id="508" name="Afbeelding 507"/>
          <p:cNvPicPr/>
          <p:nvPr/>
        </p:nvPicPr>
        <p:blipFill>
          <a:blip r:embed="rId3"/>
          <a:stretch>
            <a:fillRect/>
          </a:stretch>
        </p:blipFill>
        <p:spPr>
          <a:xfrm>
            <a:off x="5868237" y="813765"/>
            <a:ext cx="2833648" cy="3930125"/>
          </a:xfrm>
          <a:prstGeom prst="rect">
            <a:avLst/>
          </a:prstGeom>
          <a:ln>
            <a:noFill/>
          </a:ln>
        </p:spPr>
      </p:pic>
      <p:pic>
        <p:nvPicPr>
          <p:cNvPr id="509" name="Afbeelding 508"/>
          <p:cNvPicPr/>
          <p:nvPr/>
        </p:nvPicPr>
        <p:blipFill>
          <a:blip r:embed="rId4"/>
          <a:stretch>
            <a:fillRect/>
          </a:stretch>
        </p:blipFill>
        <p:spPr>
          <a:xfrm>
            <a:off x="3618707" y="461089"/>
            <a:ext cx="1295347" cy="331613"/>
          </a:xfrm>
          <a:prstGeom prst="rect">
            <a:avLst/>
          </a:prstGeom>
          <a:ln>
            <a:noFill/>
          </a:ln>
        </p:spPr>
      </p:pic>
      <p:pic>
        <p:nvPicPr>
          <p:cNvPr id="510" name="Afbeelding 509"/>
          <p:cNvPicPr/>
          <p:nvPr/>
        </p:nvPicPr>
        <p:blipFill>
          <a:blip r:embed="rId5"/>
          <a:stretch>
            <a:fillRect/>
          </a:stretch>
        </p:blipFill>
        <p:spPr>
          <a:xfrm>
            <a:off x="6224586" y="494643"/>
            <a:ext cx="1800359" cy="321816"/>
          </a:xfrm>
          <a:prstGeom prst="rect">
            <a:avLst/>
          </a:prstGeom>
          <a:ln>
            <a:noFill/>
          </a:ln>
        </p:spPr>
      </p:pic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E6FAF04A-7B13-49A2-BEE1-283ECE355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37" y="1059582"/>
            <a:ext cx="2483973" cy="150179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5" y="2778827"/>
            <a:ext cx="2512107" cy="18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neutrinos</a:t>
            </a:r>
            <a:endParaRPr lang="nl-NL" dirty="0"/>
          </a:p>
        </p:txBody>
      </p:sp>
      <p:pic>
        <p:nvPicPr>
          <p:cNvPr id="4" name="Imag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52" y="1059582"/>
            <a:ext cx="2700300" cy="37089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1167595"/>
            <a:ext cx="2528888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6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neutrinos</a:t>
            </a:r>
            <a:endParaRPr lang="nl-NL" dirty="0"/>
          </a:p>
        </p:txBody>
      </p:sp>
      <p:pic>
        <p:nvPicPr>
          <p:cNvPr id="4" name="Imag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52" y="1059582"/>
            <a:ext cx="2700300" cy="37089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94" y="1167595"/>
            <a:ext cx="2528888" cy="20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lux_neutrino_ener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63366"/>
            <a:ext cx="5042939" cy="278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neutrino oscillations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4" y="1200151"/>
            <a:ext cx="609493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4731990"/>
            <a:ext cx="27289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0B1719C3-B665-47E5-BEE0-DE835B52B297}"/>
              </a:ext>
            </a:extLst>
          </p:cNvPr>
          <p:cNvSpPr txBox="1"/>
          <p:nvPr/>
        </p:nvSpPr>
        <p:spPr>
          <a:xfrm>
            <a:off x="152621" y="1347614"/>
            <a:ext cx="19153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Muon-neutrinos</a:t>
            </a:r>
          </a:p>
          <a:p>
            <a:r>
              <a:rPr lang="en-US" dirty="0"/>
              <a:t>are ‘disappearing’</a:t>
            </a:r>
          </a:p>
          <a:p>
            <a:r>
              <a:rPr lang="en-US" dirty="0"/>
              <a:t>At low energies.</a:t>
            </a:r>
          </a:p>
          <a:p>
            <a:endParaRPr lang="en-US" dirty="0"/>
          </a:p>
          <a:p>
            <a:r>
              <a:rPr lang="en-US" dirty="0"/>
              <a:t>Electron neutrinos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expcted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neutrino oscillations</a:t>
            </a:r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34" y="1200151"/>
            <a:ext cx="609493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4731990"/>
            <a:ext cx="27289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0B1719C3-B665-47E5-BEE0-DE835B52B297}"/>
              </a:ext>
            </a:extLst>
          </p:cNvPr>
          <p:cNvSpPr txBox="1"/>
          <p:nvPr/>
        </p:nvSpPr>
        <p:spPr>
          <a:xfrm>
            <a:off x="152621" y="1347614"/>
            <a:ext cx="19153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Muon-neutrinos</a:t>
            </a:r>
          </a:p>
          <a:p>
            <a:r>
              <a:rPr lang="en-US" dirty="0"/>
              <a:t>are ‘disappearing’</a:t>
            </a:r>
          </a:p>
          <a:p>
            <a:r>
              <a:rPr lang="en-US" dirty="0"/>
              <a:t>At low energies.</a:t>
            </a:r>
          </a:p>
          <a:p>
            <a:endParaRPr lang="en-US" dirty="0"/>
          </a:p>
          <a:p>
            <a:r>
              <a:rPr lang="en-US" dirty="0"/>
              <a:t>Electron neutrinos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expcted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8" y="592960"/>
            <a:ext cx="6623843" cy="440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5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74670"/>
            <a:ext cx="3456384" cy="3101267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="" xmlns:a16="http://schemas.microsoft.com/office/drawing/2014/main" id="{24A81C7F-BA8F-40D2-A96B-C3B029E08848}"/>
              </a:ext>
            </a:extLst>
          </p:cNvPr>
          <p:cNvCxnSpPr/>
          <p:nvPr/>
        </p:nvCxnSpPr>
        <p:spPr>
          <a:xfrm>
            <a:off x="1835696" y="3419454"/>
            <a:ext cx="2646294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="" xmlns:a16="http://schemas.microsoft.com/office/drawing/2014/main" id="{AA031EEC-9618-47E5-A51E-0D0523C5DC61}"/>
              </a:ext>
            </a:extLst>
          </p:cNvPr>
          <p:cNvCxnSpPr/>
          <p:nvPr/>
        </p:nvCxnSpPr>
        <p:spPr>
          <a:xfrm>
            <a:off x="1871700" y="2276747"/>
            <a:ext cx="2646294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="" xmlns:a16="http://schemas.microsoft.com/office/drawing/2014/main" id="{EB693094-1AEF-41AD-B82C-847F97E9495B}"/>
              </a:ext>
            </a:extLst>
          </p:cNvPr>
          <p:cNvCxnSpPr/>
          <p:nvPr/>
        </p:nvCxnSpPr>
        <p:spPr>
          <a:xfrm>
            <a:off x="1877101" y="2715766"/>
            <a:ext cx="260488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56E4BAB9-5EDB-4138-B811-B912B221FC72}"/>
              </a:ext>
            </a:extLst>
          </p:cNvPr>
          <p:cNvSpPr txBox="1"/>
          <p:nvPr/>
        </p:nvSpPr>
        <p:spPr>
          <a:xfrm>
            <a:off x="4788025" y="1898705"/>
            <a:ext cx="3112647" cy="2239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This is now called, ‘the large 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2’,</a:t>
            </a:r>
          </a:p>
          <a:p>
            <a:r>
              <a:rPr lang="en-US" sz="1350" dirty="0"/>
              <a:t>The atmospheric 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dirty="0"/>
              <a:t> , or </a:t>
            </a:r>
          </a:p>
          <a:p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baseline="-25000" dirty="0"/>
              <a:t>31 </a:t>
            </a:r>
            <a:r>
              <a:rPr lang="en-US" sz="1350" dirty="0"/>
              <a:t>≈</a:t>
            </a:r>
            <a:r>
              <a:rPr lang="el-GR" sz="1350" dirty="0"/>
              <a:t>Δ</a:t>
            </a:r>
            <a:r>
              <a:rPr lang="en-US" sz="1350" dirty="0"/>
              <a:t>m</a:t>
            </a:r>
            <a:r>
              <a:rPr lang="en-US" sz="1350" baseline="30000" dirty="0"/>
              <a:t>2</a:t>
            </a:r>
            <a:r>
              <a:rPr lang="en-US" sz="1350" baseline="-25000" dirty="0"/>
              <a:t>32</a:t>
            </a:r>
          </a:p>
          <a:p>
            <a:endParaRPr lang="en-US" sz="1350" baseline="-25000" dirty="0"/>
          </a:p>
          <a:p>
            <a:r>
              <a:rPr lang="en-US" sz="1350" dirty="0"/>
              <a:t>Corresponding mixing angle: </a:t>
            </a:r>
            <a:r>
              <a:rPr lang="en-US" sz="1350" dirty="0" smtClean="0"/>
              <a:t>atmospheric</a:t>
            </a:r>
          </a:p>
          <a:p>
            <a:r>
              <a:rPr lang="en-US" sz="1350" dirty="0"/>
              <a:t>m</a:t>
            </a:r>
            <a:r>
              <a:rPr lang="en-US" sz="1350" dirty="0" smtClean="0"/>
              <a:t>ixing angle, or </a:t>
            </a:r>
            <a:r>
              <a:rPr lang="el-GR" sz="1350" dirty="0" smtClean="0"/>
              <a:t>ϴ</a:t>
            </a:r>
            <a:r>
              <a:rPr lang="en-US" sz="1350" baseline="-25000" dirty="0"/>
              <a:t>23</a:t>
            </a:r>
          </a:p>
          <a:p>
            <a:endParaRPr lang="en-US" sz="1350" baseline="-25000" dirty="0"/>
          </a:p>
          <a:p>
            <a:endParaRPr lang="en-US" sz="1350" baseline="-25000" dirty="0"/>
          </a:p>
          <a:p>
            <a:endParaRPr lang="en-US" sz="1350" baseline="-25000" dirty="0"/>
          </a:p>
          <a:p>
            <a:endParaRPr lang="en-US" sz="1350" baseline="-25000" dirty="0"/>
          </a:p>
          <a:p>
            <a:r>
              <a:rPr lang="en-US" sz="1350" dirty="0"/>
              <a:t>Plot from 1998. Guess the current</a:t>
            </a:r>
          </a:p>
          <a:p>
            <a:r>
              <a:rPr lang="en-US" sz="1350" dirty="0"/>
              <a:t>Best-fit value… red, blue or green?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56769"/>
            <a:ext cx="5040560" cy="108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Oscillations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3" y="1221600"/>
            <a:ext cx="2944610" cy="35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cdn.downtoearth.org.in/uploads/0.98593400_1444208443_Screen-Shot-2015-10-07-at-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1005576"/>
            <a:ext cx="3699030" cy="23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-sk.icrr.u-tokyo.ac.jp/whatsnew/tau%20neutrino%2020140324-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70" y="2369214"/>
            <a:ext cx="26288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4D1B0F-1264-4FD2-9F1A-A4F423C0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Confirming ‘atmospheric’ mixing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9E36F31-1A9D-4C7B-BA15-630D78C8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9B964A51-3A52-40F8-BBBD-46461BF4BAA9}"/>
              </a:ext>
            </a:extLst>
          </p:cNvPr>
          <p:cNvSpPr txBox="1"/>
          <p:nvPr/>
        </p:nvSpPr>
        <p:spPr>
          <a:xfrm>
            <a:off x="7326306" y="4799022"/>
            <a:ext cx="570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E. </a:t>
            </a:r>
            <a:r>
              <a:rPr lang="en-US" sz="1350" dirty="0" err="1"/>
              <a:t>Lisi</a:t>
            </a:r>
            <a:endParaRPr lang="en-US" sz="1350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52549E3C-94CC-4CE2-87B0-B18396C1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4" y="1084591"/>
            <a:ext cx="8100392" cy="24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4D1B0F-1264-4FD2-9F1A-A4F423C0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Confirming ‘atmospheric’ mixing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9E36F31-1A9D-4C7B-BA15-630D78C8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038F5005-956B-4126-9458-0EB36475C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84591"/>
            <a:ext cx="7203854" cy="401451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9B964A51-3A52-40F8-BBBD-46461BF4BAA9}"/>
              </a:ext>
            </a:extLst>
          </p:cNvPr>
          <p:cNvSpPr txBox="1"/>
          <p:nvPr/>
        </p:nvSpPr>
        <p:spPr>
          <a:xfrm>
            <a:off x="7326306" y="4799022"/>
            <a:ext cx="570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E. </a:t>
            </a:r>
            <a:r>
              <a:rPr lang="en-US" sz="1350" dirty="0" err="1"/>
              <a:t>Lisi</a:t>
            </a:r>
            <a:endParaRPr lang="en-US" sz="13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04" y="3088268"/>
            <a:ext cx="3338291" cy="20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4" y="3191299"/>
            <a:ext cx="2590045" cy="17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5745" y="409368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T2K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161434" y="282196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5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most recent to join the game </a:t>
            </a:r>
            <a:r>
              <a:rPr lang="en-US" sz="1100" dirty="0"/>
              <a:t>I think</a:t>
            </a:r>
            <a:endParaRPr lang="nl-NL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38</a:t>
            </a:fld>
            <a:endParaRPr lang="x-none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5404"/>
            <a:ext cx="3745330" cy="273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DADCAB-4D1A-674B-AD70-9AE5B18AC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47614"/>
            <a:ext cx="3888432" cy="2793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1088" y="4299942"/>
            <a:ext cx="545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 lines of the KM3NeT/ORCA detector running for 1 year</a:t>
            </a:r>
          </a:p>
          <a:p>
            <a:pPr algn="ctr"/>
            <a:r>
              <a:rPr lang="en-US" dirty="0"/>
              <a:t>(completed detector will have 115 lines)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92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most recent to join the game </a:t>
            </a:r>
            <a:r>
              <a:rPr lang="en-US" sz="1100" dirty="0"/>
              <a:t>I think</a:t>
            </a:r>
            <a:endParaRPr lang="nl-NL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39</a:t>
            </a:fld>
            <a:endParaRPr lang="x-none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5404"/>
            <a:ext cx="3745330" cy="273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DADCAB-4D1A-674B-AD70-9AE5B18AC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47614"/>
            <a:ext cx="3888432" cy="2793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1088" y="4299942"/>
            <a:ext cx="545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 lines of the KM3NeT/ORCA detector running for 1 year</a:t>
            </a:r>
          </a:p>
          <a:p>
            <a:pPr algn="ctr"/>
            <a:r>
              <a:rPr lang="en-US" dirty="0"/>
              <a:t>(completed detector will have 115 lines)</a:t>
            </a:r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BECDDF-6EA7-BF48-9783-B1821AE51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7812"/>
            <a:ext cx="3745330" cy="3121108"/>
          </a:xfrm>
          <a:prstGeom prst="rect">
            <a:avLst/>
          </a:prstGeom>
        </p:spPr>
      </p:pic>
      <p:pic>
        <p:nvPicPr>
          <p:cNvPr id="3074" name="Picture 2" descr="https://git.km3net.de/uploads/-/system/user/avatar/28/avatar.png?width=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94" y="1388999"/>
            <a:ext cx="2649773" cy="26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F5E3AC3-8D22-4926-83BC-C7E4EBEC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7AC72297-282B-401A-916E-897D6D71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</a:t>
            </a:fld>
            <a:endParaRPr lang="x-none"/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8184C9AD-1D3F-46A1-868B-1F7A6C89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57983"/>
            <a:ext cx="6876425" cy="3809280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E6FAF04A-7B13-49A2-BEE1-283ECE355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311937"/>
            <a:ext cx="2180724" cy="13184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3435846"/>
            <a:ext cx="40671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87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6576EB-4F02-4058-AF3D-19A47512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fits..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B62CBBF9-14EF-4C7C-AE18-6B48CD53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40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B035F51A-65AA-4BD3-8C96-7645E0D8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25230"/>
            <a:ext cx="3181577" cy="46436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D40C2071-7A5C-4880-92D3-2359F82C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37153"/>
            <a:ext cx="5214356" cy="27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so far..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41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=""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131590"/>
            <a:ext cx="2023197" cy="3600400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="" xmlns:a16="http://schemas.microsoft.com/office/drawing/2014/main" id="{D6CCE24B-B677-49E2-8103-7A144CE88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03598"/>
            <a:ext cx="3314073" cy="230425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31080"/>
            <a:ext cx="3168352" cy="12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779" y="1426080"/>
            <a:ext cx="2897012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All</a:t>
            </a:r>
            <a:r>
              <a:rPr lang="nl-NL" sz="1400" dirty="0"/>
              <a:t> </a:t>
            </a:r>
            <a:r>
              <a:rPr lang="nl-NL" sz="1400" dirty="0" err="1"/>
              <a:t>mixing</a:t>
            </a:r>
            <a:r>
              <a:rPr lang="nl-NL" sz="1400" dirty="0"/>
              <a:t> </a:t>
            </a:r>
            <a:r>
              <a:rPr lang="nl-NL" sz="1400" dirty="0" err="1"/>
              <a:t>angles</a:t>
            </a:r>
            <a:r>
              <a:rPr lang="nl-NL" sz="1400" dirty="0"/>
              <a:t> are non-zero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Each</a:t>
            </a:r>
            <a:r>
              <a:rPr lang="nl-NL" sz="1400" dirty="0"/>
              <a:t> flavour </a:t>
            </a:r>
            <a:r>
              <a:rPr lang="nl-NL" sz="1400" dirty="0" err="1"/>
              <a:t>contributes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/>
            </a:r>
            <a:br>
              <a:rPr lang="nl-NL" sz="1400" dirty="0"/>
            </a:br>
            <a:r>
              <a:rPr lang="nl-NL" sz="1400" dirty="0" err="1"/>
              <a:t>each</a:t>
            </a:r>
            <a:r>
              <a:rPr lang="nl-NL" sz="1400" dirty="0"/>
              <a:t> </a:t>
            </a:r>
            <a:r>
              <a:rPr lang="nl-NL" sz="1400" dirty="0" err="1"/>
              <a:t>mass</a:t>
            </a:r>
            <a:r>
              <a:rPr lang="nl-NL" sz="1400" dirty="0"/>
              <a:t> eigenstate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Very</a:t>
            </a:r>
            <a:r>
              <a:rPr lang="nl-NL" sz="1400" dirty="0"/>
              <a:t> different </a:t>
            </a:r>
            <a:r>
              <a:rPr lang="nl-NL" sz="1400" dirty="0" err="1"/>
              <a:t>from</a:t>
            </a:r>
            <a:r>
              <a:rPr lang="nl-NL" sz="1400" dirty="0"/>
              <a:t>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At </a:t>
            </a:r>
            <a:r>
              <a:rPr lang="nl-NL" sz="1400" dirty="0" err="1"/>
              <a:t>least</a:t>
            </a:r>
            <a:r>
              <a:rPr lang="nl-NL" sz="1400" dirty="0"/>
              <a:t> </a:t>
            </a:r>
            <a:r>
              <a:rPr lang="nl-NL" sz="1400" dirty="0" err="1"/>
              <a:t>two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masses</a:t>
            </a:r>
            <a:r>
              <a:rPr lang="nl-NL" sz="1400" dirty="0"/>
              <a:t> </a:t>
            </a:r>
            <a:br>
              <a:rPr lang="nl-NL" sz="1400" dirty="0"/>
            </a:br>
            <a:r>
              <a:rPr lang="nl-NL" sz="1400" dirty="0"/>
              <a:t>are </a:t>
            </a:r>
            <a:r>
              <a:rPr lang="nl-NL" sz="1400" dirty="0" smtClean="0"/>
              <a:t>non-zero. But </a:t>
            </a:r>
            <a:r>
              <a:rPr lang="nl-NL" sz="1400" dirty="0" err="1" smtClean="0"/>
              <a:t>tiny</a:t>
            </a:r>
            <a:r>
              <a:rPr lang="nl-NL" sz="1400" dirty="0" smtClean="0"/>
              <a:t> </a:t>
            </a:r>
            <a:r>
              <a:rPr lang="nl-NL" sz="1400" dirty="0" err="1" smtClean="0"/>
              <a:t>wrt</a:t>
            </a:r>
            <a:r>
              <a:rPr lang="nl-NL" sz="1400" dirty="0" smtClean="0"/>
              <a:t> quarks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/>
              <a:t>We </a:t>
            </a:r>
            <a:r>
              <a:rPr lang="nl-NL" sz="1400" dirty="0" err="1"/>
              <a:t>know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sign</a:t>
            </a:r>
            <a:r>
              <a:rPr lang="nl-NL" sz="1400" dirty="0"/>
              <a:t> of </a:t>
            </a:r>
            <a:r>
              <a:rPr lang="el-GR" sz="1400" dirty="0"/>
              <a:t>Δ</a:t>
            </a:r>
            <a:r>
              <a:rPr lang="nl-NL" sz="1400" dirty="0" smtClean="0"/>
              <a:t>m</a:t>
            </a:r>
            <a:r>
              <a:rPr lang="nl-NL" sz="1400" baseline="-25000" dirty="0" smtClean="0"/>
              <a:t>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What</a:t>
            </a:r>
            <a:r>
              <a:rPr lang="nl-NL" sz="1400" dirty="0"/>
              <a:t> </a:t>
            </a:r>
            <a:r>
              <a:rPr lang="nl-NL" sz="1400" dirty="0" err="1"/>
              <a:t>about</a:t>
            </a:r>
            <a:r>
              <a:rPr lang="nl-NL" sz="1400" dirty="0"/>
              <a:t> CP?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3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CP? </a:t>
            </a:r>
            <a:r>
              <a:rPr lang="en-US" sz="1800" dirty="0"/>
              <a:t>(i.e. the supposed topic of this lecture ;)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FD4A1BAE-38D5-4CC2-95B6-D310E655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601"/>
          <a:stretch/>
        </p:blipFill>
        <p:spPr>
          <a:xfrm>
            <a:off x="4797874" y="-701669"/>
            <a:ext cx="2724150" cy="28803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42</a:t>
            </a:fld>
            <a:endParaRPr lang="x-none"/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3A39AEA2-135B-4386-AC04-0EB689B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539" y="1001866"/>
            <a:ext cx="4922922" cy="15050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E5FD74B7-A50D-4E3C-B74B-BB427B4654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539" y="2709177"/>
            <a:ext cx="3973630" cy="8918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5700E75D-DB33-434E-B79B-72C842F75493}"/>
              </a:ext>
            </a:extLst>
          </p:cNvPr>
          <p:cNvSpPr txBox="1"/>
          <p:nvPr/>
        </p:nvSpPr>
        <p:spPr>
          <a:xfrm>
            <a:off x="107504" y="2090492"/>
            <a:ext cx="252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term above flips sign.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CP if </a:t>
            </a:r>
            <a:r>
              <a:rPr lang="en-US" sz="1600" dirty="0" err="1"/>
              <a:t>Im</a:t>
            </a:r>
            <a:r>
              <a:rPr lang="en-US" sz="1600" dirty="0"/>
              <a:t> </a:t>
            </a:r>
            <a:r>
              <a:rPr lang="el-GR" sz="1600" dirty="0"/>
              <a:t>≠</a:t>
            </a:r>
            <a:r>
              <a:rPr lang="en-US" sz="1600" dirty="0" smtClean="0"/>
              <a:t> 0 -&gt; </a:t>
            </a:r>
            <a:r>
              <a:rPr lang="el-GR" sz="1600" dirty="0"/>
              <a:t>δ≠</a:t>
            </a:r>
            <a:r>
              <a:rPr lang="en-US" sz="1600" dirty="0"/>
              <a:t>0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="" xmlns:a16="http://schemas.microsoft.com/office/drawing/2014/main" id="{0ED0C09C-3D3A-446C-B113-1F73AC1F2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9" y="1888677"/>
            <a:ext cx="2913775" cy="44491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="" xmlns:a16="http://schemas.microsoft.com/office/drawing/2014/main" id="{22E9F548-CB7F-4558-8326-052B3EFB65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1261" y="3740693"/>
            <a:ext cx="6146326" cy="13081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34010" y="2111136"/>
            <a:ext cx="209798" cy="115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53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CP? </a:t>
            </a:r>
            <a:r>
              <a:rPr lang="en-US" sz="1800" dirty="0"/>
              <a:t>(i.e. the supposed topic of this lecture ;) 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FD4A1BAE-38D5-4CC2-95B6-D310E6555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601"/>
          <a:stretch/>
        </p:blipFill>
        <p:spPr>
          <a:xfrm>
            <a:off x="4797874" y="-701669"/>
            <a:ext cx="2724150" cy="28803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43</a:t>
            </a:fld>
            <a:endParaRPr lang="x-none"/>
          </a:p>
        </p:txBody>
      </p:sp>
      <p:pic>
        <p:nvPicPr>
          <p:cNvPr id="19" name="Afbeelding 18">
            <a:extLst>
              <a:ext uri="{FF2B5EF4-FFF2-40B4-BE49-F238E27FC236}">
                <a16:creationId xmlns="" xmlns:a16="http://schemas.microsoft.com/office/drawing/2014/main" id="{22E9F548-CB7F-4558-8326-052B3EFB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37" y="3333206"/>
            <a:ext cx="6146326" cy="130812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8ED5320E-B701-4A07-AE1E-29AA81BDBBF5}"/>
              </a:ext>
            </a:extLst>
          </p:cNvPr>
          <p:cNvSpPr txBox="1"/>
          <p:nvPr/>
        </p:nvSpPr>
        <p:spPr>
          <a:xfrm>
            <a:off x="388874" y="2181387"/>
            <a:ext cx="2112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 </a:t>
            </a:r>
            <a:r>
              <a:rPr lang="el-GR" sz="1800" dirty="0"/>
              <a:t>δ</a:t>
            </a:r>
            <a:r>
              <a:rPr lang="en-US" sz="1800" dirty="0"/>
              <a:t> must </a:t>
            </a:r>
            <a:r>
              <a:rPr lang="en-US" sz="1800" dirty="0" smtClean="0"/>
              <a:t>not be </a:t>
            </a:r>
            <a:r>
              <a:rPr lang="en-US" dirty="0"/>
              <a:t>zero*</a:t>
            </a:r>
          </a:p>
          <a:p>
            <a:pPr algn="ctr"/>
            <a:r>
              <a:rPr lang="en-US" dirty="0"/>
              <a:t>(and not 180 deg)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2F381600-9A26-423E-BF6F-AC6B497E9E34}"/>
              </a:ext>
            </a:extLst>
          </p:cNvPr>
          <p:cNvSpPr txBox="1"/>
          <p:nvPr/>
        </p:nvSpPr>
        <p:spPr>
          <a:xfrm>
            <a:off x="2482045" y="2150966"/>
            <a:ext cx="2646109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ϴ</a:t>
            </a:r>
            <a:r>
              <a:rPr lang="en-US" baseline="-25000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must not be zero</a:t>
            </a:r>
          </a:p>
          <a:p>
            <a:pPr algn="ctr"/>
            <a:r>
              <a:rPr lang="en-US" dirty="0"/>
              <a:t>(okay since ~</a:t>
            </a:r>
            <a:r>
              <a:rPr lang="en-US" i="1" dirty="0"/>
              <a:t>2012</a:t>
            </a:r>
            <a:r>
              <a:rPr lang="en-US" dirty="0"/>
              <a:t>!)</a:t>
            </a:r>
          </a:p>
          <a:p>
            <a:pPr algn="ctr"/>
            <a:r>
              <a:rPr lang="en-US" dirty="0"/>
              <a:t>..in fact no angle may be </a:t>
            </a:r>
            <a:r>
              <a:rPr lang="en-US" dirty="0" smtClean="0"/>
              <a:t>0</a:t>
            </a:r>
          </a:p>
          <a:p>
            <a:pPr algn="ctr"/>
            <a:r>
              <a:rPr lang="en-US" sz="1050" dirty="0" smtClean="0"/>
              <a:t>And you need 3 generations, by the way!</a:t>
            </a:r>
            <a:endParaRPr lang="en-US" sz="1050" dirty="0"/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AB4D5D5A-716E-461F-88B9-631464F4A753}"/>
              </a:ext>
            </a:extLst>
          </p:cNvPr>
          <p:cNvSpPr txBox="1"/>
          <p:nvPr/>
        </p:nvSpPr>
        <p:spPr>
          <a:xfrm>
            <a:off x="5584153" y="2150966"/>
            <a:ext cx="2954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measure in both L/E</a:t>
            </a:r>
          </a:p>
          <a:p>
            <a:r>
              <a:rPr lang="en-US" dirty="0"/>
              <a:t>regimes.</a:t>
            </a:r>
          </a:p>
          <a:p>
            <a:r>
              <a:rPr lang="en-US" dirty="0"/>
              <a:t>(both Δm</a:t>
            </a:r>
            <a:r>
              <a:rPr lang="en-US" baseline="30000" dirty="0"/>
              <a:t>2</a:t>
            </a:r>
            <a:r>
              <a:rPr lang="en-US" dirty="0"/>
              <a:t> must be non-zero)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82264480-E6E0-4512-8B51-F629B8E54EA2}"/>
              </a:ext>
            </a:extLst>
          </p:cNvPr>
          <p:cNvSpPr txBox="1"/>
          <p:nvPr/>
        </p:nvSpPr>
        <p:spPr>
          <a:xfrm>
            <a:off x="2107203" y="1404569"/>
            <a:ext cx="499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was not a-priori obvious CP would be observable.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="" xmlns:a16="http://schemas.microsoft.com/office/drawing/2014/main" id="{09F3ABAE-3B7A-48E9-8EA1-8F2FC22E7336}"/>
              </a:ext>
            </a:extLst>
          </p:cNvPr>
          <p:cNvCxnSpPr/>
          <p:nvPr/>
        </p:nvCxnSpPr>
        <p:spPr>
          <a:xfrm flipH="1" flipV="1">
            <a:off x="1763688" y="2827718"/>
            <a:ext cx="1512168" cy="10401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="" xmlns:a16="http://schemas.microsoft.com/office/drawing/2014/main" id="{756E4C23-D930-4D15-BA3F-3551570546CF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3805100" y="3235878"/>
            <a:ext cx="204121" cy="617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="" xmlns:a16="http://schemas.microsoft.com/office/drawing/2014/main" id="{46943E45-2A13-473C-AE0A-BFE0AC4A2065}"/>
              </a:ext>
            </a:extLst>
          </p:cNvPr>
          <p:cNvCxnSpPr>
            <a:cxnSpLocks/>
          </p:cNvCxnSpPr>
          <p:nvPr/>
        </p:nvCxnSpPr>
        <p:spPr>
          <a:xfrm flipV="1">
            <a:off x="5375478" y="3003798"/>
            <a:ext cx="435801" cy="718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="" xmlns:a16="http://schemas.microsoft.com/office/drawing/2014/main" id="{3E591336-052C-4B65-9E7F-52FE1791D0DC}"/>
              </a:ext>
            </a:extLst>
          </p:cNvPr>
          <p:cNvCxnSpPr>
            <a:cxnSpLocks/>
          </p:cNvCxnSpPr>
          <p:nvPr/>
        </p:nvCxnSpPr>
        <p:spPr>
          <a:xfrm flipH="1" flipV="1">
            <a:off x="6732240" y="3074296"/>
            <a:ext cx="98655" cy="718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="" xmlns:a16="http://schemas.microsoft.com/office/drawing/2014/main" id="{6159C7E4-428D-4687-B45C-F4E4EFBFDC00}"/>
              </a:ext>
            </a:extLst>
          </p:cNvPr>
          <p:cNvSpPr txBox="1"/>
          <p:nvPr/>
        </p:nvSpPr>
        <p:spPr>
          <a:xfrm>
            <a:off x="395536" y="4868862"/>
            <a:ext cx="2587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 </a:t>
            </a:r>
            <a:r>
              <a:rPr lang="en-US" sz="1000" dirty="0" smtClean="0"/>
              <a:t>I </a:t>
            </a:r>
            <a:r>
              <a:rPr lang="en-US" sz="1000" dirty="0"/>
              <a:t>guess that’s why they call it the cp-phase….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="" xmlns:a16="http://schemas.microsoft.com/office/drawing/2014/main" id="{28646DA7-BA4F-4914-A82B-C8B6D2829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05" y="3587101"/>
            <a:ext cx="532386" cy="532386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="" xmlns:a16="http://schemas.microsoft.com/office/drawing/2014/main" id="{4F68A4A9-F1E5-4E03-B1B8-BC2AC079F403}"/>
              </a:ext>
            </a:extLst>
          </p:cNvPr>
          <p:cNvSpPr txBox="1"/>
          <p:nvPr/>
        </p:nvSpPr>
        <p:spPr>
          <a:xfrm>
            <a:off x="8048616" y="4058063"/>
            <a:ext cx="1351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It does not</a:t>
            </a:r>
          </a:p>
          <a:p>
            <a:r>
              <a:rPr lang="en-US" sz="1400" dirty="0"/>
              <a:t>depend on</a:t>
            </a:r>
          </a:p>
          <a:p>
            <a:r>
              <a:rPr lang="en-US" sz="1400" dirty="0"/>
              <a:t>the </a:t>
            </a:r>
            <a:r>
              <a:rPr lang="en-US" sz="1400" dirty="0" err="1"/>
              <a:t>flavours</a:t>
            </a:r>
            <a:r>
              <a:rPr lang="en-US" sz="1400" dirty="0"/>
              <a:t>.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="" xmlns:a16="http://schemas.microsoft.com/office/drawing/2014/main" id="{5727B8BF-0935-495F-8BF6-C27F70DD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13" y="4358577"/>
            <a:ext cx="528633" cy="2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62472F7-9592-4CD4-8048-B02217F4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factoid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2A676242-E266-406A-BAC9-D7C9F5655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68413"/>
            <a:ext cx="8047806" cy="336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can’t have CP violation in neutrino disappearance</a:t>
            </a:r>
            <a:br>
              <a:rPr lang="en-US" dirty="0"/>
            </a:br>
            <a:r>
              <a:rPr lang="en-US" dirty="0"/>
              <a:t>experiments.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7A1ABF67-BC2F-4E70-A949-9CE46073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44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EBF4C596-1593-48EB-9406-AB93645F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277251"/>
            <a:ext cx="3562350" cy="3905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B114C8E3-2F0A-4648-9672-F5FAE649E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634" y="3269053"/>
            <a:ext cx="3638550" cy="4857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0610D0E9-50AC-419C-92C8-09AB4F6C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623" y="2277251"/>
            <a:ext cx="304800" cy="39052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36AC0145-93A1-4CCB-9C8B-A2EF92B44EE4}"/>
              </a:ext>
            </a:extLst>
          </p:cNvPr>
          <p:cNvSpPr txBox="1"/>
          <p:nvPr/>
        </p:nvSpPr>
        <p:spPr>
          <a:xfrm>
            <a:off x="1575073" y="228898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violation :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658B969B-F475-4D2F-9F44-D8817A142A00}"/>
              </a:ext>
            </a:extLst>
          </p:cNvPr>
          <p:cNvSpPr txBox="1"/>
          <p:nvPr/>
        </p:nvSpPr>
        <p:spPr>
          <a:xfrm>
            <a:off x="323528" y="3282755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CPT conservation says :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4FEFB5E1-7090-4716-BC97-3E30894229B4}"/>
              </a:ext>
            </a:extLst>
          </p:cNvPr>
          <p:cNvSpPr txBox="1"/>
          <p:nvPr/>
        </p:nvSpPr>
        <p:spPr>
          <a:xfrm>
            <a:off x="628650" y="3840518"/>
            <a:ext cx="7962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l-GR" dirty="0"/>
              <a:t>β</a:t>
            </a:r>
            <a:r>
              <a:rPr lang="en-US" dirty="0"/>
              <a:t>=</a:t>
            </a:r>
            <a:r>
              <a:rPr lang="el-GR" dirty="0"/>
              <a:t>α</a:t>
            </a:r>
            <a:r>
              <a:rPr lang="en-US" dirty="0"/>
              <a:t>, this is a contradiction.</a:t>
            </a:r>
          </a:p>
          <a:p>
            <a:r>
              <a:rPr lang="en-US" dirty="0"/>
              <a:t>In other words : disappearance probability is the same when you run it backwards,</a:t>
            </a:r>
          </a:p>
          <a:p>
            <a:r>
              <a:rPr lang="en-US" dirty="0"/>
              <a:t>and therefore it must also be the same under CP.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24128" y="2787774"/>
            <a:ext cx="648072" cy="481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24128" y="2667776"/>
            <a:ext cx="648072" cy="601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4769599"/>
            <a:ext cx="364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measure CP, look for appearance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4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AD008BD-621A-469F-A1A4-1026770F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</a:t>
            </a:r>
            <a:r>
              <a:rPr lang="el-GR" sz="4400" dirty="0"/>
              <a:t>δ</a:t>
            </a:r>
            <a:r>
              <a:rPr lang="en-US" sz="4400" dirty="0"/>
              <a:t> </a:t>
            </a:r>
            <a:r>
              <a:rPr lang="en-US" dirty="0"/>
              <a:t>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3A579A0E-D6F4-4FE4-848B-A5086AC6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2630769"/>
            <a:ext cx="5800725" cy="2257425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23C93693-E93E-4D74-9E0A-C11C8F77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45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CB12F7A0-F6F5-40D6-AE1F-CA4D6E96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687449"/>
            <a:ext cx="4248472" cy="186336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0484DEC0-5E8B-4C56-9CA8-D07A0B9EA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30" y="1203598"/>
            <a:ext cx="3223270" cy="116661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E843E651-9413-4AAE-AD36-9014EE819099}"/>
              </a:ext>
            </a:extLst>
          </p:cNvPr>
          <p:cNvSpPr txBox="1"/>
          <p:nvPr/>
        </p:nvSpPr>
        <p:spPr>
          <a:xfrm>
            <a:off x="6228184" y="293179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example, data from </a:t>
            </a:r>
            <a:r>
              <a:rPr lang="en-US" dirty="0" smtClean="0"/>
              <a:t>T2K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NOvA</a:t>
            </a:r>
            <a:r>
              <a:rPr lang="en-US" dirty="0" smtClean="0"/>
              <a:t> also in this game)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2D69254-97BF-4AC4-BAEF-EA15D65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fit (</a:t>
            </a:r>
            <a:r>
              <a:rPr lang="en-US" dirty="0" err="1"/>
              <a:t>nufit</a:t>
            </a:r>
            <a:r>
              <a:rPr lang="en-US" dirty="0"/>
              <a:t> 5.0),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DC9B42D3-5AED-4CE6-8A98-13E60A1A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46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FCE84BAA-888E-477E-9424-0453AAEFB49F}"/>
              </a:ext>
            </a:extLst>
          </p:cNvPr>
          <p:cNvSpPr txBox="1"/>
          <p:nvPr/>
        </p:nvSpPr>
        <p:spPr>
          <a:xfrm>
            <a:off x="971600" y="4311449"/>
            <a:ext cx="7088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Hint for non-zero </a:t>
            </a:r>
            <a:r>
              <a:rPr lang="el-GR" sz="1800" dirty="0"/>
              <a:t>δ</a:t>
            </a:r>
            <a:r>
              <a:rPr lang="en-US" sz="1800" dirty="0"/>
              <a:t>, and if IO, then hint for maximal CP.</a:t>
            </a:r>
          </a:p>
          <a:p>
            <a:r>
              <a:rPr lang="en-US" dirty="0"/>
              <a:t>..but significance limited</a:t>
            </a:r>
            <a:r>
              <a:rPr lang="en-US" dirty="0" smtClean="0"/>
              <a:t>… and would be nice to know the mass-ordering.  </a:t>
            </a:r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12A2AF1B-5D91-44AA-86EE-6BA36BEE7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557212"/>
            <a:ext cx="2876550" cy="428625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5605"/>
            <a:ext cx="6447009" cy="303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0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6993DD9-E22B-44D5-9CF1-79D40FFD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ordering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0DDBE9DF-A308-45B6-8307-E7FF4FF5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47</a:t>
            </a:fld>
            <a:endParaRPr lang="x-none"/>
          </a:p>
        </p:txBody>
      </p:sp>
      <p:pic>
        <p:nvPicPr>
          <p:cNvPr id="5" name="Immagine 18">
            <a:extLst>
              <a:ext uri="{FF2B5EF4-FFF2-40B4-BE49-F238E27FC236}">
                <a16:creationId xmlns="" xmlns:a16="http://schemas.microsoft.com/office/drawing/2014/main" id="{20CC690A-1604-4D37-8994-000F65AD5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44" t="-8190" r="-4723" b="-4921"/>
          <a:stretch/>
        </p:blipFill>
        <p:spPr>
          <a:xfrm>
            <a:off x="659488" y="1463945"/>
            <a:ext cx="3614974" cy="25782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036B1858-3454-4EDB-9B1A-F919EE3B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427751"/>
            <a:ext cx="1933575" cy="22193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81D4B0AA-6EC3-4AF1-8D73-63D248E4F63A}"/>
              </a:ext>
            </a:extLst>
          </p:cNvPr>
          <p:cNvSpPr txBox="1"/>
          <p:nvPr/>
        </p:nvSpPr>
        <p:spPr>
          <a:xfrm>
            <a:off x="6660232" y="555526"/>
            <a:ext cx="19296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Matter effects:</a:t>
            </a:r>
          </a:p>
          <a:p>
            <a:endParaRPr lang="en-US" dirty="0"/>
          </a:p>
          <a:p>
            <a:r>
              <a:rPr lang="en-US" dirty="0"/>
              <a:t>The Earth is full of </a:t>
            </a:r>
            <a:br>
              <a:rPr lang="en-US" dirty="0"/>
            </a:br>
            <a:r>
              <a:rPr lang="en-US" dirty="0"/>
              <a:t>electrons (but no </a:t>
            </a:r>
            <a:br>
              <a:rPr lang="en-US" dirty="0"/>
            </a:br>
            <a:r>
              <a:rPr lang="en-US" dirty="0"/>
              <a:t>muons or </a:t>
            </a:r>
            <a:r>
              <a:rPr lang="en-US" dirty="0" err="1"/>
              <a:t>taus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The electron-</a:t>
            </a:r>
          </a:p>
        </p:txBody>
      </p:sp>
      <p:pic>
        <p:nvPicPr>
          <p:cNvPr id="9" name="Schermata 2019-07-22 alle 19.00.21.png">
            <a:extLst>
              <a:ext uri="{FF2B5EF4-FFF2-40B4-BE49-F238E27FC236}">
                <a16:creationId xmlns="" xmlns:a16="http://schemas.microsoft.com/office/drawing/2014/main" id="{4D728235-1C91-4850-9606-50032AA55250}"/>
              </a:ext>
            </a:extLst>
          </p:cNvPr>
          <p:cNvPicPr/>
          <p:nvPr/>
        </p:nvPicPr>
        <p:blipFill rotWithShape="1">
          <a:blip r:embed="rId4"/>
          <a:srcRect r="4414"/>
          <a:stretch/>
        </p:blipFill>
        <p:spPr>
          <a:xfrm>
            <a:off x="4524375" y="2753084"/>
            <a:ext cx="2496363" cy="22664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Tekstvak 22">
            <a:extLst>
              <a:ext uri="{FF2B5EF4-FFF2-40B4-BE49-F238E27FC236}">
                <a16:creationId xmlns="" xmlns:a16="http://schemas.microsoft.com/office/drawing/2014/main" id="{5A733603-AD45-430B-B61A-DE8F071DD799}"/>
              </a:ext>
            </a:extLst>
          </p:cNvPr>
          <p:cNvSpPr txBox="1"/>
          <p:nvPr/>
        </p:nvSpPr>
        <p:spPr>
          <a:xfrm>
            <a:off x="7092280" y="3363838"/>
            <a:ext cx="1629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effect on</a:t>
            </a:r>
            <a:br>
              <a:rPr lang="en-US" dirty="0"/>
            </a:br>
            <a:r>
              <a:rPr lang="en-US" dirty="0"/>
              <a:t>oscillations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488" y="4443958"/>
            <a:ext cx="27414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Nb</a:t>
            </a:r>
            <a:r>
              <a:rPr lang="en-US" sz="1050" dirty="0" smtClean="0"/>
              <a:t>: these matter effects must also</a:t>
            </a:r>
          </a:p>
          <a:p>
            <a:r>
              <a:rPr lang="en-US" sz="1050" dirty="0" smtClean="0"/>
              <a:t>Be taken into account in the </a:t>
            </a:r>
            <a:r>
              <a:rPr lang="en-US" sz="1050" dirty="0" err="1" smtClean="0"/>
              <a:t>cp</a:t>
            </a:r>
            <a:r>
              <a:rPr lang="en-US" sz="1050" dirty="0" smtClean="0"/>
              <a:t>-measurements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30395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compute</a:t>
            </a:r>
            <a:r>
              <a:rPr lang="nl-NL" dirty="0"/>
              <a:t/>
            </a:r>
            <a:br>
              <a:rPr lang="nl-NL" dirty="0"/>
            </a:br>
            <a:r>
              <a:rPr lang="nl-NL" sz="900" dirty="0"/>
              <a:t/>
            </a:r>
            <a:br>
              <a:rPr lang="nl-NL" sz="900" dirty="0"/>
            </a:br>
            <a:endParaRPr lang="nl-NL" sz="9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4" y="1126249"/>
            <a:ext cx="3364706" cy="260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4" y="3867894"/>
            <a:ext cx="3313510" cy="11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698366" y="1102146"/>
            <a:ext cx="2838662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Schrodinger</a:t>
            </a:r>
            <a:r>
              <a:rPr lang="nl-NL" sz="1350" dirty="0"/>
              <a:t> </a:t>
            </a:r>
            <a:r>
              <a:rPr lang="nl-NL" sz="1350" dirty="0" err="1"/>
              <a:t>equation</a:t>
            </a:r>
            <a:r>
              <a:rPr lang="nl-NL" sz="1350" dirty="0"/>
              <a:t> </a:t>
            </a:r>
            <a:r>
              <a:rPr lang="nl-NL" sz="1350" dirty="0" err="1"/>
              <a:t>for</a:t>
            </a:r>
            <a:r>
              <a:rPr lang="nl-NL" sz="1350" dirty="0"/>
              <a:t/>
            </a:r>
            <a:br>
              <a:rPr lang="nl-NL" sz="1350" dirty="0"/>
            </a:br>
            <a:r>
              <a:rPr lang="nl-NL" sz="1350" dirty="0" err="1"/>
              <a:t>the</a:t>
            </a:r>
            <a:r>
              <a:rPr lang="nl-NL" sz="1350" dirty="0"/>
              <a:t> </a:t>
            </a:r>
            <a:r>
              <a:rPr lang="nl-NL" sz="1350" dirty="0" err="1"/>
              <a:t>mass</a:t>
            </a:r>
            <a:r>
              <a:rPr lang="nl-NL" sz="1350" dirty="0"/>
              <a:t> </a:t>
            </a:r>
            <a:r>
              <a:rPr lang="nl-NL" sz="1350" dirty="0" err="1"/>
              <a:t>eigenstates</a:t>
            </a: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Free </a:t>
            </a:r>
            <a:r>
              <a:rPr lang="nl-NL" sz="1350" dirty="0" err="1"/>
              <a:t>propogation</a:t>
            </a:r>
            <a:r>
              <a:rPr lang="nl-NL" sz="1350" dirty="0"/>
              <a:t> easy in </a:t>
            </a:r>
            <a:r>
              <a:rPr lang="nl-NL" sz="1350" dirty="0" err="1"/>
              <a:t>mass</a:t>
            </a:r>
            <a:r>
              <a:rPr lang="nl-NL" sz="1350" dirty="0"/>
              <a:t/>
            </a:r>
            <a:br>
              <a:rPr lang="nl-NL" sz="1350" dirty="0"/>
            </a:br>
            <a:r>
              <a:rPr lang="nl-NL" sz="1350" dirty="0"/>
              <a:t>basis. Matter </a:t>
            </a:r>
            <a:r>
              <a:rPr lang="nl-NL" sz="1350" dirty="0" err="1"/>
              <a:t>contribution</a:t>
            </a:r>
            <a:r>
              <a:rPr lang="nl-NL" sz="1350" dirty="0"/>
              <a:t> (</a:t>
            </a:r>
            <a:r>
              <a:rPr lang="nl-NL" sz="1350" dirty="0" err="1"/>
              <a:t>density</a:t>
            </a:r>
            <a:r>
              <a:rPr lang="nl-NL" sz="1350" dirty="0"/>
              <a:t/>
            </a:r>
            <a:br>
              <a:rPr lang="nl-NL" sz="1350" dirty="0"/>
            </a:br>
            <a:r>
              <a:rPr lang="nl-NL" sz="1350" dirty="0" err="1"/>
              <a:t>dependent</a:t>
            </a:r>
            <a:r>
              <a:rPr lang="nl-NL" sz="1350" dirty="0"/>
              <a:t>) </a:t>
            </a:r>
            <a:r>
              <a:rPr lang="nl-NL" sz="1350" dirty="0" err="1"/>
              <a:t>simple</a:t>
            </a:r>
            <a:r>
              <a:rPr lang="nl-NL" sz="1350" dirty="0"/>
              <a:t> in flavour basis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Propagate</a:t>
            </a:r>
            <a:r>
              <a:rPr lang="nl-NL" sz="1350" dirty="0"/>
              <a:t> </a:t>
            </a:r>
            <a:r>
              <a:rPr lang="nl-NL" sz="1350" dirty="0" err="1"/>
              <a:t>states</a:t>
            </a:r>
            <a:r>
              <a:rPr lang="nl-NL" sz="1350" dirty="0"/>
              <a:t> </a:t>
            </a:r>
            <a:r>
              <a:rPr lang="nl-NL" sz="1350" dirty="0" err="1"/>
              <a:t>through</a:t>
            </a:r>
            <a:r>
              <a:rPr lang="nl-NL" sz="1350" dirty="0"/>
              <a:t> a </a:t>
            </a:r>
            <a:br>
              <a:rPr lang="nl-NL" sz="1350" dirty="0"/>
            </a:br>
            <a:r>
              <a:rPr lang="nl-NL" sz="1350" dirty="0" err="1"/>
              <a:t>layer</a:t>
            </a:r>
            <a:r>
              <a:rPr lang="nl-NL" sz="1350" dirty="0"/>
              <a:t> of constant </a:t>
            </a:r>
            <a:r>
              <a:rPr lang="nl-NL" sz="1350" dirty="0" err="1"/>
              <a:t>densitity</a:t>
            </a:r>
            <a:r>
              <a:rPr lang="nl-NL" sz="1350" dirty="0"/>
              <a:t/>
            </a:r>
            <a:br>
              <a:rPr lang="nl-NL" sz="1350" dirty="0"/>
            </a:br>
            <a:r>
              <a:rPr lang="nl-NL" sz="1350" dirty="0"/>
              <a:t>(</a:t>
            </a:r>
            <a:r>
              <a:rPr lang="nl-NL" sz="1350" dirty="0" err="1"/>
              <a:t>nb</a:t>
            </a:r>
            <a:r>
              <a:rPr lang="nl-NL" sz="1350" dirty="0"/>
              <a:t>: matrix </a:t>
            </a:r>
            <a:r>
              <a:rPr lang="nl-NL" sz="1350" dirty="0" err="1"/>
              <a:t>exponentiation</a:t>
            </a:r>
            <a:r>
              <a:rPr lang="nl-NL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 err="1"/>
              <a:t>Many</a:t>
            </a:r>
            <a:r>
              <a:rPr lang="nl-NL" sz="1350" dirty="0"/>
              <a:t> small </a:t>
            </a:r>
            <a:r>
              <a:rPr lang="nl-NL" sz="1350" dirty="0" err="1"/>
              <a:t>layers</a:t>
            </a:r>
            <a:r>
              <a:rPr lang="nl-NL" sz="1350" dirty="0"/>
              <a:t> of constant</a:t>
            </a:r>
            <a:br>
              <a:rPr lang="nl-NL" sz="1350" dirty="0"/>
            </a:br>
            <a:r>
              <a:rPr lang="nl-NL" sz="1350" dirty="0" err="1"/>
              <a:t>density</a:t>
            </a:r>
            <a:r>
              <a:rPr lang="nl-NL" sz="1350" dirty="0"/>
              <a:t>. En </a:t>
            </a:r>
            <a:r>
              <a:rPr lang="nl-NL" sz="1350" dirty="0" err="1"/>
              <a:t>transform</a:t>
            </a:r>
            <a:r>
              <a:rPr lang="nl-NL" sz="1350" dirty="0"/>
              <a:t> </a:t>
            </a:r>
            <a:r>
              <a:rPr lang="nl-NL" sz="1350" dirty="0" err="1"/>
              <a:t>to</a:t>
            </a:r>
            <a:r>
              <a:rPr lang="nl-NL" sz="1350" dirty="0"/>
              <a:t> flavour</a:t>
            </a:r>
            <a:br>
              <a:rPr lang="nl-NL" sz="1350" dirty="0"/>
            </a:br>
            <a:r>
              <a:rPr lang="nl-NL" sz="1350" dirty="0"/>
              <a:t>basis at </a:t>
            </a:r>
            <a:r>
              <a:rPr lang="nl-NL" sz="1350" dirty="0" err="1"/>
              <a:t>beginning</a:t>
            </a:r>
            <a:r>
              <a:rPr lang="nl-NL" sz="1350" dirty="0"/>
              <a:t> </a:t>
            </a:r>
            <a:r>
              <a:rPr lang="nl-NL" sz="1350" dirty="0" err="1"/>
              <a:t>and</a:t>
            </a:r>
            <a:r>
              <a:rPr lang="nl-NL" sz="1350" dirty="0"/>
              <a:t> end.</a:t>
            </a:r>
            <a:br>
              <a:rPr lang="nl-NL" sz="1350" dirty="0"/>
            </a:br>
            <a:endParaRPr lang="nl-NL" sz="1350" dirty="0"/>
          </a:p>
        </p:txBody>
      </p:sp>
      <p:pic>
        <p:nvPicPr>
          <p:cNvPr id="6" name="Image 19">
            <a:extLst>
              <a:ext uri="{FF2B5EF4-FFF2-40B4-BE49-F238E27FC236}">
                <a16:creationId xmlns="" xmlns:a16="http://schemas.microsoft.com/office/drawing/2014/main" id="{291331B9-AA18-427E-94DD-1E8B65C91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344" b="40596"/>
          <a:stretch/>
        </p:blipFill>
        <p:spPr>
          <a:xfrm>
            <a:off x="7092280" y="313093"/>
            <a:ext cx="1757356" cy="3913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BAE411A8-4614-4882-A991-276E1C4E24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19822"/>
            <a:ext cx="2361375" cy="152713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E51777B9-96A8-44B7-9052-2C8953350341}"/>
              </a:ext>
            </a:extLst>
          </p:cNvPr>
          <p:cNvSpPr txBox="1"/>
          <p:nvPr/>
        </p:nvSpPr>
        <p:spPr>
          <a:xfrm>
            <a:off x="7098519" y="2964338"/>
            <a:ext cx="144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Earth density profile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1899DC05-03D5-4736-9043-05D50F68917F}"/>
              </a:ext>
            </a:extLst>
          </p:cNvPr>
          <p:cNvSpPr txBox="1"/>
          <p:nvPr/>
        </p:nvSpPr>
        <p:spPr>
          <a:xfrm>
            <a:off x="4431276" y="441582"/>
            <a:ext cx="439248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Exponentiate complex matrix…</a:t>
            </a:r>
          </a:p>
          <a:p>
            <a:endParaRPr lang="en-US" dirty="0"/>
          </a:p>
          <a:p>
            <a:r>
              <a:rPr lang="en-US" dirty="0"/>
              <a:t>Typically via diagonalization</a:t>
            </a:r>
          </a:p>
          <a:p>
            <a:r>
              <a:rPr lang="en-US" dirty="0"/>
              <a:t>(i.e. find the “effective-mass” eigenstates)</a:t>
            </a:r>
          </a:p>
          <a:p>
            <a:endParaRPr lang="en-US" dirty="0"/>
          </a:p>
          <a:p>
            <a:r>
              <a:rPr lang="en-US" dirty="0"/>
              <a:t>Or some other numerical tool.</a:t>
            </a:r>
          </a:p>
          <a:p>
            <a:endParaRPr lang="en-US" dirty="0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="" xmlns:a16="http://schemas.microsoft.com/office/drawing/2014/main" id="{34F609FE-5CD7-45E3-8467-74B1B96E42EF}"/>
              </a:ext>
            </a:extLst>
          </p:cNvPr>
          <p:cNvCxnSpPr/>
          <p:nvPr/>
        </p:nvCxnSpPr>
        <p:spPr>
          <a:xfrm flipV="1">
            <a:off x="2627784" y="2283718"/>
            <a:ext cx="1993746" cy="957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2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CD8A1E9-8FE7-4CB3-87EC-28BAA6DA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KM3NeT/ORCA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22839C5-E26E-4C92-880D-6E4051048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May definitely measure the</a:t>
            </a:r>
          </a:p>
          <a:p>
            <a:pPr marL="0" indent="0">
              <a:buNone/>
            </a:pPr>
            <a:r>
              <a:rPr lang="en-US" dirty="0"/>
              <a:t>mass ordering </a:t>
            </a:r>
          </a:p>
          <a:p>
            <a:pPr marL="0" indent="0">
              <a:buNone/>
            </a:pPr>
            <a:r>
              <a:rPr lang="en-US" dirty="0"/>
              <a:t>(if we build it fast enough)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D845F67-7687-4262-BC35-A340D22F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49</a:t>
            </a:fld>
            <a:endParaRPr lang="x-none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C3B6943A-6F09-4EB7-ADE1-033EC723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08" y="297858"/>
            <a:ext cx="3763971" cy="233708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003FCA68-4BEA-477E-B08E-CAF59DBC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669367"/>
            <a:ext cx="3763970" cy="21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1143000" y="271"/>
            <a:ext cx="6857575" cy="514318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pic>
        <p:nvPicPr>
          <p:cNvPr id="512" name="Afbeelding 511"/>
          <p:cNvPicPr/>
          <p:nvPr/>
        </p:nvPicPr>
        <p:blipFill>
          <a:blip r:embed="rId2"/>
          <a:stretch>
            <a:fillRect/>
          </a:stretch>
        </p:blipFill>
        <p:spPr>
          <a:xfrm>
            <a:off x="2460145" y="354415"/>
            <a:ext cx="4086380" cy="3847345"/>
          </a:xfrm>
          <a:prstGeom prst="rect">
            <a:avLst/>
          </a:prstGeom>
          <a:ln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2477802" y="6748214"/>
            <a:ext cx="3402337" cy="240750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</p:txBody>
      </p:sp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2E299E01-0E9B-41BB-9ACD-EDF5F63025CC}"/>
              </a:ext>
            </a:extLst>
          </p:cNvPr>
          <p:cNvSpPr txBox="1"/>
          <p:nvPr/>
        </p:nvSpPr>
        <p:spPr>
          <a:xfrm>
            <a:off x="3552052" y="4555904"/>
            <a:ext cx="222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Reines</a:t>
            </a:r>
            <a:r>
              <a:rPr lang="en-US" dirty="0">
                <a:solidFill>
                  <a:schemeClr val="bg1"/>
                </a:solidFill>
              </a:rPr>
              <a:t> &amp; Cowan 1956</a:t>
            </a:r>
          </a:p>
        </p:txBody>
      </p:sp>
    </p:spTree>
    <p:extLst>
      <p:ext uri="{BB962C8B-B14F-4D97-AF65-F5344CB8AC3E}">
        <p14:creationId xmlns:p14="http://schemas.microsoft.com/office/powerpoint/2010/main" val="38879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vs Quarks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50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=""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9583"/>
            <a:ext cx="2376264" cy="3890408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0DCA0858-6ACB-4BEB-B7B9-1D39FBA5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1370013"/>
            <a:ext cx="5527526" cy="3262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Question for the audience</a:t>
            </a:r>
            <a:br>
              <a:rPr lang="en-US" dirty="0"/>
            </a:br>
            <a:r>
              <a:rPr lang="en-US" dirty="0"/>
              <a:t>(during the break)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Is it reasonable to think neutrinos are massive for the same</a:t>
            </a:r>
            <a:br>
              <a:rPr lang="en-US" i="1" dirty="0"/>
            </a:br>
            <a:r>
              <a:rPr lang="en-US" i="1" dirty="0"/>
              <a:t>reason as quarks &amp; charged leptons?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6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345471-4F16-4DB0-9017-41265F0F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DCD8EA22-9196-4E77-9C77-2F427327B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751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D5895B8-CE40-491E-9BED-1194F70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51</a:t>
            </a:fld>
            <a:endParaRPr lang="x-none"/>
          </a:p>
        </p:txBody>
      </p:sp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488BAB2A-2A05-4541-A655-D4145929C81C}"/>
              </a:ext>
            </a:extLst>
          </p:cNvPr>
          <p:cNvSpPr txBox="1"/>
          <p:nvPr/>
        </p:nvSpPr>
        <p:spPr>
          <a:xfrm>
            <a:off x="2411760" y="2071425"/>
            <a:ext cx="45392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Can neutrinos explain </a:t>
            </a:r>
            <a:r>
              <a:rPr lang="en-US" sz="2400" b="1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everything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?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(besides CMB photons)</a:t>
            </a:r>
          </a:p>
        </p:txBody>
      </p:sp>
    </p:spTree>
    <p:extLst>
      <p:ext uri="{BB962C8B-B14F-4D97-AF65-F5344CB8AC3E}">
        <p14:creationId xmlns:p14="http://schemas.microsoft.com/office/powerpoint/2010/main" val="23777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789B13E-BD99-47C6-96B7-2E935B45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vs Quarks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22AADCF4-5CFC-4C66-9C23-45A26D6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52</a:t>
            </a:fld>
            <a:endParaRPr lang="x-none"/>
          </a:p>
        </p:txBody>
      </p:sp>
      <p:pic>
        <p:nvPicPr>
          <p:cNvPr id="25" name="Image 3">
            <a:extLst>
              <a:ext uri="{FF2B5EF4-FFF2-40B4-BE49-F238E27FC236}">
                <a16:creationId xmlns="" xmlns:a16="http://schemas.microsoft.com/office/drawing/2014/main" id="{6C15AEA4-47B4-474B-ABDE-E3DA5F3F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9583"/>
            <a:ext cx="2376264" cy="3890408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0DCA0858-6ACB-4BEB-B7B9-1D39FBA5D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1370013"/>
            <a:ext cx="5904656" cy="326231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Is it reasonable to think neutrinos are massive for the </a:t>
            </a:r>
            <a:r>
              <a:rPr lang="en-US" dirty="0" smtClean="0"/>
              <a:t>same reason as </a:t>
            </a:r>
            <a:r>
              <a:rPr lang="en-US" dirty="0"/>
              <a:t>quarks &amp; </a:t>
            </a:r>
            <a:r>
              <a:rPr lang="en-US" dirty="0" smtClean="0"/>
              <a:t>charged leptons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7DAB98-23D6-4A1C-8AAB-3F6794D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neutrino masses to SM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7E7B3DD-ADB7-4EA1-A08A-B922C692F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8E4695F-CD0D-4029-8A80-EAAD38AE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53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8412A88A-8131-4BC5-BB9C-1E8F24B5AA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375" y="2081989"/>
            <a:ext cx="3009900" cy="5048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78F7D9B2-D6AB-4C2D-BA4D-E562D9CD7AC0}"/>
              </a:ext>
            </a:extLst>
          </p:cNvPr>
          <p:cNvSpPr txBox="1"/>
          <p:nvPr/>
        </p:nvSpPr>
        <p:spPr>
          <a:xfrm>
            <a:off x="2667559" y="1387476"/>
            <a:ext cx="6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EC5EA41E-EF7F-44AC-BFA9-B4F14ED5B425}"/>
              </a:ext>
            </a:extLst>
          </p:cNvPr>
          <p:cNvSpPr txBox="1"/>
          <p:nvPr/>
        </p:nvSpPr>
        <p:spPr>
          <a:xfrm>
            <a:off x="1684918" y="1256967"/>
            <a:ext cx="982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Yukawa </a:t>
            </a:r>
          </a:p>
          <a:p>
            <a:pPr algn="ctr"/>
            <a:r>
              <a:rPr lang="en-US" dirty="0"/>
              <a:t>coupling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="" xmlns:a16="http://schemas.microsoft.com/office/drawing/2014/main" id="{460ABF3D-9CE0-4C87-B978-BDAB4770219A}"/>
              </a:ext>
            </a:extLst>
          </p:cNvPr>
          <p:cNvCxnSpPr/>
          <p:nvPr/>
        </p:nvCxnSpPr>
        <p:spPr>
          <a:xfrm>
            <a:off x="2516325" y="1903298"/>
            <a:ext cx="79226" cy="323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="" xmlns:a16="http://schemas.microsoft.com/office/drawing/2014/main" id="{43ECC6CA-31B8-48AE-8AF9-E444F1169497}"/>
              </a:ext>
            </a:extLst>
          </p:cNvPr>
          <p:cNvCxnSpPr/>
          <p:nvPr/>
        </p:nvCxnSpPr>
        <p:spPr>
          <a:xfrm flipH="1">
            <a:off x="2883583" y="1794726"/>
            <a:ext cx="12984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53F7B02B-8023-4CC1-9B6C-4B10DB9F0139}"/>
              </a:ext>
            </a:extLst>
          </p:cNvPr>
          <p:cNvSpPr txBox="1"/>
          <p:nvPr/>
        </p:nvSpPr>
        <p:spPr>
          <a:xfrm>
            <a:off x="637913" y="2931558"/>
            <a:ext cx="383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spontaneous symmetry breaking: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="" xmlns:a16="http://schemas.microsoft.com/office/drawing/2014/main" id="{70A58038-FF87-4BAB-80A1-2C7B58CB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75" y="3274320"/>
            <a:ext cx="3543300" cy="61912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="" xmlns:a16="http://schemas.microsoft.com/office/drawing/2014/main" id="{5893E816-F8CA-4D06-8CDE-971E11ED8C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487" y="4053754"/>
            <a:ext cx="1447800" cy="638175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="" xmlns:a16="http://schemas.microsoft.com/office/drawing/2014/main" id="{BEFDB815-D44F-49E8-BFE6-574D36949396}"/>
              </a:ext>
            </a:extLst>
          </p:cNvPr>
          <p:cNvSpPr/>
          <p:nvPr/>
        </p:nvSpPr>
        <p:spPr>
          <a:xfrm>
            <a:off x="3054327" y="3387916"/>
            <a:ext cx="381275" cy="3812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="" xmlns:a16="http://schemas.microsoft.com/office/drawing/2014/main" id="{74FB0400-3F75-4B56-9EC7-D1BB80D0932E}"/>
              </a:ext>
            </a:extLst>
          </p:cNvPr>
          <p:cNvSpPr txBox="1"/>
          <p:nvPr/>
        </p:nvSpPr>
        <p:spPr>
          <a:xfrm>
            <a:off x="4933603" y="1595258"/>
            <a:ext cx="388215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Okay, but…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right-handed neutrino that is a ‘</a:t>
            </a:r>
            <a:r>
              <a:rPr lang="en-US" sz="1600" b="0" i="0" u="none" strike="noStrike" baseline="0" dirty="0">
                <a:latin typeface="NimbusRomNo9L-Regu"/>
              </a:rPr>
              <a:t>singlet</a:t>
            </a:r>
            <a:br>
              <a:rPr lang="en-US" sz="1600" b="0" i="0" u="none" strike="noStrike" baseline="0" dirty="0">
                <a:latin typeface="NimbusRomNo9L-Regu"/>
              </a:rPr>
            </a:br>
            <a:r>
              <a:rPr lang="en-US" sz="1600" b="0" i="0" u="none" strike="noStrike" baseline="0" dirty="0" smtClean="0">
                <a:latin typeface="NimbusRomNo9L-Regu"/>
              </a:rPr>
              <a:t>under </a:t>
            </a:r>
            <a:r>
              <a:rPr lang="en-US" sz="1600" b="0" i="0" u="none" strike="noStrike" baseline="0" dirty="0">
                <a:latin typeface="NimbusRomNo9L-Regu"/>
              </a:rPr>
              <a:t>all the gauge groups’.</a:t>
            </a:r>
            <a:br>
              <a:rPr lang="en-US" sz="1600" b="0" i="0" u="none" strike="noStrike" baseline="0" dirty="0">
                <a:latin typeface="NimbusRomNo9L-Regu"/>
              </a:rPr>
            </a:br>
            <a:r>
              <a:rPr lang="en-US" sz="1600" dirty="0" smtClean="0">
                <a:latin typeface="NimbusRomNo9L-Regu"/>
              </a:rPr>
              <a:t>(</a:t>
            </a:r>
            <a:r>
              <a:rPr lang="en-US" sz="1600" dirty="0" smtClean="0">
                <a:latin typeface="NimbusRomNo9L-Regu"/>
              </a:rPr>
              <a:t>theorist talk for:</a:t>
            </a:r>
            <a:r>
              <a:rPr lang="en-US" sz="1600" dirty="0" smtClean="0">
                <a:latin typeface="NimbusRomNo9L-Regu"/>
              </a:rPr>
              <a:t> “it </a:t>
            </a:r>
            <a:r>
              <a:rPr lang="en-US" sz="1600" dirty="0">
                <a:latin typeface="NimbusRomNo9L-Regu"/>
              </a:rPr>
              <a:t>doesn’t ever do </a:t>
            </a:r>
            <a:r>
              <a:rPr lang="en-US" sz="1600" dirty="0">
                <a:latin typeface="NimbusRomNo9L-Regu"/>
              </a:rPr>
              <a:t/>
            </a:r>
            <a:br>
              <a:rPr lang="en-US" sz="1600" dirty="0">
                <a:latin typeface="NimbusRomNo9L-Regu"/>
              </a:rPr>
            </a:br>
            <a:r>
              <a:rPr lang="en-US" sz="1600" dirty="0" smtClean="0">
                <a:latin typeface="NimbusRomNo9L-Regu"/>
              </a:rPr>
              <a:t>anything”).</a:t>
            </a:r>
            <a:endParaRPr lang="en-US" sz="1600" dirty="0">
              <a:latin typeface="NimbusRomNo9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 u="none" strike="noStrike" baseline="0" dirty="0">
              <a:latin typeface="NimbusRomNo9L-Regu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NimbusRomNo9L-Regu"/>
              </a:rPr>
              <a:t>A ‘hierarchy’ problem: </a:t>
            </a:r>
            <a:br>
              <a:rPr lang="en-US" sz="1600" b="0" i="0" u="none" strike="noStrike" baseline="0" dirty="0">
                <a:latin typeface="NimbusRomNo9L-Regu"/>
              </a:rPr>
            </a:br>
            <a:r>
              <a:rPr lang="en-US" sz="1600" b="0" i="0" u="none" strike="noStrike" baseline="0" dirty="0">
                <a:latin typeface="NimbusRomNo9L-Regu"/>
              </a:rPr>
              <a:t>why Yukawa couplings so small</a:t>
            </a:r>
            <a:br>
              <a:rPr lang="en-US" sz="1600" b="0" i="0" u="none" strike="noStrike" baseline="0" dirty="0">
                <a:latin typeface="NimbusRomNo9L-Regu"/>
              </a:rPr>
            </a:br>
            <a:r>
              <a:rPr lang="en-US" sz="1600" b="0" i="0" u="none" strike="noStrike" baseline="0" dirty="0">
                <a:latin typeface="NimbusRomNo9L-Regu"/>
              </a:rPr>
              <a:t>for neutrinos?</a:t>
            </a:r>
          </a:p>
        </p:txBody>
      </p:sp>
      <p:pic>
        <p:nvPicPr>
          <p:cNvPr id="21" name="Image 3">
            <a:extLst>
              <a:ext uri="{FF2B5EF4-FFF2-40B4-BE49-F238E27FC236}">
                <a16:creationId xmlns="" xmlns:a16="http://schemas.microsoft.com/office/drawing/2014/main" id="{4F7279F4-4D69-4654-8AC1-3690FC89E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31" y="3245043"/>
            <a:ext cx="792088" cy="129680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="" xmlns:a16="http://schemas.microsoft.com/office/drawing/2014/main" id="{893867D7-D23D-49E7-99E4-7FA8F3E2B9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00" y="2504792"/>
            <a:ext cx="32194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A7DAB98-23D6-4A1C-8AAB-3F6794D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neutrino masses to SM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5FC502EC-F348-4031-A6E7-D6B1174483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334537"/>
            <a:ext cx="3876675" cy="485775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="" xmlns:a16="http://schemas.microsoft.com/office/drawing/2014/main" id="{6AFE6BD9-B563-4939-A14B-70D1091F21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806" y="2251085"/>
            <a:ext cx="3895725" cy="63817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="" xmlns:a16="http://schemas.microsoft.com/office/drawing/2014/main" id="{64B268AD-46C4-46E0-88E5-CCD4B557A4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3052444"/>
            <a:ext cx="906880" cy="6381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20" y="3084880"/>
            <a:ext cx="1322277" cy="5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169CFA37-D5FC-4BED-AEC7-103787A0D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324114"/>
            <a:ext cx="2315161" cy="63817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5C949821-AA3F-4DBF-A64A-5698873C4108}"/>
              </a:ext>
            </a:extLst>
          </p:cNvPr>
          <p:cNvSpPr txBox="1"/>
          <p:nvPr/>
        </p:nvSpPr>
        <p:spPr>
          <a:xfrm>
            <a:off x="655955" y="1833440"/>
            <a:ext cx="251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symmetry breaking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004C4360-677F-47B1-9AC6-42FCE3F4AA0F}"/>
              </a:ext>
            </a:extLst>
          </p:cNvPr>
          <p:cNvSpPr txBox="1"/>
          <p:nvPr/>
        </p:nvSpPr>
        <p:spPr>
          <a:xfrm>
            <a:off x="4922418" y="3052444"/>
            <a:ext cx="4042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α has units of 1/mass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 indicative of new physics</a:t>
            </a:r>
            <a:br>
              <a:rPr lang="en-US" dirty="0"/>
            </a:br>
            <a:r>
              <a:rPr lang="en-US" dirty="0"/>
              <a:t>inside the blob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mass scale -&gt; low mass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Majorana neutrinos violate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Neutrinos are </a:t>
            </a:r>
            <a:r>
              <a:rPr lang="en-US" dirty="0" smtClean="0"/>
              <a:t>their own </a:t>
            </a:r>
            <a:r>
              <a:rPr lang="en-US" dirty="0"/>
              <a:t>anti-particles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63749"/>
            <a:ext cx="1872208" cy="19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thought…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800" dirty="0"/>
              <a:t>The only possible d=5 operator </a:t>
            </a:r>
            <a:br>
              <a:rPr lang="en-US" sz="1800" dirty="0"/>
            </a:br>
            <a:r>
              <a:rPr lang="en-US" sz="1800" dirty="0"/>
              <a:t>is the one for </a:t>
            </a:r>
            <a:r>
              <a:rPr lang="en-US" sz="1800" dirty="0" err="1"/>
              <a:t>Majorana</a:t>
            </a:r>
            <a:r>
              <a:rPr lang="en-US" sz="1800" dirty="0"/>
              <a:t> neutrino masses.</a:t>
            </a:r>
          </a:p>
          <a:p>
            <a:pPr marL="0" indent="0" algn="ctr">
              <a:buNone/>
            </a:pPr>
            <a:r>
              <a:rPr lang="en-US" sz="1800" dirty="0"/>
              <a:t>If one were to look for new physics in this way, the</a:t>
            </a:r>
            <a:br>
              <a:rPr lang="en-US" sz="1800" dirty="0"/>
            </a:br>
            <a:r>
              <a:rPr lang="en-US" sz="1800" dirty="0"/>
              <a:t>first* thing one could hope to find is (</a:t>
            </a:r>
            <a:r>
              <a:rPr lang="en-US" sz="1800" dirty="0" err="1"/>
              <a:t>majorana</a:t>
            </a:r>
            <a:r>
              <a:rPr lang="en-US" sz="1800" dirty="0"/>
              <a:t>) neutrino masses.</a:t>
            </a:r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/>
              <a:t>Well….we did!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55</a:t>
            </a:fld>
            <a:endParaRPr lang="x-non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63" y="1939305"/>
            <a:ext cx="63912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275606"/>
            <a:ext cx="692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if we did effective field theory, like our quark-minded colleagues?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8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or not?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56</a:t>
            </a:fld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8585"/>
            <a:ext cx="20544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igure cap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4"/>
          <a:stretch/>
        </p:blipFill>
        <p:spPr bwMode="auto">
          <a:xfrm>
            <a:off x="971600" y="2067694"/>
            <a:ext cx="30168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138" y="1247197"/>
            <a:ext cx="431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option: </a:t>
            </a:r>
            <a:r>
              <a:rPr lang="en-US" dirty="0" err="1" smtClean="0"/>
              <a:t>neutrinoless</a:t>
            </a:r>
            <a:r>
              <a:rPr lang="en-US" dirty="0" smtClean="0"/>
              <a:t> double Beta decay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Possible if, and only if, </a:t>
            </a:r>
            <a:r>
              <a:rPr lang="en-US" dirty="0" err="1" smtClean="0"/>
              <a:t>Majorana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6829934" y="1616528"/>
            <a:ext cx="1848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400" dirty="0" smtClean="0"/>
              <a:t>Make a </a:t>
            </a:r>
            <a:r>
              <a:rPr lang="el-GR" sz="1400" dirty="0" smtClean="0"/>
              <a:t>ν</a:t>
            </a:r>
            <a:endParaRPr lang="en-US" sz="1400" dirty="0" smtClean="0"/>
          </a:p>
          <a:p>
            <a:pPr marL="342900" indent="-342900">
              <a:buAutoNum type="arabicParenR"/>
            </a:pPr>
            <a:endParaRPr lang="en-US" sz="1400" dirty="0"/>
          </a:p>
          <a:p>
            <a:pPr marL="342900" indent="-342900">
              <a:buAutoNum type="arabicParenR"/>
            </a:pPr>
            <a:r>
              <a:rPr lang="en-US" sz="1400" dirty="0" smtClean="0"/>
              <a:t>change helicity</a:t>
            </a:r>
            <a:br>
              <a:rPr lang="en-US" sz="1400" dirty="0" smtClean="0"/>
            </a:br>
            <a:r>
              <a:rPr lang="en-US" sz="1400" dirty="0" smtClean="0"/>
              <a:t>because he has</a:t>
            </a:r>
            <a:br>
              <a:rPr lang="en-US" sz="1400" dirty="0" smtClean="0"/>
            </a:br>
            <a:r>
              <a:rPr lang="en-US" sz="1400" dirty="0" smtClean="0"/>
              <a:t>mass.</a:t>
            </a:r>
          </a:p>
          <a:p>
            <a:pPr marL="342900" indent="-342900">
              <a:buAutoNum type="arabicParenR"/>
            </a:pPr>
            <a:endParaRPr lang="en-US" sz="1400" dirty="0"/>
          </a:p>
          <a:p>
            <a:pPr marL="342900" indent="-342900">
              <a:buAutoNum type="arabicParenR"/>
            </a:pPr>
            <a:r>
              <a:rPr lang="en-US" sz="1400" dirty="0" smtClean="0"/>
              <a:t>W wants to know:</a:t>
            </a:r>
            <a:endParaRPr lang="nl-NL" sz="1400" dirty="0" smtClean="0"/>
          </a:p>
          <a:p>
            <a:r>
              <a:rPr lang="en-US" sz="1400" dirty="0" smtClean="0"/>
              <a:t>       - helicity correct?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       </a:t>
            </a:r>
            <a:r>
              <a:rPr lang="en-US" sz="1400" strike="sngStrike" dirty="0" smtClean="0"/>
              <a:t>- nu/</a:t>
            </a:r>
            <a:r>
              <a:rPr lang="en-US" sz="1400" strike="sngStrike" dirty="0" err="1" smtClean="0"/>
              <a:t>nubar</a:t>
            </a:r>
            <a:r>
              <a:rPr lang="en-US" sz="1400" strike="sngStrike" dirty="0" smtClean="0"/>
              <a:t> correct</a:t>
            </a:r>
          </a:p>
        </p:txBody>
      </p:sp>
    </p:spTree>
    <p:extLst>
      <p:ext uri="{BB962C8B-B14F-4D97-AF65-F5344CB8AC3E}">
        <p14:creationId xmlns:p14="http://schemas.microsoft.com/office/powerpoint/2010/main" val="9599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372047-D560-47A1-8029-DF33EC0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looking for </a:t>
            </a:r>
            <a:r>
              <a:rPr lang="nl-NL" dirty="0" smtClean="0"/>
              <a:t>β</a:t>
            </a:r>
            <a:r>
              <a:rPr lang="el-GR" dirty="0" smtClean="0"/>
              <a:t>β</a:t>
            </a:r>
            <a:r>
              <a:rPr lang="en-US" dirty="0" smtClean="0"/>
              <a:t>0</a:t>
            </a:r>
            <a:r>
              <a:rPr lang="el-GR" dirty="0" smtClean="0"/>
              <a:t>ν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F2DC44DD-B121-4C92-AFB3-CB9B098A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57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75F5A246-8864-46E9-98F6-399F72F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75606"/>
            <a:ext cx="4061800" cy="3363838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7614"/>
            <a:ext cx="40956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428DD573-ED38-47DA-9103-2B9C3233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16" y="1229866"/>
            <a:ext cx="2274687" cy="11346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="" xmlns:a16="http://schemas.microsoft.com/office/drawing/2014/main" id="{999A0451-B373-45D0-A32F-E3E7D41A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Seesaw mechanism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92A0874-1171-4BDF-B1E6-2D9F46CA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58</a:t>
            </a:fld>
            <a:endParaRPr lang="x-none"/>
          </a:p>
        </p:txBody>
      </p:sp>
      <p:pic>
        <p:nvPicPr>
          <p:cNvPr id="8" name="Afbeelding 7">
            <a:extLst>
              <a:ext uri="{FF2B5EF4-FFF2-40B4-BE49-F238E27FC236}">
                <a16:creationId xmlns="" xmlns:a16="http://schemas.microsoft.com/office/drawing/2014/main" id="{C0737554-2376-44E5-91C8-DBCB9025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1" y="2644557"/>
            <a:ext cx="4572000" cy="2111163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="" xmlns:a16="http://schemas.microsoft.com/office/drawing/2014/main" id="{5401FD4C-3AB6-44E3-B4AF-CAAB91F2CCD6}"/>
              </a:ext>
            </a:extLst>
          </p:cNvPr>
          <p:cNvCxnSpPr>
            <a:cxnSpLocks/>
          </p:cNvCxnSpPr>
          <p:nvPr/>
        </p:nvCxnSpPr>
        <p:spPr>
          <a:xfrm flipH="1">
            <a:off x="306007" y="2076986"/>
            <a:ext cx="1643654" cy="567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="" xmlns:a16="http://schemas.microsoft.com/office/drawing/2014/main" id="{55DAD556-EC1E-4599-B95C-48B92F8D9722}"/>
              </a:ext>
            </a:extLst>
          </p:cNvPr>
          <p:cNvCxnSpPr>
            <a:cxnSpLocks/>
          </p:cNvCxnSpPr>
          <p:nvPr/>
        </p:nvCxnSpPr>
        <p:spPr>
          <a:xfrm>
            <a:off x="3059832" y="2114289"/>
            <a:ext cx="1687985" cy="6110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CC0A2B1C-B5B9-472A-9F90-05375E98FFE1}"/>
              </a:ext>
            </a:extLst>
          </p:cNvPr>
          <p:cNvSpPr txBox="1"/>
          <p:nvPr/>
        </p:nvSpPr>
        <p:spPr>
          <a:xfrm>
            <a:off x="755576" y="2562991"/>
            <a:ext cx="153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1 seesaw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="" xmlns:a16="http://schemas.microsoft.com/office/drawing/2014/main" id="{83C9E37F-67D6-4CC9-B4CF-6720E1C8AAB3}"/>
              </a:ext>
            </a:extLst>
          </p:cNvPr>
          <p:cNvSpPr txBox="1"/>
          <p:nvPr/>
        </p:nvSpPr>
        <p:spPr>
          <a:xfrm>
            <a:off x="2404577" y="2596455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="" xmlns:a16="http://schemas.microsoft.com/office/drawing/2014/main" id="{AD132B2B-F2E1-4E24-8769-B852A8AE64D9}"/>
              </a:ext>
            </a:extLst>
          </p:cNvPr>
          <p:cNvSpPr txBox="1"/>
          <p:nvPr/>
        </p:nvSpPr>
        <p:spPr>
          <a:xfrm>
            <a:off x="3598403" y="2596455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3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="" xmlns:a16="http://schemas.microsoft.com/office/drawing/2014/main" id="{24CF433B-50A4-464F-977E-CCECA826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510990"/>
            <a:ext cx="320223" cy="304728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="" xmlns:a16="http://schemas.microsoft.com/office/drawing/2014/main" id="{B39DBB4C-A976-4F10-AEFE-FA5E69831A38}"/>
              </a:ext>
            </a:extLst>
          </p:cNvPr>
          <p:cNvSpPr txBox="1"/>
          <p:nvPr/>
        </p:nvSpPr>
        <p:spPr>
          <a:xfrm>
            <a:off x="5220072" y="1707654"/>
            <a:ext cx="39570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Suppose the new physics is due</a:t>
            </a:r>
            <a:br>
              <a:rPr lang="en-US" dirty="0"/>
            </a:br>
            <a:r>
              <a:rPr lang="en-US" dirty="0"/>
              <a:t>to a right-handed neutrino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 it both a Yukawa coupling to the</a:t>
            </a:r>
            <a:br>
              <a:rPr lang="en-US" dirty="0"/>
            </a:br>
            <a:r>
              <a:rPr lang="en-US" dirty="0"/>
              <a:t>left-handed leptons, and Majorana</a:t>
            </a:r>
            <a:br>
              <a:rPr lang="en-US" dirty="0"/>
            </a:br>
            <a:r>
              <a:rPr lang="en-US" dirty="0"/>
              <a:t>mass term…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="" xmlns:a16="http://schemas.microsoft.com/office/drawing/2014/main" id="{78CCB881-F998-42D7-B4DE-85A551CC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77" y="2339829"/>
            <a:ext cx="320223" cy="3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E3F195-542D-4C1C-A8B6-5C204B35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35" y="282575"/>
            <a:ext cx="7886700" cy="993775"/>
          </a:xfrm>
        </p:spPr>
        <p:txBody>
          <a:bodyPr/>
          <a:lstStyle/>
          <a:p>
            <a:r>
              <a:rPr lang="en-US" dirty="0"/>
              <a:t>Seesaw mechanism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8F003DD5-675C-4393-841C-8FA1192E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1615" y="2089967"/>
            <a:ext cx="4152900" cy="47625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CCA7CCA5-D1BA-44B6-8D48-E127174A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59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36AD5FB6-DAC0-4241-83A8-F7FDD0AD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5975" y="1370013"/>
            <a:ext cx="4371975" cy="4762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045B0F1F-37E1-4FEE-83AF-068B7A323B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4" y="2773928"/>
            <a:ext cx="2809875" cy="69532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9795AF53-A750-49E2-94F1-4E60F3BE54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1048" y="4059803"/>
            <a:ext cx="1438275" cy="2667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182A5AC1-771B-4CCD-B05B-52D116D57725}"/>
              </a:ext>
            </a:extLst>
          </p:cNvPr>
          <p:cNvSpPr txBox="1"/>
          <p:nvPr/>
        </p:nvSpPr>
        <p:spPr>
          <a:xfrm>
            <a:off x="3830212" y="3579862"/>
            <a:ext cx="13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Eigenvalues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46DD4BB9-3EDA-4197-9D31-6D4B5742E6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009004"/>
            <a:ext cx="1447800" cy="63817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="" xmlns:a16="http://schemas.microsoft.com/office/drawing/2014/main" id="{2D605B30-9AD2-4C69-975A-3A1BB353B9BD}"/>
              </a:ext>
            </a:extLst>
          </p:cNvPr>
          <p:cNvCxnSpPr>
            <a:cxnSpLocks/>
          </p:cNvCxnSpPr>
          <p:nvPr/>
        </p:nvCxnSpPr>
        <p:spPr>
          <a:xfrm flipV="1">
            <a:off x="1547664" y="1707654"/>
            <a:ext cx="1512168" cy="47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9C5D362C-FB20-472D-BFD8-5791A3637FB3}"/>
              </a:ext>
            </a:extLst>
          </p:cNvPr>
          <p:cNvSpPr txBox="1"/>
          <p:nvPr/>
        </p:nvSpPr>
        <p:spPr>
          <a:xfrm>
            <a:off x="319631" y="1377645"/>
            <a:ext cx="1443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 ‘normal’ Dirac mass</a:t>
            </a:r>
            <a:br>
              <a:rPr lang="en-US" sz="1000" dirty="0"/>
            </a:br>
            <a:r>
              <a:rPr lang="en-US" sz="1000" dirty="0"/>
              <a:t>with </a:t>
            </a:r>
            <a:r>
              <a:rPr lang="el-GR" sz="1000" dirty="0"/>
              <a:t>λ</a:t>
            </a:r>
            <a:r>
              <a:rPr lang="en-US" sz="1000" dirty="0"/>
              <a:t> ~ 1. generated by</a:t>
            </a:r>
          </a:p>
          <a:p>
            <a:r>
              <a:rPr lang="en-US" sz="1000" dirty="0"/>
              <a:t>Yukawa coupling.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="" xmlns:a16="http://schemas.microsoft.com/office/drawing/2014/main" id="{C0070F61-4611-43CB-B671-8D8FB8E8F3E1}"/>
              </a:ext>
            </a:extLst>
          </p:cNvPr>
          <p:cNvSpPr txBox="1"/>
          <p:nvPr/>
        </p:nvSpPr>
        <p:spPr>
          <a:xfrm>
            <a:off x="6228184" y="627534"/>
            <a:ext cx="1959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Majorana mass for the</a:t>
            </a:r>
          </a:p>
          <a:p>
            <a:r>
              <a:rPr lang="en-US" sz="1200" dirty="0"/>
              <a:t>New, right handed neutrino</a:t>
            </a:r>
            <a:r>
              <a:rPr lang="en-US" dirty="0"/>
              <a:t>.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="" xmlns:a16="http://schemas.microsoft.com/office/drawing/2014/main" id="{401B00F8-8688-42A8-B341-6C716E92E853}"/>
              </a:ext>
            </a:extLst>
          </p:cNvPr>
          <p:cNvCxnSpPr>
            <a:cxnSpLocks/>
          </p:cNvCxnSpPr>
          <p:nvPr/>
        </p:nvCxnSpPr>
        <p:spPr>
          <a:xfrm flipH="1">
            <a:off x="4932040" y="898811"/>
            <a:ext cx="1258466" cy="62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="" xmlns:a16="http://schemas.microsoft.com/office/drawing/2014/main" id="{33120875-08A4-4597-8963-4AF2B560FBB2}"/>
              </a:ext>
            </a:extLst>
          </p:cNvPr>
          <p:cNvSpPr txBox="1"/>
          <p:nvPr/>
        </p:nvSpPr>
        <p:spPr>
          <a:xfrm>
            <a:off x="1263037" y="4491593"/>
            <a:ext cx="655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</a:t>
            </a:r>
            <a:r>
              <a:rPr lang="en-US" baseline="-25000" dirty="0"/>
              <a:t>R</a:t>
            </a:r>
            <a:r>
              <a:rPr lang="en-US" dirty="0"/>
              <a:t> is large, then the left-handed mass-eigenstates are very small!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="" xmlns:a16="http://schemas.microsoft.com/office/drawing/2014/main" id="{E07422C7-D200-407E-B51C-C627D9918D42}"/>
              </a:ext>
            </a:extLst>
          </p:cNvPr>
          <p:cNvGrpSpPr/>
          <p:nvPr/>
        </p:nvGrpSpPr>
        <p:grpSpPr>
          <a:xfrm>
            <a:off x="6760057" y="1996513"/>
            <a:ext cx="2114550" cy="2162175"/>
            <a:chOff x="6709819" y="1692840"/>
            <a:chExt cx="2114550" cy="2162175"/>
          </a:xfrm>
        </p:grpSpPr>
        <p:pic>
          <p:nvPicPr>
            <p:cNvPr id="1026" name="Picture 2" descr="Neutrino mass models - lecture 1">
              <a:extLst>
                <a:ext uri="{FF2B5EF4-FFF2-40B4-BE49-F238E27FC236}">
                  <a16:creationId xmlns="" xmlns:a16="http://schemas.microsoft.com/office/drawing/2014/main" id="{E41A0B23-DBC7-425A-9432-0A117F036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19" y="1692840"/>
              <a:ext cx="2114550" cy="216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Rechte verbindingslijn met pijl 26">
              <a:extLst>
                <a:ext uri="{FF2B5EF4-FFF2-40B4-BE49-F238E27FC236}">
                  <a16:creationId xmlns="" xmlns:a16="http://schemas.microsoft.com/office/drawing/2014/main" id="{6E9F0C94-A595-4933-9C13-2FCF74A48403}"/>
                </a:ext>
              </a:extLst>
            </p:cNvPr>
            <p:cNvCxnSpPr/>
            <p:nvPr/>
          </p:nvCxnSpPr>
          <p:spPr>
            <a:xfrm>
              <a:off x="6805356" y="1878021"/>
              <a:ext cx="0" cy="1731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="" xmlns:a16="http://schemas.microsoft.com/office/drawing/2014/main" id="{F1A55FE0-D78D-4CF2-90F5-60A3D485E509}"/>
                </a:ext>
              </a:extLst>
            </p:cNvPr>
            <p:cNvSpPr txBox="1"/>
            <p:nvPr/>
          </p:nvSpPr>
          <p:spPr>
            <a:xfrm rot="16200000">
              <a:off x="6564908" y="185167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</a:t>
              </a:r>
            </a:p>
          </p:txBody>
        </p:sp>
      </p:grpSp>
      <p:sp>
        <p:nvSpPr>
          <p:cNvPr id="3" name="Rechthoek 2">
            <a:extLst>
              <a:ext uri="{FF2B5EF4-FFF2-40B4-BE49-F238E27FC236}">
                <a16:creationId xmlns="" xmlns:a16="http://schemas.microsoft.com/office/drawing/2014/main" id="{373B2DAE-633B-4161-949D-B9142217FDD0}"/>
              </a:ext>
            </a:extLst>
          </p:cNvPr>
          <p:cNvSpPr/>
          <p:nvPr/>
        </p:nvSpPr>
        <p:spPr>
          <a:xfrm>
            <a:off x="395536" y="2859782"/>
            <a:ext cx="2114550" cy="1380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is the 1-neutrino case.</a:t>
            </a:r>
          </a:p>
          <a:p>
            <a:pPr algn="ctr"/>
            <a:r>
              <a:rPr lang="en-US" sz="1400" dirty="0"/>
              <a:t>For 3 generations</a:t>
            </a:r>
          </a:p>
          <a:p>
            <a:pPr algn="ctr"/>
            <a:r>
              <a:rPr lang="en-US" sz="1400" dirty="0"/>
              <a:t>M are matrices that</a:t>
            </a:r>
            <a:br>
              <a:rPr lang="en-US" sz="1400" dirty="0"/>
            </a:br>
            <a:r>
              <a:rPr lang="en-US" sz="1400" dirty="0"/>
              <a:t>can violate CP.</a:t>
            </a:r>
          </a:p>
        </p:txBody>
      </p:sp>
    </p:spTree>
    <p:extLst>
      <p:ext uri="{BB962C8B-B14F-4D97-AF65-F5344CB8AC3E}">
        <p14:creationId xmlns:p14="http://schemas.microsoft.com/office/powerpoint/2010/main" val="352481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1"/>
          <p:cNvSpPr/>
          <p:nvPr/>
        </p:nvSpPr>
        <p:spPr>
          <a:xfrm>
            <a:off x="1143000" y="271"/>
            <a:ext cx="6857575" cy="514318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pic>
        <p:nvPicPr>
          <p:cNvPr id="512" name="Afbeelding 511"/>
          <p:cNvPicPr/>
          <p:nvPr/>
        </p:nvPicPr>
        <p:blipFill>
          <a:blip r:embed="rId2"/>
          <a:stretch>
            <a:fillRect/>
          </a:stretch>
        </p:blipFill>
        <p:spPr>
          <a:xfrm>
            <a:off x="2460145" y="354415"/>
            <a:ext cx="4086380" cy="3847345"/>
          </a:xfrm>
          <a:prstGeom prst="rect">
            <a:avLst/>
          </a:prstGeom>
          <a:ln>
            <a:noFill/>
          </a:ln>
        </p:spPr>
      </p:pic>
      <p:sp>
        <p:nvSpPr>
          <p:cNvPr id="513" name="TextShape 2"/>
          <p:cNvSpPr txBox="1"/>
          <p:nvPr/>
        </p:nvSpPr>
        <p:spPr>
          <a:xfrm>
            <a:off x="2477802" y="6748214"/>
            <a:ext cx="3402337" cy="240750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</p:txBody>
      </p:sp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2E299E01-0E9B-41BB-9ACD-EDF5F63025CC}"/>
              </a:ext>
            </a:extLst>
          </p:cNvPr>
          <p:cNvSpPr txBox="1"/>
          <p:nvPr/>
        </p:nvSpPr>
        <p:spPr>
          <a:xfrm>
            <a:off x="3403999" y="4555904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 much has changed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 descr="Japan's particle observatory upgrading from 'Super' to 'Hyper' | The Asahi  Shimbun: Breaking News, Japan News and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69" y="87963"/>
            <a:ext cx="2860435" cy="43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E3F195-542D-4C1C-A8B6-5C204B35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35" y="282575"/>
            <a:ext cx="7886700" cy="993775"/>
          </a:xfrm>
        </p:spPr>
        <p:txBody>
          <a:bodyPr/>
          <a:lstStyle/>
          <a:p>
            <a:r>
              <a:rPr lang="en-US" dirty="0"/>
              <a:t>Seesaw mechanism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8F003DD5-675C-4393-841C-8FA1192E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1615" y="2089967"/>
            <a:ext cx="4152900" cy="47625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CCA7CCA5-D1BA-44B6-8D48-E127174A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60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36AD5FB6-DAC0-4241-83A8-F7FDD0AD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5975" y="1370013"/>
            <a:ext cx="4371975" cy="4762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045B0F1F-37E1-4FEE-83AF-068B7A323B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4" y="2773928"/>
            <a:ext cx="2809875" cy="69532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9795AF53-A750-49E2-94F1-4E60F3BE54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1048" y="4059803"/>
            <a:ext cx="1438275" cy="2667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182A5AC1-771B-4CCD-B05B-52D116D57725}"/>
              </a:ext>
            </a:extLst>
          </p:cNvPr>
          <p:cNvSpPr txBox="1"/>
          <p:nvPr/>
        </p:nvSpPr>
        <p:spPr>
          <a:xfrm>
            <a:off x="3830212" y="3579862"/>
            <a:ext cx="133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Eigenvalues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="" xmlns:a16="http://schemas.microsoft.com/office/drawing/2014/main" id="{46DD4BB9-3EDA-4197-9D31-6D4B5742E6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009004"/>
            <a:ext cx="1447800" cy="63817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="" xmlns:a16="http://schemas.microsoft.com/office/drawing/2014/main" id="{2D605B30-9AD2-4C69-975A-3A1BB353B9BD}"/>
              </a:ext>
            </a:extLst>
          </p:cNvPr>
          <p:cNvCxnSpPr>
            <a:cxnSpLocks/>
          </p:cNvCxnSpPr>
          <p:nvPr/>
        </p:nvCxnSpPr>
        <p:spPr>
          <a:xfrm flipV="1">
            <a:off x="1547664" y="1707654"/>
            <a:ext cx="1512168" cy="47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9C5D362C-FB20-472D-BFD8-5791A3637FB3}"/>
              </a:ext>
            </a:extLst>
          </p:cNvPr>
          <p:cNvSpPr txBox="1"/>
          <p:nvPr/>
        </p:nvSpPr>
        <p:spPr>
          <a:xfrm>
            <a:off x="319631" y="1377645"/>
            <a:ext cx="1443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 ‘normal’ Dirac mass</a:t>
            </a:r>
            <a:br>
              <a:rPr lang="en-US" sz="1000" dirty="0"/>
            </a:br>
            <a:r>
              <a:rPr lang="en-US" sz="1000" dirty="0"/>
              <a:t>with </a:t>
            </a:r>
            <a:r>
              <a:rPr lang="el-GR" sz="1000" dirty="0"/>
              <a:t>λ</a:t>
            </a:r>
            <a:r>
              <a:rPr lang="en-US" sz="1000" dirty="0"/>
              <a:t> ~ 1. generated by</a:t>
            </a:r>
          </a:p>
          <a:p>
            <a:r>
              <a:rPr lang="en-US" sz="1000" dirty="0"/>
              <a:t>Yukawa coupling.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="" xmlns:a16="http://schemas.microsoft.com/office/drawing/2014/main" id="{C0070F61-4611-43CB-B671-8D8FB8E8F3E1}"/>
              </a:ext>
            </a:extLst>
          </p:cNvPr>
          <p:cNvSpPr txBox="1"/>
          <p:nvPr/>
        </p:nvSpPr>
        <p:spPr>
          <a:xfrm>
            <a:off x="6228184" y="627534"/>
            <a:ext cx="1959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 Majorana mass for the</a:t>
            </a:r>
          </a:p>
          <a:p>
            <a:r>
              <a:rPr lang="en-US" sz="1200" dirty="0"/>
              <a:t>New, right handed neutrino</a:t>
            </a:r>
            <a:r>
              <a:rPr lang="en-US" dirty="0"/>
              <a:t>.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="" xmlns:a16="http://schemas.microsoft.com/office/drawing/2014/main" id="{401B00F8-8688-42A8-B341-6C716E92E853}"/>
              </a:ext>
            </a:extLst>
          </p:cNvPr>
          <p:cNvCxnSpPr>
            <a:cxnSpLocks/>
          </p:cNvCxnSpPr>
          <p:nvPr/>
        </p:nvCxnSpPr>
        <p:spPr>
          <a:xfrm flipH="1">
            <a:off x="4932040" y="898811"/>
            <a:ext cx="1258466" cy="62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="" xmlns:a16="http://schemas.microsoft.com/office/drawing/2014/main" id="{33120875-08A4-4597-8963-4AF2B560FBB2}"/>
              </a:ext>
            </a:extLst>
          </p:cNvPr>
          <p:cNvSpPr txBox="1"/>
          <p:nvPr/>
        </p:nvSpPr>
        <p:spPr>
          <a:xfrm>
            <a:off x="1263037" y="4491593"/>
            <a:ext cx="655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</a:t>
            </a:r>
            <a:r>
              <a:rPr lang="en-US" baseline="-25000" dirty="0"/>
              <a:t>R</a:t>
            </a:r>
            <a:r>
              <a:rPr lang="en-US" dirty="0"/>
              <a:t> is large, then the left-handed mass-eigenstates are very small!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="" xmlns:a16="http://schemas.microsoft.com/office/drawing/2014/main" id="{E07422C7-D200-407E-B51C-C627D9918D42}"/>
              </a:ext>
            </a:extLst>
          </p:cNvPr>
          <p:cNvGrpSpPr/>
          <p:nvPr/>
        </p:nvGrpSpPr>
        <p:grpSpPr>
          <a:xfrm>
            <a:off x="6760057" y="1996513"/>
            <a:ext cx="2114550" cy="2162175"/>
            <a:chOff x="6709819" y="1692840"/>
            <a:chExt cx="2114550" cy="2162175"/>
          </a:xfrm>
        </p:grpSpPr>
        <p:pic>
          <p:nvPicPr>
            <p:cNvPr id="1026" name="Picture 2" descr="Neutrino mass models - lecture 1">
              <a:extLst>
                <a:ext uri="{FF2B5EF4-FFF2-40B4-BE49-F238E27FC236}">
                  <a16:creationId xmlns="" xmlns:a16="http://schemas.microsoft.com/office/drawing/2014/main" id="{E41A0B23-DBC7-425A-9432-0A117F036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819" y="1692840"/>
              <a:ext cx="2114550" cy="216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Rechte verbindingslijn met pijl 26">
              <a:extLst>
                <a:ext uri="{FF2B5EF4-FFF2-40B4-BE49-F238E27FC236}">
                  <a16:creationId xmlns="" xmlns:a16="http://schemas.microsoft.com/office/drawing/2014/main" id="{6E9F0C94-A595-4933-9C13-2FCF74A48403}"/>
                </a:ext>
              </a:extLst>
            </p:cNvPr>
            <p:cNvCxnSpPr/>
            <p:nvPr/>
          </p:nvCxnSpPr>
          <p:spPr>
            <a:xfrm>
              <a:off x="6805356" y="1878021"/>
              <a:ext cx="0" cy="17317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="" xmlns:a16="http://schemas.microsoft.com/office/drawing/2014/main" id="{F1A55FE0-D78D-4CF2-90F5-60A3D485E509}"/>
                </a:ext>
              </a:extLst>
            </p:cNvPr>
            <p:cNvSpPr txBox="1"/>
            <p:nvPr/>
          </p:nvSpPr>
          <p:spPr>
            <a:xfrm rot="16200000">
              <a:off x="6564908" y="185167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</a:t>
              </a:r>
            </a:p>
          </p:txBody>
        </p:sp>
      </p:grpSp>
      <p:pic>
        <p:nvPicPr>
          <p:cNvPr id="31" name="Afbeelding 30">
            <a:extLst>
              <a:ext uri="{FF2B5EF4-FFF2-40B4-BE49-F238E27FC236}">
                <a16:creationId xmlns="" xmlns:a16="http://schemas.microsoft.com/office/drawing/2014/main" id="{338C16C3-1425-43E9-9577-398564AB0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095" y="386674"/>
            <a:ext cx="5769907" cy="4521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kstvak 31">
            <a:extLst>
              <a:ext uri="{FF2B5EF4-FFF2-40B4-BE49-F238E27FC236}">
                <a16:creationId xmlns="" xmlns:a16="http://schemas.microsoft.com/office/drawing/2014/main" id="{BDE151A2-D578-4102-9B15-7B8BFE326528}"/>
              </a:ext>
            </a:extLst>
          </p:cNvPr>
          <p:cNvSpPr txBox="1"/>
          <p:nvPr/>
        </p:nvSpPr>
        <p:spPr>
          <a:xfrm>
            <a:off x="6357332" y="4594971"/>
            <a:ext cx="106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Boris </a:t>
            </a:r>
            <a:r>
              <a:rPr lang="en-US" sz="1400" dirty="0" err="1"/>
              <a:t>Kayser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49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69447D5-4B57-4600-B27E-0A0D3258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Lepto</a:t>
            </a:r>
            <a:r>
              <a:rPr lang="en-US" dirty="0" smtClean="0"/>
              <a:t>)genesis</a:t>
            </a:r>
            <a:endParaRPr lang="en-US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87857E11-9453-47CC-9034-A26C6C563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131590"/>
            <a:ext cx="2232247" cy="205215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51F45C56-1759-4557-98BF-D9D27EB7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61</a:t>
            </a:fld>
            <a:endParaRPr lang="x-none"/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D8B1A5C8-18E4-4F62-8634-6BD3EF4D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53" y="2000654"/>
            <a:ext cx="4717876" cy="77495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62035DEF-23F7-40BA-9EA9-A75601D4AFDB}"/>
              </a:ext>
            </a:extLst>
          </p:cNvPr>
          <p:cNvSpPr txBox="1"/>
          <p:nvPr/>
        </p:nvSpPr>
        <p:spPr>
          <a:xfrm>
            <a:off x="3320450" y="1141177"/>
            <a:ext cx="479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 to photon ratio. Extremely well measured</a:t>
            </a:r>
          </a:p>
          <a:p>
            <a:r>
              <a:rPr lang="en-US" dirty="0"/>
              <a:t>From both CMB and Big Bang Nucleosynthesis.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="" xmlns:a16="http://schemas.microsoft.com/office/drawing/2014/main" id="{D37156B6-5C55-4984-B492-6951181A3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53" y="2654047"/>
            <a:ext cx="2500770" cy="180327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="" xmlns:a16="http://schemas.microsoft.com/office/drawing/2014/main" id="{097B28A9-6B20-4EA4-BBAD-DF586D04D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823" y="2654047"/>
            <a:ext cx="1957843" cy="180327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="" xmlns:a16="http://schemas.microsoft.com/office/drawing/2014/main" id="{9CBCEFD1-2AB3-45D3-A9B7-A672F8084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291830"/>
            <a:ext cx="2126329" cy="16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18E691B3-C075-47B3-B442-95BBBBEB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477517"/>
            <a:ext cx="4392488" cy="297957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9ECB84F-510C-4163-89A2-6D042F2B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62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EB54DEB4-1B15-4B7C-96C6-0C48806982DC}"/>
              </a:ext>
            </a:extLst>
          </p:cNvPr>
          <p:cNvSpPr txBox="1"/>
          <p:nvPr/>
        </p:nvSpPr>
        <p:spPr>
          <a:xfrm>
            <a:off x="5613208" y="480977"/>
            <a:ext cx="33003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Buzzword: </a:t>
            </a:r>
            <a:r>
              <a:rPr lang="en-US" dirty="0" smtClean="0"/>
              <a:t>“</a:t>
            </a:r>
            <a:r>
              <a:rPr lang="en-US" dirty="0" err="1"/>
              <a:t>S</a:t>
            </a:r>
            <a:r>
              <a:rPr lang="en-US" dirty="0" err="1" smtClean="0"/>
              <a:t>phalerons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Non-</a:t>
            </a:r>
            <a:r>
              <a:rPr lang="en-US" dirty="0" err="1"/>
              <a:t>pertubative</a:t>
            </a:r>
            <a:r>
              <a:rPr lang="en-US" dirty="0"/>
              <a:t> SM process that</a:t>
            </a:r>
          </a:p>
          <a:p>
            <a:r>
              <a:rPr lang="en-US" dirty="0"/>
              <a:t>Conserves B-L </a:t>
            </a:r>
          </a:p>
          <a:p>
            <a:r>
              <a:rPr lang="en-US" dirty="0"/>
              <a:t>(but not B and not L)</a:t>
            </a:r>
          </a:p>
          <a:p>
            <a:endParaRPr lang="en-US" dirty="0"/>
          </a:p>
        </p:txBody>
      </p:sp>
      <p:pic>
        <p:nvPicPr>
          <p:cNvPr id="1026" name="Picture 2" descr="Some Cutting-Edge Neutrino Topics:">
            <a:extLst>
              <a:ext uri="{FF2B5EF4-FFF2-40B4-BE49-F238E27FC236}">
                <a16:creationId xmlns=""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8" y="20925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5D7A50FA-41D5-43E6-9208-E09BB5121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07" y="2240165"/>
            <a:ext cx="1771553" cy="1058219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="" xmlns:a16="http://schemas.microsoft.com/office/drawing/2014/main" id="{26B79260-7B77-4B82-95BC-8D16F3C21C2A}"/>
              </a:ext>
            </a:extLst>
          </p:cNvPr>
          <p:cNvSpPr/>
          <p:nvPr/>
        </p:nvSpPr>
        <p:spPr>
          <a:xfrm rot="18691797">
            <a:off x="4068394" y="1656685"/>
            <a:ext cx="172819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C00BE95C-8739-4877-B149-399A72ECCFD5}"/>
              </a:ext>
            </a:extLst>
          </p:cNvPr>
          <p:cNvSpPr txBox="1"/>
          <p:nvPr/>
        </p:nvSpPr>
        <p:spPr>
          <a:xfrm>
            <a:off x="5198159" y="3826842"/>
            <a:ext cx="380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can convert a lepton </a:t>
            </a:r>
            <a:r>
              <a:rPr lang="en-US" dirty="0" smtClean="0"/>
              <a:t>asymmetry</a:t>
            </a:r>
            <a:br>
              <a:rPr lang="en-US" dirty="0" smtClean="0"/>
            </a:br>
            <a:r>
              <a:rPr lang="en-US" dirty="0" smtClean="0"/>
              <a:t>into </a:t>
            </a:r>
            <a:r>
              <a:rPr lang="en-US" dirty="0"/>
              <a:t>a Baryon one.</a:t>
            </a:r>
          </a:p>
        </p:txBody>
      </p:sp>
    </p:spTree>
    <p:extLst>
      <p:ext uri="{BB962C8B-B14F-4D97-AF65-F5344CB8AC3E}">
        <p14:creationId xmlns:p14="http://schemas.microsoft.com/office/powerpoint/2010/main" val="23968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="" xmlns:a16="http://schemas.microsoft.com/office/drawing/2014/main" id="{18E691B3-C075-47B3-B442-95BBBBEB6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1477517"/>
            <a:ext cx="4392488" cy="2979571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E9ECB84F-510C-4163-89A2-6D042F2B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63</a:t>
            </a:fld>
            <a:endParaRPr lang="x-none"/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EB54DEB4-1B15-4B7C-96C6-0C48806982DC}"/>
              </a:ext>
            </a:extLst>
          </p:cNvPr>
          <p:cNvSpPr txBox="1"/>
          <p:nvPr/>
        </p:nvSpPr>
        <p:spPr>
          <a:xfrm>
            <a:off x="5613208" y="480977"/>
            <a:ext cx="33003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Buzzword: “</a:t>
            </a:r>
            <a:r>
              <a:rPr lang="en-US" dirty="0" err="1"/>
              <a:t>sphalerons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Non-</a:t>
            </a:r>
            <a:r>
              <a:rPr lang="en-US" dirty="0" err="1"/>
              <a:t>pertubative</a:t>
            </a:r>
            <a:r>
              <a:rPr lang="en-US" dirty="0"/>
              <a:t> SM process that</a:t>
            </a:r>
          </a:p>
          <a:p>
            <a:r>
              <a:rPr lang="en-US" dirty="0"/>
              <a:t>Conserves B-L </a:t>
            </a:r>
          </a:p>
          <a:p>
            <a:r>
              <a:rPr lang="en-US" dirty="0"/>
              <a:t>(but not B and not L)</a:t>
            </a:r>
          </a:p>
          <a:p>
            <a:endParaRPr lang="en-US" dirty="0"/>
          </a:p>
        </p:txBody>
      </p:sp>
      <p:pic>
        <p:nvPicPr>
          <p:cNvPr id="1026" name="Picture 2" descr="Some Cutting-Edge Neutrino Topics:">
            <a:extLst>
              <a:ext uri="{FF2B5EF4-FFF2-40B4-BE49-F238E27FC236}">
                <a16:creationId xmlns=""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8" y="20925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5D7A50FA-41D5-43E6-9208-E09BB5121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07" y="2240165"/>
            <a:ext cx="1771553" cy="1058219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="" xmlns:a16="http://schemas.microsoft.com/office/drawing/2014/main" id="{26B79260-7B77-4B82-95BC-8D16F3C21C2A}"/>
              </a:ext>
            </a:extLst>
          </p:cNvPr>
          <p:cNvSpPr/>
          <p:nvPr/>
        </p:nvSpPr>
        <p:spPr>
          <a:xfrm rot="18691797">
            <a:off x="4068394" y="1656685"/>
            <a:ext cx="172819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="" xmlns:a16="http://schemas.microsoft.com/office/drawing/2014/main" id="{C00BE95C-8739-4877-B149-399A72ECCFD5}"/>
              </a:ext>
            </a:extLst>
          </p:cNvPr>
          <p:cNvSpPr txBox="1"/>
          <p:nvPr/>
        </p:nvSpPr>
        <p:spPr>
          <a:xfrm>
            <a:off x="5198159" y="3826842"/>
            <a:ext cx="380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can convert a lepton </a:t>
            </a:r>
            <a:r>
              <a:rPr lang="en-US" dirty="0" smtClean="0"/>
              <a:t>asymmetry</a:t>
            </a:r>
            <a:br>
              <a:rPr lang="en-US" dirty="0" smtClean="0"/>
            </a:br>
            <a:r>
              <a:rPr lang="en-US" dirty="0" smtClean="0"/>
              <a:t>into </a:t>
            </a:r>
            <a:r>
              <a:rPr lang="en-US" dirty="0"/>
              <a:t>a </a:t>
            </a:r>
            <a:r>
              <a:rPr lang="en-US" dirty="0" smtClean="0"/>
              <a:t>baryon </a:t>
            </a:r>
            <a:r>
              <a:rPr lang="en-US" dirty="0"/>
              <a:t>one.</a:t>
            </a:r>
          </a:p>
        </p:txBody>
      </p:sp>
      <p:pic>
        <p:nvPicPr>
          <p:cNvPr id="2" name="Picture 2" descr="http://watch24.net/wp-content/uploads/2013/11/HarryPotter-casting-a-spe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3" y="701805"/>
            <a:ext cx="566462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me Cutting-Edge Neutrino Topics:">
            <a:extLst>
              <a:ext uri="{FF2B5EF4-FFF2-40B4-BE49-F238E27FC236}">
                <a16:creationId xmlns="" xmlns:a16="http://schemas.microsoft.com/office/drawing/2014/main" id="{6E0DA1B0-9024-432F-A867-50205175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52622"/>
            <a:ext cx="1575085" cy="15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0293" y="1616035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Sphaleroneriamus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90B37CD-B5AE-4604-9F81-15CECD8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64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E56D4005-7C92-418C-A952-C3AE9274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79" r="46285"/>
          <a:stretch/>
        </p:blipFill>
        <p:spPr>
          <a:xfrm>
            <a:off x="5292080" y="699541"/>
            <a:ext cx="3123663" cy="4237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843558"/>
            <a:ext cx="476079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Dynamically generate lepton asymmetry, by</a:t>
            </a:r>
            <a:br>
              <a:rPr lang="en-US" dirty="0" smtClean="0"/>
            </a:br>
            <a:r>
              <a:rPr lang="en-US" i="1" dirty="0" smtClean="0"/>
              <a:t>producing</a:t>
            </a:r>
            <a:r>
              <a:rPr lang="en-US" dirty="0" smtClean="0"/>
              <a:t> N in the early universe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They decay into leptons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Lepton-asymmetry </a:t>
            </a:r>
            <a:r>
              <a:rPr lang="en-US" dirty="0" smtClean="0"/>
              <a:t>converted to Baryon</a:t>
            </a:r>
            <a:br>
              <a:rPr lang="en-US" dirty="0" smtClean="0"/>
            </a:br>
            <a:r>
              <a:rPr lang="en-US" dirty="0" smtClean="0"/>
              <a:t>asymmetry</a:t>
            </a:r>
            <a:r>
              <a:rPr lang="en-US" dirty="0"/>
              <a:t> </a:t>
            </a:r>
            <a:r>
              <a:rPr lang="en-US" dirty="0" smtClean="0"/>
              <a:t>by SM </a:t>
            </a:r>
            <a:r>
              <a:rPr lang="en-US" dirty="0" err="1" smtClean="0"/>
              <a:t>sphaleron</a:t>
            </a:r>
            <a:r>
              <a:rPr lang="en-US" dirty="0" smtClean="0"/>
              <a:t>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</a:t>
            </a:r>
            <a:r>
              <a:rPr lang="en-US" dirty="0" smtClean="0"/>
              <a:t>ll this </a:t>
            </a:r>
            <a:r>
              <a:rPr lang="en-US" dirty="0" smtClean="0"/>
              <a:t>while the Universe is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if this yields the correct </a:t>
            </a:r>
            <a:r>
              <a:rPr lang="en-US" dirty="0" err="1" smtClean="0"/>
              <a:t>Bayon</a:t>
            </a:r>
            <a:r>
              <a:rPr lang="en-US" dirty="0" smtClean="0"/>
              <a:t>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made to work, with various variations,</a:t>
            </a:r>
            <a:br>
              <a:rPr lang="en-US" dirty="0" smtClean="0"/>
            </a:br>
            <a:r>
              <a:rPr lang="en-US" dirty="0" smtClean="0"/>
              <a:t>for a huge mass-range for the right-handed</a:t>
            </a:r>
            <a:br>
              <a:rPr lang="en-US" dirty="0" smtClean="0"/>
            </a:br>
            <a:r>
              <a:rPr lang="en-US" dirty="0" smtClean="0"/>
              <a:t>neutrinos.</a:t>
            </a:r>
            <a:br>
              <a:rPr lang="en-US" dirty="0" smtClean="0"/>
            </a:br>
            <a:endParaRPr lang="en-US" dirty="0" smtClean="0"/>
          </a:p>
          <a:p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en-US" dirty="0" smtClean="0"/>
              <a:t>Leptogenesis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A90B37CD-B5AE-4604-9F81-15CECD8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65</a:t>
            </a:fld>
            <a:endParaRPr lang="x-none"/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en-US" dirty="0" smtClean="0"/>
              <a:t>Leptogenesis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6" y="1635646"/>
            <a:ext cx="4714110" cy="92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339502"/>
            <a:ext cx="3069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= right handed heavy neutrino, which</a:t>
            </a:r>
            <a:br>
              <a:rPr lang="en-US" sz="1400" dirty="0" smtClean="0"/>
            </a:br>
            <a:r>
              <a:rPr lang="en-US" sz="1400" dirty="0" smtClean="0"/>
              <a:t>       is its own anti-particle. M&gt;T</a:t>
            </a:r>
          </a:p>
          <a:p>
            <a:r>
              <a:rPr lang="en-US" sz="1400" dirty="0" smtClean="0"/>
              <a:t>L = (normal) Leptons</a:t>
            </a:r>
          </a:p>
          <a:p>
            <a:r>
              <a:rPr lang="en-US" sz="1400" dirty="0" smtClean="0"/>
              <a:t>H = Higgs</a:t>
            </a:r>
            <a:endParaRPr lang="nl-NL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76104"/>
            <a:ext cx="4680520" cy="12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2351" y="1297005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Processes creating leptons…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722351" y="2695321"/>
            <a:ext cx="379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Competing with ‘destroying</a:t>
            </a:r>
            <a:r>
              <a:rPr lang="en-US" dirty="0" smtClean="0"/>
              <a:t>’ leptons </a:t>
            </a:r>
            <a:r>
              <a:rPr lang="en-US" dirty="0" smtClean="0"/>
              <a:t>…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751786"/>
            <a:ext cx="29279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of coupled differential</a:t>
            </a:r>
            <a:br>
              <a:rPr lang="en-US" dirty="0" smtClean="0"/>
            </a:br>
            <a:r>
              <a:rPr lang="en-US" dirty="0" smtClean="0"/>
              <a:t>equations.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Starting with no 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Evolve while T goes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what happens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721986" y="2183443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This may create </a:t>
            </a:r>
          </a:p>
          <a:p>
            <a:r>
              <a:rPr lang="en-US" sz="1000" b="1" dirty="0" smtClean="0"/>
              <a:t>more L than anti-L</a:t>
            </a:r>
            <a:endParaRPr lang="nl-NL" sz="1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19672" y="2181751"/>
            <a:ext cx="144016" cy="200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92426"/>
            <a:ext cx="3168352" cy="56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64088" y="339502"/>
            <a:ext cx="3069623" cy="957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4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leptogenesis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66</a:t>
            </a:fld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98" y="1370013"/>
            <a:ext cx="540320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786083" y="2849818"/>
            <a:ext cx="2612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Net number </a:t>
            </a:r>
            <a:r>
              <a:rPr lang="en-US" sz="1200" dirty="0" smtClean="0"/>
              <a:t>or right handed neutrinos</a:t>
            </a:r>
            <a:endParaRPr lang="nl-NL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4227934"/>
            <a:ext cx="124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= Time, basically </a:t>
            </a:r>
            <a:endParaRPr lang="nl-NL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9285"/>
            <a:ext cx="576064" cy="42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21683"/>
            <a:ext cx="450155" cy="39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6016" y="2988317"/>
            <a:ext cx="8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Lepton</a:t>
            </a:r>
            <a:br>
              <a:rPr lang="en-US" sz="1200" dirty="0" smtClean="0"/>
            </a:br>
            <a:r>
              <a:rPr lang="en-US" sz="1200" dirty="0" smtClean="0"/>
              <a:t>asymmetry</a:t>
            </a:r>
            <a:endParaRPr lang="nl-NL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36096" y="3449982"/>
            <a:ext cx="216024" cy="20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6864269" y="3723878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7387960" y="3468106"/>
            <a:ext cx="162256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Compare with</a:t>
            </a:r>
          </a:p>
          <a:p>
            <a:r>
              <a:rPr lang="en-US" sz="1100" dirty="0" smtClean="0"/>
              <a:t>Observed </a:t>
            </a:r>
          </a:p>
          <a:p>
            <a:r>
              <a:rPr lang="en-US" sz="1100" dirty="0" smtClean="0"/>
              <a:t>Asymmetry </a:t>
            </a:r>
            <a:r>
              <a:rPr lang="el-GR" sz="1100" dirty="0" smtClean="0"/>
              <a:t>η</a:t>
            </a:r>
            <a:r>
              <a:rPr lang="en-US" sz="1100" baseline="-25000" dirty="0"/>
              <a:t>B</a:t>
            </a:r>
            <a:endParaRPr lang="en-US" sz="1100" baseline="-25000" dirty="0" smtClean="0"/>
          </a:p>
          <a:p>
            <a:endParaRPr lang="en-US" sz="1100" dirty="0"/>
          </a:p>
          <a:p>
            <a:r>
              <a:rPr lang="en-US" sz="1100" dirty="0" smtClean="0"/>
              <a:t>(not order of magnitude,</a:t>
            </a:r>
          </a:p>
          <a:p>
            <a:r>
              <a:rPr lang="en-US" sz="1100" dirty="0" smtClean="0"/>
              <a:t>But the actual, measured</a:t>
            </a:r>
            <a:br>
              <a:rPr lang="en-US" sz="1100" dirty="0" smtClean="0"/>
            </a:br>
            <a:r>
              <a:rPr lang="en-US" sz="1100" dirty="0" smtClean="0"/>
              <a:t>number, within errors)</a:t>
            </a:r>
            <a:endParaRPr lang="nl-NL" sz="11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7" y="4695915"/>
            <a:ext cx="3321134" cy="42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09310"/>
            <a:ext cx="324036" cy="2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leptogenesis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67</a:t>
            </a:fld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Okay, but we know nothing about these right handed neutrinos </a:t>
            </a:r>
            <a:endParaRPr lang="nl-NL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51670"/>
            <a:ext cx="4770288" cy="182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3899252"/>
            <a:ext cx="6660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 parameters in total; of which 6 are known (low-E angles + masses)</a:t>
            </a:r>
          </a:p>
          <a:p>
            <a:endParaRPr lang="en-US" dirty="0"/>
          </a:p>
          <a:p>
            <a:r>
              <a:rPr lang="en-US" dirty="0" smtClean="0"/>
              <a:t>One fun question: What if all the CPV is from the low-energy sector?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23049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leptogenesis</a:t>
            </a:r>
            <a:endParaRPr lang="nl-N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3329"/>
            <a:ext cx="263026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227934"/>
            <a:ext cx="648072" cy="6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4371950"/>
            <a:ext cx="2353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&lt;- for inverse ordering, looks</a:t>
            </a:r>
            <a:br>
              <a:rPr lang="en-US" sz="1400" dirty="0" smtClean="0"/>
            </a:br>
            <a:r>
              <a:rPr lang="en-US" sz="1400" dirty="0" smtClean="0"/>
              <a:t>different but same conclusion</a:t>
            </a:r>
            <a:endParaRPr lang="nl-NL" sz="14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31590"/>
            <a:ext cx="3717999" cy="21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16016" y="1239557"/>
            <a:ext cx="433509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at PeV masses for the RHN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Assume two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Scan all other parameters (mixing angles</a:t>
            </a:r>
            <a:br>
              <a:rPr lang="en-US" dirty="0" smtClean="0"/>
            </a:br>
            <a:r>
              <a:rPr lang="en-US" dirty="0" smtClean="0"/>
              <a:t>of the RHNs) to yield correct Baryon </a:t>
            </a:r>
            <a:r>
              <a:rPr lang="en-US" dirty="0" err="1" smtClean="0"/>
              <a:t>asy</a:t>
            </a:r>
            <a:r>
              <a:rPr lang="en-US" dirty="0" smtClean="0"/>
              <a:t>.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(</a:t>
            </a:r>
            <a:r>
              <a:rPr lang="nl-NL" dirty="0" err="1" smtClean="0"/>
              <a:t>while</a:t>
            </a:r>
            <a:r>
              <a:rPr lang="nl-NL" dirty="0" smtClean="0"/>
              <a:t> </a:t>
            </a:r>
            <a:r>
              <a:rPr lang="nl-NL" dirty="0" err="1" smtClean="0"/>
              <a:t>conserving</a:t>
            </a:r>
            <a:r>
              <a:rPr lang="nl-NL" dirty="0" smtClean="0"/>
              <a:t> CP </a:t>
            </a:r>
            <a:r>
              <a:rPr lang="nl-NL" dirty="0" err="1" smtClean="0"/>
              <a:t>there</a:t>
            </a:r>
            <a:r>
              <a:rPr lang="nl-NL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for which region it can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Symbol"/>
              <a:buChar char="Þ"/>
            </a:pPr>
            <a:r>
              <a:rPr lang="en-US" dirty="0" smtClean="0"/>
              <a:t>It works!</a:t>
            </a:r>
          </a:p>
          <a:p>
            <a:pPr marL="285750" indent="-285750">
              <a:buFont typeface="Symbol"/>
              <a:buChar char="Þ"/>
            </a:pPr>
            <a:endParaRPr lang="en-US" dirty="0"/>
          </a:p>
          <a:p>
            <a:r>
              <a:rPr lang="en-US" sz="1600" dirty="0" smtClean="0"/>
              <a:t>While there is absolutely no reason (</a:t>
            </a:r>
            <a:r>
              <a:rPr lang="en-US" sz="1600" dirty="0" err="1" smtClean="0"/>
              <a:t>afaik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r>
              <a:rPr lang="en-US" sz="1600" dirty="0" smtClean="0"/>
              <a:t>to suspect the CP conservation at high</a:t>
            </a:r>
            <a:br>
              <a:rPr lang="en-US" sz="1600" dirty="0" smtClean="0"/>
            </a:br>
            <a:r>
              <a:rPr lang="en-US" sz="1600" dirty="0" smtClean="0"/>
              <a:t>scale, it is ‘nice’ to know it is not needed.</a:t>
            </a:r>
          </a:p>
          <a:p>
            <a:r>
              <a:rPr lang="en-US" sz="1600" dirty="0" smtClean="0"/>
              <a:t>The low-scale CP phases can be measured(!)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5776" y="1365817"/>
            <a:ext cx="926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</a:t>
            </a:r>
            <a:r>
              <a:rPr lang="en-US" sz="1200" b="1" dirty="0" smtClean="0"/>
              <a:t>irac phase</a:t>
            </a:r>
            <a:endParaRPr lang="nl-NL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92095" y="2716884"/>
            <a:ext cx="1346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 </a:t>
            </a:r>
            <a:r>
              <a:rPr lang="en-US" sz="1200" b="1" dirty="0" err="1" smtClean="0"/>
              <a:t>Majorana</a:t>
            </a:r>
            <a:r>
              <a:rPr lang="en-US" sz="1200" b="1" dirty="0" smtClean="0"/>
              <a:t> phase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3919198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A7B913-75EC-4C27-9EB8-BD0F758E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leptogenesis</a:t>
            </a:r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815D6D3B-2CD9-4249-B53D-152390F0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69</a:t>
            </a:fld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5443"/>
            <a:ext cx="348065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1491630"/>
            <a:ext cx="46705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even do it with just the Dirac phase!</a:t>
            </a:r>
          </a:p>
          <a:p>
            <a:r>
              <a:rPr lang="en-US" dirty="0" smtClean="0"/>
              <a:t>(which we are already measuring and which</a:t>
            </a:r>
            <a:br>
              <a:rPr lang="en-US" dirty="0" smtClean="0"/>
            </a:br>
            <a:r>
              <a:rPr lang="en-US" dirty="0" smtClean="0"/>
              <a:t>will be measured by Dune).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nd with just the </a:t>
            </a:r>
            <a:r>
              <a:rPr lang="en-US" dirty="0" err="1" smtClean="0"/>
              <a:t>Majorana</a:t>
            </a:r>
            <a:r>
              <a:rPr lang="en-US" dirty="0" smtClean="0"/>
              <a:t> phases it works too.</a:t>
            </a:r>
          </a:p>
          <a:p>
            <a:endParaRPr lang="en-US" dirty="0" smtClean="0"/>
          </a:p>
          <a:p>
            <a:endParaRPr lang="en-US" dirty="0"/>
          </a:p>
          <a:p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512"/>
            <a:ext cx="4487416" cy="25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0884" y="1779662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l-GR" sz="1400" dirty="0" smtClean="0"/>
              <a:t>α</a:t>
            </a:r>
            <a:r>
              <a:rPr lang="en-US" sz="1400" baseline="-25000" dirty="0" smtClean="0"/>
              <a:t>21</a:t>
            </a:r>
            <a:r>
              <a:rPr lang="en-US" sz="1400" dirty="0" smtClean="0"/>
              <a:t> and </a:t>
            </a:r>
            <a:r>
              <a:rPr lang="el-GR" sz="1400" dirty="0" smtClean="0"/>
              <a:t>α</a:t>
            </a:r>
            <a:r>
              <a:rPr lang="en-US" sz="1400" baseline="-25000" dirty="0" smtClean="0"/>
              <a:t>31</a:t>
            </a:r>
            <a:r>
              <a:rPr lang="en-US" sz="1400" dirty="0" smtClean="0"/>
              <a:t> = 0 or </a:t>
            </a:r>
            <a:r>
              <a:rPr lang="el-GR" sz="1400" dirty="0" smtClean="0"/>
              <a:t>π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05960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="" xmlns:a16="http://schemas.microsoft.com/office/drawing/2014/main" id="{3867A549-9773-4410-AEA0-AB8F58F3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know..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="" xmlns:a16="http://schemas.microsoft.com/office/drawing/2014/main" id="{B0ACEB9C-2267-40A0-9281-880E8AD5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</a:t>
            </a:fld>
            <a:endParaRPr lang="x-none"/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F32DE7DD-22EA-40E2-B0B1-C919F502EB20}"/>
              </a:ext>
            </a:extLst>
          </p:cNvPr>
          <p:cNvSpPr txBox="1"/>
          <p:nvPr/>
        </p:nvSpPr>
        <p:spPr>
          <a:xfrm>
            <a:off x="683568" y="1563638"/>
            <a:ext cx="3259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3 of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have mass (since ~2000)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everywhere.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809FF19D-F341-496C-A2FE-FCB8E3B9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83665"/>
            <a:ext cx="3811544" cy="43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370013"/>
            <a:ext cx="7039694" cy="32623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Leptogenesis, building on seesaw mechanism:</a:t>
            </a:r>
          </a:p>
          <a:p>
            <a:pPr lvl="1"/>
            <a:r>
              <a:rPr lang="en-US" sz="2000" dirty="0" smtClean="0"/>
              <a:t>Rather minimal assumptions </a:t>
            </a:r>
            <a:br>
              <a:rPr lang="en-US" sz="2000" dirty="0" smtClean="0"/>
            </a:br>
            <a:r>
              <a:rPr lang="en-US" sz="2000" dirty="0" smtClean="0"/>
              <a:t>Every theory of massive neutrinos need RHN and </a:t>
            </a:r>
            <a:br>
              <a:rPr lang="en-US" sz="2000" dirty="0" smtClean="0"/>
            </a:br>
            <a:r>
              <a:rPr lang="en-US" sz="2000" dirty="0" smtClean="0"/>
              <a:t>no reason not to write general mass terms…</a:t>
            </a:r>
            <a:br>
              <a:rPr lang="en-US" sz="2000" dirty="0" smtClean="0"/>
            </a:br>
            <a:r>
              <a:rPr lang="en-US" sz="2000" dirty="0" smtClean="0"/>
              <a:t>All the rest follows.</a:t>
            </a:r>
          </a:p>
          <a:p>
            <a:pPr lvl="1"/>
            <a:r>
              <a:rPr lang="en-US" sz="2000" i="1" dirty="0" smtClean="0"/>
              <a:t>Explains why the normal neutrinos are light</a:t>
            </a:r>
          </a:p>
          <a:p>
            <a:pPr lvl="1"/>
            <a:r>
              <a:rPr lang="en-US" sz="2000" i="1" dirty="0" smtClean="0"/>
              <a:t>Explains the matter-anti-matter asymmetry in the Universe</a:t>
            </a:r>
          </a:p>
          <a:p>
            <a:pPr lvl="1"/>
            <a:r>
              <a:rPr lang="en-US" sz="2000" i="1" dirty="0" smtClean="0"/>
              <a:t>predicts/assumes </a:t>
            </a:r>
            <a:r>
              <a:rPr lang="en-US" sz="2000" i="1" dirty="0" err="1"/>
              <a:t>M</a:t>
            </a:r>
            <a:r>
              <a:rPr lang="en-US" sz="2000" i="1" dirty="0" err="1" smtClean="0"/>
              <a:t>ajorana</a:t>
            </a:r>
            <a:r>
              <a:rPr lang="en-US" sz="2000" i="1" dirty="0" smtClean="0"/>
              <a:t> particles -&gt; testable.</a:t>
            </a:r>
          </a:p>
          <a:p>
            <a:pPr lvl="1"/>
            <a:r>
              <a:rPr lang="en-US" sz="2000" dirty="0" smtClean="0"/>
              <a:t>Measuring CPV in normal neutrinos would lend a lot</a:t>
            </a:r>
            <a:br>
              <a:rPr lang="en-US" sz="2000" dirty="0" smtClean="0"/>
            </a:br>
            <a:r>
              <a:rPr lang="en-US" sz="2000" dirty="0" smtClean="0"/>
              <a:t>of, let’s say, “psychological support”</a:t>
            </a:r>
          </a:p>
          <a:p>
            <a:pPr lvl="1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70</a:t>
            </a:fld>
            <a:endParaRPr lang="x-non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5766"/>
            <a:ext cx="15323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71</a:t>
            </a:fld>
            <a:endParaRPr lang="x-none"/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9662"/>
            <a:ext cx="62646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971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="" xmlns:a16="http://schemas.microsoft.com/office/drawing/2014/main" id="{4CC9C4B3-6A3A-48F7-82E8-7EEDCFB9A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3" y="3844831"/>
            <a:ext cx="1590107" cy="121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mixing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72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1E714921-F806-4CEC-93AC-A5BE9CE4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27" y="1507618"/>
            <a:ext cx="5769645" cy="5747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55FDBE04-0F7A-4CB7-933C-9DC7AED4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97" y="3049069"/>
            <a:ext cx="1492212" cy="50661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="" xmlns:a16="http://schemas.microsoft.com/office/drawing/2014/main" id="{83E3D9BD-6A22-4FAB-9571-0A5BB516F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411" y="2314348"/>
            <a:ext cx="3455173" cy="502716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AC855574-55EC-4A17-8C77-565B0CBDDA0B}"/>
              </a:ext>
            </a:extLst>
          </p:cNvPr>
          <p:cNvSpPr txBox="1"/>
          <p:nvPr/>
        </p:nvSpPr>
        <p:spPr>
          <a:xfrm>
            <a:off x="5318109" y="3117710"/>
            <a:ext cx="20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</a:t>
            </a:r>
            <a:r>
              <a:rPr lang="en-US" dirty="0" err="1"/>
              <a:t>flavour</a:t>
            </a:r>
            <a:r>
              <a:rPr lang="en-US" dirty="0"/>
              <a:t>’ eigenstates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="" xmlns:a16="http://schemas.microsoft.com/office/drawing/2014/main" id="{1201AA15-A2D6-426C-AD24-72F70085048A}"/>
              </a:ext>
            </a:extLst>
          </p:cNvPr>
          <p:cNvSpPr txBox="1"/>
          <p:nvPr/>
        </p:nvSpPr>
        <p:spPr>
          <a:xfrm>
            <a:off x="1957341" y="3117710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eigenstates</a:t>
            </a:r>
          </a:p>
        </p:txBody>
      </p:sp>
    </p:spTree>
    <p:extLst>
      <p:ext uri="{BB962C8B-B14F-4D97-AF65-F5344CB8AC3E}">
        <p14:creationId xmlns:p14="http://schemas.microsoft.com/office/powerpoint/2010/main" val="39681325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73</a:t>
            </a:fld>
            <a:endParaRPr lang="x-none"/>
          </a:p>
        </p:txBody>
      </p:sp>
      <p:sp>
        <p:nvSpPr>
          <p:cNvPr id="9" name="Rechthoek 8">
            <a:extLst>
              <a:ext uri="{FF2B5EF4-FFF2-40B4-BE49-F238E27FC236}">
                <a16:creationId xmlns="" xmlns:a16="http://schemas.microsoft.com/office/drawing/2014/main" id="{D5597B5A-7112-40E1-BA78-198A311D8FBF}"/>
              </a:ext>
            </a:extLst>
          </p:cNvPr>
          <p:cNvSpPr/>
          <p:nvPr/>
        </p:nvSpPr>
        <p:spPr>
          <a:xfrm>
            <a:off x="755576" y="1257164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do neutrino’s behave so differently from quarks?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(do they get mass the same way??)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="" xmlns:a16="http://schemas.microsoft.com/office/drawing/2014/main" id="{22E8BB14-C61B-4F5D-B53E-197CCB3993B3}"/>
              </a:ext>
            </a:extLst>
          </p:cNvPr>
          <p:cNvSpPr/>
          <p:nvPr/>
        </p:nvSpPr>
        <p:spPr>
          <a:xfrm>
            <a:off x="755576" y="2736577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 what if neutrinos violate CP?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Leptogenesis</a:t>
            </a:r>
            <a:r>
              <a:rPr lang="en-US" dirty="0">
                <a:solidFill>
                  <a:schemeClr val="tx1"/>
                </a:solidFill>
              </a:rPr>
              <a:t>?)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="" xmlns:a16="http://schemas.microsoft.com/office/drawing/2014/main" id="{6D094D2E-3937-49BD-A4FF-112244FC2A34}"/>
              </a:ext>
            </a:extLst>
          </p:cNvPr>
          <p:cNvSpPr/>
          <p:nvPr/>
        </p:nvSpPr>
        <p:spPr>
          <a:xfrm>
            <a:off x="4572000" y="2074863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(why do we not even know)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Which neutrino is the heaviest?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="" xmlns:a16="http://schemas.microsoft.com/office/drawing/2014/main" id="{2EB1B8DA-7515-4D66-B940-4D5142644AAD}"/>
              </a:ext>
            </a:extLst>
          </p:cNvPr>
          <p:cNvSpPr/>
          <p:nvPr/>
        </p:nvSpPr>
        <p:spPr>
          <a:xfrm>
            <a:off x="4572000" y="3507854"/>
            <a:ext cx="3528392" cy="9937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neutrinos point to new Physics?</a:t>
            </a:r>
          </a:p>
        </p:txBody>
      </p:sp>
    </p:spTree>
    <p:extLst>
      <p:ext uri="{BB962C8B-B14F-4D97-AF65-F5344CB8AC3E}">
        <p14:creationId xmlns:p14="http://schemas.microsoft.com/office/powerpoint/2010/main" val="179164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471205" y="-356079"/>
            <a:ext cx="7950134" cy="549953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sp>
      <p:sp>
        <p:nvSpPr>
          <p:cNvPr id="519" name="CustomShape 2"/>
          <p:cNvSpPr/>
          <p:nvPr/>
        </p:nvSpPr>
        <p:spPr>
          <a:xfrm>
            <a:off x="9864687" y="1587799"/>
            <a:ext cx="4261351" cy="1483931"/>
          </a:xfrm>
          <a:prstGeom prst="rect">
            <a:avLst/>
          </a:prstGeom>
          <a:solidFill>
            <a:srgbClr val="E6E6E6"/>
          </a:solidFill>
          <a:ln>
            <a:solidFill>
              <a:srgbClr val="FF0000"/>
            </a:solidFill>
          </a:ln>
        </p:spPr>
      </p:sp>
      <p:sp>
        <p:nvSpPr>
          <p:cNvPr id="520" name="TextShape 3"/>
          <p:cNvSpPr txBox="1"/>
          <p:nvPr/>
        </p:nvSpPr>
        <p:spPr>
          <a:xfrm>
            <a:off x="9921202" y="1665438"/>
            <a:ext cx="4002660" cy="1282121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r>
              <a:rPr lang="en-US" sz="1225"/>
              <a:t>bron						energie		flux cm</a:t>
            </a:r>
            <a:r>
              <a:rPr lang="en-US" sz="1225" baseline="33000"/>
              <a:t>-2</a:t>
            </a:r>
            <a:r>
              <a:rPr lang="en-US" sz="1225"/>
              <a:t> s</a:t>
            </a:r>
            <a:r>
              <a:rPr lang="en-US" sz="1225" baseline="33000"/>
              <a:t>-1</a:t>
            </a:r>
            <a:endParaRPr sz="1225"/>
          </a:p>
          <a:p>
            <a:endParaRPr sz="1225"/>
          </a:p>
          <a:p>
            <a:r>
              <a:rPr lang="en-US" sz="1225"/>
              <a:t>big bang neutrino's		10</a:t>
            </a:r>
            <a:r>
              <a:rPr lang="en-US" sz="1225" baseline="33000"/>
              <a:t>-4</a:t>
            </a:r>
            <a:r>
              <a:rPr lang="en-US" sz="1225"/>
              <a:t> eV		5 10</a:t>
            </a:r>
            <a:r>
              <a:rPr lang="en-US" sz="1225" baseline="33000"/>
              <a:t>12</a:t>
            </a:r>
            <a:endParaRPr sz="1225"/>
          </a:p>
          <a:p>
            <a:r>
              <a:rPr lang="en-US" sz="1225"/>
              <a:t>solar neutrinos			MeV		6 10</a:t>
            </a:r>
            <a:r>
              <a:rPr lang="en-US" sz="1225" baseline="33000"/>
              <a:t>10</a:t>
            </a:r>
            <a:r>
              <a:rPr lang="en-US" sz="1225"/>
              <a:t> </a:t>
            </a:r>
            <a:endParaRPr sz="1225"/>
          </a:p>
          <a:p>
            <a:r>
              <a:rPr lang="en-US" sz="1225"/>
              <a:t>reactor @ 100 km			MeV		3 10</a:t>
            </a:r>
            <a:r>
              <a:rPr lang="en-US" sz="1225" baseline="33000"/>
              <a:t>6 </a:t>
            </a:r>
            <a:endParaRPr sz="1225"/>
          </a:p>
          <a:p>
            <a:r>
              <a:rPr lang="en-US" sz="1225"/>
              <a:t>atmospheric				GeV		0.1</a:t>
            </a:r>
            <a:endParaRPr sz="1225"/>
          </a:p>
          <a:p>
            <a:r>
              <a:rPr lang="en-US" sz="1225"/>
              <a:t>cosmic					TeV			10</a:t>
            </a:r>
            <a:r>
              <a:rPr lang="en-US" sz="1225" baseline="33000"/>
              <a:t>-10</a:t>
            </a:r>
            <a:endParaRPr sz="1225"/>
          </a:p>
        </p:txBody>
      </p:sp>
      <p:pic>
        <p:nvPicPr>
          <p:cNvPr id="521" name="Afbeelding 520"/>
          <p:cNvPicPr/>
          <p:nvPr/>
        </p:nvPicPr>
        <p:blipFill>
          <a:blip r:embed="rId2"/>
          <a:stretch>
            <a:fillRect/>
          </a:stretch>
        </p:blipFill>
        <p:spPr>
          <a:xfrm>
            <a:off x="5911650" y="3499349"/>
            <a:ext cx="2158402" cy="1522871"/>
          </a:xfrm>
          <a:prstGeom prst="rect">
            <a:avLst/>
          </a:prstGeom>
          <a:ln>
            <a:noFill/>
          </a:ln>
        </p:spPr>
      </p:pic>
      <p:pic>
        <p:nvPicPr>
          <p:cNvPr id="522" name="Afbeelding 521"/>
          <p:cNvPicPr/>
          <p:nvPr/>
        </p:nvPicPr>
        <p:blipFill>
          <a:blip r:embed="rId3"/>
          <a:stretch>
            <a:fillRect/>
          </a:stretch>
        </p:blipFill>
        <p:spPr>
          <a:xfrm>
            <a:off x="576274" y="-307586"/>
            <a:ext cx="4450526" cy="3654598"/>
          </a:xfrm>
          <a:prstGeom prst="rect">
            <a:avLst/>
          </a:prstGeom>
          <a:ln>
            <a:noFill/>
          </a:ln>
        </p:spPr>
      </p:pic>
      <p:sp>
        <p:nvSpPr>
          <p:cNvPr id="523" name="Line 4"/>
          <p:cNvSpPr/>
          <p:nvPr/>
        </p:nvSpPr>
        <p:spPr>
          <a:xfrm>
            <a:off x="2699917" y="1312516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4" name="Line 5"/>
          <p:cNvSpPr/>
          <p:nvPr/>
        </p:nvSpPr>
        <p:spPr>
          <a:xfrm>
            <a:off x="2700183" y="1182957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5" name="Line 6"/>
          <p:cNvSpPr/>
          <p:nvPr/>
        </p:nvSpPr>
        <p:spPr>
          <a:xfrm>
            <a:off x="2858050" y="1166793"/>
            <a:ext cx="3738134" cy="2494688"/>
          </a:xfrm>
          <a:prstGeom prst="line">
            <a:avLst/>
          </a:prstGeom>
          <a:ln>
            <a:solidFill>
              <a:srgbClr val="FF0000"/>
            </a:solidFill>
          </a:ln>
        </p:spPr>
      </p:sp>
      <p:sp>
        <p:nvSpPr>
          <p:cNvPr id="526" name="Line 7"/>
          <p:cNvSpPr/>
          <p:nvPr/>
        </p:nvSpPr>
        <p:spPr>
          <a:xfrm>
            <a:off x="6876895" y="4115060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7" name="Line 8"/>
          <p:cNvSpPr/>
          <p:nvPr/>
        </p:nvSpPr>
        <p:spPr>
          <a:xfrm>
            <a:off x="7087827" y="4115060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8" name="Line 9"/>
          <p:cNvSpPr/>
          <p:nvPr/>
        </p:nvSpPr>
        <p:spPr>
          <a:xfrm>
            <a:off x="7000005" y="3855942"/>
            <a:ext cx="1070578" cy="648041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</p:sp>
      <p:sp>
        <p:nvSpPr>
          <p:cNvPr id="529" name="TextShape 10"/>
          <p:cNvSpPr txBox="1"/>
          <p:nvPr/>
        </p:nvSpPr>
        <p:spPr>
          <a:xfrm>
            <a:off x="857251" y="3855942"/>
            <a:ext cx="4629353" cy="782498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  <a:p>
            <a:r>
              <a:rPr lang="en-US" sz="1497" b="1" dirty="0">
                <a:solidFill>
                  <a:srgbClr val="FFFF00"/>
                </a:solidFill>
              </a:rPr>
              <a:t>60 000 000 000 neutrinos per cm</a:t>
            </a:r>
            <a:r>
              <a:rPr lang="en-US" sz="1497" b="1" baseline="33000" dirty="0">
                <a:solidFill>
                  <a:srgbClr val="FFFF00"/>
                </a:solidFill>
              </a:rPr>
              <a:t>2</a:t>
            </a:r>
            <a:r>
              <a:rPr lang="en-US" sz="1497" b="1" dirty="0">
                <a:solidFill>
                  <a:srgbClr val="FFFF00"/>
                </a:solidFill>
              </a:rPr>
              <a:t> per second from the Sun</a:t>
            </a:r>
            <a:endParaRPr sz="1225" dirty="0"/>
          </a:p>
          <a:p>
            <a:endParaRPr sz="1225" dirty="0"/>
          </a:p>
        </p:txBody>
      </p:sp>
    </p:spTree>
    <p:extLst>
      <p:ext uri="{BB962C8B-B14F-4D97-AF65-F5344CB8AC3E}">
        <p14:creationId xmlns:p14="http://schemas.microsoft.com/office/powerpoint/2010/main" val="14745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71206" y="-356386"/>
            <a:ext cx="7950134" cy="55001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64145" tIns="32073" rIns="64145" bIns="32073" anchor="ctr" anchorCtr="0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11650" y="3499445"/>
            <a:ext cx="2158401" cy="152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273" y="-307888"/>
            <a:ext cx="4450526" cy="36549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/>
          <p:cNvSpPr/>
          <p:nvPr/>
        </p:nvSpPr>
        <p:spPr>
          <a:xfrm>
            <a:off x="2699917" y="1312384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2700182" y="1182811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858050" y="1166645"/>
            <a:ext cx="3738134" cy="24949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6876895" y="4115223"/>
            <a:ext cx="1070578" cy="648109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>
            <a:off x="7087825" y="4115223"/>
            <a:ext cx="1070579" cy="648109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/>
          <p:cNvSpPr/>
          <p:nvPr/>
        </p:nvSpPr>
        <p:spPr>
          <a:xfrm>
            <a:off x="7000005" y="3856076"/>
            <a:ext cx="1070578" cy="64811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>
            <a:off x="5525606" y="3207968"/>
            <a:ext cx="912710" cy="599611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5402761" y="2997319"/>
            <a:ext cx="1035821" cy="680687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5314939" y="2786672"/>
            <a:ext cx="1281509" cy="875168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64145" tIns="32073" rIns="64145" bIns="32073" anchor="ctr" anchorCtr="1" compatLnSpc="0"/>
          <a:lstStyle/>
          <a:p>
            <a:pPr hangingPunct="0"/>
            <a:endParaRPr lang="en-US" sz="127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7386" y="307888"/>
            <a:ext cx="2678446" cy="557856"/>
          </a:xfrm>
          <a:prstGeom prst="rect">
            <a:avLst/>
          </a:prstGeom>
          <a:noFill/>
          <a:ln>
            <a:noFill/>
          </a:ln>
        </p:spPr>
        <p:txBody>
          <a:bodyPr vert="horz" wrap="none" lIns="64145" tIns="32073" rIns="64145" bIns="32073" anchorCtr="0" compatLnSpc="0">
            <a:spAutoFit/>
          </a:bodyPr>
          <a:lstStyle/>
          <a:p>
            <a:pPr hangingPunct="0"/>
            <a:r>
              <a:rPr lang="en-US" sz="1575" b="1" dirty="0">
                <a:solidFill>
                  <a:srgbClr val="FFFF00"/>
                </a:solidFill>
                <a:ea typeface="DejaVu Sans" pitchFamily="2"/>
                <a:cs typeface="DejaVu Sans" pitchFamily="2"/>
              </a:rPr>
              <a:t>Block of lead:</a:t>
            </a:r>
          </a:p>
          <a:p>
            <a:pPr hangingPunct="0"/>
            <a:r>
              <a:rPr lang="en-US" sz="1575" b="1" dirty="0">
                <a:solidFill>
                  <a:srgbClr val="FFFF00"/>
                </a:solidFill>
                <a:ea typeface="DejaVu Sans" pitchFamily="2"/>
                <a:cs typeface="DejaVu Sans" pitchFamily="2"/>
              </a:rPr>
              <a:t>1 in 10000 neutrinos absorbed</a:t>
            </a:r>
          </a:p>
        </p:txBody>
      </p:sp>
      <p:sp>
        <p:nvSpPr>
          <p:cNvPr id="19" name="Cube 18"/>
          <p:cNvSpPr/>
          <p:nvPr/>
        </p:nvSpPr>
        <p:spPr>
          <a:xfrm rot="7563651">
            <a:off x="3989413" y="1037094"/>
            <a:ext cx="1562933" cy="2891871"/>
          </a:xfrm>
          <a:prstGeom prst="cube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171" tIns="32586" rIns="65171" bIns="32586" rtlCol="0" anchor="ctr"/>
          <a:lstStyle/>
          <a:p>
            <a:pPr algn="ctr"/>
            <a:endParaRPr lang="nl-NL" sz="1350"/>
          </a:p>
        </p:txBody>
      </p:sp>
      <p:sp>
        <p:nvSpPr>
          <p:cNvPr id="20" name="TextShape 10"/>
          <p:cNvSpPr txBox="1"/>
          <p:nvPr/>
        </p:nvSpPr>
        <p:spPr>
          <a:xfrm>
            <a:off x="857251" y="3855942"/>
            <a:ext cx="4629353" cy="782498"/>
          </a:xfrm>
          <a:prstGeom prst="rect">
            <a:avLst/>
          </a:prstGeom>
        </p:spPr>
        <p:txBody>
          <a:bodyPr wrap="none" lIns="61229" tIns="30614" rIns="61229" bIns="30614"/>
          <a:lstStyle/>
          <a:p>
            <a:endParaRPr sz="1225" dirty="0"/>
          </a:p>
          <a:p>
            <a:r>
              <a:rPr lang="en-US" sz="1497" b="1" dirty="0">
                <a:solidFill>
                  <a:srgbClr val="FFFF00"/>
                </a:solidFill>
              </a:rPr>
              <a:t>60 000 000 000 neutrinos per cm</a:t>
            </a:r>
            <a:r>
              <a:rPr lang="en-US" sz="1497" b="1" baseline="33000" dirty="0">
                <a:solidFill>
                  <a:srgbClr val="FFFF00"/>
                </a:solidFill>
              </a:rPr>
              <a:t>2</a:t>
            </a:r>
            <a:r>
              <a:rPr lang="en-US" sz="1497" b="1" dirty="0">
                <a:solidFill>
                  <a:srgbClr val="FFFF00"/>
                </a:solidFill>
              </a:rPr>
              <a:t> per second from the Sun</a:t>
            </a:r>
            <a:endParaRPr sz="1225" dirty="0"/>
          </a:p>
          <a:p>
            <a:endParaRPr sz="1225" dirty="0"/>
          </a:p>
        </p:txBody>
      </p:sp>
    </p:spTree>
    <p:extLst>
      <p:ext uri="{BB962C8B-B14F-4D97-AF65-F5344CB8AC3E}">
        <p14:creationId xmlns:p14="http://schemas.microsoft.com/office/powerpoint/2010/main" val="2648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1498</Words>
  <Application>Microsoft Office PowerPoint</Application>
  <PresentationFormat>On-screen Show (16:9)</PresentationFormat>
  <Paragraphs>447</Paragraphs>
  <Slides>73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Custom Design</vt:lpstr>
      <vt:lpstr>PowerPoint Presentation</vt:lpstr>
      <vt:lpstr>outline</vt:lpstr>
      <vt:lpstr>PowerPoint Presentation</vt:lpstr>
      <vt:lpstr>neutrinos</vt:lpstr>
      <vt:lpstr>PowerPoint Presentation</vt:lpstr>
      <vt:lpstr>PowerPoint Presentation</vt:lpstr>
      <vt:lpstr>What we know..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mixing</vt:lpstr>
      <vt:lpstr>mixing</vt:lpstr>
      <vt:lpstr>oscillations</vt:lpstr>
      <vt:lpstr>oscillations</vt:lpstr>
      <vt:lpstr>PowerPoint Presentation</vt:lpstr>
      <vt:lpstr>PowerPoint Presentation</vt:lpstr>
      <vt:lpstr>“Solar neutrino problem”</vt:lpstr>
      <vt:lpstr>Solar neutrino problem  (2001)</vt:lpstr>
      <vt:lpstr>Solar neutrino problem  (2001)</vt:lpstr>
      <vt:lpstr>“Solar neutrino problem”</vt:lpstr>
      <vt:lpstr>PowerPoint Presentation</vt:lpstr>
      <vt:lpstr>PowerPoint Presentation</vt:lpstr>
      <vt:lpstr>reactors</vt:lpstr>
      <vt:lpstr>reactors</vt:lpstr>
      <vt:lpstr>At smaller distances..</vt:lpstr>
      <vt:lpstr>PowerPoint Presentation</vt:lpstr>
      <vt:lpstr>PowerPoint Presentation</vt:lpstr>
      <vt:lpstr>Atmospheric neutrinos</vt:lpstr>
      <vt:lpstr>Atmospheric neutrinos</vt:lpstr>
      <vt:lpstr>Evidence neutrino oscillations</vt:lpstr>
      <vt:lpstr>Evidence neutrino oscillations</vt:lpstr>
      <vt:lpstr>PowerPoint Presentation</vt:lpstr>
      <vt:lpstr>Oscillations</vt:lpstr>
      <vt:lpstr>Confirming ‘atmospheric’ mixing</vt:lpstr>
      <vt:lpstr>Confirming ‘atmospheric’ mixing</vt:lpstr>
      <vt:lpstr>… most recent to join the game I think</vt:lpstr>
      <vt:lpstr>… most recent to join the game I think</vt:lpstr>
      <vt:lpstr>Global fits..</vt:lpstr>
      <vt:lpstr>Conclusions so far..</vt:lpstr>
      <vt:lpstr>What about CP? (i.e. the supposed topic of this lecture ;) </vt:lpstr>
      <vt:lpstr>What about CP? (i.e. the supposed topic of this lecture ;) </vt:lpstr>
      <vt:lpstr>Interesting factoid </vt:lpstr>
      <vt:lpstr>Measure δ  </vt:lpstr>
      <vt:lpstr>Global fit (nufit 5.0), </vt:lpstr>
      <vt:lpstr>Mass ordering</vt:lpstr>
      <vt:lpstr>How to compute  </vt:lpstr>
      <vt:lpstr>KM3NeT/ORCA</vt:lpstr>
      <vt:lpstr>Neutrinos vs Quarks</vt:lpstr>
      <vt:lpstr>PowerPoint Presentation</vt:lpstr>
      <vt:lpstr>Neutrinos vs Quarks</vt:lpstr>
      <vt:lpstr>Adding neutrino masses to SM</vt:lpstr>
      <vt:lpstr>Adding neutrino masses to SM</vt:lpstr>
      <vt:lpstr>Interesting thought…</vt:lpstr>
      <vt:lpstr>Majorana or not?</vt:lpstr>
      <vt:lpstr>Experiments looking for ββ0ν</vt:lpstr>
      <vt:lpstr>Seesaw mechanism</vt:lpstr>
      <vt:lpstr>Seesaw mechanism</vt:lpstr>
      <vt:lpstr>Seesaw mechanism</vt:lpstr>
      <vt:lpstr>(Lepto)genesis</vt:lpstr>
      <vt:lpstr>PowerPoint Presentation</vt:lpstr>
      <vt:lpstr>PowerPoint Presentation</vt:lpstr>
      <vt:lpstr>Leptogenesis</vt:lpstr>
      <vt:lpstr>Leptogenesis</vt:lpstr>
      <vt:lpstr>leptogenesis</vt:lpstr>
      <vt:lpstr>leptogenesis</vt:lpstr>
      <vt:lpstr>leptogenesis</vt:lpstr>
      <vt:lpstr>leptogenesis</vt:lpstr>
      <vt:lpstr>In conclusion</vt:lpstr>
      <vt:lpstr>PowerPoint Presentation</vt:lpstr>
      <vt:lpstr>mixing</vt:lpstr>
      <vt:lpstr>Questions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phase-1 Memorandum of Understanding</dc:title>
  <dc:creator>mjg_2</dc:creator>
  <cp:lastModifiedBy>aart heijboer</cp:lastModifiedBy>
  <cp:revision>1041</cp:revision>
  <cp:lastPrinted>2018-01-23T15:32:14Z</cp:lastPrinted>
  <dcterms:created xsi:type="dcterms:W3CDTF">2014-01-14T10:49:42Z</dcterms:created>
  <dcterms:modified xsi:type="dcterms:W3CDTF">2022-03-31T10:55:28Z</dcterms:modified>
</cp:coreProperties>
</file>