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700"/>
  </p:normalViewPr>
  <p:slideViewPr>
    <p:cSldViewPr snapToGrid="0" snapToObjects="1">
      <p:cViewPr varScale="1">
        <p:scale>
          <a:sx n="106" d="100"/>
          <a:sy n="106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4409-C4C2-8BB2-E8D8-B5DCC9F01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A3499-2302-64E6-215A-7B357D17F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BAF1E-C678-E4D4-A1F4-1468D2EA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3BD18-B7A1-BDD4-F69B-FB65DCD6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94D9E-B1D3-C44F-B00B-9C27CE19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2965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CAD9-96DE-480B-D25D-F3C73189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2F4A55-E5C0-7FF2-8A45-0F6925FAA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026D0-20C9-9BAC-3466-692DBCD2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F95B5-8779-EBC8-D9AE-CEB192F5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3A981-B65B-49DD-E191-61C9EF33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2402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E0619D-560E-7672-2690-250C73156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664EF-6A61-B026-1D83-8DA37B4BD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042D3-3F4C-92B8-2878-AD32E466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82FC-8274-9B47-038F-4D7A23E0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6250-964C-9254-99CB-9DB5A0FA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405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4F17-ECF8-D33D-72D1-94C0113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1FF5-BE25-98B4-7B90-E2AB15009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6AA6-31B2-D3C2-2CAD-86851B3E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0013-680E-E757-2F25-27DE130E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63781-C970-BDE9-9C06-821DEB28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6032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0A7E-7499-3D8C-85D9-61B377B12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45308-0623-F42A-C4ED-D97A8E3F7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7289E-D82F-756D-8AC0-2A249F00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C7111-37EB-CE8E-3AF0-C42594C8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A60DB-0914-7402-7E7A-8A91E975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066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72A6-9934-F4E4-4B1D-140E9C9E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F64D6-5774-C08E-AAFB-0B9A8D7B5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4E935-4410-17D8-E468-F43151CD3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812EF-4591-606C-AE11-19E3576D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A74B7-E38F-1CC6-3726-C2F8F413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AEF03-320C-3218-3215-474DCE77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537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CEA1-0EE8-45D0-96B4-DB3214BA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E92E-F0DE-4191-193E-7FB02DEBB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C8B97-4596-07AD-C07F-10D3AE2F1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C0FE5-303C-D382-3182-5596B7F5F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A6B26-FC22-2161-C422-4CDCFDE25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E0F04-AF6A-2B06-1478-B630F4AD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291A8-FB24-18D5-6363-0F4124EA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A02E7-FE28-B570-5249-D43ADFBE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255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477B-ACB0-152F-62FF-95227D95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0F956-8A2E-150B-D14A-67E1E124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39915-6714-3BBC-08A6-BF954CB0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55D14-1478-B60E-4486-9A65D9A7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456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FD934-2A4D-CBAD-E258-BF7578C5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EDB6B-F076-37E5-32C9-E8BB52E2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CF056-F3AF-D8DE-A083-0860356E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2025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FFA8-315C-676D-FADC-F6B86503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4DD57-23DD-53C3-2517-AA22768A0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A4849-B996-290E-9B70-D69EBDE95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04A3A-A569-F0D9-3651-2A533E7D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3B7EE-A5AC-187E-05D1-DCE71BFA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5228F-37DE-FF30-85C9-C1424BA3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54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E30E-AAC4-93B7-0345-653DF819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9024E-7121-D801-2AEA-3D525255E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E66AC-E767-068A-933B-B274C158C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1624A-A993-74EA-767B-82B8E0CA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6AAF4-7467-2C96-2CBD-32F9C939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AA6AF-0544-8E9A-D3E6-D207931D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932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FE635-0C35-A4B5-ED32-4840685E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5CE35-9B31-5964-E849-03E8AB79B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6057-C21F-8639-077A-B4CD43FEB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D869-182B-8742-9EE0-13CF585A9229}" type="datetimeFigureOut">
              <a:rPr lang="en-NL" smtClean="0"/>
              <a:t>15/06/2022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865F3-1F8C-F2DC-20E9-D3F1A7850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493FC-C91B-84EF-A66C-BFD71C980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4EBD-3020-4C48-BA5A-9B9644F3925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9332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man.nikhef.nl/mailman/listinfo/astroparticlephysics" TargetMode="External"/><Relationship Id="rId2" Type="http://schemas.openxmlformats.org/officeDocument/2006/relationships/hyperlink" Target="http://astroparticlephysics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463B5-F90C-A953-D12B-D4DDDA32D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L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1B7F9-6B92-5768-52A8-ACBCA7379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L" dirty="0"/>
              <a:t>Charles Timmermans, </a:t>
            </a:r>
          </a:p>
          <a:p>
            <a:r>
              <a:rPr lang="en-NL" dirty="0"/>
              <a:t>on behalf of Dorothea Samtleben and the CAN</a:t>
            </a:r>
          </a:p>
        </p:txBody>
      </p:sp>
    </p:spTree>
    <p:extLst>
      <p:ext uri="{BB962C8B-B14F-4D97-AF65-F5344CB8AC3E}">
        <p14:creationId xmlns:p14="http://schemas.microsoft.com/office/powerpoint/2010/main" val="108365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6EE13-E1DA-B6A5-DC34-BA795994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APP in the Netherlands – the 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9E055-FF6D-69F2-7FB1-163703823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NL" dirty="0"/>
          </a:p>
          <a:p>
            <a:pPr lvl="1"/>
            <a:r>
              <a:rPr lang="en-GB" dirty="0"/>
              <a:t>Established in 2004, the CAN represents the Dutch scientific community interested in </a:t>
            </a:r>
            <a:r>
              <a:rPr lang="en-GB" dirty="0" err="1"/>
              <a:t>astroparticle</a:t>
            </a:r>
            <a:r>
              <a:rPr lang="en-GB" dirty="0"/>
              <a:t> physics. It comprises members, representing the </a:t>
            </a:r>
            <a:r>
              <a:rPr lang="en-GB" b="1" dirty="0"/>
              <a:t>different sub-field</a:t>
            </a:r>
            <a:r>
              <a:rPr lang="en-GB" dirty="0"/>
              <a:t>s and the </a:t>
            </a:r>
            <a:r>
              <a:rPr lang="en-GB" b="1" dirty="0"/>
              <a:t>institutions</a:t>
            </a:r>
            <a:r>
              <a:rPr lang="en-GB" dirty="0"/>
              <a:t> involved in </a:t>
            </a:r>
            <a:r>
              <a:rPr lang="en-GB" dirty="0" err="1"/>
              <a:t>astroparticle</a:t>
            </a:r>
            <a:r>
              <a:rPr lang="en-GB" dirty="0"/>
              <a:t> physics in the Netherlands.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Objective of the committee is to strengthen and further develop the field of </a:t>
            </a:r>
            <a:r>
              <a:rPr lang="en-GB" dirty="0" err="1"/>
              <a:t>astroparticle</a:t>
            </a:r>
            <a:r>
              <a:rPr lang="en-GB" dirty="0"/>
              <a:t> physics in the Netherlands in research and teaching.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Members: </a:t>
            </a:r>
          </a:p>
          <a:p>
            <a:pPr lvl="2"/>
            <a:r>
              <a:rPr lang="en-GB" dirty="0"/>
              <a:t>Chris Van Den </a:t>
            </a:r>
            <a:r>
              <a:rPr lang="en-GB" dirty="0" err="1"/>
              <a:t>Broeck</a:t>
            </a:r>
            <a:r>
              <a:rPr lang="en-GB" dirty="0"/>
              <a:t> (U Utrecht)		</a:t>
            </a:r>
            <a:r>
              <a:rPr lang="en-GB" b="1" dirty="0"/>
              <a:t>Dorothea </a:t>
            </a:r>
            <a:r>
              <a:rPr lang="en-GB" b="1" dirty="0" err="1"/>
              <a:t>Samtleben</a:t>
            </a:r>
            <a:r>
              <a:rPr lang="en-GB" b="1" dirty="0"/>
              <a:t> (</a:t>
            </a:r>
            <a:r>
              <a:rPr lang="en-GB" b="1" dirty="0" err="1"/>
              <a:t>Nikhef</a:t>
            </a:r>
            <a:r>
              <a:rPr lang="en-GB" b="1" dirty="0"/>
              <a:t> &amp; U Leiden)</a:t>
            </a:r>
          </a:p>
          <a:p>
            <a:pPr lvl="2"/>
            <a:r>
              <a:rPr lang="en-GB" dirty="0"/>
              <a:t> Andreas </a:t>
            </a:r>
            <a:r>
              <a:rPr lang="en-GB" dirty="0" err="1"/>
              <a:t>Freise</a:t>
            </a:r>
            <a:r>
              <a:rPr lang="en-GB" dirty="0"/>
              <a:t> (VU Amsterdam)		Charles Timmermans (RU Nijmegen)</a:t>
            </a:r>
          </a:p>
          <a:p>
            <a:pPr lvl="2"/>
            <a:r>
              <a:rPr lang="en-GB" dirty="0"/>
              <a:t>Jason Hessels (ASTRON)			Manuela </a:t>
            </a:r>
            <a:r>
              <a:rPr lang="en-GB" dirty="0" err="1"/>
              <a:t>Vecchi</a:t>
            </a:r>
            <a:r>
              <a:rPr lang="en-GB" dirty="0"/>
              <a:t> (RU Groningen)</a:t>
            </a:r>
          </a:p>
          <a:p>
            <a:pPr lvl="2"/>
            <a:r>
              <a:rPr lang="en-GB" dirty="0"/>
              <a:t>Stefan </a:t>
            </a:r>
            <a:r>
              <a:rPr lang="en-GB" dirty="0" err="1"/>
              <a:t>Hild</a:t>
            </a:r>
            <a:r>
              <a:rPr lang="en-GB" dirty="0"/>
              <a:t> (U Maastricht)		Jean in 't </a:t>
            </a:r>
            <a:r>
              <a:rPr lang="en-GB" dirty="0" err="1"/>
              <a:t>Zand</a:t>
            </a:r>
            <a:r>
              <a:rPr lang="en-GB" dirty="0"/>
              <a:t> (SRON) </a:t>
            </a:r>
          </a:p>
          <a:p>
            <a:pPr lvl="2"/>
            <a:r>
              <a:rPr lang="en-GB" dirty="0" err="1"/>
              <a:t>Jörg</a:t>
            </a:r>
            <a:r>
              <a:rPr lang="en-GB" dirty="0"/>
              <a:t> </a:t>
            </a:r>
            <a:r>
              <a:rPr lang="en-GB" dirty="0" err="1"/>
              <a:t>Hörandel</a:t>
            </a:r>
            <a:r>
              <a:rPr lang="en-GB" dirty="0"/>
              <a:t> (RU Nijmegen)		</a:t>
            </a:r>
            <a:r>
              <a:rPr lang="en-GB" dirty="0" err="1"/>
              <a:t>Jacco</a:t>
            </a:r>
            <a:r>
              <a:rPr lang="en-GB" dirty="0"/>
              <a:t> </a:t>
            </a:r>
            <a:r>
              <a:rPr lang="en-GB" dirty="0" err="1"/>
              <a:t>Vink</a:t>
            </a:r>
            <a:r>
              <a:rPr lang="en-GB" dirty="0"/>
              <a:t> (</a:t>
            </a:r>
            <a:r>
              <a:rPr lang="en-GB" dirty="0" err="1"/>
              <a:t>UvA</a:t>
            </a:r>
            <a:r>
              <a:rPr lang="en-GB" dirty="0"/>
              <a:t> Amsterdam)</a:t>
            </a:r>
          </a:p>
          <a:p>
            <a:pPr lvl="2"/>
            <a:r>
              <a:rPr lang="en-GB" dirty="0"/>
              <a:t>Elena Rossi (U Leiden)			Christoph </a:t>
            </a:r>
            <a:r>
              <a:rPr lang="en-GB" dirty="0" err="1"/>
              <a:t>Weniger</a:t>
            </a:r>
            <a:r>
              <a:rPr lang="en-GB" dirty="0"/>
              <a:t> (</a:t>
            </a:r>
            <a:r>
              <a:rPr lang="en-GB" dirty="0" err="1"/>
              <a:t>UvA</a:t>
            </a:r>
            <a:r>
              <a:rPr lang="en-GB" dirty="0"/>
              <a:t> Amsterdam)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2861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D8F3-D2AF-895D-9C0E-8551C03A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APP in the Netherlands -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73570-42BA-E10E-A907-0C624943F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L" dirty="0"/>
              <a:t>The CAN produced a document on “The strategic plan for astroparticle physics in the Netherlands 2014-2024”</a:t>
            </a:r>
          </a:p>
          <a:p>
            <a:pPr lvl="1"/>
            <a:r>
              <a:rPr lang="en-NL" dirty="0"/>
              <a:t>The main objectives are achieved!</a:t>
            </a:r>
          </a:p>
          <a:p>
            <a:r>
              <a:rPr lang="en-NL" dirty="0"/>
              <a:t>APP through 5 different pillars:</a:t>
            </a:r>
          </a:p>
          <a:p>
            <a:pPr lvl="1"/>
            <a:r>
              <a:rPr lang="en-NL" dirty="0"/>
              <a:t>Cosmic Rays</a:t>
            </a:r>
          </a:p>
          <a:p>
            <a:pPr lvl="1"/>
            <a:r>
              <a:rPr lang="en-NL" dirty="0"/>
              <a:t>Neutrinos</a:t>
            </a:r>
          </a:p>
          <a:p>
            <a:pPr lvl="1"/>
            <a:r>
              <a:rPr lang="en-NL" dirty="0"/>
              <a:t>Gamma Rays</a:t>
            </a:r>
          </a:p>
          <a:p>
            <a:pPr lvl="1"/>
            <a:r>
              <a:rPr lang="en-NL" dirty="0"/>
              <a:t>Gravitational Waves</a:t>
            </a:r>
          </a:p>
          <a:p>
            <a:pPr lvl="1"/>
            <a:r>
              <a:rPr lang="en-NL" dirty="0"/>
              <a:t>Dark Matter</a:t>
            </a:r>
          </a:p>
          <a:p>
            <a:r>
              <a:rPr lang="en-NL" dirty="0"/>
              <a:t>A next version of this document is due</a:t>
            </a:r>
          </a:p>
          <a:p>
            <a:pPr lvl="1"/>
            <a:r>
              <a:rPr lang="en-NL" dirty="0"/>
              <a:t>Aligned with APPEC</a:t>
            </a:r>
          </a:p>
          <a:p>
            <a:pPr lvl="1"/>
            <a:r>
              <a:rPr lang="en-NL" dirty="0"/>
              <a:t>Aligned with Nikhef</a:t>
            </a:r>
          </a:p>
          <a:p>
            <a:pPr lvl="1"/>
            <a:r>
              <a:rPr lang="en-NL" dirty="0"/>
              <a:t>Aligned with RvA/NOVA</a:t>
            </a:r>
          </a:p>
          <a:p>
            <a:pPr lvl="1"/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2391CD-B57B-CFC6-1740-33E998306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309" y="2249714"/>
            <a:ext cx="2963457" cy="42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6E80-785E-3445-A70F-4B6557200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APP in the Netherlands Organisation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0D65-014F-D7A1-B2AD-F12475B34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The organisation was formalised in 2020 by creation of the AppSC (Astroparticle physics Strategic Committee)</a:t>
            </a:r>
          </a:p>
          <a:p>
            <a:pPr lvl="1"/>
            <a:r>
              <a:rPr lang="en-NL" dirty="0"/>
              <a:t>Members: Nikhef Director, CAN Chair, RvdA Chair, N</a:t>
            </a:r>
            <a:r>
              <a:rPr lang="en-GB" dirty="0"/>
              <a:t>WO secretary</a:t>
            </a:r>
          </a:p>
          <a:p>
            <a:pPr lvl="1"/>
            <a:r>
              <a:rPr lang="en-GB" dirty="0"/>
              <a:t>Task: Align particle physics and astronomy strategies with CAN strategy</a:t>
            </a:r>
          </a:p>
          <a:p>
            <a:r>
              <a:rPr lang="en-GB" dirty="0" err="1"/>
              <a:t>AppSC</a:t>
            </a:r>
            <a:r>
              <a:rPr lang="en-GB" dirty="0"/>
              <a:t> appoints CAN members and chair and mandates its mission</a:t>
            </a:r>
          </a:p>
          <a:p>
            <a:pPr lvl="1"/>
            <a:r>
              <a:rPr lang="en-GB" dirty="0"/>
              <a:t>Members: one for each APP group at Dutch University or Institute</a:t>
            </a:r>
          </a:p>
          <a:p>
            <a:pPr lvl="1"/>
            <a:r>
              <a:rPr lang="en-GB" dirty="0"/>
              <a:t>Tasks:</a:t>
            </a:r>
          </a:p>
          <a:p>
            <a:pPr lvl="2"/>
            <a:r>
              <a:rPr lang="en-GB" dirty="0"/>
              <a:t>Promote APP in the Netherlands</a:t>
            </a:r>
          </a:p>
          <a:p>
            <a:pPr lvl="2"/>
            <a:r>
              <a:rPr lang="en-GB" dirty="0"/>
              <a:t>Provide strategy input to </a:t>
            </a:r>
            <a:r>
              <a:rPr lang="en-GB" dirty="0" err="1"/>
              <a:t>AppSC</a:t>
            </a:r>
            <a:endParaRPr lang="en-GB" dirty="0"/>
          </a:p>
          <a:p>
            <a:pPr lvl="2"/>
            <a:r>
              <a:rPr lang="en-GB" dirty="0"/>
              <a:t>Monitor implementation of strategy as agreed with </a:t>
            </a:r>
            <a:r>
              <a:rPr lang="en-GB" dirty="0" err="1"/>
              <a:t>AppSC</a:t>
            </a:r>
            <a:r>
              <a:rPr lang="en-GB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3689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A8C7-F3D8-85DB-C84B-7AEE3E7D1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APP in the Netherlands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9387-5BEA-6927-725B-53B32A836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8489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NL" sz="4000" dirty="0"/>
              <a:t>We will install a prize for the best PhD thesis in the field of astroparticle physics. </a:t>
            </a:r>
          </a:p>
          <a:p>
            <a:pPr marL="0" indent="0">
              <a:buNone/>
            </a:pPr>
            <a:endParaRPr lang="en-NL" dirty="0"/>
          </a:p>
          <a:p>
            <a:pPr marL="0" indent="0">
              <a:buNone/>
            </a:pPr>
            <a:endParaRPr lang="en-NL" dirty="0"/>
          </a:p>
          <a:p>
            <a:pPr marL="0" indent="0">
              <a:buNone/>
            </a:pPr>
            <a:r>
              <a:rPr lang="en-NL" dirty="0"/>
              <a:t>Details on this competition will be made available later this year </a:t>
            </a:r>
          </a:p>
        </p:txBody>
      </p:sp>
    </p:spTree>
    <p:extLst>
      <p:ext uri="{BB962C8B-B14F-4D97-AF65-F5344CB8AC3E}">
        <p14:creationId xmlns:p14="http://schemas.microsoft.com/office/powerpoint/2010/main" val="291557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3715-2048-494B-12B6-FBCC2841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APP in the Netherlands –Participate!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2E83-3888-6F98-5F67-AB47D0DB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at our web site</a:t>
            </a:r>
          </a:p>
          <a:p>
            <a:pPr lvl="1"/>
            <a:r>
              <a:rPr lang="en-GB" dirty="0">
                <a:hlinkClick r:id="rId2"/>
              </a:rPr>
              <a:t>http://astroparticlephysics.nl/</a:t>
            </a:r>
            <a:endParaRPr lang="en-GB" dirty="0"/>
          </a:p>
          <a:p>
            <a:r>
              <a:rPr lang="en-NL" dirty="0"/>
              <a:t>Subscribe to the APP mailing list:</a:t>
            </a:r>
          </a:p>
          <a:p>
            <a:pPr lvl="1"/>
            <a:r>
              <a:rPr lang="en-GB" dirty="0">
                <a:hlinkClick r:id="rId3"/>
              </a:rPr>
              <a:t>https://mailman.nikhef.nl/mailman/listinfo/astroparticlephysics</a:t>
            </a:r>
            <a:endParaRPr lang="en-GB" dirty="0"/>
          </a:p>
          <a:p>
            <a:r>
              <a:rPr lang="en-NL" dirty="0"/>
              <a:t>Participate in the events</a:t>
            </a:r>
          </a:p>
          <a:p>
            <a:r>
              <a:rPr lang="en-NL" dirty="0"/>
              <a:t>Provide input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1822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4F260-4DD7-2B60-0320-CDB4A066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The 26th Symposium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AB836-8A0F-EE33-1814-8EC8937C2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L" dirty="0"/>
          </a:p>
          <a:p>
            <a:pPr marL="0" indent="0" algn="ctr">
              <a:buNone/>
            </a:pPr>
            <a:r>
              <a:rPr lang="en-NL" sz="3200" dirty="0"/>
              <a:t>A lot of thanks to Manuela, Andreas and Christoph for organizing!</a:t>
            </a:r>
          </a:p>
          <a:p>
            <a:pPr marL="0" indent="0">
              <a:buNone/>
            </a:pPr>
            <a:endParaRPr lang="en-NL" dirty="0"/>
          </a:p>
          <a:p>
            <a:pPr marL="0" indent="0">
              <a:buNone/>
            </a:pPr>
            <a:endParaRPr lang="en-NL" dirty="0"/>
          </a:p>
          <a:p>
            <a:pPr marL="0" indent="0" algn="ctr">
              <a:buNone/>
            </a:pPr>
            <a:r>
              <a:rPr lang="en-NL" sz="3600" dirty="0"/>
              <a:t>Let’s have a great symposium!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23206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422</Words>
  <Application>Microsoft Macintosh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</vt:lpstr>
      <vt:lpstr>APP in the Netherlands – the CAN</vt:lpstr>
      <vt:lpstr>APP in the Netherlands - Strategy</vt:lpstr>
      <vt:lpstr>APP in the Netherlands Organisation</vt:lpstr>
      <vt:lpstr>APP in the Netherlands</vt:lpstr>
      <vt:lpstr>APP in the Netherlands –Participate!</vt:lpstr>
      <vt:lpstr>The 26th Symposium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Timmermans, C.W.J.P. (Charles)</dc:creator>
  <cp:lastModifiedBy>Timmermans, C.W.J.P. (Charles)</cp:lastModifiedBy>
  <cp:revision>2</cp:revision>
  <dcterms:created xsi:type="dcterms:W3CDTF">2022-06-15T09:20:15Z</dcterms:created>
  <dcterms:modified xsi:type="dcterms:W3CDTF">2022-06-16T05:56:12Z</dcterms:modified>
</cp:coreProperties>
</file>