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29" r:id="rId3"/>
    <p:sldId id="621" r:id="rId4"/>
    <p:sldId id="630" r:id="rId5"/>
    <p:sldId id="628" r:id="rId6"/>
    <p:sldId id="631" r:id="rId7"/>
    <p:sldId id="632" r:id="rId8"/>
    <p:sldId id="633" r:id="rId9"/>
    <p:sldId id="634" r:id="rId10"/>
    <p:sldId id="625" r:id="rId11"/>
    <p:sldId id="635" r:id="rId12"/>
    <p:sldId id="636" r:id="rId13"/>
    <p:sldId id="624" r:id="rId14"/>
    <p:sldId id="637" r:id="rId15"/>
    <p:sldId id="638" r:id="rId16"/>
    <p:sldId id="615" r:id="rId17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FF6600"/>
    <a:srgbClr val="FFFF00"/>
    <a:srgbClr val="66FF33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94948" autoAdjust="0"/>
  </p:normalViewPr>
  <p:slideViewPr>
    <p:cSldViewPr>
      <p:cViewPr varScale="1">
        <p:scale>
          <a:sx n="110" d="100"/>
          <a:sy n="110" d="100"/>
        </p:scale>
        <p:origin x="360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08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37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3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92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697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96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14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6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19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6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71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39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72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1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28 February 2022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  <a:b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data set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14 February 2022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D796AD-3CAD-F846-8D66-71D3325EC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6879" y="559233"/>
            <a:ext cx="4838095" cy="68580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479376" y="1925538"/>
            <a:ext cx="50405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unbiased residuals in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Looks with this stat OK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refitted TPX3 z residuals in the module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t0 per chip are about 0 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See t0 different pattern in chip plane vs local y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Has impact on fitted </a:t>
            </a:r>
            <a:r>
              <a:rPr lang="en-US" sz="2000" dirty="0">
                <a:latin typeface="Symbol" pitchFamily="2" charset="2"/>
                <a:cs typeface="Verdana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544144-3353-2A40-A671-BDA933FA19D4}"/>
              </a:ext>
            </a:extLst>
          </p:cNvPr>
          <p:cNvSpPr/>
          <p:nvPr/>
        </p:nvSpPr>
        <p:spPr>
          <a:xfrm rot="19446269">
            <a:off x="3364803" y="2734498"/>
            <a:ext cx="5462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NL" sz="4400" dirty="0">
                <a:solidFill>
                  <a:srgbClr val="FFFFFF">
                    <a:lumMod val="6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14 February </a:t>
            </a:r>
          </a:p>
        </p:txBody>
      </p:sp>
    </p:spTree>
    <p:extLst>
      <p:ext uri="{BB962C8B-B14F-4D97-AF65-F5344CB8AC3E}">
        <p14:creationId xmlns:p14="http://schemas.microsoft.com/office/powerpoint/2010/main" val="28581946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run 6916</a:t>
            </a:r>
            <a:endParaRPr lang="nl-NL" sz="3200" dirty="0">
              <a:solidFill>
                <a:srgbClr val="000000"/>
              </a:solidFill>
            </a:endParaRPr>
          </a:p>
          <a:p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479376" y="1925538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Only Run 6916 B=0 T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unbiased residuals in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Looks with this stat OK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refitted TPX3 z residuals in the module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Looks much better than previous slide</a:t>
            </a:r>
            <a:endParaRPr lang="en-US" sz="2000" dirty="0">
              <a:latin typeface="Symbol" pitchFamily="2" charset="2"/>
              <a:cs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291B9E-08EC-8E4B-9640-F2CC292D4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9849" y="565720"/>
            <a:ext cx="4838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6784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lvl="0" algn="ctr"/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run 6917</a:t>
            </a:r>
            <a:endParaRPr lang="nl-NL" sz="3200" dirty="0">
              <a:solidFill>
                <a:srgbClr val="000000"/>
              </a:solidFill>
            </a:endParaRPr>
          </a:p>
          <a:p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479376" y="1925538"/>
            <a:ext cx="50405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Only Run 6917 B=0 T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unbiased residuals in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Looks with this stat OK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refitted TPX3 z residuals in the module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Looks </a:t>
            </a:r>
            <a:r>
              <a:rPr lang="en-US" sz="2000" dirty="0" err="1">
                <a:latin typeface="Verdana"/>
                <a:cs typeface="Verdana"/>
              </a:rPr>
              <a:t>Okish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z deformations in this chip?</a:t>
            </a:r>
            <a:endParaRPr lang="en-US" sz="2000" dirty="0">
              <a:latin typeface="Symbol" pitchFamily="2" charset="2"/>
              <a:cs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62654-A090-6B42-A5E1-11BBADB2C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1160" y="629565"/>
            <a:ext cx="4838095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AD251D-B759-874E-9B6F-A442CABFF154}"/>
              </a:ext>
            </a:extLst>
          </p:cNvPr>
          <p:cNvCxnSpPr>
            <a:cxnSpLocks/>
          </p:cNvCxnSpPr>
          <p:nvPr/>
        </p:nvCxnSpPr>
        <p:spPr bwMode="auto">
          <a:xfrm>
            <a:off x="3503712" y="4883546"/>
            <a:ext cx="3391801" cy="5021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492102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run 6916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767408" y="1422400"/>
            <a:ext cx="1015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Using the unbiased residuals in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and the refitted TPX3 z residuals the resolution can be extracted as a function of the telescope z prediction.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/>
              <p:nvPr/>
            </p:nvSpPr>
            <p:spPr>
              <a:xfrm>
                <a:off x="3935760" y="2420888"/>
                <a:ext cx="3744416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 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300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280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 publ 306 </a:t>
                </a:r>
              </a:p>
              <a:p>
                <a:r>
                  <a:rPr lang="en-GB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xy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55/</a:t>
                </a:r>
                <a:r>
                  <a:rPr lang="en-US" sz="1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Verdan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 publ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2420888"/>
                <a:ext cx="3744416" cy="621580"/>
              </a:xfrm>
              <a:prstGeom prst="rect">
                <a:avLst/>
              </a:prstGeom>
              <a:blipFill>
                <a:blip r:embed="rId7"/>
                <a:stretch>
                  <a:fillRect l="-676" b="-8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/>
              <p:nvPr/>
            </p:nvSpPr>
            <p:spPr>
              <a:xfrm>
                <a:off x="7807382" y="2420888"/>
                <a:ext cx="4384618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 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 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270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220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 publ 226</a:t>
                </a:r>
              </a:p>
              <a:p>
                <a:pPr lvl="0"/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z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160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    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publ 135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82" y="2420888"/>
                <a:ext cx="4384618" cy="603178"/>
              </a:xfrm>
              <a:prstGeom prst="rect">
                <a:avLst/>
              </a:prstGeom>
              <a:blipFill>
                <a:blip r:embed="rId8"/>
                <a:stretch>
                  <a:fillRect l="-578" b="-8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FAB3837-8270-1842-897C-82990F53B7A3}"/>
              </a:ext>
            </a:extLst>
          </p:cNvPr>
          <p:cNvSpPr/>
          <p:nvPr/>
        </p:nvSpPr>
        <p:spPr>
          <a:xfrm>
            <a:off x="479376" y="2204864"/>
            <a:ext cx="33291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Expected tracking contribution telescope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xy</a:t>
            </a:r>
            <a:endParaRPr lang="en-GB" sz="1800" dirty="0">
              <a:solidFill>
                <a:srgbClr val="000000"/>
              </a:solidFill>
              <a:latin typeface="Symbol" pitchFamily="2" charset="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18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xy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Expected TPX3 tracking contribution z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Symbol" pitchFamily="2" charset="2"/>
                <a:cs typeface="Verdana"/>
              </a:rPr>
              <a:t>(s</a:t>
            </a:r>
            <a:r>
              <a:rPr lang="en-US" sz="1600" baseline="-25000" dirty="0">
                <a:latin typeface="Verdana"/>
                <a:cs typeface="Verdana"/>
              </a:rPr>
              <a:t>TPX3A-C z </a:t>
            </a:r>
            <a:r>
              <a:rPr lang="en-US" sz="1600" dirty="0">
                <a:latin typeface="Verdana"/>
                <a:cs typeface="Verdana"/>
              </a:rPr>
              <a:t>= 93 </a:t>
            </a:r>
            <a:r>
              <a:rPr lang="en-US" sz="1600" dirty="0">
                <a:latin typeface="Symbol" pitchFamily="2" charset="2"/>
                <a:cs typeface="Verdana"/>
              </a:rPr>
              <a:t>m</a:t>
            </a:r>
            <a:r>
              <a:rPr lang="en-US" sz="1600" dirty="0">
                <a:latin typeface="Verdana"/>
                <a:cs typeface="Verdana"/>
              </a:rPr>
              <a:t>m)</a:t>
            </a:r>
          </a:p>
          <a:p>
            <a:r>
              <a:rPr lang="en-GB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18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z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/>
                <a:cs typeface="Verdana"/>
              </a:rPr>
              <a:t>The drift distance has a per track uncertainty of </a:t>
            </a:r>
            <a:r>
              <a:rPr lang="en-US" sz="1800" dirty="0">
                <a:solidFill>
                  <a:srgbClr val="0066FF"/>
                </a:solidFill>
                <a:latin typeface="Verdana"/>
                <a:cs typeface="Verdana"/>
              </a:rPr>
              <a:t>464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800" dirty="0">
                <a:latin typeface="Verdana"/>
                <a:cs typeface="Verdana"/>
              </a:rPr>
              <a:t>  (trigger time)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0C6EF-2DCD-EC4B-A9A1-28C030842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973" y="1225824"/>
            <a:ext cx="3399384" cy="71387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81CF31-09C5-D341-B10E-68317368C6A0}"/>
              </a:ext>
            </a:extLst>
          </p:cNvPr>
          <p:cNvSpPr/>
          <p:nvPr/>
        </p:nvSpPr>
        <p:spPr>
          <a:xfrm>
            <a:off x="8516921" y="346093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chemeClr val="tx2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5338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2F46351-BCAE-904B-9EDB-A26BC9E46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2386" y="415913"/>
            <a:ext cx="3058890" cy="6423668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runs 6917-18 B=0 T</a:t>
            </a:r>
            <a:endParaRPr lang="nl-NL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C2B79-65D2-F243-BA37-AE570FAB2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8259" y="404963"/>
            <a:ext cx="3065954" cy="64385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81CF31-09C5-D341-B10E-68317368C6A0}"/>
              </a:ext>
            </a:extLst>
          </p:cNvPr>
          <p:cNvSpPr/>
          <p:nvPr/>
        </p:nvSpPr>
        <p:spPr>
          <a:xfrm>
            <a:off x="3836401" y="238081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chemeClr val="tx2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7AA980-78D1-FD40-A2C7-41A0F5E160DD}"/>
              </a:ext>
            </a:extLst>
          </p:cNvPr>
          <p:cNvSpPr/>
          <p:nvPr/>
        </p:nvSpPr>
        <p:spPr>
          <a:xfrm>
            <a:off x="9885073" y="238081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235B6-66B7-ED4F-BD94-F300308EFB34}"/>
              </a:ext>
            </a:extLst>
          </p:cNvPr>
          <p:cNvSpPr txBox="1"/>
          <p:nvPr/>
        </p:nvSpPr>
        <p:spPr>
          <a:xfrm>
            <a:off x="1343472" y="1700808"/>
            <a:ext cx="1065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                          z                       xy                           z </a:t>
            </a:r>
          </a:p>
        </p:txBody>
      </p:sp>
    </p:spTree>
    <p:extLst>
      <p:ext uri="{BB962C8B-B14F-4D97-AF65-F5344CB8AC3E}">
        <p14:creationId xmlns:p14="http://schemas.microsoft.com/office/powerpoint/2010/main" val="301065169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8066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</a:p>
          <a:p>
            <a:pPr algn="ctr"/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runs 6916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6917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344612" y="1549124"/>
            <a:ext cx="9937104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A look into stability of the chip alignment </a:t>
            </a:r>
            <a:endParaRPr lang="en-US" sz="2000" dirty="0">
              <a:solidFill>
                <a:srgbClr val="0066FF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Extract the </a:t>
            </a:r>
            <a:r>
              <a:rPr lang="en-US" sz="1800" dirty="0" err="1">
                <a:latin typeface="Verdana"/>
                <a:cs typeface="Verdana"/>
              </a:rPr>
              <a:t>xy</a:t>
            </a:r>
            <a:r>
              <a:rPr lang="en-US" sz="1800" dirty="0">
                <a:latin typeface="Verdana"/>
                <a:cs typeface="Verdana"/>
              </a:rPr>
              <a:t> and z shifts and angles and plot them for the different runs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</a:t>
            </a:r>
            <a:r>
              <a:rPr lang="en-US" sz="1800" baseline="-25000" dirty="0" err="1">
                <a:latin typeface="Verdana"/>
                <a:cs typeface="Verdana"/>
              </a:rPr>
              <a:t>shift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(2);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</a:t>
            </a:r>
            <a:r>
              <a:rPr lang="en-US" sz="1800" baseline="-25000" dirty="0" err="1">
                <a:latin typeface="Verdana"/>
                <a:cs typeface="Verdana"/>
              </a:rPr>
              <a:t>shift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+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x_rot</a:t>
            </a:r>
            <a:r>
              <a:rPr lang="en-US" sz="1800" dirty="0">
                <a:latin typeface="Verdana"/>
                <a:cs typeface="Verdana"/>
              </a:rPr>
              <a:t> (row 128-64);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</a:t>
            </a:r>
            <a:r>
              <a:rPr lang="en-US" sz="1800" baseline="-25000" dirty="0" err="1">
                <a:latin typeface="Verdana"/>
                <a:cs typeface="Verdana"/>
              </a:rPr>
              <a:t>shift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+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x_rot</a:t>
            </a:r>
            <a:r>
              <a:rPr lang="en-US" sz="1800" dirty="0">
                <a:latin typeface="Verdana"/>
                <a:cs typeface="Verdana"/>
              </a:rPr>
              <a:t> (row 128+64);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</a:t>
            </a:r>
            <a:r>
              <a:rPr lang="en-US" sz="1800" baseline="-25000" dirty="0" err="1">
                <a:latin typeface="Verdana"/>
                <a:cs typeface="Verdana"/>
              </a:rPr>
              <a:t>shift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+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x_rot</a:t>
            </a:r>
            <a:r>
              <a:rPr lang="en-US" sz="1800" dirty="0">
                <a:latin typeface="Verdana"/>
                <a:cs typeface="Verdana"/>
              </a:rPr>
              <a:t> (row 128-128);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</a:t>
            </a:r>
            <a:r>
              <a:rPr lang="en-US" sz="1800" baseline="-25000" dirty="0" err="1">
                <a:latin typeface="Verdana"/>
                <a:cs typeface="Verdana"/>
              </a:rPr>
              <a:t>shift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+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x_rot</a:t>
            </a:r>
            <a:r>
              <a:rPr lang="en-US" sz="1800" dirty="0">
                <a:latin typeface="Verdana"/>
                <a:cs typeface="Verdana"/>
              </a:rPr>
              <a:t> (row 128+128);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Similarly for </a:t>
            </a:r>
            <a:r>
              <a:rPr lang="en-US" sz="1800" dirty="0" err="1">
                <a:latin typeface="Symbol" pitchFamily="2" charset="2"/>
                <a:cs typeface="Verdana"/>
              </a:rPr>
              <a:t>D</a:t>
            </a:r>
            <a:r>
              <a:rPr lang="en-US" sz="1800" dirty="0" err="1">
                <a:latin typeface="Verdana"/>
                <a:cs typeface="Verdana"/>
              </a:rPr>
              <a:t>z</a:t>
            </a:r>
            <a:r>
              <a:rPr lang="en-US" sz="1800" baseline="-25000" dirty="0" err="1">
                <a:latin typeface="Verdana"/>
                <a:cs typeface="Verdana"/>
              </a:rPr>
              <a:t>shift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(2)  for rot (row) (4) and rot(col) (4)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894D-1566-B846-8E28-4E003F03B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8036" y="1903184"/>
            <a:ext cx="2503318" cy="5218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89B49D-410F-7B47-93FE-A845BFAA5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0155" y="1967270"/>
            <a:ext cx="2441831" cy="5090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43F4FF-F6A6-CE42-9C91-B9F01E071A85}"/>
              </a:ext>
            </a:extLst>
          </p:cNvPr>
          <p:cNvSpPr txBox="1"/>
          <p:nvPr/>
        </p:nvSpPr>
        <p:spPr>
          <a:xfrm>
            <a:off x="2711624" y="3227042"/>
            <a:ext cx="183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6916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46848E-ADEB-CF47-A585-A071E24B1633}"/>
              </a:ext>
            </a:extLst>
          </p:cNvPr>
          <p:cNvSpPr/>
          <p:nvPr/>
        </p:nvSpPr>
        <p:spPr>
          <a:xfrm>
            <a:off x="7990273" y="3203685"/>
            <a:ext cx="1306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6917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3206A2-4E90-D04C-A2B4-4187823F4BF9}"/>
              </a:ext>
            </a:extLst>
          </p:cNvPr>
          <p:cNvSpPr txBox="1"/>
          <p:nvPr/>
        </p:nvSpPr>
        <p:spPr>
          <a:xfrm>
            <a:off x="6728047" y="5661248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-15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30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DC7FBD-551F-BE44-B53A-4D7FE199BAF3}"/>
              </a:ext>
            </a:extLst>
          </p:cNvPr>
          <p:cNvSpPr/>
          <p:nvPr/>
        </p:nvSpPr>
        <p:spPr>
          <a:xfrm>
            <a:off x="9271787" y="5696940"/>
            <a:ext cx="1443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55 </a:t>
            </a:r>
            <a:r>
              <a:rPr lang="en-NL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 </a:t>
            </a:r>
          </a:p>
          <a:p>
            <a:pPr lvl="0"/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80 </a:t>
            </a:r>
            <a:r>
              <a:rPr lang="en-NL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5568063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6030B-3E6E-AF48-9531-44E8A02F5F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5" y="1394069"/>
            <a:ext cx="6724785" cy="46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417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111514" y="1883727"/>
            <a:ext cx="988103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dirty="0">
                <a:latin typeface="Verdana"/>
                <a:cs typeface="Verdana"/>
              </a:rPr>
              <a:t>Next calibration and alignment steps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2000" dirty="0">
                <a:latin typeface="Verdana"/>
                <a:cs typeface="Verdana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jitter in the trigger signal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There is a clear issue with the z residuals (0.464 mm)-&gt; time jitter ˜7.5 ns on the trigger signal (TLU) </a:t>
            </a: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results for run 6917 and rotations vs z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Improving the z calibration and alignment and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alignment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Resolution results and estimates of systematics   </a:t>
            </a:r>
          </a:p>
        </p:txBody>
      </p:sp>
    </p:spTree>
    <p:extLst>
      <p:ext uri="{BB962C8B-B14F-4D97-AF65-F5344CB8AC3E}">
        <p14:creationId xmlns:p14="http://schemas.microsoft.com/office/powerpoint/2010/main" val="19133175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688546" y="1440712"/>
            <a:ext cx="59115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Comparing the fitted track in the Telescope (T) with the TPX3 (M)  track in the middle of the module (with curvature)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There is a clear issue with the z residuals (0.464 mm)-&gt; time jitter ˜7.5 ns on the trigger signal (TLU)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If we refit the TPX3 track in the two concentrators A &amp; C fixing the T angle and curvature we find </a:t>
            </a:r>
            <a:r>
              <a:rPr lang="en-US" sz="2000" dirty="0">
                <a:latin typeface="Symbol" pitchFamily="2" charset="2"/>
                <a:cs typeface="Verdana"/>
              </a:rPr>
              <a:t>s</a:t>
            </a:r>
            <a:r>
              <a:rPr lang="en-US" sz="2000" baseline="-25000" dirty="0">
                <a:latin typeface="Verdana"/>
                <a:cs typeface="Verdana"/>
              </a:rPr>
              <a:t>TPX3A-C z </a:t>
            </a:r>
            <a:r>
              <a:rPr lang="en-US" sz="2000" dirty="0">
                <a:latin typeface="Verdana"/>
                <a:cs typeface="Verdana"/>
              </a:rPr>
              <a:t>= 93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BCC38-A68F-E74D-BD4E-D2B85537B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6310" y="1468208"/>
            <a:ext cx="4878880" cy="49754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09BF58-5F7D-3844-BAD1-65E388E2B862}"/>
              </a:ext>
            </a:extLst>
          </p:cNvPr>
          <p:cNvSpPr/>
          <p:nvPr/>
        </p:nvSpPr>
        <p:spPr>
          <a:xfrm>
            <a:off x="1919905" y="4440375"/>
            <a:ext cx="4911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Gaussian fits: </a:t>
            </a:r>
            <a:endParaRPr lang="en-US" sz="1800" dirty="0">
              <a:latin typeface="Symbol" pitchFamily="2" charset="2"/>
              <a:cs typeface="Verdana"/>
            </a:endParaRPr>
          </a:p>
          <a:p>
            <a:r>
              <a:rPr lang="en-US" sz="1800" dirty="0" err="1">
                <a:latin typeface="Symbol" pitchFamily="2" charset="2"/>
                <a:cs typeface="Verdana"/>
              </a:rPr>
              <a:t>s</a:t>
            </a:r>
            <a:r>
              <a:rPr lang="en-US" sz="1800" baseline="-25000" dirty="0" err="1">
                <a:latin typeface="Verdana"/>
                <a:cs typeface="Verdana"/>
              </a:rPr>
              <a:t>T</a:t>
            </a:r>
            <a:r>
              <a:rPr lang="en-US" sz="1800" baseline="-25000" dirty="0">
                <a:latin typeface="Verdana"/>
                <a:cs typeface="Verdana"/>
              </a:rPr>
              <a:t>-M </a:t>
            </a:r>
            <a:r>
              <a:rPr lang="en-US" sz="1800" baseline="-25000" dirty="0" err="1">
                <a:latin typeface="Verdana"/>
                <a:cs typeface="Verdana"/>
              </a:rPr>
              <a:t>xy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= 37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 (32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from T)</a:t>
            </a:r>
          </a:p>
          <a:p>
            <a:r>
              <a:rPr lang="en-US" sz="1800" dirty="0" err="1">
                <a:latin typeface="Symbol" pitchFamily="2" charset="2"/>
                <a:cs typeface="Verdana"/>
              </a:rPr>
              <a:t>s</a:t>
            </a:r>
            <a:r>
              <a:rPr lang="en-US" sz="1800" baseline="-25000" dirty="0" err="1">
                <a:latin typeface="Verdana"/>
                <a:cs typeface="Verdana"/>
              </a:rPr>
              <a:t>T</a:t>
            </a:r>
            <a:r>
              <a:rPr lang="en-US" sz="1800" baseline="-25000" dirty="0">
                <a:latin typeface="Verdana"/>
                <a:cs typeface="Verdana"/>
              </a:rPr>
              <a:t>-M z   </a:t>
            </a:r>
            <a:r>
              <a:rPr lang="en-US" sz="1800" dirty="0">
                <a:latin typeface="Verdana"/>
                <a:cs typeface="Verdana"/>
              </a:rPr>
              <a:t>= 464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(35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from T)</a:t>
            </a:r>
          </a:p>
          <a:p>
            <a:r>
              <a:rPr lang="en-US" sz="1800" dirty="0">
                <a:latin typeface="Symbol" pitchFamily="2" charset="2"/>
                <a:cs typeface="Verdana"/>
              </a:rPr>
              <a:t>s</a:t>
            </a:r>
            <a:r>
              <a:rPr lang="en-US" sz="1800" baseline="-25000" dirty="0">
                <a:latin typeface="Verdana"/>
                <a:cs typeface="Verdana"/>
              </a:rPr>
              <a:t> T-M </a:t>
            </a:r>
            <a:r>
              <a:rPr lang="en-US" sz="1800" baseline="-25000" dirty="0" err="1">
                <a:latin typeface="Verdana"/>
                <a:cs typeface="Verdana"/>
              </a:rPr>
              <a:t>dxdy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= 0.56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r>
              <a:rPr lang="en-US" sz="1800" dirty="0">
                <a:latin typeface="Verdana"/>
                <a:cs typeface="Verdana"/>
              </a:rPr>
              <a:t> (0.22 from T)</a:t>
            </a:r>
          </a:p>
          <a:p>
            <a:r>
              <a:rPr lang="en-US" sz="1800" dirty="0" err="1">
                <a:latin typeface="Symbol" pitchFamily="2" charset="2"/>
                <a:cs typeface="Verdana"/>
              </a:rPr>
              <a:t>s</a:t>
            </a:r>
            <a:r>
              <a:rPr lang="en-US" sz="1800" baseline="-25000" dirty="0" err="1">
                <a:latin typeface="Verdana"/>
                <a:cs typeface="Verdana"/>
              </a:rPr>
              <a:t>T</a:t>
            </a:r>
            <a:r>
              <a:rPr lang="en-US" sz="1800" baseline="-25000" dirty="0">
                <a:latin typeface="Verdana"/>
                <a:cs typeface="Verdana"/>
              </a:rPr>
              <a:t>-M </a:t>
            </a:r>
            <a:r>
              <a:rPr lang="en-US" sz="1800" baseline="-25000" dirty="0" err="1">
                <a:latin typeface="Verdana"/>
                <a:cs typeface="Verdana"/>
              </a:rPr>
              <a:t>dzdy</a:t>
            </a:r>
            <a:r>
              <a:rPr lang="en-US" sz="1800" baseline="-25000" dirty="0">
                <a:latin typeface="Verdana"/>
                <a:cs typeface="Verdana"/>
              </a:rPr>
              <a:t>  </a:t>
            </a:r>
            <a:r>
              <a:rPr lang="en-US" sz="1800" dirty="0">
                <a:latin typeface="Verdana"/>
                <a:cs typeface="Verdana"/>
              </a:rPr>
              <a:t>= 0.91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r>
              <a:rPr lang="en-US" sz="1800" dirty="0">
                <a:latin typeface="Verdana"/>
                <a:cs typeface="Verdana"/>
              </a:rPr>
              <a:t> (0.25 from 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7E454-AEFE-6A49-B215-1512EA95941B}"/>
              </a:ext>
            </a:extLst>
          </p:cNvPr>
          <p:cNvSpPr txBox="1"/>
          <p:nvPr/>
        </p:nvSpPr>
        <p:spPr>
          <a:xfrm rot="18669767">
            <a:off x="3416374" y="2811234"/>
            <a:ext cx="5745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14 February </a:t>
            </a:r>
          </a:p>
        </p:txBody>
      </p:sp>
    </p:spTree>
    <p:extLst>
      <p:ext uri="{BB962C8B-B14F-4D97-AF65-F5344CB8AC3E}">
        <p14:creationId xmlns:p14="http://schemas.microsoft.com/office/powerpoint/2010/main" val="26610998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983432" y="1556792"/>
            <a:ext cx="988103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The jitter (˜7.5 ns) in the trigger signal</a:t>
            </a:r>
            <a:endParaRPr lang="en-US" sz="2000" dirty="0">
              <a:solidFill>
                <a:srgbClr val="0066FF"/>
              </a:solidFill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Looked into detail with Jan at the </a:t>
            </a:r>
            <a:r>
              <a:rPr lang="en-US" sz="2000" dirty="0" err="1">
                <a:latin typeface="Verdana"/>
                <a:cs typeface="Verdana"/>
              </a:rPr>
              <a:t>fToa</a:t>
            </a:r>
            <a:r>
              <a:rPr lang="en-US" sz="2000" dirty="0">
                <a:latin typeface="Verdana"/>
                <a:cs typeface="Verdana"/>
              </a:rPr>
              <a:t> correction (that is of same order as the jitter) for the pixel hits. Indeed it is subtracted (as it should).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trigger time is decoded in the same way as the quad (and single chip) and should be fine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trigger was not jittering in the Bonn quad test beam and in the </a:t>
            </a:r>
            <a:r>
              <a:rPr lang="en-US" sz="2000" dirty="0" err="1">
                <a:latin typeface="Verdana"/>
                <a:cs typeface="Verdana"/>
              </a:rPr>
              <a:t>Nikhef</a:t>
            </a:r>
            <a:r>
              <a:rPr lang="en-US" sz="2000" dirty="0">
                <a:latin typeface="Verdana"/>
                <a:cs typeface="Verdana"/>
              </a:rPr>
              <a:t> laser data tests of the (timing and performance) module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internal fit of all the z hits DESY B=0 data gives a (measured) resolution of 93/2=47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(slide 3). This correspond to a time resolution of better than 0.5 ns. So more than a factor 10 better than the jitter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Unavoidable conclusion: the scintillators or the TLU system jitter</a:t>
            </a:r>
          </a:p>
        </p:txBody>
      </p:sp>
    </p:spTree>
    <p:extLst>
      <p:ext uri="{BB962C8B-B14F-4D97-AF65-F5344CB8AC3E}">
        <p14:creationId xmlns:p14="http://schemas.microsoft.com/office/powerpoint/2010/main" val="216112980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767408" y="1812880"/>
            <a:ext cx="40391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Comparing the Telescope and TPX3 track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There are clear rotation(s)  that were not present in 6916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Need alignment of module (dx/</a:t>
            </a:r>
            <a:r>
              <a:rPr lang="en-US" sz="2000" dirty="0" err="1">
                <a:latin typeface="Verdana"/>
                <a:cs typeface="Verdana"/>
              </a:rPr>
              <a:t>dz</a:t>
            </a:r>
            <a:r>
              <a:rPr lang="en-US" sz="2000" dirty="0">
                <a:latin typeface="Verdana"/>
                <a:cs typeface="Verdana"/>
              </a:rPr>
              <a:t> was </a:t>
            </a:r>
            <a:r>
              <a:rPr lang="en-US" sz="2000">
                <a:latin typeface="Verdana"/>
                <a:cs typeface="Verdana"/>
              </a:rPr>
              <a:t>not aligned) </a:t>
            </a: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Telescope alignment remains prediction.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0F254-2380-3F4F-A6E5-6E23DA009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821" y="1322977"/>
            <a:ext cx="5480806" cy="5589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522299-8FF1-F04D-888D-077D2BA847BF}"/>
              </a:ext>
            </a:extLst>
          </p:cNvPr>
          <p:cNvSpPr txBox="1"/>
          <p:nvPr/>
        </p:nvSpPr>
        <p:spPr>
          <a:xfrm>
            <a:off x="6099369" y="113845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6917 B=0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D244E6-77CD-B541-954D-4712F23EDC11}"/>
              </a:ext>
            </a:extLst>
          </p:cNvPr>
          <p:cNvSpPr/>
          <p:nvPr/>
        </p:nvSpPr>
        <p:spPr>
          <a:xfrm rot="18564011">
            <a:off x="4070241" y="3425907"/>
            <a:ext cx="5462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NL" sz="4400" dirty="0">
                <a:solidFill>
                  <a:srgbClr val="FFFFFF">
                    <a:lumMod val="6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14 February </a:t>
            </a:r>
          </a:p>
        </p:txBody>
      </p:sp>
    </p:spTree>
    <p:extLst>
      <p:ext uri="{BB962C8B-B14F-4D97-AF65-F5344CB8AC3E}">
        <p14:creationId xmlns:p14="http://schemas.microsoft.com/office/powerpoint/2010/main" val="27300834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343472" y="1468885"/>
            <a:ext cx="9937104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The results for run 6917 and rotations vs z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In the slides of last meeting it was shown that for run 6917 taken at a different mean z value, the distributions for the track angles in the module were shifted </a:t>
            </a:r>
            <a:r>
              <a:rPr lang="en-US" sz="1800" dirty="0" err="1">
                <a:latin typeface="Verdana"/>
                <a:cs typeface="Verdana"/>
              </a:rPr>
              <a:t>wrt</a:t>
            </a:r>
            <a:r>
              <a:rPr lang="en-US" sz="1800" dirty="0">
                <a:latin typeface="Verdana"/>
                <a:cs typeface="Verdana"/>
              </a:rPr>
              <a:t> the telescope angles.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 To correct for the dependencies</a:t>
            </a:r>
            <a:r>
              <a:rPr lang="en-US" sz="2000" dirty="0">
                <a:latin typeface="Verdana"/>
                <a:cs typeface="Verdana"/>
              </a:rPr>
              <a:t>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cs typeface="Verdana"/>
              </a:rPr>
              <a:t>positions: </a:t>
            </a:r>
            <a:r>
              <a:rPr lang="en-US" sz="1600" dirty="0" err="1">
                <a:latin typeface="Symbol" pitchFamily="2" charset="2"/>
                <a:cs typeface="Verdana"/>
              </a:rPr>
              <a:t>d</a:t>
            </a:r>
            <a:r>
              <a:rPr lang="en-US" sz="1600" dirty="0" err="1">
                <a:latin typeface="Verdana"/>
                <a:cs typeface="Verdana"/>
              </a:rPr>
              <a:t>xy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Symbol" pitchFamily="2" charset="2"/>
                <a:cs typeface="Verdana"/>
              </a:rPr>
              <a:t>d</a:t>
            </a:r>
            <a:r>
              <a:rPr lang="en-US" sz="1600" dirty="0" err="1">
                <a:latin typeface="Verdana"/>
                <a:cs typeface="Verdana"/>
              </a:rPr>
              <a:t>z</a:t>
            </a:r>
            <a:r>
              <a:rPr lang="en-US" sz="1600" dirty="0">
                <a:latin typeface="Verdana"/>
                <a:cs typeface="Verdana"/>
              </a:rPr>
              <a:t>, z in mm (</a:t>
            </a:r>
            <a:r>
              <a:rPr lang="en-US" sz="1600" dirty="0" err="1">
                <a:latin typeface="Verdana"/>
                <a:cs typeface="Verdana"/>
              </a:rPr>
              <a:t>ylocal</a:t>
            </a:r>
            <a:r>
              <a:rPr lang="en-US" sz="1600" dirty="0">
                <a:latin typeface="Verdana"/>
                <a:cs typeface="Verdana"/>
              </a:rPr>
              <a:t> in pixels) angular corrections </a:t>
            </a:r>
            <a:r>
              <a:rPr lang="en-GB" sz="1600" dirty="0" err="1">
                <a:latin typeface="Symbol" pitchFamily="2" charset="2"/>
              </a:rPr>
              <a:t>d</a:t>
            </a:r>
            <a:r>
              <a:rPr lang="en-GB" sz="1600" dirty="0" err="1"/>
              <a:t>dxdy</a:t>
            </a:r>
            <a:r>
              <a:rPr lang="en-GB" sz="1600" dirty="0"/>
              <a:t> </a:t>
            </a:r>
            <a:r>
              <a:rPr lang="en-GB" sz="1600" dirty="0" err="1">
                <a:latin typeface="Symbol" pitchFamily="2" charset="2"/>
              </a:rPr>
              <a:t>d</a:t>
            </a:r>
            <a:r>
              <a:rPr lang="en-GB" sz="1600" dirty="0" err="1"/>
              <a:t>dzdy</a:t>
            </a:r>
            <a:r>
              <a:rPr lang="en-GB" sz="1600" dirty="0"/>
              <a:t> 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mrads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600" dirty="0">
                <a:latin typeface="Verdana"/>
                <a:cs typeface="Verdana"/>
              </a:rPr>
              <a:t>      </a:t>
            </a:r>
            <a:r>
              <a:rPr lang="en-GB" sz="1600" dirty="0"/>
              <a:t>       </a:t>
            </a:r>
            <a:r>
              <a:rPr lang="en-GB" sz="1600" dirty="0">
                <a:latin typeface="Symbol" pitchFamily="2" charset="2"/>
              </a:rPr>
              <a:t>d</a:t>
            </a:r>
            <a:r>
              <a:rPr lang="en-GB" sz="1600" dirty="0"/>
              <a:t>xy0 = -0.017- 0.00448 (z-4.2)</a:t>
            </a:r>
          </a:p>
          <a:p>
            <a:r>
              <a:rPr lang="en-GB" sz="1600" dirty="0">
                <a:latin typeface="Symbol" pitchFamily="2" charset="2"/>
              </a:rPr>
              <a:t>               d</a:t>
            </a:r>
            <a:r>
              <a:rPr lang="en-GB" sz="1600" dirty="0"/>
              <a:t>dxdy0 = -0.227+ 0.0933 (z-4.2)</a:t>
            </a:r>
          </a:p>
          <a:p>
            <a:r>
              <a:rPr lang="en-GB" sz="1600" dirty="0"/>
              <a:t>               </a:t>
            </a:r>
            <a:r>
              <a:rPr lang="en-GB" sz="1600" dirty="0" err="1">
                <a:latin typeface="Symbol" pitchFamily="2" charset="2"/>
              </a:rPr>
              <a:t>d</a:t>
            </a:r>
            <a:r>
              <a:rPr lang="en-GB" sz="1600" dirty="0" err="1"/>
              <a:t>xy</a:t>
            </a:r>
            <a:r>
              <a:rPr lang="en-GB" sz="1600" dirty="0"/>
              <a:t> = -</a:t>
            </a:r>
            <a:r>
              <a:rPr lang="en-GB" sz="1600" dirty="0">
                <a:latin typeface="Symbol" pitchFamily="2" charset="2"/>
              </a:rPr>
              <a:t>d</a:t>
            </a:r>
            <a:r>
              <a:rPr lang="en-GB" sz="1600" dirty="0"/>
              <a:t>xy0 + 0.055 </a:t>
            </a:r>
            <a:r>
              <a:rPr lang="en-GB" sz="1600" dirty="0">
                <a:latin typeface="Symbol" pitchFamily="2" charset="2"/>
              </a:rPr>
              <a:t>d</a:t>
            </a:r>
            <a:r>
              <a:rPr lang="en-GB" sz="1600" dirty="0"/>
              <a:t>dxdy0 (y</a:t>
            </a:r>
            <a:r>
              <a:rPr lang="en-GB" sz="1600" baseline="-25000" dirty="0"/>
              <a:t>local</a:t>
            </a:r>
            <a:r>
              <a:rPr lang="en-GB" sz="1600" dirty="0"/>
              <a:t>-1436)/1000</a:t>
            </a:r>
          </a:p>
          <a:p>
            <a:r>
              <a:rPr lang="en-GB" sz="1600" dirty="0"/>
              <a:t>               </a:t>
            </a:r>
            <a:r>
              <a:rPr lang="en-GB" sz="1600" dirty="0">
                <a:latin typeface="Symbol" pitchFamily="2" charset="2"/>
              </a:rPr>
              <a:t>d</a:t>
            </a:r>
            <a:r>
              <a:rPr lang="en-GB" sz="1600" dirty="0"/>
              <a:t>dzdy0 = 1.189 - 0.231 (z-4.2)</a:t>
            </a:r>
          </a:p>
          <a:p>
            <a:r>
              <a:rPr lang="en-GB" sz="1600" dirty="0"/>
              <a:t>               </a:t>
            </a:r>
            <a:r>
              <a:rPr lang="en-GB" sz="1600" dirty="0" err="1">
                <a:latin typeface="Symbol" pitchFamily="2" charset="2"/>
              </a:rPr>
              <a:t>d</a:t>
            </a:r>
            <a:r>
              <a:rPr lang="en-GB" sz="1600" dirty="0" err="1"/>
              <a:t>z</a:t>
            </a:r>
            <a:r>
              <a:rPr lang="en-GB" sz="1600" dirty="0"/>
              <a:t> = -0.055*</a:t>
            </a:r>
            <a:r>
              <a:rPr lang="en-GB" sz="1600" dirty="0">
                <a:latin typeface="Symbol" pitchFamily="2" charset="2"/>
              </a:rPr>
              <a:t>d</a:t>
            </a:r>
            <a:r>
              <a:rPr lang="en-GB" sz="1600" dirty="0"/>
              <a:t>dzdy0 (y</a:t>
            </a:r>
            <a:r>
              <a:rPr lang="en-GB" sz="1600" baseline="-25000" dirty="0"/>
              <a:t>local</a:t>
            </a:r>
            <a:r>
              <a:rPr lang="en-GB" sz="1600" dirty="0"/>
              <a:t>-1436)/1000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Part of this correction is a (geometrical) rotation of the module; but the angular changes (</a:t>
            </a:r>
            <a:r>
              <a:rPr lang="en-GB" sz="1800" dirty="0">
                <a:latin typeface="Symbol" pitchFamily="2" charset="2"/>
              </a:rPr>
              <a:t>d</a:t>
            </a:r>
            <a:r>
              <a:rPr lang="en-GB" sz="1800" dirty="0"/>
              <a:t>dxdy0, </a:t>
            </a:r>
            <a:r>
              <a:rPr lang="en-GB" sz="1800" dirty="0">
                <a:latin typeface="Symbol" pitchFamily="2" charset="2"/>
              </a:rPr>
              <a:t>d</a:t>
            </a:r>
            <a:r>
              <a:rPr lang="en-GB" sz="1800" dirty="0"/>
              <a:t>dzdy0) </a:t>
            </a:r>
            <a:r>
              <a:rPr lang="en-US" sz="1800" dirty="0">
                <a:latin typeface="Verdana"/>
                <a:cs typeface="Verdana"/>
              </a:rPr>
              <a:t>indicate a drift field deformation, because the drift plane angles changes orientation as a function of z.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Note that </a:t>
            </a:r>
            <a:r>
              <a:rPr lang="en-US" sz="1800" dirty="0" err="1">
                <a:solidFill>
                  <a:srgbClr val="000000"/>
                </a:solidFill>
                <a:latin typeface="Verdana"/>
                <a:cs typeface="Verdana"/>
              </a:rPr>
              <a:t>Kees</a:t>
            </a: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 similarly had to realign the Quad detector for different z slices</a:t>
            </a:r>
            <a:endParaRPr lang="en-GB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  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GB" dirty="0"/>
          </a:p>
          <a:p>
            <a:r>
              <a:rPr lang="en-GB" dirty="0"/>
              <a:t>  </a:t>
            </a:r>
          </a:p>
          <a:p>
            <a:r>
              <a:rPr lang="en-GB" dirty="0"/>
              <a:t>  </a:t>
            </a:r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559315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CFB2A5-5830-6943-B454-247EA29B7158}"/>
                  </a:ext>
                </a:extLst>
              </p:cNvPr>
              <p:cNvSpPr/>
              <p:nvPr/>
            </p:nvSpPr>
            <p:spPr>
              <a:xfrm>
                <a:off x="1487488" y="1340768"/>
                <a:ext cx="9937104" cy="2314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6600"/>
                  </a:buClr>
                  <a:buSzPct val="100000"/>
                </a:pPr>
                <a:r>
                  <a:rPr lang="en-US" dirty="0">
                    <a:solidFill>
                      <a:srgbClr val="0066FF"/>
                    </a:solidFill>
                    <a:latin typeface="Verdana"/>
                    <a:cs typeface="Verdana"/>
                  </a:rPr>
                  <a:t>Further improvements of the time slewing correction</a:t>
                </a:r>
              </a:p>
              <a:p>
                <a:pPr algn="ctr">
                  <a:spcBef>
                    <a:spcPct val="20000"/>
                  </a:spcBef>
                  <a:buClr>
                    <a:srgbClr val="FF6600"/>
                  </a:buClr>
                  <a:buSzPct val="100000"/>
                </a:pPr>
                <a:endParaRPr lang="en-US" sz="1050" dirty="0">
                  <a:latin typeface="Verdana"/>
                  <a:cs typeface="Verdana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Verdana"/>
                    <a:cs typeface="Verdana"/>
                  </a:rPr>
                  <a:t>Improve the shape of the parametrization fitting range 0.15-0.4 </a:t>
                </a:r>
                <a:r>
                  <a:rPr lang="en-US" sz="1800" dirty="0" err="1">
                    <a:latin typeface="Symbol" pitchFamily="2" charset="2"/>
                    <a:cs typeface="Verdana"/>
                  </a:rPr>
                  <a:t>m</a:t>
                </a:r>
                <a:r>
                  <a:rPr lang="en-US" sz="1800" dirty="0" err="1">
                    <a:latin typeface="Verdana"/>
                    <a:cs typeface="Verdana"/>
                  </a:rPr>
                  <a:t>s.</a:t>
                </a:r>
                <a:r>
                  <a:rPr lang="en-US" sz="1800" dirty="0">
                    <a:latin typeface="Verdana"/>
                    <a:cs typeface="Verdana"/>
                  </a:rPr>
                  <a:t> And from 0.4-2.5 </a:t>
                </a:r>
                <a:r>
                  <a:rPr lang="en-US" sz="1800" dirty="0" err="1">
                    <a:latin typeface="Symbol" pitchFamily="2" charset="2"/>
                    <a:cs typeface="Verdana"/>
                  </a:rPr>
                  <a:t>m</a:t>
                </a:r>
                <a:r>
                  <a:rPr lang="en-US" sz="1800" dirty="0" err="1">
                    <a:latin typeface="Verdana"/>
                    <a:cs typeface="Verdana"/>
                  </a:rPr>
                  <a:t>s.</a:t>
                </a:r>
                <a:r>
                  <a:rPr lang="en-US" sz="1800" dirty="0">
                    <a:latin typeface="Verdana"/>
                    <a:cs typeface="Verdana"/>
                  </a:rPr>
                  <a:t> Impose continuity at 0.4 </a:t>
                </a:r>
                <a:r>
                  <a:rPr lang="en-US" sz="1800" dirty="0" err="1">
                    <a:latin typeface="Symbol" pitchFamily="2" charset="2"/>
                    <a:cs typeface="Verdana"/>
                  </a:rPr>
                  <a:t>m</a:t>
                </a:r>
                <a:r>
                  <a:rPr lang="en-US" sz="1800" dirty="0" err="1">
                    <a:latin typeface="Verdana"/>
                    <a:cs typeface="Verdana"/>
                  </a:rPr>
                  <a:t>s.</a:t>
                </a:r>
                <a:r>
                  <a:rPr lang="en-US" sz="1800" dirty="0">
                    <a:latin typeface="Verdana"/>
                    <a:cs typeface="Verdana"/>
                  </a:rPr>
                  <a:t> The </a:t>
                </a:r>
                <a:r>
                  <a:rPr lang="en-US" sz="1800" dirty="0" err="1">
                    <a:latin typeface="Verdana"/>
                    <a:cs typeface="Verdana"/>
                  </a:rPr>
                  <a:t>ToT</a:t>
                </a:r>
                <a:r>
                  <a:rPr lang="en-US" sz="1800" dirty="0">
                    <a:latin typeface="Verdana"/>
                    <a:cs typeface="Verdana"/>
                  </a:rPr>
                  <a:t> is in </a:t>
                </a:r>
                <a:r>
                  <a:rPr lang="en-US" sz="1800" dirty="0" err="1">
                    <a:latin typeface="Symbol" pitchFamily="2" charset="2"/>
                    <a:cs typeface="Verdana"/>
                  </a:rPr>
                  <a:t>m</a:t>
                </a:r>
                <a:r>
                  <a:rPr lang="en-US" sz="1800" dirty="0" err="1">
                    <a:latin typeface="Verdana"/>
                    <a:cs typeface="Verdana"/>
                  </a:rPr>
                  <a:t>s.</a:t>
                </a:r>
                <a:r>
                  <a:rPr lang="en-US" sz="1800" dirty="0">
                    <a:latin typeface="Verdana"/>
                    <a:cs typeface="Verdana"/>
                  </a:rPr>
                  <a:t>  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Symbol" pitchFamily="2" charset="2"/>
                    <a:cs typeface="Verdana"/>
                  </a:rPr>
                  <a:t>d</a:t>
                </a:r>
                <a:r>
                  <a:rPr lang="en-US" sz="1800" dirty="0">
                    <a:latin typeface="Verdana"/>
                    <a:cs typeface="Verdana"/>
                  </a:rPr>
                  <a:t>t (ns)= a/(0.0567+ToT+ b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US" sz="1800" dirty="0" err="1">
                    <a:latin typeface="Verdana"/>
                    <a:cs typeface="Verdana"/>
                  </a:rPr>
                  <a:t>ToT</a:t>
                </a:r>
                <a:r>
                  <a:rPr lang="en-US" sz="1800" dirty="0">
                    <a:latin typeface="Verdana"/>
                    <a:cs typeface="Verdana"/>
                  </a:rPr>
                  <a:t> ) + </a:t>
                </a:r>
                <a:r>
                  <a:rPr lang="en-US" sz="1800" dirty="0" err="1">
                    <a:latin typeface="Symbol" pitchFamily="2" charset="2"/>
                    <a:cs typeface="Verdana"/>
                  </a:rPr>
                  <a:t>d</a:t>
                </a:r>
                <a:r>
                  <a:rPr lang="en-US" sz="1800" dirty="0" err="1">
                    <a:latin typeface="Verdana"/>
                    <a:cs typeface="Verdana"/>
                  </a:rPr>
                  <a:t>t</a:t>
                </a:r>
                <a:r>
                  <a:rPr lang="en-US" sz="1800" baseline="-25000" dirty="0" err="1">
                    <a:latin typeface="Verdana"/>
                    <a:cs typeface="Verdana"/>
                  </a:rPr>
                  <a:t>off</a:t>
                </a:r>
                <a:endParaRPr lang="en-US" sz="1800" dirty="0">
                  <a:latin typeface="Verdana"/>
                  <a:cs typeface="Verdana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Verdana"/>
                    <a:cs typeface="Verdana"/>
                  </a:rPr>
                  <a:t>In blue the one </a:t>
                </a:r>
                <a:r>
                  <a:rPr lang="en-US" sz="1800" dirty="0" err="1">
                    <a:latin typeface="Verdana"/>
                    <a:cs typeface="Verdana"/>
                  </a:rPr>
                  <a:t>Kees</a:t>
                </a:r>
                <a:r>
                  <a:rPr lang="en-US" sz="1800" dirty="0">
                    <a:latin typeface="Verdana"/>
                    <a:cs typeface="Verdana"/>
                  </a:rPr>
                  <a:t> </a:t>
                </a:r>
                <a:r>
                  <a:rPr lang="en-US" sz="1800" dirty="0" err="1">
                    <a:latin typeface="Verdana"/>
                    <a:cs typeface="Verdana"/>
                  </a:rPr>
                  <a:t>Ligtenberg</a:t>
                </a:r>
                <a:r>
                  <a:rPr lang="en-US" sz="1800" dirty="0">
                    <a:latin typeface="Verdana"/>
                    <a:cs typeface="Verdana"/>
                  </a:rPr>
                  <a:t> used </a:t>
                </a:r>
              </a:p>
              <a:p>
                <a:pPr>
                  <a:spcBef>
                    <a:spcPct val="20000"/>
                  </a:spcBef>
                  <a:buClr>
                    <a:srgbClr val="FF6600"/>
                  </a:buClr>
                  <a:buSzPct val="100000"/>
                </a:pPr>
                <a:r>
                  <a:rPr lang="en-US" sz="1800" dirty="0">
                    <a:latin typeface="Verdana"/>
                    <a:cs typeface="Verdana"/>
                  </a:rPr>
                  <a:t>     </a:t>
                </a:r>
                <a:r>
                  <a:rPr lang="en-US" sz="1800" dirty="0">
                    <a:latin typeface="Symbol" pitchFamily="2" charset="2"/>
                    <a:cs typeface="Verdana"/>
                  </a:rPr>
                  <a:t>d</a:t>
                </a:r>
                <a:r>
                  <a:rPr lang="en-US" sz="1800" dirty="0">
                    <a:latin typeface="Verdana"/>
                    <a:cs typeface="Verdana"/>
                  </a:rPr>
                  <a:t>t (ns)= 10.84/(0.0567+ToT) + </a:t>
                </a:r>
                <a:r>
                  <a:rPr lang="en-US" sz="1800" dirty="0" err="1">
                    <a:latin typeface="Symbol" pitchFamily="2" charset="2"/>
                    <a:cs typeface="Verdana"/>
                  </a:rPr>
                  <a:t>d</a:t>
                </a:r>
                <a:r>
                  <a:rPr lang="en-US" sz="1800" dirty="0" err="1">
                    <a:latin typeface="Verdana"/>
                    <a:cs typeface="Verdana"/>
                  </a:rPr>
                  <a:t>t</a:t>
                </a:r>
                <a:r>
                  <a:rPr lang="en-US" sz="1800" baseline="-25000" dirty="0" err="1">
                    <a:latin typeface="Verdana"/>
                    <a:cs typeface="Verdana"/>
                  </a:rPr>
                  <a:t>off</a:t>
                </a:r>
                <a:endParaRPr lang="en-US" sz="1800" baseline="-25000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CFB2A5-5830-6943-B454-247EA29B7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340768"/>
                <a:ext cx="9937104" cy="2314608"/>
              </a:xfrm>
              <a:prstGeom prst="rect">
                <a:avLst/>
              </a:prstGeom>
              <a:blipFill>
                <a:blip r:embed="rId7"/>
                <a:stretch>
                  <a:fillRect l="-255" t="-2186" b="-163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0562D1-EE94-234E-BCC0-D31B91084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5152" y="2687450"/>
            <a:ext cx="4088039" cy="42530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C34648-F47B-FB45-9170-A6338A5E7F4E}"/>
              </a:ext>
            </a:extLst>
          </p:cNvPr>
          <p:cNvSpPr/>
          <p:nvPr/>
        </p:nvSpPr>
        <p:spPr>
          <a:xfrm>
            <a:off x="1656184" y="393305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The parametrization and magnitude of the correction is close to the one </a:t>
            </a:r>
            <a:r>
              <a:rPr lang="en-US" sz="1800" dirty="0" err="1">
                <a:latin typeface="Verdana"/>
                <a:cs typeface="Verdana"/>
              </a:rPr>
              <a:t>Kees</a:t>
            </a:r>
            <a:r>
              <a:rPr lang="en-US" sz="1800" dirty="0">
                <a:latin typeface="Verdana"/>
                <a:cs typeface="Verdana"/>
              </a:rPr>
              <a:t> used.</a:t>
            </a:r>
          </a:p>
          <a:p>
            <a:r>
              <a:rPr lang="en-US" sz="1800" dirty="0">
                <a:latin typeface="Verdana"/>
                <a:cs typeface="Verdana"/>
              </a:rPr>
              <a:t>The new parametrization follows better the module data in the ‘knee’ (due to b term) and in particular at low </a:t>
            </a:r>
            <a:r>
              <a:rPr lang="en-US" sz="1800" dirty="0" err="1">
                <a:latin typeface="Verdana"/>
                <a:cs typeface="Verdana"/>
              </a:rPr>
              <a:t>ToT</a:t>
            </a:r>
            <a:r>
              <a:rPr lang="en-US" sz="1800" dirty="0">
                <a:latin typeface="Verdana"/>
                <a:cs typeface="Verdana"/>
              </a:rPr>
              <a:t> (fitting range </a:t>
            </a:r>
            <a:r>
              <a:rPr lang="en-US" sz="1800" dirty="0" err="1">
                <a:latin typeface="Verdana"/>
                <a:cs typeface="Verdana"/>
              </a:rPr>
              <a:t>splitted</a:t>
            </a:r>
            <a:r>
              <a:rPr lang="en-US" sz="1800" dirty="0">
                <a:latin typeface="Verdana"/>
                <a:cs typeface="Verdana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178235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CFB2A5-5830-6943-B454-247EA29B7158}"/>
                  </a:ext>
                </a:extLst>
              </p:cNvPr>
              <p:cNvSpPr/>
              <p:nvPr/>
            </p:nvSpPr>
            <p:spPr>
              <a:xfrm>
                <a:off x="1487488" y="1475218"/>
                <a:ext cx="9937104" cy="4311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6600"/>
                  </a:buClr>
                  <a:buSzPct val="100000"/>
                </a:pPr>
                <a:r>
                  <a:rPr lang="en-US" dirty="0">
                    <a:solidFill>
                      <a:srgbClr val="0066FF"/>
                    </a:solidFill>
                    <a:latin typeface="Verdana"/>
                    <a:cs typeface="Verdana"/>
                  </a:rPr>
                  <a:t>The expected error in z</a:t>
                </a:r>
                <a:endParaRPr lang="en-US" sz="1050" dirty="0">
                  <a:latin typeface="Verdana"/>
                  <a:cs typeface="Verdana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2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error</a:t>
                </a:r>
                <a:r>
                  <a:rPr lang="en-GB" sz="2000" baseline="-25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</a:t>
                </a:r>
                <a:r>
                  <a:rPr lang="en-GB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dirty="0"/>
                  <a:t>=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dirty="0"/>
                  <a:t>(</a:t>
                </a:r>
                <a:r>
                  <a:rPr lang="en-GB" dirty="0">
                    <a:latin typeface="Symbol" pitchFamily="2" charset="2"/>
                  </a:rPr>
                  <a:t>s</a:t>
                </a:r>
                <a:r>
                  <a:rPr lang="en-GB" baseline="-25000" dirty="0"/>
                  <a:t>z0</a:t>
                </a:r>
                <a:r>
                  <a:rPr lang="en-GB" baseline="30000" dirty="0"/>
                  <a:t>2</a:t>
                </a:r>
                <a:r>
                  <a:rPr lang="en-GB" dirty="0"/>
                  <a:t>+</a:t>
                </a:r>
                <a:r>
                  <a:rPr lang="en-GB" dirty="0">
                    <a:latin typeface="Symbol" pitchFamily="2" charset="2"/>
                  </a:rPr>
                  <a:t> s</a:t>
                </a:r>
                <a:r>
                  <a:rPr lang="en-GB" baseline="-25000" dirty="0"/>
                  <a:t>z1</a:t>
                </a:r>
                <a:r>
                  <a:rPr lang="en-GB" baseline="30000" dirty="0"/>
                  <a:t>2 </a:t>
                </a:r>
                <a:r>
                  <a:rPr lang="en-GB" dirty="0"/>
                  <a:t>/</a:t>
                </a:r>
                <a:r>
                  <a:rPr lang="en-GB" dirty="0" err="1"/>
                  <a:t>ToT</a:t>
                </a:r>
                <a:r>
                  <a:rPr lang="en-GB" dirty="0"/>
                  <a:t> (in </a:t>
                </a:r>
                <a:r>
                  <a:rPr lang="en-GB" dirty="0" err="1">
                    <a:latin typeface="Symbol" pitchFamily="2" charset="2"/>
                  </a:rPr>
                  <a:t>m</a:t>
                </a:r>
                <a:r>
                  <a:rPr lang="en-GB" dirty="0" err="1"/>
                  <a:t>s</a:t>
                </a:r>
                <a:r>
                  <a:rPr lang="en-GB" dirty="0"/>
                  <a:t>) </a:t>
                </a:r>
                <a:r>
                  <a:rPr lang="en-GB" baseline="30000" dirty="0"/>
                  <a:t>2</a:t>
                </a:r>
                <a:r>
                  <a:rPr lang="en-GB" dirty="0"/>
                  <a:t> + D</a:t>
                </a:r>
                <a:r>
                  <a:rPr lang="en-GB" baseline="-25000" dirty="0"/>
                  <a:t>L</a:t>
                </a:r>
                <a:r>
                  <a:rPr lang="en-GB" baseline="30000" dirty="0"/>
                  <a:t>2</a:t>
                </a:r>
                <a:r>
                  <a:rPr lang="en-GB" dirty="0"/>
                  <a:t>  z (in cm))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where</a:t>
                </a:r>
                <a:r>
                  <a:rPr lang="en-GB" sz="2000" dirty="0"/>
                  <a:t> </a:t>
                </a:r>
                <a:r>
                  <a:rPr lang="en-GB" sz="2000" dirty="0">
                    <a:latin typeface="Symbol" pitchFamily="2" charset="2"/>
                  </a:rPr>
                  <a:t>s</a:t>
                </a:r>
                <a:r>
                  <a:rPr lang="en-GB" sz="2000" baseline="-25000" dirty="0"/>
                  <a:t>z0</a:t>
                </a:r>
                <a:r>
                  <a:rPr lang="en-GB" sz="2000" dirty="0"/>
                  <a:t> = 160 </a:t>
                </a:r>
                <a:r>
                  <a:rPr lang="en-GB" sz="2000" dirty="0">
                    <a:latin typeface="Symbol" pitchFamily="2" charset="2"/>
                  </a:rPr>
                  <a:t>m</a:t>
                </a:r>
                <a:r>
                  <a:rPr lang="en-GB" sz="2000" dirty="0"/>
                  <a:t>m, </a:t>
                </a:r>
                <a:r>
                  <a:rPr lang="en-GB" sz="2000" dirty="0">
                    <a:solidFill>
                      <a:srgbClr val="000000"/>
                    </a:solidFill>
                    <a:latin typeface="Symbol" pitchFamily="2" charset="2"/>
                  </a:rPr>
                  <a:t>s</a:t>
                </a:r>
                <a:r>
                  <a:rPr lang="en-GB" sz="2000" baseline="-25000" dirty="0">
                    <a:solidFill>
                      <a:srgbClr val="000000"/>
                    </a:solidFill>
                  </a:rPr>
                  <a:t>z1</a:t>
                </a:r>
                <a:r>
                  <a:rPr lang="en-GB" sz="2000" dirty="0">
                    <a:solidFill>
                      <a:srgbClr val="000000"/>
                    </a:solidFill>
                  </a:rPr>
                  <a:t> = 440 </a:t>
                </a:r>
                <a:r>
                  <a:rPr lang="en-GB" sz="2000" dirty="0">
                    <a:solidFill>
                      <a:srgbClr val="000000"/>
                    </a:solidFill>
                    <a:latin typeface="Symbol" pitchFamily="2" charset="2"/>
                  </a:rPr>
                  <a:t>m</a:t>
                </a:r>
                <a:r>
                  <a:rPr lang="en-GB" sz="2000" dirty="0">
                    <a:solidFill>
                      <a:srgbClr val="000000"/>
                    </a:solidFill>
                  </a:rPr>
                  <a:t>m 0.2 </a:t>
                </a:r>
                <a:r>
                  <a:rPr lang="en-GB" sz="2000" dirty="0" err="1">
                    <a:latin typeface="Symbol" pitchFamily="2" charset="2"/>
                  </a:rPr>
                  <a:t>m</a:t>
                </a:r>
                <a:r>
                  <a:rPr lang="en-GB" sz="2000" dirty="0" err="1"/>
                  <a:t>s</a:t>
                </a:r>
                <a:endParaRPr lang="en-GB" sz="2000" dirty="0"/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Verdana"/>
                    <a:cs typeface="Verdana"/>
                  </a:rPr>
                  <a:t>In the Quad publication the value for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Symbol" pitchFamily="2" charset="2"/>
                  </a:rPr>
                  <a:t>s</a:t>
                </a:r>
                <a:r>
                  <a:rPr lang="en-GB" sz="2000" baseline="-25000" dirty="0"/>
                  <a:t>z0</a:t>
                </a:r>
                <a:r>
                  <a:rPr lang="en-GB" sz="2000" dirty="0"/>
                  <a:t> = 158 </a:t>
                </a:r>
                <a:r>
                  <a:rPr lang="en-GB" sz="2000" dirty="0">
                    <a:latin typeface="Symbol" pitchFamily="2" charset="2"/>
                  </a:rPr>
                  <a:t>m</a:t>
                </a:r>
                <a:r>
                  <a:rPr lang="en-GB" sz="2000" dirty="0"/>
                  <a:t>m</a:t>
                </a:r>
                <a:r>
                  <a:rPr lang="en-US" sz="2000" dirty="0">
                    <a:latin typeface="Verdana"/>
                    <a:cs typeface="Verdana"/>
                  </a:rPr>
                  <a:t> </a:t>
                </a:r>
                <a:r>
                  <a:rPr lang="en-US" sz="1800" dirty="0">
                    <a:latin typeface="Verdana"/>
                    <a:cs typeface="Verdana"/>
                  </a:rPr>
                  <a:t>for high </a:t>
                </a:r>
                <a:r>
                  <a:rPr lang="en-US" sz="1800" dirty="0" err="1">
                    <a:latin typeface="Verdana"/>
                    <a:cs typeface="Verdana"/>
                  </a:rPr>
                  <a:t>ToT</a:t>
                </a:r>
                <a:r>
                  <a:rPr lang="en-US" sz="1800" dirty="0">
                    <a:latin typeface="Verdana"/>
                    <a:cs typeface="Verdana"/>
                  </a:rPr>
                  <a:t> &gt; 0.5 </a:t>
                </a:r>
                <a:r>
                  <a:rPr lang="en-GB" dirty="0" err="1">
                    <a:solidFill>
                      <a:srgbClr val="000000"/>
                    </a:solidFill>
                    <a:latin typeface="Symbol" pitchFamily="2" charset="2"/>
                  </a:rPr>
                  <a:t>m</a:t>
                </a:r>
                <a:r>
                  <a:rPr lang="en-GB" dirty="0" err="1">
                    <a:solidFill>
                      <a:srgbClr val="000000"/>
                    </a:solidFill>
                  </a:rPr>
                  <a:t>s</a:t>
                </a:r>
                <a:r>
                  <a:rPr lang="en-US" sz="1800" dirty="0">
                    <a:latin typeface="Verdana"/>
                    <a:cs typeface="Verdana"/>
                  </a:rPr>
                  <a:t>  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Symbol" pitchFamily="2" charset="2"/>
                  </a:rPr>
                  <a:t>s</a:t>
                </a:r>
                <a:r>
                  <a:rPr lang="en-GB" sz="2000" baseline="-25000" dirty="0"/>
                  <a:t>z0</a:t>
                </a:r>
                <a:r>
                  <a:rPr lang="en-GB" sz="2000" dirty="0"/>
                  <a:t> = 270 </a:t>
                </a:r>
                <a:r>
                  <a:rPr lang="en-GB" sz="2000" dirty="0">
                    <a:latin typeface="Symbol" pitchFamily="2" charset="2"/>
                  </a:rPr>
                  <a:t>m</a:t>
                </a:r>
                <a:r>
                  <a:rPr lang="en-GB" sz="2000" dirty="0"/>
                  <a:t>m </a:t>
                </a:r>
                <a:r>
                  <a:rPr lang="en-US" sz="2000" dirty="0">
                    <a:latin typeface="Verdana"/>
                    <a:cs typeface="Verdana"/>
                  </a:rPr>
                  <a:t> </a:t>
                </a:r>
                <a:r>
                  <a:rPr lang="en-US" sz="1800" dirty="0">
                    <a:latin typeface="Verdana"/>
                    <a:cs typeface="Verdana"/>
                  </a:rPr>
                  <a:t> for </a:t>
                </a:r>
                <a:r>
                  <a:rPr lang="en-US" sz="1800" dirty="0" err="1">
                    <a:latin typeface="Verdana"/>
                    <a:cs typeface="Verdana"/>
                  </a:rPr>
                  <a:t>ToT</a:t>
                </a:r>
                <a:r>
                  <a:rPr lang="en-US" sz="1800" dirty="0">
                    <a:latin typeface="Verdana"/>
                    <a:cs typeface="Verdana"/>
                  </a:rPr>
                  <a:t> &lt; 0.5 and &gt; 0.15 </a:t>
                </a:r>
                <a:r>
                  <a:rPr lang="en-GB" sz="2000" dirty="0" err="1">
                    <a:solidFill>
                      <a:srgbClr val="000000"/>
                    </a:solidFill>
                    <a:latin typeface="Symbol" pitchFamily="2" charset="2"/>
                  </a:rPr>
                  <a:t>m</a:t>
                </a:r>
                <a:r>
                  <a:rPr lang="en-GB" sz="2000" dirty="0" err="1">
                    <a:solidFill>
                      <a:srgbClr val="000000"/>
                    </a:solidFill>
                  </a:rPr>
                  <a:t>s</a:t>
                </a:r>
                <a:r>
                  <a:rPr lang="en-GB" sz="18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Verdana"/>
                    <a:cs typeface="Verdana"/>
                  </a:rPr>
                  <a:t>This is reasonably close to the </a:t>
                </a:r>
                <a:r>
                  <a:rPr lang="en-US" sz="1800" dirty="0" err="1">
                    <a:latin typeface="Verdana"/>
                    <a:cs typeface="Verdana"/>
                  </a:rPr>
                  <a:t>error</a:t>
                </a:r>
                <a:r>
                  <a:rPr lang="en-US" sz="1800" baseline="-25000" dirty="0" err="1">
                    <a:latin typeface="Verdana"/>
                    <a:cs typeface="Verdana"/>
                  </a:rPr>
                  <a:t>z</a:t>
                </a:r>
                <a:r>
                  <a:rPr lang="en-US" sz="1800" dirty="0">
                    <a:latin typeface="Verdana"/>
                    <a:cs typeface="Verdana"/>
                  </a:rPr>
                  <a:t> dependence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Verdana"/>
                    <a:cs typeface="Verdana"/>
                  </a:rPr>
                  <a:t>The parametrization was obtained by studying the residual z / </a:t>
                </a:r>
                <a:r>
                  <a:rPr lang="en-US" sz="1800" dirty="0" err="1">
                    <a:latin typeface="Verdana"/>
                    <a:cs typeface="Verdana"/>
                  </a:rPr>
                  <a:t>error</a:t>
                </a:r>
                <a:r>
                  <a:rPr lang="en-US" sz="1800" baseline="-25000" dirty="0" err="1">
                    <a:latin typeface="Verdana"/>
                    <a:cs typeface="Verdana"/>
                  </a:rPr>
                  <a:t>z</a:t>
                </a:r>
                <a:r>
                  <a:rPr lang="en-US" sz="1800" baseline="-25000" dirty="0">
                    <a:latin typeface="Verdana"/>
                    <a:cs typeface="Verdana"/>
                  </a:rPr>
                  <a:t> </a:t>
                </a:r>
                <a:r>
                  <a:rPr lang="en-US" sz="1800" dirty="0">
                    <a:latin typeface="Verdana"/>
                    <a:cs typeface="Verdana"/>
                  </a:rPr>
                  <a:t>as a function of the </a:t>
                </a:r>
                <a:r>
                  <a:rPr lang="en-US" sz="1800" dirty="0" err="1">
                    <a:latin typeface="Verdana"/>
                    <a:cs typeface="Verdana"/>
                  </a:rPr>
                  <a:t>ToT</a:t>
                </a:r>
                <a:r>
                  <a:rPr lang="en-US" sz="1800" dirty="0">
                    <a:latin typeface="Verdana"/>
                    <a:cs typeface="Verdana"/>
                  </a:rPr>
                  <a:t> value. The </a:t>
                </a:r>
                <a:r>
                  <a:rPr lang="en-US" sz="2000" dirty="0">
                    <a:latin typeface="Symbol" pitchFamily="2" charset="2"/>
                    <a:cs typeface="Verdana"/>
                  </a:rPr>
                  <a:t>s </a:t>
                </a:r>
                <a:r>
                  <a:rPr lang="en-US" sz="1800" dirty="0">
                    <a:latin typeface="Verdana"/>
                    <a:cs typeface="Verdana"/>
                  </a:rPr>
                  <a:t>of that distribution is adjusted to 1.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Verdana"/>
                    <a:cs typeface="Verdana"/>
                  </a:rPr>
                  <a:t>It is important to give the right weight (error) of the z hits in the track fit; low </a:t>
                </a:r>
                <a:r>
                  <a:rPr lang="en-US" sz="1800" dirty="0" err="1">
                    <a:latin typeface="Verdana"/>
                    <a:cs typeface="Verdana"/>
                  </a:rPr>
                  <a:t>ToT</a:t>
                </a:r>
                <a:r>
                  <a:rPr lang="en-US" sz="1800" dirty="0">
                    <a:latin typeface="Verdana"/>
                    <a:cs typeface="Verdana"/>
                  </a:rPr>
                  <a:t> hits should be down-weighted. Otherwise the track fit z resolution gets spoiled by low </a:t>
                </a:r>
                <a:r>
                  <a:rPr lang="en-US" sz="1800" dirty="0" err="1">
                    <a:latin typeface="Verdana"/>
                    <a:cs typeface="Verdana"/>
                  </a:rPr>
                  <a:t>ToT</a:t>
                </a:r>
                <a:r>
                  <a:rPr lang="en-US" sz="1800" dirty="0">
                    <a:latin typeface="Verdana"/>
                    <a:cs typeface="Verdana"/>
                  </a:rPr>
                  <a:t> hits.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CFB2A5-5830-6943-B454-247EA29B7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475218"/>
                <a:ext cx="9937104" cy="4311117"/>
              </a:xfrm>
              <a:prstGeom prst="rect">
                <a:avLst/>
              </a:prstGeom>
              <a:blipFill>
                <a:blip r:embed="rId7"/>
                <a:stretch>
                  <a:fillRect l="-383" t="-880" b="-88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1FD758-DB5B-624E-8D9B-C15D7FB6B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296" y="1808828"/>
            <a:ext cx="3186336" cy="22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0285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344612" y="1373399"/>
            <a:ext cx="993710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Per chip alignment </a:t>
            </a:r>
          </a:p>
          <a:p>
            <a:pPr algn="ctr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solidFill>
                <a:srgbClr val="0066FF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To improve the quality of the reconstructed data the chips were realigned correcting in local module coordinates using runs 6916 and 6917 (B=0T)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The mean position in </a:t>
            </a:r>
            <a:r>
              <a:rPr lang="en-US" sz="1800" dirty="0" err="1">
                <a:latin typeface="Verdana"/>
                <a:cs typeface="Verdana"/>
              </a:rPr>
              <a:t>xy</a:t>
            </a:r>
            <a:r>
              <a:rPr lang="en-US" sz="1800" dirty="0">
                <a:latin typeface="Verdana"/>
                <a:cs typeface="Verdana"/>
              </a:rPr>
              <a:t> and z (or t0)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The dependence per row </a:t>
            </a:r>
            <a:r>
              <a:rPr lang="en-US" sz="1800" dirty="0" err="1">
                <a:latin typeface="Verdana"/>
                <a:cs typeface="Verdana"/>
              </a:rPr>
              <a:t>xy</a:t>
            </a:r>
            <a:r>
              <a:rPr lang="en-US" sz="1800" dirty="0">
                <a:latin typeface="Verdana"/>
                <a:cs typeface="Verdana"/>
              </a:rPr>
              <a:t> and z (angle </a:t>
            </a:r>
            <a:r>
              <a:rPr lang="en-US" sz="1800" dirty="0" err="1">
                <a:latin typeface="Verdana"/>
                <a:cs typeface="Verdana"/>
              </a:rPr>
              <a:t>dxdy</a:t>
            </a:r>
            <a:r>
              <a:rPr lang="en-US" sz="1800" dirty="0">
                <a:latin typeface="Verdana"/>
                <a:cs typeface="Verdana"/>
              </a:rPr>
              <a:t> and </a:t>
            </a:r>
            <a:r>
              <a:rPr lang="en-US" sz="1800" dirty="0" err="1">
                <a:latin typeface="Verdana"/>
                <a:cs typeface="Verdana"/>
              </a:rPr>
              <a:t>dzdy</a:t>
            </a:r>
            <a:r>
              <a:rPr lang="en-US" sz="1800" dirty="0">
                <a:latin typeface="Verdana"/>
                <a:cs typeface="Verdana"/>
              </a:rPr>
              <a:t> local)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The dependence per column in z (angle </a:t>
            </a:r>
            <a:r>
              <a:rPr lang="en-US" sz="1800" dirty="0" err="1">
                <a:latin typeface="Verdana"/>
                <a:cs typeface="Verdana"/>
              </a:rPr>
              <a:t>dzdx</a:t>
            </a:r>
            <a:r>
              <a:rPr lang="en-US" sz="1800" dirty="0">
                <a:latin typeface="Verdana"/>
                <a:cs typeface="Verdana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The per chip dependence vs row (y local) in the z residuals can be clearly observed in the slide from 14 February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They are probably due to small z height differences of the individual chips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The magnitude of the corrections in </a:t>
            </a:r>
            <a:r>
              <a:rPr lang="en-US" sz="1800" dirty="0" err="1">
                <a:latin typeface="Verdana"/>
                <a:cs typeface="Verdana"/>
              </a:rPr>
              <a:t>xy</a:t>
            </a:r>
            <a:r>
              <a:rPr lang="en-US" sz="1800" dirty="0">
                <a:latin typeface="Verdana"/>
                <a:cs typeface="Verdana"/>
              </a:rPr>
              <a:t> is (as expected) smaller than for z  </a:t>
            </a:r>
          </a:p>
        </p:txBody>
      </p:sp>
    </p:spTree>
    <p:extLst>
      <p:ext uri="{BB962C8B-B14F-4D97-AF65-F5344CB8AC3E}">
        <p14:creationId xmlns:p14="http://schemas.microsoft.com/office/powerpoint/2010/main" val="248260905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9098826</TotalTime>
  <Pages>11</Pages>
  <Words>1457</Words>
  <Application>Microsoft Macintosh PowerPoint</Application>
  <PresentationFormat>Widescreen</PresentationFormat>
  <Paragraphs>163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Cambria Math</vt:lpstr>
      <vt:lpstr>Monotype Sorts</vt:lpstr>
      <vt:lpstr>Symbol</vt:lpstr>
      <vt:lpstr>Times New Roman</vt:lpstr>
      <vt:lpstr>Verdana</vt:lpstr>
      <vt:lpstr>Wingdings</vt:lpstr>
      <vt:lpstr>Como</vt:lpstr>
      <vt:lpstr>Pixel TPC testbeam results B=0 data set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Microsoft Office User</cp:lastModifiedBy>
  <cp:revision>2411</cp:revision>
  <cp:lastPrinted>2002-02-06T08:01:21Z</cp:lastPrinted>
  <dcterms:created xsi:type="dcterms:W3CDTF">2019-10-28T05:36:17Z</dcterms:created>
  <dcterms:modified xsi:type="dcterms:W3CDTF">2022-02-25T13:38:43Z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