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97" r:id="rId3"/>
    <p:sldId id="616" r:id="rId4"/>
    <p:sldId id="617" r:id="rId5"/>
    <p:sldId id="618" r:id="rId6"/>
    <p:sldId id="619" r:id="rId7"/>
    <p:sldId id="620" r:id="rId8"/>
    <p:sldId id="621" r:id="rId9"/>
    <p:sldId id="622" r:id="rId10"/>
    <p:sldId id="623" r:id="rId11"/>
    <p:sldId id="624" r:id="rId12"/>
    <p:sldId id="611" r:id="rId13"/>
    <p:sldId id="625" r:id="rId14"/>
    <p:sldId id="626" r:id="rId15"/>
    <p:sldId id="627" r:id="rId16"/>
    <p:sldId id="628" r:id="rId17"/>
    <p:sldId id="615" r:id="rId18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FF6600"/>
    <a:srgbClr val="FFFF00"/>
    <a:srgbClr val="66FF33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948" autoAdjust="0"/>
  </p:normalViewPr>
  <p:slideViewPr>
    <p:cSldViewPr>
      <p:cViewPr varScale="1">
        <p:scale>
          <a:sx n="110" d="100"/>
          <a:sy n="110" d="100"/>
        </p:scale>
        <p:origin x="360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3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609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30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761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070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826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68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96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07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26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11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19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84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6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84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14 February 2022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  <a:b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data set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14 February 2022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463692-CE13-F349-ABAF-FE608345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1171" y="512002"/>
            <a:ext cx="3177922" cy="8704744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767408" y="1422400"/>
            <a:ext cx="101599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With the unbiased residuals in z the drift velocity can be measured as the Telescope z measurement defines the scale.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By adjusting the residual vs z expected (Telescope) the drift velocity was measured to be 62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m/ns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t0 per chip and x per chip were corrected; the module aligned 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average assigned error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is 370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and z 472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 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2A27F-CBBA-4C43-B96E-73873F60A0B0}"/>
              </a:ext>
            </a:extLst>
          </p:cNvPr>
          <p:cNvSpPr txBox="1"/>
          <p:nvPr/>
        </p:nvSpPr>
        <p:spPr>
          <a:xfrm>
            <a:off x="6477000" y="3718773"/>
            <a:ext cx="84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fter refit</a:t>
            </a:r>
          </a:p>
        </p:txBody>
      </p:sp>
    </p:spTree>
    <p:extLst>
      <p:ext uri="{BB962C8B-B14F-4D97-AF65-F5344CB8AC3E}">
        <p14:creationId xmlns:p14="http://schemas.microsoft.com/office/powerpoint/2010/main" val="365712109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767408" y="1422400"/>
            <a:ext cx="1015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Using the unbiased residuals in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and the refitted TPX3 z residuals the resolution can be extracted as a function of the telescope z prediction.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CB8A3-01C5-F64A-93E2-D9588CC3A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0691" y="863451"/>
            <a:ext cx="3745747" cy="7866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/>
              <p:nvPr/>
            </p:nvSpPr>
            <p:spPr>
              <a:xfrm>
                <a:off x="3935760" y="2519388"/>
                <a:ext cx="3744416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 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300 </a:t>
                </a:r>
                <a:r>
                  <a:rPr lang="en-NL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published 306 </a:t>
                </a:r>
              </a:p>
              <a:p>
                <a:r>
                  <a:rPr lang="en-GB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xy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55/</a:t>
                </a:r>
                <a:r>
                  <a:rPr lang="en-US" sz="1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Verdan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(best,publ)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2519388"/>
                <a:ext cx="3744416" cy="621580"/>
              </a:xfrm>
              <a:prstGeom prst="rect">
                <a:avLst/>
              </a:prstGeom>
              <a:blipFill>
                <a:blip r:embed="rId8"/>
                <a:stretch>
                  <a:fillRect l="-676"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/>
              <p:nvPr/>
            </p:nvSpPr>
            <p:spPr>
              <a:xfrm>
                <a:off x="7807382" y="2492896"/>
                <a:ext cx="4384618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 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300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 published 226</a:t>
                </a:r>
              </a:p>
              <a:p>
                <a:pPr lvl="0"/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z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(best)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(publ)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82" y="2492896"/>
                <a:ext cx="4384618" cy="603178"/>
              </a:xfrm>
              <a:prstGeom prst="rect">
                <a:avLst/>
              </a:prstGeom>
              <a:blipFill>
                <a:blip r:embed="rId9"/>
                <a:stretch>
                  <a:fillRect l="-578" b="-81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FAB3837-8270-1842-897C-82990F53B7A3}"/>
              </a:ext>
            </a:extLst>
          </p:cNvPr>
          <p:cNvSpPr/>
          <p:nvPr/>
        </p:nvSpPr>
        <p:spPr>
          <a:xfrm>
            <a:off x="479376" y="2204864"/>
            <a:ext cx="33291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Expected tracking contribution telescope </a:t>
            </a:r>
            <a:r>
              <a:rPr lang="en-US" sz="1800" dirty="0" err="1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xy</a:t>
            </a:r>
            <a:endParaRPr lang="en-GB" sz="1800" dirty="0">
              <a:solidFill>
                <a:srgbClr val="000000"/>
              </a:solidFill>
              <a:latin typeface="Symbol" pitchFamily="2" charset="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18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xy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Expected TPX3 tracking contribution z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Symbol" pitchFamily="2" charset="2"/>
                <a:cs typeface="Verdana"/>
              </a:rPr>
              <a:t>(s</a:t>
            </a:r>
            <a:r>
              <a:rPr lang="en-US" sz="1600" baseline="-25000" dirty="0">
                <a:latin typeface="Verdana"/>
                <a:cs typeface="Verdana"/>
              </a:rPr>
              <a:t>TPX3A-C z </a:t>
            </a:r>
            <a:r>
              <a:rPr lang="en-US" sz="1600" dirty="0">
                <a:latin typeface="Verdana"/>
                <a:cs typeface="Verdana"/>
              </a:rPr>
              <a:t>= 93 </a:t>
            </a:r>
            <a:r>
              <a:rPr lang="en-US" sz="1600" dirty="0">
                <a:latin typeface="Symbol" pitchFamily="2" charset="2"/>
                <a:cs typeface="Verdana"/>
              </a:rPr>
              <a:t>m</a:t>
            </a:r>
            <a:r>
              <a:rPr lang="en-US" sz="1600" dirty="0">
                <a:latin typeface="Verdana"/>
                <a:cs typeface="Verdana"/>
              </a:rPr>
              <a:t>m)</a:t>
            </a:r>
          </a:p>
          <a:p>
            <a:r>
              <a:rPr lang="en-GB" sz="18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18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z</a:t>
            </a:r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/>
                <a:cs typeface="Verdana"/>
              </a:rPr>
              <a:t>The drift distance has a per track uncertainty of </a:t>
            </a:r>
            <a:r>
              <a:rPr lang="en-US" sz="1800" dirty="0">
                <a:solidFill>
                  <a:srgbClr val="0066FF"/>
                </a:solidFill>
                <a:latin typeface="Verdana"/>
                <a:cs typeface="Verdana"/>
              </a:rPr>
              <a:t>464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800" dirty="0">
                <a:latin typeface="Verdana"/>
                <a:cs typeface="Verdana"/>
              </a:rPr>
              <a:t>  (trigger time)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6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6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81CF31-09C5-D341-B10E-68317368C6A0}"/>
              </a:ext>
            </a:extLst>
          </p:cNvPr>
          <p:cNvSpPr/>
          <p:nvPr/>
        </p:nvSpPr>
        <p:spPr>
          <a:xfrm>
            <a:off x="8516921" y="346093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chemeClr val="tx2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458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D48C1D-207E-0C4C-B135-18991004E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5773" y="100475"/>
            <a:ext cx="3433392" cy="721012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6916-18 B=0 T p =6 GeV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F29155-196D-F948-8577-34AFC08EA1C7}"/>
              </a:ext>
            </a:extLst>
          </p:cNvPr>
          <p:cNvSpPr/>
          <p:nvPr/>
        </p:nvSpPr>
        <p:spPr>
          <a:xfrm>
            <a:off x="5303912" y="238081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A317CE-0B40-6C4A-A12C-4460D5848FD4}"/>
              </a:ext>
            </a:extLst>
          </p:cNvPr>
          <p:cNvSpPr/>
          <p:nvPr/>
        </p:nvSpPr>
        <p:spPr>
          <a:xfrm>
            <a:off x="2574998" y="2420888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B=0 T </a:t>
            </a:r>
            <a:endParaRPr lang="en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C5529-59EB-CA40-987D-BA3253200A8C}"/>
                  </a:ext>
                </a:extLst>
              </p:cNvPr>
              <p:cNvSpPr/>
              <p:nvPr/>
            </p:nvSpPr>
            <p:spPr>
              <a:xfrm>
                <a:off x="1261981" y="1628800"/>
                <a:ext cx="2991525" cy="62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300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/</m:t>
                    </m:r>
                    <m:r>
                      <a:rPr lang="en-NL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cm</m:t>
                    </m:r>
                  </m:oMath>
                </a14:m>
                <a:endParaRPr lang="en-NL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55 </a:t>
                </a:r>
                <a:r>
                  <a:rPr lang="en-NL" sz="1600" dirty="0">
                    <a:solidFill>
                      <a:srgbClr val="FF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:r>
                  <a:rPr lang="en-NL" sz="1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N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 </a:t>
                </a:r>
                <a:endParaRPr lang="en-N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C5529-59EB-CA40-987D-BA3253200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81" y="1628800"/>
                <a:ext cx="2991525" cy="621580"/>
              </a:xfrm>
              <a:prstGeom prst="rect">
                <a:avLst/>
              </a:prstGeom>
              <a:blipFill>
                <a:blip r:embed="rId8"/>
                <a:stretch>
                  <a:fillRect l="-844"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DBAEDE-0542-A247-BD2E-71B0EB3C77A9}"/>
                  </a:ext>
                </a:extLst>
              </p:cNvPr>
              <p:cNvSpPr/>
              <p:nvPr/>
            </p:nvSpPr>
            <p:spPr>
              <a:xfrm>
                <a:off x="4899479" y="1607145"/>
                <a:ext cx="3114928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200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/</m:t>
                    </m:r>
                    <m:r>
                      <a:rPr lang="en-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cm</m:t>
                    </m:r>
                  </m:oMath>
                </a14:m>
                <a:endParaRPr lang="en-NL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/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 </a:t>
                </a:r>
                <a:r>
                  <a:rPr lang="en-NL" sz="1600" dirty="0">
                    <a:solidFill>
                      <a:srgbClr val="FF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endParaRPr lang="en-NL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DBAEDE-0542-A247-BD2E-71B0EB3C7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79" y="1607145"/>
                <a:ext cx="3114928" cy="603178"/>
              </a:xfrm>
              <a:prstGeom prst="rect">
                <a:avLst/>
              </a:prstGeom>
              <a:blipFill>
                <a:blip r:embed="rId9"/>
                <a:stretch>
                  <a:fillRect l="-813" b="-1041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247EA26-681E-5842-9130-CD2651A7201C}"/>
              </a:ext>
            </a:extLst>
          </p:cNvPr>
          <p:cNvSpPr txBox="1"/>
          <p:nvPr/>
        </p:nvSpPr>
        <p:spPr>
          <a:xfrm>
            <a:off x="1336288" y="3841261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 results 31 January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EBB74-10C4-4B4A-9AAA-ECBBFA4A3BAF}"/>
              </a:ext>
            </a:extLst>
          </p:cNvPr>
          <p:cNvSpPr txBox="1"/>
          <p:nvPr/>
        </p:nvSpPr>
        <p:spPr>
          <a:xfrm>
            <a:off x="7868848" y="2564904"/>
            <a:ext cx="3915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improved due to:</a:t>
            </a:r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 distance from Telesope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rocedure for z residuals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 time uncertainty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Re-calibrations of t0 and x chip shifts (xy has less syst)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0619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D796AD-3CAD-F846-8D66-71D3325EC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6879" y="559233"/>
            <a:ext cx="4838095" cy="68580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479376" y="1925538"/>
            <a:ext cx="50405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unbiased residuals in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Looks with this stat OK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refitted TPX3 z residuals in the module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Mean t0 per chip are about 0 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See t0 different pattern in chip plane vs local y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Has impact on fitted </a:t>
            </a:r>
            <a:r>
              <a:rPr lang="en-US" sz="2000" dirty="0">
                <a:latin typeface="Symbol" pitchFamily="2" charset="2"/>
                <a:cs typeface="Verdana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1466966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36E4FA-C54E-BF4B-8165-D90336941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881" y="983735"/>
            <a:ext cx="3529470" cy="7411888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767408" y="1422400"/>
            <a:ext cx="1015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Using the unbiased residuals in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and the refitted TPX3 z residuals the resolution can be extracted as a function of the telescope z prediction.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/>
              <p:nvPr/>
            </p:nvSpPr>
            <p:spPr>
              <a:xfrm>
                <a:off x="3935760" y="2519388"/>
                <a:ext cx="3744416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 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300 </a:t>
                </a:r>
                <a:r>
                  <a:rPr lang="en-NL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published 306 </a:t>
                </a:r>
              </a:p>
              <a:p>
                <a:r>
                  <a:rPr lang="en-GB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xy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55/</a:t>
                </a:r>
                <a:r>
                  <a:rPr lang="en-US" sz="1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Verdan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(best,publ)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2519388"/>
                <a:ext cx="3744416" cy="621580"/>
              </a:xfrm>
              <a:prstGeom prst="rect">
                <a:avLst/>
              </a:prstGeom>
              <a:blipFill>
                <a:blip r:embed="rId8"/>
                <a:stretch>
                  <a:fillRect l="-676"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/>
              <p:nvPr/>
            </p:nvSpPr>
            <p:spPr>
              <a:xfrm>
                <a:off x="7807382" y="2492896"/>
                <a:ext cx="4384618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 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300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 published 226</a:t>
                </a:r>
              </a:p>
              <a:p>
                <a:pPr lvl="0"/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z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(best)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(publ)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82" y="2492896"/>
                <a:ext cx="4384618" cy="603178"/>
              </a:xfrm>
              <a:prstGeom prst="rect">
                <a:avLst/>
              </a:prstGeom>
              <a:blipFill>
                <a:blip r:embed="rId9"/>
                <a:stretch>
                  <a:fillRect l="-578" b="-81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381CF31-09C5-D341-B10E-68317368C6A0}"/>
              </a:ext>
            </a:extLst>
          </p:cNvPr>
          <p:cNvSpPr/>
          <p:nvPr/>
        </p:nvSpPr>
        <p:spPr>
          <a:xfrm>
            <a:off x="8516921" y="346093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chemeClr val="tx2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22299-8FF1-F04D-888D-077D2BA847BF}"/>
              </a:ext>
            </a:extLst>
          </p:cNvPr>
          <p:cNvSpPr txBox="1"/>
          <p:nvPr/>
        </p:nvSpPr>
        <p:spPr>
          <a:xfrm>
            <a:off x="767408" y="366099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6917 B=0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different z</a:t>
            </a:r>
          </a:p>
        </p:txBody>
      </p:sp>
    </p:spTree>
    <p:extLst>
      <p:ext uri="{BB962C8B-B14F-4D97-AF65-F5344CB8AC3E}">
        <p14:creationId xmlns:p14="http://schemas.microsoft.com/office/powerpoint/2010/main" val="217447664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36E4FA-C54E-BF4B-8165-D90336941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881" y="983735"/>
            <a:ext cx="3529470" cy="7411888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767408" y="1422400"/>
            <a:ext cx="1015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Using the unbiased residuals in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and the refitted TPX3 z residuals the resolution can be extracted as a function of the telescope z prediction.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/>
              <p:nvPr/>
            </p:nvSpPr>
            <p:spPr>
              <a:xfrm>
                <a:off x="3935760" y="2519388"/>
                <a:ext cx="3744416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 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300 </a:t>
                </a:r>
                <a:r>
                  <a:rPr lang="en-NL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published 306 </a:t>
                </a:r>
              </a:p>
              <a:p>
                <a:r>
                  <a:rPr lang="en-GB" sz="16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xy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55/</a:t>
                </a:r>
                <a:r>
                  <a:rPr lang="en-US" sz="1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Verdana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(best,publ)</a:t>
                </a:r>
                <a:r>
                  <a:rPr lang="en-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5FC87-48EB-C84A-A75C-D2BB8FFC3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2519388"/>
                <a:ext cx="3744416" cy="621580"/>
              </a:xfrm>
              <a:prstGeom prst="rect">
                <a:avLst/>
              </a:prstGeom>
              <a:blipFill>
                <a:blip r:embed="rId8"/>
                <a:stretch>
                  <a:fillRect l="-676"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/>
              <p:nvPr/>
            </p:nvSpPr>
            <p:spPr>
              <a:xfrm>
                <a:off x="7807382" y="2492896"/>
                <a:ext cx="4384618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 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300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cm  published 226</a:t>
                </a:r>
              </a:p>
              <a:p>
                <a:pPr lvl="0"/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 z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(best)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(publ)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544F77-99FB-0147-8D0F-429CCCC2D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382" y="2492896"/>
                <a:ext cx="4384618" cy="603178"/>
              </a:xfrm>
              <a:prstGeom prst="rect">
                <a:avLst/>
              </a:prstGeom>
              <a:blipFill>
                <a:blip r:embed="rId9"/>
                <a:stretch>
                  <a:fillRect l="-578" b="-81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381CF31-09C5-D341-B10E-68317368C6A0}"/>
              </a:ext>
            </a:extLst>
          </p:cNvPr>
          <p:cNvSpPr/>
          <p:nvPr/>
        </p:nvSpPr>
        <p:spPr>
          <a:xfrm>
            <a:off x="8516921" y="346093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chemeClr val="tx2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22299-8FF1-F04D-888D-077D2BA847BF}"/>
              </a:ext>
            </a:extLst>
          </p:cNvPr>
          <p:cNvSpPr txBox="1"/>
          <p:nvPr/>
        </p:nvSpPr>
        <p:spPr>
          <a:xfrm>
            <a:off x="767408" y="366099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6917 B=0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different z</a:t>
            </a:r>
          </a:p>
        </p:txBody>
      </p:sp>
    </p:spTree>
    <p:extLst>
      <p:ext uri="{BB962C8B-B14F-4D97-AF65-F5344CB8AC3E}">
        <p14:creationId xmlns:p14="http://schemas.microsoft.com/office/powerpoint/2010/main" val="162467644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767408" y="1812880"/>
            <a:ext cx="40391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Comparing the Telescope and TPX3 track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There are clear rotation(s)  that were not present in 6916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Need alignment of module (dx/</a:t>
            </a:r>
            <a:r>
              <a:rPr lang="en-US" sz="2000" dirty="0" err="1">
                <a:latin typeface="Verdana"/>
                <a:cs typeface="Verdana"/>
              </a:rPr>
              <a:t>dz</a:t>
            </a:r>
            <a:r>
              <a:rPr lang="en-US" sz="2000" dirty="0">
                <a:latin typeface="Verdana"/>
                <a:cs typeface="Verdana"/>
              </a:rPr>
              <a:t> was </a:t>
            </a:r>
            <a:r>
              <a:rPr lang="en-US" sz="2000">
                <a:latin typeface="Verdana"/>
                <a:cs typeface="Verdana"/>
              </a:rPr>
              <a:t>not aligned) </a:t>
            </a:r>
            <a:endParaRPr lang="en-US" sz="20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Telescope alignment remains prediction.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0F254-2380-3F4F-A6E5-6E23DA009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821" y="1322977"/>
            <a:ext cx="5480806" cy="5589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522299-8FF1-F04D-888D-077D2BA847BF}"/>
              </a:ext>
            </a:extLst>
          </p:cNvPr>
          <p:cNvSpPr txBox="1"/>
          <p:nvPr/>
        </p:nvSpPr>
        <p:spPr>
          <a:xfrm>
            <a:off x="6099369" y="113845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6917 B=0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8348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6030B-3E6E-AF48-9531-44E8A02F5F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5" y="1394069"/>
            <a:ext cx="6724785" cy="46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417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487488" y="1412653"/>
            <a:ext cx="93610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Detailed study of Run 6916 B=0 T p=6 GeV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Emphasis on the resolution results in z shown two weeks ago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plane behaved quite nicely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Cross checked time slewing: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Symbol" pitchFamily="2" charset="2"/>
                <a:cs typeface="Verdana"/>
              </a:rPr>
              <a:t>d</a:t>
            </a:r>
            <a:r>
              <a:rPr lang="en-US" sz="2000" dirty="0">
                <a:latin typeface="Verdana"/>
                <a:cs typeface="Verdana"/>
              </a:rPr>
              <a:t>t (ns)= 18.6/ (0.0567+ToT(</a:t>
            </a:r>
            <a:r>
              <a:rPr lang="en-US" sz="2000" dirty="0" err="1">
                <a:latin typeface="Symbol" pitchFamily="2" charset="2"/>
                <a:cs typeface="Verdana"/>
              </a:rPr>
              <a:t>m</a:t>
            </a:r>
            <a:r>
              <a:rPr lang="en-US" sz="2000" dirty="0" err="1">
                <a:latin typeface="Verdana"/>
                <a:cs typeface="Verdana"/>
              </a:rPr>
              <a:t>s</a:t>
            </a:r>
            <a:r>
              <a:rPr lang="en-US" sz="2000" dirty="0">
                <a:latin typeface="Verdana"/>
                <a:cs typeface="Verdana"/>
              </a:rPr>
              <a:t>))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In the actual code a different formula was used (bug fixed)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drift velocity (E=280 V/cm) was just put at 78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m/ns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Internal fits to the z hits in the module can absorb z0 and t0 shifts and work well for any assumed drift velocity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Investigated in detail the tracks from the telescope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Important because t0 and drift velocity measurement are best determined by an external measurement</a:t>
            </a: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15198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635812" y="1700808"/>
            <a:ext cx="62398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Time slewing as used in the data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In red our parametrization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2000" dirty="0">
                <a:latin typeface="Verdana"/>
                <a:cs typeface="Verdana"/>
              </a:rPr>
              <a:t>     </a:t>
            </a:r>
            <a:r>
              <a:rPr lang="en-US" sz="2000" dirty="0">
                <a:latin typeface="Symbol" pitchFamily="2" charset="2"/>
                <a:cs typeface="Verdana"/>
              </a:rPr>
              <a:t>d</a:t>
            </a:r>
            <a:r>
              <a:rPr lang="en-US" sz="2000" dirty="0">
                <a:latin typeface="Verdana"/>
                <a:cs typeface="Verdana"/>
              </a:rPr>
              <a:t>t (ns)= 18.6/ (0.0567+ToT(</a:t>
            </a:r>
            <a:r>
              <a:rPr lang="en-US" sz="2000" dirty="0" err="1">
                <a:latin typeface="Symbol" pitchFamily="2" charset="2"/>
                <a:cs typeface="Verdana"/>
              </a:rPr>
              <a:t>m</a:t>
            </a:r>
            <a:r>
              <a:rPr lang="en-US" sz="2000" dirty="0" err="1">
                <a:latin typeface="Verdana"/>
                <a:cs typeface="Verdana"/>
              </a:rPr>
              <a:t>s</a:t>
            </a:r>
            <a:r>
              <a:rPr lang="en-US" sz="2000" dirty="0">
                <a:latin typeface="Verdana"/>
                <a:cs typeface="Verdana"/>
              </a:rPr>
              <a:t>)) 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In blue the one </a:t>
            </a:r>
            <a:r>
              <a:rPr lang="en-US" sz="2000" dirty="0" err="1">
                <a:latin typeface="Verdana"/>
                <a:cs typeface="Verdana"/>
              </a:rPr>
              <a:t>Kees</a:t>
            </a:r>
            <a:r>
              <a:rPr lang="en-US" sz="2000" dirty="0">
                <a:latin typeface="Verdana"/>
                <a:cs typeface="Verdana"/>
              </a:rPr>
              <a:t> used 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2000" dirty="0">
                <a:latin typeface="Verdana"/>
                <a:cs typeface="Verdana"/>
              </a:rPr>
              <a:t>     </a:t>
            </a:r>
            <a:r>
              <a:rPr lang="en-US" sz="2000" dirty="0">
                <a:latin typeface="Symbol" pitchFamily="2" charset="2"/>
                <a:cs typeface="Verdana"/>
              </a:rPr>
              <a:t>d</a:t>
            </a:r>
            <a:r>
              <a:rPr lang="en-US" sz="2000" dirty="0">
                <a:latin typeface="Verdana"/>
                <a:cs typeface="Verdana"/>
              </a:rPr>
              <a:t>t (ns)= 10.84/ (0.0567+ToT(</a:t>
            </a:r>
            <a:r>
              <a:rPr lang="en-US" sz="2000" dirty="0" err="1">
                <a:latin typeface="Symbol" pitchFamily="2" charset="2"/>
                <a:cs typeface="Verdana"/>
              </a:rPr>
              <a:t>m</a:t>
            </a:r>
            <a:r>
              <a:rPr lang="en-US" sz="2000" dirty="0" err="1">
                <a:latin typeface="Verdana"/>
                <a:cs typeface="Verdana"/>
              </a:rPr>
              <a:t>s</a:t>
            </a:r>
            <a:r>
              <a:rPr lang="en-US" sz="2000" dirty="0">
                <a:latin typeface="Verdana"/>
                <a:cs typeface="Verdana"/>
              </a:rPr>
              <a:t>))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2000" dirty="0">
                <a:latin typeface="Verdana"/>
                <a:cs typeface="Verdana"/>
              </a:rPr>
              <a:t>The curves for different chips look very very similar. So one parametrization is fine.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2000" dirty="0">
                <a:latin typeface="Verdana"/>
                <a:cs typeface="Verdana"/>
              </a:rPr>
              <a:t>The </a:t>
            </a:r>
            <a:r>
              <a:rPr lang="en-US" sz="2000" dirty="0" err="1">
                <a:latin typeface="Verdana"/>
                <a:cs typeface="Verdana"/>
              </a:rPr>
              <a:t>extact</a:t>
            </a:r>
            <a:r>
              <a:rPr lang="en-US" sz="2000" dirty="0">
                <a:latin typeface="Verdana"/>
                <a:cs typeface="Verdana"/>
              </a:rPr>
              <a:t> amplitude (18.6 vs 10.84) depends on the chip settings, temperature etc.  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713393-E773-1E4F-963E-B6E506EA8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7560" y="1496255"/>
            <a:ext cx="4057307" cy="4221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463579-B143-6641-81D4-356E95A146BE}"/>
              </a:ext>
            </a:extLst>
          </p:cNvPr>
          <p:cNvSpPr txBox="1"/>
          <p:nvPr/>
        </p:nvSpPr>
        <p:spPr>
          <a:xfrm>
            <a:off x="8783216" y="5333692"/>
            <a:ext cx="1656184" cy="4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Tot [</a:t>
            </a:r>
            <a:r>
              <a:rPr lang="en-NL" dirty="0">
                <a:latin typeface="Symbol" pitchFamily="2" charset="2"/>
              </a:rPr>
              <a:t>m</a:t>
            </a:r>
            <a:r>
              <a:rPr lang="en-NL" dirty="0"/>
              <a:t>s]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018A9-A78C-5C46-A810-6C255390CBC5}"/>
              </a:ext>
            </a:extLst>
          </p:cNvPr>
          <p:cNvSpPr txBox="1"/>
          <p:nvPr/>
        </p:nvSpPr>
        <p:spPr>
          <a:xfrm>
            <a:off x="6023992" y="242088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ean residual / v drift   [ns]</a:t>
            </a:r>
          </a:p>
        </p:txBody>
      </p:sp>
    </p:spTree>
    <p:extLst>
      <p:ext uri="{BB962C8B-B14F-4D97-AF65-F5344CB8AC3E}">
        <p14:creationId xmlns:p14="http://schemas.microsoft.com/office/powerpoint/2010/main" val="83789191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F668BF-2A44-3248-90B4-A80E62FB7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6496" y="588911"/>
            <a:ext cx="483809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533400" y="1457315"/>
            <a:ext cx="505854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Included the Mimosa clusters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Corrected geometry: Module in middle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There is sizeable a distance between nearest Si plane and the Module entrance/exit window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Track fits to Mimosa red; to TPX3 blue. We need curved fit in Mimosa to account for multiple scattering.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cs typeface="Verdana"/>
              </a:rPr>
              <a:t>Blue cluster = on selected M track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1800" dirty="0">
                <a:latin typeface="Verdana"/>
                <a:cs typeface="Verdana"/>
              </a:rPr>
              <a:t>    green cluster = on other M tracks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1800" dirty="0">
                <a:latin typeface="Verdana"/>
                <a:cs typeface="Verdana"/>
              </a:rPr>
              <a:t>    small magenta = all other M clusters 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4775207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CFB2A5-5830-6943-B454-247EA29B7158}"/>
                  </a:ext>
                </a:extLst>
              </p:cNvPr>
              <p:cNvSpPr/>
              <p:nvPr/>
            </p:nvSpPr>
            <p:spPr>
              <a:xfrm>
                <a:off x="1181472" y="1556792"/>
                <a:ext cx="9667056" cy="2951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Verdana"/>
                    <a:cs typeface="Verdana"/>
                  </a:rPr>
                  <a:t>Made several refits to M(</a:t>
                </a:r>
                <a:r>
                  <a:rPr lang="en-US" sz="2000" dirty="0" err="1">
                    <a:latin typeface="Verdana"/>
                    <a:cs typeface="Verdana"/>
                  </a:rPr>
                  <a:t>imosa</a:t>
                </a:r>
                <a:r>
                  <a:rPr lang="en-US" sz="2000" dirty="0">
                    <a:latin typeface="Verdana"/>
                    <a:cs typeface="Verdana"/>
                  </a:rPr>
                  <a:t>) and T(PX3) tracks to understand resolutions, scattering, and tracking cleanup cuts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Verdana"/>
                    <a:cs typeface="Verdana"/>
                  </a:rPr>
                  <a:t>Mimosa plane resolution: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Verdana"/>
                    <a:cs typeface="Verdana"/>
                  </a:rPr>
                  <a:t>Perform fits in two Mimosa arms; leaving out the middle plane</a:t>
                </a:r>
              </a:p>
              <a:p>
                <a:pPr marL="1257300" lvl="2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Verdana"/>
                    <a:cs typeface="Verdana"/>
                  </a:rPr>
                  <a:t>So fit Mimosa 0 1 2 leave out 1 and calculate residual</a:t>
                </a:r>
              </a:p>
              <a:p>
                <a:pPr marL="1257300" lvl="2" indent="-342900">
                  <a:spcBef>
                    <a:spcPct val="20000"/>
                  </a:spcBef>
                  <a:buClr>
                    <a:srgbClr val="FF66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Verdana"/>
                    <a:cs typeface="Verdana"/>
                  </a:rPr>
                  <a:t>Residual </a:t>
                </a:r>
                <a:r>
                  <a:rPr lang="en-US" sz="2000" dirty="0" err="1">
                    <a:latin typeface="Symbol" pitchFamily="2" charset="2"/>
                    <a:cs typeface="Verdana"/>
                  </a:rPr>
                  <a:t>s</a:t>
                </a:r>
                <a:r>
                  <a:rPr lang="en-US" sz="2000" baseline="-25000" dirty="0" err="1">
                    <a:latin typeface="Verdana"/>
                    <a:cs typeface="Verdana"/>
                  </a:rPr>
                  <a:t>r</a:t>
                </a:r>
                <a:r>
                  <a:rPr lang="en-US" sz="2000" dirty="0">
                    <a:latin typeface="Verdana"/>
                    <a:cs typeface="Verdana"/>
                  </a:rPr>
                  <a:t> = </a:t>
                </a:r>
                <a:r>
                  <a:rPr lang="en-US" sz="2000" dirty="0" err="1">
                    <a:latin typeface="Symbol" pitchFamily="2" charset="2"/>
                    <a:cs typeface="Verdana"/>
                  </a:rPr>
                  <a:t>s</a:t>
                </a:r>
                <a:r>
                  <a:rPr lang="en-US" sz="2000" baseline="-25000" dirty="0" err="1">
                    <a:latin typeface="Verdana"/>
                    <a:cs typeface="Verdana"/>
                  </a:rPr>
                  <a:t>plane</a:t>
                </a:r>
                <a:r>
                  <a:rPr lang="en-US" sz="2000" dirty="0">
                    <a:latin typeface="Verdana"/>
                    <a:cs typeface="Verdana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√</m:t>
                    </m:r>
                  </m:oMath>
                </a14:m>
                <a:r>
                  <a:rPr lang="en-US" sz="2000" dirty="0">
                    <a:latin typeface="Verdana"/>
                    <a:cs typeface="Verdana"/>
                  </a:rPr>
                  <a:t>(1.5)     </a:t>
                </a:r>
              </a:p>
              <a:p>
                <a:pPr>
                  <a:spcBef>
                    <a:spcPct val="20000"/>
                  </a:spcBef>
                  <a:buClr>
                    <a:srgbClr val="FF6600"/>
                  </a:buClr>
                  <a:buSzPct val="100000"/>
                </a:pPr>
                <a:r>
                  <a:rPr lang="en-US" sz="2000" dirty="0">
                    <a:latin typeface="Verdana"/>
                    <a:cs typeface="Verdana"/>
                  </a:rPr>
                  <a:t> 	</a:t>
                </a:r>
              </a:p>
              <a:p>
                <a:pPr>
                  <a:spcBef>
                    <a:spcPct val="20000"/>
                  </a:spcBef>
                  <a:buClr>
                    <a:srgbClr val="FF6600"/>
                  </a:buClr>
                  <a:buSzPct val="100000"/>
                </a:pPr>
                <a:endParaRPr lang="en-US" sz="2000" dirty="0">
                  <a:latin typeface="Verdana"/>
                  <a:cs typeface="Verdana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CFB2A5-5830-6943-B454-247EA29B7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72" y="1556792"/>
                <a:ext cx="9667056" cy="2951514"/>
              </a:xfrm>
              <a:prstGeom prst="rect">
                <a:avLst/>
              </a:prstGeom>
              <a:blipFill>
                <a:blip r:embed="rId7"/>
                <a:stretch>
                  <a:fillRect l="-525" t="-85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0C9A61A-86AD-4A40-96D3-F879807250DE}"/>
              </a:ext>
            </a:extLst>
          </p:cNvPr>
          <p:cNvSpPr txBox="1"/>
          <p:nvPr/>
        </p:nvSpPr>
        <p:spPr>
          <a:xfrm>
            <a:off x="592832" y="4047455"/>
            <a:ext cx="262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fit</a:t>
            </a:r>
          </a:p>
          <a:p>
            <a:r>
              <a:rPr lang="en-US" dirty="0" err="1">
                <a:latin typeface="Symbol" pitchFamily="2" charset="2"/>
                <a:cs typeface="Verdana"/>
              </a:rPr>
              <a:t>s</a:t>
            </a:r>
            <a:r>
              <a:rPr lang="en-US" baseline="-25000" dirty="0" err="1">
                <a:latin typeface="Verdana"/>
                <a:cs typeface="Verdana"/>
              </a:rPr>
              <a:t>res</a:t>
            </a:r>
            <a:r>
              <a:rPr lang="en-US" baseline="-25000" dirty="0">
                <a:latin typeface="Verdana"/>
                <a:cs typeface="Verdana"/>
              </a:rPr>
              <a:t> </a:t>
            </a:r>
            <a:r>
              <a:rPr lang="en-US" baseline="-25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= 5.1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</a:t>
            </a:r>
          </a:p>
          <a:p>
            <a:r>
              <a:rPr lang="en-US" dirty="0" err="1">
                <a:latin typeface="Symbol" pitchFamily="2" charset="2"/>
                <a:cs typeface="Verdana"/>
              </a:rPr>
              <a:t>s</a:t>
            </a:r>
            <a:r>
              <a:rPr lang="en-US" baseline="-25000" dirty="0" err="1">
                <a:latin typeface="Verdana"/>
                <a:cs typeface="Verdana"/>
              </a:rPr>
              <a:t>res</a:t>
            </a:r>
            <a:r>
              <a:rPr lang="en-US" baseline="-25000" dirty="0">
                <a:latin typeface="Verdana"/>
                <a:cs typeface="Verdana"/>
              </a:rPr>
              <a:t> z </a:t>
            </a:r>
            <a:r>
              <a:rPr lang="en-US" sz="2000" dirty="0">
                <a:latin typeface="Verdana"/>
                <a:cs typeface="Verdana"/>
              </a:rPr>
              <a:t>= 5.1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  <a:endParaRPr lang="en-NL" sz="2000" dirty="0"/>
          </a:p>
          <a:p>
            <a:r>
              <a:rPr lang="en-US" sz="2000" baseline="-25000" dirty="0">
                <a:latin typeface="Verdana"/>
                <a:cs typeface="Verdana"/>
              </a:rPr>
              <a:t> </a:t>
            </a:r>
            <a:endParaRPr lang="en-NL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8DCFCB-4448-F74D-A5CE-48D8DB536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471" y="2298591"/>
            <a:ext cx="3131185" cy="60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105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407368" y="1628800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Here a SL refit to each arm 1/2 of the Mimosa (0-2 and 3-5)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Predictions are in the middle of the module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9A61A-86AD-4A40-96D3-F879807250DE}"/>
              </a:ext>
            </a:extLst>
          </p:cNvPr>
          <p:cNvSpPr txBox="1"/>
          <p:nvPr/>
        </p:nvSpPr>
        <p:spPr>
          <a:xfrm>
            <a:off x="911423" y="3121275"/>
            <a:ext cx="3763195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Gaussian fit</a:t>
            </a:r>
          </a:p>
          <a:p>
            <a:r>
              <a:rPr lang="en-US" dirty="0">
                <a:latin typeface="Symbol" pitchFamily="2" charset="2"/>
                <a:cs typeface="Verdana"/>
              </a:rPr>
              <a:t>s</a:t>
            </a:r>
            <a:r>
              <a:rPr lang="en-US" baseline="-25000" dirty="0">
                <a:latin typeface="Verdana"/>
                <a:cs typeface="Verdana"/>
              </a:rPr>
              <a:t>res1-2 </a:t>
            </a:r>
            <a:r>
              <a:rPr lang="en-US" baseline="-25000" dirty="0" err="1">
                <a:latin typeface="Verdana"/>
                <a:cs typeface="Verdana"/>
              </a:rPr>
              <a:t>xy</a:t>
            </a:r>
            <a:r>
              <a:rPr lang="en-US" baseline="-25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= 65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</a:t>
            </a:r>
          </a:p>
          <a:p>
            <a:r>
              <a:rPr lang="en-US" dirty="0">
                <a:latin typeface="Symbol" pitchFamily="2" charset="2"/>
                <a:cs typeface="Verdana"/>
              </a:rPr>
              <a:t>s</a:t>
            </a:r>
            <a:r>
              <a:rPr lang="en-US" baseline="-25000" dirty="0">
                <a:latin typeface="Verdana"/>
                <a:cs typeface="Verdana"/>
              </a:rPr>
              <a:t>res1-2 z   </a:t>
            </a:r>
            <a:r>
              <a:rPr lang="en-US" sz="2000" dirty="0">
                <a:latin typeface="Verdana"/>
                <a:cs typeface="Verdana"/>
              </a:rPr>
              <a:t>= 71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</a:t>
            </a:r>
          </a:p>
          <a:p>
            <a:endParaRPr lang="en-US" sz="2000" baseline="-25000" dirty="0">
              <a:latin typeface="Verdana"/>
              <a:cs typeface="Verdana"/>
            </a:endParaRPr>
          </a:p>
          <a:p>
            <a:r>
              <a:rPr lang="en-US" sz="2000" dirty="0">
                <a:latin typeface="Symbol" pitchFamily="2" charset="2"/>
                <a:cs typeface="Verdana"/>
              </a:rPr>
              <a:t>s</a:t>
            </a:r>
            <a:r>
              <a:rPr lang="en-US" sz="2000" baseline="-25000" dirty="0">
                <a:latin typeface="Verdana"/>
                <a:cs typeface="Verdana"/>
              </a:rPr>
              <a:t>res1-2 </a:t>
            </a:r>
            <a:r>
              <a:rPr lang="en-US" sz="2000" baseline="-25000" dirty="0" err="1">
                <a:latin typeface="Verdana"/>
                <a:cs typeface="Verdana"/>
              </a:rPr>
              <a:t>dxdy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= 0.43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endParaRPr lang="en-US" sz="1800" dirty="0">
              <a:latin typeface="Verdana"/>
              <a:cs typeface="Verdana"/>
            </a:endParaRPr>
          </a:p>
          <a:p>
            <a:r>
              <a:rPr lang="en-US" sz="2000" dirty="0">
                <a:latin typeface="Symbol" pitchFamily="2" charset="2"/>
                <a:cs typeface="Verdana"/>
              </a:rPr>
              <a:t>s</a:t>
            </a:r>
            <a:r>
              <a:rPr lang="en-US" sz="2000" baseline="-25000" dirty="0">
                <a:latin typeface="Verdana"/>
                <a:cs typeface="Verdana"/>
              </a:rPr>
              <a:t>res1-2 </a:t>
            </a:r>
            <a:r>
              <a:rPr lang="en-US" sz="2000" baseline="-25000" dirty="0" err="1">
                <a:latin typeface="Verdana"/>
                <a:cs typeface="Verdana"/>
              </a:rPr>
              <a:t>dzdy</a:t>
            </a:r>
            <a:r>
              <a:rPr lang="en-US" sz="2000" baseline="-25000" dirty="0">
                <a:latin typeface="Verdana"/>
                <a:cs typeface="Verdana"/>
              </a:rPr>
              <a:t>  </a:t>
            </a:r>
            <a:r>
              <a:rPr lang="en-US" sz="1800" dirty="0">
                <a:latin typeface="Verdana"/>
                <a:cs typeface="Verdana"/>
              </a:rPr>
              <a:t>= 0.50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r>
              <a:rPr lang="en-US" sz="1800" dirty="0">
                <a:latin typeface="Verdana"/>
                <a:cs typeface="Verdana"/>
              </a:rPr>
              <a:t>Expected error assuming 5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point resolution 0.15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r>
              <a:rPr lang="en-US" sz="1800" dirty="0">
                <a:latin typeface="Verdana"/>
                <a:cs typeface="Verdana"/>
              </a:rPr>
              <a:t> </a:t>
            </a:r>
          </a:p>
          <a:p>
            <a:endParaRPr lang="en-NL" sz="2000" dirty="0"/>
          </a:p>
          <a:p>
            <a:r>
              <a:rPr lang="en-US" sz="2000" baseline="-25000" dirty="0">
                <a:latin typeface="Verdana"/>
                <a:cs typeface="Verdana"/>
              </a:rPr>
              <a:t> </a:t>
            </a:r>
            <a:endParaRPr lang="en-NL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89C254-915A-094C-A65F-19457E546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539" y="1359961"/>
            <a:ext cx="5339117" cy="54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253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271464" y="1484784"/>
            <a:ext cx="98650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fitted numbers imply the following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Comparing the expected </a:t>
            </a:r>
            <a:r>
              <a:rPr lang="en-US" sz="2000" dirty="0">
                <a:solidFill>
                  <a:srgbClr val="000000"/>
                </a:solidFill>
                <a:latin typeface="Symbol" pitchFamily="2" charset="2"/>
                <a:cs typeface="Verdana"/>
              </a:rPr>
              <a:t>s</a:t>
            </a:r>
            <a:r>
              <a:rPr lang="en-US" sz="2000" baseline="-25000" dirty="0">
                <a:solidFill>
                  <a:srgbClr val="000000"/>
                </a:solidFill>
                <a:latin typeface="Verdana"/>
                <a:cs typeface="Verdana"/>
              </a:rPr>
              <a:t>res1-2 </a:t>
            </a:r>
            <a:r>
              <a:rPr lang="en-US" sz="2000" baseline="-25000" dirty="0" err="1">
                <a:solidFill>
                  <a:srgbClr val="000000"/>
                </a:solidFill>
                <a:latin typeface="Verdana"/>
                <a:cs typeface="Verdana"/>
              </a:rPr>
              <a:t>dxdy</a:t>
            </a:r>
            <a:r>
              <a:rPr lang="en-US" sz="2000" baseline="-25000" dirty="0">
                <a:solidFill>
                  <a:srgbClr val="000000"/>
                </a:solidFill>
                <a:latin typeface="Verdana"/>
                <a:cs typeface="Verdana"/>
              </a:rPr>
              <a:t>  </a:t>
            </a:r>
            <a:r>
              <a:rPr lang="en-US" sz="2000" dirty="0">
                <a:latin typeface="Verdana"/>
                <a:cs typeface="Verdana"/>
              </a:rPr>
              <a:t>(0.20 </a:t>
            </a:r>
            <a:r>
              <a:rPr lang="en-US" sz="2000" dirty="0" err="1">
                <a:latin typeface="Verdana"/>
                <a:cs typeface="Verdana"/>
              </a:rPr>
              <a:t>mrad</a:t>
            </a:r>
            <a:r>
              <a:rPr lang="en-US" sz="2000" dirty="0">
                <a:latin typeface="Verdana"/>
                <a:cs typeface="Verdana"/>
              </a:rPr>
              <a:t>) and measured (0.43 or 0.50 </a:t>
            </a:r>
            <a:r>
              <a:rPr lang="en-US" sz="2000" dirty="0" err="1">
                <a:latin typeface="Verdana"/>
                <a:cs typeface="Verdana"/>
              </a:rPr>
              <a:t>mrad</a:t>
            </a:r>
            <a:r>
              <a:rPr lang="en-US" sz="2000" dirty="0">
                <a:latin typeface="Verdana"/>
                <a:cs typeface="Verdana"/>
              </a:rPr>
              <a:t>) angles one can conclude that multiple scattering is pretty important.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The distance between middle module and Mimosa 1 is 105 mm so we expect a </a:t>
            </a:r>
            <a:r>
              <a:rPr lang="en-US" sz="2000" dirty="0">
                <a:latin typeface="Symbol" pitchFamily="2" charset="2"/>
                <a:cs typeface="Verdana"/>
              </a:rPr>
              <a:t>s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of 16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(per arm). In terms of </a:t>
            </a:r>
            <a:r>
              <a:rPr lang="en-US" sz="2000" dirty="0">
                <a:latin typeface="Symbol" pitchFamily="2" charset="2"/>
                <a:cs typeface="Verdana"/>
              </a:rPr>
              <a:t>s</a:t>
            </a:r>
            <a:r>
              <a:rPr lang="en-US" sz="2000" baseline="-25000" dirty="0">
                <a:latin typeface="Verdana"/>
                <a:cs typeface="Verdana"/>
              </a:rPr>
              <a:t>res1-2 </a:t>
            </a:r>
            <a:r>
              <a:rPr lang="en-US" sz="2000" baseline="-25000" dirty="0" err="1">
                <a:latin typeface="Verdana"/>
                <a:cs typeface="Verdana"/>
              </a:rPr>
              <a:t>xy</a:t>
            </a:r>
            <a:r>
              <a:rPr lang="en-US" sz="2000" baseline="-25000" dirty="0">
                <a:latin typeface="Verdana"/>
                <a:cs typeface="Verdana"/>
              </a:rPr>
              <a:t>  </a:t>
            </a:r>
            <a:r>
              <a:rPr lang="en-US" sz="2000" dirty="0">
                <a:latin typeface="Verdana"/>
                <a:cs typeface="Verdana"/>
              </a:rPr>
              <a:t>one expects 21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while observation gives  65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m. Indicating also the importance  of multiple scattering.  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All in all it means that the a fully fitted telescope track through both arms with free curvature/scattering would give in the middle of the module a </a:t>
            </a:r>
            <a:r>
              <a:rPr lang="en-US" sz="2000" dirty="0">
                <a:latin typeface="Symbol" pitchFamily="2" charset="2"/>
                <a:cs typeface="Verdana"/>
              </a:rPr>
              <a:t>s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  <a:r>
              <a:rPr lang="en-US" sz="2000" baseline="-25000" dirty="0" err="1">
                <a:latin typeface="Verdana"/>
                <a:cs typeface="Verdana"/>
              </a:rPr>
              <a:t>xy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= 32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and </a:t>
            </a:r>
            <a:r>
              <a:rPr lang="en-US" sz="2000" dirty="0">
                <a:latin typeface="Symbol" pitchFamily="2" charset="2"/>
                <a:cs typeface="Verdana"/>
              </a:rPr>
              <a:t>s</a:t>
            </a:r>
            <a:r>
              <a:rPr lang="en-US" sz="2000" baseline="-25000" dirty="0">
                <a:latin typeface="Verdana"/>
                <a:cs typeface="Verdana"/>
              </a:rPr>
              <a:t> z </a:t>
            </a:r>
            <a:r>
              <a:rPr lang="en-US" sz="1800" dirty="0">
                <a:latin typeface="Verdana"/>
                <a:cs typeface="Verdana"/>
              </a:rPr>
              <a:t>= 35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</a:t>
            </a:r>
            <a:r>
              <a:rPr lang="en-US" sz="2000" dirty="0">
                <a:latin typeface="Verdana"/>
                <a:cs typeface="Verdana"/>
              </a:rPr>
              <a:t>with a large contribution from multiple scattering</a:t>
            </a:r>
            <a:r>
              <a:rPr lang="en-US" sz="1800" dirty="0">
                <a:latin typeface="Verdana"/>
                <a:cs typeface="Verdana"/>
              </a:rPr>
              <a:t>. The uncertainty on the angle </a:t>
            </a:r>
            <a:r>
              <a:rPr lang="en-US" sz="1800" dirty="0">
                <a:solidFill>
                  <a:srgbClr val="000000"/>
                </a:solidFill>
                <a:latin typeface="Symbol" pitchFamily="2" charset="2"/>
                <a:cs typeface="Verdana"/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800" baseline="-25000" dirty="0" err="1">
                <a:solidFill>
                  <a:srgbClr val="000000"/>
                </a:solidFill>
                <a:latin typeface="Verdana"/>
                <a:cs typeface="Verdana"/>
              </a:rPr>
              <a:t>dxdy</a:t>
            </a:r>
            <a:r>
              <a:rPr lang="en-US" sz="1800" baseline="-250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is 0.22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r>
              <a:rPr lang="en-US" sz="1800" dirty="0">
                <a:latin typeface="Verdana"/>
                <a:cs typeface="Verdana"/>
              </a:rPr>
              <a:t> and </a:t>
            </a:r>
            <a:r>
              <a:rPr lang="en-US" sz="1800" dirty="0">
                <a:solidFill>
                  <a:srgbClr val="000000"/>
                </a:solidFill>
                <a:latin typeface="Symbol" pitchFamily="2" charset="2"/>
                <a:cs typeface="Verdana"/>
              </a:rPr>
              <a:t>s</a:t>
            </a:r>
            <a:r>
              <a:rPr lang="en-US" sz="1800" baseline="-250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800" baseline="-25000" dirty="0" err="1">
                <a:solidFill>
                  <a:srgbClr val="000000"/>
                </a:solidFill>
                <a:latin typeface="Verdana"/>
                <a:cs typeface="Verdana"/>
              </a:rPr>
              <a:t>dzdy</a:t>
            </a:r>
            <a:r>
              <a:rPr lang="en-US" sz="1800" baseline="-25000" dirty="0">
                <a:solidFill>
                  <a:srgbClr val="000000"/>
                </a:solidFill>
                <a:latin typeface="Verdana"/>
                <a:cs typeface="Verdana"/>
              </a:rPr>
              <a:t>  </a:t>
            </a:r>
            <a:r>
              <a:rPr lang="en-US" sz="1800" dirty="0">
                <a:latin typeface="Verdana"/>
                <a:cs typeface="Verdana"/>
              </a:rPr>
              <a:t>is 0.25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r>
              <a:rPr lang="en-US" sz="1800" dirty="0">
                <a:latin typeface="Verdana"/>
                <a:cs typeface="Verdana"/>
              </a:rPr>
              <a:t>. </a:t>
            </a:r>
            <a:endParaRPr lang="en-US" sz="2000" dirty="0">
              <a:latin typeface="Verdana"/>
              <a:cs typeface="Verdana"/>
            </a:endParaRP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536781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688546" y="1440712"/>
            <a:ext cx="59115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Comparing the fitted track in the Telescope (T) with the TPX3 (M)  track in the middle of the module (with curvature)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There is a clear issue with the z residuals (0.464 mm)-&gt; time jitter ˜7.5 ns on the trigger signal (TLU)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If we refit the TPX3 track in the two concentrators A &amp; C fixing the T angle and curvature we find </a:t>
            </a:r>
            <a:r>
              <a:rPr lang="en-US" sz="2000" dirty="0">
                <a:latin typeface="Symbol" pitchFamily="2" charset="2"/>
                <a:cs typeface="Verdana"/>
              </a:rPr>
              <a:t>s</a:t>
            </a:r>
            <a:r>
              <a:rPr lang="en-US" sz="2000" baseline="-25000" dirty="0">
                <a:latin typeface="Verdana"/>
                <a:cs typeface="Verdana"/>
              </a:rPr>
              <a:t>TPX3A-C z </a:t>
            </a:r>
            <a:r>
              <a:rPr lang="en-US" sz="2000" dirty="0">
                <a:latin typeface="Verdana"/>
                <a:cs typeface="Verdana"/>
              </a:rPr>
              <a:t>= 93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BCC38-A68F-E74D-BD4E-D2B85537B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6310" y="1468208"/>
            <a:ext cx="4878880" cy="49754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09BF58-5F7D-3844-BAD1-65E388E2B862}"/>
              </a:ext>
            </a:extLst>
          </p:cNvPr>
          <p:cNvSpPr/>
          <p:nvPr/>
        </p:nvSpPr>
        <p:spPr>
          <a:xfrm>
            <a:off x="1919905" y="4440375"/>
            <a:ext cx="4911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Gaussian fits: </a:t>
            </a:r>
            <a:endParaRPr lang="en-US" sz="1800" dirty="0">
              <a:latin typeface="Symbol" pitchFamily="2" charset="2"/>
              <a:cs typeface="Verdana"/>
            </a:endParaRPr>
          </a:p>
          <a:p>
            <a:r>
              <a:rPr lang="en-US" sz="1800" dirty="0" err="1">
                <a:latin typeface="Symbol" pitchFamily="2" charset="2"/>
                <a:cs typeface="Verdana"/>
              </a:rPr>
              <a:t>s</a:t>
            </a:r>
            <a:r>
              <a:rPr lang="en-US" sz="1800" baseline="-25000" dirty="0" err="1">
                <a:latin typeface="Verdana"/>
                <a:cs typeface="Verdana"/>
              </a:rPr>
              <a:t>T</a:t>
            </a:r>
            <a:r>
              <a:rPr lang="en-US" sz="1800" baseline="-25000" dirty="0">
                <a:latin typeface="Verdana"/>
                <a:cs typeface="Verdana"/>
              </a:rPr>
              <a:t>-M </a:t>
            </a:r>
            <a:r>
              <a:rPr lang="en-US" sz="1800" baseline="-25000" dirty="0" err="1">
                <a:latin typeface="Verdana"/>
                <a:cs typeface="Verdana"/>
              </a:rPr>
              <a:t>xy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= 37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 (32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from T)</a:t>
            </a:r>
          </a:p>
          <a:p>
            <a:r>
              <a:rPr lang="en-US" sz="1800" dirty="0" err="1">
                <a:latin typeface="Symbol" pitchFamily="2" charset="2"/>
                <a:cs typeface="Verdana"/>
              </a:rPr>
              <a:t>s</a:t>
            </a:r>
            <a:r>
              <a:rPr lang="en-US" sz="1800" baseline="-25000" dirty="0" err="1">
                <a:latin typeface="Verdana"/>
                <a:cs typeface="Verdana"/>
              </a:rPr>
              <a:t>T</a:t>
            </a:r>
            <a:r>
              <a:rPr lang="en-US" sz="1800" baseline="-25000" dirty="0">
                <a:latin typeface="Verdana"/>
                <a:cs typeface="Verdana"/>
              </a:rPr>
              <a:t>-M z   </a:t>
            </a:r>
            <a:r>
              <a:rPr lang="en-US" sz="1800" dirty="0">
                <a:latin typeface="Verdana"/>
                <a:cs typeface="Verdana"/>
              </a:rPr>
              <a:t>= 464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(35 </a:t>
            </a:r>
            <a:r>
              <a:rPr lang="en-US" sz="1800" dirty="0">
                <a:latin typeface="Symbol" pitchFamily="2" charset="2"/>
                <a:cs typeface="Verdana"/>
              </a:rPr>
              <a:t>m</a:t>
            </a:r>
            <a:r>
              <a:rPr lang="en-US" sz="1800" dirty="0">
                <a:latin typeface="Verdana"/>
                <a:cs typeface="Verdana"/>
              </a:rPr>
              <a:t>m from T)</a:t>
            </a:r>
          </a:p>
          <a:p>
            <a:r>
              <a:rPr lang="en-US" sz="1800" dirty="0">
                <a:latin typeface="Symbol" pitchFamily="2" charset="2"/>
                <a:cs typeface="Verdana"/>
              </a:rPr>
              <a:t>s</a:t>
            </a:r>
            <a:r>
              <a:rPr lang="en-US" sz="1800" baseline="-25000" dirty="0">
                <a:latin typeface="Verdana"/>
                <a:cs typeface="Verdana"/>
              </a:rPr>
              <a:t> T-M </a:t>
            </a:r>
            <a:r>
              <a:rPr lang="en-US" sz="1800" baseline="-25000" dirty="0" err="1">
                <a:latin typeface="Verdana"/>
                <a:cs typeface="Verdana"/>
              </a:rPr>
              <a:t>dxdy</a:t>
            </a:r>
            <a:r>
              <a:rPr lang="en-US" sz="1800" baseline="-2500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= 0.56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r>
              <a:rPr lang="en-US" sz="1800" dirty="0">
                <a:latin typeface="Verdana"/>
                <a:cs typeface="Verdana"/>
              </a:rPr>
              <a:t> (0.22 from T)</a:t>
            </a:r>
          </a:p>
          <a:p>
            <a:r>
              <a:rPr lang="en-US" sz="1800" dirty="0" err="1">
                <a:latin typeface="Symbol" pitchFamily="2" charset="2"/>
                <a:cs typeface="Verdana"/>
              </a:rPr>
              <a:t>s</a:t>
            </a:r>
            <a:r>
              <a:rPr lang="en-US" sz="1800" baseline="-25000" dirty="0" err="1">
                <a:latin typeface="Verdana"/>
                <a:cs typeface="Verdana"/>
              </a:rPr>
              <a:t>T</a:t>
            </a:r>
            <a:r>
              <a:rPr lang="en-US" sz="1800" baseline="-25000" dirty="0">
                <a:latin typeface="Verdana"/>
                <a:cs typeface="Verdana"/>
              </a:rPr>
              <a:t>-M </a:t>
            </a:r>
            <a:r>
              <a:rPr lang="en-US" sz="1800" baseline="-25000" dirty="0" err="1">
                <a:latin typeface="Verdana"/>
                <a:cs typeface="Verdana"/>
              </a:rPr>
              <a:t>dzdy</a:t>
            </a:r>
            <a:r>
              <a:rPr lang="en-US" sz="1800" baseline="-25000" dirty="0">
                <a:latin typeface="Verdana"/>
                <a:cs typeface="Verdana"/>
              </a:rPr>
              <a:t>  </a:t>
            </a:r>
            <a:r>
              <a:rPr lang="en-US" sz="1800" dirty="0">
                <a:latin typeface="Verdana"/>
                <a:cs typeface="Verdana"/>
              </a:rPr>
              <a:t>= 0.91 </a:t>
            </a:r>
            <a:r>
              <a:rPr lang="en-US" sz="1800" dirty="0" err="1">
                <a:latin typeface="Verdana"/>
                <a:cs typeface="Verdana"/>
              </a:rPr>
              <a:t>mrad</a:t>
            </a:r>
            <a:r>
              <a:rPr lang="en-US" sz="1800" dirty="0">
                <a:latin typeface="Verdana"/>
                <a:cs typeface="Verdana"/>
              </a:rPr>
              <a:t> (0.25 from T)</a:t>
            </a:r>
          </a:p>
        </p:txBody>
      </p:sp>
    </p:spTree>
    <p:extLst>
      <p:ext uri="{BB962C8B-B14F-4D97-AF65-F5344CB8AC3E}">
        <p14:creationId xmlns:p14="http://schemas.microsoft.com/office/powerpoint/2010/main" val="266109987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688546" y="1645637"/>
            <a:ext cx="101599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Track quality cuts based on the Telescope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Compare extrapolation of the SL fits in two arms in middle of module 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|distance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| &lt; 0.3 mm |distance z | &lt; 0.3 mm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Removes events with scattered tracks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Track selection cuts on Telescope and TPX3 Module fitted curved tracks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|distance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| &lt; 0.3 mm |distance z | &lt; 3 mm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Refit TPX3 z track in the two concentrators |distance z A-C| &lt; 0.3 mm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Unbiased residuals in z can be calculated using the Telescope only fit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But … to get a better precision (to measure the z resolution) we need to refit the full TPX3 z track fixing the angle and curvature from the telescope 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105721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9098385</TotalTime>
  <Pages>11</Pages>
  <Words>1472</Words>
  <Application>Microsoft Macintosh PowerPoint</Application>
  <PresentationFormat>Widescreen</PresentationFormat>
  <Paragraphs>176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Cambria Math</vt:lpstr>
      <vt:lpstr>Monotype Sorts</vt:lpstr>
      <vt:lpstr>Symbol</vt:lpstr>
      <vt:lpstr>Times New Roman</vt:lpstr>
      <vt:lpstr>Verdana</vt:lpstr>
      <vt:lpstr>Wingdings</vt:lpstr>
      <vt:lpstr>Como</vt:lpstr>
      <vt:lpstr>Pixel TPC testbeam results B=0 data set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Microsoft Office User</cp:lastModifiedBy>
  <cp:revision>2390</cp:revision>
  <cp:lastPrinted>2002-02-06T08:01:21Z</cp:lastPrinted>
  <dcterms:created xsi:type="dcterms:W3CDTF">2019-10-28T05:36:17Z</dcterms:created>
  <dcterms:modified xsi:type="dcterms:W3CDTF">2022-02-14T07:57:12Z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