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553" r:id="rId3"/>
    <p:sldId id="597" r:id="rId4"/>
    <p:sldId id="600" r:id="rId5"/>
    <p:sldId id="601" r:id="rId6"/>
    <p:sldId id="605" r:id="rId7"/>
    <p:sldId id="602" r:id="rId8"/>
    <p:sldId id="604" r:id="rId9"/>
    <p:sldId id="603" r:id="rId10"/>
    <p:sldId id="613" r:id="rId11"/>
    <p:sldId id="606" r:id="rId12"/>
    <p:sldId id="607" r:id="rId13"/>
    <p:sldId id="608" r:id="rId14"/>
    <p:sldId id="609" r:id="rId15"/>
    <p:sldId id="610" r:id="rId16"/>
    <p:sldId id="611" r:id="rId17"/>
    <p:sldId id="612" r:id="rId18"/>
    <p:sldId id="614" r:id="rId19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0000"/>
    <a:srgbClr val="FF6600"/>
    <a:srgbClr val="FFFF00"/>
    <a:srgbClr val="66FF33"/>
    <a:srgbClr val="808080"/>
    <a:srgbClr val="FFFF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18" autoAdjust="0"/>
    <p:restoredTop sz="94948" autoAdjust="0"/>
  </p:normalViewPr>
  <p:slideViewPr>
    <p:cSldViewPr>
      <p:cViewPr varScale="1">
        <p:scale>
          <a:sx n="110" d="100"/>
          <a:sy n="110" d="100"/>
        </p:scale>
        <p:origin x="360" y="184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0"/>
            <a:r>
              <a:rPr lang="en-GB" noProof="0"/>
              <a:t>Second level</a:t>
            </a:r>
          </a:p>
          <a:p>
            <a:pPr lvl="0"/>
            <a:r>
              <a:rPr lang="en-GB" noProof="0"/>
              <a:t>Third level</a:t>
            </a:r>
          </a:p>
          <a:p>
            <a:pPr lvl="0"/>
            <a:r>
              <a:rPr lang="en-GB" noProof="0"/>
              <a:t>Fourth level</a:t>
            </a:r>
          </a:p>
          <a:p>
            <a:pPr lvl="0"/>
            <a:r>
              <a:rPr lang="en-GB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104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204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876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10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310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734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894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916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347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077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034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420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887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034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833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025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700" dirty="0">
                <a:solidFill>
                  <a:schemeClr val="bg2"/>
                </a:solidFill>
                <a:latin typeface="Verdana"/>
                <a:cs typeface="Verdana"/>
              </a:rPr>
              <a:t> </a:t>
            </a:r>
            <a:r>
              <a:rPr lang="en-US" altLang="en-US" sz="1200" kern="12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Lepton Collider 31 January 2022</a:t>
            </a:r>
            <a:endParaRPr lang="en-GB" altLang="en-US" sz="900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3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emf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4" y="711200"/>
            <a:ext cx="2232026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54598" y="836712"/>
            <a:ext cx="7203802" cy="1080120"/>
          </a:xfrm>
        </p:spPr>
        <p:txBody>
          <a:bodyPr anchor="ctr"/>
          <a:lstStyle/>
          <a:p>
            <a:r>
              <a:rPr lang="en-GB" altLang="en-US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Pixel TPC </a:t>
            </a:r>
            <a:r>
              <a:rPr lang="en-GB" altLang="en-US" sz="36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testbeam</a:t>
            </a:r>
            <a:r>
              <a:rPr lang="en-GB" altLang="en-US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results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26232" y="2647580"/>
            <a:ext cx="4249688" cy="2509612"/>
          </a:xfrm>
        </p:spPr>
        <p:txBody>
          <a:bodyPr/>
          <a:lstStyle/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 err="1">
                <a:latin typeface="Verdana"/>
                <a:cs typeface="Verdana"/>
              </a:rPr>
              <a:t>Yevgen</a:t>
            </a:r>
            <a:r>
              <a:rPr lang="en-GB" altLang="en-US" dirty="0">
                <a:latin typeface="Verdana"/>
                <a:cs typeface="Verdana"/>
              </a:rPr>
              <a:t> </a:t>
            </a:r>
            <a:r>
              <a:rPr lang="en-GB" altLang="en-US" dirty="0" err="1">
                <a:latin typeface="Verdana"/>
                <a:cs typeface="Verdana"/>
              </a:rPr>
              <a:t>Bilevych</a:t>
            </a:r>
            <a:r>
              <a:rPr lang="en-GB" altLang="en-US" dirty="0">
                <a:latin typeface="Verdana"/>
                <a:cs typeface="Verdana"/>
              </a:rPr>
              <a:t>, Klaus </a:t>
            </a:r>
            <a:r>
              <a:rPr lang="en-GB" altLang="en-US" dirty="0" err="1">
                <a:latin typeface="Verdana"/>
                <a:cs typeface="Verdana"/>
              </a:rPr>
              <a:t>Desch</a:t>
            </a:r>
            <a:r>
              <a:rPr lang="en-GB" altLang="en-US" dirty="0">
                <a:latin typeface="Verdana"/>
                <a:cs typeface="Verdana"/>
              </a:rPr>
              <a:t>, Harry van der Graaf, Fred </a:t>
            </a:r>
            <a:r>
              <a:rPr lang="en-GB" altLang="en-US" dirty="0" err="1">
                <a:latin typeface="Verdana"/>
                <a:cs typeface="Verdana"/>
              </a:rPr>
              <a:t>Hartjes</a:t>
            </a:r>
            <a:r>
              <a:rPr lang="en-GB" altLang="en-US" dirty="0">
                <a:latin typeface="Verdana"/>
                <a:cs typeface="Verdana"/>
              </a:rPr>
              <a:t>, Jochen Kaminski, Peter </a:t>
            </a:r>
            <a:r>
              <a:rPr lang="en-GB" altLang="en-US" dirty="0" err="1">
                <a:latin typeface="Verdana"/>
                <a:cs typeface="Verdana"/>
              </a:rPr>
              <a:t>Kluit</a:t>
            </a:r>
            <a:r>
              <a:rPr lang="en-GB" altLang="en-US" dirty="0">
                <a:latin typeface="Verdana"/>
                <a:cs typeface="Verdana"/>
              </a:rPr>
              <a:t>, Naomi van der Kolk,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Cornelis </a:t>
            </a:r>
            <a:r>
              <a:rPr lang="en-GB" altLang="en-US" dirty="0" err="1">
                <a:latin typeface="Verdana"/>
                <a:cs typeface="Verdana"/>
              </a:rPr>
              <a:t>Ligtenberg</a:t>
            </a:r>
            <a:r>
              <a:rPr lang="en-GB" altLang="en-US" dirty="0">
                <a:latin typeface="Verdana"/>
                <a:cs typeface="Verdana"/>
              </a:rPr>
              <a:t>,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Gerhard Raven, and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Jan </a:t>
            </a:r>
            <a:r>
              <a:rPr lang="en-GB" altLang="en-US" dirty="0" err="1">
                <a:latin typeface="Verdana"/>
                <a:cs typeface="Verdana"/>
              </a:rPr>
              <a:t>Timmermans</a:t>
            </a:r>
            <a:endParaRPr lang="en-GB" altLang="en-US" dirty="0">
              <a:latin typeface="Verdana"/>
              <a:cs typeface="Verdana"/>
            </a:endParaRP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/>
              <a:t> 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927350" y="6011864"/>
            <a:ext cx="6597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/>
              <a:buChar char="u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Monotype Sorts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Font typeface="Monotype Sorts"/>
              <a:buChar char="u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1600" dirty="0">
                <a:latin typeface="Verdana"/>
                <a:cs typeface="Verdana"/>
              </a:rPr>
              <a:t>Lepton Collider 31 January 2022</a:t>
            </a:r>
            <a:endParaRPr lang="en-GB" altLang="en-US" sz="1600" i="1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652463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838200" y="553847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1592" y="5733256"/>
            <a:ext cx="1089024" cy="696976"/>
          </a:xfrm>
          <a:prstGeom prst="rect">
            <a:avLst/>
          </a:prstGeom>
        </p:spPr>
      </p:pic>
      <p:pic>
        <p:nvPicPr>
          <p:cNvPr id="12" name="Afbeelding 6">
            <a:extLst>
              <a:ext uri="{FF2B5EF4-FFF2-40B4-BE49-F238E27FC236}">
                <a16:creationId xmlns:a16="http://schemas.microsoft.com/office/drawing/2014/main" id="{89DD31EB-077E-5144-9133-CFC5CC90E3D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224" t="5416" r="10487" b="5393"/>
          <a:stretch/>
        </p:blipFill>
        <p:spPr>
          <a:xfrm>
            <a:off x="6845282" y="2175806"/>
            <a:ext cx="3285893" cy="26303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A6D5FF-49DB-2B4F-A60A-90C302FA7A7A}"/>
              </a:ext>
            </a:extLst>
          </p:cNvPr>
          <p:cNvSpPr/>
          <p:nvPr/>
        </p:nvSpPr>
        <p:spPr>
          <a:xfrm>
            <a:off x="7543899" y="5033030"/>
            <a:ext cx="2515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latin typeface="Verdana"/>
                <a:cs typeface="Verdana"/>
              </a:rPr>
              <a:t>8 Quad Module</a:t>
            </a:r>
            <a:endParaRPr lang="en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9B6007-45F2-B841-9E9F-9CEC80A25B73}"/>
              </a:ext>
            </a:extLst>
          </p:cNvPr>
          <p:cNvSpPr/>
          <p:nvPr/>
        </p:nvSpPr>
        <p:spPr>
          <a:xfrm>
            <a:off x="4421799" y="936155"/>
            <a:ext cx="4982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Verdana"/>
                <a:cs typeface="Verdana"/>
              </a:rPr>
              <a:t>Run 6969-72 B=1 T p =6 GeV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4DE47-C7E7-4242-ABDC-2317702542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7407" y="337414"/>
            <a:ext cx="5079793" cy="72006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B362EC-75A5-A54B-8504-0B0836E1B7C2}"/>
              </a:ext>
            </a:extLst>
          </p:cNvPr>
          <p:cNvSpPr/>
          <p:nvPr/>
        </p:nvSpPr>
        <p:spPr>
          <a:xfrm>
            <a:off x="551384" y="2095901"/>
            <a:ext cx="23450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Verdana"/>
                <a:cs typeface="Verdana"/>
              </a:rPr>
              <a:t>Mean residuals </a:t>
            </a:r>
            <a:r>
              <a:rPr lang="en-US" sz="1800" dirty="0" err="1">
                <a:latin typeface="Verdana"/>
                <a:cs typeface="Verdana"/>
              </a:rPr>
              <a:t>xy</a:t>
            </a:r>
            <a:r>
              <a:rPr lang="en-US" sz="1800" dirty="0">
                <a:latin typeface="Verdana"/>
                <a:cs typeface="Verdana"/>
              </a:rPr>
              <a:t> over the module plane</a:t>
            </a:r>
          </a:p>
          <a:p>
            <a:endParaRPr lang="en-US" sz="1800" dirty="0">
              <a:latin typeface="Verdana"/>
              <a:cs typeface="Verdana"/>
            </a:endParaRPr>
          </a:p>
          <a:p>
            <a:endParaRPr lang="en-US" sz="1800" dirty="0">
              <a:latin typeface="Verdana"/>
              <a:cs typeface="Verdana"/>
            </a:endParaRPr>
          </a:p>
          <a:p>
            <a:endParaRPr lang="en-US" sz="1800" dirty="0">
              <a:latin typeface="Verdana"/>
              <a:cs typeface="Verdana"/>
            </a:endParaRPr>
          </a:p>
          <a:p>
            <a:endParaRPr lang="en-US" sz="1800" dirty="0">
              <a:latin typeface="Verdana"/>
              <a:cs typeface="Verdana"/>
            </a:endParaRPr>
          </a:p>
          <a:p>
            <a:endParaRPr lang="en-US" sz="1800" dirty="0">
              <a:latin typeface="Verdana"/>
              <a:cs typeface="Verdana"/>
            </a:endParaRPr>
          </a:p>
          <a:p>
            <a:r>
              <a:rPr lang="en-US" sz="1800" dirty="0">
                <a:latin typeface="Verdana"/>
                <a:cs typeface="Verdana"/>
              </a:rPr>
              <a:t>Mean residuals z</a:t>
            </a:r>
            <a:endParaRPr lang="en-NL" sz="1800" dirty="0"/>
          </a:p>
        </p:txBody>
      </p:sp>
    </p:spTree>
    <p:extLst>
      <p:ext uri="{BB962C8B-B14F-4D97-AF65-F5344CB8AC3E}">
        <p14:creationId xmlns:p14="http://schemas.microsoft.com/office/powerpoint/2010/main" val="186393745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CFB2A5-5830-6943-B454-247EA29B7158}"/>
              </a:ext>
            </a:extLst>
          </p:cNvPr>
          <p:cNvSpPr/>
          <p:nvPr/>
        </p:nvSpPr>
        <p:spPr>
          <a:xfrm>
            <a:off x="1487488" y="1412653"/>
            <a:ext cx="9361040" cy="453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Preliminary results for Run 6916-18 B=0T p =6 GeV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Tracks are preselected using the Mimosa Telescope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Very loose matching with Telescope track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Alignment of the 8 quad module from B=0 run 6916: 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local frame </a:t>
            </a:r>
            <a:r>
              <a:rPr lang="en-US" sz="2000" dirty="0" err="1">
                <a:latin typeface="Verdana"/>
                <a:cs typeface="Verdana"/>
              </a:rPr>
              <a:t>xy</a:t>
            </a:r>
            <a:r>
              <a:rPr lang="en-US" sz="2000" dirty="0">
                <a:latin typeface="Verdana"/>
                <a:cs typeface="Verdana"/>
              </a:rPr>
              <a:t> and z (drift) positions; angles dx/</a:t>
            </a:r>
            <a:r>
              <a:rPr lang="en-US" sz="2000" dirty="0" err="1">
                <a:latin typeface="Verdana"/>
                <a:cs typeface="Verdana"/>
              </a:rPr>
              <a:t>dy</a:t>
            </a:r>
            <a:r>
              <a:rPr lang="en-US" sz="2000" dirty="0">
                <a:latin typeface="Verdana"/>
                <a:cs typeface="Verdana"/>
              </a:rPr>
              <a:t> and </a:t>
            </a:r>
            <a:r>
              <a:rPr lang="en-US" sz="2000" dirty="0" err="1">
                <a:latin typeface="Verdana"/>
                <a:cs typeface="Verdana"/>
              </a:rPr>
              <a:t>dz</a:t>
            </a:r>
            <a:r>
              <a:rPr lang="en-US" sz="2000" dirty="0">
                <a:latin typeface="Verdana"/>
                <a:cs typeface="Verdana"/>
              </a:rPr>
              <a:t>/</a:t>
            </a:r>
            <a:r>
              <a:rPr lang="en-US" sz="2000" dirty="0" err="1">
                <a:latin typeface="Verdana"/>
                <a:cs typeface="Verdana"/>
              </a:rPr>
              <a:t>dy</a:t>
            </a:r>
            <a:r>
              <a:rPr lang="en-US" sz="2000" dirty="0">
                <a:latin typeface="Verdana"/>
                <a:cs typeface="Verdana"/>
              </a:rPr>
              <a:t> 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Adjusted t0 and x per chip (no rotation inside module)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Time slewing applied using </a:t>
            </a:r>
            <a:r>
              <a:rPr lang="en-US" sz="2000" dirty="0" err="1">
                <a:latin typeface="Verdana"/>
                <a:cs typeface="Verdana"/>
              </a:rPr>
              <a:t>ToT</a:t>
            </a:r>
            <a:r>
              <a:rPr lang="en-US" sz="2000" dirty="0">
                <a:latin typeface="Verdana"/>
                <a:cs typeface="Verdana"/>
              </a:rPr>
              <a:t>: 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Symbol" pitchFamily="2" charset="2"/>
                <a:cs typeface="Verdana"/>
              </a:rPr>
              <a:t>d</a:t>
            </a:r>
            <a:r>
              <a:rPr lang="en-US" sz="2000" dirty="0">
                <a:latin typeface="Verdana"/>
                <a:cs typeface="Verdana"/>
              </a:rPr>
              <a:t>t (ns)= 18.6/ (0.1577+ToT(</a:t>
            </a:r>
            <a:r>
              <a:rPr lang="en-US" sz="2000" dirty="0" err="1">
                <a:latin typeface="Symbol" pitchFamily="2" charset="2"/>
                <a:cs typeface="Verdana"/>
              </a:rPr>
              <a:t>m</a:t>
            </a:r>
            <a:r>
              <a:rPr lang="en-US" sz="2000" dirty="0" err="1">
                <a:latin typeface="Verdana"/>
                <a:cs typeface="Verdana"/>
              </a:rPr>
              <a:t>s</a:t>
            </a:r>
            <a:r>
              <a:rPr lang="en-US" sz="2000" dirty="0">
                <a:latin typeface="Verdana"/>
                <a:cs typeface="Verdana"/>
              </a:rPr>
              <a:t>))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Drift velocity (E=280 V/cm) 78 </a:t>
            </a:r>
            <a:r>
              <a:rPr lang="en-US" sz="2000" dirty="0">
                <a:latin typeface="Symbol" pitchFamily="2" charset="2"/>
                <a:cs typeface="Verdana"/>
              </a:rPr>
              <a:t>m</a:t>
            </a:r>
            <a:r>
              <a:rPr lang="en-US" sz="2000" dirty="0">
                <a:latin typeface="Verdana"/>
                <a:cs typeface="Verdana"/>
              </a:rPr>
              <a:t>m/ns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A local fit is performed to the track hits using errors: 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Symbol" pitchFamily="2" charset="2"/>
                <a:cs typeface="Verdana"/>
              </a:rPr>
              <a:t>s</a:t>
            </a:r>
            <a:r>
              <a:rPr lang="en-US" sz="2000" baseline="-25000" dirty="0" err="1">
                <a:latin typeface="Verdana"/>
                <a:cs typeface="Verdana"/>
              </a:rPr>
              <a:t>xy</a:t>
            </a:r>
            <a:r>
              <a:rPr lang="en-US" sz="2000" baseline="-25000" dirty="0">
                <a:latin typeface="Verdana"/>
                <a:cs typeface="Verdana"/>
              </a:rPr>
              <a:t> </a:t>
            </a:r>
            <a:r>
              <a:rPr lang="en-US" sz="2000" dirty="0">
                <a:latin typeface="Verdana"/>
                <a:cs typeface="Verdana"/>
              </a:rPr>
              <a:t>= 450 </a:t>
            </a:r>
            <a:r>
              <a:rPr lang="en-US" sz="2000" dirty="0">
                <a:latin typeface="Symbol" pitchFamily="2" charset="2"/>
                <a:cs typeface="Verdana"/>
              </a:rPr>
              <a:t>m</a:t>
            </a:r>
            <a:r>
              <a:rPr lang="en-US" sz="2000" dirty="0">
                <a:latin typeface="Verdana"/>
                <a:cs typeface="Verdana"/>
              </a:rPr>
              <a:t>m and </a:t>
            </a:r>
            <a:r>
              <a:rPr lang="en-US" sz="2000" dirty="0" err="1">
                <a:latin typeface="Symbol" pitchFamily="2" charset="2"/>
                <a:cs typeface="Verdana"/>
              </a:rPr>
              <a:t>s</a:t>
            </a:r>
            <a:r>
              <a:rPr lang="en-US" sz="2000" baseline="-25000" dirty="0" err="1">
                <a:latin typeface="Verdana"/>
                <a:cs typeface="Verdana"/>
              </a:rPr>
              <a:t>z</a:t>
            </a:r>
            <a:r>
              <a:rPr lang="en-US" sz="2000" baseline="-25000" dirty="0">
                <a:latin typeface="Verdana"/>
                <a:cs typeface="Verdana"/>
              </a:rPr>
              <a:t> </a:t>
            </a:r>
            <a:r>
              <a:rPr lang="en-US" sz="2000" dirty="0">
                <a:latin typeface="Verdana"/>
                <a:cs typeface="Verdana"/>
              </a:rPr>
              <a:t>=540 </a:t>
            </a:r>
            <a:r>
              <a:rPr lang="en-US" sz="2000" dirty="0">
                <a:latin typeface="Symbol" pitchFamily="2" charset="2"/>
                <a:cs typeface="Verdana"/>
              </a:rPr>
              <a:t>m</a:t>
            </a:r>
            <a:r>
              <a:rPr lang="en-US" sz="2000" dirty="0">
                <a:latin typeface="Verdana"/>
                <a:cs typeface="Verdana"/>
              </a:rPr>
              <a:t>m (slight dependence on </a:t>
            </a:r>
            <a:r>
              <a:rPr lang="en-US" sz="2000" dirty="0" err="1">
                <a:latin typeface="Verdana"/>
                <a:cs typeface="Verdana"/>
              </a:rPr>
              <a:t>ToT</a:t>
            </a:r>
            <a:r>
              <a:rPr lang="en-US" sz="2000" dirty="0">
                <a:latin typeface="Verdana"/>
                <a:cs typeface="Verdana"/>
              </a:rPr>
              <a:t>)  </a:t>
            </a:r>
          </a:p>
          <a:p>
            <a:pPr>
              <a:spcBef>
                <a:spcPct val="20000"/>
              </a:spcBef>
              <a:buClr>
                <a:srgbClr val="FF6600"/>
              </a:buClr>
              <a:buSzPct val="100000"/>
            </a:pPr>
            <a:endParaRPr lang="en-US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6512175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4CF39A-A346-8A49-BF0F-5CC345361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38225" y="258808"/>
            <a:ext cx="4838095" cy="6858000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7AF08D-5671-CE43-BCAF-BCD5B319B4A5}"/>
              </a:ext>
            </a:extLst>
          </p:cNvPr>
          <p:cNvSpPr txBox="1"/>
          <p:nvPr/>
        </p:nvSpPr>
        <p:spPr>
          <a:xfrm>
            <a:off x="784649" y="2780928"/>
            <a:ext cx="127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global</a:t>
            </a:r>
            <a:endParaRPr lang="en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B4A1B2-8F7A-EF47-B410-00FE1D1DCBF2}"/>
              </a:ext>
            </a:extLst>
          </p:cNvPr>
          <p:cNvSpPr/>
          <p:nvPr/>
        </p:nvSpPr>
        <p:spPr>
          <a:xfrm rot="16200000">
            <a:off x="-155828" y="2081609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 global</a:t>
            </a:r>
            <a:endParaRPr lang="en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6FCC25E-96C9-7B47-BDB3-236D24F1761D}"/>
              </a:ext>
            </a:extLst>
          </p:cNvPr>
          <p:cNvCxnSpPr/>
          <p:nvPr/>
        </p:nvCxnSpPr>
        <p:spPr bwMode="auto">
          <a:xfrm>
            <a:off x="695400" y="2780928"/>
            <a:ext cx="72008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0ED93A6-A1FB-404E-82BF-2B070B8164CC}"/>
              </a:ext>
            </a:extLst>
          </p:cNvPr>
          <p:cNvCxnSpPr>
            <a:cxnSpLocks/>
          </p:cNvCxnSpPr>
          <p:nvPr/>
        </p:nvCxnSpPr>
        <p:spPr bwMode="auto">
          <a:xfrm flipV="1">
            <a:off x="695400" y="1917740"/>
            <a:ext cx="0" cy="8631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77C815B-E72E-7D4F-8069-78423FD9B41C}"/>
              </a:ext>
            </a:extLst>
          </p:cNvPr>
          <p:cNvCxnSpPr>
            <a:cxnSpLocks/>
          </p:cNvCxnSpPr>
          <p:nvPr/>
        </p:nvCxnSpPr>
        <p:spPr bwMode="auto">
          <a:xfrm>
            <a:off x="695400" y="4436204"/>
            <a:ext cx="0" cy="7209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0277328-2639-8C43-AF7E-5CCC262FB249}"/>
              </a:ext>
            </a:extLst>
          </p:cNvPr>
          <p:cNvCxnSpPr/>
          <p:nvPr/>
        </p:nvCxnSpPr>
        <p:spPr bwMode="auto">
          <a:xfrm>
            <a:off x="695400" y="4436204"/>
            <a:ext cx="72008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1278747-E1B0-864E-BF02-D1DDE6E709C1}"/>
              </a:ext>
            </a:extLst>
          </p:cNvPr>
          <p:cNvSpPr/>
          <p:nvPr/>
        </p:nvSpPr>
        <p:spPr>
          <a:xfrm>
            <a:off x="695400" y="3949658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global</a:t>
            </a:r>
            <a:endParaRPr lang="en-NL" sz="1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5A7B3E-EA7F-5746-A737-31E01D40F434}"/>
              </a:ext>
            </a:extLst>
          </p:cNvPr>
          <p:cNvSpPr/>
          <p:nvPr/>
        </p:nvSpPr>
        <p:spPr>
          <a:xfrm rot="16200000">
            <a:off x="-109662" y="4799925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global</a:t>
            </a:r>
            <a:endParaRPr lang="en-NL" sz="1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43BFBF-C561-1142-AD2A-C804F2E79932}"/>
              </a:ext>
            </a:extLst>
          </p:cNvPr>
          <p:cNvSpPr/>
          <p:nvPr/>
        </p:nvSpPr>
        <p:spPr>
          <a:xfrm>
            <a:off x="5959629" y="3563724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local</a:t>
            </a:r>
            <a:endParaRPr lang="en-NL" sz="1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848488D-CE57-DC40-B283-73ED93F35D29}"/>
              </a:ext>
            </a:extLst>
          </p:cNvPr>
          <p:cNvSpPr/>
          <p:nvPr/>
        </p:nvSpPr>
        <p:spPr>
          <a:xfrm>
            <a:off x="6031637" y="6011996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local</a:t>
            </a:r>
            <a:endParaRPr lang="en-NL" sz="1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2038CE-A329-ED4D-BCA0-C1C38DFE3123}"/>
              </a:ext>
            </a:extLst>
          </p:cNvPr>
          <p:cNvSpPr/>
          <p:nvPr/>
        </p:nvSpPr>
        <p:spPr>
          <a:xfrm rot="16200000">
            <a:off x="2134736" y="2155232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 local</a:t>
            </a:r>
            <a:endParaRPr lang="en-NL" sz="1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ECBE03E-768E-384D-98CF-EBBE3D28150C}"/>
              </a:ext>
            </a:extLst>
          </p:cNvPr>
          <p:cNvSpPr/>
          <p:nvPr/>
        </p:nvSpPr>
        <p:spPr>
          <a:xfrm rot="16200000">
            <a:off x="1956841" y="4715766"/>
            <a:ext cx="147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local drift</a:t>
            </a:r>
            <a:endParaRPr lang="en-NL" sz="1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685E7F-256E-6D40-9F17-C3984944A24E}"/>
              </a:ext>
            </a:extLst>
          </p:cNvPr>
          <p:cNvSpPr txBox="1"/>
          <p:nvPr/>
        </p:nvSpPr>
        <p:spPr>
          <a:xfrm>
            <a:off x="9696400" y="1772816"/>
            <a:ext cx="22495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Track fit with curvature q/p free </a:t>
            </a:r>
          </a:p>
          <a:p>
            <a:endParaRPr lang="en-GB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  hits 1046</a:t>
            </a:r>
          </a:p>
          <a:p>
            <a:endParaRPr lang="en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NL" sz="1800" baseline="300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NL" sz="18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</a:t>
            </a:r>
            <a:r>
              <a:rPr lang="en-NL" sz="18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  = 412/1044</a:t>
            </a:r>
            <a:endParaRPr lang="en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NL" sz="1800" baseline="300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NL" sz="18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en-NL" sz="18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  =  687/979</a:t>
            </a:r>
            <a:endParaRPr lang="en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(with asymmetric tail and outlier removal applied)</a:t>
            </a:r>
          </a:p>
          <a:p>
            <a:endParaRPr lang="en-NL" sz="1800" dirty="0">
              <a:latin typeface="Symbol" pitchFamily="2" charset="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26070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E9684E-8CB2-5A4D-B68B-8F50C77B7B5F}"/>
              </a:ext>
            </a:extLst>
          </p:cNvPr>
          <p:cNvSpPr/>
          <p:nvPr/>
        </p:nvSpPr>
        <p:spPr>
          <a:xfrm>
            <a:off x="2246493" y="1340768"/>
            <a:ext cx="86020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Verdana"/>
              <a:cs typeface="Verdana"/>
            </a:endParaRPr>
          </a:p>
          <a:p>
            <a:r>
              <a:rPr lang="en-US" dirty="0" err="1">
                <a:latin typeface="Symbol" pitchFamily="2" charset="2"/>
                <a:cs typeface="Verdana"/>
              </a:rPr>
              <a:t>s</a:t>
            </a:r>
            <a:r>
              <a:rPr lang="en-US" baseline="-25000" dirty="0" err="1">
                <a:latin typeface="Verdana"/>
                <a:cs typeface="Verdana"/>
              </a:rPr>
              <a:t>xy</a:t>
            </a:r>
            <a:r>
              <a:rPr lang="en-US" baseline="-25000" dirty="0">
                <a:latin typeface="Verdana"/>
                <a:cs typeface="Verdana"/>
              </a:rPr>
              <a:t> </a:t>
            </a:r>
            <a:r>
              <a:rPr lang="en-US" dirty="0">
                <a:latin typeface="Verdana"/>
                <a:cs typeface="Verdana"/>
              </a:rPr>
              <a:t>= 450 </a:t>
            </a:r>
            <a:r>
              <a:rPr lang="en-US" dirty="0">
                <a:latin typeface="Symbol" pitchFamily="2" charset="2"/>
                <a:cs typeface="Verdana"/>
              </a:rPr>
              <a:t>m</a:t>
            </a:r>
            <a:r>
              <a:rPr lang="en-US" dirty="0">
                <a:latin typeface="Verdana"/>
                <a:cs typeface="Verdana"/>
              </a:rPr>
              <a:t>m and </a:t>
            </a:r>
            <a:r>
              <a:rPr lang="en-US" dirty="0" err="1">
                <a:latin typeface="Symbol" pitchFamily="2" charset="2"/>
                <a:cs typeface="Verdana"/>
              </a:rPr>
              <a:t>s</a:t>
            </a:r>
            <a:r>
              <a:rPr lang="en-US" baseline="-25000" dirty="0" err="1">
                <a:latin typeface="Verdana"/>
                <a:cs typeface="Verdana"/>
              </a:rPr>
              <a:t>z</a:t>
            </a:r>
            <a:r>
              <a:rPr lang="en-US" baseline="-25000" dirty="0">
                <a:latin typeface="Verdana"/>
                <a:cs typeface="Verdana"/>
              </a:rPr>
              <a:t> </a:t>
            </a:r>
            <a:r>
              <a:rPr lang="en-US" dirty="0">
                <a:latin typeface="Verdana"/>
                <a:cs typeface="Verdana"/>
              </a:rPr>
              <a:t>=540 </a:t>
            </a:r>
            <a:r>
              <a:rPr lang="en-US" dirty="0">
                <a:latin typeface="Symbol" pitchFamily="2" charset="2"/>
                <a:cs typeface="Verdana"/>
              </a:rPr>
              <a:t>m</a:t>
            </a:r>
            <a:r>
              <a:rPr lang="en-US" dirty="0">
                <a:latin typeface="Verdana"/>
                <a:cs typeface="Verdana"/>
              </a:rPr>
              <a:t>m </a:t>
            </a:r>
            <a:r>
              <a:rPr lang="en-US" sz="1800" dirty="0">
                <a:latin typeface="Verdana"/>
                <a:cs typeface="Verdana"/>
              </a:rPr>
              <a:t>(assigned error)  </a:t>
            </a:r>
            <a:r>
              <a:rPr lang="en-US" dirty="0">
                <a:latin typeface="Verdana"/>
                <a:cs typeface="Verdana"/>
              </a:rPr>
              <a:t>2.5 M hits </a:t>
            </a:r>
            <a:endParaRPr lang="en-N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EEFF24-9354-4145-953E-EEE4B1801C40}"/>
              </a:ext>
            </a:extLst>
          </p:cNvPr>
          <p:cNvSpPr/>
          <p:nvPr/>
        </p:nvSpPr>
        <p:spPr>
          <a:xfrm>
            <a:off x="4312472" y="1099408"/>
            <a:ext cx="4982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Verdana"/>
                <a:cs typeface="Verdana"/>
              </a:rPr>
              <a:t>Run 6916-18 B=0 T p =6 GeV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08AF21-1B48-C24A-BE7B-4BB016B70C00}"/>
              </a:ext>
            </a:extLst>
          </p:cNvPr>
          <p:cNvSpPr txBox="1"/>
          <p:nvPr/>
        </p:nvSpPr>
        <p:spPr>
          <a:xfrm>
            <a:off x="7896201" y="551723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&lt;mean&gt; 14 mm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C1FD10-3BD5-2E48-8DEC-05CAE3E0B3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3033" y="-40643"/>
            <a:ext cx="3338580" cy="776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9246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7EBCAA-4623-2145-8046-2FBCD061E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9102" y="412448"/>
            <a:ext cx="4838095" cy="6858000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9B6007-45F2-B841-9E9F-9CEC80A25B73}"/>
              </a:ext>
            </a:extLst>
          </p:cNvPr>
          <p:cNvSpPr/>
          <p:nvPr/>
        </p:nvSpPr>
        <p:spPr>
          <a:xfrm>
            <a:off x="4421799" y="936155"/>
            <a:ext cx="4982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Verdana"/>
                <a:cs typeface="Verdana"/>
              </a:rPr>
              <a:t>Run 6916-18 B=0 T p =6 GeV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D56AD1-14B4-4F49-A8E6-1FF9CC2065C4}"/>
              </a:ext>
            </a:extLst>
          </p:cNvPr>
          <p:cNvSpPr/>
          <p:nvPr/>
        </p:nvSpPr>
        <p:spPr>
          <a:xfrm>
            <a:off x="907125" y="1628800"/>
            <a:ext cx="22320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chip was disconnected</a:t>
            </a:r>
          </a:p>
          <a:p>
            <a:endParaRPr lang="en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Neighbouring chip in x was masked. Can be recuperated but needs distortion correction.</a:t>
            </a:r>
          </a:p>
          <a:p>
            <a:endParaRPr lang="en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ix of 3 runs where the module was displaced in z</a:t>
            </a:r>
          </a:p>
          <a:p>
            <a:endParaRPr lang="en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Beam has small(er) angle wrt module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DF22302-B492-6341-A1D9-D0F45402D463}"/>
              </a:ext>
            </a:extLst>
          </p:cNvPr>
          <p:cNvCxnSpPr>
            <a:cxnSpLocks/>
          </p:cNvCxnSpPr>
          <p:nvPr/>
        </p:nvCxnSpPr>
        <p:spPr bwMode="auto">
          <a:xfrm>
            <a:off x="2514600" y="1844824"/>
            <a:ext cx="2645296" cy="5040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CD6B1C2-9CAD-F04E-90DE-625C9058845C}"/>
              </a:ext>
            </a:extLst>
          </p:cNvPr>
          <p:cNvCxnSpPr>
            <a:cxnSpLocks/>
          </p:cNvCxnSpPr>
          <p:nvPr/>
        </p:nvCxnSpPr>
        <p:spPr bwMode="auto">
          <a:xfrm>
            <a:off x="2927871" y="2564904"/>
            <a:ext cx="2232025" cy="6261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324713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359095-28E9-4546-8222-B67131A87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1991" y="542473"/>
            <a:ext cx="4285810" cy="6075136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E9684E-8CB2-5A4D-B68B-8F50C77B7B5F}"/>
              </a:ext>
            </a:extLst>
          </p:cNvPr>
          <p:cNvSpPr/>
          <p:nvPr/>
        </p:nvSpPr>
        <p:spPr>
          <a:xfrm>
            <a:off x="5338218" y="2020958"/>
            <a:ext cx="60860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Track selection: </a:t>
            </a: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than 100 hits in concentrator 0 and 1  </a:t>
            </a: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than 50% of the hits should be on the tracks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57AC25-F9CC-4542-8D97-7A2537A23311}"/>
              </a:ext>
            </a:extLst>
          </p:cNvPr>
          <p:cNvSpPr txBox="1"/>
          <p:nvPr/>
        </p:nvSpPr>
        <p:spPr>
          <a:xfrm>
            <a:off x="6290520" y="3992384"/>
            <a:ext cx="4823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2853 selected tracks  </a:t>
            </a: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number 847 hits / track</a:t>
            </a: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odule or tracklength 157.96 mm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9B6007-45F2-B841-9E9F-9CEC80A25B73}"/>
              </a:ext>
            </a:extLst>
          </p:cNvPr>
          <p:cNvSpPr/>
          <p:nvPr/>
        </p:nvSpPr>
        <p:spPr>
          <a:xfrm>
            <a:off x="4421799" y="936155"/>
            <a:ext cx="4982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Verdana"/>
                <a:cs typeface="Verdana"/>
              </a:rPr>
              <a:t>Run 6916-18 B=0 T p =6 GeV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12BACA-C7FC-134A-89BC-B65037B6BE00}"/>
              </a:ext>
            </a:extLst>
          </p:cNvPr>
          <p:cNvSpPr/>
          <p:nvPr/>
        </p:nvSpPr>
        <p:spPr>
          <a:xfrm>
            <a:off x="5338218" y="3059452"/>
            <a:ext cx="3503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L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outlier removal in xy applied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47358999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D48C1D-207E-0C4C-B135-18991004E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5773" y="100475"/>
            <a:ext cx="3433392" cy="7210123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9B6007-45F2-B841-9E9F-9CEC80A25B73}"/>
              </a:ext>
            </a:extLst>
          </p:cNvPr>
          <p:cNvSpPr/>
          <p:nvPr/>
        </p:nvSpPr>
        <p:spPr>
          <a:xfrm>
            <a:off x="4421799" y="936155"/>
            <a:ext cx="4982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Verdana"/>
                <a:cs typeface="Verdana"/>
              </a:rPr>
              <a:t>Run 6916-18 B=0 T p =6 GeV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83BAF0-07E3-724B-8588-1B17DDA75805}"/>
              </a:ext>
            </a:extLst>
          </p:cNvPr>
          <p:cNvSpPr/>
          <p:nvPr/>
        </p:nvSpPr>
        <p:spPr>
          <a:xfrm>
            <a:off x="7955629" y="1970845"/>
            <a:ext cx="382997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Fitted resolution in 1 mm slices with gaussian core </a:t>
            </a:r>
          </a:p>
          <a:p>
            <a:endParaRPr lang="en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clear that the chip alignment inside the module in xy is (now) better than 50 </a:t>
            </a:r>
            <a:r>
              <a:rPr lang="en-NL" sz="18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m.</a:t>
            </a: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NB we use all but two chips </a:t>
            </a:r>
          </a:p>
          <a:p>
            <a:endParaRPr lang="en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z resolution is larger than for the quad:</a:t>
            </a: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Could be due to the fact that we don’t use the silicon track</a:t>
            </a: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time jitter in the distribution of the clock; Or t0 calibration</a:t>
            </a: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F4FE61-01FA-9B4A-B8DF-5DDC86A31874}"/>
              </a:ext>
            </a:extLst>
          </p:cNvPr>
          <p:cNvSpPr/>
          <p:nvPr/>
        </p:nvSpPr>
        <p:spPr>
          <a:xfrm>
            <a:off x="4323736" y="5337070"/>
            <a:ext cx="4019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edges near 0,15,25,35  mm are biased in z (‘geometrical’ cuts)</a:t>
            </a:r>
            <a:endParaRPr lang="en-NL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F29155-196D-F948-8577-34AFC08EA1C7}"/>
              </a:ext>
            </a:extLst>
          </p:cNvPr>
          <p:cNvSpPr/>
          <p:nvPr/>
        </p:nvSpPr>
        <p:spPr>
          <a:xfrm>
            <a:off x="5303912" y="2380818"/>
            <a:ext cx="1899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L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 &gt; 0.6 </a:t>
            </a:r>
            <a:r>
              <a:rPr lang="en-NL" sz="2000" dirty="0">
                <a:solidFill>
                  <a:srgbClr val="000000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endParaRPr lang="en-NL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A317CE-0B40-6C4A-A12C-4460D5848FD4}"/>
              </a:ext>
            </a:extLst>
          </p:cNvPr>
          <p:cNvSpPr/>
          <p:nvPr/>
        </p:nvSpPr>
        <p:spPr>
          <a:xfrm>
            <a:off x="2574998" y="2420888"/>
            <a:ext cx="1072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B=0 T </a:t>
            </a:r>
            <a:endParaRPr lang="en-N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BCC5529-59EB-CA40-987D-BA3253200A8C}"/>
                  </a:ext>
                </a:extLst>
              </p:cNvPr>
              <p:cNvSpPr/>
              <p:nvPr/>
            </p:nvSpPr>
            <p:spPr>
              <a:xfrm>
                <a:off x="1261981" y="1628800"/>
                <a:ext cx="2991525" cy="6215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</a:t>
                </a:r>
                <a:r>
                  <a:rPr lang="en-NL" sz="1600" baseline="-250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300 </a:t>
                </a:r>
                <a:r>
                  <a:rPr lang="en-NL" sz="1600" dirty="0">
                    <a:solidFill>
                      <a:srgbClr val="000000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/</m:t>
                    </m:r>
                    <m:r>
                      <a:rPr lang="en-NL" sz="1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cm</m:t>
                    </m:r>
                  </m:oMath>
                </a14:m>
                <a:endParaRPr lang="en-NL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en-GB" sz="1600" dirty="0">
                    <a:solidFill>
                      <a:srgbClr val="000000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s</a:t>
                </a:r>
                <a:r>
                  <a:rPr lang="en-NL" sz="1600" baseline="-250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xy0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</a:t>
                </a:r>
                <a:r>
                  <a:rPr lang="en-NL" sz="16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70 </a:t>
                </a:r>
                <a:r>
                  <a:rPr lang="en-NL" sz="16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6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  </a:t>
                </a:r>
                <a:r>
                  <a:rPr lang="en-NL" sz="1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55 </a:t>
                </a:r>
                <a:r>
                  <a:rPr lang="en-NL" sz="1600" dirty="0">
                    <a:solidFill>
                      <a:srgbClr val="FF0000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m/</a:t>
                </a:r>
                <a:r>
                  <a:rPr lang="en-NL" sz="1600" dirty="0">
                    <a:solidFill>
                      <a:srgbClr val="FF0000"/>
                    </a:solidFill>
                    <a:ea typeface="Cambria Math" panose="02040503050406030204" pitchFamily="18" charset="0"/>
                    <a:cs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NL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√</m:t>
                    </m:r>
                  </m:oMath>
                </a14:m>
                <a:r>
                  <a:rPr lang="en-NL" sz="1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12  </a:t>
                </a:r>
                <a:endParaRPr lang="en-NL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BCC5529-59EB-CA40-987D-BA3253200A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981" y="1628800"/>
                <a:ext cx="2991525" cy="621580"/>
              </a:xfrm>
              <a:prstGeom prst="rect">
                <a:avLst/>
              </a:prstGeom>
              <a:blipFill>
                <a:blip r:embed="rId8"/>
                <a:stretch>
                  <a:fillRect l="-844" b="-10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EDBAEDE-0542-A247-BD2E-71B0EB3C77A9}"/>
                  </a:ext>
                </a:extLst>
              </p:cNvPr>
              <p:cNvSpPr/>
              <p:nvPr/>
            </p:nvSpPr>
            <p:spPr>
              <a:xfrm>
                <a:off x="4899479" y="1607145"/>
                <a:ext cx="3114928" cy="603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</a:t>
                </a:r>
                <a:r>
                  <a:rPr lang="en-NL" sz="1600" baseline="-250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200 </a:t>
                </a:r>
                <a:r>
                  <a:rPr lang="en-NL" sz="1600" dirty="0">
                    <a:solidFill>
                      <a:srgbClr val="000000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/</m:t>
                    </m:r>
                    <m:r>
                      <a:rPr lang="en-NL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cm</m:t>
                    </m:r>
                  </m:oMath>
                </a14:m>
                <a:endParaRPr lang="en-NL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lvl="0"/>
                <a:r>
                  <a:rPr lang="en-GB" sz="1600" dirty="0">
                    <a:solidFill>
                      <a:srgbClr val="000000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s</a:t>
                </a:r>
                <a:r>
                  <a:rPr lang="en-NL" sz="1600" baseline="-250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z0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</a:t>
                </a:r>
                <a:r>
                  <a:rPr lang="en-NL" sz="16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350 </a:t>
                </a:r>
                <a:r>
                  <a:rPr lang="en-NL" sz="16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6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  </a:t>
                </a:r>
                <a:r>
                  <a:rPr lang="en-NL" sz="1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35 </a:t>
                </a:r>
                <a:r>
                  <a:rPr lang="en-NL" sz="1600" dirty="0">
                    <a:solidFill>
                      <a:srgbClr val="FF0000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endParaRPr lang="en-NL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EDBAEDE-0542-A247-BD2E-71B0EB3C77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479" y="1607145"/>
                <a:ext cx="3114928" cy="603178"/>
              </a:xfrm>
              <a:prstGeom prst="rect">
                <a:avLst/>
              </a:prstGeom>
              <a:blipFill>
                <a:blip r:embed="rId9"/>
                <a:stretch>
                  <a:fillRect l="-813" b="-1041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659834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98EF73-C04E-3D44-80E6-0766D3EE9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32792" y="1383980"/>
            <a:ext cx="4829024" cy="4924563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57AC25-F9CC-4542-8D97-7A2537A23311}"/>
              </a:ext>
            </a:extLst>
          </p:cNvPr>
          <p:cNvSpPr txBox="1"/>
          <p:nvPr/>
        </p:nvSpPr>
        <p:spPr>
          <a:xfrm>
            <a:off x="6816080" y="2060848"/>
            <a:ext cx="49323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Tracking precision: </a:t>
            </a: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osition 16 </a:t>
            </a:r>
            <a:r>
              <a:rPr lang="en-NL" sz="20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 (xy) 20 </a:t>
            </a:r>
            <a:r>
              <a:rPr lang="en-NL" sz="20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 (z)</a:t>
            </a: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ngle  0.36 mrad (dx/dy) 0.43 mrad</a:t>
            </a: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odule tracklength = 157.96 mm </a:t>
            </a: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9B6007-45F2-B841-9E9F-9CEC80A25B73}"/>
              </a:ext>
            </a:extLst>
          </p:cNvPr>
          <p:cNvSpPr/>
          <p:nvPr/>
        </p:nvSpPr>
        <p:spPr>
          <a:xfrm>
            <a:off x="4421799" y="936155"/>
            <a:ext cx="4982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Verdana"/>
                <a:cs typeface="Verdana"/>
              </a:rPr>
              <a:t>Run 6916-18 B=0 T p =6 GeV </a:t>
            </a:r>
          </a:p>
        </p:txBody>
      </p:sp>
    </p:spTree>
    <p:extLst>
      <p:ext uri="{BB962C8B-B14F-4D97-AF65-F5344CB8AC3E}">
        <p14:creationId xmlns:p14="http://schemas.microsoft.com/office/powerpoint/2010/main" val="3254511565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409818-EBEC-2E40-8077-704B53915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12678" y="316419"/>
            <a:ext cx="5069483" cy="7185993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9B6007-45F2-B841-9E9F-9CEC80A25B73}"/>
              </a:ext>
            </a:extLst>
          </p:cNvPr>
          <p:cNvSpPr/>
          <p:nvPr/>
        </p:nvSpPr>
        <p:spPr>
          <a:xfrm>
            <a:off x="4421799" y="936155"/>
            <a:ext cx="4982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Verdana"/>
                <a:cs typeface="Verdana"/>
              </a:rPr>
              <a:t>Run 6916-18 B=0 T p =6 GeV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2AEC6A-371D-3448-ADC9-0B138B03B8E4}"/>
              </a:ext>
            </a:extLst>
          </p:cNvPr>
          <p:cNvSpPr/>
          <p:nvPr/>
        </p:nvSpPr>
        <p:spPr>
          <a:xfrm>
            <a:off x="592832" y="2427853"/>
            <a:ext cx="276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Verdana"/>
                <a:cs typeface="Verdana"/>
              </a:rPr>
              <a:t>Mean residuals </a:t>
            </a:r>
            <a:r>
              <a:rPr lang="en-US" sz="1800" dirty="0" err="1">
                <a:latin typeface="Verdana"/>
                <a:cs typeface="Verdana"/>
              </a:rPr>
              <a:t>xy</a:t>
            </a:r>
            <a:r>
              <a:rPr lang="en-US" sz="1800" dirty="0">
                <a:latin typeface="Verdana"/>
                <a:cs typeface="Verdana"/>
              </a:rPr>
              <a:t> over the module plane</a:t>
            </a:r>
          </a:p>
          <a:p>
            <a:endParaRPr lang="en-US" sz="1800" dirty="0">
              <a:latin typeface="Verdana"/>
              <a:cs typeface="Verdana"/>
            </a:endParaRPr>
          </a:p>
          <a:p>
            <a:endParaRPr lang="en-US" sz="1800" dirty="0">
              <a:latin typeface="Verdana"/>
              <a:cs typeface="Verdana"/>
            </a:endParaRPr>
          </a:p>
          <a:p>
            <a:endParaRPr lang="en-US" sz="1800" dirty="0">
              <a:latin typeface="Verdana"/>
              <a:cs typeface="Verdana"/>
            </a:endParaRPr>
          </a:p>
          <a:p>
            <a:endParaRPr lang="en-US" sz="1800" dirty="0">
              <a:latin typeface="Verdana"/>
              <a:cs typeface="Verdana"/>
            </a:endParaRPr>
          </a:p>
          <a:p>
            <a:endParaRPr lang="en-US" sz="1800" dirty="0">
              <a:latin typeface="Verdana"/>
              <a:cs typeface="Verdana"/>
            </a:endParaRPr>
          </a:p>
          <a:p>
            <a:r>
              <a:rPr lang="en-US" sz="1800" dirty="0">
                <a:latin typeface="Verdana"/>
                <a:cs typeface="Verdana"/>
              </a:rPr>
              <a:t>Mean residuals z</a:t>
            </a:r>
            <a:endParaRPr lang="en-NL" sz="1800" dirty="0"/>
          </a:p>
        </p:txBody>
      </p:sp>
    </p:spTree>
    <p:extLst>
      <p:ext uri="{BB962C8B-B14F-4D97-AF65-F5344CB8AC3E}">
        <p14:creationId xmlns:p14="http://schemas.microsoft.com/office/powerpoint/2010/main" val="259326311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6">
            <a:extLst>
              <a:ext uri="{FF2B5EF4-FFF2-40B4-BE49-F238E27FC236}">
                <a16:creationId xmlns:a16="http://schemas.microsoft.com/office/drawing/2014/main" id="{19E5753D-E35C-C74E-ADEB-0D1E9D42B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590" y="2604950"/>
            <a:ext cx="2497034" cy="2467010"/>
          </a:xfrm>
          <a:prstGeom prst="rect">
            <a:avLst/>
          </a:prstGeom>
        </p:spPr>
      </p:pic>
      <p:pic>
        <p:nvPicPr>
          <p:cNvPr id="26" name="Afbeelding 6">
            <a:extLst>
              <a:ext uri="{FF2B5EF4-FFF2-40B4-BE49-F238E27FC236}">
                <a16:creationId xmlns:a16="http://schemas.microsoft.com/office/drawing/2014/main" id="{3B2F6128-E4B0-AF4D-B59E-5964AFCCC1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24" t="5416" r="10487" b="5393"/>
          <a:stretch/>
        </p:blipFill>
        <p:spPr>
          <a:xfrm rot="17763818">
            <a:off x="5190999" y="1703082"/>
            <a:ext cx="3285893" cy="2630331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11798" y="291480"/>
            <a:ext cx="5208042" cy="1080120"/>
          </a:xfrm>
        </p:spPr>
        <p:txBody>
          <a:bodyPr anchor="ctr"/>
          <a:lstStyle/>
          <a:p>
            <a:r>
              <a:rPr lang="en-GB" altLang="en-US" sz="4000" b="0" dirty="0">
                <a:latin typeface="Verdana"/>
                <a:cs typeface="Verdana"/>
              </a:rPr>
              <a:t>Pixel TPC</a:t>
            </a: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" t="5901" r="5202" b="18501"/>
          <a:stretch>
            <a:fillRect/>
          </a:stretch>
        </p:blipFill>
        <p:spPr bwMode="auto">
          <a:xfrm flipH="1">
            <a:off x="3295347" y="2298086"/>
            <a:ext cx="2191053" cy="242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44">
            <a:extLst>
              <a:ext uri="{FF2B5EF4-FFF2-40B4-BE49-F238E27FC236}">
                <a16:creationId xmlns:a16="http://schemas.microsoft.com/office/drawing/2014/main" id="{CDEDC3A7-1097-49CA-8924-8BB5F0DD655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55828"/>
          <a:stretch>
            <a:fillRect/>
          </a:stretch>
        </p:blipFill>
        <p:spPr>
          <a:xfrm>
            <a:off x="1646118" y="2667000"/>
            <a:ext cx="1401882" cy="17800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2438400" y="2743200"/>
            <a:ext cx="1524000" cy="76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>
            <a:cxnSpLocks/>
          </p:cNvCxnSpPr>
          <p:nvPr/>
        </p:nvCxnSpPr>
        <p:spPr bwMode="auto">
          <a:xfrm flipV="1">
            <a:off x="4343400" y="2514600"/>
            <a:ext cx="2274352" cy="3383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52400" y="5100935"/>
            <a:ext cx="1173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Verdana"/>
                <a:cs typeface="Verdana"/>
              </a:rPr>
              <a:t>(TimePix1)    </a:t>
            </a:r>
            <a:r>
              <a:rPr lang="en-US" dirty="0">
                <a:latin typeface="Verdana"/>
                <a:cs typeface="Verdana"/>
              </a:rPr>
              <a:t>TPX3 chip     Quad             Module                  TPC plane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" y="5634335"/>
            <a:ext cx="1021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Verdana"/>
                <a:cs typeface="Verdana"/>
              </a:rPr>
              <a:t>(2007-14)      </a:t>
            </a:r>
            <a:r>
              <a:rPr lang="en-US">
                <a:latin typeface="Verdana"/>
                <a:cs typeface="Verdana"/>
              </a:rPr>
              <a:t>2017           </a:t>
            </a:r>
            <a:r>
              <a:rPr lang="en-US" dirty="0">
                <a:latin typeface="Verdana"/>
                <a:cs typeface="Verdana"/>
              </a:rPr>
              <a:t>2018              2019                   </a:t>
            </a:r>
          </a:p>
        </p:txBody>
      </p:sp>
      <p:pic>
        <p:nvPicPr>
          <p:cNvPr id="14" name="Afbeelding 6">
            <a:extLst>
              <a:ext uri="{FF2B5EF4-FFF2-40B4-BE49-F238E27FC236}">
                <a16:creationId xmlns:a16="http://schemas.microsoft.com/office/drawing/2014/main" id="{7BF66A80-5CC3-41F5-949C-307378DC09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lum/>
            <a:alphaModFix amt="64000"/>
          </a:blip>
          <a:srcRect l="8327" r="4591" b="4133"/>
          <a:stretch/>
        </p:blipFill>
        <p:spPr>
          <a:xfrm>
            <a:off x="8534400" y="228600"/>
            <a:ext cx="3147508" cy="23738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Straight Arrow Connector 20"/>
          <p:cNvCxnSpPr>
            <a:cxnSpLocks/>
          </p:cNvCxnSpPr>
          <p:nvPr/>
        </p:nvCxnSpPr>
        <p:spPr bwMode="auto">
          <a:xfrm>
            <a:off x="6400533" y="3816151"/>
            <a:ext cx="3984737" cy="1400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6324600" y="1834951"/>
            <a:ext cx="4572000" cy="1981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4" name="Picture 23" descr="ildlogoTransparan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0600" y="228600"/>
            <a:ext cx="838200" cy="536448"/>
          </a:xfrm>
          <a:prstGeom prst="rect">
            <a:avLst/>
          </a:prstGeom>
        </p:spPr>
      </p:pic>
      <p:pic>
        <p:nvPicPr>
          <p:cNvPr id="16" name="Picture 2" descr="D:\Freiburg\Octopuce\P101002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1181301" cy="88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52400" y="4114800"/>
            <a:ext cx="1474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Verdana"/>
                <a:cs typeface="Verdana"/>
              </a:rPr>
              <a:t>(</a:t>
            </a:r>
            <a:r>
              <a:rPr lang="en-US" sz="1800" dirty="0" err="1">
                <a:latin typeface="Verdana"/>
                <a:cs typeface="Verdana"/>
              </a:rPr>
              <a:t>Octopuce</a:t>
            </a:r>
            <a:r>
              <a:rPr lang="en-US" sz="1800" dirty="0">
                <a:latin typeface="Verdana"/>
                <a:cs typeface="Verdana"/>
              </a:rPr>
              <a:t>)</a:t>
            </a:r>
            <a:endParaRPr lang="en-US" sz="1800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CFB2A5-5830-6943-B454-247EA29B7158}"/>
              </a:ext>
            </a:extLst>
          </p:cNvPr>
          <p:cNvSpPr/>
          <p:nvPr/>
        </p:nvSpPr>
        <p:spPr>
          <a:xfrm>
            <a:off x="1487488" y="1412653"/>
            <a:ext cx="9361040" cy="453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Preliminary results for Run 6969-72 B=1 T p =6 GeV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Tracks are preselected using the Mimosa Telescope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Very loose matching with Telescope track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Alignment of the 8 quad module from B=0 run 6916: 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local frame </a:t>
            </a:r>
            <a:r>
              <a:rPr lang="en-US" sz="2000" dirty="0" err="1">
                <a:latin typeface="Verdana"/>
                <a:cs typeface="Verdana"/>
              </a:rPr>
              <a:t>xy</a:t>
            </a:r>
            <a:r>
              <a:rPr lang="en-US" sz="2000" dirty="0">
                <a:latin typeface="Verdana"/>
                <a:cs typeface="Verdana"/>
              </a:rPr>
              <a:t> and z (drift) positions; angles dx/</a:t>
            </a:r>
            <a:r>
              <a:rPr lang="en-US" sz="2000" dirty="0" err="1">
                <a:latin typeface="Verdana"/>
                <a:cs typeface="Verdana"/>
              </a:rPr>
              <a:t>dy</a:t>
            </a:r>
            <a:r>
              <a:rPr lang="en-US" sz="2000" dirty="0">
                <a:latin typeface="Verdana"/>
                <a:cs typeface="Verdana"/>
              </a:rPr>
              <a:t> and </a:t>
            </a:r>
            <a:r>
              <a:rPr lang="en-US" sz="2000" dirty="0" err="1">
                <a:latin typeface="Verdana"/>
                <a:cs typeface="Verdana"/>
              </a:rPr>
              <a:t>dz</a:t>
            </a:r>
            <a:r>
              <a:rPr lang="en-US" sz="2000" dirty="0">
                <a:latin typeface="Verdana"/>
                <a:cs typeface="Verdana"/>
              </a:rPr>
              <a:t>/</a:t>
            </a:r>
            <a:r>
              <a:rPr lang="en-US" sz="2000" dirty="0" err="1">
                <a:latin typeface="Verdana"/>
                <a:cs typeface="Verdana"/>
              </a:rPr>
              <a:t>dy</a:t>
            </a:r>
            <a:r>
              <a:rPr lang="en-US" sz="2000" dirty="0">
                <a:latin typeface="Verdana"/>
                <a:cs typeface="Verdana"/>
              </a:rPr>
              <a:t> 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Adjusted t0 and x per chip (no rotation inside module)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Time slewing applied using </a:t>
            </a:r>
            <a:r>
              <a:rPr lang="en-US" sz="2000" dirty="0" err="1">
                <a:latin typeface="Verdana"/>
                <a:cs typeface="Verdana"/>
              </a:rPr>
              <a:t>ToT</a:t>
            </a:r>
            <a:r>
              <a:rPr lang="en-US" sz="2000" dirty="0">
                <a:latin typeface="Verdana"/>
                <a:cs typeface="Verdana"/>
              </a:rPr>
              <a:t>: 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Symbol" pitchFamily="2" charset="2"/>
                <a:cs typeface="Verdana"/>
              </a:rPr>
              <a:t>d</a:t>
            </a:r>
            <a:r>
              <a:rPr lang="en-US" sz="2000" dirty="0">
                <a:latin typeface="Verdana"/>
                <a:cs typeface="Verdana"/>
              </a:rPr>
              <a:t>t (ns)= 18.6/ (0.1577+ToT(</a:t>
            </a:r>
            <a:r>
              <a:rPr lang="en-US" sz="2000" dirty="0" err="1">
                <a:latin typeface="Symbol" pitchFamily="2" charset="2"/>
                <a:cs typeface="Verdana"/>
              </a:rPr>
              <a:t>m</a:t>
            </a:r>
            <a:r>
              <a:rPr lang="en-US" sz="2000" dirty="0" err="1">
                <a:latin typeface="Verdana"/>
                <a:cs typeface="Verdana"/>
              </a:rPr>
              <a:t>s</a:t>
            </a:r>
            <a:r>
              <a:rPr lang="en-US" sz="2000" dirty="0">
                <a:latin typeface="Verdana"/>
                <a:cs typeface="Verdana"/>
              </a:rPr>
              <a:t>))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Drift velocity (E=280 V/cm) 78 </a:t>
            </a:r>
            <a:r>
              <a:rPr lang="en-US" sz="2000" dirty="0">
                <a:latin typeface="Symbol" pitchFamily="2" charset="2"/>
                <a:cs typeface="Verdana"/>
              </a:rPr>
              <a:t>m</a:t>
            </a:r>
            <a:r>
              <a:rPr lang="en-US" sz="2000" dirty="0">
                <a:latin typeface="Verdana"/>
                <a:cs typeface="Verdana"/>
              </a:rPr>
              <a:t>m/ns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/>
                <a:cs typeface="Verdana"/>
              </a:rPr>
              <a:t>A local fit is performed to the track hits using errors: 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Symbol" pitchFamily="2" charset="2"/>
                <a:cs typeface="Verdana"/>
              </a:rPr>
              <a:t>s</a:t>
            </a:r>
            <a:r>
              <a:rPr lang="en-US" sz="2000" baseline="-25000" dirty="0" err="1">
                <a:latin typeface="Verdana"/>
                <a:cs typeface="Verdana"/>
              </a:rPr>
              <a:t>xy</a:t>
            </a:r>
            <a:r>
              <a:rPr lang="en-US" sz="2000" baseline="-25000" dirty="0">
                <a:latin typeface="Verdana"/>
                <a:cs typeface="Verdana"/>
              </a:rPr>
              <a:t> </a:t>
            </a:r>
            <a:r>
              <a:rPr lang="en-US" sz="2000" dirty="0">
                <a:latin typeface="Verdana"/>
                <a:cs typeface="Verdana"/>
              </a:rPr>
              <a:t>= 180 </a:t>
            </a:r>
            <a:r>
              <a:rPr lang="en-US" sz="2000" dirty="0">
                <a:latin typeface="Symbol" pitchFamily="2" charset="2"/>
                <a:cs typeface="Verdana"/>
              </a:rPr>
              <a:t>m</a:t>
            </a:r>
            <a:r>
              <a:rPr lang="en-US" sz="2000" dirty="0">
                <a:latin typeface="Verdana"/>
                <a:cs typeface="Verdana"/>
              </a:rPr>
              <a:t>m and </a:t>
            </a:r>
            <a:r>
              <a:rPr lang="en-US" sz="2000" dirty="0" err="1">
                <a:latin typeface="Symbol" pitchFamily="2" charset="2"/>
                <a:cs typeface="Verdana"/>
              </a:rPr>
              <a:t>s</a:t>
            </a:r>
            <a:r>
              <a:rPr lang="en-US" sz="2000" baseline="-25000" dirty="0" err="1">
                <a:latin typeface="Verdana"/>
                <a:cs typeface="Verdana"/>
              </a:rPr>
              <a:t>z</a:t>
            </a:r>
            <a:r>
              <a:rPr lang="en-US" sz="2000" baseline="-25000" dirty="0">
                <a:latin typeface="Verdana"/>
                <a:cs typeface="Verdana"/>
              </a:rPr>
              <a:t> </a:t>
            </a:r>
            <a:r>
              <a:rPr lang="en-US" sz="2000" dirty="0">
                <a:latin typeface="Verdana"/>
                <a:cs typeface="Verdana"/>
              </a:rPr>
              <a:t>=450 </a:t>
            </a:r>
            <a:r>
              <a:rPr lang="en-US" sz="2000" dirty="0">
                <a:latin typeface="Symbol" pitchFamily="2" charset="2"/>
                <a:cs typeface="Verdana"/>
              </a:rPr>
              <a:t>m</a:t>
            </a:r>
            <a:r>
              <a:rPr lang="en-US" sz="2000" dirty="0">
                <a:latin typeface="Verdana"/>
                <a:cs typeface="Verdana"/>
              </a:rPr>
              <a:t>m (slight dependence on </a:t>
            </a:r>
            <a:r>
              <a:rPr lang="en-US" sz="2000" dirty="0" err="1">
                <a:latin typeface="Verdana"/>
                <a:cs typeface="Verdana"/>
              </a:rPr>
              <a:t>ToT</a:t>
            </a:r>
            <a:r>
              <a:rPr lang="en-US" sz="2000" dirty="0">
                <a:latin typeface="Verdana"/>
                <a:cs typeface="Verdana"/>
              </a:rPr>
              <a:t>)  </a:t>
            </a:r>
          </a:p>
          <a:p>
            <a:pPr>
              <a:spcBef>
                <a:spcPct val="20000"/>
              </a:spcBef>
              <a:buClr>
                <a:srgbClr val="FF6600"/>
              </a:buClr>
              <a:buSzPct val="100000"/>
            </a:pPr>
            <a:endParaRPr lang="en-US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151981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7515D0-EE9A-3240-B2ED-C17F977EF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34236" y="358753"/>
            <a:ext cx="4838095" cy="6858000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7AF08D-5671-CE43-BCAF-BCD5B319B4A5}"/>
              </a:ext>
            </a:extLst>
          </p:cNvPr>
          <p:cNvSpPr txBox="1"/>
          <p:nvPr/>
        </p:nvSpPr>
        <p:spPr>
          <a:xfrm>
            <a:off x="784649" y="2780928"/>
            <a:ext cx="127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global</a:t>
            </a:r>
            <a:endParaRPr lang="en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B4A1B2-8F7A-EF47-B410-00FE1D1DCBF2}"/>
              </a:ext>
            </a:extLst>
          </p:cNvPr>
          <p:cNvSpPr/>
          <p:nvPr/>
        </p:nvSpPr>
        <p:spPr>
          <a:xfrm rot="16200000">
            <a:off x="-155828" y="2081609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 global</a:t>
            </a:r>
            <a:endParaRPr lang="en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6FCC25E-96C9-7B47-BDB3-236D24F1761D}"/>
              </a:ext>
            </a:extLst>
          </p:cNvPr>
          <p:cNvCxnSpPr/>
          <p:nvPr/>
        </p:nvCxnSpPr>
        <p:spPr bwMode="auto">
          <a:xfrm>
            <a:off x="695400" y="2780928"/>
            <a:ext cx="72008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0ED93A6-A1FB-404E-82BF-2B070B8164CC}"/>
              </a:ext>
            </a:extLst>
          </p:cNvPr>
          <p:cNvCxnSpPr>
            <a:cxnSpLocks/>
          </p:cNvCxnSpPr>
          <p:nvPr/>
        </p:nvCxnSpPr>
        <p:spPr bwMode="auto">
          <a:xfrm flipV="1">
            <a:off x="695400" y="1917740"/>
            <a:ext cx="0" cy="8631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77C815B-E72E-7D4F-8069-78423FD9B41C}"/>
              </a:ext>
            </a:extLst>
          </p:cNvPr>
          <p:cNvCxnSpPr>
            <a:cxnSpLocks/>
          </p:cNvCxnSpPr>
          <p:nvPr/>
        </p:nvCxnSpPr>
        <p:spPr bwMode="auto">
          <a:xfrm>
            <a:off x="695400" y="4436204"/>
            <a:ext cx="0" cy="7209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0277328-2639-8C43-AF7E-5CCC262FB249}"/>
              </a:ext>
            </a:extLst>
          </p:cNvPr>
          <p:cNvCxnSpPr/>
          <p:nvPr/>
        </p:nvCxnSpPr>
        <p:spPr bwMode="auto">
          <a:xfrm>
            <a:off x="695400" y="4436204"/>
            <a:ext cx="72008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1278747-E1B0-864E-BF02-D1DDE6E709C1}"/>
              </a:ext>
            </a:extLst>
          </p:cNvPr>
          <p:cNvSpPr/>
          <p:nvPr/>
        </p:nvSpPr>
        <p:spPr>
          <a:xfrm>
            <a:off x="695400" y="3949658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global</a:t>
            </a:r>
            <a:endParaRPr lang="en-NL" sz="1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5A7B3E-EA7F-5746-A737-31E01D40F434}"/>
              </a:ext>
            </a:extLst>
          </p:cNvPr>
          <p:cNvSpPr/>
          <p:nvPr/>
        </p:nvSpPr>
        <p:spPr>
          <a:xfrm rot="16200000">
            <a:off x="-109662" y="4799925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global</a:t>
            </a:r>
            <a:endParaRPr lang="en-NL" sz="1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43BFBF-C561-1142-AD2A-C804F2E79932}"/>
              </a:ext>
            </a:extLst>
          </p:cNvPr>
          <p:cNvSpPr/>
          <p:nvPr/>
        </p:nvSpPr>
        <p:spPr>
          <a:xfrm>
            <a:off x="5959629" y="3563724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local</a:t>
            </a:r>
            <a:endParaRPr lang="en-NL" sz="1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848488D-CE57-DC40-B283-73ED93F35D29}"/>
              </a:ext>
            </a:extLst>
          </p:cNvPr>
          <p:cNvSpPr/>
          <p:nvPr/>
        </p:nvSpPr>
        <p:spPr>
          <a:xfrm>
            <a:off x="6031637" y="6011996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local</a:t>
            </a:r>
            <a:endParaRPr lang="en-NL" sz="1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2038CE-A329-ED4D-BCA0-C1C38DFE3123}"/>
              </a:ext>
            </a:extLst>
          </p:cNvPr>
          <p:cNvSpPr/>
          <p:nvPr/>
        </p:nvSpPr>
        <p:spPr>
          <a:xfrm rot="16200000">
            <a:off x="2134736" y="2155232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 local</a:t>
            </a:r>
            <a:endParaRPr lang="en-NL" sz="1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ECBE03E-768E-384D-98CF-EBBE3D28150C}"/>
              </a:ext>
            </a:extLst>
          </p:cNvPr>
          <p:cNvSpPr/>
          <p:nvPr/>
        </p:nvSpPr>
        <p:spPr>
          <a:xfrm rot="16200000">
            <a:off x="1956841" y="4715766"/>
            <a:ext cx="147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local drift</a:t>
            </a:r>
            <a:endParaRPr lang="en-NL" sz="1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685E7F-256E-6D40-9F17-C3984944A24E}"/>
              </a:ext>
            </a:extLst>
          </p:cNvPr>
          <p:cNvSpPr txBox="1"/>
          <p:nvPr/>
        </p:nvSpPr>
        <p:spPr>
          <a:xfrm>
            <a:off x="9696400" y="1772816"/>
            <a:ext cx="22495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Track fit with curvature q/p free </a:t>
            </a:r>
          </a:p>
          <a:p>
            <a:endParaRPr lang="en-GB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 hits 657</a:t>
            </a:r>
          </a:p>
          <a:p>
            <a:endParaRPr lang="en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NL" sz="1800" baseline="300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NL" sz="18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</a:t>
            </a:r>
            <a:r>
              <a:rPr lang="en-NL" sz="18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  = 315/654</a:t>
            </a:r>
            <a:endParaRPr lang="en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NL" sz="1800" baseline="300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NL" sz="18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en-NL" sz="18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  =  493/559</a:t>
            </a:r>
            <a:endParaRPr lang="en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(with asymmetric tail and outlier removal applied)</a:t>
            </a:r>
          </a:p>
          <a:p>
            <a:endParaRPr lang="en-NL" sz="1800" dirty="0">
              <a:latin typeface="Symbol" pitchFamily="2" charset="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62558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E9684E-8CB2-5A4D-B68B-8F50C77B7B5F}"/>
              </a:ext>
            </a:extLst>
          </p:cNvPr>
          <p:cNvSpPr/>
          <p:nvPr/>
        </p:nvSpPr>
        <p:spPr>
          <a:xfrm>
            <a:off x="2246493" y="1340768"/>
            <a:ext cx="86020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Verdana"/>
              <a:cs typeface="Verdana"/>
            </a:endParaRPr>
          </a:p>
          <a:p>
            <a:r>
              <a:rPr lang="en-US" dirty="0" err="1">
                <a:latin typeface="Symbol" pitchFamily="2" charset="2"/>
                <a:cs typeface="Verdana"/>
              </a:rPr>
              <a:t>s</a:t>
            </a:r>
            <a:r>
              <a:rPr lang="en-US" baseline="-25000" dirty="0" err="1">
                <a:latin typeface="Verdana"/>
                <a:cs typeface="Verdana"/>
              </a:rPr>
              <a:t>xy</a:t>
            </a:r>
            <a:r>
              <a:rPr lang="en-US" baseline="-25000" dirty="0">
                <a:latin typeface="Verdana"/>
                <a:cs typeface="Verdana"/>
              </a:rPr>
              <a:t> </a:t>
            </a:r>
            <a:r>
              <a:rPr lang="en-US" dirty="0">
                <a:latin typeface="Verdana"/>
                <a:cs typeface="Verdana"/>
              </a:rPr>
              <a:t>= 180 </a:t>
            </a:r>
            <a:r>
              <a:rPr lang="en-US" dirty="0">
                <a:latin typeface="Symbol" pitchFamily="2" charset="2"/>
                <a:cs typeface="Verdana"/>
              </a:rPr>
              <a:t>m</a:t>
            </a:r>
            <a:r>
              <a:rPr lang="en-US" dirty="0">
                <a:latin typeface="Verdana"/>
                <a:cs typeface="Verdana"/>
              </a:rPr>
              <a:t>m and </a:t>
            </a:r>
            <a:r>
              <a:rPr lang="en-US" dirty="0" err="1">
                <a:latin typeface="Symbol" pitchFamily="2" charset="2"/>
                <a:cs typeface="Verdana"/>
              </a:rPr>
              <a:t>s</a:t>
            </a:r>
            <a:r>
              <a:rPr lang="en-US" baseline="-25000" dirty="0" err="1">
                <a:latin typeface="Verdana"/>
                <a:cs typeface="Verdana"/>
              </a:rPr>
              <a:t>z</a:t>
            </a:r>
            <a:r>
              <a:rPr lang="en-US" baseline="-25000" dirty="0">
                <a:latin typeface="Verdana"/>
                <a:cs typeface="Verdana"/>
              </a:rPr>
              <a:t> </a:t>
            </a:r>
            <a:r>
              <a:rPr lang="en-US" dirty="0">
                <a:latin typeface="Verdana"/>
                <a:cs typeface="Verdana"/>
              </a:rPr>
              <a:t>=450 </a:t>
            </a:r>
            <a:r>
              <a:rPr lang="en-US" dirty="0">
                <a:latin typeface="Symbol" pitchFamily="2" charset="2"/>
                <a:cs typeface="Verdana"/>
              </a:rPr>
              <a:t>m</a:t>
            </a:r>
            <a:r>
              <a:rPr lang="en-US" dirty="0">
                <a:latin typeface="Verdana"/>
                <a:cs typeface="Verdana"/>
              </a:rPr>
              <a:t>m </a:t>
            </a:r>
            <a:r>
              <a:rPr lang="en-US" sz="1800" dirty="0">
                <a:latin typeface="Verdana"/>
                <a:cs typeface="Verdana"/>
              </a:rPr>
              <a:t>(assigned error)  </a:t>
            </a:r>
            <a:r>
              <a:rPr lang="en-US" dirty="0">
                <a:latin typeface="Verdana"/>
                <a:cs typeface="Verdana"/>
              </a:rPr>
              <a:t>2.2 M hits </a:t>
            </a:r>
            <a:endParaRPr lang="en-N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EEFF24-9354-4145-953E-EEE4B1801C40}"/>
              </a:ext>
            </a:extLst>
          </p:cNvPr>
          <p:cNvSpPr/>
          <p:nvPr/>
        </p:nvSpPr>
        <p:spPr>
          <a:xfrm>
            <a:off x="4312472" y="1099408"/>
            <a:ext cx="4982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Verdana"/>
                <a:cs typeface="Verdana"/>
              </a:rPr>
              <a:t>Run 6969-72 B=1 T p =6 GeV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08AF21-1B48-C24A-BE7B-4BB016B70C00}"/>
              </a:ext>
            </a:extLst>
          </p:cNvPr>
          <p:cNvSpPr txBox="1"/>
          <p:nvPr/>
        </p:nvSpPr>
        <p:spPr>
          <a:xfrm>
            <a:off x="7896201" y="551723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&lt;mean&gt; 4.9 mm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A3FFE2-1433-6646-9E59-4DA5A081BB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9517" y="-603813"/>
            <a:ext cx="3274048" cy="896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6574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9B6007-45F2-B841-9E9F-9CEC80A25B73}"/>
              </a:ext>
            </a:extLst>
          </p:cNvPr>
          <p:cNvSpPr/>
          <p:nvPr/>
        </p:nvSpPr>
        <p:spPr>
          <a:xfrm>
            <a:off x="4421799" y="936155"/>
            <a:ext cx="4982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Verdana"/>
                <a:cs typeface="Verdana"/>
              </a:rPr>
              <a:t>Run 6969-72 B=1 T p =6 GeV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D56AD1-14B4-4F49-A8E6-1FF9CC2065C4}"/>
              </a:ext>
            </a:extLst>
          </p:cNvPr>
          <p:cNvSpPr/>
          <p:nvPr/>
        </p:nvSpPr>
        <p:spPr>
          <a:xfrm>
            <a:off x="907125" y="1628800"/>
            <a:ext cx="223202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chip was disconnected</a:t>
            </a:r>
          </a:p>
          <a:p>
            <a:endParaRPr lang="en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Neighbouring chip in x was masked. Can be recuperated but needs distortion correction.</a:t>
            </a:r>
          </a:p>
          <a:p>
            <a:endParaRPr lang="en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ix of 4 runs where the module was displaced in x (3) and z (1)</a:t>
            </a:r>
          </a:p>
          <a:p>
            <a:endParaRPr lang="en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Beam has small angle wrt module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C9DA95-5EAA-7140-A012-641BC1F50F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7550" y="447396"/>
            <a:ext cx="4838095" cy="68580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DF22302-B492-6341-A1D9-D0F45402D463}"/>
              </a:ext>
            </a:extLst>
          </p:cNvPr>
          <p:cNvCxnSpPr>
            <a:cxnSpLocks/>
          </p:cNvCxnSpPr>
          <p:nvPr/>
        </p:nvCxnSpPr>
        <p:spPr bwMode="auto">
          <a:xfrm>
            <a:off x="2514600" y="1844824"/>
            <a:ext cx="2645296" cy="5040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CD6B1C2-9CAD-F04E-90DE-625C9058845C}"/>
              </a:ext>
            </a:extLst>
          </p:cNvPr>
          <p:cNvCxnSpPr>
            <a:cxnSpLocks/>
          </p:cNvCxnSpPr>
          <p:nvPr/>
        </p:nvCxnSpPr>
        <p:spPr bwMode="auto">
          <a:xfrm>
            <a:off x="2927871" y="2564904"/>
            <a:ext cx="2232025" cy="6261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2671699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175EF2-DD9C-4142-A796-9332CC369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673" y="471300"/>
            <a:ext cx="4293648" cy="6086247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E9684E-8CB2-5A4D-B68B-8F50C77B7B5F}"/>
              </a:ext>
            </a:extLst>
          </p:cNvPr>
          <p:cNvSpPr/>
          <p:nvPr/>
        </p:nvSpPr>
        <p:spPr>
          <a:xfrm>
            <a:off x="5338218" y="2020958"/>
            <a:ext cx="60860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Track selection: </a:t>
            </a: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than 100 hits in concentrator 0 and 1  </a:t>
            </a: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than 50% of the hits should be on the tracks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57AC25-F9CC-4542-8D97-7A2537A23311}"/>
              </a:ext>
            </a:extLst>
          </p:cNvPr>
          <p:cNvSpPr txBox="1"/>
          <p:nvPr/>
        </p:nvSpPr>
        <p:spPr>
          <a:xfrm>
            <a:off x="6290520" y="3992384"/>
            <a:ext cx="4823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3694 selected tracks  </a:t>
            </a: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number 603 hits / track</a:t>
            </a: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odule or tracklength 157.96 mm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9B6007-45F2-B841-9E9F-9CEC80A25B73}"/>
              </a:ext>
            </a:extLst>
          </p:cNvPr>
          <p:cNvSpPr/>
          <p:nvPr/>
        </p:nvSpPr>
        <p:spPr>
          <a:xfrm>
            <a:off x="4421799" y="936155"/>
            <a:ext cx="4982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Verdana"/>
                <a:cs typeface="Verdana"/>
              </a:rPr>
              <a:t>Run 6969-72 B=1 T p =6 GeV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12BACA-C7FC-134A-89BC-B65037B6BE00}"/>
              </a:ext>
            </a:extLst>
          </p:cNvPr>
          <p:cNvSpPr/>
          <p:nvPr/>
        </p:nvSpPr>
        <p:spPr>
          <a:xfrm>
            <a:off x="5338218" y="3059452"/>
            <a:ext cx="3503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L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outlier removal in xy applied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74192082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D07875-62FE-CD4C-B070-0FE66905D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5730" y="-87514"/>
            <a:ext cx="3644266" cy="7652958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9B6007-45F2-B841-9E9F-9CEC80A25B73}"/>
              </a:ext>
            </a:extLst>
          </p:cNvPr>
          <p:cNvSpPr/>
          <p:nvPr/>
        </p:nvSpPr>
        <p:spPr>
          <a:xfrm>
            <a:off x="4421799" y="936155"/>
            <a:ext cx="4982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Verdana"/>
                <a:cs typeface="Verdana"/>
              </a:rPr>
              <a:t>Run 6969-72 B=1 T p =6 GeV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83BAF0-07E3-724B-8588-1B17DDA75805}"/>
              </a:ext>
            </a:extLst>
          </p:cNvPr>
          <p:cNvSpPr/>
          <p:nvPr/>
        </p:nvSpPr>
        <p:spPr>
          <a:xfrm>
            <a:off x="7955629" y="1970845"/>
            <a:ext cx="382997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Fitted resolution in 1 mm slices with gaussian core </a:t>
            </a:r>
          </a:p>
          <a:p>
            <a:endParaRPr lang="en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clear that the chip alignment inside the module in xy is (now) better than 50 </a:t>
            </a:r>
            <a:r>
              <a:rPr lang="en-NL" sz="18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m.</a:t>
            </a: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NB we use all but two chips </a:t>
            </a:r>
          </a:p>
          <a:p>
            <a:endParaRPr lang="en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z resolution is larger than for the quad:</a:t>
            </a: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Could be due to the fact that we don’t use the silicon track</a:t>
            </a: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time jitter in the distribution of the clock; Or t0 calibration</a:t>
            </a: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F4FE61-01FA-9B4A-B8DF-5DDC86A31874}"/>
              </a:ext>
            </a:extLst>
          </p:cNvPr>
          <p:cNvSpPr/>
          <p:nvPr/>
        </p:nvSpPr>
        <p:spPr>
          <a:xfrm>
            <a:off x="4421799" y="5526350"/>
            <a:ext cx="4019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edges near 0 and 15 mm are biased in z (‘geometrical’ cuts)</a:t>
            </a:r>
            <a:endParaRPr lang="en-NL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F29155-196D-F948-8577-34AFC08EA1C7}"/>
              </a:ext>
            </a:extLst>
          </p:cNvPr>
          <p:cNvSpPr/>
          <p:nvPr/>
        </p:nvSpPr>
        <p:spPr>
          <a:xfrm>
            <a:off x="5303912" y="2380818"/>
            <a:ext cx="1899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L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 &gt; 0.6 </a:t>
            </a:r>
            <a:r>
              <a:rPr lang="en-NL" sz="2000" dirty="0">
                <a:solidFill>
                  <a:srgbClr val="000000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endParaRPr lang="en-NL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A317CE-0B40-6C4A-A12C-4460D5848FD4}"/>
              </a:ext>
            </a:extLst>
          </p:cNvPr>
          <p:cNvSpPr/>
          <p:nvPr/>
        </p:nvSpPr>
        <p:spPr>
          <a:xfrm>
            <a:off x="2574998" y="2420888"/>
            <a:ext cx="1072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B=1 T </a:t>
            </a:r>
            <a:endParaRPr lang="en-N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BCC5529-59EB-CA40-987D-BA3253200A8C}"/>
                  </a:ext>
                </a:extLst>
              </p:cNvPr>
              <p:cNvSpPr/>
              <p:nvPr/>
            </p:nvSpPr>
            <p:spPr>
              <a:xfrm>
                <a:off x="1261981" y="1490782"/>
                <a:ext cx="2991525" cy="6215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</a:t>
                </a:r>
                <a:r>
                  <a:rPr lang="en-NL" sz="1600" baseline="-250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110 </a:t>
                </a:r>
                <a:r>
                  <a:rPr lang="en-NL" sz="1600" dirty="0">
                    <a:solidFill>
                      <a:srgbClr val="000000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/</m:t>
                    </m:r>
                    <m:r>
                      <a:rPr lang="en-NL" sz="1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cm</m:t>
                    </m:r>
                  </m:oMath>
                </a14:m>
                <a:endParaRPr lang="en-NL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en-GB" sz="1600" dirty="0">
                    <a:solidFill>
                      <a:srgbClr val="000000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s</a:t>
                </a:r>
                <a:r>
                  <a:rPr lang="en-NL" sz="1600" baseline="-250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xy0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</a:t>
                </a:r>
                <a:r>
                  <a:rPr lang="en-NL" sz="16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70 </a:t>
                </a:r>
                <a:r>
                  <a:rPr lang="en-NL" sz="16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6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  </a:t>
                </a:r>
                <a:r>
                  <a:rPr lang="en-NL" sz="1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55 </a:t>
                </a:r>
                <a:r>
                  <a:rPr lang="en-NL" sz="1600" dirty="0">
                    <a:solidFill>
                      <a:srgbClr val="FF0000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m/</a:t>
                </a:r>
                <a:r>
                  <a:rPr lang="en-NL" sz="1600" dirty="0">
                    <a:solidFill>
                      <a:srgbClr val="FF0000"/>
                    </a:solidFill>
                    <a:ea typeface="Cambria Math" panose="02040503050406030204" pitchFamily="18" charset="0"/>
                    <a:cs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NL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√</m:t>
                    </m:r>
                  </m:oMath>
                </a14:m>
                <a:r>
                  <a:rPr lang="en-NL" sz="1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12  </a:t>
                </a:r>
                <a:endParaRPr lang="en-NL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BCC5529-59EB-CA40-987D-BA3253200A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981" y="1490782"/>
                <a:ext cx="2991525" cy="621580"/>
              </a:xfrm>
              <a:prstGeom prst="rect">
                <a:avLst/>
              </a:prstGeom>
              <a:blipFill>
                <a:blip r:embed="rId8"/>
                <a:stretch>
                  <a:fillRect l="-844" b="-10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EDBAEDE-0542-A247-BD2E-71B0EB3C77A9}"/>
                  </a:ext>
                </a:extLst>
              </p:cNvPr>
              <p:cNvSpPr/>
              <p:nvPr/>
            </p:nvSpPr>
            <p:spPr>
              <a:xfrm>
                <a:off x="4997296" y="1484784"/>
                <a:ext cx="3114928" cy="603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</a:t>
                </a:r>
                <a:r>
                  <a:rPr lang="en-NL" sz="1600" baseline="-250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200 </a:t>
                </a:r>
                <a:r>
                  <a:rPr lang="en-NL" sz="1600" dirty="0">
                    <a:solidFill>
                      <a:srgbClr val="000000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/</m:t>
                    </m:r>
                    <m:r>
                      <a:rPr lang="en-NL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cm</m:t>
                    </m:r>
                  </m:oMath>
                </a14:m>
                <a:endParaRPr lang="en-NL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lvl="0"/>
                <a:r>
                  <a:rPr lang="en-GB" sz="1600" dirty="0">
                    <a:solidFill>
                      <a:srgbClr val="000000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s</a:t>
                </a:r>
                <a:r>
                  <a:rPr lang="en-NL" sz="1600" baseline="-250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z0</a:t>
                </a:r>
                <a:r>
                  <a:rPr lang="en-NL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</a:t>
                </a:r>
                <a:r>
                  <a:rPr lang="en-NL" sz="16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350 </a:t>
                </a:r>
                <a:r>
                  <a:rPr lang="en-NL" sz="16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6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  </a:t>
                </a:r>
                <a:r>
                  <a:rPr lang="en-NL" sz="1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35 </a:t>
                </a:r>
                <a:r>
                  <a:rPr lang="en-NL" sz="1600" dirty="0">
                    <a:solidFill>
                      <a:srgbClr val="FF0000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6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endParaRPr lang="en-NL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EDBAEDE-0542-A247-BD2E-71B0EB3C77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296" y="1484784"/>
                <a:ext cx="3114928" cy="603178"/>
              </a:xfrm>
              <a:prstGeom prst="rect">
                <a:avLst/>
              </a:prstGeom>
              <a:blipFill>
                <a:blip r:embed="rId9"/>
                <a:stretch>
                  <a:fillRect l="-810" b="-1041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6967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CCAB8B-2EFF-164E-BFC9-E5E496BDA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22756" y="1349976"/>
            <a:ext cx="4836622" cy="4932311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57AC25-F9CC-4542-8D97-7A2537A23311}"/>
              </a:ext>
            </a:extLst>
          </p:cNvPr>
          <p:cNvSpPr txBox="1"/>
          <p:nvPr/>
        </p:nvSpPr>
        <p:spPr>
          <a:xfrm>
            <a:off x="6816080" y="2060848"/>
            <a:ext cx="493231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Tracking precision: </a:t>
            </a: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osition 11 </a:t>
            </a:r>
            <a:r>
              <a:rPr lang="en-NL" sz="20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 (xy) 20 </a:t>
            </a:r>
            <a:r>
              <a:rPr lang="en-NL" sz="20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 (z)</a:t>
            </a: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ngle  0.18 mrad (dx/dy) 0.43 mrad</a:t>
            </a: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odule tracklength = 157.96 mm </a:t>
            </a: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1T B field reduces the diffusion and the tracking precision in xy is improved substantially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9B6007-45F2-B841-9E9F-9CEC80A25B73}"/>
              </a:ext>
            </a:extLst>
          </p:cNvPr>
          <p:cNvSpPr/>
          <p:nvPr/>
        </p:nvSpPr>
        <p:spPr>
          <a:xfrm>
            <a:off x="4421799" y="936155"/>
            <a:ext cx="4982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Verdana"/>
                <a:cs typeface="Verdana"/>
              </a:rPr>
              <a:t>Run 6969-72 B=1 T p =6 GeV </a:t>
            </a:r>
          </a:p>
        </p:txBody>
      </p:sp>
    </p:spTree>
    <p:extLst>
      <p:ext uri="{BB962C8B-B14F-4D97-AF65-F5344CB8AC3E}">
        <p14:creationId xmlns:p14="http://schemas.microsoft.com/office/powerpoint/2010/main" val="84648739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9093471</TotalTime>
  <Pages>11</Pages>
  <Words>1181</Words>
  <Application>Microsoft Macintosh PowerPoint</Application>
  <PresentationFormat>Widescreen</PresentationFormat>
  <Paragraphs>206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Cambria Math</vt:lpstr>
      <vt:lpstr>Monotype Sorts</vt:lpstr>
      <vt:lpstr>Symbol</vt:lpstr>
      <vt:lpstr>Times New Roman</vt:lpstr>
      <vt:lpstr>Verdana</vt:lpstr>
      <vt:lpstr>Wingdings</vt:lpstr>
      <vt:lpstr>Como</vt:lpstr>
      <vt:lpstr>Pixel TPC testbeam results</vt:lpstr>
      <vt:lpstr>Pixel TPC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Manager/>
  <Company>NIKHEF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gaseous QUAD pixel detector</dc:title>
  <dc:subject/>
  <dc:creator>Peter Kluit </dc:creator>
  <cp:keywords/>
  <dc:description/>
  <cp:lastModifiedBy>Microsoft Office User</cp:lastModifiedBy>
  <cp:revision>2359</cp:revision>
  <cp:lastPrinted>2002-02-06T08:01:21Z</cp:lastPrinted>
  <dcterms:created xsi:type="dcterms:W3CDTF">2019-10-28T05:36:17Z</dcterms:created>
  <dcterms:modified xsi:type="dcterms:W3CDTF">2022-01-31T09:05:19Z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