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77" r:id="rId7"/>
    <p:sldId id="279" r:id="rId8"/>
    <p:sldId id="280" r:id="rId9"/>
    <p:sldId id="283" r:id="rId10"/>
    <p:sldId id="284" r:id="rId11"/>
    <p:sldId id="285" r:id="rId12"/>
    <p:sldId id="282" r:id="rId13"/>
    <p:sldId id="286" r:id="rId14"/>
    <p:sldId id="287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75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1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8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73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9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0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8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2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8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D5BC-EA92-4DA5-A70A-5C838F3763B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FE4D-06C8-4FD7-AF80-33C8567D6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9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Jens Jensen, UKRI-STFC / EOSC Future</a:t>
            </a:r>
          </a:p>
          <a:p>
            <a:r>
              <a:rPr lang="en-US" dirty="0" smtClean="0"/>
              <a:t>PMA virtual</a:t>
            </a:r>
          </a:p>
          <a:p>
            <a:r>
              <a:rPr lang="en-US" dirty="0" smtClean="0"/>
              <a:t>26 Jan 2022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967" y="3602038"/>
            <a:ext cx="632434" cy="42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 Driving </a:t>
            </a:r>
            <a:r>
              <a:rPr lang="en-US" dirty="0" smtClean="0"/>
              <a:t>Industry?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Innovation? …or </a:t>
            </a:r>
            <a:r>
              <a:rPr lang="en-US" dirty="0" smtClean="0"/>
              <a:t>Sales. Or FUD.</a:t>
            </a:r>
          </a:p>
          <a:p>
            <a:r>
              <a:rPr lang="en-US" dirty="0" smtClean="0"/>
              <a:t>Industry-identified </a:t>
            </a:r>
            <a:r>
              <a:rPr lang="en-US" strike="sngStrike" dirty="0" smtClean="0"/>
              <a:t>sales</a:t>
            </a:r>
            <a:r>
              <a:rPr lang="en-US" dirty="0" smtClean="0"/>
              <a:t> pressure </a:t>
            </a:r>
            <a:r>
              <a:rPr lang="en-US" dirty="0" smtClean="0"/>
              <a:t>points:</a:t>
            </a:r>
          </a:p>
          <a:p>
            <a:pPr lvl="1"/>
            <a:r>
              <a:rPr lang="en-US" dirty="0" smtClean="0"/>
              <a:t>Ransomware</a:t>
            </a:r>
          </a:p>
          <a:p>
            <a:pPr lvl="1"/>
            <a:r>
              <a:rPr lang="en-US" dirty="0" smtClean="0"/>
              <a:t>Insider threat</a:t>
            </a:r>
          </a:p>
          <a:p>
            <a:pPr lvl="1"/>
            <a:r>
              <a:rPr lang="en-US" dirty="0" smtClean="0"/>
              <a:t>Leaks (e.g. of PII)</a:t>
            </a:r>
          </a:p>
          <a:p>
            <a:pPr lvl="1"/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Open Source </a:t>
            </a:r>
            <a:r>
              <a:rPr lang="en-US" dirty="0" smtClean="0"/>
              <a:t>bugs</a:t>
            </a:r>
          </a:p>
          <a:p>
            <a:pPr lvl="1"/>
            <a:r>
              <a:rPr lang="en-US" dirty="0" smtClean="0"/>
              <a:t>Remote working patterns</a:t>
            </a:r>
            <a:endParaRPr lang="en-US" dirty="0" smtClean="0"/>
          </a:p>
          <a:p>
            <a:r>
              <a:rPr lang="en-US" dirty="0" smtClean="0"/>
              <a:t>The relevance to us as CA (or AA) ops would be subtly different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8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Big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Protection of offline private key (and other secrets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Getting resilient n-of-m for example (for any, or specific, n and m)</a:t>
            </a:r>
          </a:p>
          <a:p>
            <a:pPr lvl="1"/>
            <a:r>
              <a:rPr lang="en-US" dirty="0" smtClean="0"/>
              <a:t>Also relevant for </a:t>
            </a:r>
            <a:r>
              <a:rPr lang="en-US" dirty="0" err="1" smtClean="0"/>
              <a:t>AAops</a:t>
            </a:r>
            <a:endParaRPr lang="en-US" dirty="0" smtClean="0"/>
          </a:p>
          <a:p>
            <a:r>
              <a:rPr lang="en-US" dirty="0" smtClean="0"/>
              <a:t>Documenting/improving BC/DR</a:t>
            </a:r>
            <a:endParaRPr lang="en-US" dirty="0" smtClean="0"/>
          </a:p>
          <a:p>
            <a:r>
              <a:rPr lang="en-US" dirty="0" smtClean="0"/>
              <a:t>Improving </a:t>
            </a:r>
            <a:r>
              <a:rPr lang="en-US" dirty="0" smtClean="0"/>
              <a:t>host certificate </a:t>
            </a:r>
            <a:r>
              <a:rPr lang="en-US" dirty="0" smtClean="0"/>
              <a:t>management process</a:t>
            </a:r>
          </a:p>
          <a:p>
            <a:pPr lvl="1"/>
            <a:r>
              <a:rPr lang="en-US" dirty="0" smtClean="0"/>
              <a:t>Without compromising security</a:t>
            </a:r>
          </a:p>
          <a:p>
            <a:pPr lvl="1"/>
            <a:r>
              <a:rPr lang="en-US" dirty="0" smtClean="0"/>
              <a:t>Portably, no single-site/single-authority “solution”</a:t>
            </a:r>
          </a:p>
          <a:p>
            <a:pPr lvl="1"/>
            <a:r>
              <a:rPr lang="en-US" dirty="0" smtClean="0"/>
              <a:t>Using standard tools and (open) standards whenever possible</a:t>
            </a:r>
          </a:p>
          <a:p>
            <a:pPr lvl="1"/>
            <a:r>
              <a:rPr lang="en-US" dirty="0" smtClean="0"/>
              <a:t>Cf. </a:t>
            </a:r>
            <a:r>
              <a:rPr lang="en-US" dirty="0" smtClean="0"/>
              <a:t>ACME</a:t>
            </a:r>
          </a:p>
          <a:p>
            <a:r>
              <a:rPr lang="en-US" dirty="0" smtClean="0"/>
              <a:t>No need to improve personal?</a:t>
            </a:r>
          </a:p>
          <a:p>
            <a:pPr lvl="1"/>
            <a:r>
              <a:rPr lang="en-US" dirty="0" smtClean="0"/>
              <a:t>Use of social media identities (</a:t>
            </a:r>
            <a:r>
              <a:rPr lang="en-US" dirty="0" err="1" smtClean="0"/>
              <a:t>cf</a:t>
            </a:r>
            <a:r>
              <a:rPr lang="en-US" smtClean="0"/>
              <a:t> AARC1)?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6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is generally a Good Thing™</a:t>
            </a:r>
          </a:p>
          <a:p>
            <a:pPr lvl="1"/>
            <a:r>
              <a:rPr lang="en-US" dirty="0" smtClean="0"/>
              <a:t>But usually not the top priority</a:t>
            </a:r>
          </a:p>
          <a:p>
            <a:pPr lvl="1"/>
            <a:r>
              <a:rPr lang="en-US" dirty="0" smtClean="0"/>
              <a:t>Need to ensure it is Useful™ (as a general guidance)</a:t>
            </a:r>
            <a:endParaRPr lang="en-US" dirty="0" smtClean="0"/>
          </a:p>
          <a:p>
            <a:r>
              <a:rPr lang="en-US" dirty="0" smtClean="0"/>
              <a:t>Lots of expertise across the AAAI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Are we innovating (in the sense defined here) enough? too much?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8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innovate in IGTF/</a:t>
            </a:r>
            <a:r>
              <a:rPr lang="en-US" dirty="0" err="1" smtClean="0"/>
              <a:t>EnCo</a:t>
            </a:r>
            <a:r>
              <a:rPr lang="en-US" dirty="0" smtClean="0"/>
              <a:t>/AARC/</a:t>
            </a:r>
            <a:r>
              <a:rPr lang="en-US" dirty="0" err="1" smtClean="0"/>
              <a:t>appint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and share best practices</a:t>
            </a:r>
          </a:p>
          <a:p>
            <a:r>
              <a:rPr lang="en-US" dirty="0" smtClean="0"/>
              <a:t>Make things better (hopefully)</a:t>
            </a:r>
          </a:p>
          <a:p>
            <a:r>
              <a:rPr lang="en-US" dirty="0" err="1" smtClean="0"/>
              <a:t>Harmonise</a:t>
            </a:r>
            <a:r>
              <a:rPr lang="en-US" dirty="0" smtClean="0"/>
              <a:t>, promote interoperation</a:t>
            </a:r>
          </a:p>
          <a:p>
            <a:r>
              <a:rPr lang="en-US" dirty="0" smtClean="0"/>
              <a:t>Foster the WFF (users, peers)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unfoster</a:t>
            </a:r>
            <a:r>
              <a:rPr lang="en-US" dirty="0" smtClean="0"/>
              <a:t>, </a:t>
            </a:r>
            <a:r>
              <a:rPr lang="en-US" dirty="0" smtClean="0"/>
              <a:t>maybe</a:t>
            </a:r>
          </a:p>
          <a:p>
            <a:endParaRPr lang="en-US" dirty="0"/>
          </a:p>
          <a:p>
            <a:r>
              <a:rPr lang="en-US" dirty="0" smtClean="0"/>
              <a:t>(in this talk, "innovation" is defined as the things mentioned above)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2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Innovation Activities (internal)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Token based communities:</a:t>
            </a:r>
          </a:p>
          <a:p>
            <a:pPr lvl="1"/>
            <a:r>
              <a:rPr lang="en-US" dirty="0" smtClean="0"/>
              <a:t>Make complexity(OIDC) &gt; complexity(SAML)</a:t>
            </a:r>
          </a:p>
          <a:p>
            <a:r>
              <a:rPr lang="en-US" dirty="0" smtClean="0"/>
              <a:t>Policies:</a:t>
            </a:r>
          </a:p>
          <a:p>
            <a:pPr lvl="1"/>
            <a:r>
              <a:rPr lang="en-US" dirty="0" smtClean="0"/>
              <a:t>Proposing and </a:t>
            </a:r>
            <a:r>
              <a:rPr lang="en-US" dirty="0" err="1" smtClean="0"/>
              <a:t>gettingfeedbackoning</a:t>
            </a:r>
            <a:r>
              <a:rPr lang="en-US" dirty="0" smtClean="0"/>
              <a:t> best practices (</a:t>
            </a:r>
            <a:r>
              <a:rPr lang="en-US" dirty="0" err="1" smtClean="0"/>
              <a:t>eg</a:t>
            </a:r>
            <a:r>
              <a:rPr lang="en-US" dirty="0" smtClean="0"/>
              <a:t> G048)</a:t>
            </a:r>
          </a:p>
          <a:p>
            <a:r>
              <a:rPr lang="en-US" dirty="0" smtClean="0"/>
              <a:t>Technical:</a:t>
            </a:r>
          </a:p>
          <a:p>
            <a:pPr lvl="1"/>
            <a:r>
              <a:rPr lang="en-US" dirty="0" err="1" smtClean="0"/>
              <a:t>appint</a:t>
            </a:r>
            <a:r>
              <a:rPr lang="en-US" dirty="0" smtClean="0"/>
              <a:t> proposing </a:t>
            </a:r>
            <a:r>
              <a:rPr lang="en-US" dirty="0" smtClean="0"/>
              <a:t>interoperation profiles (</a:t>
            </a:r>
            <a:r>
              <a:rPr lang="en-US" dirty="0" err="1" smtClean="0"/>
              <a:t>eg</a:t>
            </a:r>
            <a:r>
              <a:rPr lang="en-US" dirty="0" smtClean="0"/>
              <a:t> G063, G069)</a:t>
            </a:r>
          </a:p>
          <a:p>
            <a:r>
              <a:rPr lang="en-US" dirty="0" err="1" smtClean="0"/>
              <a:t>RCauth</a:t>
            </a:r>
            <a:endParaRPr lang="en-US" dirty="0" smtClean="0"/>
          </a:p>
          <a:p>
            <a:pPr lvl="1"/>
            <a:r>
              <a:rPr lang="en-US" dirty="0" smtClean="0"/>
              <a:t>Implementation and operations of HAHA services with high security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(internal innovation)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get wide community consultations</a:t>
            </a:r>
          </a:p>
          <a:p>
            <a:pPr lvl="1"/>
            <a:r>
              <a:rPr lang="en-US" dirty="0" smtClean="0"/>
              <a:t>Lots of knowledgeable communities (with different requirements)</a:t>
            </a:r>
          </a:p>
          <a:p>
            <a:r>
              <a:rPr lang="en-US" dirty="0" smtClean="0"/>
              <a:t>Needs core group to push proposal forward</a:t>
            </a:r>
          </a:p>
          <a:p>
            <a:pPr lvl="1"/>
            <a:r>
              <a:rPr lang="en-US" dirty="0" smtClean="0"/>
              <a:t>Which is usually true in SDO WGs</a:t>
            </a:r>
          </a:p>
          <a:p>
            <a:r>
              <a:rPr lang="en-US" dirty="0" smtClean="0"/>
              <a:t>Complexity as the opposite of security?</a:t>
            </a:r>
          </a:p>
          <a:p>
            <a:r>
              <a:rPr lang="en-US" dirty="0" smtClean="0"/>
              <a:t>Usability as the opposite of security?</a:t>
            </a:r>
          </a:p>
          <a:p>
            <a:r>
              <a:rPr lang="en-US" dirty="0" smtClean="0"/>
              <a:t>Individuals’ perceptions, perspicacity and predilections</a:t>
            </a:r>
          </a:p>
          <a:p>
            <a:pPr lvl="1"/>
            <a:r>
              <a:rPr lang="en-US" dirty="0" smtClean="0"/>
              <a:t>As opposed to testing multiple solutions and write a business case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8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Innovations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Proofs of concept, prototypes, </a:t>
            </a:r>
          </a:p>
          <a:p>
            <a:r>
              <a:rPr lang="en-US" dirty="0" smtClean="0"/>
              <a:t>The inertia on implementing changes</a:t>
            </a:r>
          </a:p>
          <a:p>
            <a:pPr lvl="1"/>
            <a:r>
              <a:rPr lang="en-US" dirty="0" smtClean="0"/>
              <a:t>Federation </a:t>
            </a:r>
            <a:r>
              <a:rPr lang="en-US" dirty="0" err="1" smtClean="0"/>
              <a:t>IdPs</a:t>
            </a:r>
            <a:r>
              <a:rPr lang="en-US" dirty="0" smtClean="0"/>
              <a:t> is the most famous example</a:t>
            </a:r>
          </a:p>
          <a:p>
            <a:r>
              <a:rPr lang="en-US" dirty="0" smtClean="0"/>
              <a:t>Ongoing support and maintenance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3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pressure to innovate (in IGTF)?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funding</a:t>
            </a:r>
          </a:p>
          <a:p>
            <a:r>
              <a:rPr lang="en-US" dirty="0" smtClean="0"/>
              <a:t>The need to Make Things Better</a:t>
            </a:r>
            <a:r>
              <a:rPr lang="en-US" dirty="0" smtClean="0"/>
              <a:t>™</a:t>
            </a:r>
          </a:p>
          <a:p>
            <a:pPr lvl="1"/>
            <a:r>
              <a:rPr lang="en-US" dirty="0" smtClean="0"/>
              <a:t>Usability and Security and Resilience and Do The Right Thing</a:t>
            </a:r>
            <a:endParaRPr lang="en-US" dirty="0" smtClean="0"/>
          </a:p>
          <a:p>
            <a:r>
              <a:rPr lang="en-US" dirty="0" smtClean="0"/>
              <a:t>Need to apply external improvements</a:t>
            </a:r>
          </a:p>
          <a:p>
            <a:pPr lvl="1"/>
            <a:r>
              <a:rPr lang="en-US" dirty="0" smtClean="0"/>
              <a:t>E.g.  new RFCs</a:t>
            </a:r>
          </a:p>
          <a:p>
            <a:r>
              <a:rPr lang="en-US" dirty="0" smtClean="0"/>
              <a:t>Still need to “fix” the Big Problems™</a:t>
            </a:r>
          </a:p>
          <a:p>
            <a:r>
              <a:rPr lang="en-US" dirty="0"/>
              <a:t>Cybercriminals are getting smarter/</a:t>
            </a:r>
            <a:r>
              <a:rPr lang="en-US" dirty="0" err="1"/>
              <a:t>persistenter</a:t>
            </a:r>
            <a:r>
              <a:rPr lang="en-US" dirty="0"/>
              <a:t>/</a:t>
            </a:r>
            <a:r>
              <a:rPr lang="en-US" dirty="0" err="1"/>
              <a:t>resourcefuler</a:t>
            </a:r>
            <a:endParaRPr lang="en-US" dirty="0"/>
          </a:p>
          <a:p>
            <a:pPr lvl="1"/>
            <a:r>
              <a:rPr lang="en-US" dirty="0"/>
              <a:t>People could </a:t>
            </a:r>
            <a:r>
              <a:rPr lang="en-US" dirty="0" err="1"/>
              <a:t>cryptomine</a:t>
            </a:r>
            <a:r>
              <a:rPr lang="en-US" dirty="0"/>
              <a:t> on resources accessed through our </a:t>
            </a:r>
            <a:r>
              <a:rPr lang="en-US" dirty="0" smtClean="0"/>
              <a:t>credentials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4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obstacles to innovation?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time</a:t>
            </a:r>
          </a:p>
          <a:p>
            <a:r>
              <a:rPr lang="en-US" dirty="0" smtClean="0"/>
              <a:t>Lack of funding</a:t>
            </a:r>
          </a:p>
          <a:p>
            <a:r>
              <a:rPr lang="en-US" dirty="0" smtClean="0"/>
              <a:t>Lack of lab space (sometimes)</a:t>
            </a:r>
          </a:p>
          <a:p>
            <a:r>
              <a:rPr lang="en-US" dirty="0" smtClean="0"/>
              <a:t>Remote working/remote collaborations </a:t>
            </a:r>
            <a:r>
              <a:rPr lang="en-US" dirty="0" err="1" smtClean="0"/>
              <a:t>difficulter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innovate (when we do)?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(technical) meetings</a:t>
            </a:r>
          </a:p>
          <a:p>
            <a:pPr lvl="1"/>
            <a:r>
              <a:rPr lang="en-US" dirty="0" smtClean="0"/>
              <a:t>Unless you also do Real Work™ while in meetings which is a bit naughty</a:t>
            </a:r>
          </a:p>
          <a:p>
            <a:r>
              <a:rPr lang="en-US" dirty="0" smtClean="0"/>
              <a:t>Hackathons</a:t>
            </a:r>
          </a:p>
          <a:p>
            <a:r>
              <a:rPr lang="en-US" dirty="0" smtClean="0"/>
              <a:t>We (individually) innovate in different ways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Facilitated</a:t>
            </a:r>
            <a:r>
              <a:rPr lang="en-US" dirty="0" smtClean="0"/>
              <a:t> by </a:t>
            </a:r>
            <a:r>
              <a:rPr lang="en-US" dirty="0"/>
              <a:t>s</a:t>
            </a:r>
            <a:r>
              <a:rPr lang="en-US" dirty="0" smtClean="0"/>
              <a:t>haring code in </a:t>
            </a:r>
            <a:r>
              <a:rPr lang="en-US" dirty="0" err="1" smtClean="0"/>
              <a:t>github</a:t>
            </a:r>
            <a:r>
              <a:rPr lang="en-US" dirty="0" smtClean="0"/>
              <a:t> etc.; "</a:t>
            </a:r>
            <a:r>
              <a:rPr lang="en-US" dirty="0" err="1" smtClean="0"/>
              <a:t>aarc</a:t>
            </a:r>
            <a:r>
              <a:rPr lang="en-US" dirty="0" smtClean="0"/>
              <a:t>-community" docs</a:t>
            </a:r>
            <a:endParaRPr lang="en-US" dirty="0"/>
          </a:p>
          <a:p>
            <a:r>
              <a:rPr lang="en-US" dirty="0" err="1" smtClean="0"/>
              <a:t>igtf</a:t>
            </a:r>
            <a:r>
              <a:rPr lang="en-US" dirty="0" smtClean="0"/>
              <a:t> </a:t>
            </a:r>
            <a:r>
              <a:rPr lang="en-US" dirty="0" err="1"/>
              <a:t>keybase</a:t>
            </a:r>
            <a:r>
              <a:rPr lang="en-US" dirty="0"/>
              <a:t> available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periodically recurring call may be necessary to focus ongoing activities</a:t>
            </a:r>
          </a:p>
          <a:p>
            <a:pPr lvl="1"/>
            <a:r>
              <a:rPr lang="en-US" dirty="0" smtClean="0"/>
              <a:t>À la </a:t>
            </a:r>
            <a:r>
              <a:rPr lang="en-US" dirty="0" err="1" smtClean="0"/>
              <a:t>appint</a:t>
            </a:r>
            <a:r>
              <a:rPr lang="en-US" dirty="0" smtClean="0"/>
              <a:t> or </a:t>
            </a:r>
            <a:r>
              <a:rPr lang="en-US" dirty="0" err="1" smtClean="0"/>
              <a:t>EnCo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6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885442"/>
              </p:ext>
            </p:extLst>
          </p:nvPr>
        </p:nvGraphicFramePr>
        <p:xfrm>
          <a:off x="167950" y="335903"/>
          <a:ext cx="11831216" cy="631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608">
                  <a:extLst>
                    <a:ext uri="{9D8B030D-6E8A-4147-A177-3AD203B41FA5}">
                      <a16:colId xmlns:a16="http://schemas.microsoft.com/office/drawing/2014/main" val="625455185"/>
                    </a:ext>
                  </a:extLst>
                </a:gridCol>
                <a:gridCol w="5915608">
                  <a:extLst>
                    <a:ext uri="{9D8B030D-6E8A-4147-A177-3AD203B41FA5}">
                      <a16:colId xmlns:a16="http://schemas.microsoft.com/office/drawing/2014/main" val="685677836"/>
                    </a:ext>
                  </a:extLst>
                </a:gridCol>
              </a:tblGrid>
              <a:tr h="8176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SWOT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85272"/>
                  </a:ext>
                </a:extLst>
              </a:tr>
              <a:tr h="2749582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Lots of very</a:t>
                      </a:r>
                      <a:r>
                        <a:rPr lang="en-US" baseline="0" dirty="0" smtClean="0"/>
                        <a:t> knowledgeable (and opinionated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baseline="0" dirty="0" smtClean="0"/>
                        <a:t>)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Across community, great breadth of knowledge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devsecops</a:t>
                      </a:r>
                      <a:r>
                        <a:rPr lang="en-US" baseline="0" dirty="0" smtClean="0"/>
                        <a:t> increasingly </a:t>
                      </a:r>
                      <a:r>
                        <a:rPr lang="en-US" baseline="0" dirty="0" smtClean="0"/>
                        <a:t>recognized as Useful™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Share across activities/projects – synergies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Improved tools for remote 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external resources improvements (</a:t>
                      </a:r>
                      <a:r>
                        <a:rPr lang="en-US" baseline="0" dirty="0" err="1" smtClean="0"/>
                        <a:t>eg</a:t>
                      </a:r>
                      <a:r>
                        <a:rPr lang="en-US" baseline="0" dirty="0" smtClean="0"/>
                        <a:t> NIST CSRC, NCSC, IETF WGs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659731"/>
                  </a:ext>
                </a:extLst>
              </a:tr>
              <a:tr h="2749582"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Time constraints:</a:t>
                      </a:r>
                      <a:r>
                        <a:rPr lang="en-US" baseline="0" dirty="0" smtClean="0"/>
                        <a:t> software/tech takes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Most of us have meetings/admin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Inertia in getting support infrastructure/infrastructure support/permissions</a:t>
                      </a: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Lack of focus – most of us are spread across projects/activities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Distributed operations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Lack of funding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Insufficient </a:t>
                      </a:r>
                      <a:r>
                        <a:rPr lang="en-US" dirty="0" err="1" smtClean="0"/>
                        <a:t>takeup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Incompatible externalities</a:t>
                      </a:r>
                      <a:r>
                        <a:rPr lang="en-US" baseline="0" dirty="0" smtClean="0"/>
                        <a:t> (e.g. </a:t>
                      </a:r>
                      <a:r>
                        <a:rPr lang="en-US" baseline="0" dirty="0" err="1" smtClean="0"/>
                        <a:t>IdPs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Remote 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External threats: cybercriminals, </a:t>
                      </a:r>
                      <a:r>
                        <a:rPr lang="en-US" strike="sngStrike" baseline="0" dirty="0" smtClean="0"/>
                        <a:t>management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74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16" ma:contentTypeDescription="Create a new document." ma:contentTypeScope="" ma:versionID="603ab06f8882b061ca0557f7befaa643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42ba7dd34638ab714e92384c712b3ec4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E8AF-61C8-4B85-8669-72C947F8DEE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bd4ed8e-944b-47c9-9363-3eab4b72a1cb"/>
    <ds:schemaRef ds:uri="http://schemas.openxmlformats.org/package/2006/metadata/core-properties"/>
    <ds:schemaRef ds:uri="b3445c12-dfa3-40cc-8996-852590e67d7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A3FB33-218D-4770-9428-FC379A995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773584-E438-4218-9277-2BD95D205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646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Soapbox</vt:lpstr>
      <vt:lpstr>Why innovate in IGTF/EnCo/AARC/appint?</vt:lpstr>
      <vt:lpstr>Current Innovation Activities (internal)</vt:lpstr>
      <vt:lpstr>Observations (internal innovation)</vt:lpstr>
      <vt:lpstr>Implementing Innovations</vt:lpstr>
      <vt:lpstr>Where is the pressure to innovate (in IGTF)?</vt:lpstr>
      <vt:lpstr>What are the obstacles to innovation?</vt:lpstr>
      <vt:lpstr>How do we innovate (when we do)?</vt:lpstr>
      <vt:lpstr>PowerPoint Presentation</vt:lpstr>
      <vt:lpstr>What Are The Questions Driving Industry?</vt:lpstr>
      <vt:lpstr>What Are The Big Questions</vt:lpstr>
      <vt:lpstr>Conclusion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Jens (STFC,RAL,SC)</dc:creator>
  <cp:lastModifiedBy>Jensen, Jens (STFC,RAL,SC)</cp:lastModifiedBy>
  <cp:revision>67</cp:revision>
  <dcterms:created xsi:type="dcterms:W3CDTF">2021-09-28T11:32:21Z</dcterms:created>
  <dcterms:modified xsi:type="dcterms:W3CDTF">2022-01-26T11:05:37Z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</Properties>
</file>