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88" r:id="rId5"/>
    <p:sldId id="293" r:id="rId6"/>
    <p:sldId id="290" r:id="rId7"/>
    <p:sldId id="292" r:id="rId8"/>
    <p:sldId id="291" r:id="rId9"/>
    <p:sldId id="296" r:id="rId10"/>
    <p:sldId id="289" r:id="rId11"/>
    <p:sldId id="294" r:id="rId12"/>
    <p:sldId id="297" r:id="rId13"/>
    <p:sldId id="287" r:id="rId1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6791C"/>
    <a:srgbClr val="F57B20"/>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99" d="100"/>
          <a:sy n="99" d="100"/>
        </p:scale>
        <p:origin x="330" y="78"/>
      </p:cViewPr>
      <p:guideLst/>
    </p:cSldViewPr>
  </p:slideViewPr>
  <p:notesTextViewPr>
    <p:cViewPr>
      <p:scale>
        <a:sx n="3" d="2"/>
        <a:sy n="3" d="2"/>
      </p:scale>
      <p:origin x="0" y="0"/>
    </p:cViewPr>
  </p:notesTextViewPr>
  <p:sorterViewPr>
    <p:cViewPr>
      <p:scale>
        <a:sx n="150" d="100"/>
        <a:sy n="150"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25/01/2022</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dwells also on naming since that is</a:t>
            </a:r>
            <a:r>
              <a:rPr lang="en-US" baseline="0" dirty="0" smtClean="0"/>
              <a:t> the unique hook for the service providers to actually track back persistently to the proper community as well as operator …</a:t>
            </a:r>
            <a:endParaRPr lang="en-GB" dirty="0"/>
          </a:p>
        </p:txBody>
      </p:sp>
      <p:sp>
        <p:nvSpPr>
          <p:cNvPr id="6" name="Header Placeholder 5"/>
          <p:cNvSpPr>
            <a:spLocks noGrp="1"/>
          </p:cNvSpPr>
          <p:nvPr>
            <p:ph type="hdr" sz="quarter" idx="12"/>
          </p:nvPr>
        </p:nvSpPr>
        <p:spPr/>
        <p:txBody>
          <a:bodyPr/>
          <a:lstStyle/>
          <a:p>
            <a:r>
              <a:rPr lang="en-GB" smtClean="0"/>
              <a:t>AARC Policy and Best Practice Harmonisation (AARC2 Review)</a:t>
            </a:r>
            <a:endParaRPr lang="en-GB"/>
          </a:p>
        </p:txBody>
      </p:sp>
      <p:sp>
        <p:nvSpPr>
          <p:cNvPr id="7" name="Date Placeholder 6"/>
          <p:cNvSpPr>
            <a:spLocks noGrp="1"/>
          </p:cNvSpPr>
          <p:nvPr>
            <p:ph type="dt" idx="13"/>
          </p:nvPr>
        </p:nvSpPr>
        <p:spPr/>
        <p:txBody>
          <a:bodyPr/>
          <a:lstStyle/>
          <a:p>
            <a:r>
              <a:rPr lang="en-US" smtClean="0"/>
              <a:t>June 2019</a:t>
            </a:r>
            <a:endParaRPr lang="en-GB"/>
          </a:p>
        </p:txBody>
      </p:sp>
    </p:spTree>
    <p:extLst>
      <p:ext uri="{BB962C8B-B14F-4D97-AF65-F5344CB8AC3E}">
        <p14:creationId xmlns:p14="http://schemas.microsoft.com/office/powerpoint/2010/main" val="2237091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a:t>
            </a:r>
            <a:r>
              <a:rPr lang="en-GB" dirty="0" err="1" smtClean="0"/>
              <a:t>Groep</a:t>
            </a:r>
            <a:endParaRPr lang="en-GB" dirty="0"/>
          </a:p>
        </p:txBody>
      </p:sp>
      <p:sp>
        <p:nvSpPr>
          <p:cNvPr id="6" name="Text Placeholder 5"/>
          <p:cNvSpPr>
            <a:spLocks noGrp="1"/>
          </p:cNvSpPr>
          <p:nvPr>
            <p:ph type="body" sz="quarter" idx="12"/>
          </p:nvPr>
        </p:nvSpPr>
        <p:spPr/>
        <p:txBody>
          <a:bodyPr/>
          <a:lstStyle/>
          <a:p>
            <a:r>
              <a:rPr lang="en-GB" dirty="0" err="1" smtClean="0"/>
              <a:t>EUGridPMA</a:t>
            </a:r>
            <a:r>
              <a:rPr lang="en-GB" dirty="0" smtClean="0"/>
              <a:t> </a:t>
            </a:r>
            <a:r>
              <a:rPr lang="en-GB" dirty="0" smtClean="0"/>
              <a:t>54 </a:t>
            </a:r>
            <a:r>
              <a:rPr lang="en-GB" dirty="0" smtClean="0"/>
              <a:t>meeting</a:t>
            </a:r>
            <a:endParaRPr lang="en-GB" dirty="0"/>
          </a:p>
        </p:txBody>
      </p:sp>
      <p:sp>
        <p:nvSpPr>
          <p:cNvPr id="8" name="Text Placeholder 7"/>
          <p:cNvSpPr>
            <a:spLocks noGrp="1"/>
          </p:cNvSpPr>
          <p:nvPr>
            <p:ph type="body" sz="quarter" idx="17"/>
          </p:nvPr>
        </p:nvSpPr>
        <p:spPr/>
        <p:txBody>
          <a:bodyPr/>
          <a:lstStyle/>
          <a:p>
            <a:r>
              <a:rPr lang="en-GB" dirty="0" smtClean="0"/>
              <a:t>Completing the </a:t>
            </a:r>
            <a:r>
              <a:rPr lang="en-GB" dirty="0" smtClean="0"/>
              <a:t>AARC G048bis process</a:t>
            </a:r>
            <a:endParaRPr lang="en-GB" dirty="0"/>
          </a:p>
        </p:txBody>
      </p:sp>
      <p:sp>
        <p:nvSpPr>
          <p:cNvPr id="7" name="Text Placeholder 6"/>
          <p:cNvSpPr>
            <a:spLocks noGrp="1"/>
          </p:cNvSpPr>
          <p:nvPr>
            <p:ph type="body" sz="quarter" idx="14"/>
          </p:nvPr>
        </p:nvSpPr>
        <p:spPr/>
        <p:txBody>
          <a:bodyPr/>
          <a:lstStyle/>
          <a:p>
            <a:r>
              <a:rPr lang="en-GB" dirty="0" smtClean="0"/>
              <a:t>Attribute Authority Operations Revisited</a:t>
            </a:r>
            <a:endParaRPr lang="en-GB" dirty="0"/>
          </a:p>
        </p:txBody>
      </p:sp>
      <p:sp>
        <p:nvSpPr>
          <p:cNvPr id="9" name="Text Placeholder 8"/>
          <p:cNvSpPr>
            <a:spLocks noGrp="1"/>
          </p:cNvSpPr>
          <p:nvPr>
            <p:ph type="body" sz="quarter" idx="18"/>
          </p:nvPr>
        </p:nvSpPr>
        <p:spPr/>
        <p:txBody>
          <a:bodyPr/>
          <a:lstStyle/>
          <a:p>
            <a:r>
              <a:rPr lang="en-GB" dirty="0" smtClean="0"/>
              <a:t>2022-01-26</a:t>
            </a:r>
            <a:endParaRPr lang="en-GB" dirty="0"/>
          </a:p>
        </p:txBody>
      </p:sp>
      <p:sp>
        <p:nvSpPr>
          <p:cNvPr id="10" name="Text Placeholder 9"/>
          <p:cNvSpPr>
            <a:spLocks noGrp="1"/>
          </p:cNvSpPr>
          <p:nvPr>
            <p:ph type="body" sz="quarter" idx="19"/>
          </p:nvPr>
        </p:nvSpPr>
        <p:spPr/>
        <p:txBody>
          <a:bodyPr/>
          <a:lstStyle/>
          <a:p>
            <a:r>
              <a:rPr lang="en-GB" dirty="0" smtClean="0"/>
              <a:t>AARC Community Policy WG</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968" y="4734043"/>
            <a:ext cx="852158" cy="330468"/>
          </a:xfrm>
          <a:prstGeom prst="rect">
            <a:avLst/>
          </a:prstGeom>
        </p:spPr>
      </p:pic>
    </p:spTree>
    <p:extLst>
      <p:ext uri="{BB962C8B-B14F-4D97-AF65-F5344CB8AC3E}">
        <p14:creationId xmlns:p14="http://schemas.microsoft.com/office/powerpoint/2010/main" val="60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3" name="Text Placeholder 2"/>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4192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Operational guideline landscape for - proxy or source - AAI components</a:t>
            </a:r>
            <a:endParaRPr lang="en-GB" dirty="0"/>
          </a:p>
        </p:txBody>
      </p:sp>
      <p:pic>
        <p:nvPicPr>
          <p:cNvPr id="9" name="Picture 8"/>
          <p:cNvPicPr>
            <a:picLocks noChangeAspect="1"/>
          </p:cNvPicPr>
          <p:nvPr/>
        </p:nvPicPr>
        <p:blipFill>
          <a:blip r:embed="rId2"/>
          <a:stretch>
            <a:fillRect/>
          </a:stretch>
        </p:blipFill>
        <p:spPr>
          <a:xfrm>
            <a:off x="2416095" y="1830973"/>
            <a:ext cx="5691187" cy="4446001"/>
          </a:xfrm>
          <a:prstGeom prst="rect">
            <a:avLst/>
          </a:prstGeom>
        </p:spPr>
      </p:pic>
      <p:sp>
        <p:nvSpPr>
          <p:cNvPr id="10" name="Rounded Rectangular Callout 9"/>
          <p:cNvSpPr/>
          <p:nvPr/>
        </p:nvSpPr>
        <p:spPr>
          <a:xfrm>
            <a:off x="8558211" y="1400211"/>
            <a:ext cx="3367089" cy="1962113"/>
          </a:xfrm>
          <a:prstGeom prst="wedgeRoundRectCallout">
            <a:avLst>
              <a:gd name="adj1" fmla="val -81145"/>
              <a:gd name="adj2" fmla="val 45101"/>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Authentication/identity sources</a:t>
            </a:r>
          </a:p>
          <a:p>
            <a:r>
              <a:rPr lang="en-GB" dirty="0" smtClean="0">
                <a:solidFill>
                  <a:srgbClr val="003F5E"/>
                </a:solidFill>
              </a:rPr>
              <a:t>Sirtfi</a:t>
            </a:r>
            <a:endParaRPr lang="en-GB" dirty="0">
              <a:solidFill>
                <a:srgbClr val="003F5E"/>
              </a:solidFill>
            </a:endParaRPr>
          </a:p>
          <a:p>
            <a:r>
              <a:rPr lang="en-GB" dirty="0" smtClean="0">
                <a:solidFill>
                  <a:srgbClr val="003F5E"/>
                </a:solidFill>
              </a:rPr>
              <a:t>(eduGAIN) baselining</a:t>
            </a:r>
          </a:p>
          <a:p>
            <a:r>
              <a:rPr lang="en-GB" dirty="0" smtClean="0">
                <a:solidFill>
                  <a:srgbClr val="003F5E"/>
                </a:solidFill>
              </a:rPr>
              <a:t>IGTF AP Profiles</a:t>
            </a:r>
          </a:p>
          <a:p>
            <a:r>
              <a:rPr lang="en-GB" dirty="0" smtClean="0">
                <a:solidFill>
                  <a:srgbClr val="003F5E"/>
                </a:solidFill>
              </a:rPr>
              <a:t>NIST SP800-63</a:t>
            </a:r>
          </a:p>
          <a:p>
            <a:r>
              <a:rPr lang="en-GB" dirty="0" smtClean="0">
                <a:solidFill>
                  <a:srgbClr val="003F5E"/>
                </a:solidFill>
              </a:rPr>
              <a:t>eduGAIN sec. team workflow</a:t>
            </a:r>
          </a:p>
        </p:txBody>
      </p:sp>
      <p:sp>
        <p:nvSpPr>
          <p:cNvPr id="11" name="Rounded Rectangular Callout 10"/>
          <p:cNvSpPr/>
          <p:nvPr/>
        </p:nvSpPr>
        <p:spPr>
          <a:xfrm>
            <a:off x="1481136" y="1598723"/>
            <a:ext cx="1709739" cy="1152488"/>
          </a:xfrm>
          <a:prstGeom prst="wedgeRoundRectCallout">
            <a:avLst>
              <a:gd name="adj1" fmla="val 70944"/>
              <a:gd name="adj2" fmla="val 40969"/>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MFA</a:t>
            </a:r>
          </a:p>
          <a:p>
            <a:r>
              <a:rPr lang="en-GB" dirty="0" smtClean="0">
                <a:solidFill>
                  <a:srgbClr val="003F5E"/>
                </a:solidFill>
              </a:rPr>
              <a:t>RFC6238/4226</a:t>
            </a:r>
            <a:br>
              <a:rPr lang="en-GB" dirty="0" smtClean="0">
                <a:solidFill>
                  <a:srgbClr val="003F5E"/>
                </a:solidFill>
              </a:rPr>
            </a:br>
            <a:r>
              <a:rPr lang="en-GB" dirty="0" smtClean="0">
                <a:solidFill>
                  <a:srgbClr val="003F5E"/>
                </a:solidFill>
              </a:rPr>
              <a:t>FIPS140</a:t>
            </a:r>
          </a:p>
          <a:p>
            <a:r>
              <a:rPr lang="en-GB" dirty="0" smtClean="0">
                <a:solidFill>
                  <a:srgbClr val="003F5E"/>
                </a:solidFill>
              </a:rPr>
              <a:t>NISTSP800-53</a:t>
            </a:r>
          </a:p>
        </p:txBody>
      </p:sp>
      <p:sp>
        <p:nvSpPr>
          <p:cNvPr id="12" name="Rounded Rectangular Callout 11"/>
          <p:cNvSpPr/>
          <p:nvPr/>
        </p:nvSpPr>
        <p:spPr>
          <a:xfrm>
            <a:off x="8205786" y="4543462"/>
            <a:ext cx="3367089" cy="1549510"/>
          </a:xfrm>
          <a:prstGeom prst="wedgeRoundRectCallout">
            <a:avLst>
              <a:gd name="adj1" fmla="val -81145"/>
              <a:gd name="adj2" fmla="val 45101"/>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Service provider operations</a:t>
            </a:r>
          </a:p>
          <a:p>
            <a:r>
              <a:rPr lang="en-GB" dirty="0" smtClean="0">
                <a:solidFill>
                  <a:srgbClr val="003F5E"/>
                </a:solidFill>
              </a:rPr>
              <a:t>ISO27k</a:t>
            </a:r>
          </a:p>
          <a:p>
            <a:r>
              <a:rPr lang="en-GB" dirty="0" smtClean="0">
                <a:solidFill>
                  <a:srgbClr val="003F5E"/>
                </a:solidFill>
              </a:rPr>
              <a:t>Sirtfi</a:t>
            </a:r>
          </a:p>
          <a:p>
            <a:r>
              <a:rPr lang="en-GB" dirty="0" smtClean="0">
                <a:solidFill>
                  <a:srgbClr val="003F5E"/>
                </a:solidFill>
              </a:rPr>
              <a:t>Infrastructure response plans</a:t>
            </a:r>
            <a:endParaRPr lang="en-GB" dirty="0">
              <a:solidFill>
                <a:srgbClr val="003F5E"/>
              </a:solidFill>
            </a:endParaRPr>
          </a:p>
        </p:txBody>
      </p:sp>
      <p:sp>
        <p:nvSpPr>
          <p:cNvPr id="13" name="Rounded Rectangular Callout 12"/>
          <p:cNvSpPr/>
          <p:nvPr/>
        </p:nvSpPr>
        <p:spPr>
          <a:xfrm>
            <a:off x="466566" y="3789171"/>
            <a:ext cx="2997200" cy="1001146"/>
          </a:xfrm>
          <a:prstGeom prst="wedgeRoundRectCallout">
            <a:avLst>
              <a:gd name="adj1" fmla="val 107176"/>
              <a:gd name="adj2" fmla="val 34640"/>
              <a:gd name="adj3" fmla="val 16667"/>
            </a:avLst>
          </a:prstGeom>
          <a:solidFill>
            <a:srgbClr val="FFFFFF"/>
          </a:solidFill>
          <a:ln>
            <a:solidFill>
              <a:srgbClr val="003F5E"/>
            </a:solidFill>
          </a:ln>
          <a:effectLst>
            <a:glow rad="101600">
              <a:srgbClr val="0C3959">
                <a:alpha val="30196"/>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6791C"/>
                </a:solidFill>
              </a:rPr>
              <a:t>Ephemeral credentials</a:t>
            </a:r>
          </a:p>
          <a:p>
            <a:pPr marL="285750" indent="-285750">
              <a:buFont typeface="Arial" panose="020B0604020202020204" pitchFamily="34" charset="0"/>
              <a:buChar char="•"/>
            </a:pPr>
            <a:r>
              <a:rPr lang="en-US" dirty="0" smtClean="0">
                <a:solidFill>
                  <a:srgbClr val="003F5E"/>
                </a:solidFill>
              </a:rPr>
              <a:t>trusted credential stores</a:t>
            </a:r>
          </a:p>
          <a:p>
            <a:pPr marL="285750" indent="-285750">
              <a:buFont typeface="Arial" panose="020B0604020202020204" pitchFamily="34" charset="0"/>
              <a:buChar char="•"/>
            </a:pPr>
            <a:r>
              <a:rPr lang="en-US" dirty="0" smtClean="0">
                <a:solidFill>
                  <a:srgbClr val="003F5E"/>
                </a:solidFill>
              </a:rPr>
              <a:t>protection at rest</a:t>
            </a:r>
            <a:endParaRPr lang="en-GB" dirty="0">
              <a:solidFill>
                <a:srgbClr val="003F5E"/>
              </a:solidFill>
            </a:endParaRPr>
          </a:p>
        </p:txBody>
      </p:sp>
    </p:spTree>
    <p:extLst>
      <p:ext uri="{BB962C8B-B14F-4D97-AF65-F5344CB8AC3E}">
        <p14:creationId xmlns:p14="http://schemas.microsoft.com/office/powerpoint/2010/main" val="22872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0849" y="1401015"/>
            <a:ext cx="5344772" cy="4055970"/>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5" name="Title 4"/>
          <p:cNvSpPr>
            <a:spLocks noGrp="1"/>
          </p:cNvSpPr>
          <p:nvPr>
            <p:ph type="title"/>
          </p:nvPr>
        </p:nvSpPr>
        <p:spPr/>
        <p:txBody>
          <a:bodyPr/>
          <a:lstStyle/>
          <a:p>
            <a:r>
              <a:rPr lang="en-US" dirty="0" smtClean="0"/>
              <a:t>Operational security focus in the BPA: beyond just the IdPs</a:t>
            </a:r>
            <a:endParaRPr lang="en-GB" dirty="0"/>
          </a:p>
        </p:txBody>
      </p:sp>
      <p:sp>
        <p:nvSpPr>
          <p:cNvPr id="922" name="TextBox 921"/>
          <p:cNvSpPr txBox="1"/>
          <p:nvPr/>
        </p:nvSpPr>
        <p:spPr>
          <a:xfrm>
            <a:off x="128587" y="5456249"/>
            <a:ext cx="5423195" cy="923330"/>
          </a:xfrm>
          <a:prstGeom prst="rect">
            <a:avLst/>
          </a:prstGeom>
          <a:noFill/>
        </p:spPr>
        <p:txBody>
          <a:bodyPr wrap="square" rtlCol="0">
            <a:spAutoFit/>
          </a:bodyPr>
          <a:lstStyle/>
          <a:p>
            <a:r>
              <a:rPr lang="en-GB" dirty="0">
                <a:solidFill>
                  <a:srgbClr val="0C3959"/>
                </a:solidFill>
              </a:rPr>
              <a:t>Guidelines for Secure Operation of </a:t>
            </a:r>
            <a:r>
              <a:rPr lang="en-GB" dirty="0" smtClean="0">
                <a:solidFill>
                  <a:srgbClr val="0C3959"/>
                </a:solidFill>
              </a:rPr>
              <a:t>Attribute Authorities </a:t>
            </a:r>
            <a:r>
              <a:rPr lang="en-GB" dirty="0">
                <a:solidFill>
                  <a:srgbClr val="0C3959"/>
                </a:solidFill>
              </a:rPr>
              <a:t>and other issuers of </a:t>
            </a:r>
            <a:r>
              <a:rPr lang="en-GB" dirty="0" smtClean="0">
                <a:solidFill>
                  <a:srgbClr val="0C3959"/>
                </a:solidFill>
              </a:rPr>
              <a:t>access-granting statements </a:t>
            </a:r>
            <a:br>
              <a:rPr lang="en-GB" dirty="0" smtClean="0">
                <a:solidFill>
                  <a:srgbClr val="0C3959"/>
                </a:solidFill>
              </a:rPr>
            </a:br>
            <a:r>
              <a:rPr lang="en-GB" i="1" dirty="0" smtClean="0">
                <a:solidFill>
                  <a:srgbClr val="0C3959"/>
                </a:solidFill>
              </a:rPr>
              <a:t>(AARC-I048, in collaboration with IGTF AAOPS)</a:t>
            </a:r>
          </a:p>
        </p:txBody>
      </p:sp>
      <p:sp>
        <p:nvSpPr>
          <p:cNvPr id="8" name="Rounded Rectangular Callout 7"/>
          <p:cNvSpPr/>
          <p:nvPr/>
        </p:nvSpPr>
        <p:spPr>
          <a:xfrm>
            <a:off x="128586" y="1879490"/>
            <a:ext cx="3262313" cy="3099020"/>
          </a:xfrm>
          <a:prstGeom prst="wedgeRoundRectCallout">
            <a:avLst>
              <a:gd name="adj1" fmla="val 159799"/>
              <a:gd name="adj2" fmla="val 4124"/>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C3959"/>
                </a:solidFill>
              </a:rPr>
              <a:t>Community membership management directories and attribute authorities</a:t>
            </a:r>
          </a:p>
          <a:p>
            <a:pPr marL="285750" indent="-285750">
              <a:buFont typeface="Arial" panose="020B0604020202020204" pitchFamily="34" charset="0"/>
              <a:buChar char="•"/>
            </a:pPr>
            <a:r>
              <a:rPr lang="en-US" dirty="0" smtClean="0">
                <a:solidFill>
                  <a:srgbClr val="F57A1E"/>
                </a:solidFill>
              </a:rPr>
              <a:t>integrity of membership</a:t>
            </a:r>
          </a:p>
          <a:p>
            <a:pPr marL="285750" indent="-285750">
              <a:buFont typeface="Arial" panose="020B0604020202020204" pitchFamily="34" charset="0"/>
              <a:buChar char="•"/>
            </a:pPr>
            <a:r>
              <a:rPr lang="en-US" dirty="0" smtClean="0">
                <a:solidFill>
                  <a:srgbClr val="F57A1E"/>
                </a:solidFill>
              </a:rPr>
              <a:t>identification, naming and traceability</a:t>
            </a:r>
          </a:p>
          <a:p>
            <a:pPr marL="285750" indent="-285750">
              <a:buFont typeface="Arial" panose="020B0604020202020204" pitchFamily="34" charset="0"/>
              <a:buChar char="•"/>
            </a:pPr>
            <a:r>
              <a:rPr lang="en-US" dirty="0" smtClean="0">
                <a:solidFill>
                  <a:srgbClr val="F57A1E"/>
                </a:solidFill>
              </a:rPr>
              <a:t>site and service security</a:t>
            </a:r>
          </a:p>
          <a:p>
            <a:pPr marL="285750" indent="-285750">
              <a:buFont typeface="Arial" panose="020B0604020202020204" pitchFamily="34" charset="0"/>
              <a:buChar char="•"/>
            </a:pPr>
            <a:r>
              <a:rPr lang="en-US" dirty="0" smtClean="0">
                <a:solidFill>
                  <a:srgbClr val="F57A1E"/>
                </a:solidFill>
              </a:rPr>
              <a:t>protection on the network</a:t>
            </a:r>
          </a:p>
          <a:p>
            <a:pPr marL="285750" indent="-285750">
              <a:buFont typeface="Arial" panose="020B0604020202020204" pitchFamily="34" charset="0"/>
              <a:buChar char="•"/>
            </a:pPr>
            <a:r>
              <a:rPr lang="en-US" dirty="0" smtClean="0">
                <a:solidFill>
                  <a:srgbClr val="F57A1E"/>
                </a:solidFill>
              </a:rPr>
              <a:t>assertion integrity</a:t>
            </a:r>
            <a:endParaRPr lang="en-GB" dirty="0">
              <a:solidFill>
                <a:srgbClr val="F57A1E"/>
              </a:solidFill>
            </a:endParaRPr>
          </a:p>
        </p:txBody>
      </p:sp>
      <p:sp>
        <p:nvSpPr>
          <p:cNvPr id="920" name="Rounded Rectangular Callout 919"/>
          <p:cNvSpPr/>
          <p:nvPr/>
        </p:nvSpPr>
        <p:spPr>
          <a:xfrm>
            <a:off x="128586" y="1879490"/>
            <a:ext cx="3262313" cy="3099020"/>
          </a:xfrm>
          <a:prstGeom prst="wedgeRoundRectCallout">
            <a:avLst>
              <a:gd name="adj1" fmla="val 107617"/>
              <a:gd name="adj2" fmla="val 38339"/>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C3959"/>
                </a:solidFill>
              </a:rPr>
              <a:t>Community membership management directories and attribute authorities</a:t>
            </a:r>
          </a:p>
          <a:p>
            <a:pPr marL="285750" indent="-285750">
              <a:buFont typeface="Arial" panose="020B0604020202020204" pitchFamily="34" charset="0"/>
              <a:buChar char="•"/>
            </a:pPr>
            <a:r>
              <a:rPr lang="en-US" dirty="0" smtClean="0">
                <a:solidFill>
                  <a:srgbClr val="F57A1E"/>
                </a:solidFill>
              </a:rPr>
              <a:t>integrity of membership</a:t>
            </a:r>
          </a:p>
          <a:p>
            <a:pPr marL="285750" indent="-285750">
              <a:buFont typeface="Arial" panose="020B0604020202020204" pitchFamily="34" charset="0"/>
              <a:buChar char="•"/>
            </a:pPr>
            <a:r>
              <a:rPr lang="en-US" dirty="0" smtClean="0">
                <a:solidFill>
                  <a:srgbClr val="F57A1E"/>
                </a:solidFill>
              </a:rPr>
              <a:t>identification, naming and traceability</a:t>
            </a:r>
          </a:p>
          <a:p>
            <a:pPr marL="285750" indent="-285750">
              <a:buFont typeface="Arial" panose="020B0604020202020204" pitchFamily="34" charset="0"/>
              <a:buChar char="•"/>
            </a:pPr>
            <a:r>
              <a:rPr lang="en-US" dirty="0" smtClean="0">
                <a:solidFill>
                  <a:srgbClr val="F57A1E"/>
                </a:solidFill>
              </a:rPr>
              <a:t>site and service security</a:t>
            </a:r>
          </a:p>
          <a:p>
            <a:pPr marL="285750" indent="-285750">
              <a:buFont typeface="Arial" panose="020B0604020202020204" pitchFamily="34" charset="0"/>
              <a:buChar char="•"/>
            </a:pPr>
            <a:r>
              <a:rPr lang="en-US" dirty="0" smtClean="0">
                <a:solidFill>
                  <a:srgbClr val="F57A1E"/>
                </a:solidFill>
              </a:rPr>
              <a:t>protection on the network</a:t>
            </a:r>
          </a:p>
          <a:p>
            <a:pPr marL="285750" indent="-285750">
              <a:buFont typeface="Arial" panose="020B0604020202020204" pitchFamily="34" charset="0"/>
              <a:buChar char="•"/>
            </a:pPr>
            <a:r>
              <a:rPr lang="en-US" dirty="0" smtClean="0">
                <a:solidFill>
                  <a:srgbClr val="F57A1E"/>
                </a:solidFill>
              </a:rPr>
              <a:t>assertion integrity</a:t>
            </a:r>
            <a:endParaRPr lang="en-GB" dirty="0">
              <a:solidFill>
                <a:srgbClr val="F57A1E"/>
              </a:solidFill>
            </a:endParaRPr>
          </a:p>
        </p:txBody>
      </p:sp>
    </p:spTree>
    <p:extLst>
      <p:ext uri="{BB962C8B-B14F-4D97-AF65-F5344CB8AC3E}">
        <p14:creationId xmlns:p14="http://schemas.microsoft.com/office/powerpoint/2010/main" val="2795651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5842" y="2355380"/>
            <a:ext cx="6769098" cy="1259417"/>
          </a:xfrm>
          <a:noFill/>
        </p:spPr>
        <p:txBody>
          <a:bodyPr/>
          <a:lstStyle/>
          <a:p>
            <a:pPr marL="0" indent="0" algn="ctr">
              <a:buNone/>
            </a:pPr>
            <a:r>
              <a:rPr lang="en-US" dirty="0" smtClean="0"/>
              <a:t>Structured around concept of “</a:t>
            </a:r>
            <a:r>
              <a:rPr lang="en-US" b="1" dirty="0" smtClean="0"/>
              <a:t>AA Operators</a:t>
            </a:r>
            <a:r>
              <a:rPr lang="en-US" dirty="0" smtClean="0"/>
              <a:t>”, </a:t>
            </a:r>
          </a:p>
          <a:p>
            <a:pPr marL="0" indent="0" algn="ctr">
              <a:buNone/>
            </a:pPr>
            <a:r>
              <a:rPr lang="en-US" dirty="0" smtClean="0"/>
              <a:t>operating “</a:t>
            </a:r>
            <a:r>
              <a:rPr lang="en-US" b="1" dirty="0" smtClean="0"/>
              <a:t>Attribute Authorities</a:t>
            </a:r>
            <a:r>
              <a:rPr lang="en-US" dirty="0" smtClean="0"/>
              <a:t>” (technological entities), </a:t>
            </a:r>
          </a:p>
          <a:p>
            <a:pPr marL="0" indent="0" algn="ctr">
              <a:buNone/>
            </a:pPr>
            <a:r>
              <a:rPr lang="en-US" dirty="0" smtClean="0"/>
              <a:t>on behalf of, one or more, </a:t>
            </a:r>
            <a:r>
              <a:rPr lang="en-US" b="1" dirty="0" smtClean="0"/>
              <a:t>Communities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a:xfrm>
            <a:off x="455646" y="74649"/>
            <a:ext cx="9863104" cy="1325563"/>
          </a:xfrm>
        </p:spPr>
        <p:txBody>
          <a:bodyPr/>
          <a:lstStyle/>
          <a:p>
            <a:r>
              <a:rPr lang="en-US" dirty="0" smtClean="0"/>
              <a:t>AARC-G048: </a:t>
            </a:r>
            <a:r>
              <a:rPr lang="en-US" dirty="0">
                <a:solidFill>
                  <a:srgbClr val="0C3959"/>
                </a:solidFill>
              </a:rPr>
              <a:t>keeping users </a:t>
            </a:r>
            <a:r>
              <a:rPr lang="en-US" dirty="0" smtClean="0">
                <a:solidFill>
                  <a:srgbClr val="0C3959"/>
                </a:solidFill>
              </a:rPr>
              <a:t>&amp; communities protected, moving </a:t>
            </a:r>
            <a:r>
              <a:rPr lang="en-US" dirty="0">
                <a:solidFill>
                  <a:srgbClr val="0C3959"/>
                </a:solidFill>
              </a:rPr>
              <a:t>across </a:t>
            </a:r>
            <a:r>
              <a:rPr lang="en-US" dirty="0" smtClean="0">
                <a:solidFill>
                  <a:srgbClr val="0C3959"/>
                </a:solidFill>
              </a:rPr>
              <a:t>models</a:t>
            </a:r>
            <a:endParaRPr lang="en-GB" dirty="0"/>
          </a:p>
        </p:txBody>
      </p:sp>
      <p:sp>
        <p:nvSpPr>
          <p:cNvPr id="7" name="TextBox 6"/>
          <p:cNvSpPr txBox="1"/>
          <p:nvPr/>
        </p:nvSpPr>
        <p:spPr>
          <a:xfrm>
            <a:off x="455646" y="1400212"/>
            <a:ext cx="8209491" cy="830997"/>
          </a:xfrm>
          <a:prstGeom prst="rect">
            <a:avLst/>
          </a:prstGeom>
          <a:solidFill>
            <a:srgbClr val="FABD90"/>
          </a:solidFill>
        </p:spPr>
        <p:txBody>
          <a:bodyPr wrap="none" rtlCol="0">
            <a:spAutoFit/>
          </a:bodyPr>
          <a:lstStyle/>
          <a:p>
            <a:r>
              <a:rPr lang="en-US" sz="2400" dirty="0" smtClean="0">
                <a:solidFill>
                  <a:srgbClr val="0C3959"/>
                </a:solidFill>
              </a:rPr>
              <a:t>trusted delegation of response from communities to operators, </a:t>
            </a:r>
            <a:br>
              <a:rPr lang="en-US" sz="2400" dirty="0" smtClean="0">
                <a:solidFill>
                  <a:srgbClr val="0C3959"/>
                </a:solidFill>
              </a:rPr>
            </a:br>
            <a:r>
              <a:rPr lang="en-US" sz="2400" dirty="0" smtClean="0">
                <a:solidFill>
                  <a:srgbClr val="0C3959"/>
                </a:solidFill>
              </a:rPr>
              <a:t>and from services to communities in recognizing their assertions</a:t>
            </a:r>
            <a:endParaRPr lang="en-GB" sz="2400" dirty="0" smtClean="0">
              <a:solidFill>
                <a:srgbClr val="0C3959"/>
              </a:solidFill>
            </a:endParaRPr>
          </a:p>
        </p:txBody>
      </p:sp>
      <p:pic>
        <p:nvPicPr>
          <p:cNvPr id="8" name="Picture 7"/>
          <p:cNvPicPr>
            <a:picLocks noChangeAspect="1"/>
          </p:cNvPicPr>
          <p:nvPr/>
        </p:nvPicPr>
        <p:blipFill>
          <a:blip r:embed="rId3"/>
          <a:stretch>
            <a:fillRect/>
          </a:stretch>
        </p:blipFill>
        <p:spPr>
          <a:xfrm>
            <a:off x="143340" y="3738968"/>
            <a:ext cx="5472112" cy="2486197"/>
          </a:xfrm>
          <a:prstGeom prst="rect">
            <a:avLst/>
          </a:prstGeom>
          <a:ln>
            <a:solidFill>
              <a:srgbClr val="0C3959"/>
            </a:solidFill>
          </a:ln>
        </p:spPr>
      </p:pic>
      <p:pic>
        <p:nvPicPr>
          <p:cNvPr id="9" name="Picture 8"/>
          <p:cNvPicPr>
            <a:picLocks noChangeAspect="1"/>
          </p:cNvPicPr>
          <p:nvPr/>
        </p:nvPicPr>
        <p:blipFill>
          <a:blip r:embed="rId4"/>
          <a:stretch>
            <a:fillRect/>
          </a:stretch>
        </p:blipFill>
        <p:spPr>
          <a:xfrm>
            <a:off x="5786869" y="4057258"/>
            <a:ext cx="6292285" cy="2486197"/>
          </a:xfrm>
          <a:prstGeom prst="rect">
            <a:avLst/>
          </a:prstGeom>
          <a:ln>
            <a:solidFill>
              <a:srgbClr val="0C3959"/>
            </a:solidFill>
          </a:ln>
        </p:spPr>
      </p:pic>
      <p:pic>
        <p:nvPicPr>
          <p:cNvPr id="21" name="Picture 20"/>
          <p:cNvPicPr>
            <a:picLocks noChangeAspect="1"/>
          </p:cNvPicPr>
          <p:nvPr/>
        </p:nvPicPr>
        <p:blipFill>
          <a:blip r:embed="rId5"/>
          <a:stretch>
            <a:fillRect/>
          </a:stretch>
        </p:blipFill>
        <p:spPr>
          <a:xfrm>
            <a:off x="8860565" y="1304966"/>
            <a:ext cx="3218589" cy="1816373"/>
          </a:xfrm>
          <a:prstGeom prst="rect">
            <a:avLst/>
          </a:prstGeom>
          <a:effectLst>
            <a:glow rad="101600">
              <a:srgbClr val="003F5E">
                <a:alpha val="60000"/>
              </a:srgbClr>
            </a:glow>
          </a:effectLst>
        </p:spPr>
      </p:pic>
      <p:grpSp>
        <p:nvGrpSpPr>
          <p:cNvPr id="22" name="Group 21"/>
          <p:cNvGrpSpPr/>
          <p:nvPr/>
        </p:nvGrpSpPr>
        <p:grpSpPr>
          <a:xfrm>
            <a:off x="10318750" y="2299593"/>
            <a:ext cx="1623237" cy="1264207"/>
            <a:chOff x="10441171" y="5498100"/>
            <a:chExt cx="1623237" cy="1264207"/>
          </a:xfrm>
          <a:effectLst>
            <a:glow rad="101600">
              <a:srgbClr val="F6791C">
                <a:alpha val="60000"/>
              </a:srgbClr>
            </a:glow>
          </a:effectLst>
        </p:grpSpPr>
        <p:pic>
          <p:nvPicPr>
            <p:cNvPr id="23" name="Picture 22">
              <a:extLst>
                <a:ext uri="{FF2B5EF4-FFF2-40B4-BE49-F238E27FC236}">
                  <a16:creationId xmlns:a16="http://schemas.microsoft.com/office/drawing/2014/main" id="{937DF5E2-E849-DD48-9B9C-8A75156429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1171" y="5498100"/>
              <a:ext cx="1623237" cy="1249926"/>
            </a:xfrm>
            <a:prstGeom prst="rect">
              <a:avLst/>
            </a:prstGeom>
          </p:spPr>
        </p:pic>
        <p:sp>
          <p:nvSpPr>
            <p:cNvPr id="24" name="Rectangle 23"/>
            <p:cNvSpPr/>
            <p:nvPr/>
          </p:nvSpPr>
          <p:spPr>
            <a:xfrm>
              <a:off x="10455349" y="5932967"/>
              <a:ext cx="233916" cy="829340"/>
            </a:xfrm>
            <a:prstGeom prst="rect">
              <a:avLst/>
            </a:prstGeom>
            <a:noFill/>
            <a:ln w="38100">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GB" dirty="0"/>
            </a:p>
          </p:txBody>
        </p:sp>
      </p:grpSp>
      <p:sp>
        <p:nvSpPr>
          <p:cNvPr id="5" name="Rectangle 4"/>
          <p:cNvSpPr/>
          <p:nvPr/>
        </p:nvSpPr>
        <p:spPr>
          <a:xfrm>
            <a:off x="1776732" y="6482960"/>
            <a:ext cx="4010137" cy="369332"/>
          </a:xfrm>
          <a:prstGeom prst="rect">
            <a:avLst/>
          </a:prstGeom>
        </p:spPr>
        <p:txBody>
          <a:bodyPr wrap="none">
            <a:spAutoFit/>
          </a:bodyPr>
          <a:lstStyle/>
          <a:p>
            <a:r>
              <a:rPr lang="en-GB" b="1" dirty="0">
                <a:solidFill>
                  <a:srgbClr val="0C3959"/>
                </a:solidFill>
              </a:rPr>
              <a:t>https://www.igtf.net/guidelines/aaops/</a:t>
            </a:r>
          </a:p>
        </p:txBody>
      </p:sp>
      <p:sp>
        <p:nvSpPr>
          <p:cNvPr id="13" name="Rectangle 12"/>
          <p:cNvSpPr/>
          <p:nvPr/>
        </p:nvSpPr>
        <p:spPr>
          <a:xfrm>
            <a:off x="6556707" y="6513208"/>
            <a:ext cx="5048177" cy="369332"/>
          </a:xfrm>
          <a:prstGeom prst="rect">
            <a:avLst/>
          </a:prstGeom>
        </p:spPr>
        <p:txBody>
          <a:bodyPr wrap="none">
            <a:spAutoFit/>
          </a:bodyPr>
          <a:lstStyle/>
          <a:p>
            <a:r>
              <a:rPr lang="en-GB" b="1" dirty="0" smtClean="0">
                <a:solidFill>
                  <a:srgbClr val="0C3959"/>
                </a:solidFill>
              </a:rPr>
              <a:t>https://aarc-community.org/guidelines/aarc-g048/</a:t>
            </a:r>
            <a:endParaRPr lang="en-GB" b="1" dirty="0">
              <a:solidFill>
                <a:srgbClr val="0C3959"/>
              </a:solidFill>
            </a:endParaRPr>
          </a:p>
        </p:txBody>
      </p:sp>
    </p:spTree>
    <p:extLst>
      <p:ext uri="{BB962C8B-B14F-4D97-AF65-F5344CB8AC3E}">
        <p14:creationId xmlns:p14="http://schemas.microsoft.com/office/powerpoint/2010/main" val="2336683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4"/>
            <a:ext cx="10909300" cy="1544824"/>
          </a:xfrm>
        </p:spPr>
        <p:txBody>
          <a:bodyPr/>
          <a:lstStyle/>
          <a:p>
            <a:pPr marL="0" indent="0" algn="ctr">
              <a:buNone/>
            </a:pPr>
            <a:r>
              <a:rPr lang="en-US" dirty="0" smtClean="0"/>
              <a:t>Intentionally targeted broader than just BPA-style communities, since operational security spans data </a:t>
            </a:r>
            <a:r>
              <a:rPr lang="en-US" dirty="0" err="1" smtClean="0"/>
              <a:t>centres</a:t>
            </a:r>
            <a:r>
              <a:rPr lang="en-US" dirty="0" smtClean="0"/>
              <a:t> and infrastructures using other forms of AA membership management</a:t>
            </a:r>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US" dirty="0" smtClean="0"/>
              <a:t>Protecting the community membership data and its proxy</a:t>
            </a:r>
            <a:endParaRPr lang="en-GB" dirty="0"/>
          </a:p>
        </p:txBody>
      </p:sp>
      <p:sp>
        <p:nvSpPr>
          <p:cNvPr id="9" name="TextBox 8"/>
          <p:cNvSpPr txBox="1"/>
          <p:nvPr/>
        </p:nvSpPr>
        <p:spPr>
          <a:xfrm>
            <a:off x="1143697" y="5628309"/>
            <a:ext cx="4146328" cy="646331"/>
          </a:xfrm>
          <a:prstGeom prst="rect">
            <a:avLst/>
          </a:prstGeom>
          <a:noFill/>
        </p:spPr>
        <p:txBody>
          <a:bodyPr wrap="none" rtlCol="0">
            <a:spAutoFit/>
          </a:bodyPr>
          <a:lstStyle/>
          <a:p>
            <a:pPr algn="ctr"/>
            <a:r>
              <a:rPr lang="en-US" i="1" dirty="0" smtClean="0">
                <a:solidFill>
                  <a:srgbClr val="F57A1E"/>
                </a:solidFill>
              </a:rPr>
              <a:t>push model – the common BPA method</a:t>
            </a:r>
            <a:br>
              <a:rPr lang="en-US" i="1" dirty="0" smtClean="0">
                <a:solidFill>
                  <a:srgbClr val="F57A1E"/>
                </a:solidFill>
              </a:rPr>
            </a:br>
            <a:r>
              <a:rPr lang="en-US" i="1" dirty="0" smtClean="0">
                <a:solidFill>
                  <a:srgbClr val="F57A1E"/>
                </a:solidFill>
              </a:rPr>
              <a:t>(e.g. SAML </a:t>
            </a:r>
            <a:r>
              <a:rPr lang="en-US" i="1" dirty="0" err="1" smtClean="0">
                <a:solidFill>
                  <a:srgbClr val="F57A1E"/>
                </a:solidFill>
              </a:rPr>
              <a:t>AttributeStatement</a:t>
            </a:r>
            <a:r>
              <a:rPr lang="en-US" i="1" dirty="0" smtClean="0">
                <a:solidFill>
                  <a:srgbClr val="F57A1E"/>
                </a:solidFill>
              </a:rPr>
              <a:t>, VOMS AC)</a:t>
            </a:r>
            <a:endParaRPr lang="en-GB" i="1" dirty="0">
              <a:solidFill>
                <a:srgbClr val="F57A1E"/>
              </a:solidFill>
            </a:endParaRPr>
          </a:p>
        </p:txBody>
      </p:sp>
      <p:sp>
        <p:nvSpPr>
          <p:cNvPr id="10" name="TextBox 9"/>
          <p:cNvSpPr txBox="1"/>
          <p:nvPr/>
        </p:nvSpPr>
        <p:spPr>
          <a:xfrm>
            <a:off x="6571424" y="5628309"/>
            <a:ext cx="4465518" cy="646331"/>
          </a:xfrm>
          <a:prstGeom prst="rect">
            <a:avLst/>
          </a:prstGeom>
          <a:noFill/>
        </p:spPr>
        <p:txBody>
          <a:bodyPr wrap="none" rtlCol="0">
            <a:spAutoFit/>
          </a:bodyPr>
          <a:lstStyle/>
          <a:p>
            <a:pPr algn="ctr"/>
            <a:r>
              <a:rPr lang="en-US" i="1" dirty="0" smtClean="0">
                <a:solidFill>
                  <a:srgbClr val="F57A1E"/>
                </a:solidFill>
              </a:rPr>
              <a:t>pull model – common when using directories </a:t>
            </a:r>
            <a:br>
              <a:rPr lang="en-US" i="1" dirty="0" smtClean="0">
                <a:solidFill>
                  <a:srgbClr val="F57A1E"/>
                </a:solidFill>
              </a:rPr>
            </a:br>
            <a:r>
              <a:rPr lang="en-US" i="1" dirty="0" smtClean="0">
                <a:solidFill>
                  <a:srgbClr val="F57A1E"/>
                </a:solidFill>
              </a:rPr>
              <a:t>(e.g. LDAP in PRACE, GUMS in OSG)</a:t>
            </a:r>
            <a:endParaRPr lang="en-GB" i="1" dirty="0">
              <a:solidFill>
                <a:srgbClr val="F57A1E"/>
              </a:solidFill>
            </a:endParaRPr>
          </a:p>
        </p:txBody>
      </p:sp>
      <p:sp>
        <p:nvSpPr>
          <p:cNvPr id="11" name="TextBox 10"/>
          <p:cNvSpPr txBox="1"/>
          <p:nvPr/>
        </p:nvSpPr>
        <p:spPr>
          <a:xfrm>
            <a:off x="1262127" y="6550223"/>
            <a:ext cx="10540706" cy="307777"/>
          </a:xfrm>
          <a:prstGeom prst="rect">
            <a:avLst/>
          </a:prstGeom>
          <a:noFill/>
        </p:spPr>
        <p:txBody>
          <a:bodyPr wrap="none" rtlCol="0">
            <a:spAutoFit/>
          </a:bodyPr>
          <a:lstStyle/>
          <a:p>
            <a:pPr algn="r"/>
            <a:r>
              <a:rPr lang="en-US" sz="1400" i="1" dirty="0" smtClean="0">
                <a:solidFill>
                  <a:srgbClr val="F57A1E"/>
                </a:solidFill>
              </a:rPr>
              <a:t>push and pull model diagrams as per RFC2904 – the 3</a:t>
            </a:r>
            <a:r>
              <a:rPr lang="en-US" sz="1400" i="1" baseline="30000" dirty="0" smtClean="0">
                <a:solidFill>
                  <a:srgbClr val="F57A1E"/>
                </a:solidFill>
              </a:rPr>
              <a:t>rd</a:t>
            </a:r>
            <a:r>
              <a:rPr lang="en-US" sz="1400" i="1" dirty="0" smtClean="0">
                <a:solidFill>
                  <a:srgbClr val="F57A1E"/>
                </a:solidFill>
              </a:rPr>
              <a:t> (agent) model is uncommon in research/collaboration scenarios except for provisioning</a:t>
            </a:r>
            <a:endParaRPr lang="en-GB" sz="1400" i="1" dirty="0">
              <a:solidFill>
                <a:srgbClr val="F57A1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412" y="3008806"/>
            <a:ext cx="3110898" cy="261903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825" y="2984158"/>
            <a:ext cx="3458715" cy="2643679"/>
          </a:xfrm>
          <a:prstGeom prst="rect">
            <a:avLst/>
          </a:prstGeom>
        </p:spPr>
      </p:pic>
    </p:spTree>
    <p:extLst>
      <p:ext uri="{BB962C8B-B14F-4D97-AF65-F5344CB8AC3E}">
        <p14:creationId xmlns:p14="http://schemas.microsoft.com/office/powerpoint/2010/main" val="813617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Deployment guidance included … </a:t>
            </a:r>
            <a:endParaRPr lang="en-GB" dirty="0"/>
          </a:p>
        </p:txBody>
      </p:sp>
      <p:pic>
        <p:nvPicPr>
          <p:cNvPr id="5" name="Picture 4"/>
          <p:cNvPicPr>
            <a:picLocks noChangeAspect="1"/>
          </p:cNvPicPr>
          <p:nvPr/>
        </p:nvPicPr>
        <p:blipFill>
          <a:blip r:embed="rId2"/>
          <a:stretch>
            <a:fillRect/>
          </a:stretch>
        </p:blipFill>
        <p:spPr>
          <a:xfrm>
            <a:off x="314324" y="1400212"/>
            <a:ext cx="8467725" cy="3220852"/>
          </a:xfrm>
          <a:prstGeom prst="rect">
            <a:avLst/>
          </a:prstGeom>
          <a:effectLst>
            <a:glow rad="101600">
              <a:srgbClr val="003F5E">
                <a:alpha val="60000"/>
              </a:srgbClr>
            </a:glow>
          </a:effectLst>
        </p:spPr>
      </p:pic>
      <p:pic>
        <p:nvPicPr>
          <p:cNvPr id="6" name="Picture 5"/>
          <p:cNvPicPr>
            <a:picLocks noChangeAspect="1"/>
          </p:cNvPicPr>
          <p:nvPr/>
        </p:nvPicPr>
        <p:blipFill>
          <a:blip r:embed="rId3"/>
          <a:stretch>
            <a:fillRect/>
          </a:stretch>
        </p:blipFill>
        <p:spPr>
          <a:xfrm>
            <a:off x="3749446" y="4804118"/>
            <a:ext cx="8053387" cy="1420469"/>
          </a:xfrm>
          <a:prstGeom prst="rect">
            <a:avLst/>
          </a:prstGeom>
          <a:effectLst>
            <a:glow rad="101600">
              <a:srgbClr val="003F5E">
                <a:alpha val="60000"/>
              </a:srgbClr>
            </a:glow>
          </a:effectLst>
        </p:spPr>
      </p:pic>
    </p:spTree>
    <p:extLst>
      <p:ext uri="{BB962C8B-B14F-4D97-AF65-F5344CB8AC3E}">
        <p14:creationId xmlns:p14="http://schemas.microsoft.com/office/powerpoint/2010/main" val="134239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Many of the recommendations are already implemented ‘implicitly’</a:t>
            </a:r>
          </a:p>
          <a:p>
            <a:r>
              <a:rPr lang="en-GB" dirty="0" smtClean="0"/>
              <a:t>because common software implements it: e.g. signing SAML assertions and JWTs</a:t>
            </a:r>
          </a:p>
          <a:p>
            <a:r>
              <a:rPr lang="en-GB" dirty="0" smtClean="0"/>
              <a:t>because a good data centre already has network monitoring and central logging in place</a:t>
            </a:r>
          </a:p>
          <a:p>
            <a:r>
              <a:rPr lang="en-GB" dirty="0" smtClean="0"/>
              <a:t>because you signed up to Sirtfi (didn’t you?) – so you collaborate in incident response</a:t>
            </a:r>
            <a:endParaRPr lang="en-GB" dirty="0"/>
          </a:p>
          <a:p>
            <a:r>
              <a:rPr lang="en-GB" dirty="0" smtClean="0"/>
              <a:t>because you have trained IT operations personnel looking after the service</a:t>
            </a:r>
          </a:p>
          <a:p>
            <a:endParaRPr lang="en-GB" dirty="0" smtClean="0"/>
          </a:p>
          <a:p>
            <a:pPr marL="0" indent="0">
              <a:buNone/>
            </a:pPr>
            <a:r>
              <a:rPr lang="en-GB" dirty="0" smtClean="0"/>
              <a:t>And some are intuitive best practice</a:t>
            </a:r>
          </a:p>
          <a:p>
            <a:r>
              <a:rPr lang="en-GB" dirty="0" smtClean="0"/>
              <a:t>like assigning a unique and lasting name to a group</a:t>
            </a:r>
          </a:p>
          <a:p>
            <a:r>
              <a:rPr lang="en-GB" dirty="0"/>
              <a:t>because implemented controls follow ought to be those that have been </a:t>
            </a:r>
            <a:r>
              <a:rPr lang="en-GB" dirty="0" smtClean="0"/>
              <a:t>documented</a:t>
            </a:r>
          </a:p>
          <a:p>
            <a:endParaRPr lang="en-GB" dirty="0"/>
          </a:p>
          <a:p>
            <a:pPr marL="0" indent="0">
              <a:buNone/>
            </a:pPr>
            <a:r>
              <a:rPr lang="en-GB" i="1" dirty="0" smtClean="0"/>
              <a:t>	But some items contain specific values and recommendations that are good practice, </a:t>
            </a:r>
            <a:br>
              <a:rPr lang="en-GB" i="1" dirty="0" smtClean="0"/>
            </a:br>
            <a:r>
              <a:rPr lang="en-GB" i="1" dirty="0" smtClean="0"/>
              <a:t>	but where best practice varies among constituencies</a:t>
            </a:r>
            <a:endParaRPr lang="en-GB" i="1" dirty="0"/>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When the AA is in a </a:t>
            </a:r>
            <a:r>
              <a:rPr lang="en-GB" smtClean="0"/>
              <a:t>managed environment …</a:t>
            </a:r>
            <a:endParaRPr lang="en-GB" dirty="0"/>
          </a:p>
        </p:txBody>
      </p:sp>
    </p:spTree>
    <p:extLst>
      <p:ext uri="{BB962C8B-B14F-4D97-AF65-F5344CB8AC3E}">
        <p14:creationId xmlns:p14="http://schemas.microsoft.com/office/powerpoint/2010/main" val="281181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147423" cy="4966686"/>
          </a:xfrm>
        </p:spPr>
        <p:txBody>
          <a:bodyPr>
            <a:normAutofit/>
          </a:bodyPr>
          <a:lstStyle/>
          <a:p>
            <a:pPr marL="0" indent="0">
              <a:buNone/>
            </a:pPr>
            <a:r>
              <a:rPr lang="en-GB" dirty="0" smtClean="0"/>
              <a:t>Controls that are specific to AA operations and protect against current and future threats</a:t>
            </a:r>
          </a:p>
          <a:p>
            <a:r>
              <a:rPr lang="en-GB" dirty="0" smtClean="0"/>
              <a:t>minimum signing key length so that the community is not broken in the next few years (at least 112-bit symmetric, i.e. &gt;=2048 bit RSA keys)</a:t>
            </a:r>
          </a:p>
          <a:p>
            <a:r>
              <a:rPr lang="en-GB" dirty="0" smtClean="0"/>
              <a:t>protect the key from data breaches, compromise, ransomware, and exfiltration by using HSM Hardware Security Modules or equivalent controls (and the HSMs you need are not that expensive, or you can even rent them in AWS…)</a:t>
            </a:r>
          </a:p>
          <a:p>
            <a:pPr marL="0" indent="0">
              <a:buNone/>
            </a:pPr>
            <a:endParaRPr lang="en-GB" dirty="0" smtClean="0"/>
          </a:p>
          <a:p>
            <a:pPr marL="0" indent="0">
              <a:buNone/>
            </a:pPr>
            <a:r>
              <a:rPr lang="en-GB" dirty="0" smtClean="0"/>
              <a:t>Or deal with commensurate incident response (you don’t want just a big red button):</a:t>
            </a:r>
          </a:p>
          <a:p>
            <a:r>
              <a:rPr lang="en-GB" dirty="0" smtClean="0"/>
              <a:t>re-issuance of attribute statement must be based on fresh data</a:t>
            </a:r>
          </a:p>
          <a:p>
            <a:r>
              <a:rPr lang="en-GB" dirty="0" smtClean="0"/>
              <a:t>release them only in accordance with the community’s policy and maximum life time </a:t>
            </a:r>
          </a:p>
          <a:p>
            <a:r>
              <a:rPr lang="en-GB" dirty="0" smtClean="0"/>
              <a:t>require appropriate client authentication before releasing attributes to prevent data breaches</a:t>
            </a:r>
          </a:p>
          <a:p>
            <a:r>
              <a:rPr lang="en-GB" dirty="0" smtClean="0"/>
              <a:t>for non-revocable tokens (like OAuth Access Tokens or PKIX 3820 proxies), limit life time &lt;24hrs</a:t>
            </a:r>
            <a:br>
              <a:rPr lang="en-GB" dirty="0" smtClean="0"/>
            </a:br>
            <a:r>
              <a:rPr lang="en-GB" dirty="0" smtClean="0"/>
              <a:t>(for OIDC, these are anyway typically 15 minutes)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Forward looking and specific requirements</a:t>
            </a:r>
            <a:endParaRPr lang="en-GB" dirty="0"/>
          </a:p>
        </p:txBody>
      </p:sp>
    </p:spTree>
    <p:extLst>
      <p:ext uri="{BB962C8B-B14F-4D97-AF65-F5344CB8AC3E}">
        <p14:creationId xmlns:p14="http://schemas.microsoft.com/office/powerpoint/2010/main" val="320193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637607"/>
            <a:ext cx="10909300" cy="4539359"/>
          </a:xfrm>
        </p:spPr>
        <p:txBody>
          <a:bodyPr>
            <a:normAutofit/>
          </a:bodyPr>
          <a:lstStyle/>
          <a:p>
            <a:pPr marL="457200" indent="-457200">
              <a:buFont typeface="+mj-lt"/>
              <a:buAutoNum type="arabicPeriod"/>
            </a:pPr>
            <a:r>
              <a:rPr lang="en-GB" sz="2400" dirty="0" smtClean="0"/>
              <a:t>AEGIS</a:t>
            </a:r>
            <a:r>
              <a:rPr lang="en-GB" sz="2400" dirty="0" smtClean="0"/>
              <a:t>, major </a:t>
            </a:r>
            <a:r>
              <a:rPr lang="en-GB" sz="2400" dirty="0" smtClean="0"/>
              <a:t>RPs, and </a:t>
            </a:r>
            <a:r>
              <a:rPr lang="en-GB" sz="2400" dirty="0" smtClean="0"/>
              <a:t>Infrastructures </a:t>
            </a:r>
            <a:r>
              <a:rPr lang="en-GB" sz="2400" dirty="0" smtClean="0"/>
              <a:t>reviewed </a:t>
            </a:r>
            <a:r>
              <a:rPr lang="en-GB" sz="2400" dirty="0" smtClean="0"/>
              <a:t>it in light of their the </a:t>
            </a:r>
            <a:r>
              <a:rPr lang="en-GB" sz="2400" dirty="0" smtClean="0"/>
              <a:t/>
            </a:r>
            <a:br>
              <a:rPr lang="en-GB" sz="2400" dirty="0" smtClean="0"/>
            </a:br>
            <a:r>
              <a:rPr lang="en-GB" sz="2400" dirty="0" smtClean="0"/>
              <a:t>current </a:t>
            </a:r>
            <a:r>
              <a:rPr lang="en-GB" sz="2400" dirty="0" smtClean="0"/>
              <a:t>(up-to-date) use cases and models</a:t>
            </a:r>
          </a:p>
          <a:p>
            <a:pPr marL="457200" indent="-457200">
              <a:buFont typeface="+mj-lt"/>
              <a:buAutoNum type="arabicPeriod"/>
            </a:pPr>
            <a:endParaRPr lang="en-GB" sz="2400" dirty="0" smtClean="0"/>
          </a:p>
          <a:p>
            <a:pPr marL="457200" indent="-457200">
              <a:buFont typeface="+mj-lt"/>
              <a:buAutoNum type="arabicPeriod"/>
            </a:pPr>
            <a:r>
              <a:rPr lang="en-GB" sz="2400" dirty="0" smtClean="0"/>
              <a:t>guideline should aim to fit both infrastructure and Community use cases, in any combination – independent of their ‘business relationships’</a:t>
            </a:r>
            <a:endParaRPr lang="en-GB" sz="2400" dirty="0"/>
          </a:p>
          <a:p>
            <a:pPr marL="457200" indent="-457200">
              <a:buFont typeface="+mj-lt"/>
              <a:buAutoNum type="arabicPeriod"/>
            </a:pPr>
            <a:endParaRPr lang="en-GB" sz="2400" dirty="0" smtClean="0"/>
          </a:p>
          <a:p>
            <a:pPr marL="457200" indent="-457200">
              <a:buFont typeface="+mj-lt"/>
              <a:buAutoNum type="arabicPeriod"/>
            </a:pPr>
            <a:r>
              <a:rPr lang="en-GB" sz="2400" dirty="0" smtClean="0"/>
              <a:t>Useful input to the EOSC connected proxies as a good practice guideline </a:t>
            </a:r>
          </a:p>
          <a:p>
            <a:pPr marL="457200" indent="-457200">
              <a:buFont typeface="+mj-lt"/>
              <a:buAutoNum type="arabicPeriod"/>
            </a:pPr>
            <a:endParaRPr lang="en-GB" sz="2400" dirty="0"/>
          </a:p>
          <a:p>
            <a:pPr marL="457200" indent="-457200">
              <a:buFont typeface="+mj-lt"/>
              <a:buAutoNum type="arabicPeriod"/>
            </a:pPr>
            <a:r>
              <a:rPr lang="en-GB" sz="2400" dirty="0" smtClean="0"/>
              <a:t>Our peer-review self-assessment model may be of specific value here</a:t>
            </a:r>
            <a:endParaRPr lang="en-GB" sz="2400"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smtClean="0"/>
              <a:t>Implementation of </a:t>
            </a:r>
            <a:r>
              <a:rPr lang="en-GB" dirty="0" smtClean="0"/>
              <a:t>the AA </a:t>
            </a:r>
            <a:r>
              <a:rPr lang="en-GB" dirty="0" smtClean="0"/>
              <a:t>Operations </a:t>
            </a:r>
            <a:r>
              <a:rPr lang="en-GB" dirty="0" smtClean="0"/>
              <a:t>(“AAI proxy”) Security </a:t>
            </a:r>
            <a:r>
              <a:rPr lang="en-GB" dirty="0" smtClean="0"/>
              <a:t>guidelines</a:t>
            </a:r>
            <a:endParaRPr lang="en-GB" dirty="0"/>
          </a:p>
        </p:txBody>
      </p:sp>
      <p:sp>
        <p:nvSpPr>
          <p:cNvPr id="5" name="TextBox 4"/>
          <p:cNvSpPr txBox="1"/>
          <p:nvPr/>
        </p:nvSpPr>
        <p:spPr>
          <a:xfrm>
            <a:off x="2181302" y="6511615"/>
            <a:ext cx="7961218" cy="338554"/>
          </a:xfrm>
          <a:prstGeom prst="rect">
            <a:avLst/>
          </a:prstGeom>
          <a:noFill/>
        </p:spPr>
        <p:txBody>
          <a:bodyPr wrap="none" rtlCol="0">
            <a:spAutoFit/>
          </a:bodyPr>
          <a:lstStyle/>
          <a:p>
            <a:r>
              <a:rPr lang="en-GB" sz="1600" b="1" dirty="0">
                <a:solidFill>
                  <a:srgbClr val="F6791C"/>
                </a:solidFill>
              </a:rPr>
              <a:t>https://wiki.geant.org/display/AARC/Attribute+Authority+and+Proxy+operational+security</a:t>
            </a:r>
          </a:p>
        </p:txBody>
      </p:sp>
      <p:sp>
        <p:nvSpPr>
          <p:cNvPr id="6" name="Rectangle 5"/>
          <p:cNvSpPr/>
          <p:nvPr/>
        </p:nvSpPr>
        <p:spPr>
          <a:xfrm>
            <a:off x="3234585" y="5420443"/>
            <a:ext cx="5113003" cy="523220"/>
          </a:xfrm>
          <a:prstGeom prst="rect">
            <a:avLst/>
          </a:prstGeom>
        </p:spPr>
        <p:txBody>
          <a:bodyPr wrap="none">
            <a:spAutoFit/>
          </a:bodyPr>
          <a:lstStyle/>
          <a:p>
            <a:r>
              <a:rPr lang="en-GB" sz="2800" b="1" dirty="0">
                <a:solidFill>
                  <a:srgbClr val="F6791C"/>
                </a:solidFill>
              </a:rPr>
              <a:t>https://wiki.geant.org/x/-YVgBw</a:t>
            </a:r>
          </a:p>
        </p:txBody>
      </p:sp>
      <p:sp>
        <p:nvSpPr>
          <p:cNvPr id="8" name="Rectangle 7"/>
          <p:cNvSpPr/>
          <p:nvPr/>
        </p:nvSpPr>
        <p:spPr>
          <a:xfrm>
            <a:off x="922713" y="5949295"/>
            <a:ext cx="11363498" cy="400110"/>
          </a:xfrm>
          <a:prstGeom prst="rect">
            <a:avLst/>
          </a:prstGeom>
        </p:spPr>
        <p:txBody>
          <a:bodyPr wrap="square">
            <a:spAutoFit/>
          </a:bodyPr>
          <a:lstStyle/>
          <a:p>
            <a:r>
              <a:rPr lang="en-GB" sz="2000" b="1" dirty="0" smtClean="0">
                <a:solidFill>
                  <a:srgbClr val="003F5E"/>
                </a:solidFill>
              </a:rPr>
              <a:t>https://docs.google.com/document/d/1-hbqSpQegm7UaC_wupFzFMm19Q024UPkG-8Jwokkmzc</a:t>
            </a:r>
            <a:endParaRPr lang="en-GB" sz="2000" b="1" dirty="0">
              <a:solidFill>
                <a:srgbClr val="003F5E"/>
              </a:solidFill>
            </a:endParaRPr>
          </a:p>
        </p:txBody>
      </p:sp>
    </p:spTree>
    <p:extLst>
      <p:ext uri="{BB962C8B-B14F-4D97-AF65-F5344CB8AC3E}">
        <p14:creationId xmlns:p14="http://schemas.microsoft.com/office/powerpoint/2010/main" val="2263501370"/>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A3960-760A-4B61-8C8B-DBF90F37C8C8}">
  <ds:schemaRefs>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http://schemas.microsoft.com/sharepoint/v3"/>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500</TotalTime>
  <Words>748</Words>
  <Application>Microsoft Office PowerPoint</Application>
  <PresentationFormat>Widescreen</PresentationFormat>
  <Paragraphs>97</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Verdana</vt:lpstr>
      <vt:lpstr>GEANT Association</vt:lpstr>
      <vt:lpstr>PowerPoint Presentation</vt:lpstr>
      <vt:lpstr>Operational guideline landscape for - proxy or source - AAI components</vt:lpstr>
      <vt:lpstr>Operational security focus in the BPA: beyond just the IdPs</vt:lpstr>
      <vt:lpstr>AARC-G048: keeping users &amp; communities protected, moving across models</vt:lpstr>
      <vt:lpstr>Protecting the community membership data and its proxy</vt:lpstr>
      <vt:lpstr>Deployment guidance included … </vt:lpstr>
      <vt:lpstr>When the AA is in a managed environment …</vt:lpstr>
      <vt:lpstr>Forward looking and specific requirements</vt:lpstr>
      <vt:lpstr>Implementation of the AA Operations (“AAI proxy”) Security guidelines</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32</cp:revision>
  <cp:lastPrinted>2015-05-01T10:30:08Z</cp:lastPrinted>
  <dcterms:created xsi:type="dcterms:W3CDTF">2020-02-06T08:47:28Z</dcterms:created>
  <dcterms:modified xsi:type="dcterms:W3CDTF">2022-01-25T20:14:01Z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