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16" r:id="rId2"/>
    <p:sldId id="258" r:id="rId3"/>
    <p:sldId id="260" r:id="rId4"/>
    <p:sldId id="259" r:id="rId5"/>
    <p:sldId id="494" r:id="rId6"/>
    <p:sldId id="495" r:id="rId7"/>
    <p:sldId id="498" r:id="rId8"/>
    <p:sldId id="505" r:id="rId9"/>
    <p:sldId id="506" r:id="rId10"/>
    <p:sldId id="507" r:id="rId11"/>
    <p:sldId id="509" r:id="rId12"/>
    <p:sldId id="511" r:id="rId13"/>
    <p:sldId id="510" r:id="rId14"/>
    <p:sldId id="508" r:id="rId15"/>
    <p:sldId id="512" r:id="rId16"/>
    <p:sldId id="514" r:id="rId17"/>
    <p:sldId id="515" r:id="rId18"/>
    <p:sldId id="519" r:id="rId19"/>
    <p:sldId id="518" r:id="rId20"/>
    <p:sldId id="517" r:id="rId21"/>
    <p:sldId id="283" r:id="rId2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56"/>
    <p:restoredTop sz="96291"/>
  </p:normalViewPr>
  <p:slideViewPr>
    <p:cSldViewPr snapToGrid="0" snapToObjects="1">
      <p:cViewPr varScale="1">
        <p:scale>
          <a:sx n="227" d="100"/>
          <a:sy n="227" d="100"/>
        </p:scale>
        <p:origin x="6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C908-A73E-394F-9E43-19D9E8295369}" type="datetimeFigureOut">
              <a:rPr lang="en-GB" smtClean="0"/>
              <a:t>27/01/2022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87F99-291A-334A-A6C5-582CE2D3FC84}" type="slidenum">
              <a:rPr lang="en-GB" smtClean="0"/>
              <a:t>‹#›</a:t>
            </a:fld>
            <a:endParaRPr lang="en-GB"/>
          </a:p>
        </p:txBody>
      </p:sp>
    </p:spTree>
    <p:extLst>
      <p:ext uri="{BB962C8B-B14F-4D97-AF65-F5344CB8AC3E}">
        <p14:creationId xmlns:p14="http://schemas.microsoft.com/office/powerpoint/2010/main" val="20212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7207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7ea3a7b0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6e7ea3a7b0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6e7ea3a7b0_0_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0754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7ea3a7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6e7ea3a7b0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g6e7ea3a7b0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104207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7ea3a7b0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6e7ea3a7b0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6e7ea3a7b0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221868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F061-631C-D74D-8550-162748AB7F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C1D560-443C-F84C-8C36-DBF12A13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8FC8FE0-975A-6842-AAED-F0440518E573}"/>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DDD273DB-023D-414D-B5C8-9AF0908253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5F12CE-3B03-A246-9F67-333E8AA182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047373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221D8-5670-454E-9D9E-BE21A2FB1CD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8870EC7-18A6-614A-8FDB-ABF3BDB0C8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8BB8980-772F-CF40-8FFA-B53F97D519ED}"/>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A7A8F1AE-81FE-4247-BE11-47DB6DF9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9C4959-8A27-ED45-8040-D9B1ADAA3F24}"/>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657528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E69AB-E795-8346-A567-5C3B042A224C}"/>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9FD17C9-50F4-0D4D-9898-AAEEEA57864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9AB3C59-CED0-5F4A-894F-F86E16E6AB79}"/>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46736FC4-88AD-2B46-8C10-B88F07CF6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28372-089F-4845-8713-9650831B2925}"/>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99403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32" y="0"/>
            <a:ext cx="12206732" cy="1339911"/>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dirty="0"/>
          </a:p>
        </p:txBody>
      </p:sp>
      <p:pic>
        <p:nvPicPr>
          <p:cNvPr id="8" name="Picture 7">
            <a:extLst>
              <a:ext uri="{FF2B5EF4-FFF2-40B4-BE49-F238E27FC236}">
                <a16:creationId xmlns:a16="http://schemas.microsoft.com/office/drawing/2014/main" id="{B8889F07-B6A9-41E1-A7CB-4F89EDE32D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5117" y="220263"/>
            <a:ext cx="1531586" cy="664593"/>
          </a:xfrm>
          <a:prstGeom prst="rect">
            <a:avLst/>
          </a:prstGeom>
        </p:spPr>
      </p:pic>
      <p:sp>
        <p:nvSpPr>
          <p:cNvPr id="4" name="TextBox 3">
            <a:extLst>
              <a:ext uri="{FF2B5EF4-FFF2-40B4-BE49-F238E27FC236}">
                <a16:creationId xmlns:a16="http://schemas.microsoft.com/office/drawing/2014/main" id="{DDD143F2-E706-4718-BDE8-C7C989B63E2E}"/>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spTree>
    <p:extLst>
      <p:ext uri="{BB962C8B-B14F-4D97-AF65-F5344CB8AC3E}">
        <p14:creationId xmlns:p14="http://schemas.microsoft.com/office/powerpoint/2010/main" val="74666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dirty="0">
              <a:solidFill>
                <a:schemeClr val="bg1"/>
              </a:solidFill>
            </a:endParaRPr>
          </a:p>
        </p:txBody>
      </p:sp>
      <p:sp>
        <p:nvSpPr>
          <p:cNvPr id="11" name="TextBox 10">
            <a:extLst>
              <a:ext uri="{FF2B5EF4-FFF2-40B4-BE49-F238E27FC236}">
                <a16:creationId xmlns:a16="http://schemas.microsoft.com/office/drawing/2014/main" id="{32BD7252-08DD-428D-98B1-D2C5551AFB24}"/>
              </a:ext>
            </a:extLst>
          </p:cNvPr>
          <p:cNvSpPr txBox="1"/>
          <p:nvPr userDrawn="1"/>
        </p:nvSpPr>
        <p:spPr>
          <a:xfrm>
            <a:off x="457199" y="6523901"/>
            <a:ext cx="2710422" cy="307777"/>
          </a:xfrm>
          <a:prstGeom prst="rect">
            <a:avLst/>
          </a:prstGeom>
          <a:noFill/>
        </p:spPr>
        <p:txBody>
          <a:bodyPr wrap="none" rtlCol="0">
            <a:spAutoFit/>
          </a:bodyPr>
          <a:lstStyle/>
          <a:p>
            <a:r>
              <a:rPr lang="en-GB" sz="1400" dirty="0">
                <a:solidFill>
                  <a:schemeClr val="bg1"/>
                </a:solidFill>
              </a:rPr>
              <a:t>GN4-3 / GN4-3N Symposium 2020 </a:t>
            </a:r>
          </a:p>
        </p:txBody>
      </p:sp>
      <p:pic>
        <p:nvPicPr>
          <p:cNvPr id="12" name="Picture 11">
            <a:extLst>
              <a:ext uri="{FF2B5EF4-FFF2-40B4-BE49-F238E27FC236}">
                <a16:creationId xmlns:a16="http://schemas.microsoft.com/office/drawing/2014/main" id="{AB080EE0-B230-4D87-A36F-F35E2BEE55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Tree>
    <p:extLst>
      <p:ext uri="{BB962C8B-B14F-4D97-AF65-F5344CB8AC3E}">
        <p14:creationId xmlns:p14="http://schemas.microsoft.com/office/powerpoint/2010/main" val="197192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1B69-4A0A-D64C-B37D-917F421308D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ACD5A15-F666-B145-A0A7-98A943FDDC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A6FB68F-C2C3-9849-9BE7-1CF11FA3D5EA}"/>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135B971A-973A-5147-BE28-4CA4E5CC6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956E-DAC1-4645-9D11-4FBDFADA7ED1}"/>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8970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2C78-B111-FA4F-B6E3-4E0DED4B5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914B1A9-C540-A145-B6F5-66E748A06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AB10DA6-E249-9343-B38E-AD25DBF52BF6}"/>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A23A22C2-EC9F-4D4C-92D9-F8AE8266D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1458E4-E068-6E40-811C-9DE6B78AE9F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312079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B264-36B8-2746-A359-E8041E0720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340E038-318C-DB42-9F58-4D75405DA2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79F43C7-4B5C-6E4D-8FF9-4C10D4DF79C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02AD8E2-1154-794D-BA9E-DC607235310D}"/>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6" name="Footer Placeholder 5">
            <a:extLst>
              <a:ext uri="{FF2B5EF4-FFF2-40B4-BE49-F238E27FC236}">
                <a16:creationId xmlns:a16="http://schemas.microsoft.com/office/drawing/2014/main" id="{5C7996A8-52B8-BC42-8778-9F9CE02D97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55B3A2-610F-214F-9D14-98E75AFB12DE}"/>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60630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38B-C6E4-8247-B985-0D80DD00578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5AC91CB-5D55-DD4C-983C-E8D4EBC13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26039-494C-304C-AB53-040A009FDA3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A3555C-FDCF-1247-B9E9-5C186E68C2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DB8D1AF-17F7-B544-8C2C-3960A1E85A8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3D475AC9-E589-AE41-ABFD-BAA6D0DD7969}"/>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8" name="Footer Placeholder 7">
            <a:extLst>
              <a:ext uri="{FF2B5EF4-FFF2-40B4-BE49-F238E27FC236}">
                <a16:creationId xmlns:a16="http://schemas.microsoft.com/office/drawing/2014/main" id="{E24BD60B-F91E-564D-AA70-B022F0FA93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3AA385-2860-5A47-98AF-98FB0739B1C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156246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FF73F-C679-DA46-92E6-1514FCF8CCC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9140916-C223-BE4A-855F-4511AA197C31}"/>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4" name="Footer Placeholder 3">
            <a:extLst>
              <a:ext uri="{FF2B5EF4-FFF2-40B4-BE49-F238E27FC236}">
                <a16:creationId xmlns:a16="http://schemas.microsoft.com/office/drawing/2014/main" id="{F10653D2-5EAD-2546-B39A-FEDA469F76F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6F7C95-C962-6B47-B739-D420963BF4CB}"/>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1892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97580-8C1D-9C43-BE23-49D7917BA38E}"/>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3" name="Footer Placeholder 2">
            <a:extLst>
              <a:ext uri="{FF2B5EF4-FFF2-40B4-BE49-F238E27FC236}">
                <a16:creationId xmlns:a16="http://schemas.microsoft.com/office/drawing/2014/main" id="{977EFD4C-7850-7D40-A911-04615A514EA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E06333-2FB2-9C47-ACA4-D1127D2F6E83}"/>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4108961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6B51-C2BA-D949-AED2-730D2E5639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0D626F3-DF5D-1A4C-89DA-A4D24131E3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CB6E92A-937F-6C40-9736-E2BF996CD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FA2D18B-E709-8D45-A1D1-C56A31D602A8}"/>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6" name="Footer Placeholder 5">
            <a:extLst>
              <a:ext uri="{FF2B5EF4-FFF2-40B4-BE49-F238E27FC236}">
                <a16:creationId xmlns:a16="http://schemas.microsoft.com/office/drawing/2014/main" id="{80C7F560-DEDE-6C41-B25D-133A0995A5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D17363-756C-F447-A4D5-883C43DB7308}"/>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25658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6DEF2-9F79-7A4F-B8A1-AF458E579CB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1356040-E37E-3A43-BA0D-6E1C2EA83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AE4D200-8A8C-FD4F-A672-5D30996D8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0A5EEF-E233-0841-A346-00A542D05FCE}"/>
              </a:ext>
            </a:extLst>
          </p:cNvPr>
          <p:cNvSpPr>
            <a:spLocks noGrp="1"/>
          </p:cNvSpPr>
          <p:nvPr>
            <p:ph type="dt" sz="half" idx="10"/>
          </p:nvPr>
        </p:nvSpPr>
        <p:spPr/>
        <p:txBody>
          <a:bodyPr/>
          <a:lstStyle/>
          <a:p>
            <a:fld id="{10E6CCB3-48D1-7A4E-A7CF-97C276D75EFC}" type="datetimeFigureOut">
              <a:rPr lang="en-GB" smtClean="0"/>
              <a:t>27/01/2022</a:t>
            </a:fld>
            <a:endParaRPr lang="en-GB"/>
          </a:p>
        </p:txBody>
      </p:sp>
      <p:sp>
        <p:nvSpPr>
          <p:cNvPr id="6" name="Footer Placeholder 5">
            <a:extLst>
              <a:ext uri="{FF2B5EF4-FFF2-40B4-BE49-F238E27FC236}">
                <a16:creationId xmlns:a16="http://schemas.microsoft.com/office/drawing/2014/main" id="{74DF689A-29D5-814E-BA28-0FD252924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0264B0-5C5B-9E41-ADA2-B7C087937D56}"/>
              </a:ext>
            </a:extLst>
          </p:cNvPr>
          <p:cNvSpPr>
            <a:spLocks noGrp="1"/>
          </p:cNvSpPr>
          <p:nvPr>
            <p:ph type="sldNum" sz="quarter" idx="12"/>
          </p:nvPr>
        </p:nvSpPr>
        <p:spPr/>
        <p:txBody>
          <a:bodyPr/>
          <a:lstStyle/>
          <a:p>
            <a:fld id="{BE5BA33D-ECD6-B941-886B-03E9B8833E85}" type="slidenum">
              <a:rPr lang="en-GB" smtClean="0"/>
              <a:t>‹#›</a:t>
            </a:fld>
            <a:endParaRPr lang="en-GB"/>
          </a:p>
        </p:txBody>
      </p:sp>
    </p:spTree>
    <p:extLst>
      <p:ext uri="{BB962C8B-B14F-4D97-AF65-F5344CB8AC3E}">
        <p14:creationId xmlns:p14="http://schemas.microsoft.com/office/powerpoint/2010/main" val="80189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5D406B-37ED-9C4E-85C4-28C8E5C58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D74169-4318-A54A-BD93-262AB16AF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258354-9B0F-0746-A806-C9BD41006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6CCB3-48D1-7A4E-A7CF-97C276D75EFC}" type="datetimeFigureOut">
              <a:rPr lang="en-GB" smtClean="0"/>
              <a:t>27/01/2022</a:t>
            </a:fld>
            <a:endParaRPr lang="en-GB"/>
          </a:p>
        </p:txBody>
      </p:sp>
      <p:sp>
        <p:nvSpPr>
          <p:cNvPr id="5" name="Footer Placeholder 4">
            <a:extLst>
              <a:ext uri="{FF2B5EF4-FFF2-40B4-BE49-F238E27FC236}">
                <a16:creationId xmlns:a16="http://schemas.microsoft.com/office/drawing/2014/main" id="{A9E80D39-9706-8946-AE30-6D9E57C6A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210682-1B86-C54F-B21D-E830680479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A33D-ECD6-B941-886B-03E9B8833E85}" type="slidenum">
              <a:rPr lang="en-GB" smtClean="0"/>
              <a:t>‹#›</a:t>
            </a:fld>
            <a:endParaRPr lang="en-GB"/>
          </a:p>
        </p:txBody>
      </p:sp>
    </p:spTree>
    <p:extLst>
      <p:ext uri="{BB962C8B-B14F-4D97-AF65-F5344CB8AC3E}">
        <p14:creationId xmlns:p14="http://schemas.microsoft.com/office/powerpoint/2010/main" val="3695720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30.jp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6.xml.rels><?xml version="1.0" encoding="UTF-8" standalone="yes"?>
<Relationships xmlns="http://schemas.openxmlformats.org/package/2006/relationships"><Relationship Id="rId8" Type="http://schemas.openxmlformats.org/officeDocument/2006/relationships/hyperlink" Target="https://edu.nl/h3dm4" TargetMode="External"/><Relationship Id="rId3" Type="http://schemas.openxmlformats.org/officeDocument/2006/relationships/image" Target="../media/image27.png"/><Relationship Id="rId7"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nl/ctxxg" TargetMode="Externa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gi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hyperlink" Target="https://doi.org/10.22323/1.378.0029" TargetMode="Externa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6" y="0"/>
            <a:ext cx="12204706" cy="6916057"/>
          </a:xfrm>
          <a:prstGeom prst="rect">
            <a:avLst/>
          </a:prstGeom>
        </p:spPr>
      </p:pic>
      <p:sp>
        <p:nvSpPr>
          <p:cNvPr id="7" name="Rectangle 2"/>
          <p:cNvSpPr txBox="1">
            <a:spLocks noChangeArrowheads="1"/>
          </p:cNvSpPr>
          <p:nvPr/>
        </p:nvSpPr>
        <p:spPr bwMode="auto">
          <a:xfrm>
            <a:off x="840187" y="1218190"/>
            <a:ext cx="8721255" cy="66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GN4-3 - T&amp;I - eScience Global Engagement</a:t>
            </a:r>
            <a:endParaRPr lang="en-US" sz="3200" b="1" dirty="0">
              <a:solidFill>
                <a:schemeClr val="accent4"/>
              </a:solidFill>
              <a:latin typeface="+mn-lt"/>
            </a:endParaRPr>
          </a:p>
        </p:txBody>
      </p:sp>
      <p:sp>
        <p:nvSpPr>
          <p:cNvPr id="8" name="Rectangle 3"/>
          <p:cNvSpPr txBox="1">
            <a:spLocks noChangeArrowheads="1"/>
          </p:cNvSpPr>
          <p:nvPr/>
        </p:nvSpPr>
        <p:spPr bwMode="auto">
          <a:xfrm>
            <a:off x="848735" y="1752317"/>
            <a:ext cx="4796691" cy="12565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dirty="0">
                <a:solidFill>
                  <a:schemeClr val="bg1"/>
                </a:solidFill>
                <a:latin typeface="+mn-lt"/>
              </a:rPr>
              <a:t>Maarten Kremers, SURF</a:t>
            </a:r>
            <a:endParaRPr lang="en-US" sz="1800" dirty="0">
              <a:solidFill>
                <a:schemeClr val="bg1"/>
              </a:solidFill>
              <a:latin typeface="Arial" charset="0"/>
            </a:endParaRPr>
          </a:p>
        </p:txBody>
      </p:sp>
      <p:sp>
        <p:nvSpPr>
          <p:cNvPr id="9" name="Rectangle 3"/>
          <p:cNvSpPr txBox="1">
            <a:spLocks noChangeArrowheads="1"/>
          </p:cNvSpPr>
          <p:nvPr/>
        </p:nvSpPr>
        <p:spPr bwMode="auto">
          <a:xfrm>
            <a:off x="829676" y="2832922"/>
            <a:ext cx="8721254" cy="1039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dirty="0" err="1">
                <a:solidFill>
                  <a:schemeClr val="bg1"/>
                </a:solidFill>
                <a:latin typeface="+mn-lt"/>
              </a:rPr>
              <a:t>EUGridPMA</a:t>
            </a:r>
            <a:r>
              <a:rPr lang="en-US" sz="1800" dirty="0">
                <a:solidFill>
                  <a:schemeClr val="bg1"/>
                </a:solidFill>
                <a:latin typeface="+mn-lt"/>
              </a:rPr>
              <a:t> #52 / GN4-3 T&amp;I </a:t>
            </a:r>
            <a:r>
              <a:rPr lang="en-US" sz="1800" dirty="0" err="1">
                <a:solidFill>
                  <a:schemeClr val="bg1"/>
                </a:solidFill>
                <a:latin typeface="+mn-lt"/>
              </a:rPr>
              <a:t>EnCo</a:t>
            </a:r>
            <a:r>
              <a:rPr lang="en-US" sz="1800" dirty="0">
                <a:solidFill>
                  <a:schemeClr val="bg1"/>
                </a:solidFill>
                <a:latin typeface="+mn-lt"/>
              </a:rPr>
              <a:t> / AARC Policy community </a:t>
            </a:r>
          </a:p>
          <a:p>
            <a:pPr eaLnBrk="1" hangingPunct="1">
              <a:spcBef>
                <a:spcPct val="20000"/>
              </a:spcBef>
              <a:buClr>
                <a:srgbClr val="B4D100"/>
              </a:buClr>
              <a:buSzPct val="80000"/>
            </a:pPr>
            <a:r>
              <a:rPr lang="en-US" sz="1800" dirty="0">
                <a:solidFill>
                  <a:schemeClr val="bg1"/>
                </a:solidFill>
                <a:latin typeface="+mn-lt"/>
              </a:rPr>
              <a:t>Virtual</a:t>
            </a:r>
            <a:br>
              <a:rPr lang="en-US" sz="1800" dirty="0">
                <a:solidFill>
                  <a:schemeClr val="bg1"/>
                </a:solidFill>
                <a:latin typeface="+mn-lt"/>
              </a:rPr>
            </a:br>
            <a:r>
              <a:rPr lang="en-US" sz="1800" dirty="0">
                <a:solidFill>
                  <a:schemeClr val="bg1"/>
                </a:solidFill>
                <a:latin typeface="+mn-lt"/>
              </a:rPr>
              <a:t>26</a:t>
            </a:r>
            <a:r>
              <a:rPr lang="en-US" sz="1800" baseline="30000" dirty="0">
                <a:solidFill>
                  <a:schemeClr val="bg1"/>
                </a:solidFill>
                <a:latin typeface="+mn-lt"/>
              </a:rPr>
              <a:t>TH</a:t>
            </a:r>
            <a:r>
              <a:rPr lang="en-US" sz="1800" dirty="0">
                <a:solidFill>
                  <a:schemeClr val="bg1"/>
                </a:solidFill>
                <a:latin typeface="+mn-lt"/>
              </a:rPr>
              <a:t> January 2022</a:t>
            </a:r>
          </a:p>
          <a:p>
            <a:pPr eaLnBrk="1" hangingPunct="1">
              <a:spcBef>
                <a:spcPct val="20000"/>
              </a:spcBef>
              <a:buClr>
                <a:srgbClr val="B4D100"/>
              </a:buClr>
              <a:buSzPct val="80000"/>
            </a:pPr>
            <a:endParaRPr lang="en-US" sz="1800" dirty="0">
              <a:solidFill>
                <a:schemeClr val="bg1"/>
              </a:solidFill>
              <a:latin typeface="+mn-lt"/>
            </a:endParaRPr>
          </a:p>
        </p:txBody>
      </p:sp>
      <p:pic>
        <p:nvPicPr>
          <p:cNvPr id="10" name="Picture 9">
            <a:extLst>
              <a:ext uri="{FF2B5EF4-FFF2-40B4-BE49-F238E27FC236}">
                <a16:creationId xmlns:a16="http://schemas.microsoft.com/office/drawing/2014/main" id="{6D2B5929-DFC2-4A6E-B018-CFEBE347F1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6028" y="409108"/>
            <a:ext cx="1669177" cy="724298"/>
          </a:xfrm>
          <a:prstGeom prst="rect">
            <a:avLst/>
          </a:prstGeom>
        </p:spPr>
      </p:pic>
    </p:spTree>
    <p:extLst>
      <p:ext uri="{BB962C8B-B14F-4D97-AF65-F5344CB8AC3E}">
        <p14:creationId xmlns:p14="http://schemas.microsoft.com/office/powerpoint/2010/main" val="1936991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9017" y="1662708"/>
            <a:ext cx="5033966"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116BC42-F1B4-0842-8441-DD9DDF2D3B03}"/>
              </a:ext>
            </a:extLst>
          </p:cNvPr>
          <p:cNvSpPr/>
          <p:nvPr/>
        </p:nvSpPr>
        <p:spPr>
          <a:xfrm rot="1233702">
            <a:off x="9096902" y="233465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Guidance Doc</a:t>
            </a:r>
          </a:p>
        </p:txBody>
      </p:sp>
      <p:sp>
        <p:nvSpPr>
          <p:cNvPr id="10" name="Rounded Rectangle 9">
            <a:extLst>
              <a:ext uri="{FF2B5EF4-FFF2-40B4-BE49-F238E27FC236}">
                <a16:creationId xmlns:a16="http://schemas.microsoft.com/office/drawing/2014/main" id="{66282FD6-4E83-1A4D-BB89-44F8E6C2EC5F}"/>
              </a:ext>
            </a:extLst>
          </p:cNvPr>
          <p:cNvSpPr/>
          <p:nvPr/>
        </p:nvSpPr>
        <p:spPr>
          <a:xfrm rot="1233702">
            <a:off x="9009803" y="3522523"/>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WISE SCI WG</a:t>
            </a:r>
          </a:p>
        </p:txBody>
      </p:sp>
    </p:spTree>
    <p:extLst>
      <p:ext uri="{BB962C8B-B14F-4D97-AF65-F5344CB8AC3E}">
        <p14:creationId xmlns:p14="http://schemas.microsoft.com/office/powerpoint/2010/main" val="3891753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D988271-180F-6542-B10D-6EA474B6E7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3" y="1874362"/>
            <a:ext cx="3452813" cy="27622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11</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BFA498E2-4F38-7B49-95A3-C9513C27ED5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01763" y="1874362"/>
            <a:ext cx="6068362" cy="2762250"/>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678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CB82D11E-5D9B-9445-8CAD-2C20CA0F936E}"/>
              </a:ext>
            </a:extLst>
          </p:cNvPr>
          <p:cNvPicPr>
            <a:picLocks noGrp="1" noChangeAspect="1"/>
          </p:cNvPicPr>
          <p:nvPr>
            <p:ph idx="1"/>
          </p:nvPr>
        </p:nvPicPr>
        <p:blipFill>
          <a:blip r:embed="rId3"/>
          <a:srcRect/>
          <a:stretch/>
        </p:blipFill>
        <p:spPr>
          <a:xfrm>
            <a:off x="3890488" y="1662708"/>
            <a:ext cx="4411023" cy="3218247"/>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12</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sp>
        <p:nvSpPr>
          <p:cNvPr id="8" name="Rounded Rectangle 7">
            <a:extLst>
              <a:ext uri="{FF2B5EF4-FFF2-40B4-BE49-F238E27FC236}">
                <a16:creationId xmlns:a16="http://schemas.microsoft.com/office/drawing/2014/main" id="{781859B4-18EB-644E-8107-CECE9D7985AF}"/>
              </a:ext>
            </a:extLst>
          </p:cNvPr>
          <p:cNvSpPr/>
          <p:nvPr/>
        </p:nvSpPr>
        <p:spPr>
          <a:xfrm rot="1233702">
            <a:off x="9139047" y="2210453"/>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
        <p:nvSpPr>
          <p:cNvPr id="10" name="Rounded Rectangle 9">
            <a:extLst>
              <a:ext uri="{FF2B5EF4-FFF2-40B4-BE49-F238E27FC236}">
                <a16:creationId xmlns:a16="http://schemas.microsoft.com/office/drawing/2014/main" id="{1A5425F2-6C71-C44C-ADC3-0E20E852F0A3}"/>
              </a:ext>
            </a:extLst>
          </p:cNvPr>
          <p:cNvSpPr/>
          <p:nvPr/>
        </p:nvSpPr>
        <p:spPr>
          <a:xfrm rot="1233702">
            <a:off x="9009804" y="3398323"/>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WISE SCI WG</a:t>
            </a:r>
          </a:p>
        </p:txBody>
      </p:sp>
    </p:spTree>
    <p:extLst>
      <p:ext uri="{BB962C8B-B14F-4D97-AF65-F5344CB8AC3E}">
        <p14:creationId xmlns:p14="http://schemas.microsoft.com/office/powerpoint/2010/main" val="3714754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BA80D5-06A9-C14E-8F96-0FAF8BAAEE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123" y="1909639"/>
            <a:ext cx="5352826" cy="3862635"/>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13</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sp>
        <p:nvSpPr>
          <p:cNvPr id="8" name="Rounded Rectangle 7">
            <a:extLst>
              <a:ext uri="{FF2B5EF4-FFF2-40B4-BE49-F238E27FC236}">
                <a16:creationId xmlns:a16="http://schemas.microsoft.com/office/drawing/2014/main" id="{AABC5459-E1F2-C84C-AB2A-47C29AFA9C52}"/>
              </a:ext>
            </a:extLst>
          </p:cNvPr>
          <p:cNvSpPr/>
          <p:nvPr/>
        </p:nvSpPr>
        <p:spPr>
          <a:xfrm rot="1233702">
            <a:off x="8038477" y="223435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Work in Progress</a:t>
            </a:r>
          </a:p>
        </p:txBody>
      </p:sp>
      <p:sp>
        <p:nvSpPr>
          <p:cNvPr id="10" name="Rounded Rectangle 9">
            <a:extLst>
              <a:ext uri="{FF2B5EF4-FFF2-40B4-BE49-F238E27FC236}">
                <a16:creationId xmlns:a16="http://schemas.microsoft.com/office/drawing/2014/main" id="{248BCAD9-0EF2-F342-A071-A1996F70DA6A}"/>
              </a:ext>
            </a:extLst>
          </p:cNvPr>
          <p:cNvSpPr/>
          <p:nvPr/>
        </p:nvSpPr>
        <p:spPr>
          <a:xfrm rot="1233702">
            <a:off x="7976512" y="3584721"/>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On the agenda</a:t>
            </a:r>
          </a:p>
        </p:txBody>
      </p:sp>
    </p:spTree>
    <p:extLst>
      <p:ext uri="{BB962C8B-B14F-4D97-AF65-F5344CB8AC3E}">
        <p14:creationId xmlns:p14="http://schemas.microsoft.com/office/powerpoint/2010/main" val="1911654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pic>
        <p:nvPicPr>
          <p:cNvPr id="5" name="Content Placeholder 4">
            <a:extLst>
              <a:ext uri="{FF2B5EF4-FFF2-40B4-BE49-F238E27FC236}">
                <a16:creationId xmlns:a16="http://schemas.microsoft.com/office/drawing/2014/main" id="{03529476-D066-A24F-B488-A031F8F72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95051" y="1784875"/>
            <a:ext cx="4298845" cy="2825750"/>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14</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5" name="Content Placeholder 4">
            <a:extLst>
              <a:ext uri="{FF2B5EF4-FFF2-40B4-BE49-F238E27FC236}">
                <a16:creationId xmlns:a16="http://schemas.microsoft.com/office/drawing/2014/main" id="{AD55EE94-87B0-AF44-AFE0-C15BC262FD3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8103" y="2233233"/>
            <a:ext cx="4298845" cy="1929035"/>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54241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15</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12">
            <a:extLst>
              <a:ext uri="{FF2B5EF4-FFF2-40B4-BE49-F238E27FC236}">
                <a16:creationId xmlns:a16="http://schemas.microsoft.com/office/drawing/2014/main" id="{9800CCD2-EB9D-F34E-A6D4-0EFDB3EC56E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74866" y="2371009"/>
            <a:ext cx="7674918" cy="2115982"/>
          </a:xfrm>
          <a:prstGeom prst="rect">
            <a:avLst/>
          </a:prstGeom>
        </p:spPr>
      </p:pic>
    </p:spTree>
    <p:extLst>
      <p:ext uri="{BB962C8B-B14F-4D97-AF65-F5344CB8AC3E}">
        <p14:creationId xmlns:p14="http://schemas.microsoft.com/office/powerpoint/2010/main" val="295594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16</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Outreach</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pic>
        <p:nvPicPr>
          <p:cNvPr id="13" name="Content Placeholder 4">
            <a:extLst>
              <a:ext uri="{FF2B5EF4-FFF2-40B4-BE49-F238E27FC236}">
                <a16:creationId xmlns:a16="http://schemas.microsoft.com/office/drawing/2014/main" id="{19799992-1D8C-2148-96D8-9A6BC4FE6F3F}"/>
              </a:ext>
            </a:extLst>
          </p:cNvPr>
          <p:cNvPicPr>
            <a:picLocks noChangeAspect="1"/>
          </p:cNvPicPr>
          <p:nvPr/>
        </p:nvPicPr>
        <p:blipFill>
          <a:blip r:embed="rId7"/>
          <a:srcRect/>
          <a:stretch/>
        </p:blipFill>
        <p:spPr>
          <a:xfrm>
            <a:off x="767702" y="1507144"/>
            <a:ext cx="6380028" cy="3627566"/>
          </a:xfrm>
          <a:prstGeom prst="rect">
            <a:avLst/>
          </a:prstGeo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18" name="Rounded Rectangle 17">
            <a:extLst>
              <a:ext uri="{FF2B5EF4-FFF2-40B4-BE49-F238E27FC236}">
                <a16:creationId xmlns:a16="http://schemas.microsoft.com/office/drawing/2014/main" id="{97AAC825-F343-2A4D-BD48-11A18E49A57D}"/>
              </a:ext>
            </a:extLst>
          </p:cNvPr>
          <p:cNvSpPr/>
          <p:nvPr/>
        </p:nvSpPr>
        <p:spPr>
          <a:xfrm rot="1233702">
            <a:off x="8720610" y="2851614"/>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hlinkClick r:id="rId8">
                  <a:extLst>
                    <a:ext uri="{A12FA001-AC4F-418D-AE19-62706E023703}">
                      <ahyp:hlinkClr xmlns:ahyp="http://schemas.microsoft.com/office/drawing/2018/hyperlinkcolor" val="tx"/>
                    </a:ext>
                  </a:extLst>
                </a:hlinkClick>
              </a:rPr>
              <a:t>https://edu.nl/h3dm4</a:t>
            </a:r>
            <a:endParaRPr lang="en-GB" dirty="0">
              <a:solidFill>
                <a:schemeClr val="bg1"/>
              </a:solidFill>
            </a:endParaRPr>
          </a:p>
        </p:txBody>
      </p:sp>
    </p:spTree>
    <p:extLst>
      <p:ext uri="{BB962C8B-B14F-4D97-AF65-F5344CB8AC3E}">
        <p14:creationId xmlns:p14="http://schemas.microsoft.com/office/powerpoint/2010/main" val="1086945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algn="ctr"/>
            <a:r>
              <a:rPr lang="en-GB" sz="3200" dirty="0" err="1">
                <a:ln w="0"/>
                <a:solidFill>
                  <a:schemeClr val="tx1"/>
                </a:solidFill>
                <a:effectLst>
                  <a:outerShdw blurRad="38100" dist="19050" dir="2700000" algn="tl" rotWithShape="0">
                    <a:schemeClr val="dk1">
                      <a:alpha val="40000"/>
                    </a:schemeClr>
                  </a:outerShdw>
                </a:effectLst>
              </a:rPr>
              <a:t>EnCo</a:t>
            </a:r>
            <a:r>
              <a:rPr lang="en-GB" sz="3200" dirty="0">
                <a:ln w="0"/>
                <a:solidFill>
                  <a:schemeClr val="tx1"/>
                </a:solidFill>
                <a:effectLst>
                  <a:outerShdw blurRad="38100" dist="19050" dir="2700000" algn="tl" rotWithShape="0">
                    <a:schemeClr val="dk1">
                      <a:alpha val="40000"/>
                    </a:schemeClr>
                  </a:outerShdw>
                </a:effectLst>
              </a:rPr>
              <a:t> Policy TNC22 Abstract got accepted! </a:t>
            </a: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87074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 </a:t>
            </a:r>
          </a:p>
          <a:p>
            <a:pPr marL="0" indent="0" algn="ctr">
              <a:buNone/>
            </a:pPr>
            <a:r>
              <a:rPr lang="en-GB" sz="3200">
                <a:ln w="0"/>
                <a:solidFill>
                  <a:schemeClr val="tx1"/>
                </a:solidFill>
                <a:effectLst>
                  <a:outerShdw blurRad="38100" dist="19050" dir="2700000" algn="tl" rotWithShape="0">
                    <a:schemeClr val="dk1">
                      <a:alpha val="40000"/>
                    </a:schemeClr>
                  </a:outerShdw>
                </a:effectLst>
              </a:rPr>
              <a:t>GN5-1 preparations</a:t>
            </a: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2751900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3"/>
            <a:ext cx="7733168" cy="3116132"/>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775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Relevant meetings</a:t>
            </a:r>
          </a:p>
          <a:p>
            <a:pPr algn="ctr"/>
            <a:r>
              <a:rPr lang="en-GB" sz="3200" dirty="0">
                <a:ln w="0"/>
                <a:solidFill>
                  <a:schemeClr val="tx1"/>
                </a:solidFill>
                <a:effectLst>
                  <a:outerShdw blurRad="38100" dist="19050" dir="2700000" algn="tl" rotWithShape="0">
                    <a:schemeClr val="dk1">
                      <a:alpha val="40000"/>
                    </a:schemeClr>
                  </a:outerShdw>
                </a:effectLst>
              </a:rPr>
              <a:t>TNC22</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rPr>
              <a:t>13</a:t>
            </a:r>
            <a:r>
              <a:rPr lang="en-GB" sz="3200" baseline="30000" dirty="0">
                <a:ln w="0"/>
                <a:solidFill>
                  <a:schemeClr val="tx1"/>
                </a:solidFill>
                <a:effectLst>
                  <a:outerShdw blurRad="38100" dist="19050" dir="2700000" algn="tl" rotWithShape="0">
                    <a:schemeClr val="dk1">
                      <a:alpha val="40000"/>
                    </a:schemeClr>
                  </a:outerShdw>
                </a:effectLst>
              </a:rPr>
              <a:t>th – </a:t>
            </a:r>
            <a:r>
              <a:rPr lang="en-GB" sz="3200" dirty="0">
                <a:ln w="0"/>
                <a:solidFill>
                  <a:schemeClr val="tx1"/>
                </a:solidFill>
                <a:effectLst>
                  <a:outerShdw blurRad="38100" dist="19050" dir="2700000" algn="tl" rotWithShape="0">
                    <a:schemeClr val="dk1">
                      <a:alpha val="40000"/>
                    </a:schemeClr>
                  </a:outerShdw>
                </a:effectLst>
              </a:rPr>
              <a:t>16</a:t>
            </a:r>
            <a:r>
              <a:rPr lang="en-GB" sz="3200" baseline="30000" dirty="0">
                <a:ln w="0"/>
                <a:solidFill>
                  <a:schemeClr val="tx1"/>
                </a:solidFill>
                <a:effectLst>
                  <a:outerShdw blurRad="38100" dist="19050" dir="2700000" algn="tl" rotWithShape="0">
                    <a:schemeClr val="dk1">
                      <a:alpha val="40000"/>
                    </a:schemeClr>
                  </a:outerShdw>
                </a:effectLst>
              </a:rPr>
              <a:t>th  </a:t>
            </a:r>
            <a:r>
              <a:rPr lang="en-GB" sz="3200" dirty="0">
                <a:ln w="0"/>
                <a:solidFill>
                  <a:schemeClr val="tx1"/>
                </a:solidFill>
                <a:effectLst>
                  <a:outerShdw blurRad="38100" dist="19050" dir="2700000" algn="tl" rotWithShape="0">
                    <a:schemeClr val="dk1">
                      <a:alpha val="40000"/>
                    </a:schemeClr>
                  </a:outerShdw>
                </a:effectLst>
              </a:rPr>
              <a:t>June (Trieste, Italy)</a:t>
            </a:r>
            <a:br>
              <a:rPr lang="en-GB" sz="3200" dirty="0">
                <a:ln w="0"/>
                <a:solidFill>
                  <a:schemeClr val="tx1"/>
                </a:solidFill>
                <a:effectLst>
                  <a:outerShdw blurRad="38100" dist="19050" dir="2700000" algn="tl" rotWithShape="0">
                    <a:schemeClr val="dk1">
                      <a:alpha val="40000"/>
                    </a:schemeClr>
                  </a:outerShdw>
                </a:effectLst>
              </a:rPr>
            </a:b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REFEDS</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rPr>
              <a:t>TBD</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WISE &amp; SIG ISM: </a:t>
            </a:r>
            <a:br>
              <a:rPr lang="en-GB" sz="3200" dirty="0">
                <a:ln w="0"/>
                <a:solidFill>
                  <a:schemeClr val="tx1"/>
                </a:solidFill>
                <a:effectLst>
                  <a:outerShdw blurRad="38100" dist="19050" dir="2700000" algn="tl" rotWithShape="0">
                    <a:schemeClr val="dk1">
                      <a:alpha val="40000"/>
                    </a:schemeClr>
                  </a:outerShdw>
                </a:effectLst>
              </a:rPr>
            </a:br>
            <a:r>
              <a:rPr lang="en-GB" sz="3200" dirty="0">
                <a:ln w="0"/>
                <a:solidFill>
                  <a:schemeClr val="tx1"/>
                </a:solidFill>
                <a:effectLst>
                  <a:outerShdw blurRad="38100" dist="19050" dir="2700000" algn="tl" rotWithShape="0">
                    <a:schemeClr val="dk1">
                      <a:alpha val="40000"/>
                    </a:schemeClr>
                  </a:outerShdw>
                </a:effectLst>
              </a:rPr>
              <a:t>Spring 2022 (date still to be defined)</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19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69198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6e7ea3a7b0_0_43"/>
          <p:cNvSpPr/>
          <p:nvPr/>
        </p:nvSpPr>
        <p:spPr>
          <a:xfrm>
            <a:off x="340260" y="470925"/>
            <a:ext cx="4381009" cy="5892104"/>
          </a:xfrm>
          <a:custGeom>
            <a:avLst/>
            <a:gdLst/>
            <a:ahLst/>
            <a:cxnLst/>
            <a:rect l="l" t="t" r="r" b="b"/>
            <a:pathLst>
              <a:path w="4381009" h="5892104" extrusionOk="0">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g6e7ea3a7b0_0_43"/>
          <p:cNvSpPr txBox="1">
            <a:spLocks noGrp="1"/>
          </p:cNvSpPr>
          <p:nvPr>
            <p:ph type="title" idx="4294967295"/>
          </p:nvPr>
        </p:nvSpPr>
        <p:spPr>
          <a:xfrm>
            <a:off x="998895" y="705164"/>
            <a:ext cx="9894600" cy="43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FF"/>
              </a:buClr>
              <a:buSzPts val="4400"/>
              <a:buFont typeface="Calibri"/>
              <a:buNone/>
            </a:pPr>
            <a:r>
              <a:rPr lang="en-GB" sz="4400">
                <a:solidFill>
                  <a:srgbClr val="FFFFFF"/>
                </a:solidFill>
                <a:latin typeface="Calibri"/>
                <a:ea typeface="Calibri"/>
                <a:cs typeface="Calibri"/>
                <a:sym typeface="Calibri"/>
              </a:rPr>
              <a:t> </a:t>
            </a:r>
            <a:endParaRPr/>
          </a:p>
        </p:txBody>
      </p:sp>
      <p:grpSp>
        <p:nvGrpSpPr>
          <p:cNvPr id="188" name="Google Shape;188;g6e7ea3a7b0_0_43"/>
          <p:cNvGrpSpPr/>
          <p:nvPr/>
        </p:nvGrpSpPr>
        <p:grpSpPr>
          <a:xfrm>
            <a:off x="3854341" y="565792"/>
            <a:ext cx="6162966" cy="5191409"/>
            <a:chOff x="0" y="160435"/>
            <a:chExt cx="6513600" cy="5191409"/>
          </a:xfrm>
        </p:grpSpPr>
        <p:sp>
          <p:nvSpPr>
            <p:cNvPr id="189" name="Google Shape;189;g6e7ea3a7b0_0_43"/>
            <p:cNvSpPr/>
            <p:nvPr/>
          </p:nvSpPr>
          <p:spPr>
            <a:xfrm>
              <a:off x="0" y="160435"/>
              <a:ext cx="6513600" cy="11409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6e7ea3a7b0_0_43"/>
            <p:cNvSpPr/>
            <p:nvPr/>
          </p:nvSpPr>
          <p:spPr>
            <a:xfrm>
              <a:off x="187366" y="399063"/>
              <a:ext cx="672000" cy="7104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6e7ea3a7b0_0_43"/>
            <p:cNvSpPr/>
            <p:nvPr/>
          </p:nvSpPr>
          <p:spPr>
            <a:xfrm>
              <a:off x="963474" y="20402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6e7ea3a7b0_0_43"/>
            <p:cNvSpPr txBox="1"/>
            <p:nvPr/>
          </p:nvSpPr>
          <p:spPr>
            <a:xfrm>
              <a:off x="963474" y="20402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Operate T&amp;I services </a:t>
              </a:r>
              <a:endParaRPr sz="2400">
                <a:solidFill>
                  <a:srgbClr val="595959"/>
                </a:solidFill>
                <a:latin typeface="Calibri"/>
                <a:ea typeface="Calibri"/>
                <a:cs typeface="Calibri"/>
                <a:sym typeface="Calibri"/>
              </a:endParaRPr>
            </a:p>
          </p:txBody>
        </p:sp>
        <p:sp>
          <p:nvSpPr>
            <p:cNvPr id="193" name="Google Shape;193;g6e7ea3a7b0_0_43"/>
            <p:cNvSpPr/>
            <p:nvPr/>
          </p:nvSpPr>
          <p:spPr>
            <a:xfrm>
              <a:off x="0" y="1625673"/>
              <a:ext cx="6513600" cy="11454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6e7ea3a7b0_0_43"/>
            <p:cNvSpPr/>
            <p:nvPr/>
          </p:nvSpPr>
          <p:spPr>
            <a:xfrm>
              <a:off x="149901" y="1794930"/>
              <a:ext cx="747000" cy="714900"/>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6e7ea3a7b0_0_43"/>
            <p:cNvSpPr/>
            <p:nvPr/>
          </p:nvSpPr>
          <p:spPr>
            <a:xfrm>
              <a:off x="928718" y="1642138"/>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6e7ea3a7b0_0_43"/>
            <p:cNvSpPr txBox="1"/>
            <p:nvPr/>
          </p:nvSpPr>
          <p:spPr>
            <a:xfrm>
              <a:off x="928718" y="1642138"/>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Develop and Enhance the T&amp;I services</a:t>
              </a:r>
              <a:endParaRPr sz="1800">
                <a:solidFill>
                  <a:srgbClr val="595959"/>
                </a:solidFill>
                <a:latin typeface="Calibri"/>
                <a:ea typeface="Calibri"/>
                <a:cs typeface="Calibri"/>
                <a:sym typeface="Calibri"/>
              </a:endParaRPr>
            </a:p>
          </p:txBody>
        </p:sp>
        <p:sp>
          <p:nvSpPr>
            <p:cNvPr id="197" name="Google Shape;197;g6e7ea3a7b0_0_43"/>
            <p:cNvSpPr/>
            <p:nvPr/>
          </p:nvSpPr>
          <p:spPr>
            <a:xfrm>
              <a:off x="0" y="2910445"/>
              <a:ext cx="6513600" cy="10947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6e7ea3a7b0_0_43"/>
            <p:cNvSpPr/>
            <p:nvPr/>
          </p:nvSpPr>
          <p:spPr>
            <a:xfrm>
              <a:off x="186489" y="3179094"/>
              <a:ext cx="498600" cy="4983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6e7ea3a7b0_0_43"/>
            <p:cNvSpPr/>
            <p:nvPr/>
          </p:nvSpPr>
          <p:spPr>
            <a:xfrm>
              <a:off x="952427" y="2923525"/>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6e7ea3a7b0_0_43"/>
            <p:cNvSpPr txBox="1"/>
            <p:nvPr/>
          </p:nvSpPr>
          <p:spPr>
            <a:xfrm>
              <a:off x="952427" y="2923525"/>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Explore new or disruptive ideas </a:t>
              </a:r>
              <a:endParaRPr sz="2400">
                <a:solidFill>
                  <a:srgbClr val="595959"/>
                </a:solidFill>
                <a:latin typeface="Calibri"/>
                <a:ea typeface="Calibri"/>
                <a:cs typeface="Calibri"/>
                <a:sym typeface="Calibri"/>
              </a:endParaRPr>
            </a:p>
          </p:txBody>
        </p:sp>
        <p:sp>
          <p:nvSpPr>
            <p:cNvPr id="201" name="Google Shape;201;g6e7ea3a7b0_0_43"/>
            <p:cNvSpPr/>
            <p:nvPr/>
          </p:nvSpPr>
          <p:spPr>
            <a:xfrm>
              <a:off x="0" y="4296829"/>
              <a:ext cx="6513600" cy="1023300"/>
            </a:xfrm>
            <a:prstGeom prst="roundRect">
              <a:avLst>
                <a:gd name="adj" fmla="val 10000"/>
              </a:avLst>
            </a:pr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g6e7ea3a7b0_0_43"/>
            <p:cNvSpPr/>
            <p:nvPr/>
          </p:nvSpPr>
          <p:spPr>
            <a:xfrm>
              <a:off x="149901" y="4483888"/>
              <a:ext cx="747000" cy="6987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g6e7ea3a7b0_0_43"/>
            <p:cNvSpPr/>
            <p:nvPr/>
          </p:nvSpPr>
          <p:spPr>
            <a:xfrm>
              <a:off x="1004965" y="4304544"/>
              <a:ext cx="5388600" cy="1047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6e7ea3a7b0_0_43"/>
            <p:cNvSpPr txBox="1"/>
            <p:nvPr/>
          </p:nvSpPr>
          <p:spPr>
            <a:xfrm>
              <a:off x="1004965" y="4304544"/>
              <a:ext cx="5388600" cy="1047300"/>
            </a:xfrm>
            <a:prstGeom prst="rect">
              <a:avLst/>
            </a:prstGeom>
            <a:noFill/>
            <a:ln>
              <a:noFill/>
            </a:ln>
          </p:spPr>
          <p:txBody>
            <a:bodyPr spcFirstLastPara="1" wrap="square" lIns="110825" tIns="110825" rIns="110825" bIns="110825" anchor="ctr" anchorCtr="0">
              <a:noAutofit/>
            </a:bodyPr>
            <a:lstStyle/>
            <a:p>
              <a:pPr marL="0" marR="0" lvl="0" indent="0" algn="l" rtl="0">
                <a:lnSpc>
                  <a:spcPct val="100000"/>
                </a:lnSpc>
                <a:spcBef>
                  <a:spcPts val="0"/>
                </a:spcBef>
                <a:spcAft>
                  <a:spcPts val="0"/>
                </a:spcAft>
                <a:buClr>
                  <a:srgbClr val="595959"/>
                </a:buClr>
                <a:buSzPts val="1800"/>
                <a:buFont typeface="Calibri"/>
                <a:buNone/>
              </a:pPr>
              <a:r>
                <a:rPr lang="en-GB" sz="2400" b="1">
                  <a:solidFill>
                    <a:srgbClr val="595959"/>
                  </a:solidFill>
                  <a:latin typeface="Calibri"/>
                  <a:ea typeface="Calibri"/>
                  <a:cs typeface="Calibri"/>
                  <a:sym typeface="Calibri"/>
                </a:rPr>
                <a:t>Engage with the relevant stakeholders </a:t>
              </a:r>
              <a:endParaRPr sz="2400">
                <a:solidFill>
                  <a:srgbClr val="595959"/>
                </a:solidFill>
                <a:latin typeface="Calibri"/>
                <a:ea typeface="Calibri"/>
                <a:cs typeface="Calibri"/>
                <a:sym typeface="Calibri"/>
              </a:endParaRPr>
            </a:p>
          </p:txBody>
        </p:sp>
      </p:grpSp>
      <p:sp>
        <p:nvSpPr>
          <p:cNvPr id="205" name="Google Shape;205;g6e7ea3a7b0_0_43"/>
          <p:cNvSpPr/>
          <p:nvPr/>
        </p:nvSpPr>
        <p:spPr>
          <a:xfrm>
            <a:off x="220446" y="125075"/>
            <a:ext cx="4624500" cy="6583800"/>
          </a:xfrm>
          <a:prstGeom prst="rect">
            <a:avLst/>
          </a:prstGeom>
          <a:solidFill>
            <a:srgbClr val="FFFFFF">
              <a:alpha val="3412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4800" dirty="0">
                <a:solidFill>
                  <a:schemeClr val="lt1"/>
                </a:solidFill>
                <a:latin typeface="Calibri"/>
                <a:ea typeface="Calibri"/>
                <a:cs typeface="Calibri"/>
                <a:sym typeface="Calibri"/>
              </a:rPr>
              <a:t>  </a:t>
            </a:r>
            <a:endParaRPr sz="4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4800" b="1" dirty="0">
                <a:solidFill>
                  <a:schemeClr val="lt1"/>
                </a:solidFill>
                <a:latin typeface="Calibri"/>
                <a:ea typeface="Calibri"/>
                <a:cs typeface="Calibri"/>
                <a:sym typeface="Calibri"/>
              </a:rPr>
              <a:t>  GN 4-3 T&amp;I </a:t>
            </a:r>
            <a:br>
              <a:rPr lang="en-GB" sz="4800" b="1" dirty="0">
                <a:solidFill>
                  <a:schemeClr val="lt1"/>
                </a:solidFill>
                <a:latin typeface="Calibri"/>
                <a:ea typeface="Calibri"/>
                <a:cs typeface="Calibri"/>
                <a:sym typeface="Calibri"/>
              </a:rPr>
            </a:br>
            <a:r>
              <a:rPr lang="en-GB" sz="4800" b="1" dirty="0">
                <a:solidFill>
                  <a:schemeClr val="lt1"/>
                </a:solidFill>
                <a:latin typeface="Calibri"/>
                <a:ea typeface="Calibri"/>
                <a:cs typeface="Calibri"/>
                <a:sym typeface="Calibri"/>
              </a:rPr>
              <a:t>  Objectives</a:t>
            </a: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1" dirty="0">
              <a:solidFill>
                <a:schemeClr val="lt1"/>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3000" b="1" dirty="0">
                <a:solidFill>
                  <a:schemeClr val="lt1"/>
                </a:solidFill>
                <a:latin typeface="Calibri"/>
                <a:ea typeface="Calibri"/>
                <a:cs typeface="Calibri"/>
                <a:sym typeface="Calibri"/>
              </a:rPr>
              <a:t>  </a:t>
            </a:r>
            <a:r>
              <a:rPr lang="en-GB" sz="3000" dirty="0">
                <a:solidFill>
                  <a:srgbClr val="F6B26B"/>
                </a:solidFill>
                <a:latin typeface="Calibri"/>
                <a:ea typeface="Calibri"/>
                <a:cs typeface="Calibri"/>
                <a:sym typeface="Calibri"/>
              </a:rPr>
              <a:t>Expand the Reach </a:t>
            </a:r>
            <a:br>
              <a:rPr lang="en-GB" sz="3000" dirty="0">
                <a:solidFill>
                  <a:srgbClr val="F6B26B"/>
                </a:solidFill>
                <a:latin typeface="Calibri"/>
                <a:ea typeface="Calibri"/>
                <a:cs typeface="Calibri"/>
                <a:sym typeface="Calibri"/>
              </a:rPr>
            </a:br>
            <a:r>
              <a:rPr lang="en-GB" sz="3000" dirty="0">
                <a:solidFill>
                  <a:srgbClr val="F6B26B"/>
                </a:solidFill>
                <a:latin typeface="Calibri"/>
                <a:ea typeface="Calibri"/>
                <a:cs typeface="Calibri"/>
                <a:sym typeface="Calibri"/>
              </a:rPr>
              <a:t>  of Federated Access</a:t>
            </a:r>
            <a:endParaRPr sz="3000" dirty="0">
              <a:solidFill>
                <a:srgbClr val="F6B26B"/>
              </a:solidFill>
              <a:latin typeface="Calibri"/>
              <a:ea typeface="Calibri"/>
              <a:cs typeface="Calibri"/>
              <a:sym typeface="Calibri"/>
            </a:endParaRPr>
          </a:p>
          <a:p>
            <a:pPr marL="0" marR="0" lvl="0" indent="0" algn="l" rtl="0">
              <a:spcBef>
                <a:spcPts val="0"/>
              </a:spcBef>
              <a:spcAft>
                <a:spcPts val="0"/>
              </a:spcAft>
              <a:buNone/>
            </a:pPr>
            <a:endParaRPr sz="4800" b="1" dirty="0">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B5693533-836A-214F-9DC7-472EC711C907}"/>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171454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7733168" cy="38038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lgn="ctr">
              <a:buNone/>
            </a:pPr>
            <a:r>
              <a:rPr lang="en-GB" sz="3200" dirty="0">
                <a:ln w="0"/>
                <a:solidFill>
                  <a:schemeClr val="tx1"/>
                </a:solidFill>
                <a:effectLst>
                  <a:outerShdw blurRad="38100" dist="19050" dir="2700000" algn="tl" rotWithShape="0">
                    <a:schemeClr val="dk1">
                      <a:alpha val="40000"/>
                    </a:schemeClr>
                  </a:outerShdw>
                </a:effectLst>
              </a:rPr>
              <a:t>GN4-3 Project Updates</a:t>
            </a:r>
          </a:p>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algn="ctr"/>
            <a:r>
              <a:rPr lang="en-GB" sz="3200" dirty="0">
                <a:ln w="0"/>
                <a:solidFill>
                  <a:schemeClr val="tx1"/>
                </a:solidFill>
                <a:effectLst>
                  <a:outerShdw blurRad="38100" dist="19050" dir="2700000" algn="tl" rotWithShape="0">
                    <a:schemeClr val="dk1">
                      <a:alpha val="40000"/>
                    </a:schemeClr>
                  </a:outerShdw>
                </a:effectLst>
              </a:rPr>
              <a:t>Review our own workplan</a:t>
            </a:r>
          </a:p>
          <a:p>
            <a:pPr algn="ctr"/>
            <a:r>
              <a:rPr lang="en-GB" sz="3200" dirty="0">
                <a:ln w="0"/>
                <a:solidFill>
                  <a:schemeClr val="tx1"/>
                </a:solidFill>
                <a:effectLst>
                  <a:outerShdw blurRad="38100" dist="19050" dir="2700000" algn="tl" rotWithShape="0">
                    <a:schemeClr val="dk1">
                      <a:alpha val="40000"/>
                    </a:schemeClr>
                  </a:outerShdw>
                </a:effectLst>
              </a:rPr>
              <a:t>Activities that need or more less attention</a:t>
            </a:r>
          </a:p>
          <a:p>
            <a:pPr algn="ctr"/>
            <a:r>
              <a:rPr lang="en-GB" sz="3200" dirty="0">
                <a:ln w="0"/>
                <a:solidFill>
                  <a:schemeClr val="tx1"/>
                </a:solidFill>
                <a:effectLst>
                  <a:outerShdw blurRad="38100" dist="19050" dir="2700000" algn="tl" rotWithShape="0">
                    <a:schemeClr val="dk1">
                      <a:alpha val="40000"/>
                    </a:schemeClr>
                  </a:outerShdw>
                </a:effectLst>
              </a:rPr>
              <a:t>New Activities</a:t>
            </a:r>
          </a:p>
          <a:p>
            <a:pPr algn="ctr"/>
            <a:r>
              <a:rPr lang="en-GB" sz="3200" dirty="0">
                <a:ln w="0"/>
                <a:solidFill>
                  <a:schemeClr val="tx1"/>
                </a:solidFill>
                <a:effectLst>
                  <a:outerShdw blurRad="38100" dist="19050" dir="2700000" algn="tl" rotWithShape="0">
                    <a:schemeClr val="dk1">
                      <a:alpha val="40000"/>
                    </a:schemeClr>
                  </a:outerShdw>
                </a:effectLst>
              </a:rPr>
              <a:t>Activities to dropped</a:t>
            </a:r>
          </a:p>
          <a:p>
            <a:pPr algn="ct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hlinkClick r:id="rId2"/>
              </a:rPr>
              <a:t>https://edu.nl/ctxxg</a:t>
            </a:r>
            <a:endParaRPr lang="en-GB" sz="3200" dirty="0">
              <a:ln w="0"/>
              <a:solidFill>
                <a:schemeClr val="tx1"/>
              </a:solidFill>
              <a:effectLst>
                <a:outerShdw blurRad="38100" dist="19050" dir="2700000" algn="tl" rotWithShape="0">
                  <a:schemeClr val="dk1">
                    <a:alpha val="40000"/>
                  </a:schemeClr>
                </a:outerShdw>
              </a:effectLst>
            </a:endParaRPr>
          </a:p>
          <a:p>
            <a:pPr algn="ct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20</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6" name="Picture 5">
            <a:extLst>
              <a:ext uri="{FF2B5EF4-FFF2-40B4-BE49-F238E27FC236}">
                <a16:creationId xmlns:a16="http://schemas.microsoft.com/office/drawing/2014/main" id="{3E34F90D-CCCB-584E-A51C-CA86251E1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2498" y="4459459"/>
            <a:ext cx="3229502" cy="1659768"/>
          </a:xfrm>
          <a:prstGeom prst="rect">
            <a:avLst/>
          </a:prstGeom>
        </p:spPr>
      </p:pic>
      <p:sp>
        <p:nvSpPr>
          <p:cNvPr id="5" name="TextBox 4">
            <a:extLst>
              <a:ext uri="{FF2B5EF4-FFF2-40B4-BE49-F238E27FC236}">
                <a16:creationId xmlns:a16="http://schemas.microsoft.com/office/drawing/2014/main" id="{9897BA2B-FC89-7846-86C0-D5E52A93A104}"/>
              </a:ext>
            </a:extLst>
          </p:cNvPr>
          <p:cNvSpPr txBox="1"/>
          <p:nvPr/>
        </p:nvSpPr>
        <p:spPr>
          <a:xfrm>
            <a:off x="2082018" y="815926"/>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971162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848735" y="2226246"/>
            <a:ext cx="4400273" cy="710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dirty="0">
                <a:solidFill>
                  <a:schemeClr val="bg1"/>
                </a:solidFill>
                <a:latin typeface="+mn-lt"/>
              </a:rPr>
              <a:t>Any questions?</a:t>
            </a:r>
          </a:p>
          <a:p>
            <a:pPr>
              <a:spcBef>
                <a:spcPct val="20000"/>
              </a:spcBef>
              <a:buClr>
                <a:srgbClr val="B4D100"/>
              </a:buClr>
              <a:buSzPct val="80000"/>
            </a:pPr>
            <a:r>
              <a:rPr lang="en-US" dirty="0" err="1">
                <a:solidFill>
                  <a:schemeClr val="bg1"/>
                </a:solidFill>
                <a:latin typeface="+mn-lt"/>
              </a:rPr>
              <a:t>maarten.kremers@surf.nl</a:t>
            </a:r>
            <a:endParaRPr lang="en-US" dirty="0">
              <a:solidFill>
                <a:schemeClr val="bg1"/>
              </a:solidFill>
              <a:latin typeface="+mn-lt"/>
            </a:endParaRPr>
          </a:p>
          <a:p>
            <a:pPr>
              <a:spcBef>
                <a:spcPct val="20000"/>
              </a:spcBef>
              <a:buClr>
                <a:srgbClr val="B4D100"/>
              </a:buClr>
              <a:buSzPct val="80000"/>
            </a:pPr>
            <a:endParaRPr lang="en-US" dirty="0">
              <a:solidFill>
                <a:schemeClr val="bg1"/>
              </a:solidFill>
              <a:latin typeface="+mn-lt"/>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12" name="Rectangle 2"/>
          <p:cNvSpPr txBox="1">
            <a:spLocks noChangeArrowheads="1"/>
          </p:cNvSpPr>
          <p:nvPr/>
        </p:nvSpPr>
        <p:spPr bwMode="auto">
          <a:xfrm>
            <a:off x="848735" y="1459258"/>
            <a:ext cx="5397326" cy="1017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
        <p:nvSpPr>
          <p:cNvPr id="5" name="TextBox 4">
            <a:extLst>
              <a:ext uri="{FF2B5EF4-FFF2-40B4-BE49-F238E27FC236}">
                <a16:creationId xmlns:a16="http://schemas.microsoft.com/office/drawing/2014/main" id="{C87936E2-00C5-470E-9013-2970A7B184F1}"/>
              </a:ext>
            </a:extLst>
          </p:cNvPr>
          <p:cNvSpPr txBox="1"/>
          <p:nvPr/>
        </p:nvSpPr>
        <p:spPr>
          <a:xfrm>
            <a:off x="7720555" y="5717297"/>
            <a:ext cx="4471445" cy="954107"/>
          </a:xfrm>
          <a:prstGeom prst="rect">
            <a:avLst/>
          </a:prstGeom>
          <a:noFill/>
        </p:spPr>
        <p:txBody>
          <a:bodyPr wrap="square" rtlCol="0">
            <a:spAutoFit/>
          </a:bodyPr>
          <a:lstStyle/>
          <a:p>
            <a:pPr algn="l"/>
            <a:r>
              <a:rPr lang="en-GB" sz="1400" dirty="0">
                <a:solidFill>
                  <a:schemeClr val="bg1"/>
                </a:solidFill>
              </a:rPr>
              <a:t>As part of the GÉANT 2020 Framework Partnership Agreement (FPA), the project receives funding from the European Union's Horizon 2020 research and innovation programme under Grant Agreement No. 856726  (GN4-3).​​​</a:t>
            </a:r>
          </a:p>
        </p:txBody>
      </p:sp>
      <p:pic>
        <p:nvPicPr>
          <p:cNvPr id="8" name="Picture 7">
            <a:extLst>
              <a:ext uri="{FF2B5EF4-FFF2-40B4-BE49-F238E27FC236}">
                <a16:creationId xmlns:a16="http://schemas.microsoft.com/office/drawing/2014/main" id="{CA4E326B-BDC6-4E99-8A17-75DC9A3731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687" y="5771912"/>
            <a:ext cx="621727" cy="422438"/>
          </a:xfrm>
          <a:prstGeom prst="rect">
            <a:avLst/>
          </a:prstGeom>
        </p:spPr>
      </p:pic>
    </p:spTree>
    <p:extLst>
      <p:ext uri="{BB962C8B-B14F-4D97-AF65-F5344CB8AC3E}">
        <p14:creationId xmlns:p14="http://schemas.microsoft.com/office/powerpoint/2010/main" val="1544244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90000"/>
          </a:blip>
          <a:tile tx="-57150" ty="0" sx="99995" sy="99998" flip="none" algn="tl"/>
        </a:blipFill>
        <a:effectLst/>
      </p:bgPr>
    </p:bg>
    <p:spTree>
      <p:nvGrpSpPr>
        <p:cNvPr id="1" name="Shape 228"/>
        <p:cNvGrpSpPr/>
        <p:nvPr/>
      </p:nvGrpSpPr>
      <p:grpSpPr>
        <a:xfrm>
          <a:off x="0" y="0"/>
          <a:ext cx="0" cy="0"/>
          <a:chOff x="0" y="0"/>
          <a:chExt cx="0" cy="0"/>
        </a:xfrm>
      </p:grpSpPr>
      <p:sp>
        <p:nvSpPr>
          <p:cNvPr id="229" name="Google Shape;229;g6e7ea3a7b0_0_102"/>
          <p:cNvSpPr/>
          <p:nvPr/>
        </p:nvSpPr>
        <p:spPr>
          <a:xfrm>
            <a:off x="55086" y="1549625"/>
            <a:ext cx="4206300" cy="4206300"/>
          </a:xfrm>
          <a:prstGeom prst="ellipse">
            <a:avLst/>
          </a:prstGeom>
          <a:solidFill>
            <a:srgbClr val="FFFFFF">
              <a:alpha val="686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0" name="Google Shape;230;g6e7ea3a7b0_0_102"/>
          <p:cNvSpPr txBox="1"/>
          <p:nvPr/>
        </p:nvSpPr>
        <p:spPr>
          <a:xfrm>
            <a:off x="820479" y="3338253"/>
            <a:ext cx="38910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a:solidFill>
                  <a:srgbClr val="065081"/>
                </a:solidFill>
                <a:latin typeface="Calibri"/>
                <a:ea typeface="Calibri"/>
                <a:cs typeface="Calibri"/>
                <a:sym typeface="Calibri"/>
              </a:rPr>
              <a:t>T&amp;I Services</a:t>
            </a:r>
            <a:endParaRPr/>
          </a:p>
        </p:txBody>
      </p:sp>
      <p:pic>
        <p:nvPicPr>
          <p:cNvPr id="231" name="Google Shape;231;g6e7ea3a7b0_0_102"/>
          <p:cNvPicPr preferRelativeResize="0"/>
          <p:nvPr/>
        </p:nvPicPr>
        <p:blipFill rotWithShape="1">
          <a:blip r:embed="rId4">
            <a:alphaModFix/>
          </a:blip>
          <a:srcRect b="18334"/>
          <a:stretch/>
        </p:blipFill>
        <p:spPr>
          <a:xfrm>
            <a:off x="10787186" y="6071366"/>
            <a:ext cx="1099028" cy="511436"/>
          </a:xfrm>
          <a:prstGeom prst="rect">
            <a:avLst/>
          </a:prstGeom>
          <a:noFill/>
          <a:ln>
            <a:noFill/>
          </a:ln>
        </p:spPr>
      </p:pic>
      <p:grpSp>
        <p:nvGrpSpPr>
          <p:cNvPr id="232" name="Google Shape;232;g6e7ea3a7b0_0_102"/>
          <p:cNvGrpSpPr/>
          <p:nvPr/>
        </p:nvGrpSpPr>
        <p:grpSpPr>
          <a:xfrm>
            <a:off x="3656146" y="50355"/>
            <a:ext cx="1932804" cy="1828800"/>
            <a:chOff x="3656146" y="50355"/>
            <a:chExt cx="1932804" cy="1828800"/>
          </a:xfrm>
        </p:grpSpPr>
        <p:sp>
          <p:nvSpPr>
            <p:cNvPr id="233" name="Google Shape;233;g6e7ea3a7b0_0_102"/>
            <p:cNvSpPr/>
            <p:nvPr/>
          </p:nvSpPr>
          <p:spPr>
            <a:xfrm>
              <a:off x="3695176" y="50355"/>
              <a:ext cx="1828800" cy="1828800"/>
            </a:xfrm>
            <a:prstGeom prst="ellipse">
              <a:avLst/>
            </a:prstGeom>
            <a:solidFill>
              <a:schemeClr val="lt1">
                <a:alpha val="6784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4" name="Google Shape;234;g6e7ea3a7b0_0_102" descr="Image result for eduroam logo"/>
            <p:cNvPicPr preferRelativeResize="0"/>
            <p:nvPr/>
          </p:nvPicPr>
          <p:blipFill rotWithShape="1">
            <a:blip r:embed="rId5">
              <a:alphaModFix/>
            </a:blip>
            <a:srcRect/>
            <a:stretch/>
          </p:blipFill>
          <p:spPr>
            <a:xfrm>
              <a:off x="3656146" y="479822"/>
              <a:ext cx="1932804" cy="914400"/>
            </a:xfrm>
            <a:prstGeom prst="rect">
              <a:avLst/>
            </a:prstGeom>
            <a:noFill/>
            <a:ln>
              <a:noFill/>
            </a:ln>
          </p:spPr>
        </p:pic>
      </p:grpSp>
      <p:sp>
        <p:nvSpPr>
          <p:cNvPr id="235" name="Google Shape;235;g6e7ea3a7b0_0_102"/>
          <p:cNvSpPr/>
          <p:nvPr/>
        </p:nvSpPr>
        <p:spPr>
          <a:xfrm>
            <a:off x="5976988" y="459953"/>
            <a:ext cx="38148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dirty="0">
                <a:solidFill>
                  <a:schemeClr val="lt1"/>
                </a:solidFill>
                <a:latin typeface="Calibri"/>
                <a:ea typeface="Calibri"/>
                <a:cs typeface="Calibri"/>
                <a:sym typeface="Calibri"/>
              </a:rPr>
              <a:t>Paul </a:t>
            </a:r>
            <a:r>
              <a:rPr lang="en-GB" sz="2800" dirty="0" err="1">
                <a:solidFill>
                  <a:schemeClr val="lt1"/>
                </a:solidFill>
                <a:latin typeface="Calibri"/>
                <a:ea typeface="Calibri"/>
                <a:cs typeface="Calibri"/>
                <a:sym typeface="Calibri"/>
              </a:rPr>
              <a:t>Dekkers</a:t>
            </a:r>
            <a:endParaRPr lang="en-GB" sz="2800" dirty="0">
              <a:solidFill>
                <a:schemeClr val="lt1"/>
              </a:solidFill>
              <a:latin typeface="Calibri"/>
              <a:ea typeface="Calibri"/>
              <a:cs typeface="Calibri"/>
              <a:sym typeface="Calibri"/>
            </a:endParaRPr>
          </a:p>
          <a:p>
            <a:pPr marL="0" marR="0" lvl="0" indent="0" algn="l" rtl="0">
              <a:spcBef>
                <a:spcPts val="0"/>
              </a:spcBef>
              <a:spcAft>
                <a:spcPts val="0"/>
              </a:spcAft>
              <a:buNone/>
            </a:pPr>
            <a:r>
              <a:rPr lang="en-GB" sz="2800" dirty="0">
                <a:solidFill>
                  <a:schemeClr val="lt1"/>
                </a:solidFill>
                <a:latin typeface="Calibri"/>
                <a:ea typeface="Calibri"/>
                <a:cs typeface="Calibri"/>
                <a:sym typeface="Calibri"/>
              </a:rPr>
              <a:t>(SURF)</a:t>
            </a:r>
            <a:endParaRPr dirty="0"/>
          </a:p>
        </p:txBody>
      </p:sp>
      <p:sp>
        <p:nvSpPr>
          <p:cNvPr id="236" name="Google Shape;236;g6e7ea3a7b0_0_102"/>
          <p:cNvSpPr/>
          <p:nvPr/>
        </p:nvSpPr>
        <p:spPr>
          <a:xfrm>
            <a:off x="7077807" y="214940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Davide Vaghetti </a:t>
            </a:r>
            <a:endParaRPr/>
          </a:p>
          <a:p>
            <a:pPr marL="0" marR="0" lvl="0" indent="0" algn="l" rtl="0">
              <a:spcBef>
                <a:spcPts val="0"/>
              </a:spcBef>
              <a:spcAft>
                <a:spcPts val="0"/>
              </a:spcAft>
              <a:buNone/>
            </a:pPr>
            <a:r>
              <a:rPr lang="en-GB" sz="2800">
                <a:solidFill>
                  <a:schemeClr val="lt1"/>
                </a:solidFill>
                <a:latin typeface="Calibri"/>
                <a:ea typeface="Calibri"/>
                <a:cs typeface="Calibri"/>
                <a:sym typeface="Calibri"/>
              </a:rPr>
              <a:t>(GARR)</a:t>
            </a:r>
            <a:endParaRPr/>
          </a:p>
        </p:txBody>
      </p:sp>
      <p:sp>
        <p:nvSpPr>
          <p:cNvPr id="237" name="Google Shape;237;g6e7ea3a7b0_0_102"/>
          <p:cNvSpPr/>
          <p:nvPr/>
        </p:nvSpPr>
        <p:spPr>
          <a:xfrm>
            <a:off x="9503050" y="5148350"/>
            <a:ext cx="27771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Michelle Williams (GÉANT)</a:t>
            </a:r>
            <a:endParaRPr/>
          </a:p>
        </p:txBody>
      </p:sp>
      <p:sp>
        <p:nvSpPr>
          <p:cNvPr id="238" name="Google Shape;238;g6e7ea3a7b0_0_102"/>
          <p:cNvSpPr/>
          <p:nvPr/>
        </p:nvSpPr>
        <p:spPr>
          <a:xfrm>
            <a:off x="8148325" y="3909661"/>
            <a:ext cx="37362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800">
                <a:solidFill>
                  <a:schemeClr val="lt1"/>
                </a:solidFill>
                <a:latin typeface="Calibri"/>
                <a:ea typeface="Calibri"/>
                <a:cs typeface="Calibri"/>
                <a:sym typeface="Calibri"/>
              </a:rPr>
              <a:t>Christos Kanellopoulos </a:t>
            </a:r>
            <a:br>
              <a:rPr lang="en-GB" sz="2800">
                <a:solidFill>
                  <a:schemeClr val="lt1"/>
                </a:solidFill>
                <a:latin typeface="Calibri"/>
                <a:ea typeface="Calibri"/>
                <a:cs typeface="Calibri"/>
                <a:sym typeface="Calibri"/>
              </a:rPr>
            </a:br>
            <a:r>
              <a:rPr lang="en-GB" sz="2800">
                <a:solidFill>
                  <a:schemeClr val="lt1"/>
                </a:solidFill>
                <a:latin typeface="Calibri"/>
                <a:ea typeface="Calibri"/>
                <a:cs typeface="Calibri"/>
                <a:sym typeface="Calibri"/>
              </a:rPr>
              <a:t>(GÉANT)</a:t>
            </a:r>
            <a:endParaRPr/>
          </a:p>
        </p:txBody>
      </p:sp>
      <p:grpSp>
        <p:nvGrpSpPr>
          <p:cNvPr id="239" name="Google Shape;239;g6e7ea3a7b0_0_102"/>
          <p:cNvGrpSpPr/>
          <p:nvPr/>
        </p:nvGrpSpPr>
        <p:grpSpPr>
          <a:xfrm>
            <a:off x="4835665" y="1773820"/>
            <a:ext cx="1828800" cy="1828800"/>
            <a:chOff x="4835665" y="2027211"/>
            <a:chExt cx="1828800" cy="1828800"/>
          </a:xfrm>
        </p:grpSpPr>
        <p:sp>
          <p:nvSpPr>
            <p:cNvPr id="240" name="Google Shape;240;g6e7ea3a7b0_0_102"/>
            <p:cNvSpPr/>
            <p:nvPr/>
          </p:nvSpPr>
          <p:spPr>
            <a:xfrm>
              <a:off x="4835665" y="202721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g6e7ea3a7b0_0_102"/>
            <p:cNvPicPr preferRelativeResize="0"/>
            <p:nvPr/>
          </p:nvPicPr>
          <p:blipFill rotWithShape="1">
            <a:blip r:embed="rId6">
              <a:alphaModFix/>
            </a:blip>
            <a:srcRect/>
            <a:stretch/>
          </p:blipFill>
          <p:spPr>
            <a:xfrm>
              <a:off x="4917185" y="2734463"/>
              <a:ext cx="1645920" cy="428100"/>
            </a:xfrm>
            <a:prstGeom prst="rect">
              <a:avLst/>
            </a:prstGeom>
            <a:noFill/>
            <a:ln>
              <a:noFill/>
            </a:ln>
          </p:spPr>
        </p:pic>
      </p:grpSp>
      <p:grpSp>
        <p:nvGrpSpPr>
          <p:cNvPr id="242" name="Google Shape;242;g6e7ea3a7b0_0_102"/>
          <p:cNvGrpSpPr/>
          <p:nvPr/>
        </p:nvGrpSpPr>
        <p:grpSpPr>
          <a:xfrm>
            <a:off x="6287229" y="3485301"/>
            <a:ext cx="1853319" cy="1828800"/>
            <a:chOff x="6287229" y="3485301"/>
            <a:chExt cx="1853319" cy="1828800"/>
          </a:xfrm>
        </p:grpSpPr>
        <p:sp>
          <p:nvSpPr>
            <p:cNvPr id="243" name="Google Shape;243;g6e7ea3a7b0_0_102"/>
            <p:cNvSpPr/>
            <p:nvPr/>
          </p:nvSpPr>
          <p:spPr>
            <a:xfrm>
              <a:off x="6287229" y="3485301"/>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g6e7ea3a7b0_0_102"/>
            <p:cNvPicPr preferRelativeResize="0"/>
            <p:nvPr/>
          </p:nvPicPr>
          <p:blipFill rotWithShape="1">
            <a:blip r:embed="rId7">
              <a:alphaModFix/>
            </a:blip>
            <a:srcRect/>
            <a:stretch/>
          </p:blipFill>
          <p:spPr>
            <a:xfrm>
              <a:off x="6311749" y="4159500"/>
              <a:ext cx="1828800" cy="459646"/>
            </a:xfrm>
            <a:prstGeom prst="rect">
              <a:avLst/>
            </a:prstGeom>
            <a:noFill/>
            <a:ln>
              <a:noFill/>
            </a:ln>
          </p:spPr>
        </p:pic>
      </p:grpSp>
      <p:grpSp>
        <p:nvGrpSpPr>
          <p:cNvPr id="245" name="Google Shape;245;g6e7ea3a7b0_0_102"/>
          <p:cNvGrpSpPr/>
          <p:nvPr/>
        </p:nvGrpSpPr>
        <p:grpSpPr>
          <a:xfrm>
            <a:off x="7724765" y="4906587"/>
            <a:ext cx="1828800" cy="1828800"/>
            <a:chOff x="7953365" y="4906587"/>
            <a:chExt cx="1828800" cy="1828800"/>
          </a:xfrm>
        </p:grpSpPr>
        <p:sp>
          <p:nvSpPr>
            <p:cNvPr id="246" name="Google Shape;246;g6e7ea3a7b0_0_102"/>
            <p:cNvSpPr/>
            <p:nvPr/>
          </p:nvSpPr>
          <p:spPr>
            <a:xfrm>
              <a:off x="7953365" y="4906587"/>
              <a:ext cx="1828800" cy="1828800"/>
            </a:xfrm>
            <a:prstGeom prst="ellipse">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7" name="Google Shape;247;g6e7ea3a7b0_0_102"/>
            <p:cNvPicPr preferRelativeResize="0"/>
            <p:nvPr/>
          </p:nvPicPr>
          <p:blipFill rotWithShape="1">
            <a:blip r:embed="rId8">
              <a:alphaModFix/>
            </a:blip>
            <a:srcRect/>
            <a:stretch/>
          </p:blipFill>
          <p:spPr>
            <a:xfrm>
              <a:off x="8021195" y="5548714"/>
              <a:ext cx="1645920" cy="476452"/>
            </a:xfrm>
            <a:prstGeom prst="rect">
              <a:avLst/>
            </a:prstGeom>
            <a:noFill/>
            <a:ln>
              <a:noFill/>
            </a:ln>
          </p:spPr>
        </p:pic>
      </p:grpSp>
      <p:pic>
        <p:nvPicPr>
          <p:cNvPr id="21" name="Picture 20">
            <a:extLst>
              <a:ext uri="{FF2B5EF4-FFF2-40B4-BE49-F238E27FC236}">
                <a16:creationId xmlns:a16="http://schemas.microsoft.com/office/drawing/2014/main" id="{C6253A56-2D4E-1940-8B2F-ED9F3050AD5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
          <a:stretch/>
        </p:blipFill>
        <p:spPr>
          <a:xfrm>
            <a:off x="10215309" y="160638"/>
            <a:ext cx="1807092" cy="864758"/>
          </a:xfrm>
          <a:prstGeom prst="rect">
            <a:avLst/>
          </a:prstGeom>
        </p:spPr>
      </p:pic>
    </p:spTree>
    <p:extLst>
      <p:ext uri="{BB962C8B-B14F-4D97-AF65-F5344CB8AC3E}">
        <p14:creationId xmlns:p14="http://schemas.microsoft.com/office/powerpoint/2010/main" val="1863704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8000"/>
          </a:blip>
          <a:stretch>
            <a:fillRect/>
          </a:stretch>
        </a:blipFill>
        <a:effectLst/>
      </p:bgPr>
    </p:bg>
    <p:spTree>
      <p:nvGrpSpPr>
        <p:cNvPr id="1" name="Shape 210"/>
        <p:cNvGrpSpPr/>
        <p:nvPr/>
      </p:nvGrpSpPr>
      <p:grpSpPr>
        <a:xfrm>
          <a:off x="0" y="0"/>
          <a:ext cx="0" cy="0"/>
          <a:chOff x="0" y="0"/>
          <a:chExt cx="0" cy="0"/>
        </a:xfrm>
      </p:grpSpPr>
      <p:sp>
        <p:nvSpPr>
          <p:cNvPr id="211" name="Google Shape;211;g6e7ea3a7b0_0_85"/>
          <p:cNvSpPr/>
          <p:nvPr/>
        </p:nvSpPr>
        <p:spPr>
          <a:xfrm>
            <a:off x="8041578" y="1839818"/>
            <a:ext cx="3823500" cy="3057900"/>
          </a:xfrm>
          <a:prstGeom prst="ellipse">
            <a:avLst/>
          </a:prstGeom>
          <a:solidFill>
            <a:srgbClr val="003F5F">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2" name="Google Shape;212;g6e7ea3a7b0_0_85"/>
          <p:cNvSpPr/>
          <p:nvPr/>
        </p:nvSpPr>
        <p:spPr>
          <a:xfrm>
            <a:off x="1179141" y="1553023"/>
            <a:ext cx="3810000" cy="652800"/>
          </a:xfrm>
          <a:prstGeom prst="rect">
            <a:avLst/>
          </a:prstGeom>
          <a:solidFill>
            <a:srgbClr val="A530AE">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Incubator </a:t>
            </a:r>
            <a:endParaRPr/>
          </a:p>
        </p:txBody>
      </p:sp>
      <p:sp>
        <p:nvSpPr>
          <p:cNvPr id="213" name="Google Shape;213;g6e7ea3a7b0_0_85"/>
          <p:cNvSpPr/>
          <p:nvPr/>
        </p:nvSpPr>
        <p:spPr>
          <a:xfrm>
            <a:off x="8050523" y="2137706"/>
            <a:ext cx="3065400" cy="2544600"/>
          </a:xfrm>
          <a:prstGeom prst="ellipse">
            <a:avLst/>
          </a:prstGeom>
          <a:solidFill>
            <a:srgbClr val="9CC2E5">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4" name="Google Shape;214;g6e7ea3a7b0_0_85"/>
          <p:cNvSpPr/>
          <p:nvPr/>
        </p:nvSpPr>
        <p:spPr>
          <a:xfrm>
            <a:off x="1179142" y="4897623"/>
            <a:ext cx="3810000" cy="7986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Operational Support</a:t>
            </a:r>
            <a:endParaRPr/>
          </a:p>
        </p:txBody>
      </p:sp>
      <p:sp>
        <p:nvSpPr>
          <p:cNvPr id="215" name="Google Shape;215;g6e7ea3a7b0_0_85"/>
          <p:cNvSpPr/>
          <p:nvPr/>
        </p:nvSpPr>
        <p:spPr>
          <a:xfrm>
            <a:off x="8091880" y="2614950"/>
            <a:ext cx="1807200" cy="1645800"/>
          </a:xfrm>
          <a:prstGeom prst="ellipse">
            <a:avLst/>
          </a:prstGeom>
          <a:solidFill>
            <a:srgbClr val="DDEAF6">
              <a:alpha val="717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3F5F"/>
                </a:solidFill>
                <a:latin typeface="Calibri"/>
                <a:ea typeface="Calibri"/>
                <a:cs typeface="Calibri"/>
                <a:sym typeface="Calibri"/>
              </a:rPr>
              <a:t>Identity Feds</a:t>
            </a:r>
            <a:endParaRPr sz="2400">
              <a:solidFill>
                <a:srgbClr val="003F5F"/>
              </a:solidFill>
              <a:latin typeface="Calibri"/>
              <a:ea typeface="Calibri"/>
              <a:cs typeface="Calibri"/>
              <a:sym typeface="Calibri"/>
            </a:endParaRPr>
          </a:p>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6" name="Google Shape;216;g6e7ea3a7b0_0_85"/>
          <p:cNvSpPr txBox="1"/>
          <p:nvPr/>
        </p:nvSpPr>
        <p:spPr>
          <a:xfrm>
            <a:off x="9543082" y="2805562"/>
            <a:ext cx="1840500" cy="12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rgbClr val="002060"/>
                </a:solidFill>
                <a:latin typeface="Calibri"/>
                <a:ea typeface="Calibri"/>
                <a:cs typeface="Calibri"/>
                <a:sym typeface="Calibri"/>
              </a:rPr>
              <a:t>r/e-infras</a:t>
            </a:r>
            <a:endParaRPr sz="2400">
              <a:solidFill>
                <a:srgbClr val="002060"/>
              </a:solidFill>
              <a:latin typeface="Calibri"/>
              <a:ea typeface="Calibri"/>
              <a:cs typeface="Calibri"/>
              <a:sym typeface="Calibri"/>
            </a:endParaRPr>
          </a:p>
          <a:p>
            <a:pPr marL="0" marR="0" lvl="0" indent="0" algn="ctr" rtl="0">
              <a:spcBef>
                <a:spcPts val="0"/>
              </a:spcBef>
              <a:spcAft>
                <a:spcPts val="0"/>
              </a:spcAft>
              <a:buNone/>
            </a:pPr>
            <a:r>
              <a:rPr lang="en-GB" sz="2400">
                <a:solidFill>
                  <a:srgbClr val="002060"/>
                </a:solidFill>
                <a:latin typeface="Calibri"/>
                <a:ea typeface="Calibri"/>
                <a:cs typeface="Calibri"/>
                <a:sym typeface="Calibri"/>
              </a:rPr>
              <a:t>EOSC</a:t>
            </a:r>
            <a:endParaRPr/>
          </a:p>
          <a:p>
            <a:pPr marL="0" marR="0" lvl="0" indent="0" algn="ctr" rtl="0">
              <a:spcBef>
                <a:spcPts val="0"/>
              </a:spcBef>
              <a:spcAft>
                <a:spcPts val="0"/>
              </a:spcAft>
              <a:buNone/>
            </a:pPr>
            <a:endParaRPr sz="2400">
              <a:solidFill>
                <a:srgbClr val="002060"/>
              </a:solidFill>
              <a:latin typeface="Calibri"/>
              <a:ea typeface="Calibri"/>
              <a:cs typeface="Calibri"/>
              <a:sym typeface="Calibri"/>
            </a:endParaRPr>
          </a:p>
        </p:txBody>
      </p:sp>
      <p:sp>
        <p:nvSpPr>
          <p:cNvPr id="217" name="Google Shape;217;g6e7ea3a7b0_0_85"/>
          <p:cNvSpPr/>
          <p:nvPr/>
        </p:nvSpPr>
        <p:spPr>
          <a:xfrm>
            <a:off x="7047399" y="3235278"/>
            <a:ext cx="952500" cy="564600"/>
          </a:xfrm>
          <a:prstGeom prst="leftRightArrow">
            <a:avLst>
              <a:gd name="adj1" fmla="val 50000"/>
              <a:gd name="adj2" fmla="val 50000"/>
            </a:avLst>
          </a:prstGeom>
          <a:solidFill>
            <a:srgbClr val="003F5D"/>
          </a:solidFill>
          <a:ln w="95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218" name="Google Shape;218;g6e7ea3a7b0_0_85"/>
          <p:cNvSpPr txBox="1"/>
          <p:nvPr/>
        </p:nvSpPr>
        <p:spPr>
          <a:xfrm>
            <a:off x="10571151" y="3057539"/>
            <a:ext cx="1840500" cy="461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eGov</a:t>
            </a:r>
            <a:endParaRPr sz="2400">
              <a:solidFill>
                <a:schemeClr val="lt1"/>
              </a:solidFill>
              <a:latin typeface="Calibri"/>
              <a:ea typeface="Calibri"/>
              <a:cs typeface="Calibri"/>
              <a:sym typeface="Calibri"/>
            </a:endParaRPr>
          </a:p>
        </p:txBody>
      </p:sp>
      <p:sp>
        <p:nvSpPr>
          <p:cNvPr id="219" name="Google Shape;219;g6e7ea3a7b0_0_85"/>
          <p:cNvSpPr/>
          <p:nvPr/>
        </p:nvSpPr>
        <p:spPr>
          <a:xfrm>
            <a:off x="1179143" y="2341418"/>
            <a:ext cx="3810000" cy="2358300"/>
          </a:xfrm>
          <a:prstGeom prst="roundRect">
            <a:avLst>
              <a:gd name="adj" fmla="val 16667"/>
            </a:avLst>
          </a:prstGeom>
          <a:solidFill>
            <a:srgbClr val="ED1556">
              <a:alpha val="9373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a:solidFill>
                  <a:schemeClr val="lt1"/>
                </a:solidFill>
                <a:latin typeface="Calibri"/>
                <a:ea typeface="Calibri"/>
                <a:cs typeface="Calibri"/>
                <a:sym typeface="Calibri"/>
              </a:rPr>
              <a:t> T&amp;I Services </a:t>
            </a:r>
            <a:endParaRPr sz="3200" b="1">
              <a:solidFill>
                <a:schemeClr val="lt1"/>
              </a:solidFill>
              <a:latin typeface="Calibri"/>
              <a:ea typeface="Calibri"/>
              <a:cs typeface="Calibri"/>
              <a:sym typeface="Calibri"/>
            </a:endParaRPr>
          </a:p>
        </p:txBody>
      </p:sp>
      <p:sp>
        <p:nvSpPr>
          <p:cNvPr id="220" name="Google Shape;220;g6e7ea3a7b0_0_85"/>
          <p:cNvSpPr/>
          <p:nvPr/>
        </p:nvSpPr>
        <p:spPr>
          <a:xfrm>
            <a:off x="5078774" y="1553022"/>
            <a:ext cx="1938900" cy="4132200"/>
          </a:xfrm>
          <a:prstGeom prst="rect">
            <a:avLst/>
          </a:prstGeom>
          <a:solidFill>
            <a:srgbClr val="065081">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lt1"/>
                </a:solidFill>
                <a:latin typeface="Calibri"/>
                <a:ea typeface="Calibri"/>
                <a:cs typeface="Calibri"/>
                <a:sym typeface="Calibri"/>
              </a:rPr>
              <a:t>Enabling Communities </a:t>
            </a:r>
            <a:endParaRPr sz="2400">
              <a:solidFill>
                <a:schemeClr val="lt1"/>
              </a:solidFill>
              <a:latin typeface="Calibri"/>
              <a:ea typeface="Calibri"/>
              <a:cs typeface="Calibri"/>
              <a:sym typeface="Calibri"/>
            </a:endParaRPr>
          </a:p>
        </p:txBody>
      </p:sp>
      <p:pic>
        <p:nvPicPr>
          <p:cNvPr id="221" name="Google Shape;221;g6e7ea3a7b0_0_85"/>
          <p:cNvPicPr preferRelativeResize="0"/>
          <p:nvPr/>
        </p:nvPicPr>
        <p:blipFill rotWithShape="1">
          <a:blip r:embed="rId4">
            <a:alphaModFix/>
          </a:blip>
          <a:srcRect/>
          <a:stretch/>
        </p:blipFill>
        <p:spPr>
          <a:xfrm>
            <a:off x="8193805" y="3479116"/>
            <a:ext cx="1553813" cy="549384"/>
          </a:xfrm>
          <a:prstGeom prst="rect">
            <a:avLst/>
          </a:prstGeom>
          <a:noFill/>
          <a:ln>
            <a:noFill/>
          </a:ln>
        </p:spPr>
      </p:pic>
      <p:pic>
        <p:nvPicPr>
          <p:cNvPr id="222" name="Google Shape;222;g6e7ea3a7b0_0_85"/>
          <p:cNvPicPr preferRelativeResize="0"/>
          <p:nvPr/>
        </p:nvPicPr>
        <p:blipFill rotWithShape="1">
          <a:blip r:embed="rId5">
            <a:alphaModFix/>
          </a:blip>
          <a:srcRect/>
          <a:stretch/>
        </p:blipFill>
        <p:spPr>
          <a:xfrm>
            <a:off x="8768270" y="2181774"/>
            <a:ext cx="1645920" cy="453782"/>
          </a:xfrm>
          <a:prstGeom prst="rect">
            <a:avLst/>
          </a:prstGeom>
          <a:noFill/>
          <a:ln>
            <a:noFill/>
          </a:ln>
        </p:spPr>
      </p:pic>
      <p:pic>
        <p:nvPicPr>
          <p:cNvPr id="223" name="Google Shape;223;g6e7ea3a7b0_0_85"/>
          <p:cNvPicPr preferRelativeResize="0"/>
          <p:nvPr/>
        </p:nvPicPr>
        <p:blipFill rotWithShape="1">
          <a:blip r:embed="rId6">
            <a:alphaModFix/>
          </a:blip>
          <a:srcRect/>
          <a:stretch/>
        </p:blipFill>
        <p:spPr>
          <a:xfrm>
            <a:off x="9533122" y="3600303"/>
            <a:ext cx="1172900" cy="1172900"/>
          </a:xfrm>
          <a:prstGeom prst="rect">
            <a:avLst/>
          </a:prstGeom>
          <a:noFill/>
          <a:ln>
            <a:noFill/>
          </a:ln>
        </p:spPr>
      </p:pic>
      <p:pic>
        <p:nvPicPr>
          <p:cNvPr id="15" name="Picture 14">
            <a:extLst>
              <a:ext uri="{FF2B5EF4-FFF2-40B4-BE49-F238E27FC236}">
                <a16:creationId xmlns:a16="http://schemas.microsoft.com/office/drawing/2014/main" id="{FD723CCC-EFB9-BD4A-9C67-2C7011F01C3C}"/>
              </a:ext>
            </a:extLst>
          </p:cNvPr>
          <p:cNvPicPr>
            <a:picLocks noChangeAspect="1"/>
          </p:cNvPicPr>
          <p:nvPr/>
        </p:nvPicPr>
        <p:blipFill>
          <a:blip r:embed="rId7"/>
          <a:stretch>
            <a:fillRect/>
          </a:stretch>
        </p:blipFill>
        <p:spPr>
          <a:xfrm>
            <a:off x="10180511" y="207237"/>
            <a:ext cx="1866261" cy="811418"/>
          </a:xfrm>
          <a:prstGeom prst="rect">
            <a:avLst/>
          </a:prstGeom>
        </p:spPr>
      </p:pic>
    </p:spTree>
    <p:extLst>
      <p:ext uri="{BB962C8B-B14F-4D97-AF65-F5344CB8AC3E}">
        <p14:creationId xmlns:p14="http://schemas.microsoft.com/office/powerpoint/2010/main" val="215745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B51F9-6404-45E0-BAC3-61530DB21E46}"/>
              </a:ext>
            </a:extLst>
          </p:cNvPr>
          <p:cNvSpPr>
            <a:spLocks noGrp="1"/>
          </p:cNvSpPr>
          <p:nvPr>
            <p:ph type="title"/>
          </p:nvPr>
        </p:nvSpPr>
        <p:spPr/>
        <p:txBody>
          <a:bodyPr/>
          <a:lstStyle/>
          <a:p>
            <a:r>
              <a:rPr lang="en-GB" dirty="0"/>
              <a:t>Enabling Communities</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5</a:t>
            </a:fld>
            <a:endParaRPr lang="en-GB" dirty="0"/>
          </a:p>
        </p:txBody>
      </p:sp>
      <p:pic>
        <p:nvPicPr>
          <p:cNvPr id="8" name="Picture 7">
            <a:extLst>
              <a:ext uri="{FF2B5EF4-FFF2-40B4-BE49-F238E27FC236}">
                <a16:creationId xmlns:a16="http://schemas.microsoft.com/office/drawing/2014/main" id="{02B95EF0-5C14-4A4F-9566-B97D2B073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736600"/>
            <a:ext cx="10477500" cy="5384800"/>
          </a:xfrm>
          <a:prstGeom prst="rect">
            <a:avLst/>
          </a:prstGeom>
        </p:spPr>
      </p:pic>
    </p:spTree>
    <p:extLst>
      <p:ext uri="{BB962C8B-B14F-4D97-AF65-F5344CB8AC3E}">
        <p14:creationId xmlns:p14="http://schemas.microsoft.com/office/powerpoint/2010/main" val="2035360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1000124" y="1728788"/>
            <a:ext cx="9970497" cy="4125458"/>
          </a:xfrm>
        </p:spPr>
        <p:txBody>
          <a:bodyPr/>
          <a:lstStyle/>
          <a:p>
            <a:pPr marL="0" indent="0">
              <a:buNone/>
            </a:pPr>
            <a:r>
              <a:rPr lang="en-GB" dirty="0"/>
              <a:t>T&amp;I Business Development Coordination</a:t>
            </a:r>
          </a:p>
          <a:p>
            <a:endParaRPr lang="en-GB" dirty="0"/>
          </a:p>
          <a:p>
            <a:pPr marL="0" indent="0">
              <a:buNone/>
            </a:pPr>
            <a:r>
              <a:rPr lang="en-GB" dirty="0"/>
              <a:t>Facilitating of the AEGIS group</a:t>
            </a:r>
          </a:p>
          <a:p>
            <a:pPr marL="0" indent="0">
              <a:buNone/>
            </a:pPr>
            <a:endParaRPr lang="en-GB" dirty="0"/>
          </a:p>
          <a:p>
            <a:pPr marL="0" indent="0">
              <a:buNone/>
            </a:pPr>
            <a:r>
              <a:rPr lang="en-GB" dirty="0"/>
              <a:t>T&amp;I eScience Global Engagement</a:t>
            </a:r>
          </a:p>
          <a:p>
            <a:endParaRPr lang="en-GB" dirty="0"/>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6</a:t>
            </a:fld>
            <a:endParaRPr lang="en-GB" dirty="0"/>
          </a:p>
        </p:txBody>
      </p:sp>
      <p:pic>
        <p:nvPicPr>
          <p:cNvPr id="5" name="Picture 4">
            <a:extLst>
              <a:ext uri="{FF2B5EF4-FFF2-40B4-BE49-F238E27FC236}">
                <a16:creationId xmlns:a16="http://schemas.microsoft.com/office/drawing/2014/main" id="{21CE9024-0A34-1647-A45B-31D2B2EE7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602" y="3231696"/>
            <a:ext cx="4657725" cy="2393788"/>
          </a:xfrm>
          <a:prstGeom prst="rect">
            <a:avLst/>
          </a:prstGeom>
        </p:spPr>
      </p:pic>
      <p:pic>
        <p:nvPicPr>
          <p:cNvPr id="6" name="Picture 5">
            <a:extLst>
              <a:ext uri="{FF2B5EF4-FFF2-40B4-BE49-F238E27FC236}">
                <a16:creationId xmlns:a16="http://schemas.microsoft.com/office/drawing/2014/main" id="{9CEB4955-2D4B-804A-AAFD-53C5022A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5" y="1502908"/>
            <a:ext cx="758954" cy="758954"/>
          </a:xfrm>
          <a:prstGeom prst="rect">
            <a:avLst/>
          </a:prstGeom>
        </p:spPr>
      </p:pic>
      <p:pic>
        <p:nvPicPr>
          <p:cNvPr id="7" name="Picture 6">
            <a:extLst>
              <a:ext uri="{FF2B5EF4-FFF2-40B4-BE49-F238E27FC236}">
                <a16:creationId xmlns:a16="http://schemas.microsoft.com/office/drawing/2014/main" id="{294CFBE6-FCE8-4F4C-978C-FA1252901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96" y="2474250"/>
            <a:ext cx="741018" cy="728870"/>
          </a:xfrm>
          <a:prstGeom prst="rect">
            <a:avLst/>
          </a:prstGeom>
        </p:spPr>
      </p:pic>
      <p:pic>
        <p:nvPicPr>
          <p:cNvPr id="8" name="Picture 7">
            <a:extLst>
              <a:ext uri="{FF2B5EF4-FFF2-40B4-BE49-F238E27FC236}">
                <a16:creationId xmlns:a16="http://schemas.microsoft.com/office/drawing/2014/main" id="{41C145E1-7436-2D41-8360-A10982904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96" y="3415508"/>
            <a:ext cx="737754" cy="737754"/>
          </a:xfrm>
          <a:prstGeom prst="rect">
            <a:avLst/>
          </a:prstGeom>
        </p:spPr>
      </p:pic>
    </p:spTree>
    <p:extLst>
      <p:ext uri="{BB962C8B-B14F-4D97-AF65-F5344CB8AC3E}">
        <p14:creationId xmlns:p14="http://schemas.microsoft.com/office/powerpoint/2010/main" val="4182135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8A6851-4816-B941-B1E8-994EB1FDEBB4}"/>
              </a:ext>
            </a:extLst>
          </p:cNvPr>
          <p:cNvPicPr>
            <a:picLocks noChangeAspect="1"/>
          </p:cNvPicPr>
          <p:nvPr/>
        </p:nvPicPr>
        <p:blipFill>
          <a:blip r:embed="rId2"/>
          <a:stretch>
            <a:fillRect/>
          </a:stretch>
        </p:blipFill>
        <p:spPr>
          <a:xfrm>
            <a:off x="8927136" y="3565525"/>
            <a:ext cx="3264864" cy="2613025"/>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566770" y="2102982"/>
            <a:ext cx="8360366" cy="3369131"/>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85000" lnSpcReduction="10000"/>
          </a:bodyPr>
          <a:lstStyle/>
          <a:p>
            <a:pPr marL="0" indent="0" algn="ctr">
              <a:buNone/>
            </a:pPr>
            <a:endParaRPr lang="en-GB" sz="3200" dirty="0">
              <a:ln w="0"/>
              <a:solidFill>
                <a:schemeClr val="tx1"/>
              </a:solidFill>
              <a:effectLst>
                <a:outerShdw blurRad="38100" dist="19050" dir="2700000" algn="tl" rotWithShape="0">
                  <a:schemeClr val="dk1">
                    <a:alpha val="40000"/>
                  </a:schemeClr>
                </a:outerShdw>
              </a:effectLst>
            </a:endParaRPr>
          </a:p>
          <a:p>
            <a:pPr marL="0" indent="0" algn="ctr">
              <a:buNone/>
            </a:pPr>
            <a:r>
              <a:rPr lang="en-GB" sz="3200" dirty="0">
                <a:ln w="0"/>
                <a:solidFill>
                  <a:schemeClr val="tx1"/>
                </a:solidFill>
                <a:effectLst>
                  <a:outerShdw blurRad="38100" dist="19050" dir="2700000" algn="tl" rotWithShape="0">
                    <a:schemeClr val="dk1">
                      <a:alpha val="40000"/>
                    </a:schemeClr>
                  </a:outerShdw>
                </a:effectLst>
              </a:rPr>
              <a:t>The AARC Engagement Group for Infrastructures (AEGIS) brings together </a:t>
            </a:r>
            <a:r>
              <a:rPr lang="en-GB" sz="3200" dirty="0">
                <a:ln w="0">
                  <a:noFill/>
                </a:ln>
                <a:solidFill>
                  <a:sysClr val="windowText" lastClr="000000"/>
                </a:solidFill>
                <a:effectLst>
                  <a:outerShdw blurRad="38100" dist="25400" dir="5400000" algn="ctr" rotWithShape="0">
                    <a:srgbClr val="6E747A">
                      <a:alpha val="43000"/>
                    </a:srgbClr>
                  </a:outerShdw>
                </a:effectLst>
              </a:rPr>
              <a:t>global representatives from </a:t>
            </a:r>
            <a:r>
              <a:rPr lang="en-GB" sz="3200" dirty="0">
                <a:ln w="0">
                  <a:solidFill>
                    <a:srgbClr val="F83E54"/>
                  </a:solidFill>
                </a:ln>
                <a:solidFill>
                  <a:sysClr val="windowText" lastClr="000000"/>
                </a:solidFill>
                <a:effectLst>
                  <a:outerShdw blurRad="38100" dist="25400" dir="5400000" algn="ctr" rotWithShape="0">
                    <a:srgbClr val="6E747A">
                      <a:alpha val="43000"/>
                    </a:srgbClr>
                  </a:outerShdw>
                </a:effectLst>
              </a:rPr>
              <a:t>AAI operators in research infrastructures and e-infrastructures</a:t>
            </a:r>
            <a:r>
              <a:rPr lang="en-GB" sz="3200" dirty="0">
                <a:ln w="0"/>
                <a:solidFill>
                  <a:schemeClr val="tx1"/>
                </a:solidFill>
                <a:effectLst>
                  <a:outerShdw blurRad="38100" dist="19050" dir="2700000" algn="tl" rotWithShape="0">
                    <a:schemeClr val="dk1">
                      <a:alpha val="40000"/>
                    </a:schemeClr>
                  </a:outerShdw>
                </a:effectLst>
              </a:rPr>
              <a:t>, which are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implementing</a:t>
            </a:r>
            <a:r>
              <a:rPr lang="en-GB" sz="3200" dirty="0">
                <a:ln w="0"/>
                <a:solidFill>
                  <a:schemeClr val="tx1"/>
                </a:solidFill>
                <a:effectLst>
                  <a:outerShdw blurRad="38100" dist="19050" dir="2700000" algn="tl" rotWithShape="0">
                    <a:schemeClr val="dk1">
                      <a:alpha val="40000"/>
                    </a:schemeClr>
                  </a:outerShdw>
                </a:effectLst>
              </a:rPr>
              <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authentication and authorisation services</a:t>
            </a:r>
            <a:r>
              <a:rPr lang="en-GB" sz="3200" dirty="0">
                <a:ln w="0"/>
                <a:solidFill>
                  <a:schemeClr val="tx1"/>
                </a:solidFill>
                <a:effectLst>
                  <a:outerShdw blurRad="38100" dist="19050" dir="2700000" algn="tl" rotWithShape="0">
                    <a:schemeClr val="dk1">
                      <a:alpha val="40000"/>
                    </a:schemeClr>
                  </a:outerShdw>
                </a:effectLst>
              </a:rPr>
              <a:t> that support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federated access</a:t>
            </a:r>
            <a:r>
              <a:rPr lang="en-GB" sz="3200" dirty="0">
                <a:ln w="0"/>
                <a:solidFill>
                  <a:schemeClr val="tx1"/>
                </a:solidFill>
                <a:effectLst>
                  <a:outerShdw blurRad="38100" dist="19050" dir="2700000" algn="tl" rotWithShape="0">
                    <a:schemeClr val="dk1">
                      <a:alpha val="40000"/>
                    </a:schemeClr>
                  </a:outerShdw>
                </a:effectLst>
              </a:rPr>
              <a:t>, to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discuss adoption of policy</a:t>
            </a:r>
            <a:r>
              <a:rPr lang="en-GB" sz="3200" dirty="0">
                <a:ln w="0"/>
                <a:solidFill>
                  <a:schemeClr val="tx1"/>
                </a:solidFill>
                <a:effectLst>
                  <a:outerShdw blurRad="38100" dist="19050" dir="2700000" algn="tl" rotWithShape="0">
                    <a:schemeClr val="dk1">
                      <a:alpha val="40000"/>
                    </a:schemeClr>
                  </a:outerShdw>
                </a:effectLst>
              </a:rPr>
              <a:t> and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technical best practices</a:t>
            </a:r>
            <a:r>
              <a:rPr lang="en-GB" sz="3200" dirty="0">
                <a:ln w="0"/>
                <a:solidFill>
                  <a:schemeClr val="tx1"/>
                </a:solidFill>
                <a:effectLst>
                  <a:outerShdw blurRad="38100" dist="19050" dir="2700000" algn="tl" rotWithShape="0">
                    <a:schemeClr val="dk1">
                      <a:alpha val="40000"/>
                    </a:schemeClr>
                  </a:outerShdw>
                </a:effectLst>
              </a:rPr>
              <a:t> that </a:t>
            </a:r>
            <a:r>
              <a:rPr lang="en-GB" sz="3200" dirty="0">
                <a:ln w="0">
                  <a:solidFill>
                    <a:srgbClr val="F83E54"/>
                  </a:solidFill>
                </a:ln>
                <a:solidFill>
                  <a:schemeClr val="tx1"/>
                </a:solidFill>
                <a:effectLst>
                  <a:outerShdw blurRad="38100" dist="19050" dir="2700000" algn="tl" rotWithShape="0">
                    <a:schemeClr val="dk1">
                      <a:alpha val="40000"/>
                    </a:schemeClr>
                  </a:outerShdw>
                </a:effectLst>
              </a:rPr>
              <a:t>facilitate</a:t>
            </a:r>
            <a:r>
              <a:rPr lang="en-GB" sz="3200" dirty="0">
                <a:ln w="0"/>
                <a:solidFill>
                  <a:schemeClr val="tx1"/>
                </a:solidFill>
                <a:effectLst>
                  <a:outerShdw blurRad="38100" dist="19050" dir="2700000" algn="tl" rotWithShape="0">
                    <a:schemeClr val="dk1">
                      <a:alpha val="40000"/>
                    </a:schemeClr>
                  </a:outerShdw>
                </a:effectLst>
              </a:rPr>
              <a:t> interoperability across e-infrastructures ands e-infrastructures. </a:t>
            </a: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7</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AEGIS</a:t>
            </a:r>
          </a:p>
        </p:txBody>
      </p:sp>
    </p:spTree>
    <p:extLst>
      <p:ext uri="{BB962C8B-B14F-4D97-AF65-F5344CB8AC3E}">
        <p14:creationId xmlns:p14="http://schemas.microsoft.com/office/powerpoint/2010/main" val="282148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FB53F-E46F-3E49-97FF-0B05D4B1A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332" y="4895800"/>
            <a:ext cx="1821689" cy="1566652"/>
          </a:xfrm>
          <a:prstGeom prst="rect">
            <a:avLst/>
          </a:prstGeom>
        </p:spPr>
      </p:pic>
      <p:sp>
        <p:nvSpPr>
          <p:cNvPr id="2" name="Content Placeholder 1">
            <a:extLst>
              <a:ext uri="{FF2B5EF4-FFF2-40B4-BE49-F238E27FC236}">
                <a16:creationId xmlns:a16="http://schemas.microsoft.com/office/drawing/2014/main" id="{0F207AD7-D5BB-4A51-94FF-DAF30F8F80F6}"/>
              </a:ext>
            </a:extLst>
          </p:cNvPr>
          <p:cNvSpPr>
            <a:spLocks noGrp="1"/>
          </p:cNvSpPr>
          <p:nvPr>
            <p:ph idx="1"/>
          </p:nvPr>
        </p:nvSpPr>
        <p:spPr>
          <a:xfrm>
            <a:off x="454525" y="1860094"/>
            <a:ext cx="8360366" cy="2826206"/>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GB" dirty="0"/>
          </a:p>
          <a:p>
            <a:pPr marL="0" indent="0" algn="ctr">
              <a:buNone/>
            </a:pPr>
            <a:r>
              <a:rPr lang="en-GB" dirty="0"/>
              <a:t>The 'eScience Global Engagement' of </a:t>
            </a:r>
            <a:r>
              <a:rPr lang="en-GB" dirty="0" err="1"/>
              <a:t>EnCo</a:t>
            </a:r>
            <a:r>
              <a:rPr lang="en-GB" dirty="0"/>
              <a:t> in the GEANT project is there to support those developments in the policy and best practice areas that would benefit the community at large, and do that by means of supporting the work in the existing forums such as WISE, FIM4R, IGTF, REFEDS, AARC-community, and the research and e-Infra communities directly</a:t>
            </a:r>
            <a:endParaRPr lang="en-GB" sz="3200" dirty="0">
              <a:ln w="0"/>
              <a:solidFill>
                <a:schemeClr val="tx1"/>
              </a:solidFill>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8</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9" name="Picture 8">
            <a:extLst>
              <a:ext uri="{FF2B5EF4-FFF2-40B4-BE49-F238E27FC236}">
                <a16:creationId xmlns:a16="http://schemas.microsoft.com/office/drawing/2014/main" id="{63435201-D3D5-394C-B40E-DA414AD08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465" y="5366802"/>
            <a:ext cx="1673164" cy="624648"/>
          </a:xfrm>
          <a:prstGeom prst="rect">
            <a:avLst/>
          </a:prstGeom>
        </p:spPr>
      </p:pic>
      <p:pic>
        <p:nvPicPr>
          <p:cNvPr id="12" name="Picture 11">
            <a:extLst>
              <a:ext uri="{FF2B5EF4-FFF2-40B4-BE49-F238E27FC236}">
                <a16:creationId xmlns:a16="http://schemas.microsoft.com/office/drawing/2014/main" id="{E69C95AF-2201-6D41-A71E-CBFA342E5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1828" y="5252502"/>
            <a:ext cx="3094830" cy="853248"/>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Tree>
    <p:extLst>
      <p:ext uri="{BB962C8B-B14F-4D97-AF65-F5344CB8AC3E}">
        <p14:creationId xmlns:p14="http://schemas.microsoft.com/office/powerpoint/2010/main" val="4230955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57B579-A87E-F54A-A4F4-AFAC594877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1208" y="1737518"/>
            <a:ext cx="7202233" cy="3382963"/>
          </a:xfrm>
          <a:effectLst>
            <a:glow rad="101600">
              <a:srgbClr val="124E6A">
                <a:alpha val="60000"/>
              </a:srgbClr>
            </a:glow>
          </a:effectLst>
        </p:spPr>
        <p:style>
          <a:lnRef idx="2">
            <a:schemeClr val="dk1"/>
          </a:lnRef>
          <a:fillRef idx="1">
            <a:schemeClr val="lt1"/>
          </a:fillRef>
          <a:effectRef idx="0">
            <a:schemeClr val="dk1"/>
          </a:effectRef>
          <a:fontRef idx="minor">
            <a:schemeClr val="dk1"/>
          </a:fontRef>
        </p:style>
      </p:pic>
      <p:sp>
        <p:nvSpPr>
          <p:cNvPr id="4" name="Slide Number Placeholder 3">
            <a:extLst>
              <a:ext uri="{FF2B5EF4-FFF2-40B4-BE49-F238E27FC236}">
                <a16:creationId xmlns:a16="http://schemas.microsoft.com/office/drawing/2014/main" id="{4CD5C7E0-A625-4D9D-8B21-5438A0DDC8E4}"/>
              </a:ext>
            </a:extLst>
          </p:cNvPr>
          <p:cNvSpPr>
            <a:spLocks noGrp="1"/>
          </p:cNvSpPr>
          <p:nvPr>
            <p:ph type="sldNum" sz="quarter" idx="10"/>
          </p:nvPr>
        </p:nvSpPr>
        <p:spPr/>
        <p:txBody>
          <a:bodyPr/>
          <a:lstStyle/>
          <a:p>
            <a:pPr defTabSz="914377"/>
            <a:fld id="{99DB5B91-B4E4-4EE4-BE5C-3E09032CE5EC}" type="slidenum">
              <a:rPr lang="en-GB" smtClean="0"/>
              <a:pPr defTabSz="914377"/>
              <a:t>9</a:t>
            </a:fld>
            <a:endParaRPr lang="en-GB" dirty="0"/>
          </a:p>
        </p:txBody>
      </p:sp>
      <p:sp>
        <p:nvSpPr>
          <p:cNvPr id="11" name="Title 2">
            <a:extLst>
              <a:ext uri="{FF2B5EF4-FFF2-40B4-BE49-F238E27FC236}">
                <a16:creationId xmlns:a16="http://schemas.microsoft.com/office/drawing/2014/main" id="{95D2125E-9DCF-334E-814A-92F58CDE2244}"/>
              </a:ext>
            </a:extLst>
          </p:cNvPr>
          <p:cNvSpPr>
            <a:spLocks noGrp="1"/>
          </p:cNvSpPr>
          <p:nvPr>
            <p:ph type="title"/>
          </p:nvPr>
        </p:nvSpPr>
        <p:spPr>
          <a:xfrm>
            <a:off x="454525" y="204374"/>
            <a:ext cx="10515600" cy="938624"/>
          </a:xfrm>
        </p:spPr>
        <p:txBody>
          <a:bodyPr/>
          <a:lstStyle/>
          <a:p>
            <a:r>
              <a:rPr lang="en-GB" dirty="0"/>
              <a:t>T&amp;I eScience Global Engagement</a:t>
            </a:r>
          </a:p>
        </p:txBody>
      </p:sp>
      <p:pic>
        <p:nvPicPr>
          <p:cNvPr id="7" name="Picture 6">
            <a:extLst>
              <a:ext uri="{FF2B5EF4-FFF2-40B4-BE49-F238E27FC236}">
                <a16:creationId xmlns:a16="http://schemas.microsoft.com/office/drawing/2014/main" id="{84A93147-F511-F248-B98B-983D3157B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7438" y="4795682"/>
            <a:ext cx="1766889" cy="1766889"/>
          </a:xfrm>
          <a:prstGeom prst="rect">
            <a:avLst/>
          </a:prstGeom>
        </p:spPr>
      </p:pic>
      <p:pic>
        <p:nvPicPr>
          <p:cNvPr id="16" name="Picture 15">
            <a:extLst>
              <a:ext uri="{FF2B5EF4-FFF2-40B4-BE49-F238E27FC236}">
                <a16:creationId xmlns:a16="http://schemas.microsoft.com/office/drawing/2014/main" id="{DCECB5BB-9561-B340-95E5-038175DF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25" y="5367976"/>
            <a:ext cx="1778000" cy="622300"/>
          </a:xfrm>
          <a:prstGeom prst="rect">
            <a:avLst/>
          </a:prstGeom>
        </p:spPr>
      </p:pic>
      <p:sp>
        <p:nvSpPr>
          <p:cNvPr id="2" name="Rounded Rectangle 1">
            <a:extLst>
              <a:ext uri="{FF2B5EF4-FFF2-40B4-BE49-F238E27FC236}">
                <a16:creationId xmlns:a16="http://schemas.microsoft.com/office/drawing/2014/main" id="{B5735163-65CC-154E-91D9-B7855C5EEB30}"/>
              </a:ext>
            </a:extLst>
          </p:cNvPr>
          <p:cNvSpPr/>
          <p:nvPr/>
        </p:nvSpPr>
        <p:spPr>
          <a:xfrm rot="1233702">
            <a:off x="9040350" y="2234353"/>
            <a:ext cx="1721069"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Full paper published</a:t>
            </a:r>
          </a:p>
        </p:txBody>
      </p:sp>
      <p:sp>
        <p:nvSpPr>
          <p:cNvPr id="9" name="Rounded Rectangle 8">
            <a:extLst>
              <a:ext uri="{FF2B5EF4-FFF2-40B4-BE49-F238E27FC236}">
                <a16:creationId xmlns:a16="http://schemas.microsoft.com/office/drawing/2014/main" id="{F71A7662-30C1-864E-B763-D88254FB19CE}"/>
              </a:ext>
            </a:extLst>
          </p:cNvPr>
          <p:cNvSpPr/>
          <p:nvPr/>
        </p:nvSpPr>
        <p:spPr>
          <a:xfrm rot="1233702">
            <a:off x="8774283" y="3822827"/>
            <a:ext cx="2761270" cy="938625"/>
          </a:xfrm>
          <a:prstGeom prst="roundRect">
            <a:avLst/>
          </a:prstGeom>
          <a:solidFill>
            <a:srgbClr val="003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hlinkClick r:id="rId5">
                  <a:extLst>
                    <a:ext uri="{A12FA001-AC4F-418D-AE19-62706E023703}">
                      <ahyp:hlinkClr xmlns:ahyp="http://schemas.microsoft.com/office/drawing/2018/hyperlinkcolor" val="tx"/>
                    </a:ext>
                  </a:extLst>
                </a:hlinkClick>
              </a:rPr>
              <a:t>https://</a:t>
            </a:r>
            <a:r>
              <a:rPr lang="en-GB" dirty="0" err="1">
                <a:solidFill>
                  <a:schemeClr val="bg1"/>
                </a:solidFill>
                <a:hlinkClick r:id="rId5">
                  <a:extLst>
                    <a:ext uri="{A12FA001-AC4F-418D-AE19-62706E023703}">
                      <ahyp:hlinkClr xmlns:ahyp="http://schemas.microsoft.com/office/drawing/2018/hyperlinkcolor" val="tx"/>
                    </a:ext>
                  </a:extLst>
                </a:hlinkClick>
              </a:rPr>
              <a:t>doi.org</a:t>
            </a:r>
            <a:r>
              <a:rPr lang="en-GB" dirty="0">
                <a:solidFill>
                  <a:schemeClr val="bg1"/>
                </a:solidFill>
                <a:hlinkClick r:id="rId5">
                  <a:extLst>
                    <a:ext uri="{A12FA001-AC4F-418D-AE19-62706E023703}">
                      <ahyp:hlinkClr xmlns:ahyp="http://schemas.microsoft.com/office/drawing/2018/hyperlinkcolor" val="tx"/>
                    </a:ext>
                  </a:extLst>
                </a:hlinkClick>
              </a:rPr>
              <a:t>/10.22323/1.378.0029</a:t>
            </a:r>
            <a:endParaRPr lang="en-GB" dirty="0">
              <a:solidFill>
                <a:schemeClr val="bg1"/>
              </a:solidFill>
            </a:endParaRPr>
          </a:p>
        </p:txBody>
      </p:sp>
    </p:spTree>
    <p:extLst>
      <p:ext uri="{BB962C8B-B14F-4D97-AF65-F5344CB8AC3E}">
        <p14:creationId xmlns:p14="http://schemas.microsoft.com/office/powerpoint/2010/main" val="28835220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500</Words>
  <Application>Microsoft Macintosh PowerPoint</Application>
  <PresentationFormat>Widescreen</PresentationFormat>
  <Paragraphs>106</Paragraphs>
  <Slides>21</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 </vt:lpstr>
      <vt:lpstr>PowerPoint Presentation</vt:lpstr>
      <vt:lpstr>PowerPoint Presentation</vt:lpstr>
      <vt:lpstr>Enabling Communities</vt:lpstr>
      <vt:lpstr>PowerPoint Presentation</vt:lpstr>
      <vt:lpstr>AEGIS</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eScience Global Engagement</vt:lpstr>
      <vt:lpstr>T&amp;I Outreach</vt:lpstr>
      <vt:lpstr>T&amp;I eScience Global Engagement</vt:lpstr>
      <vt:lpstr>T&amp;I eScience Global Engagement</vt:lpstr>
      <vt:lpstr>T&amp;I eScience Global Engagement</vt:lpstr>
      <vt:lpstr>T&amp;I eScience Global Engagement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Maarten Kremers</dc:creator>
  <cp:lastModifiedBy>Maarten Kremers</cp:lastModifiedBy>
  <cp:revision>21</cp:revision>
  <dcterms:created xsi:type="dcterms:W3CDTF">2020-05-14T10:15:39Z</dcterms:created>
  <dcterms:modified xsi:type="dcterms:W3CDTF">2022-01-27T08:40:59Z</dcterms:modified>
</cp:coreProperties>
</file>