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744" r:id="rId2"/>
    <p:sldId id="771" r:id="rId3"/>
    <p:sldId id="774" r:id="rId4"/>
    <p:sldId id="752" r:id="rId5"/>
    <p:sldId id="775" r:id="rId6"/>
    <p:sldId id="764" r:id="rId7"/>
    <p:sldId id="769" r:id="rId8"/>
    <p:sldId id="770" r:id="rId9"/>
    <p:sldId id="767" r:id="rId10"/>
    <p:sldId id="755" r:id="rId11"/>
  </p:sldIdLst>
  <p:sldSz cx="9144000" cy="6858000" type="overhead"/>
  <p:notesSz cx="6985000" cy="92837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6FF"/>
    <a:srgbClr val="CCFF99"/>
    <a:srgbClr val="FFFF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34587" autoAdjust="0"/>
    <p:restoredTop sz="46799" autoAdjust="0"/>
  </p:normalViewPr>
  <p:slideViewPr>
    <p:cSldViewPr>
      <p:cViewPr>
        <p:scale>
          <a:sx n="120" d="100"/>
          <a:sy n="120" d="100"/>
        </p:scale>
        <p:origin x="360" y="54"/>
      </p:cViewPr>
      <p:guideLst>
        <p:guide orient="horz" pos="3552"/>
        <p:guide pos="2880"/>
      </p:guideLst>
    </p:cSldViewPr>
  </p:slideViewPr>
  <p:outlineViewPr>
    <p:cViewPr>
      <p:scale>
        <a:sx n="25" d="100"/>
        <a:sy n="25" d="100"/>
      </p:scale>
      <p:origin x="0" y="732"/>
    </p:cViewPr>
  </p:outlin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55212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9038" y="701675"/>
            <a:ext cx="4627562" cy="34702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0275" y="4410075"/>
            <a:ext cx="5122863" cy="417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4477" tIns="46441" rIns="94477" bIns="464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0"/>
            <a:r>
              <a:rPr lang="en-GB" noProof="0" smtClean="0"/>
              <a:t>Second level</a:t>
            </a:r>
          </a:p>
          <a:p>
            <a:pPr lvl="0"/>
            <a:r>
              <a:rPr lang="en-GB" noProof="0" smtClean="0"/>
              <a:t>Third level</a:t>
            </a:r>
          </a:p>
          <a:p>
            <a:pPr lvl="0"/>
            <a:r>
              <a:rPr lang="en-GB" noProof="0" smtClean="0"/>
              <a:t>Fourth level</a:t>
            </a:r>
          </a:p>
          <a:p>
            <a:pPr lvl="0"/>
            <a:r>
              <a:rPr lang="en-GB" noProof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750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404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55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2100" y="457200"/>
            <a:ext cx="20447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457200"/>
            <a:ext cx="5981700" cy="4572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551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Tx/>
              <a:buBlip>
                <a:blip r:embed="rId2"/>
              </a:buBlip>
              <a:defRPr/>
            </a:lvl1pPr>
            <a:lvl2pPr>
              <a:buFontTx/>
              <a:buBlip>
                <a:blip r:embed="rId3"/>
              </a:buBlip>
              <a:defRPr/>
            </a:lvl2pPr>
            <a:lvl3pPr>
              <a:buFontTx/>
              <a:buBlip>
                <a:blip r:embed="rId4"/>
              </a:buBlip>
              <a:defRPr/>
            </a:lvl3pPr>
            <a:lvl4pPr>
              <a:buFontTx/>
              <a:buBlip>
                <a:blip r:embed="rId5"/>
              </a:buBlip>
              <a:defRPr/>
            </a:lvl4pPr>
            <a:lvl5pPr>
              <a:buFontTx/>
              <a:buBlip>
                <a:blip r:embed="rId6"/>
              </a:buBlip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171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5513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657350"/>
            <a:ext cx="4013200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3600" y="1657350"/>
            <a:ext cx="4013200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570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90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44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3475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9499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3961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1200" y="457200"/>
            <a:ext cx="77724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0" y="1657350"/>
            <a:ext cx="81788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 </a:t>
            </a:r>
          </a:p>
        </p:txBody>
      </p:sp>
      <p:sp>
        <p:nvSpPr>
          <p:cNvPr id="1028" name="Rectangle 5"/>
          <p:cNvSpPr>
            <a:spLocks noChangeArrowheads="1"/>
          </p:cNvSpPr>
          <p:nvPr/>
        </p:nvSpPr>
        <p:spPr bwMode="auto">
          <a:xfrm>
            <a:off x="3149600" y="6472238"/>
            <a:ext cx="28956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GB" altLang="en-US" sz="800" smtClean="0">
                <a:solidFill>
                  <a:schemeClr val="bg2"/>
                </a:solidFill>
              </a:rPr>
              <a:t>Fred Hartjes</a:t>
            </a:r>
          </a:p>
        </p:txBody>
      </p:sp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8143875" y="6429375"/>
            <a:ext cx="46672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GB" altLang="en-US" sz="800" smtClean="0">
                <a:solidFill>
                  <a:schemeClr val="bg2"/>
                </a:solidFill>
              </a:rPr>
              <a:t> </a:t>
            </a:r>
            <a:fld id="{E60AE8E5-65F4-4950-805A-349675A7F4A3}" type="slidenum">
              <a:rPr lang="en-GB" altLang="en-US" sz="800" smtClean="0">
                <a:solidFill>
                  <a:schemeClr val="bg2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GB" altLang="en-US" sz="800" smtClean="0">
              <a:solidFill>
                <a:schemeClr val="bg2"/>
              </a:solidFill>
            </a:endParaRPr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357188" y="6500813"/>
            <a:ext cx="3451225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GB" altLang="en-US" sz="800" dirty="0" smtClean="0">
                <a:solidFill>
                  <a:schemeClr val="bg2"/>
                </a:solidFill>
              </a:rPr>
              <a:t>Nikhef Annual Scientific Meeting, Groningen, December 13, 2016</a:t>
            </a:r>
            <a:endParaRPr lang="en-GB" altLang="en-US" sz="800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Monotype Sorts" pitchFamily="2" charset="2"/>
        <a:buChar char="u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Monotype Sorts" pitchFamily="2" charset="2"/>
        <a:buChar char="l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n"/>
        <a:defRPr sz="1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u"/>
        <a:defRPr sz="1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Blip>
                <a:blip r:embed="rId2"/>
              </a:buBlip>
            </a:pPr>
            <a:endParaRPr lang="en-US" altLang="en-US" smtClean="0"/>
          </a:p>
        </p:txBody>
      </p:sp>
      <p:pic>
        <p:nvPicPr>
          <p:cNvPr id="7171" name="Picture 2" descr="C:\Data\R&amp;D group\Jamboree 2013\Gossipo picts\P1010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0000">
            <a:off x="-106363" y="830263"/>
            <a:ext cx="9310688" cy="698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itle 1"/>
          <p:cNvSpPr>
            <a:spLocks noGrp="1"/>
          </p:cNvSpPr>
          <p:nvPr>
            <p:ph type="title"/>
          </p:nvPr>
        </p:nvSpPr>
        <p:spPr>
          <a:xfrm>
            <a:off x="-168275" y="0"/>
            <a:ext cx="9432925" cy="2060575"/>
          </a:xfrm>
          <a:solidFill>
            <a:schemeClr val="tx1"/>
          </a:solidFill>
        </p:spPr>
        <p:txBody>
          <a:bodyPr/>
          <a:lstStyle/>
          <a:p>
            <a:r>
              <a:rPr lang="nl-NL" altLang="en-US" sz="6600" dirty="0" smtClean="0">
                <a:solidFill>
                  <a:schemeClr val="bg1"/>
                </a:solidFill>
              </a:rPr>
              <a:t>Gossipo-2 TPC</a:t>
            </a:r>
            <a:br>
              <a:rPr lang="nl-NL" altLang="en-US" sz="6600" dirty="0" smtClean="0">
                <a:solidFill>
                  <a:schemeClr val="bg1"/>
                </a:solidFill>
              </a:rPr>
            </a:br>
            <a:r>
              <a:rPr lang="nl-NL" altLang="en-US" sz="6600" dirty="0" smtClean="0">
                <a:solidFill>
                  <a:schemeClr val="bg1"/>
                </a:solidFill>
              </a:rPr>
              <a:t>gas volume of 1 µl</a:t>
            </a:r>
            <a:endParaRPr lang="en-GB" altLang="en-US" sz="66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457200"/>
            <a:ext cx="7772400" cy="379512"/>
          </a:xfrm>
        </p:spPr>
        <p:txBody>
          <a:bodyPr/>
          <a:lstStyle/>
          <a:p>
            <a:r>
              <a:rPr lang="en-GB" dirty="0" smtClean="0"/>
              <a:t>Conclusions/ summary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052736"/>
            <a:ext cx="5184576" cy="3371850"/>
          </a:xfrm>
        </p:spPr>
        <p:txBody>
          <a:bodyPr/>
          <a:lstStyle/>
          <a:p>
            <a:r>
              <a:rPr lang="en-GB" b="1" dirty="0" smtClean="0"/>
              <a:t>GridPix</a:t>
            </a:r>
            <a:r>
              <a:rPr lang="en-GB" dirty="0" smtClean="0"/>
              <a:t> technology offers great benefits</a:t>
            </a:r>
          </a:p>
          <a:p>
            <a:pPr lvl="1"/>
            <a:r>
              <a:rPr lang="en-GB" b="1" dirty="0" smtClean="0"/>
              <a:t>Detecting </a:t>
            </a:r>
            <a:r>
              <a:rPr lang="en-GB" b="1" dirty="0"/>
              <a:t>each individual </a:t>
            </a:r>
            <a:r>
              <a:rPr lang="en-GB" b="1" dirty="0" smtClean="0"/>
              <a:t>electron</a:t>
            </a:r>
            <a:endParaRPr lang="en-GB" b="1" dirty="0"/>
          </a:p>
          <a:p>
            <a:pPr lvl="1"/>
            <a:r>
              <a:rPr lang="en-GB" dirty="0"/>
              <a:t>Ultimate position resolution that can be achieved with a gaseous </a:t>
            </a:r>
            <a:r>
              <a:rPr lang="en-GB" dirty="0" smtClean="0"/>
              <a:t>detector</a:t>
            </a:r>
          </a:p>
          <a:p>
            <a:pPr lvl="1"/>
            <a:r>
              <a:rPr lang="en-GB" dirty="0" smtClean="0"/>
              <a:t>Much better </a:t>
            </a:r>
            <a:r>
              <a:rPr lang="en-GB" b="1" dirty="0" err="1" smtClean="0"/>
              <a:t>dE</a:t>
            </a:r>
            <a:r>
              <a:rPr lang="en-GB" b="1" dirty="0" smtClean="0"/>
              <a:t>/dx</a:t>
            </a:r>
            <a:endParaRPr lang="en-GB" b="1" dirty="0"/>
          </a:p>
          <a:p>
            <a:endParaRPr lang="en-GB" dirty="0" smtClean="0"/>
          </a:p>
          <a:p>
            <a:r>
              <a:rPr lang="en-GB" dirty="0" smtClean="0"/>
              <a:t>After </a:t>
            </a:r>
            <a:r>
              <a:rPr lang="en-GB" dirty="0"/>
              <a:t>a long (almost) idle period </a:t>
            </a:r>
            <a:r>
              <a:rPr lang="en-GB" dirty="0" smtClean="0"/>
              <a:t>the </a:t>
            </a:r>
            <a:r>
              <a:rPr lang="en-GB" dirty="0"/>
              <a:t>GridPix production </a:t>
            </a:r>
            <a:r>
              <a:rPr lang="en-GB" dirty="0" smtClean="0"/>
              <a:t>is now </a:t>
            </a:r>
            <a:r>
              <a:rPr lang="en-GB" dirty="0"/>
              <a:t>successful</a:t>
            </a:r>
          </a:p>
          <a:p>
            <a:pPr lvl="1"/>
            <a:endParaRPr lang="en-GB" dirty="0" smtClean="0"/>
          </a:p>
          <a:p>
            <a:r>
              <a:rPr lang="en-GB" b="1" dirty="0" smtClean="0"/>
              <a:t>QUAD</a:t>
            </a:r>
            <a:r>
              <a:rPr lang="en-GB" dirty="0" smtClean="0"/>
              <a:t> made from 4 TimePix-3 chips ready to make any size detector plane</a:t>
            </a:r>
          </a:p>
          <a:p>
            <a:pPr lvl="1"/>
            <a:r>
              <a:rPr lang="en-GB" dirty="0" smtClean="0"/>
              <a:t>Hit rate up to 80 MHz can be achieved</a:t>
            </a:r>
          </a:p>
          <a:p>
            <a:endParaRPr lang="en-GB" dirty="0" smtClean="0"/>
          </a:p>
          <a:p>
            <a:r>
              <a:rPr lang="en-GB" b="1" dirty="0" smtClean="0"/>
              <a:t>Not only </a:t>
            </a:r>
            <a:r>
              <a:rPr lang="en-GB" dirty="0" smtClean="0"/>
              <a:t>for </a:t>
            </a:r>
            <a:r>
              <a:rPr lang="en-GB" dirty="0" err="1" smtClean="0"/>
              <a:t>LepCol</a:t>
            </a:r>
            <a:endParaRPr lang="en-GB" dirty="0" smtClean="0"/>
          </a:p>
          <a:p>
            <a:pPr lvl="1"/>
            <a:r>
              <a:rPr lang="en-GB" dirty="0" smtClean="0"/>
              <a:t>Atlas </a:t>
            </a:r>
            <a:r>
              <a:rPr lang="en-GB" dirty="0"/>
              <a:t>L1 trigger layers</a:t>
            </a:r>
          </a:p>
          <a:p>
            <a:pPr lvl="1"/>
            <a:r>
              <a:rPr lang="en-GB" dirty="0"/>
              <a:t>Tracking for proton </a:t>
            </a:r>
            <a:r>
              <a:rPr lang="en-GB" dirty="0" smtClean="0"/>
              <a:t>tomography</a:t>
            </a:r>
          </a:p>
          <a:p>
            <a:pPr lvl="1"/>
            <a:r>
              <a:rPr lang="en-GB" dirty="0" smtClean="0"/>
              <a:t>…………</a:t>
            </a:r>
          </a:p>
          <a:p>
            <a:endParaRPr lang="en-GB" dirty="0"/>
          </a:p>
          <a:p>
            <a:pPr lvl="1"/>
            <a:endParaRPr lang="en-GB" dirty="0"/>
          </a:p>
        </p:txBody>
      </p:sp>
      <p:pic>
        <p:nvPicPr>
          <p:cNvPr id="5" name="Picture 13" descr="C:\Data\LepCol\talks\Jamboree 2016\reference talks\QUAD 3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75485">
            <a:off x="5391306" y="1800822"/>
            <a:ext cx="3657439" cy="3075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21073192">
            <a:off x="6035540" y="1196975"/>
            <a:ext cx="1225015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b="1" dirty="0"/>
              <a:t>G</a:t>
            </a:r>
            <a:r>
              <a:rPr lang="en-GB" b="1" dirty="0" smtClean="0"/>
              <a:t>eneric</a:t>
            </a:r>
            <a:endParaRPr lang="en-GB" b="1" dirty="0"/>
          </a:p>
        </p:txBody>
      </p:sp>
      <p:sp>
        <p:nvSpPr>
          <p:cNvPr id="6" name="TextBox 5"/>
          <p:cNvSpPr txBox="1"/>
          <p:nvPr/>
        </p:nvSpPr>
        <p:spPr>
          <a:xfrm rot="2321477">
            <a:off x="7547709" y="1518598"/>
            <a:ext cx="1091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QUAD</a:t>
            </a:r>
            <a:endParaRPr lang="en-GB" b="1" dirty="0"/>
          </a:p>
        </p:txBody>
      </p:sp>
      <p:sp>
        <p:nvSpPr>
          <p:cNvPr id="8" name="Rounded Rectangle 8"/>
          <p:cNvSpPr>
            <a:spLocks noChangeArrowheads="1"/>
          </p:cNvSpPr>
          <p:nvPr/>
        </p:nvSpPr>
        <p:spPr bwMode="auto">
          <a:xfrm>
            <a:off x="827585" y="5000375"/>
            <a:ext cx="936104" cy="300833"/>
          </a:xfrm>
          <a:prstGeom prst="roundRect">
            <a:avLst>
              <a:gd name="adj" fmla="val 16667"/>
            </a:avLst>
          </a:prstGeom>
          <a:noFill/>
          <a:ln w="222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Monotype Sorts" pitchFamily="2" charset="2"/>
              <a:buChar char="u"/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100000"/>
              <a:buFont typeface="Monotype Sorts" pitchFamily="2" charset="2"/>
              <a:buChar char="l"/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100000"/>
              <a:buFont typeface="Monotype Sorts" pitchFamily="2" charset="2"/>
              <a:buChar char="n"/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100000"/>
              <a:buFont typeface="Monotype Sorts" pitchFamily="2" charset="2"/>
              <a:buChar char="u"/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100000"/>
              <a:buFont typeface="Monotype Sorts" pitchFamily="2" charset="2"/>
              <a:buChar char="l"/>
              <a:defRPr sz="1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 pitchFamily="2" charset="2"/>
              <a:buChar char="l"/>
              <a:defRPr sz="1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 pitchFamily="2" charset="2"/>
              <a:buChar char="l"/>
              <a:defRPr sz="1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 pitchFamily="2" charset="2"/>
              <a:buChar char="l"/>
              <a:defRPr sz="1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 pitchFamily="2" charset="2"/>
              <a:buChar char="l"/>
              <a:defRPr sz="1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/>
          </a:p>
        </p:txBody>
      </p:sp>
      <p:sp>
        <p:nvSpPr>
          <p:cNvPr id="9" name="TextBox 8"/>
          <p:cNvSpPr txBox="1"/>
          <p:nvPr/>
        </p:nvSpPr>
        <p:spPr>
          <a:xfrm rot="21073192">
            <a:off x="3424274" y="4655399"/>
            <a:ext cx="5801588" cy="144655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GB" sz="8800" b="1" dirty="0" smtClean="0"/>
              <a:t>Thank you!</a:t>
            </a:r>
            <a:endParaRPr lang="en-GB" sz="8800" b="1" dirty="0"/>
          </a:p>
        </p:txBody>
      </p:sp>
    </p:spTree>
    <p:extLst>
      <p:ext uri="{BB962C8B-B14F-4D97-AF65-F5344CB8AC3E}">
        <p14:creationId xmlns:p14="http://schemas.microsoft.com/office/powerpoint/2010/main" val="4279949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 descr="C:\Data\LepCol\meetings\Jamboree 2016\reference\ILD_tota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8" t="16753" r="21266" b="48628"/>
          <a:stretch/>
        </p:blipFill>
        <p:spPr bwMode="auto">
          <a:xfrm>
            <a:off x="17530" y="-16205"/>
            <a:ext cx="92594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0528" y="1124744"/>
            <a:ext cx="9523022" cy="800100"/>
          </a:xfrm>
        </p:spPr>
        <p:txBody>
          <a:bodyPr/>
          <a:lstStyle/>
          <a:p>
            <a:r>
              <a:rPr lang="nl-NL" altLang="en-US" sz="6600" dirty="0" err="1" smtClean="0">
                <a:solidFill>
                  <a:schemeClr val="bg1"/>
                </a:solidFill>
              </a:rPr>
              <a:t>LepCol</a:t>
            </a:r>
            <a:r>
              <a:rPr lang="nl-NL" altLang="en-US" sz="6600" dirty="0" smtClean="0">
                <a:solidFill>
                  <a:schemeClr val="bg1"/>
                </a:solidFill>
              </a:rPr>
              <a:t> </a:t>
            </a:r>
            <a:r>
              <a:rPr lang="nl-NL" altLang="en-US" sz="6600" dirty="0" smtClean="0">
                <a:solidFill>
                  <a:schemeClr val="bg1"/>
                </a:solidFill>
              </a:rPr>
              <a:t>TPC</a:t>
            </a:r>
            <a:r>
              <a:rPr lang="nl-NL" altLang="en-US" sz="6600" dirty="0">
                <a:solidFill>
                  <a:schemeClr val="bg1"/>
                </a:solidFill>
              </a:rPr>
              <a:t/>
            </a:r>
            <a:br>
              <a:rPr lang="nl-NL" altLang="en-US" sz="6600" dirty="0">
                <a:solidFill>
                  <a:schemeClr val="bg1"/>
                </a:solidFill>
              </a:rPr>
            </a:br>
            <a:r>
              <a:rPr lang="nl-NL" altLang="en-US" sz="6600" dirty="0" smtClean="0">
                <a:solidFill>
                  <a:schemeClr val="bg1"/>
                </a:solidFill>
              </a:rPr>
              <a:t>gas </a:t>
            </a:r>
            <a:r>
              <a:rPr lang="nl-NL" altLang="en-US" sz="6600" dirty="0">
                <a:solidFill>
                  <a:schemeClr val="bg1"/>
                </a:solidFill>
              </a:rPr>
              <a:t>volume of </a:t>
            </a:r>
            <a:r>
              <a:rPr lang="nl-NL" altLang="en-US" sz="6600" dirty="0" smtClean="0">
                <a:solidFill>
                  <a:schemeClr val="bg1"/>
                </a:solidFill>
              </a:rPr>
              <a:t>2 x 14,000 </a:t>
            </a:r>
            <a:r>
              <a:rPr lang="nl-NL" altLang="en-US" sz="6600" dirty="0" smtClean="0">
                <a:solidFill>
                  <a:schemeClr val="bg1"/>
                </a:solidFill>
              </a:rPr>
              <a:t>l</a:t>
            </a:r>
            <a:endParaRPr lang="en-GB" sz="6600" dirty="0"/>
          </a:p>
        </p:txBody>
      </p:sp>
    </p:spTree>
    <p:extLst>
      <p:ext uri="{BB962C8B-B14F-4D97-AF65-F5344CB8AC3E}">
        <p14:creationId xmlns:p14="http://schemas.microsoft.com/office/powerpoint/2010/main" val="44894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6406" y="354880"/>
            <a:ext cx="4097942" cy="942977"/>
          </a:xfrm>
        </p:spPr>
        <p:txBody>
          <a:bodyPr/>
          <a:lstStyle/>
          <a:p>
            <a:pPr algn="l"/>
            <a:r>
              <a:rPr lang="en-GB" dirty="0" smtClean="0"/>
              <a:t>How to detect </a:t>
            </a:r>
            <a:br>
              <a:rPr lang="en-GB" dirty="0" smtClean="0"/>
            </a:br>
            <a:r>
              <a:rPr lang="en-GB" dirty="0" smtClean="0"/>
              <a:t>the particle trails?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224" y="3068960"/>
            <a:ext cx="4462808" cy="2448272"/>
          </a:xfrm>
        </p:spPr>
        <p:txBody>
          <a:bodyPr/>
          <a:lstStyle/>
          <a:p>
            <a:pPr marL="342900" lvl="1" indent="-342900">
              <a:buClr>
                <a:schemeClr val="accent1"/>
              </a:buClr>
              <a:buBlip>
                <a:blip r:embed="rId2"/>
              </a:buBlip>
            </a:pPr>
            <a:r>
              <a:rPr lang="en-GB" b="1" dirty="0"/>
              <a:t>Pickup pads 2 - 5 </a:t>
            </a:r>
            <a:r>
              <a:rPr lang="en-GB" b="1" dirty="0" smtClean="0"/>
              <a:t>mm</a:t>
            </a:r>
            <a:endParaRPr lang="en-GB" b="1" dirty="0"/>
          </a:p>
          <a:p>
            <a:pPr lvl="1"/>
            <a:r>
              <a:rPr lang="en-GB" dirty="0" smtClean="0"/>
              <a:t>PCB technology</a:t>
            </a:r>
          </a:p>
          <a:p>
            <a:pPr marL="0" indent="0">
              <a:buNone/>
            </a:pPr>
            <a:endParaRPr lang="en-GB" dirty="0" smtClean="0"/>
          </a:p>
          <a:p>
            <a:pPr marL="342900" lvl="1" indent="-342900">
              <a:buClr>
                <a:schemeClr val="accent1"/>
              </a:buClr>
              <a:buBlip>
                <a:blip r:embed="rId2"/>
              </a:buBlip>
            </a:pPr>
            <a:r>
              <a:rPr lang="en-GB" b="1" dirty="0" smtClean="0"/>
              <a:t>GridPix technology - pickup </a:t>
            </a:r>
            <a:r>
              <a:rPr lang="en-GB" b="1" dirty="0"/>
              <a:t>pads 55 x 55 </a:t>
            </a:r>
            <a:r>
              <a:rPr lang="en-GB" b="1" dirty="0" smtClean="0"/>
              <a:t>µm</a:t>
            </a:r>
            <a:endParaRPr lang="en-GB" b="1" dirty="0"/>
          </a:p>
          <a:p>
            <a:pPr lvl="1"/>
            <a:r>
              <a:rPr lang="en-GB" dirty="0"/>
              <a:t>ASIC technology (pixel chip)</a:t>
            </a:r>
          </a:p>
          <a:p>
            <a:pPr lvl="1"/>
            <a:r>
              <a:rPr lang="en-GB" dirty="0" smtClean="0"/>
              <a:t>Amplification </a:t>
            </a:r>
            <a:r>
              <a:rPr lang="en-GB" dirty="0"/>
              <a:t>grid (InGrid) produced by thin film technology</a:t>
            </a:r>
          </a:p>
          <a:p>
            <a:pPr lvl="1"/>
            <a:r>
              <a:rPr lang="en-GB" b="1" dirty="0" smtClean="0"/>
              <a:t>Extremely fine granularity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933056"/>
            <a:ext cx="3553002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5213622" y="1916832"/>
            <a:ext cx="3950928" cy="2429750"/>
            <a:chOff x="5220072" y="1116229"/>
            <a:chExt cx="3950928" cy="242975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072" y="1157921"/>
              <a:ext cx="3463510" cy="23880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5226522" y="1116229"/>
              <a:ext cx="394447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600" dirty="0" err="1" smtClean="0">
                  <a:latin typeface="Arial Rounded MT Bold" panose="020F0704030504030204" pitchFamily="34" charset="0"/>
                </a:rPr>
                <a:t>Micromegas</a:t>
              </a:r>
              <a:r>
                <a:rPr lang="en-GB" sz="1600" dirty="0" smtClean="0">
                  <a:latin typeface="Arial Rounded MT Bold" panose="020F0704030504030204" pitchFamily="34" charset="0"/>
                </a:rPr>
                <a:t>; GEMs; </a:t>
              </a:r>
              <a:r>
                <a:rPr lang="en-GB" sz="1600" dirty="0" err="1" smtClean="0">
                  <a:latin typeface="Arial Rounded MT Bold" panose="020F0704030504030204" pitchFamily="34" charset="0"/>
                </a:rPr>
                <a:t>Micromegas</a:t>
              </a:r>
              <a:r>
                <a:rPr lang="en-GB" sz="1600" dirty="0" smtClean="0">
                  <a:latin typeface="Arial Rounded MT Bold" panose="020F0704030504030204" pitchFamily="34" charset="0"/>
                </a:rPr>
                <a:t>/GEM</a:t>
              </a:r>
              <a:endParaRPr lang="en-GB" sz="1600" dirty="0">
                <a:latin typeface="Arial Rounded MT Bold" panose="020F070403050403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59903" y="5700334"/>
            <a:ext cx="3496073" cy="694339"/>
            <a:chOff x="859903" y="5700334"/>
            <a:chExt cx="3496073" cy="694339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0873" y="5700334"/>
              <a:ext cx="1615103" cy="615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3" descr="alt-logo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903" y="5714815"/>
              <a:ext cx="1626760" cy="679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" name="Group 29"/>
          <p:cNvGrpSpPr/>
          <p:nvPr/>
        </p:nvGrpSpPr>
        <p:grpSpPr>
          <a:xfrm>
            <a:off x="419286" y="116632"/>
            <a:ext cx="4245637" cy="2531231"/>
            <a:chOff x="419286" y="116632"/>
            <a:chExt cx="4245637" cy="2531231"/>
          </a:xfrm>
        </p:grpSpPr>
        <p:grpSp>
          <p:nvGrpSpPr>
            <p:cNvPr id="10" name="Group 9"/>
            <p:cNvGrpSpPr/>
            <p:nvPr/>
          </p:nvGrpSpPr>
          <p:grpSpPr>
            <a:xfrm>
              <a:off x="419286" y="116632"/>
              <a:ext cx="4245637" cy="2531231"/>
              <a:chOff x="4503195" y="472754"/>
              <a:chExt cx="4461661" cy="2729243"/>
            </a:xfrm>
          </p:grpSpPr>
          <p:pic>
            <p:nvPicPr>
              <p:cNvPr id="11" name="Picture 2" descr="C:\Data\LepCol\talks\Jamboree 2016\reference talks\ILD_total.jpg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000" t="25853" r="32360" b="57499"/>
              <a:stretch/>
            </p:blipFill>
            <p:spPr bwMode="auto">
              <a:xfrm>
                <a:off x="4503195" y="472754"/>
                <a:ext cx="4461661" cy="27292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2" name="Group 11"/>
              <p:cNvGrpSpPr/>
              <p:nvPr/>
            </p:nvGrpSpPr>
            <p:grpSpPr>
              <a:xfrm>
                <a:off x="5047140" y="1028383"/>
                <a:ext cx="1514790" cy="1179581"/>
                <a:chOff x="4992948" y="1052736"/>
                <a:chExt cx="1514790" cy="1179581"/>
              </a:xfrm>
            </p:grpSpPr>
            <p:cxnSp>
              <p:nvCxnSpPr>
                <p:cNvPr id="13" name="Straight Arrow Connector 12"/>
                <p:cNvCxnSpPr/>
                <p:nvPr/>
              </p:nvCxnSpPr>
              <p:spPr bwMode="auto">
                <a:xfrm flipV="1">
                  <a:off x="5599932" y="1781709"/>
                  <a:ext cx="646068" cy="26989"/>
                </a:xfrm>
                <a:prstGeom prst="straightConnector1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14" name="Straight Arrow Connector 13"/>
                <p:cNvCxnSpPr/>
                <p:nvPr/>
              </p:nvCxnSpPr>
              <p:spPr bwMode="auto">
                <a:xfrm flipH="1">
                  <a:off x="5232669" y="1808697"/>
                  <a:ext cx="367263" cy="237669"/>
                </a:xfrm>
                <a:prstGeom prst="straightConnector1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15" name="Straight Arrow Connector 14"/>
                <p:cNvCxnSpPr/>
                <p:nvPr/>
              </p:nvCxnSpPr>
              <p:spPr bwMode="auto">
                <a:xfrm flipV="1">
                  <a:off x="5599932" y="1334034"/>
                  <a:ext cx="0" cy="474663"/>
                </a:xfrm>
                <a:prstGeom prst="straightConnector1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sp>
              <p:nvSpPr>
                <p:cNvPr id="16" name="TextBox 15"/>
                <p:cNvSpPr txBox="1"/>
                <p:nvPr/>
              </p:nvSpPr>
              <p:spPr>
                <a:xfrm>
                  <a:off x="6173992" y="1576431"/>
                  <a:ext cx="33374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800" dirty="0" smtClean="0">
                      <a:solidFill>
                        <a:schemeClr val="bg1"/>
                      </a:solidFill>
                      <a:latin typeface="Arial Rounded MT Bold" panose="020F0704030504030204" pitchFamily="34" charset="0"/>
                    </a:rPr>
                    <a:t>Z</a:t>
                  </a:r>
                  <a:endParaRPr lang="en-GB" sz="1800" dirty="0">
                    <a:solidFill>
                      <a:schemeClr val="bg1"/>
                    </a:solidFill>
                    <a:latin typeface="Arial Rounded MT Bold" panose="020F0704030504030204" pitchFamily="34" charset="0"/>
                  </a:endParaRPr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5433059" y="1052736"/>
                  <a:ext cx="33374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800" dirty="0" smtClean="0">
                      <a:solidFill>
                        <a:schemeClr val="bg1"/>
                      </a:solidFill>
                      <a:latin typeface="Arial Rounded MT Bold" panose="020F0704030504030204" pitchFamily="34" charset="0"/>
                    </a:rPr>
                    <a:t>X</a:t>
                  </a:r>
                  <a:endParaRPr lang="en-GB" sz="1800" dirty="0">
                    <a:solidFill>
                      <a:schemeClr val="bg1"/>
                    </a:solidFill>
                    <a:latin typeface="Arial Rounded MT Bold" panose="020F0704030504030204" pitchFamily="34" charset="0"/>
                  </a:endParaRP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4992948" y="1862985"/>
                  <a:ext cx="33374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800" dirty="0" smtClean="0">
                      <a:solidFill>
                        <a:schemeClr val="bg1"/>
                      </a:solidFill>
                      <a:latin typeface="Arial Rounded MT Bold" panose="020F0704030504030204" pitchFamily="34" charset="0"/>
                    </a:rPr>
                    <a:t>Y</a:t>
                  </a:r>
                  <a:endParaRPr lang="en-GB" sz="1800" dirty="0">
                    <a:solidFill>
                      <a:schemeClr val="bg1"/>
                    </a:solidFill>
                    <a:latin typeface="Arial Rounded MT Bold" panose="020F0704030504030204" pitchFamily="34" charset="0"/>
                  </a:endParaRPr>
                </a:p>
              </p:txBody>
            </p:sp>
          </p:grpSp>
        </p:grpSp>
        <p:cxnSp>
          <p:nvCxnSpPr>
            <p:cNvPr id="22" name="Straight Arrow Connector 21"/>
            <p:cNvCxnSpPr/>
            <p:nvPr/>
          </p:nvCxnSpPr>
          <p:spPr bwMode="auto">
            <a:xfrm flipV="1">
              <a:off x="1254481" y="373420"/>
              <a:ext cx="2741455" cy="1437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sp>
          <p:nvSpPr>
            <p:cNvPr id="26" name="TextBox 25"/>
            <p:cNvSpPr txBox="1"/>
            <p:nvPr/>
          </p:nvSpPr>
          <p:spPr>
            <a:xfrm>
              <a:off x="2060754" y="116632"/>
              <a:ext cx="7938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dirty="0" smtClean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4.5 m</a:t>
              </a:r>
              <a:endParaRPr lang="en-GB" sz="1800" dirty="0">
                <a:solidFill>
                  <a:schemeClr val="bg1"/>
                </a:solidFill>
                <a:latin typeface="Arial Rounded MT Bold" panose="020F0704030504030204" pitchFamily="34" charset="0"/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 bwMode="auto">
            <a:xfrm flipH="1" flipV="1">
              <a:off x="3275856" y="628466"/>
              <a:ext cx="144016" cy="1457643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sp>
          <p:nvSpPr>
            <p:cNvPr id="31" name="TextBox 30"/>
            <p:cNvSpPr txBox="1"/>
            <p:nvPr/>
          </p:nvSpPr>
          <p:spPr>
            <a:xfrm>
              <a:off x="3275856" y="932983"/>
              <a:ext cx="7938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dirty="0" smtClean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3.0 </a:t>
              </a:r>
              <a:r>
                <a:rPr lang="en-GB" sz="1800" dirty="0" smtClean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m</a:t>
              </a:r>
              <a:endParaRPr lang="en-GB" sz="1800" dirty="0">
                <a:solidFill>
                  <a:schemeClr val="bg1"/>
                </a:solidFill>
                <a:latin typeface="Arial Rounded MT Bold" panose="020F07040305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614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539552" y="204788"/>
            <a:ext cx="8425061" cy="595312"/>
          </a:xfrm>
        </p:spPr>
        <p:txBody>
          <a:bodyPr/>
          <a:lstStyle/>
          <a:p>
            <a:r>
              <a:rPr lang="en-GB" altLang="en-US" dirty="0" smtClean="0"/>
              <a:t>GridPix operation: detecting individual electrons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467544" y="1124744"/>
            <a:ext cx="5157787" cy="721993"/>
          </a:xfrm>
        </p:spPr>
        <p:txBody>
          <a:bodyPr/>
          <a:lstStyle/>
          <a:p>
            <a:pPr>
              <a:lnSpc>
                <a:spcPct val="150000"/>
              </a:lnSpc>
              <a:buBlip>
                <a:blip r:embed="rId2"/>
              </a:buBlip>
            </a:pPr>
            <a:r>
              <a:rPr lang="en-GB" altLang="en-US" dirty="0" smtClean="0"/>
              <a:t>Reconstructing </a:t>
            </a:r>
            <a:r>
              <a:rPr lang="en-GB" altLang="en-US" b="1" dirty="0" smtClean="0"/>
              <a:t>individual </a:t>
            </a:r>
            <a:r>
              <a:rPr lang="en-GB" altLang="en-US" b="1" dirty="0" smtClean="0"/>
              <a:t>electrons</a:t>
            </a:r>
            <a:r>
              <a:rPr lang="en-GB" altLang="en-US" dirty="0" smtClean="0"/>
              <a:t> </a:t>
            </a:r>
            <a:r>
              <a:rPr lang="en-GB" altLang="en-US" dirty="0" smtClean="0"/>
              <a:t>in </a:t>
            </a:r>
            <a:r>
              <a:rPr lang="en-GB" altLang="en-US" dirty="0" smtClean="0"/>
              <a:t>3D</a:t>
            </a:r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b="1" dirty="0" smtClean="0"/>
              <a:t>Ultimate position resolution for gaseous detectors</a:t>
            </a:r>
          </a:p>
        </p:txBody>
      </p:sp>
      <p:sp>
        <p:nvSpPr>
          <p:cNvPr id="20" name="Rounded Rectangle 8"/>
          <p:cNvSpPr>
            <a:spLocks noChangeArrowheads="1"/>
          </p:cNvSpPr>
          <p:nvPr/>
        </p:nvSpPr>
        <p:spPr bwMode="auto">
          <a:xfrm>
            <a:off x="853278" y="1700486"/>
            <a:ext cx="4078762" cy="792410"/>
          </a:xfrm>
          <a:prstGeom prst="roundRect">
            <a:avLst>
              <a:gd name="adj" fmla="val 16667"/>
            </a:avLst>
          </a:prstGeom>
          <a:noFill/>
          <a:ln w="222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Monotype Sorts" pitchFamily="2" charset="2"/>
              <a:buChar char="u"/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100000"/>
              <a:buFont typeface="Monotype Sorts" pitchFamily="2" charset="2"/>
              <a:buChar char="l"/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100000"/>
              <a:buFont typeface="Monotype Sorts" pitchFamily="2" charset="2"/>
              <a:buChar char="n"/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100000"/>
              <a:buFont typeface="Monotype Sorts" pitchFamily="2" charset="2"/>
              <a:buChar char="u"/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100000"/>
              <a:buFont typeface="Monotype Sorts" pitchFamily="2" charset="2"/>
              <a:buChar char="l"/>
              <a:defRPr sz="1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 pitchFamily="2" charset="2"/>
              <a:buChar char="l"/>
              <a:defRPr sz="1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 pitchFamily="2" charset="2"/>
              <a:buChar char="l"/>
              <a:defRPr sz="1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 pitchFamily="2" charset="2"/>
              <a:buChar char="l"/>
              <a:defRPr sz="1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 pitchFamily="2" charset="2"/>
              <a:buChar char="l"/>
              <a:defRPr sz="1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121" y="1052736"/>
            <a:ext cx="2579092" cy="1463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187450" y="3023816"/>
            <a:ext cx="6284913" cy="3910013"/>
            <a:chOff x="1187450" y="3023816"/>
            <a:chExt cx="6284913" cy="3910013"/>
          </a:xfrm>
        </p:grpSpPr>
        <p:grpSp>
          <p:nvGrpSpPr>
            <p:cNvPr id="5127" name="Group 2"/>
            <p:cNvGrpSpPr>
              <a:grpSpLocks/>
            </p:cNvGrpSpPr>
            <p:nvPr/>
          </p:nvGrpSpPr>
          <p:grpSpPr bwMode="auto">
            <a:xfrm>
              <a:off x="1187450" y="3023816"/>
              <a:ext cx="6284913" cy="3910013"/>
              <a:chOff x="1187450" y="2832100"/>
              <a:chExt cx="6284913" cy="3910013"/>
            </a:xfrm>
          </p:grpSpPr>
          <p:grpSp>
            <p:nvGrpSpPr>
              <p:cNvPr id="5128" name="Group 3"/>
              <p:cNvGrpSpPr>
                <a:grpSpLocks/>
              </p:cNvGrpSpPr>
              <p:nvPr/>
            </p:nvGrpSpPr>
            <p:grpSpPr bwMode="auto">
              <a:xfrm>
                <a:off x="1187450" y="2832100"/>
                <a:ext cx="6284913" cy="3910013"/>
                <a:chOff x="1187450" y="2832100"/>
                <a:chExt cx="6284913" cy="3910013"/>
              </a:xfrm>
            </p:grpSpPr>
            <p:pic>
              <p:nvPicPr>
                <p:cNvPr id="5134" name="Picture 11" descr="C:\Data\R&amp;D group\Jamboree 2013\Gossipo picts\GridPix principle.png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87450" y="2832100"/>
                  <a:ext cx="6284913" cy="39100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135" name="TextBox 2"/>
                <p:cNvSpPr txBox="1">
                  <a:spLocks noChangeArrowheads="1"/>
                </p:cNvSpPr>
                <p:nvPr/>
              </p:nvSpPr>
              <p:spPr bwMode="auto">
                <a:xfrm>
                  <a:off x="3851168" y="5661248"/>
                  <a:ext cx="1152880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lr>
                      <a:schemeClr val="accent1"/>
                    </a:buClr>
                    <a:buSzPct val="100000"/>
                    <a:buFont typeface="Monotype Sorts" pitchFamily="2" charset="2"/>
                    <a:buChar char="u"/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100000"/>
                    <a:buFont typeface="Monotype Sorts" pitchFamily="2" charset="2"/>
                    <a:buChar char="l"/>
                    <a:defRPr sz="16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folHlink"/>
                    </a:buClr>
                    <a:buSzPct val="100000"/>
                    <a:buFont typeface="Monotype Sorts" pitchFamily="2" charset="2"/>
                    <a:buChar char="n"/>
                    <a:defRPr sz="1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100000"/>
                    <a:buFont typeface="Monotype Sorts" pitchFamily="2" charset="2"/>
                    <a:buChar char="u"/>
                    <a:defRPr sz="12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folHlink"/>
                    </a:buClr>
                    <a:buSzPct val="100000"/>
                    <a:buFont typeface="Monotype Sorts" pitchFamily="2" charset="2"/>
                    <a:buChar char="l"/>
                    <a:defRPr sz="1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100000"/>
                    <a:buFont typeface="Monotype Sorts" pitchFamily="2" charset="2"/>
                    <a:buChar char="l"/>
                    <a:defRPr sz="1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100000"/>
                    <a:buFont typeface="Monotype Sorts" pitchFamily="2" charset="2"/>
                    <a:buChar char="l"/>
                    <a:defRPr sz="1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100000"/>
                    <a:buFont typeface="Monotype Sorts" pitchFamily="2" charset="2"/>
                    <a:buChar char="l"/>
                    <a:defRPr sz="1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100000"/>
                    <a:buFont typeface="Monotype Sorts" pitchFamily="2" charset="2"/>
                    <a:buChar char="l"/>
                    <a:defRPr sz="1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nl-NL" altLang="en-US" sz="1800" b="1"/>
                    <a:t>Pixel chip</a:t>
                  </a:r>
                  <a:endParaRPr lang="en-GB" altLang="en-US" sz="1800" b="1"/>
                </a:p>
              </p:txBody>
            </p:sp>
          </p:grpSp>
          <p:cxnSp>
            <p:nvCxnSpPr>
              <p:cNvPr id="5129" name="Straight Arrow Connector 5"/>
              <p:cNvCxnSpPr>
                <a:cxnSpLocks noChangeShapeType="1"/>
              </p:cNvCxnSpPr>
              <p:nvPr/>
            </p:nvCxnSpPr>
            <p:spPr bwMode="auto">
              <a:xfrm flipV="1">
                <a:off x="3491422" y="3789040"/>
                <a:ext cx="0" cy="504056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130" name="Straight Arrow Connector 13"/>
              <p:cNvCxnSpPr>
                <a:cxnSpLocks noChangeShapeType="1"/>
              </p:cNvCxnSpPr>
              <p:nvPr/>
            </p:nvCxnSpPr>
            <p:spPr bwMode="auto">
              <a:xfrm flipV="1">
                <a:off x="3643822" y="3789040"/>
                <a:ext cx="0" cy="504056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131" name="Straight Arrow Connector 14"/>
              <p:cNvCxnSpPr>
                <a:cxnSpLocks noChangeShapeType="1"/>
              </p:cNvCxnSpPr>
              <p:nvPr/>
            </p:nvCxnSpPr>
            <p:spPr bwMode="auto">
              <a:xfrm flipV="1">
                <a:off x="3796222" y="3789040"/>
                <a:ext cx="0" cy="504056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132" name="Straight Arrow Connector 15"/>
              <p:cNvCxnSpPr>
                <a:cxnSpLocks noChangeShapeType="1"/>
              </p:cNvCxnSpPr>
              <p:nvPr/>
            </p:nvCxnSpPr>
            <p:spPr bwMode="auto">
              <a:xfrm flipV="1">
                <a:off x="3948622" y="3789040"/>
                <a:ext cx="0" cy="504056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133" name="TextBox 6"/>
              <p:cNvSpPr txBox="1">
                <a:spLocks noChangeArrowheads="1"/>
              </p:cNvSpPr>
              <p:nvPr/>
            </p:nvSpPr>
            <p:spPr bwMode="auto">
              <a:xfrm>
                <a:off x="3131840" y="3776464"/>
                <a:ext cx="38985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Monotype Sorts" pitchFamily="2" charset="2"/>
                  <a:buChar char="u"/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100000"/>
                  <a:buFont typeface="Monotype Sorts" pitchFamily="2" charset="2"/>
                  <a:buChar char="l"/>
                  <a:defRPr sz="16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100000"/>
                  <a:buFont typeface="Monotype Sorts" pitchFamily="2" charset="2"/>
                  <a:buChar char="n"/>
                  <a:defRPr sz="1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100000"/>
                  <a:buFont typeface="Monotype Sorts" pitchFamily="2" charset="2"/>
                  <a:buChar char="u"/>
                  <a:defRPr sz="12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100000"/>
                  <a:buFont typeface="Monotype Sorts" pitchFamily="2" charset="2"/>
                  <a:buChar char="l"/>
                  <a:defRPr sz="1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00000"/>
                  <a:buFont typeface="Monotype Sorts" pitchFamily="2" charset="2"/>
                  <a:buChar char="l"/>
                  <a:defRPr sz="1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00000"/>
                  <a:buFont typeface="Monotype Sorts" pitchFamily="2" charset="2"/>
                  <a:buChar char="l"/>
                  <a:defRPr sz="1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00000"/>
                  <a:buFont typeface="Monotype Sorts" pitchFamily="2" charset="2"/>
                  <a:buChar char="l"/>
                  <a:defRPr sz="1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00000"/>
                  <a:buFont typeface="Monotype Sorts" pitchFamily="2" charset="2"/>
                  <a:buChar char="l"/>
                  <a:defRPr sz="1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nl-NL" altLang="en-US" b="1"/>
                  <a:t>E</a:t>
                </a:r>
                <a:endParaRPr lang="en-GB" altLang="en-US" b="1"/>
              </a:p>
            </p:txBody>
          </p:sp>
        </p:grpSp>
        <p:sp>
          <p:nvSpPr>
            <p:cNvPr id="6" name="Freeform 5"/>
            <p:cNvSpPr/>
            <p:nvPr/>
          </p:nvSpPr>
          <p:spPr bwMode="auto">
            <a:xfrm>
              <a:off x="5141377" y="5788550"/>
              <a:ext cx="75762" cy="159556"/>
            </a:xfrm>
            <a:custGeom>
              <a:avLst/>
              <a:gdLst>
                <a:gd name="connsiteX0" fmla="*/ 19020 w 75762"/>
                <a:gd name="connsiteY0" fmla="*/ 0 h 159556"/>
                <a:gd name="connsiteX1" fmla="*/ 3117 w 75762"/>
                <a:gd name="connsiteY1" fmla="*/ 143123 h 159556"/>
                <a:gd name="connsiteX2" fmla="*/ 74679 w 75762"/>
                <a:gd name="connsiteY2" fmla="*/ 143123 h 159556"/>
                <a:gd name="connsiteX3" fmla="*/ 19020 w 75762"/>
                <a:gd name="connsiteY3" fmla="*/ 0 h 15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762" h="159556">
                  <a:moveTo>
                    <a:pt x="19020" y="0"/>
                  </a:moveTo>
                  <a:cubicBezTo>
                    <a:pt x="7093" y="0"/>
                    <a:pt x="-6160" y="119269"/>
                    <a:pt x="3117" y="143123"/>
                  </a:cubicBezTo>
                  <a:cubicBezTo>
                    <a:pt x="12394" y="166977"/>
                    <a:pt x="65403" y="163001"/>
                    <a:pt x="74679" y="143123"/>
                  </a:cubicBezTo>
                  <a:cubicBezTo>
                    <a:pt x="83956" y="123245"/>
                    <a:pt x="30947" y="0"/>
                    <a:pt x="19020" y="0"/>
                  </a:cubicBezTo>
                  <a:close/>
                </a:path>
              </a:pathLst>
            </a:custGeom>
            <a:noFill/>
            <a:ln w="22225" cap="flat" cmpd="sng" algn="ctr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4" name="Freeform 23"/>
            <p:cNvSpPr/>
            <p:nvPr/>
          </p:nvSpPr>
          <p:spPr bwMode="auto">
            <a:xfrm>
              <a:off x="5288326" y="5805264"/>
              <a:ext cx="75762" cy="159556"/>
            </a:xfrm>
            <a:custGeom>
              <a:avLst/>
              <a:gdLst>
                <a:gd name="connsiteX0" fmla="*/ 19020 w 75762"/>
                <a:gd name="connsiteY0" fmla="*/ 0 h 159556"/>
                <a:gd name="connsiteX1" fmla="*/ 3117 w 75762"/>
                <a:gd name="connsiteY1" fmla="*/ 143123 h 159556"/>
                <a:gd name="connsiteX2" fmla="*/ 74679 w 75762"/>
                <a:gd name="connsiteY2" fmla="*/ 143123 h 159556"/>
                <a:gd name="connsiteX3" fmla="*/ 19020 w 75762"/>
                <a:gd name="connsiteY3" fmla="*/ 0 h 15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762" h="159556">
                  <a:moveTo>
                    <a:pt x="19020" y="0"/>
                  </a:moveTo>
                  <a:cubicBezTo>
                    <a:pt x="7093" y="0"/>
                    <a:pt x="-6160" y="119269"/>
                    <a:pt x="3117" y="143123"/>
                  </a:cubicBezTo>
                  <a:cubicBezTo>
                    <a:pt x="12394" y="166977"/>
                    <a:pt x="65403" y="163001"/>
                    <a:pt x="74679" y="143123"/>
                  </a:cubicBezTo>
                  <a:cubicBezTo>
                    <a:pt x="83956" y="123245"/>
                    <a:pt x="30947" y="0"/>
                    <a:pt x="19020" y="0"/>
                  </a:cubicBezTo>
                  <a:close/>
                </a:path>
              </a:pathLst>
            </a:custGeom>
            <a:noFill/>
            <a:ln w="22225" cap="flat" cmpd="sng" algn="ctr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5" name="Freeform 24"/>
            <p:cNvSpPr/>
            <p:nvPr/>
          </p:nvSpPr>
          <p:spPr bwMode="auto">
            <a:xfrm flipH="1">
              <a:off x="4572000" y="5805264"/>
              <a:ext cx="75762" cy="159556"/>
            </a:xfrm>
            <a:custGeom>
              <a:avLst/>
              <a:gdLst>
                <a:gd name="connsiteX0" fmla="*/ 19020 w 75762"/>
                <a:gd name="connsiteY0" fmla="*/ 0 h 159556"/>
                <a:gd name="connsiteX1" fmla="*/ 3117 w 75762"/>
                <a:gd name="connsiteY1" fmla="*/ 143123 h 159556"/>
                <a:gd name="connsiteX2" fmla="*/ 74679 w 75762"/>
                <a:gd name="connsiteY2" fmla="*/ 143123 h 159556"/>
                <a:gd name="connsiteX3" fmla="*/ 19020 w 75762"/>
                <a:gd name="connsiteY3" fmla="*/ 0 h 15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762" h="159556">
                  <a:moveTo>
                    <a:pt x="19020" y="0"/>
                  </a:moveTo>
                  <a:cubicBezTo>
                    <a:pt x="7093" y="0"/>
                    <a:pt x="-6160" y="119269"/>
                    <a:pt x="3117" y="143123"/>
                  </a:cubicBezTo>
                  <a:cubicBezTo>
                    <a:pt x="12394" y="166977"/>
                    <a:pt x="65403" y="163001"/>
                    <a:pt x="74679" y="143123"/>
                  </a:cubicBezTo>
                  <a:cubicBezTo>
                    <a:pt x="83956" y="123245"/>
                    <a:pt x="30947" y="0"/>
                    <a:pt x="19020" y="0"/>
                  </a:cubicBezTo>
                  <a:close/>
                </a:path>
              </a:pathLst>
            </a:custGeom>
            <a:noFill/>
            <a:ln w="22225" cap="flat" cmpd="sng" algn="ctr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3123" y="1412776"/>
            <a:ext cx="5802884" cy="4902512"/>
            <a:chOff x="1173251" y="3202428"/>
            <a:chExt cx="3962400" cy="3854450"/>
          </a:xfrm>
        </p:grpSpPr>
        <p:pic>
          <p:nvPicPr>
            <p:cNvPr id="19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9" t="9721" r="7169" b="6136"/>
            <a:stretch>
              <a:fillRect/>
            </a:stretch>
          </p:blipFill>
          <p:spPr bwMode="auto">
            <a:xfrm>
              <a:off x="1173251" y="3202428"/>
              <a:ext cx="3962400" cy="385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2436778" y="3366485"/>
              <a:ext cx="13901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 smtClean="0">
                  <a:solidFill>
                    <a:srgbClr val="00B0F0"/>
                  </a:solidFill>
                </a:rPr>
                <a:t>Particle track</a:t>
              </a:r>
              <a:endParaRPr lang="en-GB" sz="1600" b="1" dirty="0">
                <a:solidFill>
                  <a:srgbClr val="00B0F0"/>
                </a:solidFill>
              </a:endParaRPr>
            </a:p>
          </p:txBody>
        </p:sp>
      </p:grpSp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539552" y="204788"/>
            <a:ext cx="8425061" cy="595312"/>
          </a:xfrm>
        </p:spPr>
        <p:txBody>
          <a:bodyPr/>
          <a:lstStyle/>
          <a:p>
            <a:r>
              <a:rPr lang="en-GB" altLang="en-US" dirty="0" smtClean="0"/>
              <a:t>GridPix operation: </a:t>
            </a:r>
            <a:r>
              <a:rPr lang="en-GB" altLang="en-US" dirty="0" smtClean="0"/>
              <a:t>example</a:t>
            </a:r>
            <a:endParaRPr lang="en-GB" altLang="en-US" dirty="0" smtClean="0"/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467544" y="1124744"/>
            <a:ext cx="5157787" cy="721993"/>
          </a:xfrm>
        </p:spPr>
        <p:txBody>
          <a:bodyPr/>
          <a:lstStyle/>
          <a:p>
            <a:pPr>
              <a:lnSpc>
                <a:spcPct val="150000"/>
              </a:lnSpc>
              <a:buBlip>
                <a:blip r:embed="rId3"/>
              </a:buBlip>
            </a:pPr>
            <a:endParaRPr lang="en-GB" altLang="en-US" b="1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121" y="1052736"/>
            <a:ext cx="2579092" cy="1463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985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3" y="188640"/>
            <a:ext cx="7920881" cy="592361"/>
          </a:xfrm>
        </p:spPr>
        <p:txBody>
          <a:bodyPr/>
          <a:lstStyle/>
          <a:p>
            <a:r>
              <a:rPr lang="en-GB" dirty="0" smtClean="0"/>
              <a:t>Precise tracking with GridPix in </a:t>
            </a:r>
            <a:r>
              <a:rPr lang="en-GB" dirty="0" err="1" smtClean="0"/>
              <a:t>LepCol</a:t>
            </a:r>
            <a:r>
              <a:rPr lang="en-GB" dirty="0" smtClean="0"/>
              <a:t> TPC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1124744"/>
            <a:ext cx="4025836" cy="3036126"/>
          </a:xfrm>
        </p:spPr>
        <p:txBody>
          <a:bodyPr/>
          <a:lstStyle/>
          <a:p>
            <a:r>
              <a:rPr lang="en-GB" dirty="0" smtClean="0"/>
              <a:t>Reconstruction accuracy </a:t>
            </a:r>
            <a:r>
              <a:rPr lang="en-GB" b="1" dirty="0" smtClean="0"/>
              <a:t>individual electron </a:t>
            </a:r>
            <a:r>
              <a:rPr lang="en-GB" dirty="0" smtClean="0"/>
              <a:t>is limited</a:t>
            </a:r>
          </a:p>
          <a:p>
            <a:pPr lvl="1"/>
            <a:r>
              <a:rPr lang="nl-NL" b="1" dirty="0" smtClean="0"/>
              <a:t>40 – 400 µm @ 4 T</a:t>
            </a:r>
            <a:endParaRPr lang="en-GB" b="1" dirty="0" smtClean="0"/>
          </a:p>
          <a:p>
            <a:endParaRPr lang="en-GB" b="1" dirty="0" smtClean="0"/>
          </a:p>
          <a:p>
            <a:r>
              <a:rPr lang="en-GB" dirty="0" smtClean="0"/>
              <a:t>Position resolution of </a:t>
            </a:r>
            <a:r>
              <a:rPr lang="en-GB" b="1" dirty="0" smtClean="0"/>
              <a:t>60 </a:t>
            </a:r>
            <a:r>
              <a:rPr lang="en-GB" b="1" dirty="0"/>
              <a:t>cm long </a:t>
            </a:r>
            <a:r>
              <a:rPr lang="en-GB" b="1" dirty="0" smtClean="0"/>
              <a:t>track</a:t>
            </a:r>
          </a:p>
          <a:p>
            <a:pPr lvl="1"/>
            <a:r>
              <a:rPr lang="en-GB" dirty="0" smtClean="0"/>
              <a:t>~6000 hits  </a:t>
            </a:r>
          </a:p>
          <a:p>
            <a:pPr lvl="1"/>
            <a:r>
              <a:rPr lang="en-GB" b="1" dirty="0" smtClean="0"/>
              <a:t>=&gt; extremely</a:t>
            </a:r>
            <a:r>
              <a:rPr lang="en-GB" dirty="0" smtClean="0"/>
              <a:t> </a:t>
            </a:r>
            <a:r>
              <a:rPr lang="en-GB" b="1" dirty="0" smtClean="0"/>
              <a:t>small statistical </a:t>
            </a:r>
            <a:r>
              <a:rPr lang="en-GB" b="1" dirty="0"/>
              <a:t>error </a:t>
            </a:r>
            <a:endParaRPr lang="en-GB" b="1" dirty="0" smtClean="0"/>
          </a:p>
          <a:p>
            <a:pPr lvl="1"/>
            <a:endParaRPr lang="en-GB" b="1" dirty="0" smtClean="0"/>
          </a:p>
          <a:p>
            <a:pPr lvl="1"/>
            <a:endParaRPr lang="en-GB" b="1" dirty="0" smtClean="0"/>
          </a:p>
          <a:p>
            <a:pPr lvl="1"/>
            <a:r>
              <a:rPr lang="en-GB" b="1" dirty="0" smtClean="0"/>
              <a:t>=&gt; 0.5 </a:t>
            </a:r>
            <a:r>
              <a:rPr lang="en-GB" b="1" dirty="0"/>
              <a:t>- </a:t>
            </a:r>
            <a:r>
              <a:rPr lang="en-GB" b="1" dirty="0" smtClean="0"/>
              <a:t>5 </a:t>
            </a:r>
            <a:r>
              <a:rPr lang="en-GB" b="1" dirty="0"/>
              <a:t>µm in </a:t>
            </a:r>
            <a:r>
              <a:rPr lang="en-GB" b="1" dirty="0" smtClean="0"/>
              <a:t>XY</a:t>
            </a:r>
          </a:p>
          <a:p>
            <a:pPr marL="457200" lvl="1" indent="0">
              <a:buNone/>
            </a:pPr>
            <a:endParaRPr lang="en-GB" b="1" dirty="0" smtClean="0"/>
          </a:p>
          <a:p>
            <a:pPr marL="457200" lvl="1" indent="0">
              <a:buNone/>
            </a:pPr>
            <a:endParaRPr lang="en-GB" b="1" dirty="0" smtClean="0"/>
          </a:p>
          <a:p>
            <a:pPr lvl="1"/>
            <a:r>
              <a:rPr lang="en-GB" b="1" dirty="0" smtClean="0"/>
              <a:t>=&gt; in practise accuracy track segment will be dominated by systematics</a:t>
            </a:r>
          </a:p>
          <a:p>
            <a:pPr lvl="1"/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 rot="19162395" flipH="1">
            <a:off x="4891527" y="3762050"/>
            <a:ext cx="1754507" cy="3621548"/>
            <a:chOff x="5219700" y="1895015"/>
            <a:chExt cx="1754507" cy="3621548"/>
          </a:xfrm>
        </p:grpSpPr>
        <p:cxnSp>
          <p:nvCxnSpPr>
            <p:cNvPr id="6" name="Straight Connector 4"/>
            <p:cNvCxnSpPr>
              <a:cxnSpLocks noChangeShapeType="1"/>
            </p:cNvCxnSpPr>
            <p:nvPr/>
          </p:nvCxnSpPr>
          <p:spPr bwMode="auto">
            <a:xfrm flipH="1">
              <a:off x="5219700" y="2349500"/>
              <a:ext cx="1341438" cy="3167063"/>
            </a:xfrm>
            <a:prstGeom prst="line">
              <a:avLst/>
            </a:prstGeom>
            <a:noFill/>
            <a:ln w="25400" algn="ctr">
              <a:solidFill>
                <a:srgbClr val="0066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" name="Oval 5"/>
            <p:cNvSpPr>
              <a:spLocks noChangeArrowheads="1"/>
            </p:cNvSpPr>
            <p:nvPr/>
          </p:nvSpPr>
          <p:spPr bwMode="auto">
            <a:xfrm>
              <a:off x="6453188" y="2636838"/>
              <a:ext cx="107950" cy="107950"/>
            </a:xfrm>
            <a:prstGeom prst="ellipse">
              <a:avLst/>
            </a:prstGeom>
            <a:solidFill>
              <a:schemeClr val="accent1"/>
            </a:solidFill>
            <a:ln w="222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 pitchFamily="2" charset="2"/>
                <a:buChar char="u"/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 pitchFamily="2" charset="2"/>
                <a:buChar char="l"/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 pitchFamily="2" charset="2"/>
                <a:buChar char="n"/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 pitchFamily="2" charset="2"/>
                <a:buChar char="u"/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 pitchFamily="2" charset="2"/>
                <a:buChar char="l"/>
                <a:defRPr sz="1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 pitchFamily="2" charset="2"/>
                <a:buChar char="l"/>
                <a:defRPr sz="1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 pitchFamily="2" charset="2"/>
                <a:buChar char="l"/>
                <a:defRPr sz="1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 pitchFamily="2" charset="2"/>
                <a:buChar char="l"/>
                <a:defRPr sz="1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 pitchFamily="2" charset="2"/>
                <a:buChar char="l"/>
                <a:defRPr sz="1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/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auto">
            <a:xfrm>
              <a:off x="5851525" y="3532188"/>
              <a:ext cx="107950" cy="107950"/>
            </a:xfrm>
            <a:prstGeom prst="ellipse">
              <a:avLst/>
            </a:prstGeom>
            <a:solidFill>
              <a:schemeClr val="accent1"/>
            </a:solidFill>
            <a:ln w="222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 pitchFamily="2" charset="2"/>
                <a:buChar char="u"/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 pitchFamily="2" charset="2"/>
                <a:buChar char="l"/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 pitchFamily="2" charset="2"/>
                <a:buChar char="n"/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 pitchFamily="2" charset="2"/>
                <a:buChar char="u"/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 pitchFamily="2" charset="2"/>
                <a:buChar char="l"/>
                <a:defRPr sz="1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 pitchFamily="2" charset="2"/>
                <a:buChar char="l"/>
                <a:defRPr sz="1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 pitchFamily="2" charset="2"/>
                <a:buChar char="l"/>
                <a:defRPr sz="1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 pitchFamily="2" charset="2"/>
                <a:buChar char="l"/>
                <a:defRPr sz="1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 pitchFamily="2" charset="2"/>
                <a:buChar char="l"/>
                <a:defRPr sz="1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auto">
            <a:xfrm>
              <a:off x="6175375" y="2852738"/>
              <a:ext cx="107950" cy="107950"/>
            </a:xfrm>
            <a:prstGeom prst="ellipse">
              <a:avLst/>
            </a:prstGeom>
            <a:solidFill>
              <a:schemeClr val="accent1"/>
            </a:solidFill>
            <a:ln w="222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 pitchFamily="2" charset="2"/>
                <a:buChar char="u"/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 pitchFamily="2" charset="2"/>
                <a:buChar char="l"/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 pitchFamily="2" charset="2"/>
                <a:buChar char="n"/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 pitchFamily="2" charset="2"/>
                <a:buChar char="u"/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 pitchFamily="2" charset="2"/>
                <a:buChar char="l"/>
                <a:defRPr sz="1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 pitchFamily="2" charset="2"/>
                <a:buChar char="l"/>
                <a:defRPr sz="1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 pitchFamily="2" charset="2"/>
                <a:buChar char="l"/>
                <a:defRPr sz="1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 pitchFamily="2" charset="2"/>
                <a:buChar char="l"/>
                <a:defRPr sz="1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 pitchFamily="2" charset="2"/>
                <a:buChar char="l"/>
                <a:defRPr sz="1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auto">
            <a:xfrm>
              <a:off x="5472113" y="5048250"/>
              <a:ext cx="107950" cy="109538"/>
            </a:xfrm>
            <a:prstGeom prst="ellipse">
              <a:avLst/>
            </a:prstGeom>
            <a:solidFill>
              <a:schemeClr val="accent1"/>
            </a:solidFill>
            <a:ln w="222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 pitchFamily="2" charset="2"/>
                <a:buChar char="u"/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 pitchFamily="2" charset="2"/>
                <a:buChar char="l"/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 pitchFamily="2" charset="2"/>
                <a:buChar char="n"/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 pitchFamily="2" charset="2"/>
                <a:buChar char="u"/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 pitchFamily="2" charset="2"/>
                <a:buChar char="l"/>
                <a:defRPr sz="1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 pitchFamily="2" charset="2"/>
                <a:buChar char="l"/>
                <a:defRPr sz="1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 pitchFamily="2" charset="2"/>
                <a:buChar char="l"/>
                <a:defRPr sz="1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 pitchFamily="2" charset="2"/>
                <a:buChar char="l"/>
                <a:defRPr sz="1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 pitchFamily="2" charset="2"/>
                <a:buChar char="l"/>
                <a:defRPr sz="1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/>
            </a:p>
          </p:txBody>
        </p:sp>
        <p:sp>
          <p:nvSpPr>
            <p:cNvPr id="11" name="Oval 11"/>
            <p:cNvSpPr>
              <a:spLocks noChangeArrowheads="1"/>
            </p:cNvSpPr>
            <p:nvPr/>
          </p:nvSpPr>
          <p:spPr bwMode="auto">
            <a:xfrm>
              <a:off x="5435600" y="4508500"/>
              <a:ext cx="107950" cy="107950"/>
            </a:xfrm>
            <a:prstGeom prst="ellipse">
              <a:avLst/>
            </a:prstGeom>
            <a:solidFill>
              <a:schemeClr val="accent1"/>
            </a:solidFill>
            <a:ln w="222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 pitchFamily="2" charset="2"/>
                <a:buChar char="u"/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 pitchFamily="2" charset="2"/>
                <a:buChar char="l"/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 pitchFamily="2" charset="2"/>
                <a:buChar char="n"/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 pitchFamily="2" charset="2"/>
                <a:buChar char="u"/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 pitchFamily="2" charset="2"/>
                <a:buChar char="l"/>
                <a:defRPr sz="1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 pitchFamily="2" charset="2"/>
                <a:buChar char="l"/>
                <a:defRPr sz="1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 pitchFamily="2" charset="2"/>
                <a:buChar char="l"/>
                <a:defRPr sz="1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 pitchFamily="2" charset="2"/>
                <a:buChar char="l"/>
                <a:defRPr sz="1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 pitchFamily="2" charset="2"/>
                <a:buChar char="l"/>
                <a:defRPr sz="1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/>
            </a:p>
          </p:txBody>
        </p:sp>
        <p:grpSp>
          <p:nvGrpSpPr>
            <p:cNvPr id="12" name="Group 1"/>
            <p:cNvGrpSpPr>
              <a:grpSpLocks/>
            </p:cNvGrpSpPr>
            <p:nvPr/>
          </p:nvGrpSpPr>
          <p:grpSpPr bwMode="auto">
            <a:xfrm>
              <a:off x="5643563" y="3932238"/>
              <a:ext cx="268287" cy="239712"/>
              <a:chOff x="5292725" y="4913313"/>
              <a:chExt cx="268288" cy="239712"/>
            </a:xfrm>
          </p:grpSpPr>
          <p:sp>
            <p:nvSpPr>
              <p:cNvPr id="14" name="Oval 9"/>
              <p:cNvSpPr>
                <a:spLocks noChangeArrowheads="1"/>
              </p:cNvSpPr>
              <p:nvPr/>
            </p:nvSpPr>
            <p:spPr bwMode="auto">
              <a:xfrm>
                <a:off x="5446713" y="4913313"/>
                <a:ext cx="107950" cy="107950"/>
              </a:xfrm>
              <a:prstGeom prst="ellipse">
                <a:avLst/>
              </a:prstGeom>
              <a:solidFill>
                <a:schemeClr val="accent1"/>
              </a:solidFill>
              <a:ln w="222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Monotype Sorts" pitchFamily="2" charset="2"/>
                  <a:buChar char="u"/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100000"/>
                  <a:buFont typeface="Monotype Sorts" pitchFamily="2" charset="2"/>
                  <a:buChar char="l"/>
                  <a:defRPr sz="16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100000"/>
                  <a:buFont typeface="Monotype Sorts" pitchFamily="2" charset="2"/>
                  <a:buChar char="n"/>
                  <a:defRPr sz="1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100000"/>
                  <a:buFont typeface="Monotype Sorts" pitchFamily="2" charset="2"/>
                  <a:buChar char="u"/>
                  <a:defRPr sz="12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100000"/>
                  <a:buFont typeface="Monotype Sorts" pitchFamily="2" charset="2"/>
                  <a:buChar char="l"/>
                  <a:defRPr sz="1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00000"/>
                  <a:buFont typeface="Monotype Sorts" pitchFamily="2" charset="2"/>
                  <a:buChar char="l"/>
                  <a:defRPr sz="1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00000"/>
                  <a:buFont typeface="Monotype Sorts" pitchFamily="2" charset="2"/>
                  <a:buChar char="l"/>
                  <a:defRPr sz="1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00000"/>
                  <a:buFont typeface="Monotype Sorts" pitchFamily="2" charset="2"/>
                  <a:buChar char="l"/>
                  <a:defRPr sz="1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00000"/>
                  <a:buFont typeface="Monotype Sorts" pitchFamily="2" charset="2"/>
                  <a:buChar char="l"/>
                  <a:defRPr sz="1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15" name="Oval 10"/>
              <p:cNvSpPr>
                <a:spLocks noChangeArrowheads="1"/>
              </p:cNvSpPr>
              <p:nvPr/>
            </p:nvSpPr>
            <p:spPr bwMode="auto">
              <a:xfrm>
                <a:off x="5453063" y="5045075"/>
                <a:ext cx="107950" cy="107950"/>
              </a:xfrm>
              <a:prstGeom prst="ellipse">
                <a:avLst/>
              </a:prstGeom>
              <a:solidFill>
                <a:schemeClr val="accent1"/>
              </a:solidFill>
              <a:ln w="222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Monotype Sorts" pitchFamily="2" charset="2"/>
                  <a:buChar char="u"/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100000"/>
                  <a:buFont typeface="Monotype Sorts" pitchFamily="2" charset="2"/>
                  <a:buChar char="l"/>
                  <a:defRPr sz="16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100000"/>
                  <a:buFont typeface="Monotype Sorts" pitchFamily="2" charset="2"/>
                  <a:buChar char="n"/>
                  <a:defRPr sz="1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100000"/>
                  <a:buFont typeface="Monotype Sorts" pitchFamily="2" charset="2"/>
                  <a:buChar char="u"/>
                  <a:defRPr sz="12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100000"/>
                  <a:buFont typeface="Monotype Sorts" pitchFamily="2" charset="2"/>
                  <a:buChar char="l"/>
                  <a:defRPr sz="1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00000"/>
                  <a:buFont typeface="Monotype Sorts" pitchFamily="2" charset="2"/>
                  <a:buChar char="l"/>
                  <a:defRPr sz="1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00000"/>
                  <a:buFont typeface="Monotype Sorts" pitchFamily="2" charset="2"/>
                  <a:buChar char="l"/>
                  <a:defRPr sz="1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00000"/>
                  <a:buFont typeface="Monotype Sorts" pitchFamily="2" charset="2"/>
                  <a:buChar char="l"/>
                  <a:defRPr sz="1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00000"/>
                  <a:buFont typeface="Monotype Sorts" pitchFamily="2" charset="2"/>
                  <a:buChar char="l"/>
                  <a:defRPr sz="1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16" name="Oval 12"/>
              <p:cNvSpPr>
                <a:spLocks noChangeArrowheads="1"/>
              </p:cNvSpPr>
              <p:nvPr/>
            </p:nvSpPr>
            <p:spPr bwMode="auto">
              <a:xfrm>
                <a:off x="5392738" y="5013325"/>
                <a:ext cx="107950" cy="107950"/>
              </a:xfrm>
              <a:prstGeom prst="ellipse">
                <a:avLst/>
              </a:prstGeom>
              <a:solidFill>
                <a:schemeClr val="accent1"/>
              </a:solidFill>
              <a:ln w="222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Monotype Sorts" pitchFamily="2" charset="2"/>
                  <a:buChar char="u"/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100000"/>
                  <a:buFont typeface="Monotype Sorts" pitchFamily="2" charset="2"/>
                  <a:buChar char="l"/>
                  <a:defRPr sz="16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100000"/>
                  <a:buFont typeface="Monotype Sorts" pitchFamily="2" charset="2"/>
                  <a:buChar char="n"/>
                  <a:defRPr sz="1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100000"/>
                  <a:buFont typeface="Monotype Sorts" pitchFamily="2" charset="2"/>
                  <a:buChar char="u"/>
                  <a:defRPr sz="12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100000"/>
                  <a:buFont typeface="Monotype Sorts" pitchFamily="2" charset="2"/>
                  <a:buChar char="l"/>
                  <a:defRPr sz="1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00000"/>
                  <a:buFont typeface="Monotype Sorts" pitchFamily="2" charset="2"/>
                  <a:buChar char="l"/>
                  <a:defRPr sz="1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00000"/>
                  <a:buFont typeface="Monotype Sorts" pitchFamily="2" charset="2"/>
                  <a:buChar char="l"/>
                  <a:defRPr sz="1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00000"/>
                  <a:buFont typeface="Monotype Sorts" pitchFamily="2" charset="2"/>
                  <a:buChar char="l"/>
                  <a:defRPr sz="1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00000"/>
                  <a:buFont typeface="Monotype Sorts" pitchFamily="2" charset="2"/>
                  <a:buChar char="l"/>
                  <a:defRPr sz="1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17" name="Oval 13"/>
              <p:cNvSpPr>
                <a:spLocks noChangeArrowheads="1"/>
              </p:cNvSpPr>
              <p:nvPr/>
            </p:nvSpPr>
            <p:spPr bwMode="auto">
              <a:xfrm>
                <a:off x="5292725" y="4921250"/>
                <a:ext cx="107950" cy="107950"/>
              </a:xfrm>
              <a:prstGeom prst="ellipse">
                <a:avLst/>
              </a:prstGeom>
              <a:solidFill>
                <a:schemeClr val="accent1"/>
              </a:solidFill>
              <a:ln w="222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Monotype Sorts" pitchFamily="2" charset="2"/>
                  <a:buChar char="u"/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100000"/>
                  <a:buFont typeface="Monotype Sorts" pitchFamily="2" charset="2"/>
                  <a:buChar char="l"/>
                  <a:defRPr sz="16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100000"/>
                  <a:buFont typeface="Monotype Sorts" pitchFamily="2" charset="2"/>
                  <a:buChar char="n"/>
                  <a:defRPr sz="1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100000"/>
                  <a:buFont typeface="Monotype Sorts" pitchFamily="2" charset="2"/>
                  <a:buChar char="u"/>
                  <a:defRPr sz="12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100000"/>
                  <a:buFont typeface="Monotype Sorts" pitchFamily="2" charset="2"/>
                  <a:buChar char="l"/>
                  <a:defRPr sz="1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00000"/>
                  <a:buFont typeface="Monotype Sorts" pitchFamily="2" charset="2"/>
                  <a:buChar char="l"/>
                  <a:defRPr sz="1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00000"/>
                  <a:buFont typeface="Monotype Sorts" pitchFamily="2" charset="2"/>
                  <a:buChar char="l"/>
                  <a:defRPr sz="1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00000"/>
                  <a:buFont typeface="Monotype Sorts" pitchFamily="2" charset="2"/>
                  <a:buChar char="l"/>
                  <a:defRPr sz="1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00000"/>
                  <a:buFont typeface="Monotype Sorts" pitchFamily="2" charset="2"/>
                  <a:buChar char="l"/>
                  <a:defRPr sz="1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/>
              </a:p>
            </p:txBody>
          </p:sp>
        </p:grpSp>
        <p:sp>
          <p:nvSpPr>
            <p:cNvPr id="13" name="TextBox 1"/>
            <p:cNvSpPr txBox="1">
              <a:spLocks noChangeArrowheads="1"/>
            </p:cNvSpPr>
            <p:nvPr/>
          </p:nvSpPr>
          <p:spPr bwMode="auto">
            <a:xfrm rot="19162395">
              <a:off x="6009263" y="1895015"/>
              <a:ext cx="96494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 pitchFamily="2" charset="2"/>
                <a:buChar char="u"/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 pitchFamily="2" charset="2"/>
                <a:buChar char="l"/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 pitchFamily="2" charset="2"/>
                <a:buChar char="n"/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 pitchFamily="2" charset="2"/>
                <a:buChar char="u"/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 pitchFamily="2" charset="2"/>
                <a:buChar char="l"/>
                <a:defRPr sz="1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 pitchFamily="2" charset="2"/>
                <a:buChar char="l"/>
                <a:defRPr sz="1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 pitchFamily="2" charset="2"/>
                <a:buChar char="l"/>
                <a:defRPr sz="1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 pitchFamily="2" charset="2"/>
                <a:buChar char="l"/>
                <a:defRPr sz="1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 pitchFamily="2" charset="2"/>
                <a:buChar char="l"/>
                <a:defRPr sz="1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nl-NL" altLang="en-US" b="1" dirty="0" smtClean="0">
                  <a:solidFill>
                    <a:srgbClr val="0070C0"/>
                  </a:solidFill>
                </a:rPr>
                <a:t>Track</a:t>
              </a:r>
              <a:endParaRPr lang="en-GB" altLang="en-US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003823" y="922618"/>
            <a:ext cx="4960665" cy="3316811"/>
            <a:chOff x="3851920" y="922618"/>
            <a:chExt cx="4960665" cy="3316811"/>
          </a:xfrm>
        </p:grpSpPr>
        <p:grpSp>
          <p:nvGrpSpPr>
            <p:cNvPr id="43" name="Group 42"/>
            <p:cNvGrpSpPr/>
            <p:nvPr/>
          </p:nvGrpSpPr>
          <p:grpSpPr>
            <a:xfrm>
              <a:off x="3851920" y="922618"/>
              <a:ext cx="4960665" cy="3316811"/>
              <a:chOff x="419286" y="116632"/>
              <a:chExt cx="4245637" cy="2531231"/>
            </a:xfrm>
          </p:grpSpPr>
          <p:grpSp>
            <p:nvGrpSpPr>
              <p:cNvPr id="44" name="Group 43"/>
              <p:cNvGrpSpPr/>
              <p:nvPr/>
            </p:nvGrpSpPr>
            <p:grpSpPr>
              <a:xfrm>
                <a:off x="419286" y="116632"/>
                <a:ext cx="4245637" cy="2531231"/>
                <a:chOff x="4503195" y="472754"/>
                <a:chExt cx="4461661" cy="2729243"/>
              </a:xfrm>
            </p:grpSpPr>
            <p:pic>
              <p:nvPicPr>
                <p:cNvPr id="49" name="Picture 2" descr="C:\Data\LepCol\talks\Jamboree 2016\reference talks\ILD_total.jpg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rightnessContrast bright="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3000" t="25853" r="32360" b="57499"/>
                <a:stretch/>
              </p:blipFill>
              <p:spPr bwMode="auto">
                <a:xfrm>
                  <a:off x="4503195" y="472754"/>
                  <a:ext cx="4461661" cy="272924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50" name="Group 49"/>
                <p:cNvGrpSpPr/>
                <p:nvPr/>
              </p:nvGrpSpPr>
              <p:grpSpPr>
                <a:xfrm>
                  <a:off x="5047140" y="1028383"/>
                  <a:ext cx="1514790" cy="1179581"/>
                  <a:chOff x="4992948" y="1052736"/>
                  <a:chExt cx="1514790" cy="1179581"/>
                </a:xfrm>
              </p:grpSpPr>
              <p:cxnSp>
                <p:nvCxnSpPr>
                  <p:cNvPr id="51" name="Straight Arrow Connector 50"/>
                  <p:cNvCxnSpPr/>
                  <p:nvPr/>
                </p:nvCxnSpPr>
                <p:spPr bwMode="auto">
                  <a:xfrm flipV="1">
                    <a:off x="5599932" y="1781709"/>
                    <a:ext cx="646068" cy="26989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arrow"/>
                  </a:ln>
                  <a:effectLst/>
                </p:spPr>
              </p:cxnSp>
              <p:cxnSp>
                <p:nvCxnSpPr>
                  <p:cNvPr id="52" name="Straight Arrow Connector 51"/>
                  <p:cNvCxnSpPr/>
                  <p:nvPr/>
                </p:nvCxnSpPr>
                <p:spPr bwMode="auto">
                  <a:xfrm flipH="1">
                    <a:off x="5232669" y="1808697"/>
                    <a:ext cx="367263" cy="237669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arrow"/>
                  </a:ln>
                  <a:effectLst/>
                </p:spPr>
              </p:cxnSp>
              <p:cxnSp>
                <p:nvCxnSpPr>
                  <p:cNvPr id="53" name="Straight Arrow Connector 52"/>
                  <p:cNvCxnSpPr/>
                  <p:nvPr/>
                </p:nvCxnSpPr>
                <p:spPr bwMode="auto">
                  <a:xfrm flipV="1">
                    <a:off x="5599932" y="1334034"/>
                    <a:ext cx="0" cy="474663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arrow"/>
                  </a:ln>
                  <a:effectLst/>
                </p:spPr>
              </p:cxnSp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6173992" y="1576431"/>
                    <a:ext cx="33374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1800" dirty="0" smtClean="0">
                        <a:solidFill>
                          <a:schemeClr val="bg1"/>
                        </a:solidFill>
                        <a:latin typeface="Arial Rounded MT Bold" panose="020F0704030504030204" pitchFamily="34" charset="0"/>
                      </a:rPr>
                      <a:t>Z</a:t>
                    </a:r>
                    <a:endParaRPr lang="en-GB" sz="1800" dirty="0">
                      <a:solidFill>
                        <a:schemeClr val="bg1"/>
                      </a:solidFill>
                      <a:latin typeface="Arial Rounded MT Bold" panose="020F0704030504030204" pitchFamily="34" charset="0"/>
                    </a:endParaRPr>
                  </a:p>
                </p:txBody>
              </p:sp>
              <p:sp>
                <p:nvSpPr>
                  <p:cNvPr id="55" name="TextBox 54"/>
                  <p:cNvSpPr txBox="1"/>
                  <p:nvPr/>
                </p:nvSpPr>
                <p:spPr>
                  <a:xfrm>
                    <a:off x="5433059" y="1052736"/>
                    <a:ext cx="33374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1800" dirty="0" smtClean="0">
                        <a:solidFill>
                          <a:schemeClr val="bg1"/>
                        </a:solidFill>
                        <a:latin typeface="Arial Rounded MT Bold" panose="020F0704030504030204" pitchFamily="34" charset="0"/>
                      </a:rPr>
                      <a:t>X</a:t>
                    </a:r>
                    <a:endParaRPr lang="en-GB" sz="1800" dirty="0">
                      <a:solidFill>
                        <a:schemeClr val="bg1"/>
                      </a:solidFill>
                      <a:latin typeface="Arial Rounded MT Bold" panose="020F0704030504030204" pitchFamily="34" charset="0"/>
                    </a:endParaRPr>
                  </a:p>
                </p:txBody>
              </p:sp>
              <p:sp>
                <p:nvSpPr>
                  <p:cNvPr id="56" name="TextBox 55"/>
                  <p:cNvSpPr txBox="1"/>
                  <p:nvPr/>
                </p:nvSpPr>
                <p:spPr>
                  <a:xfrm>
                    <a:off x="4992948" y="1862985"/>
                    <a:ext cx="33374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1800" dirty="0" smtClean="0">
                        <a:solidFill>
                          <a:schemeClr val="bg1"/>
                        </a:solidFill>
                        <a:latin typeface="Arial Rounded MT Bold" panose="020F0704030504030204" pitchFamily="34" charset="0"/>
                      </a:rPr>
                      <a:t>Y</a:t>
                    </a:r>
                    <a:endParaRPr lang="en-GB" sz="1800" dirty="0">
                      <a:solidFill>
                        <a:schemeClr val="bg1"/>
                      </a:solidFill>
                      <a:latin typeface="Arial Rounded MT Bold" panose="020F0704030504030204" pitchFamily="34" charset="0"/>
                    </a:endParaRPr>
                  </a:p>
                </p:txBody>
              </p:sp>
            </p:grpSp>
          </p:grpSp>
          <p:cxnSp>
            <p:nvCxnSpPr>
              <p:cNvPr id="45" name="Straight Arrow Connector 44"/>
              <p:cNvCxnSpPr/>
              <p:nvPr/>
            </p:nvCxnSpPr>
            <p:spPr bwMode="auto">
              <a:xfrm flipV="1">
                <a:off x="1254481" y="373420"/>
                <a:ext cx="2741455" cy="143788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arrow" w="med" len="med"/>
                <a:tailEnd type="arrow" w="med" len="med"/>
              </a:ln>
              <a:effectLst/>
            </p:spPr>
          </p:cxnSp>
          <p:sp>
            <p:nvSpPr>
              <p:cNvPr id="46" name="TextBox 45"/>
              <p:cNvSpPr txBox="1"/>
              <p:nvPr/>
            </p:nvSpPr>
            <p:spPr>
              <a:xfrm>
                <a:off x="2114519" y="188754"/>
                <a:ext cx="7938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800" dirty="0" smtClean="0">
                    <a:solidFill>
                      <a:schemeClr val="bg1"/>
                    </a:solidFill>
                    <a:latin typeface="Arial Rounded MT Bold" panose="020F0704030504030204" pitchFamily="34" charset="0"/>
                  </a:rPr>
                  <a:t>4.5 m</a:t>
                </a:r>
                <a:endParaRPr lang="en-GB" sz="1800" dirty="0">
                  <a:solidFill>
                    <a:schemeClr val="bg1"/>
                  </a:solidFill>
                  <a:latin typeface="Arial Rounded MT Bold" panose="020F0704030504030204" pitchFamily="34" charset="0"/>
                </a:endParaRPr>
              </a:p>
            </p:txBody>
          </p:sp>
          <p:cxnSp>
            <p:nvCxnSpPr>
              <p:cNvPr id="47" name="Straight Arrow Connector 46"/>
              <p:cNvCxnSpPr/>
              <p:nvPr/>
            </p:nvCxnSpPr>
            <p:spPr bwMode="auto">
              <a:xfrm flipH="1" flipV="1">
                <a:off x="3289518" y="631949"/>
                <a:ext cx="144016" cy="1457643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arrow" w="med" len="med"/>
                <a:tailEnd type="arrow" w="med" len="med"/>
              </a:ln>
              <a:effectLst/>
            </p:spPr>
          </p:cxnSp>
          <p:sp>
            <p:nvSpPr>
              <p:cNvPr id="48" name="TextBox 47"/>
              <p:cNvSpPr txBox="1"/>
              <p:nvPr/>
            </p:nvSpPr>
            <p:spPr>
              <a:xfrm>
                <a:off x="3275856" y="932983"/>
                <a:ext cx="7938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800" dirty="0" smtClean="0">
                    <a:solidFill>
                      <a:schemeClr val="bg1"/>
                    </a:solidFill>
                    <a:latin typeface="Arial Rounded MT Bold" panose="020F0704030504030204" pitchFamily="34" charset="0"/>
                  </a:rPr>
                  <a:t>3.6 m</a:t>
                </a:r>
                <a:endParaRPr lang="en-GB" sz="1800" dirty="0">
                  <a:solidFill>
                    <a:schemeClr val="bg1"/>
                  </a:solidFill>
                  <a:latin typeface="Arial Rounded MT Bold" panose="020F0704030504030204" pitchFamily="34" charset="0"/>
                </a:endParaRPr>
              </a:p>
            </p:txBody>
          </p:sp>
        </p:grpSp>
        <p:cxnSp>
          <p:nvCxnSpPr>
            <p:cNvPr id="22" name="Straight Arrow Connector 21"/>
            <p:cNvCxnSpPr/>
            <p:nvPr/>
          </p:nvCxnSpPr>
          <p:spPr bwMode="auto">
            <a:xfrm flipV="1">
              <a:off x="5937868" y="2153785"/>
              <a:ext cx="1007170" cy="28809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9" name="TextBox 28"/>
            <p:cNvSpPr txBox="1"/>
            <p:nvPr/>
          </p:nvSpPr>
          <p:spPr>
            <a:xfrm>
              <a:off x="5775085" y="1678113"/>
              <a:ext cx="126989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 smtClean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B = 4T</a:t>
              </a:r>
              <a:endParaRPr lang="en-GB" sz="2800" dirty="0">
                <a:solidFill>
                  <a:schemeClr val="bg1"/>
                </a:solidFill>
                <a:latin typeface="Arial Rounded MT Bold" panose="020F0704030504030204" pitchFamily="34" charset="0"/>
              </a:endParaRPr>
            </a:p>
          </p:txBody>
        </p:sp>
      </p:grpSp>
      <p:sp>
        <p:nvSpPr>
          <p:cNvPr id="31" name="Rounded Rectangle 8"/>
          <p:cNvSpPr>
            <a:spLocks noChangeArrowheads="1"/>
          </p:cNvSpPr>
          <p:nvPr/>
        </p:nvSpPr>
        <p:spPr bwMode="auto">
          <a:xfrm>
            <a:off x="755576" y="4149080"/>
            <a:ext cx="1858699" cy="300833"/>
          </a:xfrm>
          <a:prstGeom prst="roundRect">
            <a:avLst>
              <a:gd name="adj" fmla="val 16667"/>
            </a:avLst>
          </a:prstGeom>
          <a:noFill/>
          <a:ln w="222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Monotype Sorts" pitchFamily="2" charset="2"/>
              <a:buChar char="u"/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100000"/>
              <a:buFont typeface="Monotype Sorts" pitchFamily="2" charset="2"/>
              <a:buChar char="l"/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100000"/>
              <a:buFont typeface="Monotype Sorts" pitchFamily="2" charset="2"/>
              <a:buChar char="n"/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100000"/>
              <a:buFont typeface="Monotype Sorts" pitchFamily="2" charset="2"/>
              <a:buChar char="u"/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100000"/>
              <a:buFont typeface="Monotype Sorts" pitchFamily="2" charset="2"/>
              <a:buChar char="l"/>
              <a:defRPr sz="1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 pitchFamily="2" charset="2"/>
              <a:buChar char="l"/>
              <a:defRPr sz="1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 pitchFamily="2" charset="2"/>
              <a:buChar char="l"/>
              <a:defRPr sz="1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 pitchFamily="2" charset="2"/>
              <a:buChar char="l"/>
              <a:defRPr sz="1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 pitchFamily="2" charset="2"/>
              <a:buChar char="l"/>
              <a:defRPr sz="1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/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1149625" y="3573016"/>
            <a:ext cx="280831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47100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3848" y="136405"/>
            <a:ext cx="5684390" cy="576064"/>
          </a:xfrm>
        </p:spPr>
        <p:txBody>
          <a:bodyPr/>
          <a:lstStyle/>
          <a:p>
            <a:r>
              <a:rPr lang="en-GB" dirty="0" smtClean="0"/>
              <a:t>Realisation GridPix technology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282" y="2708920"/>
            <a:ext cx="3600400" cy="2952328"/>
          </a:xfrm>
        </p:spPr>
        <p:txBody>
          <a:bodyPr/>
          <a:lstStyle/>
          <a:p>
            <a:r>
              <a:rPr lang="en-US" dirty="0" smtClean="0"/>
              <a:t>4 GridPix chips </a:t>
            </a:r>
            <a:r>
              <a:rPr lang="en-US" b="1" dirty="0" smtClean="0"/>
              <a:t>(TimePix-3) </a:t>
            </a:r>
            <a:r>
              <a:rPr lang="en-US" dirty="0" smtClean="0"/>
              <a:t>on one mechanical support</a:t>
            </a:r>
          </a:p>
          <a:p>
            <a:pPr lvl="1"/>
            <a:r>
              <a:rPr lang="en-US" dirty="0" smtClean="0"/>
              <a:t>Cooling and electrical connections</a:t>
            </a:r>
          </a:p>
          <a:p>
            <a:pPr lvl="1"/>
            <a:r>
              <a:rPr lang="en-US" b="1" dirty="0" smtClean="0"/>
              <a:t>28.38 x 39.6 mm</a:t>
            </a:r>
            <a:r>
              <a:rPr lang="en-US" b="1" baseline="30000" dirty="0" smtClean="0"/>
              <a:t>2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All chips wire bonded to central interface board</a:t>
            </a:r>
          </a:p>
          <a:p>
            <a:endParaRPr lang="en-US" dirty="0" smtClean="0"/>
          </a:p>
        </p:txBody>
      </p:sp>
      <p:pic>
        <p:nvPicPr>
          <p:cNvPr id="4" name="Picture 2" descr="C:\Data\LepCol\meetings\Jamboree 2016\reference\LepCol_SingleQUAD_01Dec2016\1_Single Quad_06102-A_WBB_Field Shaper_view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682" y="1268760"/>
            <a:ext cx="5079556" cy="3346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1259632" y="527803"/>
            <a:ext cx="1669774" cy="1481914"/>
            <a:chOff x="4860032" y="4019780"/>
            <a:chExt cx="1669774" cy="1481914"/>
          </a:xfrm>
        </p:grpSpPr>
        <p:pic>
          <p:nvPicPr>
            <p:cNvPr id="1026" name="Picture 2" descr="C:\Users\i56\Desktop\Raw picts\8-12-2016\20161208_083116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85" t="41652" r="37155" b="32427"/>
            <a:stretch/>
          </p:blipFill>
          <p:spPr bwMode="auto">
            <a:xfrm>
              <a:off x="4860032" y="4293096"/>
              <a:ext cx="1669774" cy="1208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5104625" y="4019780"/>
              <a:ext cx="14093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b="1" i="1" dirty="0" smtClean="0"/>
                <a:t>GridPix chip</a:t>
              </a:r>
              <a:endParaRPr lang="en-GB" sz="1800" b="1" i="1" dirty="0"/>
            </a:p>
          </p:txBody>
        </p:sp>
      </p:grpSp>
      <p:cxnSp>
        <p:nvCxnSpPr>
          <p:cNvPr id="24" name="Straight Arrow Connector 23"/>
          <p:cNvCxnSpPr/>
          <p:nvPr/>
        </p:nvCxnSpPr>
        <p:spPr bwMode="auto">
          <a:xfrm>
            <a:off x="2267744" y="1124744"/>
            <a:ext cx="3528392" cy="44248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>
            <a:off x="2094519" y="1567230"/>
            <a:ext cx="2894924" cy="78165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>
            <a:off x="2238535" y="1268760"/>
            <a:ext cx="5645833" cy="74095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Straight Arrow Connector 33"/>
          <p:cNvCxnSpPr/>
          <p:nvPr/>
        </p:nvCxnSpPr>
        <p:spPr bwMode="auto">
          <a:xfrm>
            <a:off x="2123728" y="1421160"/>
            <a:ext cx="5544616" cy="143177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TextBox 5"/>
          <p:cNvSpPr txBox="1"/>
          <p:nvPr/>
        </p:nvSpPr>
        <p:spPr>
          <a:xfrm rot="19733176">
            <a:off x="3878703" y="2300159"/>
            <a:ext cx="467788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Designed at Nikhef in past 4 months</a:t>
            </a:r>
            <a:endParaRPr lang="en-GB" dirty="0"/>
          </a:p>
        </p:txBody>
      </p:sp>
      <p:sp>
        <p:nvSpPr>
          <p:cNvPr id="38" name="TextBox 37"/>
          <p:cNvSpPr txBox="1"/>
          <p:nvPr/>
        </p:nvSpPr>
        <p:spPr>
          <a:xfrm>
            <a:off x="4592777" y="4646418"/>
            <a:ext cx="3249736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GB" b="1" dirty="0">
                <a:latin typeface="Arial Rounded MT Bold" panose="020F0704030504030204" pitchFamily="34" charset="0"/>
              </a:rPr>
              <a:t>QUAD building block</a:t>
            </a:r>
          </a:p>
        </p:txBody>
      </p:sp>
    </p:spTree>
    <p:extLst>
      <p:ext uri="{BB962C8B-B14F-4D97-AF65-F5344CB8AC3E}">
        <p14:creationId xmlns:p14="http://schemas.microsoft.com/office/powerpoint/2010/main" val="231626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776" y="834007"/>
            <a:ext cx="6048672" cy="451520"/>
          </a:xfrm>
        </p:spPr>
        <p:txBody>
          <a:bodyPr/>
          <a:lstStyle/>
          <a:p>
            <a:pPr algn="l"/>
            <a:r>
              <a:rPr lang="en-GB" sz="40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Building block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Unlimited </a:t>
            </a:r>
            <a:r>
              <a:rPr lang="en-GB" dirty="0" smtClean="0"/>
              <a:t>surface may be covered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908720"/>
            <a:ext cx="8178800" cy="3371850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644404"/>
            <a:ext cx="1728192" cy="12457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644404"/>
            <a:ext cx="1728192" cy="12457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644404"/>
            <a:ext cx="1728192" cy="12457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644404"/>
            <a:ext cx="1728192" cy="12457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868540"/>
            <a:ext cx="1728192" cy="12457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256" y="4868540"/>
            <a:ext cx="1728192" cy="12457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420888"/>
            <a:ext cx="1728192" cy="12457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4" name="TextBox 3"/>
          <p:cNvSpPr txBox="1"/>
          <p:nvPr/>
        </p:nvSpPr>
        <p:spPr>
          <a:xfrm rot="20109775">
            <a:off x="3767993" y="4097988"/>
            <a:ext cx="1795171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600" b="1" dirty="0"/>
              <a:t>Active area 69.1</a:t>
            </a:r>
            <a:r>
              <a:rPr lang="en-GB" sz="1600" b="1" dirty="0" smtClean="0"/>
              <a:t>%</a:t>
            </a:r>
            <a:endParaRPr lang="en-GB" sz="1600" b="1" dirty="0"/>
          </a:p>
        </p:txBody>
      </p:sp>
      <p:grpSp>
        <p:nvGrpSpPr>
          <p:cNvPr id="21" name="Group 20"/>
          <p:cNvGrpSpPr/>
          <p:nvPr/>
        </p:nvGrpSpPr>
        <p:grpSpPr>
          <a:xfrm>
            <a:off x="6375202" y="129820"/>
            <a:ext cx="2485399" cy="3184043"/>
            <a:chOff x="6666837" y="3383303"/>
            <a:chExt cx="2485399" cy="3184043"/>
          </a:xfrm>
        </p:grpSpPr>
        <p:pic>
          <p:nvPicPr>
            <p:cNvPr id="22" name="Picture 13" descr="C:\Data\LepCol\talks\Jamboree 2016\reference talks\QUAD 3D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216337">
              <a:off x="6431501" y="3846611"/>
              <a:ext cx="2956071" cy="2485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 rot="21054157">
              <a:off x="6794188" y="3383303"/>
              <a:ext cx="10919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/>
                <a:t>QUAD</a:t>
              </a:r>
              <a:endParaRPr lang="en-GB" b="1" dirty="0"/>
            </a:p>
          </p:txBody>
        </p:sp>
        <p:sp>
          <p:nvSpPr>
            <p:cNvPr id="24" name="TextBox 23"/>
            <p:cNvSpPr txBox="1"/>
            <p:nvPr/>
          </p:nvSpPr>
          <p:spPr>
            <a:xfrm rot="20796031">
              <a:off x="7335928" y="3948991"/>
              <a:ext cx="98456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 smtClean="0"/>
                <a:t>Guard plate</a:t>
              </a:r>
              <a:endParaRPr lang="en-GB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309716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epCol QUAD final mount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593" y="596083"/>
            <a:ext cx="9217927" cy="6145285"/>
          </a:xfrm>
        </p:spPr>
      </p:pic>
      <p:sp>
        <p:nvSpPr>
          <p:cNvPr id="7" name="Rectangle 6"/>
          <p:cNvSpPr/>
          <p:nvPr/>
        </p:nvSpPr>
        <p:spPr bwMode="auto">
          <a:xfrm>
            <a:off x="0" y="404664"/>
            <a:ext cx="9433048" cy="936104"/>
          </a:xfrm>
          <a:prstGeom prst="rect">
            <a:avLst/>
          </a:prstGeom>
          <a:solidFill>
            <a:schemeClr val="bg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0" y="5921896"/>
            <a:ext cx="9433048" cy="936104"/>
          </a:xfrm>
          <a:prstGeom prst="rect">
            <a:avLst/>
          </a:prstGeom>
          <a:solidFill>
            <a:schemeClr val="bg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496944" cy="636612"/>
          </a:xfrm>
        </p:spPr>
        <p:txBody>
          <a:bodyPr/>
          <a:lstStyle/>
          <a:p>
            <a:r>
              <a:rPr lang="en-GB" dirty="0" smtClean="0"/>
              <a:t>The heart of the QUAD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/>
            <a:r>
              <a:rPr lang="en-GB" b="1" dirty="0" smtClean="0"/>
              <a:t>Two </a:t>
            </a:r>
            <a:r>
              <a:rPr lang="en-GB" b="1" dirty="0"/>
              <a:t>PCBs connected by </a:t>
            </a:r>
            <a:r>
              <a:rPr lang="en-GB" b="1" dirty="0" smtClean="0"/>
              <a:t>flex</a:t>
            </a:r>
          </a:p>
          <a:p>
            <a:pPr lvl="0"/>
            <a:r>
              <a:rPr lang="en-GB" dirty="0" smtClean="0"/>
              <a:t>Fabricated </a:t>
            </a:r>
            <a:r>
              <a:rPr lang="en-GB" dirty="0" smtClean="0"/>
              <a:t>as one item</a:t>
            </a:r>
          </a:p>
          <a:p>
            <a:pPr lvl="0"/>
            <a:r>
              <a:rPr lang="en-GB" dirty="0" smtClean="0"/>
              <a:t>No connectors</a:t>
            </a:r>
            <a:br>
              <a:rPr lang="en-GB" dirty="0" smtClean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251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Como">
  <a:themeElements>
    <a:clrScheme name="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m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22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m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9056606</TotalTime>
  <Pages>11</Pages>
  <Words>291</Words>
  <Application>Microsoft Office PowerPoint</Application>
  <PresentationFormat>Overhead</PresentationFormat>
  <Paragraphs>80</Paragraphs>
  <Slides>10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Como</vt:lpstr>
      <vt:lpstr>Gossipo-2 TPC gas volume of 1 µl</vt:lpstr>
      <vt:lpstr>LepCol TPC gas volume of 2 x 14,000 l</vt:lpstr>
      <vt:lpstr>How to detect  the particle trails?</vt:lpstr>
      <vt:lpstr>GridPix operation: detecting individual electrons</vt:lpstr>
      <vt:lpstr>GridPix operation: example</vt:lpstr>
      <vt:lpstr>Precise tracking with GridPix in LepCol TPC</vt:lpstr>
      <vt:lpstr>Realisation GridPix technology</vt:lpstr>
      <vt:lpstr>Building block Unlimited surface may be covered</vt:lpstr>
      <vt:lpstr>The heart of the QUAD</vt:lpstr>
      <vt:lpstr>Conclusions/ 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Recent Results on the Radiation Hardness of CVD Diamond</dc:title>
  <dc:creator>Site license &amp; Home use</dc:creator>
  <cp:lastModifiedBy>i56</cp:lastModifiedBy>
  <cp:revision>2013</cp:revision>
  <cp:lastPrinted>2010-08-03T06:09:01Z</cp:lastPrinted>
  <dcterms:created xsi:type="dcterms:W3CDTF">1998-09-18T21:44:37Z</dcterms:created>
  <dcterms:modified xsi:type="dcterms:W3CDTF">2016-12-13T08:27:02Z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3</vt:i4>
  </property>
  <property fmtid="{D5CDD505-2E9C-101B-9397-08002B2CF9AE}" pid="7" name="MailAddress">
    <vt:lpwstr>F.Hartjes@nikhef.nl</vt:lpwstr>
  </property>
  <property fmtid="{D5CDD505-2E9C-101B-9397-08002B2CF9AE}" pid="8" name="HomePage">
    <vt:lpwstr/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1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\\Nikhefh\CT www\pub\techphys\diamond</vt:lpwstr>
  </property>
</Properties>
</file>