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74" r:id="rId4"/>
    <p:sldId id="258" r:id="rId5"/>
    <p:sldId id="259" r:id="rId6"/>
    <p:sldId id="265" r:id="rId7"/>
    <p:sldId id="266" r:id="rId8"/>
    <p:sldId id="267" r:id="rId9"/>
    <p:sldId id="269" r:id="rId10"/>
    <p:sldId id="270" r:id="rId11"/>
    <p:sldId id="272" r:id="rId12"/>
    <p:sldId id="273" r:id="rId13"/>
  </p:sldIdLst>
  <p:sldSz cx="10836275" cy="7635875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accent2"/>
        </a:solidFill>
        <a:latin typeface="Verdana" pitchFamily="34" charset="0"/>
        <a:ea typeface="+mn-ea"/>
        <a:cs typeface="+mn-cs"/>
      </a:defRPr>
    </a:lvl1pPr>
    <a:lvl2pPr marL="527440" algn="l" rtl="0" fontAlgn="base">
      <a:spcBef>
        <a:spcPct val="0"/>
      </a:spcBef>
      <a:spcAft>
        <a:spcPct val="0"/>
      </a:spcAft>
      <a:defRPr sz="1800" kern="1200">
        <a:solidFill>
          <a:schemeClr val="accent2"/>
        </a:solidFill>
        <a:latin typeface="Verdana" pitchFamily="34" charset="0"/>
        <a:ea typeface="+mn-ea"/>
        <a:cs typeface="+mn-cs"/>
      </a:defRPr>
    </a:lvl2pPr>
    <a:lvl3pPr marL="1054878" algn="l" rtl="0" fontAlgn="base">
      <a:spcBef>
        <a:spcPct val="0"/>
      </a:spcBef>
      <a:spcAft>
        <a:spcPct val="0"/>
      </a:spcAft>
      <a:defRPr sz="1800" kern="1200">
        <a:solidFill>
          <a:schemeClr val="accent2"/>
        </a:solidFill>
        <a:latin typeface="Verdana" pitchFamily="34" charset="0"/>
        <a:ea typeface="+mn-ea"/>
        <a:cs typeface="+mn-cs"/>
      </a:defRPr>
    </a:lvl3pPr>
    <a:lvl4pPr marL="1582318" algn="l" rtl="0" fontAlgn="base">
      <a:spcBef>
        <a:spcPct val="0"/>
      </a:spcBef>
      <a:spcAft>
        <a:spcPct val="0"/>
      </a:spcAft>
      <a:defRPr sz="1800" kern="1200">
        <a:solidFill>
          <a:schemeClr val="accent2"/>
        </a:solidFill>
        <a:latin typeface="Verdana" pitchFamily="34" charset="0"/>
        <a:ea typeface="+mn-ea"/>
        <a:cs typeface="+mn-cs"/>
      </a:defRPr>
    </a:lvl4pPr>
    <a:lvl5pPr marL="2109757" algn="l" rtl="0" fontAlgn="base">
      <a:spcBef>
        <a:spcPct val="0"/>
      </a:spcBef>
      <a:spcAft>
        <a:spcPct val="0"/>
      </a:spcAft>
      <a:defRPr sz="1800" kern="1200">
        <a:solidFill>
          <a:schemeClr val="accent2"/>
        </a:solidFill>
        <a:latin typeface="Verdana" pitchFamily="34" charset="0"/>
        <a:ea typeface="+mn-ea"/>
        <a:cs typeface="+mn-cs"/>
      </a:defRPr>
    </a:lvl5pPr>
    <a:lvl6pPr marL="2637197" algn="l" defTabSz="1054878" rtl="0" eaLnBrk="1" latinLnBrk="0" hangingPunct="1">
      <a:defRPr sz="1800" kern="1200">
        <a:solidFill>
          <a:schemeClr val="accent2"/>
        </a:solidFill>
        <a:latin typeface="Verdana" pitchFamily="34" charset="0"/>
        <a:ea typeface="+mn-ea"/>
        <a:cs typeface="+mn-cs"/>
      </a:defRPr>
    </a:lvl6pPr>
    <a:lvl7pPr marL="3164636" algn="l" defTabSz="1054878" rtl="0" eaLnBrk="1" latinLnBrk="0" hangingPunct="1">
      <a:defRPr sz="1800" kern="1200">
        <a:solidFill>
          <a:schemeClr val="accent2"/>
        </a:solidFill>
        <a:latin typeface="Verdana" pitchFamily="34" charset="0"/>
        <a:ea typeface="+mn-ea"/>
        <a:cs typeface="+mn-cs"/>
      </a:defRPr>
    </a:lvl7pPr>
    <a:lvl8pPr marL="3692075" algn="l" defTabSz="1054878" rtl="0" eaLnBrk="1" latinLnBrk="0" hangingPunct="1">
      <a:defRPr sz="1800" kern="1200">
        <a:solidFill>
          <a:schemeClr val="accent2"/>
        </a:solidFill>
        <a:latin typeface="Verdana" pitchFamily="34" charset="0"/>
        <a:ea typeface="+mn-ea"/>
        <a:cs typeface="+mn-cs"/>
      </a:defRPr>
    </a:lvl8pPr>
    <a:lvl9pPr marL="4219516" algn="l" defTabSz="1054878" rtl="0" eaLnBrk="1" latinLnBrk="0" hangingPunct="1">
      <a:defRPr sz="1800" kern="1200">
        <a:solidFill>
          <a:schemeClr val="accent2"/>
        </a:solidFill>
        <a:latin typeface="Verdan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erkerke" initials="" lastIdx="1" clrIdx="0"/>
  <p:cmAuthor id="1" name="Wouter Verkerk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EB6"/>
    <a:srgbClr val="0D35CC"/>
    <a:srgbClr val="10C7FF"/>
    <a:srgbClr val="314444"/>
    <a:srgbClr val="18579F"/>
    <a:srgbClr val="D9E8F2"/>
    <a:srgbClr val="FFEC02"/>
    <a:srgbClr val="04FF00"/>
    <a:srgbClr val="FFB006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5" autoAdjust="0"/>
    <p:restoredTop sz="90566" autoAdjust="0"/>
  </p:normalViewPr>
  <p:slideViewPr>
    <p:cSldViewPr>
      <p:cViewPr varScale="1">
        <p:scale>
          <a:sx n="118" d="100"/>
          <a:sy n="118" d="100"/>
        </p:scale>
        <p:origin x="-744" y="-104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61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>
      <p:cViewPr varScale="1">
        <p:scale>
          <a:sx n="69" d="100"/>
          <a:sy n="69" d="100"/>
        </p:scale>
        <p:origin x="-1819" y="-86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271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90" y="0"/>
            <a:ext cx="294271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10700"/>
            <a:ext cx="2942711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90" y="9410700"/>
            <a:ext cx="294271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4" tIns="45682" rIns="91364" bIns="4568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C0626DA3-DAAA-4BC8-AD92-C3E87D89F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5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t" anchorCtr="0" compatLnSpc="1">
            <a:prstTxWarp prst="textNoShape">
              <a:avLst/>
            </a:prstTxWarp>
          </a:bodyPr>
          <a:lstStyle>
            <a:lvl1pPr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91" y="0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t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75" y="731838"/>
            <a:ext cx="5311775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8634" y="4719108"/>
            <a:ext cx="5034535" cy="44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6497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b" anchorCtr="0" compatLnSpc="1">
            <a:prstTxWarp prst="textNoShape">
              <a:avLst/>
            </a:prstTxWarp>
          </a:bodyPr>
          <a:lstStyle>
            <a:lvl1pPr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91" y="9436497"/>
            <a:ext cx="2960011" cy="488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855" tIns="44927" rIns="89855" bIns="44927" numCol="1" anchor="b" anchorCtr="0" compatLnSpc="1">
            <a:prstTxWarp prst="textNoShape">
              <a:avLst/>
            </a:prstTxWarp>
          </a:bodyPr>
          <a:lstStyle>
            <a:lvl1pPr algn="r" defTabSz="898525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065F618A-A102-45A9-AF38-6341B364AC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77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27440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54878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82318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109757" algn="l" rtl="0" fontAlgn="base">
      <a:spcBef>
        <a:spcPct val="3000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637197" algn="l" defTabSz="10548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64636" algn="l" defTabSz="10548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92075" algn="l" defTabSz="10548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219516" algn="l" defTabSz="1054878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21" y="2372072"/>
            <a:ext cx="9210834" cy="16367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441" y="4326996"/>
            <a:ext cx="7585393" cy="1951390"/>
          </a:xfrm>
        </p:spPr>
        <p:txBody>
          <a:bodyPr/>
          <a:lstStyle>
            <a:lvl1pPr marL="0" indent="0" algn="ctr">
              <a:buNone/>
              <a:defRPr/>
            </a:lvl1pPr>
            <a:lvl2pPr marL="527440" indent="0" algn="ctr">
              <a:buNone/>
              <a:defRPr/>
            </a:lvl2pPr>
            <a:lvl3pPr marL="1054878" indent="0" algn="ctr">
              <a:buNone/>
              <a:defRPr/>
            </a:lvl3pPr>
            <a:lvl4pPr marL="1582318" indent="0" algn="ctr">
              <a:buNone/>
              <a:defRPr/>
            </a:lvl4pPr>
            <a:lvl5pPr marL="2109757" indent="0" algn="ctr">
              <a:buNone/>
              <a:defRPr/>
            </a:lvl5pPr>
            <a:lvl6pPr marL="2637197" indent="0" algn="ctr">
              <a:buNone/>
              <a:defRPr/>
            </a:lvl6pPr>
            <a:lvl7pPr marL="3164636" indent="0" algn="ctr">
              <a:buNone/>
              <a:defRPr/>
            </a:lvl7pPr>
            <a:lvl8pPr marL="3692075" indent="0" algn="ctr">
              <a:buNone/>
              <a:defRPr/>
            </a:lvl8pPr>
            <a:lvl9pPr marL="421951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Wouter Verkerke, NIKHEF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20846" y="339372"/>
            <a:ext cx="2302708" cy="66177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720" y="339372"/>
            <a:ext cx="6727521" cy="66177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21" y="339372"/>
            <a:ext cx="9210834" cy="5090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720" y="1102963"/>
            <a:ext cx="4515115" cy="58541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442" y="1102963"/>
            <a:ext cx="4515115" cy="58541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12721" y="7041976"/>
            <a:ext cx="9210834" cy="4242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Wouter Verkerke, NIKHEF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991" y="4906757"/>
            <a:ext cx="9210834" cy="1516570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991" y="3236415"/>
            <a:ext cx="9210834" cy="1670347"/>
          </a:xfrm>
        </p:spPr>
        <p:txBody>
          <a:bodyPr anchor="b"/>
          <a:lstStyle>
            <a:lvl1pPr marL="0" indent="0">
              <a:buNone/>
              <a:defRPr sz="2300"/>
            </a:lvl1pPr>
            <a:lvl2pPr marL="527440" indent="0">
              <a:buNone/>
              <a:defRPr sz="2100"/>
            </a:lvl2pPr>
            <a:lvl3pPr marL="1054878" indent="0">
              <a:buNone/>
              <a:defRPr sz="1800"/>
            </a:lvl3pPr>
            <a:lvl4pPr marL="1582318" indent="0">
              <a:buNone/>
              <a:defRPr sz="1600"/>
            </a:lvl4pPr>
            <a:lvl5pPr marL="2109757" indent="0">
              <a:buNone/>
              <a:defRPr sz="1600"/>
            </a:lvl5pPr>
            <a:lvl6pPr marL="2637197" indent="0">
              <a:buNone/>
              <a:defRPr sz="1600"/>
            </a:lvl6pPr>
            <a:lvl7pPr marL="3164636" indent="0">
              <a:buNone/>
              <a:defRPr sz="1600"/>
            </a:lvl7pPr>
            <a:lvl8pPr marL="3692075" indent="0">
              <a:buNone/>
              <a:defRPr sz="1600"/>
            </a:lvl8pPr>
            <a:lvl9pPr marL="4219516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720" y="1102963"/>
            <a:ext cx="4515115" cy="58541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08442" y="1102963"/>
            <a:ext cx="4515115" cy="58541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14" y="305789"/>
            <a:ext cx="9752648" cy="127264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814" y="1709234"/>
            <a:ext cx="4787903" cy="71232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440" indent="0">
              <a:buNone/>
              <a:defRPr sz="2300" b="1"/>
            </a:lvl2pPr>
            <a:lvl3pPr marL="1054878" indent="0">
              <a:buNone/>
              <a:defRPr sz="2100" b="1"/>
            </a:lvl3pPr>
            <a:lvl4pPr marL="1582318" indent="0">
              <a:buNone/>
              <a:defRPr sz="1800" b="1"/>
            </a:lvl4pPr>
            <a:lvl5pPr marL="2109757" indent="0">
              <a:buNone/>
              <a:defRPr sz="1800" b="1"/>
            </a:lvl5pPr>
            <a:lvl6pPr marL="2637197" indent="0">
              <a:buNone/>
              <a:defRPr sz="1800" b="1"/>
            </a:lvl6pPr>
            <a:lvl7pPr marL="3164636" indent="0">
              <a:buNone/>
              <a:defRPr sz="1800" b="1"/>
            </a:lvl7pPr>
            <a:lvl8pPr marL="3692075" indent="0">
              <a:buNone/>
              <a:defRPr sz="1800" b="1"/>
            </a:lvl8pPr>
            <a:lvl9pPr marL="421951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814" y="2421562"/>
            <a:ext cx="4787903" cy="4399467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4679" y="1709234"/>
            <a:ext cx="4789784" cy="712328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7440" indent="0">
              <a:buNone/>
              <a:defRPr sz="2300" b="1"/>
            </a:lvl2pPr>
            <a:lvl3pPr marL="1054878" indent="0">
              <a:buNone/>
              <a:defRPr sz="2100" b="1"/>
            </a:lvl3pPr>
            <a:lvl4pPr marL="1582318" indent="0">
              <a:buNone/>
              <a:defRPr sz="1800" b="1"/>
            </a:lvl4pPr>
            <a:lvl5pPr marL="2109757" indent="0">
              <a:buNone/>
              <a:defRPr sz="1800" b="1"/>
            </a:lvl5pPr>
            <a:lvl6pPr marL="2637197" indent="0">
              <a:buNone/>
              <a:defRPr sz="1800" b="1"/>
            </a:lvl6pPr>
            <a:lvl7pPr marL="3164636" indent="0">
              <a:buNone/>
              <a:defRPr sz="1800" b="1"/>
            </a:lvl7pPr>
            <a:lvl8pPr marL="3692075" indent="0">
              <a:buNone/>
              <a:defRPr sz="1800" b="1"/>
            </a:lvl8pPr>
            <a:lvl9pPr marL="4219516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4679" y="2421562"/>
            <a:ext cx="4789784" cy="4399467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14" y="304023"/>
            <a:ext cx="3565060" cy="129385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6682" y="304021"/>
            <a:ext cx="6057779" cy="651700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14" y="1597883"/>
            <a:ext cx="3565060" cy="5223151"/>
          </a:xfrm>
        </p:spPr>
        <p:txBody>
          <a:bodyPr/>
          <a:lstStyle>
            <a:lvl1pPr marL="0" indent="0">
              <a:buNone/>
              <a:defRPr sz="1600"/>
            </a:lvl1pPr>
            <a:lvl2pPr marL="527440" indent="0">
              <a:buNone/>
              <a:defRPr sz="1400"/>
            </a:lvl2pPr>
            <a:lvl3pPr marL="1054878" indent="0">
              <a:buNone/>
              <a:defRPr sz="1200"/>
            </a:lvl3pPr>
            <a:lvl4pPr marL="1582318" indent="0">
              <a:buNone/>
              <a:defRPr sz="1000"/>
            </a:lvl4pPr>
            <a:lvl5pPr marL="2109757" indent="0">
              <a:buNone/>
              <a:defRPr sz="1000"/>
            </a:lvl5pPr>
            <a:lvl6pPr marL="2637197" indent="0">
              <a:buNone/>
              <a:defRPr sz="1000"/>
            </a:lvl6pPr>
            <a:lvl7pPr marL="3164636" indent="0">
              <a:buNone/>
              <a:defRPr sz="1000"/>
            </a:lvl7pPr>
            <a:lvl8pPr marL="3692075" indent="0">
              <a:buNone/>
              <a:defRPr sz="1000"/>
            </a:lvl8pPr>
            <a:lvl9pPr marL="421951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987" y="5345112"/>
            <a:ext cx="6501765" cy="63102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23987" y="682284"/>
            <a:ext cx="6501765" cy="4581525"/>
          </a:xfrm>
        </p:spPr>
        <p:txBody>
          <a:bodyPr/>
          <a:lstStyle>
            <a:lvl1pPr marL="0" indent="0">
              <a:buNone/>
              <a:defRPr sz="3700"/>
            </a:lvl1pPr>
            <a:lvl2pPr marL="527440" indent="0">
              <a:buNone/>
              <a:defRPr sz="3200"/>
            </a:lvl2pPr>
            <a:lvl3pPr marL="1054878" indent="0">
              <a:buNone/>
              <a:defRPr sz="2800"/>
            </a:lvl3pPr>
            <a:lvl4pPr marL="1582318" indent="0">
              <a:buNone/>
              <a:defRPr sz="2300"/>
            </a:lvl4pPr>
            <a:lvl5pPr marL="2109757" indent="0">
              <a:buNone/>
              <a:defRPr sz="2300"/>
            </a:lvl5pPr>
            <a:lvl6pPr marL="2637197" indent="0">
              <a:buNone/>
              <a:defRPr sz="2300"/>
            </a:lvl6pPr>
            <a:lvl7pPr marL="3164636" indent="0">
              <a:buNone/>
              <a:defRPr sz="2300"/>
            </a:lvl7pPr>
            <a:lvl8pPr marL="3692075" indent="0">
              <a:buNone/>
              <a:defRPr sz="2300"/>
            </a:lvl8pPr>
            <a:lvl9pPr marL="4219516" indent="0">
              <a:buNone/>
              <a:defRPr sz="23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23987" y="5976133"/>
            <a:ext cx="6501765" cy="896154"/>
          </a:xfrm>
        </p:spPr>
        <p:txBody>
          <a:bodyPr/>
          <a:lstStyle>
            <a:lvl1pPr marL="0" indent="0">
              <a:buNone/>
              <a:defRPr sz="1600"/>
            </a:lvl1pPr>
            <a:lvl2pPr marL="527440" indent="0">
              <a:buNone/>
              <a:defRPr sz="1400"/>
            </a:lvl2pPr>
            <a:lvl3pPr marL="1054878" indent="0">
              <a:buNone/>
              <a:defRPr sz="1200"/>
            </a:lvl3pPr>
            <a:lvl4pPr marL="1582318" indent="0">
              <a:buNone/>
              <a:defRPr sz="1000"/>
            </a:lvl4pPr>
            <a:lvl5pPr marL="2109757" indent="0">
              <a:buNone/>
              <a:defRPr sz="1000"/>
            </a:lvl5pPr>
            <a:lvl6pPr marL="2637197" indent="0">
              <a:buNone/>
              <a:defRPr sz="1000"/>
            </a:lvl6pPr>
            <a:lvl7pPr marL="3164636" indent="0">
              <a:buNone/>
              <a:defRPr sz="1000"/>
            </a:lvl7pPr>
            <a:lvl8pPr marL="3692075" indent="0">
              <a:buNone/>
              <a:defRPr sz="1000"/>
            </a:lvl8pPr>
            <a:lvl9pPr marL="421951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Wouter Verkerke, UCSB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2721" y="339372"/>
            <a:ext cx="9210834" cy="50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489" tIns="52747" rIns="105489" bIns="527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721" y="1102963"/>
            <a:ext cx="9210834" cy="5854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489" tIns="52747" rIns="105489" bIns="527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12721" y="7041976"/>
            <a:ext cx="9210834" cy="42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5489" tIns="52747" rIns="105489" bIns="52747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Helvetica Neue UltraLight"/>
                <a:cs typeface="Helvetica Neue UltraLight"/>
              </a:defRPr>
            </a:lvl1pPr>
          </a:lstStyle>
          <a:p>
            <a:r>
              <a:rPr lang="en-US" dirty="0" err="1" smtClean="0"/>
              <a:t>Wouter</a:t>
            </a:r>
            <a:r>
              <a:rPr lang="en-US" dirty="0" smtClean="0"/>
              <a:t> </a:t>
            </a:r>
            <a:r>
              <a:rPr lang="en-US" dirty="0" err="1" smtClean="0"/>
              <a:t>Verkerke</a:t>
            </a:r>
            <a:r>
              <a:rPr lang="en-US" dirty="0" smtClean="0"/>
              <a:t>, </a:t>
            </a:r>
            <a:r>
              <a:rPr lang="en-US" dirty="0" err="1" smtClean="0"/>
              <a:t>Nikhef</a:t>
            </a:r>
            <a:endParaRPr lang="en-US" dirty="0"/>
          </a:p>
        </p:txBody>
      </p:sp>
      <p:pic>
        <p:nvPicPr>
          <p:cNvPr id="1032" name="Picture 8" descr="babar-elephant"/>
          <p:cNvPicPr>
            <a:picLocks noChangeAspect="1" noChangeArrowheads="1"/>
          </p:cNvPicPr>
          <p:nvPr/>
        </p:nvPicPr>
        <p:blipFill>
          <a:blip r:embed="rId14" cstate="screen">
            <a:lum bright="40000" contrast="-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31" y="254529"/>
            <a:ext cx="474087" cy="593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0" i="0">
          <a:solidFill>
            <a:schemeClr val="accent2"/>
          </a:solidFill>
          <a:latin typeface="Helvetica Neue Light"/>
          <a:ea typeface="+mj-ea"/>
          <a:cs typeface="Helvetica Neue Light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5pPr>
      <a:lvl6pPr marL="527440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6pPr>
      <a:lvl7pPr marL="1054878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7pPr>
      <a:lvl8pPr marL="1582318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8pPr>
      <a:lvl9pPr marL="2109757" algn="l" rtl="0" fontAlgn="base">
        <a:spcBef>
          <a:spcPct val="0"/>
        </a:spcBef>
        <a:spcAft>
          <a:spcPct val="0"/>
        </a:spcAft>
        <a:defRPr sz="2800">
          <a:solidFill>
            <a:schemeClr val="accent2"/>
          </a:solidFill>
          <a:latin typeface="Verdana" pitchFamily="34" charset="0"/>
        </a:defRPr>
      </a:lvl9pPr>
    </p:titleStyle>
    <p:bodyStyle>
      <a:lvl1pPr marL="395579" indent="-395579" algn="l" rtl="0" fontAlgn="base">
        <a:spcBef>
          <a:spcPct val="50000"/>
        </a:spcBef>
        <a:spcAft>
          <a:spcPct val="0"/>
        </a:spcAft>
        <a:buChar char="•"/>
        <a:defRPr sz="2300" b="0" i="0">
          <a:solidFill>
            <a:schemeClr val="tx1"/>
          </a:solidFill>
          <a:latin typeface="Helvetica Neue Light"/>
          <a:ea typeface="+mn-ea"/>
          <a:cs typeface="Helvetica Neue Light"/>
        </a:defRPr>
      </a:lvl1pPr>
      <a:lvl2pPr marL="857089" indent="-329650" algn="l" rtl="0" fontAlgn="base">
        <a:spcBef>
          <a:spcPct val="50000"/>
        </a:spcBef>
        <a:spcAft>
          <a:spcPct val="0"/>
        </a:spcAft>
        <a:buChar char="–"/>
        <a:defRPr sz="1800" b="0" i="0">
          <a:solidFill>
            <a:schemeClr val="tx1"/>
          </a:solidFill>
          <a:latin typeface="Helvetica Neue Light"/>
          <a:cs typeface="Helvetica Neue Light"/>
        </a:defRPr>
      </a:lvl2pPr>
      <a:lvl3pPr marL="1318598" indent="-263721" algn="l" rtl="0" fontAlgn="base">
        <a:spcBef>
          <a:spcPct val="50000"/>
        </a:spcBef>
        <a:spcAft>
          <a:spcPct val="0"/>
        </a:spcAft>
        <a:buChar char="•"/>
        <a:defRPr sz="1400" b="0" i="0">
          <a:solidFill>
            <a:schemeClr val="tx1"/>
          </a:solidFill>
          <a:latin typeface="Helvetica Neue Light"/>
          <a:cs typeface="Helvetica Neue Light"/>
        </a:defRPr>
      </a:lvl3pPr>
      <a:lvl4pPr marL="1846036" indent="-263721" algn="l" rtl="0" fontAlgn="base">
        <a:spcBef>
          <a:spcPct val="50000"/>
        </a:spcBef>
        <a:spcAft>
          <a:spcPct val="0"/>
        </a:spcAft>
        <a:buChar char="–"/>
        <a:defRPr sz="1400" b="0" i="0">
          <a:solidFill>
            <a:schemeClr val="tx1"/>
          </a:solidFill>
          <a:latin typeface="Helvetica Neue Light"/>
          <a:cs typeface="Helvetica Neue Light"/>
        </a:defRPr>
      </a:lvl4pPr>
      <a:lvl5pPr marL="2373476" indent="-263721" algn="l" rtl="0" fontAlgn="base">
        <a:spcBef>
          <a:spcPct val="50000"/>
        </a:spcBef>
        <a:spcAft>
          <a:spcPct val="0"/>
        </a:spcAft>
        <a:buChar char="»"/>
        <a:defRPr sz="1400" b="0" i="0">
          <a:solidFill>
            <a:schemeClr val="tx1"/>
          </a:solidFill>
          <a:latin typeface="Helvetica Neue Light"/>
          <a:cs typeface="Helvetica Neue Light"/>
        </a:defRPr>
      </a:lvl5pPr>
      <a:lvl6pPr marL="2900916" indent="-263721" algn="l" rtl="0" fontAlgn="base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3428354" indent="-263721" algn="l" rtl="0" fontAlgn="base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955795" indent="-263721" algn="l" rtl="0" fontAlgn="base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4483232" indent="-263721" algn="l" rtl="0" fontAlgn="base">
        <a:spcBef>
          <a:spcPct val="5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548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7440" algn="l" defTabSz="10548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878" algn="l" defTabSz="10548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318" algn="l" defTabSz="10548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09757" algn="l" defTabSz="10548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7197" algn="l" defTabSz="10548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64636" algn="l" defTabSz="10548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92075" algn="l" defTabSz="10548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19516" algn="l" defTabSz="105487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836275" cy="76358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321" y="1074737"/>
            <a:ext cx="2319416" cy="136966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Helvetica Neue"/>
                <a:cs typeface="Helvetica Neue"/>
              </a:rPr>
              <a:t>Vista25</a:t>
            </a:r>
            <a:endParaRPr lang="en-US" b="1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6937" y="5265737"/>
            <a:ext cx="3733800" cy="557741"/>
          </a:xfrm>
        </p:spPr>
        <p:txBody>
          <a:bodyPr/>
          <a:lstStyle/>
          <a:p>
            <a:r>
              <a:rPr lang="en-US" i="1" dirty="0" err="1" smtClean="0">
                <a:solidFill>
                  <a:srgbClr val="FFFFFF"/>
                </a:solidFill>
              </a:rPr>
              <a:t>Wouter</a:t>
            </a:r>
            <a:r>
              <a:rPr lang="en-US" i="1" dirty="0" smtClean="0">
                <a:solidFill>
                  <a:srgbClr val="FFFFFF"/>
                </a:solidFill>
              </a:rPr>
              <a:t> </a:t>
            </a:r>
            <a:r>
              <a:rPr lang="en-US" i="1" dirty="0" err="1" smtClean="0">
                <a:solidFill>
                  <a:srgbClr val="FFFFFF"/>
                </a:solidFill>
              </a:rPr>
              <a:t>Verkerke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06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339933">
                <a:alpha val="64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Precision measurements </a:t>
            </a:r>
            <a:r>
              <a:rPr lang="en-US" dirty="0" smtClean="0"/>
              <a:t>2020-2025-2030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physics can also manifest itself in other forms</a:t>
            </a:r>
          </a:p>
          <a:p>
            <a:pPr lvl="1"/>
            <a:r>
              <a:rPr lang="en-US" dirty="0" smtClean="0"/>
              <a:t>Fundamental particles turn out to be composites (Higgs, leptons, quarks)</a:t>
            </a:r>
          </a:p>
          <a:p>
            <a:pPr lvl="1"/>
            <a:r>
              <a:rPr lang="en-US" dirty="0" smtClean="0"/>
              <a:t>Properties of known particles are significantly different from SM</a:t>
            </a:r>
            <a:br>
              <a:rPr lang="en-US" dirty="0" smtClean="0"/>
            </a:br>
            <a:r>
              <a:rPr lang="en-US" dirty="0" smtClean="0"/>
              <a:t>(works best for particles with stringent SM predictions)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Higgs sector of nature is both the most interesting </a:t>
            </a:r>
            <a:br>
              <a:rPr lang="en-US" dirty="0" smtClean="0"/>
            </a:br>
            <a:r>
              <a:rPr lang="en-US" dirty="0" smtClean="0"/>
              <a:t>and the least tested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The Higgs sector is not yet well measured</a:t>
            </a:r>
          </a:p>
          <a:p>
            <a:pPr lvl="1"/>
            <a:r>
              <a:rPr lang="en-US" dirty="0">
                <a:solidFill>
                  <a:srgbClr val="3333CC"/>
                </a:solidFill>
                <a:sym typeface="Wingdings"/>
              </a:rPr>
              <a:t>Couplings to W,Z and 3</a:t>
            </a:r>
            <a:r>
              <a:rPr lang="en-US" baseline="30000" dirty="0">
                <a:solidFill>
                  <a:srgbClr val="3333CC"/>
                </a:solidFill>
                <a:sym typeface="Wingdings"/>
              </a:rPr>
              <a:t>rd</a:t>
            </a:r>
            <a:r>
              <a:rPr lang="en-US" dirty="0">
                <a:solidFill>
                  <a:srgbClr val="3333CC"/>
                </a:solidFill>
                <a:sym typeface="Wingdings"/>
              </a:rPr>
              <a:t> gen fermions measured to 10-20%.</a:t>
            </a:r>
            <a:br>
              <a:rPr lang="en-US" dirty="0">
                <a:solidFill>
                  <a:srgbClr val="3333CC"/>
                </a:solidFill>
                <a:sym typeface="Wingdings"/>
              </a:rPr>
            </a:br>
            <a:r>
              <a:rPr lang="en-US" dirty="0">
                <a:sym typeface="Wingdings"/>
              </a:rPr>
              <a:t>We’re assuming SM kinematics and (mostly) measuring rate changes only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  <a:sym typeface="Wingdings"/>
              </a:rPr>
              <a:t>But many </a:t>
            </a:r>
            <a:r>
              <a:rPr lang="en-US" dirty="0">
                <a:solidFill>
                  <a:srgbClr val="3333CC"/>
                </a:solidFill>
                <a:sym typeface="Wingdings"/>
              </a:rPr>
              <a:t>Higgs couplings </a:t>
            </a:r>
            <a:r>
              <a:rPr lang="en-US" dirty="0" smtClean="0">
                <a:solidFill>
                  <a:srgbClr val="3333CC"/>
                </a:solidFill>
                <a:sym typeface="Wingdings"/>
              </a:rPr>
              <a:t>are experimentally accessible </a:t>
            </a:r>
            <a:r>
              <a:rPr lang="en-US" dirty="0" smtClean="0">
                <a:sym typeface="Wingdings"/>
              </a:rPr>
              <a:t>(</a:t>
            </a:r>
            <a:r>
              <a:rPr lang="en-US" dirty="0">
                <a:sym typeface="Wingdings"/>
              </a:rPr>
              <a:t>now </a:t>
            </a:r>
            <a:r>
              <a:rPr lang="en-US" dirty="0" err="1">
                <a:sym typeface="Wingdings"/>
              </a:rPr>
              <a:t>W,Z,t,b,τ</a:t>
            </a:r>
            <a:r>
              <a:rPr lang="en-US" dirty="0">
                <a:sym typeface="Wingdings"/>
              </a:rPr>
              <a:t>,(</a:t>
            </a:r>
            <a:r>
              <a:rPr lang="en-US" dirty="0" err="1">
                <a:sym typeface="Wingdings"/>
              </a:rPr>
              <a:t>γ,g</a:t>
            </a:r>
            <a:r>
              <a:rPr lang="en-US" dirty="0">
                <a:sym typeface="Wingdings"/>
              </a:rPr>
              <a:t>) later </a:t>
            </a:r>
            <a:r>
              <a:rPr lang="en-US" dirty="0" err="1">
                <a:sym typeface="Wingdings"/>
              </a:rPr>
              <a:t>μ,c,h</a:t>
            </a:r>
            <a:r>
              <a:rPr lang="en-US" dirty="0">
                <a:sym typeface="Wingdings"/>
              </a:rPr>
              <a:t>)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This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is an 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unexpected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treasure</a:t>
            </a:r>
            <a:r>
              <a:rPr lang="en-US" dirty="0">
                <a:sym typeface="Wingdings"/>
              </a:rPr>
              <a:t>! (Life would very different at m(H)=160)  Theoretical framework for potential (precision) measurements still very much in </a:t>
            </a:r>
            <a:r>
              <a:rPr lang="en-US" dirty="0" smtClean="0">
                <a:sym typeface="Wingdings"/>
              </a:rPr>
              <a:t>development. 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  <a:sym typeface="Wingdings"/>
              </a:rPr>
              <a:t>So far mostly probing Higgs rate deviations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olidFill>
                  <a:srgbClr val="3333CC"/>
                </a:solidFill>
                <a:sym typeface="Wingdings"/>
              </a:rPr>
              <a:t>not looking at distributions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(i.e. assuming SM kinematic and SM tensor structure of Higgs couplings) </a:t>
            </a:r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pPr lvl="1"/>
            <a:endParaRPr lang="en-US" dirty="0">
              <a:solidFill>
                <a:schemeClr val="accent2"/>
              </a:solidFill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1137" y="6905406"/>
            <a:ext cx="4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4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846137" y="1227137"/>
            <a:ext cx="8458200" cy="59436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2000" tIns="187200" rIns="252000" bIns="23400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Systematic uncertainties not (strongly) dominating for most Higgs couplings at 300 fb-1 (=year 2025), 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expect steady incremental improvements in the next years</a:t>
            </a:r>
            <a:b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endParaRPr lang="en-US" dirty="0" smtClean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New in Run-2: Yukawa couplings to 2</a:t>
            </a:r>
            <a:r>
              <a:rPr lang="en-US" baseline="300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nd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generation (</a:t>
            </a:r>
            <a:r>
              <a:rPr lang="en-US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Helvetica Neue Light"/>
                <a:cs typeface="Helvetica Neue Light"/>
                <a:sym typeface="Wingdings"/>
              </a:rPr>
              <a:t></a:t>
            </a:r>
            <a:r>
              <a:rPr lang="en-US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μμ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)</a:t>
            </a:r>
            <a:b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                       Tree-level access to top quark coupling (</a:t>
            </a:r>
            <a:r>
              <a:rPr lang="en-US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ttH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)</a:t>
            </a:r>
          </a:p>
          <a:p>
            <a:pPr marL="342900" indent="-342900">
              <a:buFont typeface="Arial"/>
              <a:buChar char="•"/>
            </a:pPr>
            <a:endParaRPr lang="en-US" dirty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I expect ATLAS will significantly </a:t>
            </a: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outperform ‘official’ predictions 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because these assume current expt. systematics and assume Higgs rate measurement only.</a:t>
            </a:r>
            <a:b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endParaRPr lang="en-US" dirty="0" smtClean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870340" lvl="1" indent="-342900">
              <a:buFont typeface="Arial"/>
              <a:buChar char="•"/>
            </a:pPr>
            <a:r>
              <a:rPr lang="en-US" dirty="0" err="1">
                <a:solidFill>
                  <a:srgbClr val="FF0000"/>
                </a:solidFill>
                <a:latin typeface="Helvetica Neue Light"/>
                <a:cs typeface="Helvetica Neue Light"/>
              </a:rPr>
              <a:t>Offshell</a:t>
            </a:r>
            <a:r>
              <a:rPr lang="en-US" dirty="0">
                <a:solidFill>
                  <a:srgbClr val="FF0000"/>
                </a:solidFill>
                <a:latin typeface="Helvetica Neue Light"/>
                <a:cs typeface="Helvetica Neue Light"/>
              </a:rPr>
              <a:t> and high-Q high production are </a:t>
            </a: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very sensitive </a:t>
            </a:r>
            <a:r>
              <a:rPr lang="en-US" dirty="0">
                <a:solidFill>
                  <a:srgbClr val="FF0000"/>
                </a:solidFill>
                <a:latin typeface="Helvetica Neue Light"/>
                <a:cs typeface="Helvetica Neue Light"/>
              </a:rPr>
              <a:t>to </a:t>
            </a:r>
            <a:r>
              <a:rPr lang="en-US" dirty="0">
                <a:solidFill>
                  <a:schemeClr val="tx1"/>
                </a:solidFill>
                <a:latin typeface="Helvetica Neue Light"/>
                <a:cs typeface="Helvetica Neue Light"/>
              </a:rPr>
              <a:t>NP 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(</a:t>
            </a:r>
            <a:r>
              <a:rPr lang="en-US" dirty="0">
                <a:solidFill>
                  <a:schemeClr val="tx1"/>
                </a:solidFill>
                <a:latin typeface="Helvetica Neue Light"/>
                <a:cs typeface="Helvetica Neue Light"/>
              </a:rPr>
              <a:t>e.g. 15% precision at Q=1TeV also probes </a:t>
            </a:r>
            <a:r>
              <a:rPr lang="en-US" dirty="0" err="1">
                <a:solidFill>
                  <a:schemeClr val="tx1"/>
                </a:solidFill>
                <a:latin typeface="Helvetica Neue Light"/>
                <a:cs typeface="Helvetica Neue Light"/>
              </a:rPr>
              <a:t>Λ</a:t>
            </a:r>
            <a:r>
              <a:rPr lang="en-US" dirty="0">
                <a:solidFill>
                  <a:schemeClr val="tx1"/>
                </a:solidFill>
                <a:latin typeface="Helvetica Neue Light"/>
                <a:cs typeface="Helvetica Neue Light"/>
              </a:rPr>
              <a:t>=2.5 TeV)</a:t>
            </a:r>
          </a:p>
          <a:p>
            <a:pPr marL="870340" lvl="1" indent="-342900">
              <a:buFont typeface="Arial"/>
              <a:buChar char="•"/>
            </a:pPr>
            <a:endParaRPr lang="en-US" dirty="0" smtClean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870340" lvl="1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Fit for tensor structure of couplings adds significant information </a:t>
            </a:r>
            <a:b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</a:b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e.g. single channel VBF 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  <a:sym typeface="Wingdings"/>
              </a:rPr>
              <a:t> h  </a:t>
            </a:r>
            <a:r>
              <a:rPr lang="en-US" dirty="0" err="1" smtClean="0">
                <a:solidFill>
                  <a:schemeClr val="tx1"/>
                </a:solidFill>
                <a:latin typeface="Helvetica Neue Light"/>
                <a:cs typeface="Helvetica Neue Light"/>
                <a:sym typeface="Wingdings"/>
              </a:rPr>
              <a:t>μμ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can constrain 15 parameters</a:t>
            </a:r>
            <a:b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of an Dim(6) EFT theory using shape info (vs. 3 </a:t>
            </a:r>
            <a:r>
              <a:rPr lang="en-US" dirty="0" err="1" smtClean="0">
                <a:solidFill>
                  <a:schemeClr val="tx1"/>
                </a:solidFill>
                <a:latin typeface="Helvetica Neue Light"/>
                <a:cs typeface="Helvetica Neue Light"/>
              </a:rPr>
              <a:t>params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with rates)</a:t>
            </a:r>
            <a:endParaRPr lang="en-US" dirty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lvl="1"/>
            <a:endParaRPr lang="en-US" dirty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Also watch for non-linear progress due to theory developments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:</a:t>
            </a:r>
            <a:b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E.g. Precision of Γ</a:t>
            </a:r>
            <a:r>
              <a:rPr lang="en-US" baseline="-250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H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with off-shell technique at MeV level (</a:t>
            </a:r>
            <a:r>
              <a:rPr lang="en-US" dirty="0" err="1" smtClean="0">
                <a:solidFill>
                  <a:schemeClr val="tx1"/>
                </a:solidFill>
                <a:latin typeface="Helvetica Neue Light"/>
                <a:cs typeface="Helvetica Neue Light"/>
              </a:rPr>
              <a:t>vs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GeV for direct) </a:t>
            </a:r>
            <a:endParaRPr lang="en-US" dirty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</a:t>
            </a:r>
            <a:endParaRPr kumimoji="0" lang="en-US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873989" y="160337"/>
            <a:ext cx="1954348" cy="1828800"/>
            <a:chOff x="8999537" y="465137"/>
            <a:chExt cx="1954348" cy="1828800"/>
          </a:xfrm>
        </p:grpSpPr>
        <p:sp>
          <p:nvSpPr>
            <p:cNvPr id="8" name="Rectangle 7"/>
            <p:cNvSpPr/>
            <p:nvPr/>
          </p:nvSpPr>
          <p:spPr bwMode="auto">
            <a:xfrm>
              <a:off x="9228137" y="465137"/>
              <a:ext cx="1524000" cy="16002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92100">
                <a:srgbClr val="008000">
                  <a:alpha val="61000"/>
                </a:srgbClr>
              </a:glow>
              <a:softEdge rad="2159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09137" y="617537"/>
              <a:ext cx="794658" cy="34766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999537" y="970498"/>
              <a:ext cx="1954348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>Expertise in</a:t>
              </a:r>
              <a:b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err="1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>WW,ZZ,ttH</a:t>
              </a:r>
              <a: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/>
              </a:r>
              <a:b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>combined fitting &amp; </a:t>
              </a:r>
              <a:b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>EFT/BSM modeling</a:t>
              </a:r>
              <a:b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</a:br>
              <a:endParaRPr lang="en-US" sz="1600" i="1" dirty="0">
                <a:solidFill>
                  <a:srgbClr val="FFFF00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158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339933">
                <a:alpha val="64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Precision measurements </a:t>
            </a:r>
            <a:r>
              <a:rPr lang="en-US" dirty="0" smtClean="0"/>
              <a:t>2020-2025-2030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physics can also manifest itself in other forms</a:t>
            </a:r>
          </a:p>
          <a:p>
            <a:pPr lvl="1"/>
            <a:r>
              <a:rPr lang="en-US" dirty="0" smtClean="0"/>
              <a:t>Fundamental particles turn out to be composites (Higgs, leptons, quarks)</a:t>
            </a:r>
          </a:p>
          <a:p>
            <a:pPr lvl="1"/>
            <a:r>
              <a:rPr lang="en-US" dirty="0" smtClean="0"/>
              <a:t>Properties of known particles are significantly different from SM</a:t>
            </a:r>
            <a:br>
              <a:rPr lang="en-US" dirty="0" smtClean="0"/>
            </a:br>
            <a:r>
              <a:rPr lang="en-US" dirty="0" smtClean="0"/>
              <a:t>(works best for particles with stringent SM predictions)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The Higgs sector of nature is both the most interesting </a:t>
            </a:r>
            <a:br>
              <a:rPr lang="en-US" dirty="0" smtClean="0"/>
            </a:br>
            <a:r>
              <a:rPr lang="en-US" dirty="0" smtClean="0"/>
              <a:t>and the least tested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The Higgs sector is not yet well measured</a:t>
            </a:r>
          </a:p>
          <a:p>
            <a:pPr lvl="1"/>
            <a:r>
              <a:rPr lang="en-US" dirty="0">
                <a:solidFill>
                  <a:srgbClr val="3333CC"/>
                </a:solidFill>
                <a:sym typeface="Wingdings"/>
              </a:rPr>
              <a:t>Couplings to W,Z and 3</a:t>
            </a:r>
            <a:r>
              <a:rPr lang="en-US" baseline="30000" dirty="0">
                <a:solidFill>
                  <a:srgbClr val="3333CC"/>
                </a:solidFill>
                <a:sym typeface="Wingdings"/>
              </a:rPr>
              <a:t>rd</a:t>
            </a:r>
            <a:r>
              <a:rPr lang="en-US" dirty="0">
                <a:solidFill>
                  <a:srgbClr val="3333CC"/>
                </a:solidFill>
                <a:sym typeface="Wingdings"/>
              </a:rPr>
              <a:t> gen fermions measured to 10-20%.</a:t>
            </a:r>
            <a:br>
              <a:rPr lang="en-US" dirty="0">
                <a:solidFill>
                  <a:srgbClr val="3333CC"/>
                </a:solidFill>
                <a:sym typeface="Wingdings"/>
              </a:rPr>
            </a:br>
            <a:r>
              <a:rPr lang="en-US" dirty="0">
                <a:sym typeface="Wingdings"/>
              </a:rPr>
              <a:t>We’re assuming SM kinematics and (mostly) measuring rate changes only</a:t>
            </a:r>
            <a:r>
              <a:rPr lang="en-US" dirty="0" smtClean="0">
                <a:sym typeface="Wingdings"/>
              </a:rPr>
              <a:t>.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  <a:sym typeface="Wingdings"/>
              </a:rPr>
              <a:t>But many </a:t>
            </a:r>
            <a:r>
              <a:rPr lang="en-US" dirty="0">
                <a:solidFill>
                  <a:srgbClr val="3333CC"/>
                </a:solidFill>
                <a:sym typeface="Wingdings"/>
              </a:rPr>
              <a:t>Higgs couplings </a:t>
            </a:r>
            <a:r>
              <a:rPr lang="en-US" dirty="0" smtClean="0">
                <a:solidFill>
                  <a:srgbClr val="3333CC"/>
                </a:solidFill>
                <a:sym typeface="Wingdings"/>
              </a:rPr>
              <a:t>are experimentally accessible </a:t>
            </a:r>
            <a:r>
              <a:rPr lang="en-US" dirty="0" smtClean="0">
                <a:sym typeface="Wingdings"/>
              </a:rPr>
              <a:t>(</a:t>
            </a:r>
            <a:r>
              <a:rPr lang="en-US" dirty="0">
                <a:sym typeface="Wingdings"/>
              </a:rPr>
              <a:t>now </a:t>
            </a:r>
            <a:r>
              <a:rPr lang="en-US" dirty="0" err="1">
                <a:sym typeface="Wingdings"/>
              </a:rPr>
              <a:t>W,Z,t,b,τ</a:t>
            </a:r>
            <a:r>
              <a:rPr lang="en-US" dirty="0">
                <a:sym typeface="Wingdings"/>
              </a:rPr>
              <a:t>,(</a:t>
            </a:r>
            <a:r>
              <a:rPr lang="en-US" dirty="0" err="1">
                <a:sym typeface="Wingdings"/>
              </a:rPr>
              <a:t>γ,g</a:t>
            </a:r>
            <a:r>
              <a:rPr lang="en-US" dirty="0">
                <a:sym typeface="Wingdings"/>
              </a:rPr>
              <a:t>) later </a:t>
            </a:r>
            <a:r>
              <a:rPr lang="en-US" dirty="0" err="1">
                <a:sym typeface="Wingdings"/>
              </a:rPr>
              <a:t>μ,c,h</a:t>
            </a:r>
            <a:r>
              <a:rPr lang="en-US" dirty="0">
                <a:sym typeface="Wingdings"/>
              </a:rPr>
              <a:t>)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This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is an 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unexpected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treasure</a:t>
            </a:r>
            <a:r>
              <a:rPr lang="en-US" dirty="0">
                <a:sym typeface="Wingdings"/>
              </a:rPr>
              <a:t>! (Life would very different at m(H)=160)  Theoretical framework for potential (precision) measurements still very much in </a:t>
            </a:r>
            <a:r>
              <a:rPr lang="en-US" dirty="0" smtClean="0">
                <a:sym typeface="Wingdings"/>
              </a:rPr>
              <a:t>development. 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  <a:sym typeface="Wingdings"/>
              </a:rPr>
              <a:t>So far mostly probing Higgs rate deviations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olidFill>
                  <a:srgbClr val="3333CC"/>
                </a:solidFill>
                <a:sym typeface="Wingdings"/>
              </a:rPr>
              <a:t>not looking at distributions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(i.e. assuming SM kinematic and SM tensor structure of Higgs couplings) </a:t>
            </a:r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pPr lvl="1"/>
            <a:endParaRPr lang="en-US" dirty="0">
              <a:solidFill>
                <a:schemeClr val="accent2"/>
              </a:solidFill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1137" y="6905406"/>
            <a:ext cx="4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4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455737" y="1150937"/>
            <a:ext cx="8458200" cy="579120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2000" tIns="187200" rIns="252000" bIns="18720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On the very long-term (3000 fb</a:t>
            </a:r>
            <a:r>
              <a:rPr lang="en-US" sz="2000" baseline="30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-1</a:t>
            </a:r>
            <a:r>
              <a:rPr lang="en-US" sz="2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) systematics will limit many </a:t>
            </a:r>
            <a:br>
              <a:rPr lang="en-US" sz="2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</a:br>
            <a:r>
              <a:rPr lang="en-US" sz="2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Higgs coupling measurements</a:t>
            </a:r>
            <a:r>
              <a:rPr lang="en-US" sz="2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. But situation may be different </a:t>
            </a:r>
            <a:br>
              <a:rPr lang="en-US" sz="2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</a:br>
            <a:r>
              <a:rPr lang="en-US" sz="2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when considering Higgs </a:t>
            </a:r>
            <a:r>
              <a:rPr lang="en-US" sz="2000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distributions</a:t>
            </a:r>
            <a:r>
              <a:rPr lang="en-US" sz="2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and </a:t>
            </a:r>
            <a:r>
              <a:rPr lang="en-US" sz="2000" i="1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offshell</a:t>
            </a:r>
            <a:r>
              <a:rPr lang="en-US" sz="2000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/high-Q</a:t>
            </a:r>
            <a:r>
              <a:rPr lang="en-US" sz="2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Higgs.</a:t>
            </a:r>
          </a:p>
          <a:p>
            <a:pPr marL="870340" lvl="1" indent="-342900">
              <a:buFont typeface="Arial"/>
              <a:buChar char="•"/>
            </a:pPr>
            <a:r>
              <a:rPr lang="en-US" sz="2000" dirty="0" smtClean="0">
                <a:latin typeface="Helvetica Neue Light"/>
                <a:cs typeface="Helvetica Neue Light"/>
              </a:rPr>
              <a:t>Unknown at this point, requires more study </a:t>
            </a:r>
          </a:p>
          <a:p>
            <a:pPr marL="870340" lvl="1" indent="-342900">
              <a:buFont typeface="Arial"/>
              <a:buChar char="•"/>
            </a:pPr>
            <a:endParaRPr lang="en-US" sz="2000" dirty="0">
              <a:latin typeface="Helvetica Neue Light"/>
              <a:cs typeface="Helvetica Neue Light"/>
            </a:endParaRP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Ultimately constraints on Higgs self-coupling may become </a:t>
            </a:r>
            <a:br>
              <a:rPr lang="en-US" sz="2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</a:br>
            <a:r>
              <a:rPr lang="en-US" sz="2000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in reach of the LHC. </a:t>
            </a:r>
            <a:r>
              <a:rPr lang="en-US" sz="2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Crucial tool to probe shape of Higgs potential. </a:t>
            </a:r>
            <a:r>
              <a:rPr lang="en-US" sz="2000" dirty="0" smtClean="0">
                <a:latin typeface="Helvetica Neue Light"/>
                <a:cs typeface="Helvetica Neue Light"/>
              </a:rPr>
              <a:t>Very challenging, but also here many ideas that may improve situation</a:t>
            </a:r>
            <a:br>
              <a:rPr lang="en-US" sz="2000" dirty="0" smtClean="0">
                <a:latin typeface="Helvetica Neue Light"/>
                <a:cs typeface="Helvetica Neue Light"/>
              </a:rPr>
            </a:br>
            <a:endParaRPr lang="en-US" sz="2000" dirty="0" smtClean="0">
              <a:latin typeface="Helvetica Neue Light"/>
              <a:cs typeface="Helvetica Neue Light"/>
            </a:endParaRPr>
          </a:p>
          <a:p>
            <a:pPr marL="87034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Traditional approach (di-Higgs production) hampered </a:t>
            </a:r>
            <a:b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by tiny cross-section due to destructive interference</a:t>
            </a:r>
            <a:b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</a:br>
            <a:endParaRPr lang="en-US" sz="1600" dirty="0" smtClean="0">
              <a:solidFill>
                <a:srgbClr val="000000"/>
              </a:solidFill>
              <a:latin typeface="Helvetica Neue Light"/>
              <a:cs typeface="Helvetica Neue Light"/>
            </a:endParaRPr>
          </a:p>
          <a:p>
            <a:pPr marL="87034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But Higgs-self coupling also affect all Higgs propagators </a:t>
            </a:r>
            <a:b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in ‘vanilla’ single Higgs production </a:t>
            </a:r>
            <a: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  <a:sym typeface="Wingdings"/>
              </a:rPr>
              <a:t> Improved analysis </a:t>
            </a:r>
            <a:b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  <a:sym typeface="Wingdings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  <a:sym typeface="Wingdings"/>
              </a:rPr>
              <a:t>of single Higgs production may yield comparable sensitivity </a:t>
            </a:r>
            <a:r>
              <a:rPr lang="en-US" sz="1600" dirty="0">
                <a:solidFill>
                  <a:srgbClr val="000000"/>
                </a:solidFill>
                <a:latin typeface="Helvetica Neue Light"/>
                <a:cs typeface="Helvetica Neue Light"/>
                <a:sym typeface="Wingdings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Helvetica Neue Light"/>
                <a:cs typeface="Helvetica Neue Light"/>
                <a:sym typeface="Wingdings"/>
              </a:rPr>
            </a:br>
            <a: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  <a:sym typeface="Wingdings"/>
              </a:rPr>
              <a:t>to di-Higgs approach</a:t>
            </a:r>
            <a:b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  <a:sym typeface="Wingdings"/>
              </a:rPr>
            </a:br>
            <a:endParaRPr lang="en-US" sz="1600" dirty="0" smtClean="0">
              <a:solidFill>
                <a:srgbClr val="000000"/>
              </a:solidFill>
              <a:latin typeface="Helvetica Neue Light"/>
              <a:cs typeface="Helvetica Neue Light"/>
              <a:sym typeface="Wingdings"/>
            </a:endParaRPr>
          </a:p>
          <a:p>
            <a:pPr marL="870340" lvl="1" indent="-342900"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Helvetica Neue Light"/>
                <a:cs typeface="Helvetica Neue Light"/>
                <a:sym typeface="Wingdings"/>
              </a:rPr>
              <a:t>Also watch here for non-linear progress due to new analysis ideas</a:t>
            </a:r>
            <a:endParaRPr lang="en-US" sz="1600" dirty="0" smtClean="0">
              <a:solidFill>
                <a:srgbClr val="000000"/>
              </a:solidFill>
              <a:latin typeface="Helvetica Neue Light"/>
              <a:cs typeface="Helvetica Neue Light"/>
            </a:endParaRPr>
          </a:p>
          <a:p>
            <a:pPr marL="870340" lvl="1" indent="-342900">
              <a:buFont typeface="Arial"/>
              <a:buChar char="•"/>
            </a:pPr>
            <a:endParaRPr kumimoji="0" lang="en-US" sz="20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137" y="3894137"/>
            <a:ext cx="2057400" cy="9205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0337" y="4879974"/>
            <a:ext cx="1929471" cy="107156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102589" y="160337"/>
            <a:ext cx="1524000" cy="1600200"/>
            <a:chOff x="9228137" y="465137"/>
            <a:chExt cx="1524000" cy="1600200"/>
          </a:xfrm>
        </p:grpSpPr>
        <p:sp>
          <p:nvSpPr>
            <p:cNvPr id="10" name="Rectangle 9"/>
            <p:cNvSpPr/>
            <p:nvPr/>
          </p:nvSpPr>
          <p:spPr bwMode="auto">
            <a:xfrm>
              <a:off x="9228137" y="465137"/>
              <a:ext cx="1524000" cy="16002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92100">
                <a:srgbClr val="008000">
                  <a:alpha val="61000"/>
                </a:srgbClr>
              </a:glow>
              <a:softEdge rad="2159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09137" y="617537"/>
              <a:ext cx="794658" cy="3476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353068" y="970498"/>
              <a:ext cx="124728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>Expertise in</a:t>
              </a:r>
              <a:b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err="1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>diHiggs</a:t>
              </a:r>
              <a: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/>
              </a:r>
              <a:b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</a:br>
              <a:endParaRPr lang="en-US" sz="1600" i="1" dirty="0">
                <a:solidFill>
                  <a:srgbClr val="FFFF00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7139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339933">
                <a:alpha val="64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Precision measurements </a:t>
            </a:r>
            <a:r>
              <a:rPr lang="en-US" dirty="0" smtClean="0"/>
              <a:t>2020-2025-2030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New physics can also manifest itself in other forms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Fundamental particles turn out to be </a:t>
            </a:r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composites</a:t>
            </a:r>
            <a:r>
              <a:rPr lang="en-US" dirty="0" smtClean="0">
                <a:solidFill>
                  <a:srgbClr val="A6A6A6"/>
                </a:solidFill>
              </a:rPr>
              <a:t> (Higgs, leptons, quarks)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Very massive new particles can affect precision observables through </a:t>
            </a:r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loops</a:t>
            </a:r>
          </a:p>
          <a:p>
            <a:pPr lvl="1"/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Properties</a:t>
            </a:r>
            <a:r>
              <a:rPr lang="en-US" dirty="0" smtClean="0">
                <a:solidFill>
                  <a:srgbClr val="A6A6A6"/>
                </a:solidFill>
              </a:rPr>
              <a:t> of known particles are significantly </a:t>
            </a:r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different from SM</a:t>
            </a:r>
            <a:r>
              <a:rPr lang="en-US" dirty="0" smtClean="0">
                <a:solidFill>
                  <a:srgbClr val="A6A6A6"/>
                </a:solidFill>
              </a:rPr>
              <a:t/>
            </a:r>
            <a:br>
              <a:rPr lang="en-US" dirty="0" smtClean="0">
                <a:solidFill>
                  <a:srgbClr val="A6A6A6"/>
                </a:solidFill>
              </a:rPr>
            </a:br>
            <a:r>
              <a:rPr lang="en-US" dirty="0" smtClean="0">
                <a:solidFill>
                  <a:srgbClr val="A6A6A6"/>
                </a:solidFill>
              </a:rPr>
              <a:t>(works best for particles with stringent SM predictions)</a:t>
            </a:r>
            <a:br>
              <a:rPr lang="en-US" dirty="0" smtClean="0">
                <a:solidFill>
                  <a:srgbClr val="A6A6A6"/>
                </a:solidFill>
              </a:rPr>
            </a:br>
            <a:endParaRPr lang="en-US" dirty="0" smtClean="0">
              <a:solidFill>
                <a:srgbClr val="A6A6A6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Ultra abundant top quarks </a:t>
            </a:r>
            <a:r>
              <a:rPr lang="en-US" dirty="0" smtClean="0"/>
              <a:t>provide other interesting measurement opportunities: expect 100M (2020) to 1B (2030) top quark pairs</a:t>
            </a:r>
          </a:p>
          <a:p>
            <a:pPr lvl="1"/>
            <a:r>
              <a:rPr lang="en-US" dirty="0" smtClean="0"/>
              <a:t>Completely different analysis game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olidFill>
                  <a:schemeClr val="accent2"/>
                </a:solidFill>
                <a:sym typeface="Wingdings"/>
              </a:rPr>
              <a:t>Even a selection of 0.1% </a:t>
            </a:r>
            <a:br>
              <a:rPr lang="en-US" dirty="0" smtClean="0">
                <a:solidFill>
                  <a:schemeClr val="accent2"/>
                </a:solidFill>
                <a:sym typeface="Wingdings"/>
              </a:rPr>
            </a:br>
            <a:r>
              <a:rPr lang="en-US" dirty="0" smtClean="0">
                <a:solidFill>
                  <a:schemeClr val="accent2"/>
                </a:solidFill>
                <a:sym typeface="Wingdings"/>
              </a:rPr>
              <a:t>of events gives sample for statistically ultra-precise measurement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  <a:sym typeface="Wingdings"/>
              </a:rPr>
              <a:t>‘Ultimate top quark mass measurement’ </a:t>
            </a:r>
            <a:br>
              <a:rPr lang="en-US" dirty="0" smtClean="0">
                <a:solidFill>
                  <a:srgbClr val="FF0000"/>
                </a:solidFill>
                <a:sym typeface="Wingdings"/>
              </a:rPr>
            </a:br>
            <a:r>
              <a:rPr lang="en-US" dirty="0" smtClean="0">
                <a:sym typeface="Wingdings"/>
              </a:rPr>
              <a:t>with precision of 200 MeV may be in reach</a:t>
            </a:r>
          </a:p>
          <a:p>
            <a:pPr lvl="1"/>
            <a:r>
              <a:rPr lang="en-US" dirty="0" smtClean="0">
                <a:sym typeface="Wingdings"/>
              </a:rPr>
              <a:t>Higgs (mass) and top (mass) strongly connected in SM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(vacuum stability of universe). Top mass precision is limiting factor</a:t>
            </a:r>
          </a:p>
          <a:p>
            <a:pPr lvl="1"/>
            <a:r>
              <a:rPr lang="en-US" dirty="0" smtClean="0">
                <a:sym typeface="Wingdings"/>
              </a:rPr>
              <a:t>Can test top coupling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tensor structure (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Wtb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vertex) </a:t>
            </a:r>
            <a:r>
              <a:rPr lang="en-US" dirty="0" smtClean="0">
                <a:sym typeface="Wingdings"/>
              </a:rPr>
              <a:t>at unprecedented precision</a:t>
            </a:r>
          </a:p>
          <a:p>
            <a:pPr lvl="1"/>
            <a:r>
              <a:rPr lang="en-US" dirty="0" smtClean="0">
                <a:sym typeface="Wingdings"/>
              </a:rPr>
              <a:t>Can probe various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FCNC top-quark decays </a:t>
            </a:r>
            <a:r>
              <a:rPr lang="en-US" dirty="0" smtClean="0">
                <a:sym typeface="Wingdings"/>
              </a:rPr>
              <a:t>at unprecedented precision</a:t>
            </a:r>
          </a:p>
          <a:p>
            <a:pPr lvl="1"/>
            <a:endParaRPr lang="en-US" dirty="0" smtClean="0"/>
          </a:p>
          <a:p>
            <a:pPr lvl="1"/>
            <a:endParaRPr lang="en-US" sz="1500" dirty="0"/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pPr lvl="1"/>
            <a:endParaRPr lang="en-US" dirty="0">
              <a:solidFill>
                <a:schemeClr val="accent2"/>
              </a:solidFill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Wouter</a:t>
            </a:r>
            <a:r>
              <a:rPr lang="en-US" dirty="0" smtClean="0"/>
              <a:t> </a:t>
            </a:r>
            <a:r>
              <a:rPr lang="en-US" dirty="0" err="1" smtClean="0"/>
              <a:t>Verkerke</a:t>
            </a:r>
            <a:r>
              <a:rPr lang="en-US" dirty="0" smtClean="0"/>
              <a:t>, NIKHEF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1137" y="6905406"/>
            <a:ext cx="4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4</a:t>
            </a:r>
            <a:endParaRPr lang="en-US" sz="3600" b="1" dirty="0">
              <a:latin typeface="Helvetica Neue"/>
              <a:cs typeface="Helvetica Neue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2876" y="4350400"/>
            <a:ext cx="1647261" cy="1601137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7246937" y="5265737"/>
            <a:ext cx="16764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9" name="Group 8"/>
          <p:cNvGrpSpPr/>
          <p:nvPr/>
        </p:nvGrpSpPr>
        <p:grpSpPr>
          <a:xfrm>
            <a:off x="8927137" y="1912937"/>
            <a:ext cx="1848056" cy="1447800"/>
            <a:chOff x="9052685" y="465137"/>
            <a:chExt cx="1848056" cy="1689101"/>
          </a:xfrm>
        </p:grpSpPr>
        <p:sp>
          <p:nvSpPr>
            <p:cNvPr id="10" name="Rectangle 9"/>
            <p:cNvSpPr/>
            <p:nvPr/>
          </p:nvSpPr>
          <p:spPr bwMode="auto">
            <a:xfrm>
              <a:off x="9228137" y="465137"/>
              <a:ext cx="1524000" cy="1600200"/>
            </a:xfrm>
            <a:prstGeom prst="rect">
              <a:avLst/>
            </a:prstGeom>
            <a:solidFill>
              <a:srgbClr val="008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92100">
                <a:srgbClr val="008000">
                  <a:alpha val="61000"/>
                </a:srgbClr>
              </a:glow>
              <a:softEdge rad="2159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09137" y="617537"/>
              <a:ext cx="794658" cy="347663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052685" y="897483"/>
              <a:ext cx="1848056" cy="12567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>Expertise in</a:t>
              </a:r>
              <a:b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>top reconstruction</a:t>
              </a:r>
              <a:b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>top theory,</a:t>
              </a:r>
              <a:b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smtClean="0">
                  <a:solidFill>
                    <a:srgbClr val="FFFF00"/>
                  </a:solidFill>
                  <a:latin typeface="Helvetica Neue Light"/>
                  <a:cs typeface="Helvetica Neue Light"/>
                </a:rPr>
                <a:t>LFV</a:t>
              </a:r>
              <a:endParaRPr lang="en-US" sz="1600" i="1" dirty="0">
                <a:solidFill>
                  <a:srgbClr val="FFFF00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55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EC02">
                <a:alpha val="67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Vista25/ATLAS - </a:t>
            </a:r>
            <a:r>
              <a:rPr lang="en-US" b="1" dirty="0" smtClean="0">
                <a:latin typeface="Helvetica Neue"/>
                <a:cs typeface="Helvetica Neue"/>
              </a:rPr>
              <a:t>Big Picture questions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21" y="1102963"/>
            <a:ext cx="9939416" cy="5854171"/>
          </a:xfrm>
        </p:spPr>
        <p:txBody>
          <a:bodyPr/>
          <a:lstStyle/>
          <a:p>
            <a:r>
              <a:rPr lang="x-none" dirty="0"/>
              <a:t>SM </a:t>
            </a:r>
            <a:r>
              <a:rPr lang="x-none" i="1" dirty="0"/>
              <a:t>describes</a:t>
            </a:r>
            <a:r>
              <a:rPr lang="x-none" dirty="0"/>
              <a:t> </a:t>
            </a:r>
            <a:r>
              <a:rPr lang="mr-IN" dirty="0"/>
              <a:t>most of what we see – but leaves many </a:t>
            </a:r>
            <a:br>
              <a:rPr lang="mr-IN" dirty="0"/>
            </a:br>
            <a:r>
              <a:rPr lang="mr-IN" dirty="0"/>
              <a:t>open questions, as it doesn’t naturally </a:t>
            </a:r>
            <a:r>
              <a:rPr lang="mr-IN" i="1" dirty="0"/>
              <a:t>explain</a:t>
            </a:r>
            <a:r>
              <a:rPr lang="mr-IN" dirty="0"/>
              <a:t> all it describes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55937" y="2522537"/>
            <a:ext cx="5562600" cy="3248373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  <a:effectLst/>
        </p:spPr>
        <p:txBody>
          <a:bodyPr vert="horz" wrap="square" lIns="105489" tIns="52747" rIns="105489" bIns="52747" numCol="1" anchor="t" anchorCtr="0" compatLnSpc="1">
            <a:prstTxWarp prst="textNoShape">
              <a:avLst/>
            </a:prstTxWarp>
          </a:bodyPr>
          <a:lstStyle>
            <a:lvl1pPr marL="395579" indent="-395579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300" b="0" i="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857089" indent="-329650" algn="l" rtl="0" fontAlgn="base">
              <a:spcBef>
                <a:spcPct val="5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2pPr>
            <a:lvl3pPr marL="1318598" indent="-263721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4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3pPr>
            <a:lvl4pPr marL="1846036" indent="-263721" algn="l" rtl="0" fontAlgn="base">
              <a:spcBef>
                <a:spcPct val="5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4pPr>
            <a:lvl5pPr marL="2373476" indent="-263721" algn="l" rtl="0" fontAlgn="base">
              <a:spcBef>
                <a:spcPct val="5000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5pPr>
            <a:lvl6pPr marL="2900916" indent="-263721" algn="l" rtl="0" fontAlgn="base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3428354" indent="-263721" algn="l" rtl="0" fontAlgn="base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955795" indent="-263721" algn="l" rtl="0" fontAlgn="base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4483232" indent="-263721" algn="l" rtl="0" fontAlgn="base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3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What is the origin of mass for fundamental particles?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Are there undiscovered principles of nature: </a:t>
            </a:r>
            <a:br>
              <a:rPr lang="en-US" sz="1300" b="1" dirty="0" smtClean="0">
                <a:latin typeface="Helvetica Neue"/>
                <a:cs typeface="Helvetica Neue"/>
              </a:rPr>
            </a:br>
            <a:r>
              <a:rPr lang="en-US" sz="1300" b="1" dirty="0" smtClean="0">
                <a:latin typeface="Helvetica Neue"/>
                <a:cs typeface="Helvetica Neue"/>
              </a:rPr>
              <a:t>new symmetries, new physical laws?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solidFill>
                  <a:schemeClr val="bg1">
                    <a:lumMod val="75000"/>
                  </a:schemeClr>
                </a:solidFill>
                <a:latin typeface="Helvetica Neue"/>
                <a:cs typeface="Helvetica Neue"/>
              </a:rPr>
              <a:t>How can we solve the mystery of dark energy?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Are there extra dimensions of space?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Do all forces become one?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Why are there so many kinds of particles?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What is dark matter? How can we make it in the laboratory?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solidFill>
                  <a:srgbClr val="BFBFBF"/>
                </a:solidFill>
                <a:latin typeface="Helvetica Neue"/>
                <a:cs typeface="Helvetica Neue"/>
              </a:rPr>
              <a:t>What are neutrinos telling us?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How did the universe come to be?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solidFill>
                  <a:srgbClr val="BFBFBF"/>
                </a:solidFill>
                <a:latin typeface="Helvetica Neue"/>
                <a:cs typeface="Helvetica Neue"/>
              </a:rPr>
              <a:t>What happened to the antimatter?</a:t>
            </a:r>
            <a:endParaRPr lang="en-US" sz="1300" b="1" dirty="0">
              <a:solidFill>
                <a:srgbClr val="BFBFBF"/>
              </a:solidFill>
              <a:latin typeface="Helvetica Neue"/>
              <a:cs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71137" y="6905406"/>
            <a:ext cx="4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1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8937" y="6408737"/>
            <a:ext cx="1037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Many unsolved questions &amp; puzzles </a:t>
            </a:r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  <a:sym typeface="Wingdings"/>
              </a:rPr>
              <a:t> </a:t>
            </a:r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There surely is new physics! </a:t>
            </a:r>
            <a:r>
              <a:rPr lang="mr-IN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–</a:t>
            </a:r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But can we see &amp; understand it? </a:t>
            </a:r>
            <a:endParaRPr lang="en-US" i="1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80483" y="5796160"/>
            <a:ext cx="3190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From “The Quantum Universe”, HEPAP 2004</a:t>
            </a:r>
            <a:endParaRPr lang="en-US" sz="1200" i="1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577098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EC02">
                <a:alpha val="67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8770937" y="2522537"/>
            <a:ext cx="1447800" cy="32766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FFFFF">
                  <a:alpha val="0"/>
                </a:srgbClr>
              </a:gs>
              <a:gs pos="11000">
                <a:srgbClr val="FF6600">
                  <a:alpha val="50000"/>
                </a:srgbClr>
              </a:gs>
              <a:gs pos="86000">
                <a:srgbClr val="FF6600">
                  <a:alpha val="50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227137" y="2446337"/>
            <a:ext cx="1447800" cy="3352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rgbClr val="FFFFFF">
                  <a:alpha val="0"/>
                </a:srgbClr>
              </a:gs>
              <a:gs pos="11000">
                <a:srgbClr val="339933">
                  <a:alpha val="50000"/>
                </a:srgbClr>
              </a:gs>
              <a:gs pos="86000">
                <a:srgbClr val="339933">
                  <a:alpha val="50000"/>
                </a:srgbClr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Vista25/ATLAS - </a:t>
            </a:r>
            <a:r>
              <a:rPr lang="en-US" b="1" dirty="0" smtClean="0">
                <a:latin typeface="Helvetica Neue"/>
                <a:cs typeface="Helvetica Neue"/>
              </a:rPr>
              <a:t>Big Picture questions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21" y="1102963"/>
            <a:ext cx="9939416" cy="5854171"/>
          </a:xfrm>
        </p:spPr>
        <p:txBody>
          <a:bodyPr/>
          <a:lstStyle/>
          <a:p>
            <a:r>
              <a:rPr lang="x-none" dirty="0" smtClean="0"/>
              <a:t>Two complementary approaches: </a:t>
            </a:r>
            <a:r>
              <a:rPr lang="x-none" dirty="0" smtClean="0">
                <a:solidFill>
                  <a:srgbClr val="FF0000"/>
                </a:solidFill>
              </a:rPr>
              <a:t>Search </a:t>
            </a:r>
            <a:r>
              <a:rPr lang="x-none" dirty="0" smtClean="0"/>
              <a:t>for new fundamental particles,</a:t>
            </a:r>
            <a:br>
              <a:rPr lang="x-none" dirty="0" smtClean="0"/>
            </a:br>
            <a:r>
              <a:rPr lang="x-none" dirty="0" smtClean="0"/>
              <a:t>                                                     </a:t>
            </a:r>
            <a:r>
              <a:rPr lang="x-none" dirty="0" smtClean="0">
                <a:solidFill>
                  <a:srgbClr val="008000"/>
                </a:solidFill>
              </a:rPr>
              <a:t>Measure</a:t>
            </a:r>
            <a:r>
              <a:rPr lang="x-none" dirty="0" smtClean="0"/>
              <a:t> properties of known particles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55937" y="2522537"/>
            <a:ext cx="5562600" cy="3248373"/>
          </a:xfrm>
          <a:prstGeom prst="rect">
            <a:avLst/>
          </a:prstGeom>
          <a:noFill/>
          <a:ln w="9525">
            <a:solidFill>
              <a:srgbClr val="804000"/>
            </a:solidFill>
            <a:miter lim="800000"/>
            <a:headEnd/>
            <a:tailEnd/>
          </a:ln>
          <a:effectLst/>
        </p:spPr>
        <p:txBody>
          <a:bodyPr vert="horz" wrap="square" lIns="105489" tIns="52747" rIns="105489" bIns="52747" numCol="1" anchor="t" anchorCtr="0" compatLnSpc="1">
            <a:prstTxWarp prst="textNoShape">
              <a:avLst/>
            </a:prstTxWarp>
          </a:bodyPr>
          <a:lstStyle>
            <a:lvl1pPr marL="395579" indent="-395579" algn="l" rtl="0" fontAlgn="base">
              <a:spcBef>
                <a:spcPct val="50000"/>
              </a:spcBef>
              <a:spcAft>
                <a:spcPct val="0"/>
              </a:spcAft>
              <a:buChar char="•"/>
              <a:defRPr sz="2300" b="0" i="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857089" indent="-329650" algn="l" rtl="0" fontAlgn="base">
              <a:spcBef>
                <a:spcPct val="50000"/>
              </a:spcBef>
              <a:spcAft>
                <a:spcPct val="0"/>
              </a:spcAft>
              <a:buChar char="–"/>
              <a:defRPr sz="18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2pPr>
            <a:lvl3pPr marL="1318598" indent="-263721" algn="l" rtl="0" fontAlgn="base">
              <a:spcBef>
                <a:spcPct val="50000"/>
              </a:spcBef>
              <a:spcAft>
                <a:spcPct val="0"/>
              </a:spcAft>
              <a:buChar char="•"/>
              <a:defRPr sz="14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3pPr>
            <a:lvl4pPr marL="1846036" indent="-263721" algn="l" rtl="0" fontAlgn="base">
              <a:spcBef>
                <a:spcPct val="50000"/>
              </a:spcBef>
              <a:spcAft>
                <a:spcPct val="0"/>
              </a:spcAft>
              <a:buChar char="–"/>
              <a:defRPr sz="14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4pPr>
            <a:lvl5pPr marL="2373476" indent="-263721" algn="l" rtl="0" fontAlgn="base">
              <a:spcBef>
                <a:spcPct val="50000"/>
              </a:spcBef>
              <a:spcAft>
                <a:spcPct val="0"/>
              </a:spcAft>
              <a:buChar char="»"/>
              <a:defRPr sz="1400" b="0" i="0">
                <a:solidFill>
                  <a:schemeClr val="tx1"/>
                </a:solidFill>
                <a:latin typeface="Helvetica Neue Light"/>
                <a:cs typeface="Helvetica Neue Light"/>
              </a:defRPr>
            </a:lvl5pPr>
            <a:lvl6pPr marL="2900916" indent="-263721" algn="l" rtl="0" fontAlgn="base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3428354" indent="-263721" algn="l" rtl="0" fontAlgn="base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955795" indent="-263721" algn="l" rtl="0" fontAlgn="base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4483232" indent="-263721" algn="l" rtl="0" fontAlgn="base">
              <a:spcBef>
                <a:spcPct val="5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sz="1300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What is the origin of mass for fundamental particles?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Are there undiscovered principles of nature: </a:t>
            </a:r>
            <a:br>
              <a:rPr lang="en-US" sz="1300" b="1" dirty="0" smtClean="0">
                <a:latin typeface="Helvetica Neue"/>
                <a:cs typeface="Helvetica Neue"/>
              </a:rPr>
            </a:br>
            <a:r>
              <a:rPr lang="en-US" sz="1300" b="1" dirty="0" smtClean="0">
                <a:latin typeface="Helvetica Neue"/>
                <a:cs typeface="Helvetica Neue"/>
              </a:rPr>
              <a:t>new symmetries, new physical laws?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solidFill>
                  <a:schemeClr val="bg1">
                    <a:lumMod val="75000"/>
                  </a:schemeClr>
                </a:solidFill>
                <a:latin typeface="Helvetica Neue"/>
                <a:cs typeface="Helvetica Neue"/>
              </a:rPr>
              <a:t>How can we solve the mystery of dark energy?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Are there extra dimensions of space?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Do all forces become one?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Why are there so many kinds of particles?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What is dark matter? How can we make it in the laboratory?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solidFill>
                  <a:srgbClr val="BFBFBF"/>
                </a:solidFill>
                <a:latin typeface="Helvetica Neue"/>
                <a:cs typeface="Helvetica Neue"/>
              </a:rPr>
              <a:t>What are neutrinos telling us?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latin typeface="Helvetica Neue"/>
                <a:cs typeface="Helvetica Neue"/>
              </a:rPr>
              <a:t>How did the universe come to be?</a:t>
            </a:r>
          </a:p>
          <a:p>
            <a:pPr>
              <a:buFont typeface="+mj-lt"/>
              <a:buAutoNum type="arabicPeriod"/>
            </a:pPr>
            <a:r>
              <a:rPr lang="en-US" sz="1300" b="1" dirty="0" smtClean="0">
                <a:solidFill>
                  <a:srgbClr val="BFBFBF"/>
                </a:solidFill>
                <a:latin typeface="Helvetica Neue"/>
                <a:cs typeface="Helvetica Neue"/>
              </a:rPr>
              <a:t>What happened to the antimatter?</a:t>
            </a:r>
            <a:endParaRPr lang="en-US" sz="1300" b="1" dirty="0">
              <a:solidFill>
                <a:srgbClr val="BFBFBF"/>
              </a:solidFill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340" y="2610405"/>
            <a:ext cx="21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  <a:latin typeface="Helvetica Neue Light"/>
                <a:cs typeface="Helvetica Neue Light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Helvetica Neue Light"/>
                <a:cs typeface="Helvetica Neue Light"/>
              </a:rPr>
              <a:t>             Higgs, top</a:t>
            </a:r>
            <a:endParaRPr lang="en-US" i="1" dirty="0" smtClean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47137" y="1989137"/>
            <a:ext cx="960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Search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032" y="4808537"/>
            <a:ext cx="2188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i="1" dirty="0">
              <a:solidFill>
                <a:srgbClr val="FF0000"/>
              </a:solidFill>
              <a:latin typeface="Helvetica Neue Light"/>
              <a:cs typeface="Helvetica Neue Light"/>
            </a:endParaRPr>
          </a:p>
          <a:p>
            <a:r>
              <a:rPr lang="en-US" i="1" dirty="0" smtClean="0">
                <a:solidFill>
                  <a:srgbClr val="008000"/>
                </a:solidFill>
                <a:latin typeface="Helvetica Neue Light"/>
                <a:cs typeface="Helvetica Neue Light"/>
              </a:rPr>
              <a:t>              LFV decay</a:t>
            </a:r>
            <a:endParaRPr lang="en-US" i="1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14" name="Right Arrow 13"/>
          <p:cNvSpPr/>
          <p:nvPr/>
        </p:nvSpPr>
        <p:spPr bwMode="auto">
          <a:xfrm>
            <a:off x="2674937" y="2522537"/>
            <a:ext cx="304800" cy="304800"/>
          </a:xfrm>
          <a:prstGeom prst="rightArrow">
            <a:avLst/>
          </a:prstGeom>
          <a:solidFill>
            <a:srgbClr val="33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5" name="Right Arrow 14"/>
          <p:cNvSpPr/>
          <p:nvPr/>
        </p:nvSpPr>
        <p:spPr bwMode="auto">
          <a:xfrm>
            <a:off x="2674937" y="5113337"/>
            <a:ext cx="304800" cy="304800"/>
          </a:xfrm>
          <a:prstGeom prst="rightArrow">
            <a:avLst/>
          </a:prstGeom>
          <a:solidFill>
            <a:srgbClr val="33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10800000">
            <a:off x="8237537" y="2522537"/>
            <a:ext cx="3048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0800000">
            <a:off x="8237537" y="2903537"/>
            <a:ext cx="3048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10800000">
            <a:off x="8237537" y="3589337"/>
            <a:ext cx="3048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8237537" y="4503736"/>
            <a:ext cx="304800" cy="3048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694737" y="2458005"/>
            <a:ext cx="6268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H/A</a:t>
            </a:r>
            <a:endParaRPr lang="en-US" i="1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94737" y="2827337"/>
            <a:ext cx="149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SUSY/V’/</a:t>
            </a:r>
            <a:r>
              <a:rPr lang="en-US" i="1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Vlq</a:t>
            </a:r>
            <a:endParaRPr lang="en-US" i="1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63154" y="3524805"/>
            <a:ext cx="54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KK</a:t>
            </a:r>
            <a:endParaRPr lang="en-US" i="1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770937" y="4427537"/>
            <a:ext cx="164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DM candidate</a:t>
            </a:r>
            <a:endParaRPr lang="en-US" i="1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0903" y="1989137"/>
            <a:ext cx="1137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Measure</a:t>
            </a:r>
            <a:endParaRPr lang="en-US" b="1" dirty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371137" y="6905406"/>
            <a:ext cx="4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1</a:t>
            </a:r>
            <a:endParaRPr lang="en-US" sz="3600" b="1" dirty="0">
              <a:latin typeface="Helvetica Neue"/>
              <a:cs typeface="Helvetica Neue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80483" y="5796160"/>
            <a:ext cx="31904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From “The Quantum Universe”, HEPAP 2004</a:t>
            </a:r>
            <a:endParaRPr lang="en-US" sz="1200" i="1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674937" y="2903537"/>
            <a:ext cx="304800" cy="304800"/>
          </a:xfrm>
          <a:prstGeom prst="rightArrow">
            <a:avLst/>
          </a:prstGeom>
          <a:solidFill>
            <a:srgbClr val="33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2674937" y="4503737"/>
            <a:ext cx="304800" cy="304800"/>
          </a:xfrm>
          <a:prstGeom prst="rightArrow">
            <a:avLst/>
          </a:prstGeom>
          <a:solidFill>
            <a:srgbClr val="33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36737" y="4439205"/>
            <a:ext cx="76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  <a:latin typeface="Helvetica Neue Light"/>
                <a:cs typeface="Helvetica Neue Light"/>
              </a:rPr>
              <a:t>Higgs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88937" y="6408737"/>
            <a:ext cx="10374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Many unsolved questions &amp; puzzles </a:t>
            </a:r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  <a:sym typeface="Wingdings"/>
              </a:rPr>
              <a:t> </a:t>
            </a:r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There surely is new physics! </a:t>
            </a:r>
            <a:r>
              <a:rPr lang="mr-IN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–</a:t>
            </a:r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 But can we see &amp; understand it? </a:t>
            </a:r>
            <a:endParaRPr lang="en-US" i="1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30384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10C7F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auto">
          <a:xfrm>
            <a:off x="160337" y="6180137"/>
            <a:ext cx="3352800" cy="1295400"/>
          </a:xfrm>
          <a:prstGeom prst="rect">
            <a:avLst/>
          </a:prstGeom>
          <a:solidFill>
            <a:srgbClr val="10C7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241300">
              <a:srgbClr val="10C7FF">
                <a:alpha val="75000"/>
              </a:srgbClr>
            </a:glow>
            <a:softEdge rad="2032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7170737" y="1173261"/>
            <a:ext cx="3234408" cy="226272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455737" y="1115244"/>
            <a:ext cx="4419600" cy="247409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ATLAS and the LHC: </a:t>
            </a:r>
            <a:r>
              <a:rPr lang="en-US" b="1" dirty="0" smtClean="0">
                <a:latin typeface="Helvetica Neue"/>
                <a:cs typeface="Helvetica Neue"/>
              </a:rPr>
              <a:t>now</a:t>
            </a:r>
            <a:r>
              <a:rPr lang="en-US" b="1" dirty="0" smtClean="0">
                <a:latin typeface="Helvetica Neue"/>
                <a:cs typeface="Helvetica Neue"/>
                <a:sym typeface="Wingdings"/>
              </a:rPr>
              <a:t></a:t>
            </a:r>
            <a:r>
              <a:rPr lang="en-US" b="1" dirty="0" smtClean="0">
                <a:latin typeface="Helvetica Neue"/>
                <a:cs typeface="Helvetica Neue"/>
              </a:rPr>
              <a:t>2020</a:t>
            </a:r>
            <a:r>
              <a:rPr lang="en-US" b="1" dirty="0" smtClean="0">
                <a:latin typeface="Helvetica Neue"/>
                <a:cs typeface="Helvetica Neue"/>
                <a:sym typeface="Wingdings"/>
              </a:rPr>
              <a:t></a:t>
            </a:r>
            <a:r>
              <a:rPr lang="en-US" b="1" dirty="0" smtClean="0">
                <a:latin typeface="Helvetica Neue"/>
                <a:cs typeface="Helvetica Neue"/>
              </a:rPr>
              <a:t>2025</a:t>
            </a:r>
            <a:r>
              <a:rPr lang="en-US" b="1" dirty="0" smtClean="0">
                <a:latin typeface="Helvetica Neue"/>
                <a:cs typeface="Helvetica Neue"/>
                <a:sym typeface="Wingdings"/>
              </a:rPr>
              <a:t></a:t>
            </a:r>
            <a:r>
              <a:rPr lang="en-US" b="1" dirty="0" smtClean="0">
                <a:latin typeface="Helvetica Neue"/>
                <a:cs typeface="Helvetica Neue"/>
              </a:rPr>
              <a:t>2030</a:t>
            </a:r>
            <a:endParaRPr lang="en-US" b="1" dirty="0">
              <a:latin typeface="Helvetica Neue"/>
              <a:cs typeface="Helvetica Neue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err="1" smtClean="0"/>
              <a:t>Wouter</a:t>
            </a:r>
            <a:r>
              <a:rPr lang="en-US" dirty="0" smtClean="0"/>
              <a:t> </a:t>
            </a:r>
            <a:r>
              <a:rPr lang="en-US" dirty="0" err="1" smtClean="0"/>
              <a:t>Verkerke</a:t>
            </a:r>
            <a:r>
              <a:rPr lang="en-US" dirty="0" smtClean="0"/>
              <a:t>, NIKHEF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1337" y="922337"/>
            <a:ext cx="5943600" cy="322682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 bwMode="auto">
          <a:xfrm rot="10800000">
            <a:off x="2903537" y="4046537"/>
            <a:ext cx="381000" cy="3810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rot="10800000">
            <a:off x="3817937" y="5113337"/>
            <a:ext cx="381000" cy="3810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 rot="10800000">
            <a:off x="4503737" y="6332536"/>
            <a:ext cx="381000" cy="381000"/>
          </a:xfrm>
          <a:prstGeom prst="downArrow">
            <a:avLst/>
          </a:prstGeom>
          <a:solidFill>
            <a:srgbClr val="FF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8737" y="4427537"/>
            <a:ext cx="6605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2020: </a:t>
            </a:r>
            <a:r>
              <a:rPr lang="en-US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100 fb</a:t>
            </a:r>
            <a:r>
              <a:rPr lang="en-US" i="1" baseline="300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-1</a:t>
            </a:r>
            <a:r>
              <a:rPr lang="en-US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of 13 TeV data (#Higgs = </a:t>
            </a:r>
            <a:r>
              <a:rPr lang="en-US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12x </a:t>
            </a:r>
            <a:r>
              <a:rPr lang="en-US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Run1, 80 million </a:t>
            </a:r>
            <a:r>
              <a:rPr lang="en-US" i="1" dirty="0" err="1" smtClean="0">
                <a:solidFill>
                  <a:schemeClr val="tx1"/>
                </a:solidFill>
                <a:latin typeface="Helvetica Neue Light"/>
                <a:cs typeface="Helvetica Neue Light"/>
              </a:rPr>
              <a:t>tt</a:t>
            </a:r>
            <a:r>
              <a:rPr lang="en-US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)   </a:t>
            </a:r>
            <a:endParaRPr lang="en-US" i="1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3137" y="5506005"/>
            <a:ext cx="5746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2025: </a:t>
            </a:r>
            <a:r>
              <a:rPr lang="en-US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300 fb</a:t>
            </a:r>
            <a:r>
              <a:rPr lang="en-US" i="1" baseline="300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-1</a:t>
            </a:r>
            <a:r>
              <a:rPr lang="en-US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of 13-14 TeV data </a:t>
            </a:r>
            <a:r>
              <a:rPr lang="en-US" i="1" dirty="0">
                <a:solidFill>
                  <a:schemeClr val="tx1"/>
                </a:solidFill>
                <a:latin typeface="Helvetica Neue Light"/>
                <a:cs typeface="Helvetica Neue Light"/>
              </a:rPr>
              <a:t>(#Higgs = </a:t>
            </a:r>
            <a:r>
              <a:rPr lang="en-US" b="1" dirty="0" smtClean="0">
                <a:solidFill>
                  <a:schemeClr val="tx1"/>
                </a:solidFill>
                <a:latin typeface="Helvetica Neue"/>
                <a:cs typeface="Helvetica Neue"/>
              </a:rPr>
              <a:t>37x </a:t>
            </a:r>
            <a:r>
              <a:rPr lang="en-US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Run1) </a:t>
            </a:r>
            <a:endParaRPr lang="en-US" i="1" dirty="0">
              <a:solidFill>
                <a:schemeClr val="tx1"/>
              </a:solidFill>
              <a:latin typeface="Helvetica Neue Light"/>
              <a:cs typeface="Helvetica Neue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704" y="6713537"/>
            <a:ext cx="6832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2030: </a:t>
            </a:r>
            <a:r>
              <a:rPr lang="en-US" i="1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1000fb</a:t>
            </a:r>
            <a:r>
              <a:rPr lang="en-US" i="1" baseline="30000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-1</a:t>
            </a:r>
            <a:r>
              <a:rPr lang="en-US" i="1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 of 14 TeV data= </a:t>
            </a:r>
            <a:r>
              <a:rPr lang="en-US" i="1" dirty="0">
                <a:solidFill>
                  <a:srgbClr val="000000"/>
                </a:solidFill>
                <a:latin typeface="Helvetica Neue Light"/>
                <a:cs typeface="Helvetica Neue Light"/>
              </a:rPr>
              <a:t>(#Higgs = </a:t>
            </a:r>
            <a:r>
              <a:rPr lang="en-US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125x </a:t>
            </a:r>
            <a:r>
              <a:rPr lang="en-US" i="1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Run1, 1 billion </a:t>
            </a:r>
            <a:r>
              <a:rPr lang="en-US" i="1" dirty="0" err="1" smtClean="0">
                <a:solidFill>
                  <a:srgbClr val="000000"/>
                </a:solidFill>
                <a:latin typeface="Helvetica Neue Light"/>
                <a:cs typeface="Helvetica Neue Light"/>
              </a:rPr>
              <a:t>tt</a:t>
            </a:r>
            <a:r>
              <a:rPr lang="en-US" i="1" dirty="0" smtClean="0">
                <a:solidFill>
                  <a:srgbClr val="000000"/>
                </a:solidFill>
                <a:latin typeface="Helvetica Neue Light"/>
                <a:cs typeface="Helvetica Neue Light"/>
              </a:rPr>
              <a:t>! ) </a:t>
            </a:r>
            <a:endParaRPr lang="en-US" i="1" dirty="0">
              <a:solidFill>
                <a:srgbClr val="00000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3055937" y="1150937"/>
            <a:ext cx="0" cy="2438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3930380" y="1148621"/>
            <a:ext cx="0" cy="2438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4682333" y="1146305"/>
            <a:ext cx="0" cy="24384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7337" y="846137"/>
            <a:ext cx="4038600" cy="30372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371137" y="6905406"/>
            <a:ext cx="4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Helvetica Neue"/>
                <a:cs typeface="Helvetica Neue"/>
              </a:rPr>
              <a:t>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6376" y="6599576"/>
            <a:ext cx="794658" cy="3476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17537" y="5999698"/>
            <a:ext cx="29312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i="1" dirty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r>
              <a:rPr lang="en-US" sz="1600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Contributions ATLAS upgrade</a:t>
            </a:r>
            <a:br>
              <a:rPr lang="en-US" sz="1600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New Muon Small wheels (LS2)</a:t>
            </a:r>
            <a:br>
              <a:rPr lang="en-US" sz="1600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New TDAQ system (LS2,3)</a:t>
            </a:r>
            <a:br>
              <a:rPr lang="en-US" sz="1600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</a:br>
            <a:r>
              <a:rPr lang="en-US" sz="1600" i="1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New all-Si Inner tracker LS(3)</a:t>
            </a:r>
            <a:endParaRPr lang="en-US" sz="1600" i="1" dirty="0">
              <a:solidFill>
                <a:srgbClr val="FF0000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37" y="5442961"/>
            <a:ext cx="354647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t>To address challenges </a:t>
            </a: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t>at LHC:</a:t>
            </a:r>
            <a:br>
              <a:rPr lang="en-US" sz="1600" i="1" dirty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</a:br>
            <a:r>
              <a:rPr lang="en-US" sz="1600" i="1" dirty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t>data rates, radiation, </a:t>
            </a:r>
            <a:r>
              <a:rPr lang="en-US" sz="1600" i="1" dirty="0" smtClean="0">
                <a:solidFill>
                  <a:schemeClr val="bg1">
                    <a:lumMod val="65000"/>
                  </a:schemeClr>
                </a:solidFill>
                <a:latin typeface="Helvetica Neue Light"/>
                <a:cs typeface="Helvetica Neue Light"/>
              </a:rPr>
              <a:t>occupancy</a:t>
            </a:r>
            <a:endParaRPr lang="en-US" sz="1600" i="1" dirty="0">
              <a:solidFill>
                <a:schemeClr val="bg1">
                  <a:lumMod val="6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21104" y="4267766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_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407787" y="6549371"/>
            <a:ext cx="3000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_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05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6600">
                <a:alpha val="75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5418137" y="4390063"/>
            <a:ext cx="3613838" cy="2585045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accent2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Searches</a:t>
            </a:r>
            <a:r>
              <a:rPr lang="en-US" dirty="0" smtClean="0"/>
              <a:t> 2020-2025-2030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21" y="1102963"/>
            <a:ext cx="9863216" cy="5854171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Establishing </a:t>
            </a:r>
            <a:r>
              <a:rPr lang="en-US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on-shell new fundamental particles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is still the ‘holy grail’ of HEP experimental discoveries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Search for solution-motivated BSM theories:  SUSY/DM/Higgs partners </a:t>
            </a:r>
            <a:r>
              <a:rPr lang="en-US" dirty="0" err="1">
                <a:solidFill>
                  <a:srgbClr val="000000"/>
                </a:solidFill>
              </a:rPr>
              <a:t>etc</a:t>
            </a:r>
            <a:r>
              <a:rPr lang="mr-IN" dirty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mr-IN" dirty="0">
                <a:solidFill>
                  <a:srgbClr val="000000"/>
                </a:solidFill>
              </a:rPr>
              <a:t>General searches for deviations in data (experimentally-driven</a:t>
            </a:r>
            <a:r>
              <a:rPr lang="mr-IN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What are most promising search strategies in 2020-2025-2030?</a:t>
            </a:r>
          </a:p>
          <a:p>
            <a:r>
              <a:rPr lang="mr-IN" dirty="0" smtClean="0">
                <a:solidFill>
                  <a:srgbClr val="000000"/>
                </a:solidFill>
              </a:rPr>
              <a:t>Strategy in early phase (now) – </a:t>
            </a:r>
            <a:r>
              <a:rPr lang="mr-IN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high-cross-section signatures</a:t>
            </a:r>
            <a:endParaRPr lang="en-US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2337" y="4046537"/>
            <a:ext cx="4572000" cy="33002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008937" y="3970337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  <a:latin typeface="Helvetica Neue Medium"/>
                <a:cs typeface="Helvetica Neue Medium"/>
              </a:rPr>
              <a:t>Discovery reach 2025</a:t>
            </a:r>
            <a:endParaRPr lang="en-US" dirty="0">
              <a:solidFill>
                <a:schemeClr val="bg2">
                  <a:lumMod val="75000"/>
                </a:schemeClr>
              </a:solidFill>
              <a:latin typeface="Helvetica Neue Medium"/>
              <a:cs typeface="Helvetica Neue Medium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008937" y="451540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Helvetica Neue Medium"/>
                <a:cs typeface="Helvetica Neue Medium"/>
              </a:rPr>
              <a:t>Discovery reach 2030</a:t>
            </a:r>
            <a:endParaRPr lang="en-US" dirty="0">
              <a:solidFill>
                <a:srgbClr val="FF0000"/>
              </a:solidFill>
              <a:latin typeface="Helvetica Neue Medium"/>
              <a:cs typeface="Helvetica Neue Medium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7246937" y="4351337"/>
            <a:ext cx="838200" cy="19489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flipH="1">
            <a:off x="7856537" y="4808537"/>
            <a:ext cx="990600" cy="13393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93737" y="6484937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High cross-section </a:t>
            </a:r>
            <a:r>
              <a:rPr lang="en-US" dirty="0" smtClean="0">
                <a:latin typeface="Helvetica Neue Light"/>
                <a:cs typeface="Helvetica Neue Light"/>
                <a:sym typeface="Wingdings"/>
              </a:rPr>
              <a:t></a:t>
            </a:r>
            <a:r>
              <a:rPr lang="en-US" dirty="0" smtClean="0">
                <a:latin typeface="Helvetica Neue Light"/>
                <a:cs typeface="Helvetica Neue Light"/>
              </a:rPr>
              <a:t> Early discovery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71137" y="6905406"/>
            <a:ext cx="4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Helvetica Neue"/>
                <a:cs typeface="Helvetica Neue"/>
              </a:rPr>
              <a:t>3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1937" y="4170171"/>
            <a:ext cx="2667000" cy="2238566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923337" y="236537"/>
            <a:ext cx="1696019" cy="1780639"/>
            <a:chOff x="9151937" y="465137"/>
            <a:chExt cx="1696019" cy="1780639"/>
          </a:xfrm>
        </p:grpSpPr>
        <p:sp>
          <p:nvSpPr>
            <p:cNvPr id="8" name="Rectangle 7"/>
            <p:cNvSpPr/>
            <p:nvPr/>
          </p:nvSpPr>
          <p:spPr bwMode="auto">
            <a:xfrm>
              <a:off x="9228137" y="465137"/>
              <a:ext cx="1524000" cy="1600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92100">
                <a:srgbClr val="FF6600">
                  <a:alpha val="61000"/>
                </a:srgbClr>
              </a:glow>
              <a:softEdge rad="2159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09137" y="617537"/>
              <a:ext cx="794658" cy="34766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151937" y="922337"/>
              <a:ext cx="16960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Expertise in</a:t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err="1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SuperSymmetry</a:t>
              </a:r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,</a:t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Dark Matter</a:t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err="1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Gen.Search</a:t>
              </a:r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/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endParaRPr lang="en-US" sz="1600" i="1" dirty="0">
                <a:solidFill>
                  <a:srgbClr val="FF0000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2950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6600">
                <a:alpha val="75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Searches</a:t>
            </a:r>
            <a:r>
              <a:rPr lang="en-US" dirty="0" smtClean="0"/>
              <a:t> 2020-2025-2030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21" y="1102963"/>
            <a:ext cx="9863216" cy="5854171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Establishing existing on-shell new fundamental particles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is still the ‘holy grail’ of HEP experimental discoveries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Search for solution-motivated BSM theories:  SUSY/DM/Higgs partners </a:t>
            </a:r>
            <a:r>
              <a:rPr lang="en-US" dirty="0" err="1">
                <a:solidFill>
                  <a:srgbClr val="000000"/>
                </a:solidFill>
              </a:rPr>
              <a:t>etc</a:t>
            </a:r>
            <a:r>
              <a:rPr lang="mr-IN" dirty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mr-IN" dirty="0">
                <a:solidFill>
                  <a:srgbClr val="000000"/>
                </a:solidFill>
              </a:rPr>
              <a:t>General searches for deviations in data (experimentally-driven</a:t>
            </a:r>
            <a:r>
              <a:rPr lang="mr-IN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What are most promising search strategies in 2020-2025-2030?</a:t>
            </a:r>
          </a:p>
          <a:p>
            <a:r>
              <a:rPr lang="mr-IN" dirty="0" smtClean="0">
                <a:solidFill>
                  <a:srgbClr val="000000"/>
                </a:solidFill>
              </a:rPr>
              <a:t>Strategy in later phase – </a:t>
            </a:r>
            <a:r>
              <a:rPr lang="mr-IN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low-section signatures</a:t>
            </a:r>
          </a:p>
          <a:p>
            <a:r>
              <a:rPr lang="mr-IN" i="1" dirty="0" smtClean="0">
                <a:solidFill>
                  <a:srgbClr val="FF0000"/>
                </a:solidFill>
              </a:rPr>
              <a:t>NB: Many BSM theories can realize NP (exclusively) </a:t>
            </a:r>
            <a:br>
              <a:rPr lang="mr-IN" i="1" dirty="0" smtClean="0">
                <a:solidFill>
                  <a:srgbClr val="FF0000"/>
                </a:solidFill>
              </a:rPr>
            </a:br>
            <a:r>
              <a:rPr lang="mr-IN" i="1" dirty="0" smtClean="0">
                <a:solidFill>
                  <a:srgbClr val="FF0000"/>
                </a:solidFill>
              </a:rPr>
              <a:t>       in low cross-section processes w/o substantial fine-tuning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50937" y="6637337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Low cross-section </a:t>
            </a:r>
            <a:r>
              <a:rPr lang="en-US" dirty="0" smtClean="0">
                <a:latin typeface="Helvetica Neue Light"/>
                <a:cs typeface="Helvetica Neue Light"/>
                <a:sym typeface="Wingdings"/>
              </a:rPr>
              <a:t></a:t>
            </a:r>
            <a:r>
              <a:rPr lang="en-US" dirty="0" smtClean="0">
                <a:latin typeface="Helvetica Neue Light"/>
                <a:cs typeface="Helvetica Neue Light"/>
              </a:rPr>
              <a:t> late discovery / late onset of limiting systematics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5358" y="5429805"/>
            <a:ext cx="414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Helvetica Neue Light"/>
                <a:cs typeface="Helvetica Neue Light"/>
              </a:rPr>
              <a:t>Example: electroweak SUSY production</a:t>
            </a:r>
            <a:endParaRPr lang="en-US" dirty="0">
              <a:latin typeface="Helvetica Neue Light"/>
              <a:cs typeface="Helvetica Neue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71137" y="6905406"/>
            <a:ext cx="4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3</a:t>
            </a:r>
            <a:endParaRPr lang="en-US" sz="3600" b="1" dirty="0">
              <a:latin typeface="Helvetica Neue"/>
              <a:cs typeface="Helvetica Neue"/>
            </a:endParaRPr>
          </a:p>
        </p:txBody>
      </p:sp>
      <p:pic>
        <p:nvPicPr>
          <p:cNvPr id="6" name="Picture 5" descr="ewksusy_WZ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37" y="4579937"/>
            <a:ext cx="2438400" cy="198257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8923337" y="236537"/>
            <a:ext cx="1696019" cy="1780639"/>
            <a:chOff x="9151937" y="465137"/>
            <a:chExt cx="1696019" cy="178063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9228137" y="465137"/>
              <a:ext cx="1524000" cy="1600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92100">
                <a:srgbClr val="FF6600">
                  <a:alpha val="61000"/>
                </a:srgbClr>
              </a:glow>
              <a:softEdge rad="2159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09137" y="617537"/>
              <a:ext cx="794658" cy="34766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151937" y="922337"/>
              <a:ext cx="16960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Expertise in</a:t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err="1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SuperSymmetry</a:t>
              </a:r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,</a:t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Dark Matter</a:t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err="1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Gen.Search</a:t>
              </a:r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/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endParaRPr lang="en-US" sz="1600" i="1" dirty="0">
                <a:solidFill>
                  <a:srgbClr val="FF0000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4651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FF6600">
                <a:alpha val="75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Searches</a:t>
            </a:r>
            <a:r>
              <a:rPr lang="en-US" dirty="0" smtClean="0"/>
              <a:t> 2020-2025-2030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21" y="1102963"/>
            <a:ext cx="9863216" cy="5854171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Establishing existing on-shell new fundamental particles</a:t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is still the ‘holy grail’ of HEP experimental discoveries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Search for solution-motivated BSM theories:  SUSY/DM/Higgs partners </a:t>
            </a:r>
            <a:r>
              <a:rPr lang="en-US" dirty="0" err="1">
                <a:solidFill>
                  <a:srgbClr val="000000"/>
                </a:solidFill>
              </a:rPr>
              <a:t>etc</a:t>
            </a:r>
            <a:r>
              <a:rPr lang="mr-IN" dirty="0">
                <a:solidFill>
                  <a:srgbClr val="000000"/>
                </a:solidFill>
              </a:rPr>
              <a:t>…</a:t>
            </a:r>
          </a:p>
          <a:p>
            <a:pPr lvl="1"/>
            <a:r>
              <a:rPr lang="mr-IN" dirty="0">
                <a:solidFill>
                  <a:srgbClr val="000000"/>
                </a:solidFill>
              </a:rPr>
              <a:t>General searches for deviations in data (experimentally-driven</a:t>
            </a:r>
            <a:r>
              <a:rPr lang="mr-IN" dirty="0" smtClean="0">
                <a:solidFill>
                  <a:srgbClr val="000000"/>
                </a:solidFill>
              </a:rPr>
              <a:t>)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What are most promising search strategies in 2020-2025-2030?</a:t>
            </a:r>
          </a:p>
          <a:p>
            <a:r>
              <a:rPr lang="mr-IN" dirty="0" smtClean="0">
                <a:solidFill>
                  <a:srgbClr val="000000"/>
                </a:solidFill>
              </a:rPr>
              <a:t>Strategy in later phase – </a:t>
            </a:r>
            <a:r>
              <a:rPr lang="mr-IN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low-section signatures</a:t>
            </a:r>
          </a:p>
          <a:p>
            <a:r>
              <a:rPr lang="mr-IN" i="1" dirty="0" smtClean="0">
                <a:solidFill>
                  <a:srgbClr val="FF0000"/>
                </a:solidFill>
              </a:rPr>
              <a:t>NB: Many BSM theories can realize NP (exclusively) </a:t>
            </a:r>
            <a:br>
              <a:rPr lang="mr-IN" i="1" dirty="0" smtClean="0">
                <a:solidFill>
                  <a:srgbClr val="FF0000"/>
                </a:solidFill>
              </a:rPr>
            </a:br>
            <a:r>
              <a:rPr lang="mr-IN" i="1" dirty="0" smtClean="0">
                <a:solidFill>
                  <a:srgbClr val="FF0000"/>
                </a:solidFill>
              </a:rPr>
              <a:t>       in low cross-section processes w/o substantial fine-tuning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150937" y="6637337"/>
            <a:ext cx="8302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cross-section = late discovery / late onset of limiting systematics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537" y="4732337"/>
            <a:ext cx="1981200" cy="1746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9337" y="5429805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 </a:t>
            </a:r>
            <a:r>
              <a:rPr lang="en-US" dirty="0" err="1" smtClean="0"/>
              <a:t>electroweakly</a:t>
            </a:r>
            <a:r>
              <a:rPr lang="en-US" dirty="0" smtClean="0"/>
              <a:t> produced SUSY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1608137" y="922337"/>
            <a:ext cx="7848600" cy="65532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52000" tIns="187200" rIns="252000" bIns="18720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If </a:t>
            </a:r>
            <a:r>
              <a:rPr lang="en-US" dirty="0">
                <a:solidFill>
                  <a:schemeClr val="tx1"/>
                </a:solidFill>
                <a:latin typeface="Helvetica Neue Light"/>
                <a:cs typeface="Helvetica Neue Light"/>
              </a:rPr>
              <a:t>no new (lower XS) signatures of 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BSM theories materialize </a:t>
            </a:r>
            <a:b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searches will </a:t>
            </a:r>
            <a:r>
              <a:rPr lang="en-US" dirty="0">
                <a:solidFill>
                  <a:schemeClr val="tx1"/>
                </a:solidFill>
                <a:latin typeface="Helvetica Neue Light"/>
                <a:cs typeface="Helvetica Neue Light"/>
              </a:rPr>
              <a:t>run ‘out of steam’ at some point </a:t>
            </a:r>
          </a:p>
          <a:p>
            <a:pPr marL="81319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At some point exclusion </a:t>
            </a:r>
            <a:r>
              <a:rPr lang="en-US" sz="1400" dirty="0">
                <a:solidFill>
                  <a:schemeClr val="tx1"/>
                </a:solidFill>
                <a:latin typeface="Helvetica Neue Light"/>
                <a:cs typeface="Helvetica Neue Light"/>
              </a:rPr>
              <a:t>limits preclude future discovery at 95% </a:t>
            </a:r>
            <a:r>
              <a:rPr lang="en-US" sz="14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C.L</a:t>
            </a:r>
            <a:endParaRPr lang="en-US" sz="1400" dirty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lang="en-US" sz="2000" dirty="0" smtClean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With current mix of high/low cross-section signatures for </a:t>
            </a:r>
            <a:b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</a:b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classical BSM searches for new particles (SUSY,DM,2HDM </a:t>
            </a:r>
            <a:r>
              <a:rPr lang="en-US" dirty="0" err="1" smtClean="0">
                <a:solidFill>
                  <a:srgbClr val="FF0000"/>
                </a:solidFill>
                <a:latin typeface="Helvetica Neue Light"/>
                <a:cs typeface="Helvetica Neue Light"/>
              </a:rPr>
              <a:t>etc</a:t>
            </a: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) </a:t>
            </a:r>
            <a:b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</a:b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will not run out of steam until about 2020</a:t>
            </a:r>
          </a:p>
          <a:p>
            <a:pPr marL="81319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Moment of re-orientation around 2020 likely if nothing found.</a:t>
            </a:r>
            <a:endParaRPr lang="en-US" sz="1400" dirty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kumimoji="0" lang="en-US" sz="20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However extremely low cross-section NP signatures not yet well investigated 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(since not very interesting right now). </a:t>
            </a:r>
          </a:p>
          <a:p>
            <a:pPr marL="81319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May well extend life of meaningful searches for many years. </a:t>
            </a:r>
            <a:br>
              <a:rPr lang="en-US" sz="14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</a:br>
            <a:r>
              <a:rPr lang="en-US" sz="14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Hard to say </a:t>
            </a:r>
            <a:r>
              <a:rPr lang="en-US" sz="1400" i="1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now</a:t>
            </a:r>
          </a:p>
          <a:p>
            <a:pPr marL="813190" lvl="1" indent="-285750">
              <a:buFont typeface="Arial"/>
              <a:buChar char="•"/>
            </a:pPr>
            <a:r>
              <a:rPr lang="en-US" sz="1400" dirty="0">
                <a:solidFill>
                  <a:schemeClr val="tx1"/>
                </a:solidFill>
                <a:latin typeface="Helvetica Neue Light"/>
                <a:cs typeface="Helvetica Neue Light"/>
              </a:rPr>
              <a:t>Expect theoretical progress </a:t>
            </a:r>
            <a:r>
              <a:rPr lang="en-US" sz="14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on this </a:t>
            </a:r>
            <a:r>
              <a:rPr lang="en-US" sz="1400" dirty="0">
                <a:solidFill>
                  <a:schemeClr val="tx1"/>
                </a:solidFill>
                <a:latin typeface="Helvetica Neue Light"/>
                <a:cs typeface="Helvetica Neue Light"/>
              </a:rPr>
              <a:t>in the next years. </a:t>
            </a:r>
            <a:endParaRPr lang="en-US" sz="1400" dirty="0" smtClean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813190" lvl="1" indent="-285750">
              <a:buFont typeface="Arial"/>
              <a:buChar char="•"/>
            </a:pPr>
            <a:endParaRPr lang="en-US" sz="1400" dirty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New Physics may well (naturally) only manifest itself in low </a:t>
            </a:r>
            <a:b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</a:br>
            <a:r>
              <a:rPr lang="en-US" dirty="0" smtClean="0">
                <a:solidFill>
                  <a:srgbClr val="FF0000"/>
                </a:solidFill>
                <a:latin typeface="Helvetica Neue Light"/>
                <a:cs typeface="Helvetica Neue Light"/>
              </a:rPr>
              <a:t>cross-section processes that we can’t see yet!</a:t>
            </a: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endParaRPr lang="en-US" sz="2000" dirty="0">
              <a:solidFill>
                <a:schemeClr val="tx1"/>
              </a:solidFill>
              <a:latin typeface="Helvetica Neue Light"/>
              <a:cs typeface="Helvetica Neue Light"/>
            </a:endParaRPr>
          </a:p>
          <a:p>
            <a:pPr marL="285750" marR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</a:pP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Aside from that </a:t>
            </a:r>
            <a:r>
              <a:rPr lang="mr-IN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–</a:t>
            </a:r>
            <a:r>
              <a:rPr lang="en-US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 </a:t>
            </a:r>
            <a:r>
              <a:rPr lang="en-US" dirty="0" smtClean="0">
                <a:latin typeface="Helvetica Neue Light"/>
                <a:cs typeface="Helvetica Neue Light"/>
              </a:rPr>
              <a:t>there is a whole world of visible but ‘</a:t>
            </a:r>
            <a:r>
              <a:rPr lang="en-US" i="1" dirty="0" smtClean="0">
                <a:latin typeface="Helvetica Neue Light"/>
                <a:cs typeface="Helvetica Neue Light"/>
              </a:rPr>
              <a:t>difficult to reconstruct</a:t>
            </a:r>
            <a:r>
              <a:rPr lang="en-US" dirty="0" smtClean="0">
                <a:latin typeface="Helvetica Neue Light"/>
                <a:cs typeface="Helvetica Neue Light"/>
              </a:rPr>
              <a:t>’ new physics signatures (long-lived particles, displaced vertices, R-parity violating SUSY) </a:t>
            </a:r>
            <a:endParaRPr lang="mr-IN" dirty="0">
              <a:latin typeface="Helvetica Neue Light"/>
              <a:cs typeface="Helvetica Neue Light"/>
            </a:endParaRPr>
          </a:p>
          <a:p>
            <a:pPr marL="813190" lvl="1" indent="-285750">
              <a:buFont typeface="Arial"/>
              <a:buChar char="•"/>
            </a:pPr>
            <a:r>
              <a:rPr lang="en-US" sz="1400" dirty="0" smtClean="0">
                <a:solidFill>
                  <a:schemeClr val="tx1"/>
                </a:solidFill>
                <a:latin typeface="Helvetica Neue Light"/>
                <a:cs typeface="Helvetica Neue Light"/>
              </a:rPr>
              <a:t>Only investigated by a comparatively small community now    </a:t>
            </a:r>
            <a:endParaRPr kumimoji="0" lang="en-US" sz="14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/>
              <a:cs typeface="Helvetica Neue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371137" y="6905406"/>
            <a:ext cx="4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Helvetica Neue"/>
                <a:cs typeface="Helvetica Neue"/>
              </a:rPr>
              <a:t>3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923337" y="236537"/>
            <a:ext cx="1696019" cy="1780639"/>
            <a:chOff x="9151937" y="465137"/>
            <a:chExt cx="1696019" cy="1780639"/>
          </a:xfrm>
        </p:grpSpPr>
        <p:sp>
          <p:nvSpPr>
            <p:cNvPr id="11" name="Rectangle 10"/>
            <p:cNvSpPr/>
            <p:nvPr/>
          </p:nvSpPr>
          <p:spPr bwMode="auto">
            <a:xfrm>
              <a:off x="9228137" y="465137"/>
              <a:ext cx="1524000" cy="1600200"/>
            </a:xfrm>
            <a:prstGeom prst="rect">
              <a:avLst/>
            </a:prstGeom>
            <a:solidFill>
              <a:srgbClr val="FF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92100">
                <a:srgbClr val="FF6600">
                  <a:alpha val="61000"/>
                </a:srgbClr>
              </a:glow>
              <a:softEdge rad="2159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accent2"/>
                </a:solidFill>
                <a:effectLst/>
                <a:latin typeface="Verdana" pitchFamily="34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609137" y="617537"/>
              <a:ext cx="794658" cy="347663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9151937" y="922337"/>
              <a:ext cx="1696019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Expertise in</a:t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err="1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SuperSymmetry</a:t>
              </a:r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,</a:t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Dark Matter</a:t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r>
                <a:rPr lang="en-US" sz="1600" i="1" dirty="0" err="1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>Gen.Search</a:t>
              </a:r>
              <a: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  <a:t/>
              </a:r>
              <a:br>
                <a:rPr lang="en-US" sz="1600" i="1" dirty="0" smtClean="0">
                  <a:solidFill>
                    <a:srgbClr val="FF0000"/>
                  </a:solidFill>
                  <a:latin typeface="Helvetica Neue Light"/>
                  <a:cs typeface="Helvetica Neue Light"/>
                </a:rPr>
              </a:br>
              <a:endParaRPr lang="en-US" sz="1600" i="1" dirty="0">
                <a:solidFill>
                  <a:srgbClr val="FF0000"/>
                </a:solidFill>
                <a:latin typeface="Helvetica Neue Light"/>
                <a:cs typeface="Helvetica Neue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8580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339933">
                <a:alpha val="64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Precision measurements </a:t>
            </a:r>
            <a:r>
              <a:rPr lang="en-US" dirty="0" smtClean="0"/>
              <a:t>2020-2025-2030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New physics can also manifest itself in other forms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Fundamental particles turn out to be </a:t>
            </a:r>
            <a:r>
              <a:rPr lang="en-US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composites</a:t>
            </a:r>
            <a:r>
              <a:rPr lang="en-US" dirty="0" smtClean="0">
                <a:solidFill>
                  <a:srgbClr val="008000"/>
                </a:solidFill>
              </a:rPr>
              <a:t> (Higgs, leptons, quarks)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Very massive new particles can affect precision observables through </a:t>
            </a:r>
            <a:r>
              <a:rPr lang="en-US" b="1" dirty="0">
                <a:solidFill>
                  <a:srgbClr val="008000"/>
                </a:solidFill>
                <a:latin typeface="Helvetica Neue"/>
                <a:cs typeface="Helvetica Neue"/>
              </a:rPr>
              <a:t>loops</a:t>
            </a:r>
          </a:p>
          <a:p>
            <a:pPr lvl="1"/>
            <a:r>
              <a:rPr lang="en-US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Properties</a:t>
            </a:r>
            <a:r>
              <a:rPr lang="en-US" dirty="0" smtClean="0">
                <a:solidFill>
                  <a:srgbClr val="008000"/>
                </a:solidFill>
              </a:rPr>
              <a:t> of known particles are significantly </a:t>
            </a:r>
            <a:r>
              <a:rPr lang="en-US" b="1" dirty="0" smtClean="0">
                <a:solidFill>
                  <a:srgbClr val="008000"/>
                </a:solidFill>
                <a:latin typeface="Helvetica Neue"/>
                <a:cs typeface="Helvetica Neue"/>
              </a:rPr>
              <a:t>different from SM</a:t>
            </a:r>
            <a:r>
              <a:rPr lang="en-US" dirty="0" smtClean="0">
                <a:solidFill>
                  <a:srgbClr val="008000"/>
                </a:solidFill>
              </a:rPr>
              <a:t/>
            </a:r>
            <a:br>
              <a:rPr lang="en-US" dirty="0" smtClean="0">
                <a:solidFill>
                  <a:srgbClr val="008000"/>
                </a:solidFill>
              </a:rPr>
            </a:br>
            <a:r>
              <a:rPr lang="en-US" dirty="0" smtClean="0">
                <a:solidFill>
                  <a:srgbClr val="008000"/>
                </a:solidFill>
              </a:rPr>
              <a:t>(works best for particles with stringent SM predictions)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The Higgs sector of nature is both the most interesting </a:t>
            </a:r>
            <a:br>
              <a:rPr lang="en-US" dirty="0" smtClean="0"/>
            </a:br>
            <a:r>
              <a:rPr lang="en-US" dirty="0" smtClean="0"/>
              <a:t>and the least tested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  <a:sym typeface="Wingdings"/>
              </a:rPr>
              <a:t>The Higgs sector needs stress-testing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sym typeface="Wingdings"/>
              </a:rPr>
              <a:t>Is Higgs fundamental or composite?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  <a:sym typeface="Wingdings"/>
              </a:rPr>
              <a:t>If fundamental, is it minimal (or 2HDM, EWS </a:t>
            </a:r>
            <a:r>
              <a:rPr lang="en-US" dirty="0" err="1" smtClean="0">
                <a:solidFill>
                  <a:schemeClr val="accent2"/>
                </a:solidFill>
                <a:sym typeface="Wingdings"/>
              </a:rPr>
              <a:t>etc</a:t>
            </a:r>
            <a:r>
              <a:rPr lang="mr-IN" dirty="0" smtClean="0">
                <a:solidFill>
                  <a:schemeClr val="accent2"/>
                </a:solidFill>
                <a:sym typeface="Wingdings"/>
              </a:rPr>
              <a:t>…)?</a:t>
            </a:r>
          </a:p>
          <a:p>
            <a:pPr lvl="1"/>
            <a:r>
              <a:rPr lang="mr-IN" dirty="0" smtClean="0">
                <a:solidFill>
                  <a:schemeClr val="accent2"/>
                </a:solidFill>
                <a:sym typeface="Wingdings"/>
              </a:rPr>
              <a:t>Are Yukawa couplings responsible for masses of all generations?</a:t>
            </a:r>
          </a:p>
          <a:p>
            <a:pPr lvl="1"/>
            <a:r>
              <a:rPr lang="mr-IN" dirty="0" smtClean="0">
                <a:solidFill>
                  <a:schemeClr val="accent2"/>
                </a:solidFill>
                <a:sym typeface="Wingdings"/>
              </a:rPr>
              <a:t>Is the potential really φ</a:t>
            </a:r>
            <a:r>
              <a:rPr lang="mr-IN" baseline="30000" dirty="0" smtClean="0">
                <a:solidFill>
                  <a:schemeClr val="accent2"/>
                </a:solidFill>
                <a:sym typeface="Wingdings"/>
              </a:rPr>
              <a:t>4</a:t>
            </a:r>
            <a:r>
              <a:rPr lang="mr-IN" dirty="0" smtClean="0">
                <a:solidFill>
                  <a:schemeClr val="accent2"/>
                </a:solidFill>
                <a:sym typeface="Wingdings"/>
              </a:rPr>
              <a:t>?</a:t>
            </a:r>
          </a:p>
          <a:p>
            <a:pPr lvl="1"/>
            <a:r>
              <a:rPr lang="mr-IN" dirty="0" smtClean="0">
                <a:solidFill>
                  <a:schemeClr val="accent2"/>
                </a:solidFill>
                <a:sym typeface="Wingdings"/>
              </a:rPr>
              <a:t>Is Higgs a portal to new physics? </a:t>
            </a:r>
            <a:endParaRPr lang="en-US" dirty="0" smtClean="0">
              <a:solidFill>
                <a:schemeClr val="accent2"/>
              </a:solidFill>
              <a:sym typeface="Wingdings"/>
            </a:endParaRPr>
          </a:p>
          <a:p>
            <a:pPr lvl="1"/>
            <a:endParaRPr lang="en-US" dirty="0">
              <a:solidFill>
                <a:schemeClr val="accent2"/>
              </a:solidFill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Wouter Verkerke, NIKHEF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371137" y="6905406"/>
            <a:ext cx="4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4</a:t>
            </a:r>
            <a:endParaRPr lang="en-US" sz="36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56279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339933">
                <a:alpha val="64000"/>
              </a:srgbClr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Helvetica Neue"/>
                <a:cs typeface="Helvetica Neue"/>
              </a:rPr>
              <a:t>Precision measurements </a:t>
            </a:r>
            <a:r>
              <a:rPr lang="en-US" dirty="0" smtClean="0"/>
              <a:t>2020-2025-2030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721" y="1102963"/>
            <a:ext cx="9558416" cy="5854171"/>
          </a:xfrm>
        </p:spPr>
        <p:txBody>
          <a:bodyPr/>
          <a:lstStyle/>
          <a:p>
            <a:r>
              <a:rPr lang="en-US" dirty="0" smtClean="0">
                <a:solidFill>
                  <a:srgbClr val="A6A6A6"/>
                </a:solidFill>
              </a:rPr>
              <a:t>New physics can also manifest itself in other forms</a:t>
            </a:r>
          </a:p>
          <a:p>
            <a:pPr lvl="1"/>
            <a:r>
              <a:rPr lang="en-US" dirty="0" smtClean="0">
                <a:solidFill>
                  <a:srgbClr val="A6A6A6"/>
                </a:solidFill>
              </a:rPr>
              <a:t>Fundamental particles turn out to be </a:t>
            </a:r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composites</a:t>
            </a:r>
            <a:r>
              <a:rPr lang="en-US" dirty="0" smtClean="0">
                <a:solidFill>
                  <a:srgbClr val="A6A6A6"/>
                </a:solidFill>
              </a:rPr>
              <a:t> (Higgs, leptons, quarks)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Very massive new particles can affect precision observables through </a:t>
            </a:r>
            <a:r>
              <a:rPr lang="en-US" b="1" dirty="0">
                <a:solidFill>
                  <a:srgbClr val="A6A6A6"/>
                </a:solidFill>
                <a:latin typeface="Helvetica Neue"/>
                <a:cs typeface="Helvetica Neue"/>
              </a:rPr>
              <a:t>loops</a:t>
            </a:r>
          </a:p>
          <a:p>
            <a:pPr lvl="1"/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Properties</a:t>
            </a:r>
            <a:r>
              <a:rPr lang="en-US" dirty="0" smtClean="0">
                <a:solidFill>
                  <a:srgbClr val="A6A6A6"/>
                </a:solidFill>
              </a:rPr>
              <a:t> of known particles are significantly </a:t>
            </a:r>
            <a:r>
              <a:rPr lang="en-US" b="1" dirty="0" smtClean="0">
                <a:solidFill>
                  <a:srgbClr val="A6A6A6"/>
                </a:solidFill>
                <a:latin typeface="Helvetica Neue"/>
                <a:cs typeface="Helvetica Neue"/>
              </a:rPr>
              <a:t>different from SM</a:t>
            </a:r>
            <a:r>
              <a:rPr lang="en-US" dirty="0" smtClean="0">
                <a:solidFill>
                  <a:srgbClr val="A6A6A6"/>
                </a:solidFill>
              </a:rPr>
              <a:t/>
            </a:r>
            <a:br>
              <a:rPr lang="en-US" dirty="0" smtClean="0">
                <a:solidFill>
                  <a:srgbClr val="A6A6A6"/>
                </a:solidFill>
              </a:rPr>
            </a:br>
            <a:r>
              <a:rPr lang="en-US" dirty="0" smtClean="0">
                <a:solidFill>
                  <a:srgbClr val="A6A6A6"/>
                </a:solidFill>
              </a:rPr>
              <a:t>(works best for particles with stringent SM predictions)</a:t>
            </a:r>
          </a:p>
          <a:p>
            <a:r>
              <a:rPr lang="en-US" dirty="0" smtClean="0"/>
              <a:t>The Higgs sector of nature is both the most interesting </a:t>
            </a:r>
            <a:br>
              <a:rPr lang="en-US" dirty="0" smtClean="0"/>
            </a:br>
            <a:r>
              <a:rPr lang="en-US" dirty="0" smtClean="0"/>
              <a:t>and the least tested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  <a:sym typeface="Wingdings"/>
              </a:rPr>
              <a:t>The Higgs sector is not yet well measured</a:t>
            </a:r>
          </a:p>
          <a:p>
            <a:pPr lvl="1"/>
            <a:r>
              <a:rPr lang="en-US" dirty="0">
                <a:solidFill>
                  <a:srgbClr val="3333CC"/>
                </a:solidFill>
                <a:sym typeface="Wingdings"/>
              </a:rPr>
              <a:t>Couplings to W,Z and 3</a:t>
            </a:r>
            <a:r>
              <a:rPr lang="en-US" baseline="30000" dirty="0">
                <a:solidFill>
                  <a:srgbClr val="3333CC"/>
                </a:solidFill>
                <a:sym typeface="Wingdings"/>
              </a:rPr>
              <a:t>rd</a:t>
            </a:r>
            <a:r>
              <a:rPr lang="en-US" dirty="0">
                <a:solidFill>
                  <a:srgbClr val="3333CC"/>
                </a:solidFill>
                <a:sym typeface="Wingdings"/>
              </a:rPr>
              <a:t> gen fermions measured to 10-20%.</a:t>
            </a:r>
            <a:br>
              <a:rPr lang="en-US" dirty="0">
                <a:solidFill>
                  <a:srgbClr val="3333CC"/>
                </a:solidFill>
                <a:sym typeface="Wingdings"/>
              </a:rPr>
            </a:br>
            <a:r>
              <a:rPr lang="en-US" dirty="0">
                <a:sym typeface="Wingdings"/>
              </a:rPr>
              <a:t>We’re assuming SM kinematics and (mostly) measuring rate changes only</a:t>
            </a:r>
            <a:r>
              <a:rPr lang="en-US" dirty="0" smtClean="0">
                <a:sym typeface="Wingdings"/>
              </a:rPr>
              <a:t>.</a:t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Top quark coupling effectively probed through loops only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  <a:sym typeface="Wingdings"/>
              </a:rPr>
              <a:t>But many </a:t>
            </a:r>
            <a:r>
              <a:rPr lang="en-US" dirty="0">
                <a:solidFill>
                  <a:srgbClr val="3333CC"/>
                </a:solidFill>
                <a:sym typeface="Wingdings"/>
              </a:rPr>
              <a:t>Higgs couplings </a:t>
            </a:r>
            <a:r>
              <a:rPr lang="en-US" dirty="0" smtClean="0">
                <a:solidFill>
                  <a:srgbClr val="3333CC"/>
                </a:solidFill>
                <a:sym typeface="Wingdings"/>
              </a:rPr>
              <a:t>are experimentally accessible </a:t>
            </a:r>
            <a:r>
              <a:rPr lang="en-US" dirty="0" smtClean="0">
                <a:sym typeface="Wingdings"/>
              </a:rPr>
              <a:t>(</a:t>
            </a:r>
            <a:r>
              <a:rPr lang="en-US" dirty="0">
                <a:sym typeface="Wingdings"/>
              </a:rPr>
              <a:t>now </a:t>
            </a:r>
            <a:r>
              <a:rPr lang="en-US" dirty="0" err="1">
                <a:sym typeface="Wingdings"/>
              </a:rPr>
              <a:t>W,Z,t,b,τ</a:t>
            </a:r>
            <a:r>
              <a:rPr lang="en-US" dirty="0">
                <a:sym typeface="Wingdings"/>
              </a:rPr>
              <a:t>,(</a:t>
            </a:r>
            <a:r>
              <a:rPr lang="en-US" dirty="0" err="1">
                <a:sym typeface="Wingdings"/>
              </a:rPr>
              <a:t>γ,g</a:t>
            </a:r>
            <a:r>
              <a:rPr lang="en-US" dirty="0">
                <a:sym typeface="Wingdings"/>
              </a:rPr>
              <a:t>) later </a:t>
            </a:r>
            <a:r>
              <a:rPr lang="en-US" dirty="0" err="1">
                <a:sym typeface="Wingdings"/>
              </a:rPr>
              <a:t>μ,c,h</a:t>
            </a:r>
            <a:r>
              <a:rPr lang="en-US" dirty="0">
                <a:sym typeface="Wingdings"/>
              </a:rPr>
              <a:t>)</a:t>
            </a:r>
            <a:r>
              <a:rPr lang="en-US" dirty="0" smtClean="0">
                <a:sym typeface="Wingdings"/>
              </a:rPr>
              <a:t>.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This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is an </a:t>
            </a:r>
            <a:r>
              <a:rPr lang="en-US" i="1" dirty="0">
                <a:solidFill>
                  <a:srgbClr val="FF0000"/>
                </a:solidFill>
                <a:sym typeface="Wingdings"/>
              </a:rPr>
              <a:t>unexpected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treasure</a:t>
            </a:r>
            <a:r>
              <a:rPr lang="en-US" dirty="0">
                <a:sym typeface="Wingdings"/>
              </a:rPr>
              <a:t>! (Life would very different at m(H)=160) 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 </a:t>
            </a:r>
            <a:r>
              <a:rPr lang="en-US" dirty="0">
                <a:sym typeface="Wingdings"/>
              </a:rPr>
              <a:t>Theoretical framework for </a:t>
            </a:r>
            <a:r>
              <a:rPr lang="en-US" dirty="0" smtClean="0">
                <a:sym typeface="Wingdings"/>
              </a:rPr>
              <a:t>(</a:t>
            </a:r>
            <a:r>
              <a:rPr lang="en-US" dirty="0">
                <a:sym typeface="Wingdings"/>
              </a:rPr>
              <a:t>precision) measurements still very much </a:t>
            </a:r>
            <a:r>
              <a:rPr lang="en-US" dirty="0" smtClean="0">
                <a:sym typeface="Wingdings"/>
              </a:rPr>
              <a:t>in development. </a:t>
            </a:r>
          </a:p>
          <a:p>
            <a:pPr lvl="1"/>
            <a:r>
              <a:rPr lang="en-US" dirty="0" smtClean="0">
                <a:solidFill>
                  <a:srgbClr val="3333CC"/>
                </a:solidFill>
                <a:sym typeface="Wingdings"/>
              </a:rPr>
              <a:t>So far mostly probing Higgs rate deviations</a:t>
            </a:r>
            <a:r>
              <a:rPr lang="en-US" dirty="0" smtClean="0">
                <a:sym typeface="Wingdings"/>
              </a:rPr>
              <a:t>, </a:t>
            </a:r>
            <a:r>
              <a:rPr lang="en-US" dirty="0" smtClean="0">
                <a:solidFill>
                  <a:srgbClr val="3333CC"/>
                </a:solidFill>
                <a:sym typeface="Wingdings"/>
              </a:rPr>
              <a:t>not looking at distributions</a:t>
            </a:r>
            <a:r>
              <a:rPr lang="en-US" dirty="0" smtClean="0">
                <a:sym typeface="Wingdings"/>
              </a:rPr>
              <a:t/>
            </a:r>
            <a:br>
              <a:rPr lang="en-US" dirty="0" smtClean="0">
                <a:sym typeface="Wingdings"/>
              </a:rPr>
            </a:br>
            <a:r>
              <a:rPr lang="en-US" dirty="0" smtClean="0">
                <a:sym typeface="Wingdings"/>
              </a:rPr>
              <a:t>(i.e. assuming SM kinematic and SM tensor structure of Higgs couplings) </a:t>
            </a:r>
          </a:p>
          <a:p>
            <a:pPr lvl="1"/>
            <a:r>
              <a:rPr lang="en-US" b="1" dirty="0" smtClean="0">
                <a:latin typeface="Helvetica Neue"/>
                <a:cs typeface="Helvetica Neue"/>
                <a:sym typeface="Wingdings"/>
              </a:rPr>
              <a:t>Goal: </a:t>
            </a:r>
            <a:r>
              <a:rPr lang="en-US" b="1" dirty="0" smtClean="0">
                <a:latin typeface="Helvetica Neue"/>
                <a:cs typeface="Helvetica Neue"/>
              </a:rPr>
              <a:t>increasing </a:t>
            </a:r>
            <a:r>
              <a:rPr lang="en-US" b="1" dirty="0">
                <a:latin typeface="Helvetica Neue"/>
                <a:cs typeface="Helvetica Neue"/>
              </a:rPr>
              <a:t>precision in Higgs couplings </a:t>
            </a:r>
            <a:r>
              <a:rPr lang="en-US" b="1" dirty="0" smtClean="0">
                <a:latin typeface="Helvetica Neue"/>
                <a:cs typeface="Helvetica Neue"/>
              </a:rPr>
              <a:t/>
            </a:r>
            <a:br>
              <a:rPr lang="en-US" b="1" dirty="0" smtClean="0">
                <a:latin typeface="Helvetica Neue"/>
                <a:cs typeface="Helvetica Neue"/>
              </a:rPr>
            </a:br>
            <a:r>
              <a:rPr lang="en-US" dirty="0" smtClean="0">
                <a:sym typeface="Wingdings"/>
              </a:rPr>
              <a:t> </a:t>
            </a:r>
            <a:r>
              <a:rPr lang="en-US" b="1" dirty="0">
                <a:latin typeface="Helvetica Neue"/>
                <a:cs typeface="Helvetica Neue"/>
                <a:sym typeface="Wingdings"/>
              </a:rPr>
              <a:t>increase reach in scale </a:t>
            </a:r>
            <a:r>
              <a:rPr lang="en-US" b="1" dirty="0" err="1">
                <a:latin typeface="Helvetica Neue"/>
                <a:cs typeface="Helvetica Neue"/>
              </a:rPr>
              <a:t>Λ</a:t>
            </a:r>
            <a:r>
              <a:rPr lang="en-US" b="1" dirty="0">
                <a:latin typeface="Helvetica Neue"/>
                <a:cs typeface="Helvetica Neue"/>
              </a:rPr>
              <a:t> of new physics</a:t>
            </a:r>
            <a:r>
              <a:rPr lang="en-US" dirty="0"/>
              <a:t> (1% precision </a:t>
            </a:r>
            <a:r>
              <a:rPr lang="en-US" dirty="0">
                <a:sym typeface="Wingdings"/>
              </a:rPr>
              <a:t>probes </a:t>
            </a:r>
            <a:r>
              <a:rPr lang="en-US" dirty="0" smtClean="0"/>
              <a:t>Λ≈2.5 </a:t>
            </a:r>
            <a:r>
              <a:rPr lang="en-US" dirty="0"/>
              <a:t>TeV)</a:t>
            </a:r>
          </a:p>
          <a:p>
            <a:endParaRPr lang="en-US" sz="2000" dirty="0"/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olidFill>
                <a:srgbClr val="FF0000"/>
              </a:solidFill>
              <a:sym typeface="Wingdings"/>
            </a:endParaRPr>
          </a:p>
          <a:p>
            <a:pPr lvl="1"/>
            <a:endParaRPr lang="en-US" dirty="0">
              <a:solidFill>
                <a:schemeClr val="accent2"/>
              </a:solidFill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1137" y="6905406"/>
            <a:ext cx="441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Helvetica Neue"/>
                <a:cs typeface="Helvetica Neue"/>
              </a:rPr>
              <a:t>4</a:t>
            </a:r>
            <a:endParaRPr lang="en-US" sz="3600" b="1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60580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17702</TotalTime>
  <Words>671</Words>
  <Application>Microsoft Macintosh PowerPoint</Application>
  <PresentationFormat>Custom</PresentationFormat>
  <Paragraphs>194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Design</vt:lpstr>
      <vt:lpstr>Vista25</vt:lpstr>
      <vt:lpstr>Vista25/ATLAS - Big Picture questions</vt:lpstr>
      <vt:lpstr>Vista25/ATLAS - Big Picture questions</vt:lpstr>
      <vt:lpstr>ATLAS and the LHC: now202020252030</vt:lpstr>
      <vt:lpstr>Searches 2020-2025-2030</vt:lpstr>
      <vt:lpstr>Searches 2020-2025-2030</vt:lpstr>
      <vt:lpstr>Searches 2020-2025-2030</vt:lpstr>
      <vt:lpstr>Precision measurements 2020-2025-2030</vt:lpstr>
      <vt:lpstr>Precision measurements 2020-2025-2030</vt:lpstr>
      <vt:lpstr>Precision measurements 2020-2025-2030</vt:lpstr>
      <vt:lpstr>Precision measurements 2020-2025-2030</vt:lpstr>
      <vt:lpstr>Precision measurements 2020-2025-2030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verkerke</dc:creator>
  <cp:lastModifiedBy>Wouter Verkerke</cp:lastModifiedBy>
  <cp:revision>4558</cp:revision>
  <cp:lastPrinted>2015-01-05T21:51:02Z</cp:lastPrinted>
  <dcterms:created xsi:type="dcterms:W3CDTF">2001-03-20T09:34:26Z</dcterms:created>
  <dcterms:modified xsi:type="dcterms:W3CDTF">2016-12-12T12:08:09Z</dcterms:modified>
</cp:coreProperties>
</file>