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</p:sldMasterIdLst>
  <p:notesMasterIdLst>
    <p:notesMasterId r:id="rId36"/>
  </p:notesMasterIdLst>
  <p:sldIdLst>
    <p:sldId id="465" r:id="rId4"/>
    <p:sldId id="400" r:id="rId5"/>
    <p:sldId id="534" r:id="rId6"/>
    <p:sldId id="404" r:id="rId7"/>
    <p:sldId id="544" r:id="rId8"/>
    <p:sldId id="553" r:id="rId9"/>
    <p:sldId id="554" r:id="rId10"/>
    <p:sldId id="517" r:id="rId11"/>
    <p:sldId id="545" r:id="rId12"/>
    <p:sldId id="559" r:id="rId13"/>
    <p:sldId id="429" r:id="rId14"/>
    <p:sldId id="546" r:id="rId15"/>
    <p:sldId id="547" r:id="rId16"/>
    <p:sldId id="529" r:id="rId17"/>
    <p:sldId id="515" r:id="rId18"/>
    <p:sldId id="467" r:id="rId19"/>
    <p:sldId id="543" r:id="rId20"/>
    <p:sldId id="491" r:id="rId21"/>
    <p:sldId id="492" r:id="rId22"/>
    <p:sldId id="495" r:id="rId23"/>
    <p:sldId id="482" r:id="rId24"/>
    <p:sldId id="496" r:id="rId25"/>
    <p:sldId id="497" r:id="rId26"/>
    <p:sldId id="560" r:id="rId27"/>
    <p:sldId id="413" r:id="rId28"/>
    <p:sldId id="550" r:id="rId29"/>
    <p:sldId id="472" r:id="rId30"/>
    <p:sldId id="549" r:id="rId31"/>
    <p:sldId id="454" r:id="rId32"/>
    <p:sldId id="502" r:id="rId33"/>
    <p:sldId id="551" r:id="rId34"/>
    <p:sldId id="47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530053"/>
    <a:srgbClr val="003800"/>
    <a:srgbClr val="FF8000"/>
    <a:srgbClr val="55391E"/>
    <a:srgbClr val="996633"/>
    <a:srgbClr val="800080"/>
    <a:srgbClr val="B900B8"/>
    <a:srgbClr val="19BF03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5" autoAdjust="0"/>
    <p:restoredTop sz="95756" autoAdjust="0"/>
  </p:normalViewPr>
  <p:slideViewPr>
    <p:cSldViewPr snapToGrid="0" snapToObjects="1">
      <p:cViewPr varScale="1">
        <p:scale>
          <a:sx n="95" d="100"/>
          <a:sy n="95" d="100"/>
        </p:scale>
        <p:origin x="-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C4BF7-650B-494A-8869-BE7970212DD5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51A-660A-F249-99DB-62A45C409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64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0851A-660A-F249-99DB-62A45C409C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2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0851A-660A-F249-99DB-62A45C409C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2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0851A-660A-F249-99DB-62A45C409C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5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5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3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89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988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211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877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96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11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63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967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30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12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63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730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988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052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769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189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617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713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279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91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92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317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073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564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03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8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7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4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5657"/>
            <a:ext cx="9144000" cy="696078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391491"/>
            <a:ext cx="6553200" cy="273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DF26-8C0A-D446-9C5C-2EE92C27A370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D925-D284-5548-A89C-62FA1ACD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0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337"/>
            <a:ext cx="9144000" cy="576475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00500"/>
            <a:ext cx="5321300" cy="212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F01FD-B78B-094E-9F0A-4161A9EA42C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14554-2F91-674A-BF86-0A3306B767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07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797"/>
            <a:ext cx="8229600" cy="80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9BBC5-9D31-9544-A179-9A637C3C3D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FD99A-D7EB-124A-B7A7-0BD8EE8BA9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14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emf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5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hc-commissioning.web.cern.ch/lhc-commissioning/schedule/LHC%20schedule%20beyond%20LS1%20MTP%202015_Freddy_June2015.pdf" TargetMode="External"/><Relationship Id="rId4" Type="http://schemas.openxmlformats.org/officeDocument/2006/relationships/hyperlink" Target="https://lhc-commissioning.web.cern.ch/lhc-commissioning/schedule/LHC-long-term.htm" TargetMode="External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3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0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 april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Rich2_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146" y="1"/>
            <a:ext cx="973014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8984" y="333325"/>
            <a:ext cx="3554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i="1" u="heavy" dirty="0">
                <a:solidFill>
                  <a:schemeClr val="bg1"/>
                </a:solidFill>
              </a:rPr>
              <a:t>B-physics: </a:t>
            </a:r>
            <a:r>
              <a:rPr lang="en-US" sz="4000" i="1" u="heavy" dirty="0" err="1" smtClean="0">
                <a:solidFill>
                  <a:schemeClr val="bg1"/>
                </a:solidFill>
              </a:rPr>
              <a:t>LHCb</a:t>
            </a:r>
            <a:endParaRPr lang="en-US" sz="4000" i="1" u="heavy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47" y="2819099"/>
            <a:ext cx="3999462" cy="3170098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Jamboree 2016:</a:t>
            </a:r>
          </a:p>
          <a:p>
            <a:pPr marL="342900" indent="-342900">
              <a:buFontTx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M.M. </a:t>
            </a:r>
            <a:r>
              <a:rPr lang="mr-IN" sz="2200" dirty="0" smtClean="0">
                <a:solidFill>
                  <a:schemeClr val="bg1"/>
                </a:solidFill>
              </a:rPr>
              <a:t>–</a:t>
            </a:r>
            <a:r>
              <a:rPr lang="en-US" sz="2200" dirty="0" smtClean="0">
                <a:solidFill>
                  <a:schemeClr val="bg1"/>
                </a:solidFill>
              </a:rPr>
              <a:t> 15’:</a:t>
            </a:r>
          </a:p>
          <a:p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   </a:t>
            </a:r>
            <a:r>
              <a:rPr lang="en-US" sz="2200" dirty="0" smtClean="0">
                <a:solidFill>
                  <a:srgbClr val="FFFF00"/>
                </a:solidFill>
              </a:rPr>
              <a:t>“Introduction and Vista25”</a:t>
            </a:r>
          </a:p>
          <a:p>
            <a:pPr marL="342900" indent="-342900">
              <a:buFontTx/>
              <a:buChar char="•"/>
            </a:pPr>
            <a:r>
              <a:rPr lang="en-US" sz="2200" dirty="0" err="1" smtClean="0">
                <a:solidFill>
                  <a:schemeClr val="bg1"/>
                </a:solidFill>
              </a:rPr>
              <a:t>Flavio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Archilli</a:t>
            </a:r>
            <a:r>
              <a:rPr lang="en-US" sz="2200" dirty="0" smtClean="0">
                <a:solidFill>
                  <a:schemeClr val="bg1"/>
                </a:solidFill>
              </a:rPr>
              <a:t> - 15’:</a:t>
            </a:r>
          </a:p>
          <a:p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FF00"/>
                </a:solidFill>
              </a:rPr>
              <a:t>   “Very Rare B-decays”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2200" dirty="0" err="1" smtClean="0">
                <a:solidFill>
                  <a:schemeClr val="bg1"/>
                </a:solidFill>
              </a:rPr>
              <a:t>Jacco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Vries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mr-IN" sz="2200" dirty="0" smtClean="0">
                <a:solidFill>
                  <a:schemeClr val="bg1"/>
                </a:solidFill>
              </a:rPr>
              <a:t>–</a:t>
            </a:r>
            <a:r>
              <a:rPr lang="en-US" sz="2200" dirty="0" smtClean="0">
                <a:solidFill>
                  <a:schemeClr val="bg1"/>
                </a:solidFill>
              </a:rPr>
              <a:t> 15’:</a:t>
            </a:r>
          </a:p>
          <a:p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FF00"/>
                </a:solidFill>
              </a:rPr>
              <a:t>    “CP Violation Measurements”:</a:t>
            </a:r>
          </a:p>
          <a:p>
            <a:pPr marL="285750" indent="-285750">
              <a:buFontTx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Elena </a:t>
            </a:r>
            <a:r>
              <a:rPr lang="en-US" sz="2200" dirty="0" err="1" smtClean="0">
                <a:solidFill>
                  <a:schemeClr val="bg1"/>
                </a:solidFill>
              </a:rPr>
              <a:t>Dall’Occo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mr-IN" sz="2200" dirty="0" smtClean="0">
                <a:solidFill>
                  <a:schemeClr val="bg1"/>
                </a:solidFill>
              </a:rPr>
              <a:t>–</a:t>
            </a:r>
            <a:r>
              <a:rPr lang="en-US" sz="2200" dirty="0" smtClean="0">
                <a:solidFill>
                  <a:schemeClr val="bg1"/>
                </a:solidFill>
              </a:rPr>
              <a:t> 20’: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</a:t>
            </a:r>
            <a:r>
              <a:rPr lang="en-US" sz="2200" dirty="0" smtClean="0">
                <a:solidFill>
                  <a:srgbClr val="FFFF00"/>
                </a:solidFill>
              </a:rPr>
              <a:t>“</a:t>
            </a:r>
            <a:r>
              <a:rPr lang="en-US" sz="2200" dirty="0" err="1" smtClean="0">
                <a:solidFill>
                  <a:srgbClr val="FFFF00"/>
                </a:solidFill>
              </a:rPr>
              <a:t>VeloPix</a:t>
            </a:r>
            <a:r>
              <a:rPr lang="en-US" sz="2200" dirty="0" smtClean="0">
                <a:solidFill>
                  <a:srgbClr val="FFFF00"/>
                </a:solidFill>
              </a:rPr>
              <a:t> Beam tests”</a:t>
            </a:r>
          </a:p>
        </p:txBody>
      </p:sp>
    </p:spTree>
    <p:extLst>
      <p:ext uri="{BB962C8B-B14F-4D97-AF65-F5344CB8AC3E}">
        <p14:creationId xmlns:p14="http://schemas.microsoft.com/office/powerpoint/2010/main" val="4620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B-B Mixing and CP Violation</a:t>
            </a:r>
            <a:endParaRPr lang="en-US" dirty="0"/>
          </a:p>
        </p:txBody>
      </p:sp>
      <p:pic>
        <p:nvPicPr>
          <p:cNvPr id="6" name="Picture 5" descr="latex-image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76" y="829878"/>
            <a:ext cx="3708400" cy="33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2" y="1715789"/>
            <a:ext cx="3774397" cy="333551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27538" y="5704546"/>
            <a:ext cx="3780693" cy="889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39323" y="5704546"/>
            <a:ext cx="3780693" cy="889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40610" y="1721361"/>
            <a:ext cx="805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“now”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595995" y="149004"/>
            <a:ext cx="29428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4309" y="5189564"/>
            <a:ext cx="1226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Currently: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834448" y="5173795"/>
            <a:ext cx="2680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After Upgrade (50 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):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496643" y="758533"/>
            <a:ext cx="2509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Phase space for  NP: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7964" y="1280126"/>
            <a:ext cx="2059804" cy="30777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Charles et. al., 1309.2293</a:t>
            </a:r>
            <a:endParaRPr lang="en-US" sz="1400" b="1" dirty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069" y="2511523"/>
            <a:ext cx="2209800" cy="254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68" y="5143377"/>
            <a:ext cx="1397000" cy="546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22" y="5130419"/>
            <a:ext cx="1231900" cy="5461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6631" y="671269"/>
            <a:ext cx="2380012" cy="1044520"/>
            <a:chOff x="116631" y="671269"/>
            <a:chExt cx="2380012" cy="1044520"/>
          </a:xfrm>
        </p:grpSpPr>
        <p:sp>
          <p:nvSpPr>
            <p:cNvPr id="12" name="Rectangle 11"/>
            <p:cNvSpPr/>
            <p:nvPr/>
          </p:nvSpPr>
          <p:spPr>
            <a:xfrm>
              <a:off x="116631" y="728568"/>
              <a:ext cx="2355767" cy="92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876" y="671269"/>
              <a:ext cx="2355767" cy="104452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3421" y="1715789"/>
            <a:ext cx="3729076" cy="329413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9" y="5717314"/>
            <a:ext cx="3771900" cy="9525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80" y="5704546"/>
            <a:ext cx="3898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2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B-B Mixing and CP Violation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0142" y="931067"/>
            <a:ext cx="4081997" cy="4142149"/>
            <a:chOff x="913988" y="1504466"/>
            <a:chExt cx="4081997" cy="41421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988" y="1855177"/>
              <a:ext cx="4081997" cy="379143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13989" y="1504466"/>
              <a:ext cx="40819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“now”</a:t>
              </a:r>
              <a:endParaRPr lang="en-US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66212" y="918312"/>
            <a:ext cx="4118654" cy="4154904"/>
            <a:chOff x="5144905" y="1491711"/>
            <a:chExt cx="4118654" cy="41549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4905" y="1855177"/>
              <a:ext cx="4118654" cy="37914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44905" y="1491711"/>
              <a:ext cx="41186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LHCb</a:t>
              </a:r>
              <a:r>
                <a:rPr lang="en-US" b="1" dirty="0" smtClean="0"/>
                <a:t> 50 fb</a:t>
              </a:r>
              <a:r>
                <a:rPr lang="en-US" b="1" baseline="30000" dirty="0" smtClean="0"/>
                <a:t>-1 </a:t>
              </a:r>
              <a:r>
                <a:rPr lang="en-US" b="1" dirty="0" smtClean="0"/>
                <a:t>&amp; Belle 50 ab</a:t>
              </a:r>
              <a:r>
                <a:rPr lang="en-US" b="1" baseline="30000" dirty="0" smtClean="0"/>
                <a:t>-1 </a:t>
              </a:r>
              <a:endParaRPr lang="en-US" b="1" baseline="300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7510" y="5464594"/>
            <a:ext cx="753283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Many channels (e.g. “trees”, “boxes” en “penguins”) and CKM tests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Measurements statistically limited, also </a:t>
            </a:r>
            <a:r>
              <a:rPr lang="en-US" sz="2000" smtClean="0"/>
              <a:t>in upgrade.</a:t>
            </a:r>
            <a:endParaRPr lang="en-US" sz="20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42189" y="931066"/>
            <a:ext cx="4069950" cy="414214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66212" y="931067"/>
            <a:ext cx="4118654" cy="414214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95995" y="149004"/>
            <a:ext cx="29428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78190" y="5160862"/>
            <a:ext cx="2059804" cy="30777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Charles et. al., 1309.2293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1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u="sng" dirty="0" smtClean="0"/>
              <a:t>Talk-2:</a:t>
            </a:r>
            <a:r>
              <a:rPr lang="en-US" sz="3000" dirty="0" smtClean="0"/>
              <a:t> </a:t>
            </a:r>
            <a:r>
              <a:rPr lang="en-US" sz="3000" dirty="0" err="1" smtClean="0"/>
              <a:t>Jacco</a:t>
            </a:r>
            <a:r>
              <a:rPr lang="en-US" sz="3000" dirty="0" smtClean="0"/>
              <a:t> de </a:t>
            </a:r>
            <a:r>
              <a:rPr lang="en-US" sz="3000" dirty="0" err="1" smtClean="0"/>
              <a:t>Vries</a:t>
            </a:r>
            <a:r>
              <a:rPr lang="en-US" sz="3000" dirty="0" smtClean="0"/>
              <a:t> - “Measurements of CP Violation”</a:t>
            </a:r>
            <a:endParaRPr lang="en-US" sz="3000" dirty="0"/>
          </a:p>
        </p:txBody>
      </p:sp>
      <p:grpSp>
        <p:nvGrpSpPr>
          <p:cNvPr id="4" name="Group 3"/>
          <p:cNvGrpSpPr/>
          <p:nvPr/>
        </p:nvGrpSpPr>
        <p:grpSpPr>
          <a:xfrm>
            <a:off x="309767" y="705428"/>
            <a:ext cx="8311317" cy="6106102"/>
            <a:chOff x="309767" y="705428"/>
            <a:chExt cx="8311317" cy="6106102"/>
          </a:xfrm>
        </p:grpSpPr>
        <p:pic>
          <p:nvPicPr>
            <p:cNvPr id="5" name="Picture 4" descr="CPVAgasi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67" y="705428"/>
              <a:ext cx="8311317" cy="6106102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4409014" y="705428"/>
              <a:ext cx="4212070" cy="1395287"/>
            </a:xfrm>
            <a:prstGeom prst="rect">
              <a:avLst/>
            </a:prstGeom>
            <a:solidFill>
              <a:srgbClr val="AA9F94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9767" y="6411420"/>
            <a:ext cx="2143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Erwin </a:t>
            </a:r>
            <a:r>
              <a:rPr lang="en-US" sz="2000" b="1" i="1" dirty="0" err="1" smtClean="0"/>
              <a:t>Agasi</a:t>
            </a:r>
            <a:r>
              <a:rPr lang="en-US" sz="2000" b="1" i="1" dirty="0" smtClean="0"/>
              <a:t>, 1999</a:t>
            </a:r>
            <a:endParaRPr lang="en-US" sz="2000" b="1" i="1" dirty="0"/>
          </a:p>
        </p:txBody>
      </p:sp>
      <p:pic>
        <p:nvPicPr>
          <p:cNvPr id="8" name="Picture 7" descr="IMG_20160602_11281515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46983"/>
          <a:stretch/>
        </p:blipFill>
        <p:spPr>
          <a:xfrm>
            <a:off x="6407293" y="711906"/>
            <a:ext cx="2199360" cy="277761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94466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nnaertBo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7908"/>
          <a:stretch/>
        </p:blipFill>
        <p:spPr>
          <a:xfrm>
            <a:off x="756641" y="891658"/>
            <a:ext cx="8009022" cy="58210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sz="2800" dirty="0" smtClean="0"/>
              <a:t>…</a:t>
            </a:r>
            <a:r>
              <a:rPr lang="en-US" sz="2800" dirty="0" smtClean="0"/>
              <a:t>including a new </a:t>
            </a:r>
            <a:r>
              <a:rPr lang="en-US" sz="2800" dirty="0" err="1" smtClean="0"/>
              <a:t>B</a:t>
            </a:r>
            <a:r>
              <a:rPr lang="en-US" sz="2800" baseline="-25000" dirty="0" err="1" smtClean="0"/>
              <a:t>s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err="1" smtClean="0"/>
              <a:t>D</a:t>
            </a:r>
            <a:r>
              <a:rPr lang="en-US" sz="2800" baseline="-25000" dirty="0" err="1" smtClean="0"/>
              <a:t>s</a:t>
            </a:r>
            <a:r>
              <a:rPr lang="en-US" sz="2800" dirty="0" err="1" smtClean="0"/>
              <a:t>K</a:t>
            </a:r>
            <a:r>
              <a:rPr lang="en-US" sz="2800" dirty="0" smtClean="0"/>
              <a:t> measurement of angle </a:t>
            </a:r>
            <a:r>
              <a:rPr lang="en-US" sz="2800" dirty="0" smtClean="0">
                <a:latin typeface="Symbol" charset="2"/>
                <a:cs typeface="Symbol" charset="2"/>
              </a:rPr>
              <a:t>g </a:t>
            </a:r>
            <a:r>
              <a:rPr lang="mr-IN" sz="2800" dirty="0" smtClean="0"/>
              <a:t>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37155" y="775686"/>
            <a:ext cx="3398360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Lennaert</a:t>
            </a:r>
            <a:r>
              <a:rPr lang="en-US" dirty="0" smtClean="0">
                <a:solidFill>
                  <a:srgbClr val="0000FF"/>
                </a:solidFill>
              </a:rPr>
              <a:t> double checking the equations and sign conventions</a:t>
            </a:r>
            <a:r>
              <a:rPr lang="mr-IN" dirty="0" smtClean="0">
                <a:solidFill>
                  <a:srgbClr val="0000FF"/>
                </a:solidFill>
              </a:rPr>
              <a:t>…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8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Nikhef Group Activities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64" y="687508"/>
            <a:ext cx="4583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Rare Decays: 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s,d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, LFV:</a:t>
            </a:r>
            <a:r>
              <a:rPr lang="en-US" sz="2000" dirty="0" smtClean="0">
                <a:sym typeface="Wingdings"/>
              </a:rPr>
              <a:t> </a:t>
            </a:r>
          </a:p>
          <a:p>
            <a:pPr marL="285750" indent="-285750">
              <a:buFontTx/>
              <a:buChar char="•"/>
            </a:pPr>
            <a:r>
              <a:rPr lang="en-US" sz="1600" b="1" dirty="0" smtClean="0">
                <a:sym typeface="Wingdings"/>
              </a:rPr>
              <a:t>A. Pellegrino, G. </a:t>
            </a:r>
            <a:r>
              <a:rPr lang="en-US" sz="1600" b="1" dirty="0" err="1" smtClean="0">
                <a:sym typeface="Wingdings"/>
              </a:rPr>
              <a:t>Onderwater</a:t>
            </a:r>
            <a:r>
              <a:rPr lang="en-US" sz="1600" b="1" dirty="0" smtClean="0">
                <a:sym typeface="Wingdings"/>
              </a:rPr>
              <a:t>, F. </a:t>
            </a:r>
            <a:r>
              <a:rPr lang="en-US" sz="1600" b="1" dirty="0" err="1" smtClean="0">
                <a:sym typeface="Wingdings"/>
              </a:rPr>
              <a:t>Archilli</a:t>
            </a:r>
            <a:r>
              <a:rPr lang="en-US" sz="1600" b="1" dirty="0" smtClean="0">
                <a:sym typeface="Wingdings"/>
              </a:rPr>
              <a:t>, </a:t>
            </a:r>
          </a:p>
          <a:p>
            <a:r>
              <a:rPr lang="en-US" sz="1600" b="1" dirty="0" smtClean="0">
                <a:sym typeface="Wingdings"/>
              </a:rPr>
              <a:t>      M. Mulder, M. v. </a:t>
            </a:r>
            <a:r>
              <a:rPr lang="en-US" sz="1600" b="1" dirty="0" err="1" smtClean="0">
                <a:sym typeface="Wingdings"/>
              </a:rPr>
              <a:t>Veghel</a:t>
            </a:r>
            <a:endParaRPr lang="en-US" sz="1600" b="1" dirty="0" smtClean="0"/>
          </a:p>
        </p:txBody>
      </p:sp>
      <p:pic>
        <p:nvPicPr>
          <p:cNvPr id="6" name="Picture 5" descr="hidef_CMSLHCb_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12" y="36632"/>
            <a:ext cx="2872903" cy="170219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17" y="1876306"/>
            <a:ext cx="2428334" cy="203117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3" name="Picture 12" descr="hfag_Summer2015_DGsphis_zoom_fi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45" y="779152"/>
            <a:ext cx="2746092" cy="177667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4" name="Picture 3" descr="hidef_asl_overvi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62" y="2713717"/>
            <a:ext cx="2796680" cy="201594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54716" y="3563312"/>
            <a:ext cx="1823543" cy="2777151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6519333" y="4997895"/>
            <a:ext cx="2523104" cy="1675068"/>
            <a:chOff x="928448" y="1249445"/>
            <a:chExt cx="7365640" cy="5153779"/>
          </a:xfrm>
        </p:grpSpPr>
        <p:sp>
          <p:nvSpPr>
            <p:cNvPr id="11" name="Rectangle 10"/>
            <p:cNvSpPr/>
            <p:nvPr/>
          </p:nvSpPr>
          <p:spPr>
            <a:xfrm>
              <a:off x="928448" y="1249445"/>
              <a:ext cx="7365640" cy="5153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hidef_LLP_fig7_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61" y="1401048"/>
              <a:ext cx="7087585" cy="489634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542699" y="436032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64" y="1466728"/>
            <a:ext cx="4583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b</a:t>
            </a:r>
            <a:r>
              <a:rPr lang="en-US" sz="2000" dirty="0" smtClean="0">
                <a:solidFill>
                  <a:srgbClr val="0000FF"/>
                </a:solidFill>
              </a:rPr>
              <a:t> to ccs (angle 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en-US" sz="2000" baseline="-25000" dirty="0" err="1" smtClean="0">
                <a:solidFill>
                  <a:srgbClr val="0000FF"/>
                </a:solidFill>
                <a:cs typeface="Symbol" charset="2"/>
              </a:rPr>
              <a:t>s</a:t>
            </a:r>
            <a:r>
              <a:rPr lang="en-US" sz="2000" dirty="0" smtClean="0">
                <a:solidFill>
                  <a:srgbClr val="0000FF"/>
                </a:solidFill>
                <a:cs typeface="Symbol" charset="2"/>
              </a:rPr>
              <a:t>)</a:t>
            </a:r>
            <a:r>
              <a:rPr lang="en-US" sz="2000" dirty="0" smtClean="0">
                <a:solidFill>
                  <a:srgbClr val="0000FF"/>
                </a:solidFill>
                <a:cs typeface="Symbol" charset="2"/>
                <a:sym typeface="Wingdings"/>
              </a:rPr>
              <a:t>:</a:t>
            </a:r>
            <a:r>
              <a:rPr lang="en-US" sz="2000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J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yf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,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J/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ff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:</a:t>
            </a:r>
            <a:endParaRPr lang="en-US" sz="20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Tx/>
              <a:buChar char="•"/>
            </a:pPr>
            <a:r>
              <a:rPr lang="en-US" sz="1600" b="1" dirty="0" smtClean="0">
                <a:sym typeface="Wingdings"/>
              </a:rPr>
              <a:t>G. Raven, P. </a:t>
            </a:r>
            <a:r>
              <a:rPr lang="en-US" sz="1600" b="1" dirty="0" err="1">
                <a:sym typeface="Wingdings"/>
              </a:rPr>
              <a:t>K</a:t>
            </a:r>
            <a:r>
              <a:rPr lang="en-US" sz="1600" b="1" dirty="0" err="1" smtClean="0">
                <a:sym typeface="Wingdings"/>
              </a:rPr>
              <a:t>oppenburg</a:t>
            </a:r>
            <a:r>
              <a:rPr lang="en-US" sz="1600" b="1" dirty="0" smtClean="0">
                <a:sym typeface="Wingdings"/>
              </a:rPr>
              <a:t>, S. Benson, </a:t>
            </a:r>
          </a:p>
          <a:p>
            <a:r>
              <a:rPr lang="en-US" sz="1600" b="1" dirty="0">
                <a:sym typeface="Wingdings"/>
              </a:rPr>
              <a:t> </a:t>
            </a:r>
            <a:r>
              <a:rPr lang="en-US" sz="1600" b="1" dirty="0" smtClean="0">
                <a:sym typeface="Wingdings"/>
              </a:rPr>
              <a:t>     V. </a:t>
            </a:r>
            <a:r>
              <a:rPr lang="en-US" sz="1600" b="1" dirty="0" err="1" smtClean="0">
                <a:sym typeface="Wingdings"/>
              </a:rPr>
              <a:t>Syropoulos</a:t>
            </a:r>
            <a:r>
              <a:rPr lang="en-US" sz="1600" b="1" dirty="0" smtClean="0">
                <a:sym typeface="Wingdings"/>
              </a:rPr>
              <a:t>, K. </a:t>
            </a:r>
            <a:r>
              <a:rPr lang="en-US" sz="1600" b="1" dirty="0" err="1" smtClean="0">
                <a:sym typeface="Wingdings"/>
              </a:rPr>
              <a:t>Govorkova</a:t>
            </a:r>
            <a:r>
              <a:rPr lang="en-US" sz="1600" b="1" dirty="0" smtClean="0">
                <a:sym typeface="Wingdings"/>
              </a:rPr>
              <a:t> </a:t>
            </a:r>
            <a:endParaRPr lang="en-US" sz="16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6464" y="2260378"/>
            <a:ext cx="458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B to open charm (angle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dirty="0" smtClean="0">
                <a:solidFill>
                  <a:srgbClr val="0000FF"/>
                </a:solidFill>
              </a:rPr>
              <a:t>): 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p:</a:t>
            </a:r>
            <a:endParaRPr lang="en-US" sz="20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Tx/>
              <a:buChar char="•"/>
            </a:pPr>
            <a:r>
              <a:rPr lang="en-US" sz="1600" b="1" dirty="0" smtClean="0">
                <a:sym typeface="Wingdings"/>
              </a:rPr>
              <a:t>N. Tuning, M. Merk, L. </a:t>
            </a:r>
            <a:r>
              <a:rPr lang="en-US" sz="1600" b="1" dirty="0" err="1" smtClean="0">
                <a:sym typeface="Wingdings"/>
              </a:rPr>
              <a:t>Bel</a:t>
            </a:r>
            <a:endParaRPr lang="en-US" sz="16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6464" y="2808718"/>
            <a:ext cx="4583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Semi-</a:t>
            </a:r>
            <a:r>
              <a:rPr lang="en-US" sz="2000" dirty="0" err="1" smtClean="0">
                <a:solidFill>
                  <a:srgbClr val="0000FF"/>
                </a:solidFill>
              </a:rPr>
              <a:t>leptonic</a:t>
            </a:r>
            <a:r>
              <a:rPr lang="en-US" sz="2000" dirty="0" smtClean="0">
                <a:solidFill>
                  <a:srgbClr val="0000FF"/>
                </a:solidFill>
              </a:rPr>
              <a:t> decays: </a:t>
            </a:r>
            <a:r>
              <a:rPr lang="en-US" sz="2000" dirty="0" err="1" smtClean="0">
                <a:solidFill>
                  <a:srgbClr val="0000FF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sl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sl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s</a:t>
            </a:r>
            <a:r>
              <a:rPr lang="en-US" sz="2000" baseline="30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:</a:t>
            </a:r>
            <a:endParaRPr lang="en-US" sz="2000" baseline="30000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sz="1600" b="1" dirty="0" smtClean="0"/>
              <a:t>J. v. Tilburg, H. </a:t>
            </a:r>
            <a:r>
              <a:rPr lang="en-US" sz="1600" b="1" dirty="0" err="1" smtClean="0"/>
              <a:t>Wilschut</a:t>
            </a:r>
            <a:r>
              <a:rPr lang="en-US" sz="1600" b="1" dirty="0" smtClean="0"/>
              <a:t>, G. </a:t>
            </a:r>
            <a:r>
              <a:rPr lang="en-US" sz="1600" b="1" dirty="0" err="1" smtClean="0"/>
              <a:t>Ciezarek</a:t>
            </a:r>
            <a:r>
              <a:rPr lang="en-US" sz="1600" b="1" dirty="0" smtClean="0"/>
              <a:t>, J. de </a:t>
            </a:r>
            <a:r>
              <a:rPr lang="en-US" sz="1600" b="1" dirty="0" err="1" smtClean="0"/>
              <a:t>Vries</a:t>
            </a:r>
            <a:r>
              <a:rPr lang="en-US" sz="1600" b="1" dirty="0" smtClean="0"/>
              <a:t>, L. </a:t>
            </a:r>
            <a:r>
              <a:rPr lang="en-US" sz="1600" b="1" dirty="0" err="1" smtClean="0"/>
              <a:t>Dufour</a:t>
            </a:r>
            <a:endParaRPr lang="en-US" sz="16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6464" y="3605281"/>
            <a:ext cx="458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Long-lived particles:</a:t>
            </a:r>
          </a:p>
          <a:p>
            <a:pPr marL="285750" indent="-285750">
              <a:buFontTx/>
              <a:buChar char="•"/>
            </a:pPr>
            <a:r>
              <a:rPr lang="en-US" sz="1600" b="1" dirty="0" smtClean="0"/>
              <a:t>W. </a:t>
            </a:r>
            <a:r>
              <a:rPr lang="en-US" sz="1600" b="1" dirty="0" err="1" smtClean="0"/>
              <a:t>Hulsbergen</a:t>
            </a:r>
            <a:r>
              <a:rPr lang="en-US" sz="1600" b="1" dirty="0" smtClean="0"/>
              <a:t>, E. </a:t>
            </a:r>
            <a:r>
              <a:rPr lang="en-US" sz="1600" b="1" dirty="0" err="1" smtClean="0"/>
              <a:t>Dall’Occo</a:t>
            </a:r>
            <a:endParaRPr lang="en-US" sz="16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6464" y="4471081"/>
            <a:ext cx="45839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Vertex Detector: </a:t>
            </a:r>
          </a:p>
          <a:p>
            <a:pPr marL="285750" indent="-285750">
              <a:buFontTx/>
              <a:buChar char="•"/>
            </a:pPr>
            <a:r>
              <a:rPr lang="en-US" sz="1600" b="1" dirty="0" smtClean="0"/>
              <a:t>W. </a:t>
            </a:r>
            <a:r>
              <a:rPr lang="en-US" sz="1600" b="1" dirty="0" err="1" smtClean="0"/>
              <a:t>Hulsbergen</a:t>
            </a:r>
            <a:r>
              <a:rPr lang="en-US" sz="1600" b="1" dirty="0" smtClean="0"/>
              <a:t>, M. v. </a:t>
            </a:r>
            <a:r>
              <a:rPr lang="en-US" sz="1600" b="1" dirty="0" err="1" smtClean="0"/>
              <a:t>Beuzekom</a:t>
            </a:r>
            <a:r>
              <a:rPr lang="en-US" sz="1600" b="1" dirty="0" smtClean="0"/>
              <a:t>, E. </a:t>
            </a:r>
            <a:r>
              <a:rPr lang="en-US" sz="1600" b="1" dirty="0" err="1" smtClean="0"/>
              <a:t>Jans</a:t>
            </a:r>
            <a:r>
              <a:rPr lang="en-US" sz="1600" b="1" dirty="0" smtClean="0"/>
              <a:t>, l. </a:t>
            </a:r>
            <a:r>
              <a:rPr lang="en-US" sz="1600" b="1" dirty="0" err="1" smtClean="0"/>
              <a:t>Bel</a:t>
            </a:r>
            <a:r>
              <a:rPr lang="en-US" sz="1600" b="1" dirty="0" smtClean="0"/>
              <a:t>,  E. </a:t>
            </a:r>
            <a:r>
              <a:rPr lang="en-US" sz="1600" b="1" dirty="0" err="1" smtClean="0"/>
              <a:t>Dall’Occo</a:t>
            </a:r>
            <a:endParaRPr lang="en-US" sz="1600" b="1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Main Tracker: </a:t>
            </a:r>
          </a:p>
          <a:p>
            <a:pPr marL="285750" indent="-285750">
              <a:buFontTx/>
              <a:buChar char="•"/>
            </a:pPr>
            <a:r>
              <a:rPr lang="en-US" sz="1600" b="1" dirty="0" smtClean="0"/>
              <a:t>A. Pellegrino, </a:t>
            </a:r>
            <a:r>
              <a:rPr lang="en-US" sz="1600" b="1" dirty="0" err="1" smtClean="0"/>
              <a:t>N.Tuning</a:t>
            </a:r>
            <a:r>
              <a:rPr lang="en-US" sz="1600" b="1" dirty="0" smtClean="0"/>
              <a:t>,  J. v. Tilburg, </a:t>
            </a:r>
            <a:r>
              <a:rPr lang="en-US" sz="1600" b="1" dirty="0" err="1" smtClean="0"/>
              <a:t>G.Ciezarek</a:t>
            </a:r>
            <a:r>
              <a:rPr lang="en-US" sz="1600" b="1" dirty="0" smtClean="0"/>
              <a:t>, J. de </a:t>
            </a:r>
            <a:r>
              <a:rPr lang="en-US" sz="1600" b="1" dirty="0" err="1" smtClean="0"/>
              <a:t>Vries</a:t>
            </a:r>
            <a:r>
              <a:rPr lang="en-US" sz="1600" b="1" dirty="0" smtClean="0"/>
              <a:t>, L. </a:t>
            </a:r>
            <a:r>
              <a:rPr lang="en-US" sz="1600" b="1" dirty="0" err="1" smtClean="0"/>
              <a:t>Dufour</a:t>
            </a:r>
            <a:r>
              <a:rPr lang="en-US" sz="1600" b="1" dirty="0" smtClean="0"/>
              <a:t>, L </a:t>
            </a:r>
            <a:r>
              <a:rPr lang="en-US" sz="1600" b="1" dirty="0" err="1" smtClean="0"/>
              <a:t>Bel</a:t>
            </a:r>
            <a:r>
              <a:rPr lang="en-US" sz="1600" b="1" dirty="0" smtClean="0"/>
              <a:t>, M. Mulder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High Level Trigger: </a:t>
            </a:r>
          </a:p>
          <a:p>
            <a:pPr marL="285750" indent="-285750">
              <a:buFontTx/>
              <a:buChar char="•"/>
            </a:pPr>
            <a:r>
              <a:rPr lang="en-US" sz="1600" b="1" dirty="0" err="1" smtClean="0"/>
              <a:t>G.Raven</a:t>
            </a:r>
            <a:r>
              <a:rPr lang="en-US" sz="1600" b="1" dirty="0" smtClean="0"/>
              <a:t>, S. Benson, V. </a:t>
            </a:r>
            <a:r>
              <a:rPr lang="en-US" sz="1600" b="1" dirty="0" err="1" smtClean="0"/>
              <a:t>Syropoulos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M.v.Veghel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58855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6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u="sng" dirty="0" smtClean="0"/>
              <a:t>Talk-3:</a:t>
            </a:r>
            <a:r>
              <a:rPr lang="en-US" sz="3000" dirty="0" smtClean="0"/>
              <a:t> Elena </a:t>
            </a:r>
            <a:r>
              <a:rPr lang="en-US" sz="3000" dirty="0" err="1" smtClean="0"/>
              <a:t>Dall’Occo</a:t>
            </a:r>
            <a:r>
              <a:rPr lang="en-US" sz="3000" dirty="0" smtClean="0"/>
              <a:t> </a:t>
            </a:r>
            <a:r>
              <a:rPr lang="mr-IN" sz="3000" dirty="0" smtClean="0"/>
              <a:t>–</a:t>
            </a:r>
            <a:r>
              <a:rPr lang="en-US" sz="3000" dirty="0" smtClean="0"/>
              <a:t> “</a:t>
            </a:r>
            <a:r>
              <a:rPr lang="en-US" sz="3000" dirty="0" err="1" smtClean="0"/>
              <a:t>VeloPix</a:t>
            </a:r>
            <a:r>
              <a:rPr lang="en-US" sz="3000" dirty="0" smtClean="0"/>
              <a:t> Beam Tests”</a:t>
            </a:r>
            <a:endParaRPr lang="en-US" sz="3000" dirty="0"/>
          </a:p>
        </p:txBody>
      </p:sp>
      <p:pic>
        <p:nvPicPr>
          <p:cNvPr id="4" name="Picture 3" descr="IMG_20160602_1128333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3" r="41803" b="10268"/>
          <a:stretch/>
        </p:blipFill>
        <p:spPr>
          <a:xfrm>
            <a:off x="449166" y="867413"/>
            <a:ext cx="2760577" cy="563819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1951278"/>
            <a:ext cx="5455920" cy="309347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90918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186" y="2354238"/>
            <a:ext cx="2761783" cy="223067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Status: “Dashboards”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44" y="4865743"/>
            <a:ext cx="8727368" cy="17870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41971" y="802238"/>
            <a:ext cx="2369008" cy="120032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Collected in total 5 fb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- 7, 8, 13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Published 350 papers</a:t>
            </a:r>
          </a:p>
          <a:p>
            <a:r>
              <a:rPr lang="en-US" dirty="0" smtClean="0"/>
              <a:t>- Excluding </a:t>
            </a:r>
            <a:r>
              <a:rPr lang="en-US" dirty="0" err="1" smtClean="0"/>
              <a:t>conf</a:t>
            </a:r>
            <a:r>
              <a:rPr lang="en-US" dirty="0" smtClean="0"/>
              <a:t> notes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2295" y="826724"/>
            <a:ext cx="5939844" cy="3758186"/>
            <a:chOff x="122295" y="826724"/>
            <a:chExt cx="5939844" cy="3758186"/>
          </a:xfrm>
        </p:grpSpPr>
        <p:pic>
          <p:nvPicPr>
            <p:cNvPr id="7" name="Picture 6" descr="IntegratedLumiLHCbTime_Yearl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95" y="826724"/>
              <a:ext cx="5939844" cy="3758186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pic>
          <p:nvPicPr>
            <p:cNvPr id="3" name="Picture 2" descr="2016PieChartEffBreakdown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15244" r="18695" b="20442"/>
            <a:stretch/>
          </p:blipFill>
          <p:spPr>
            <a:xfrm>
              <a:off x="865772" y="2316878"/>
              <a:ext cx="1968617" cy="911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25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Directly from the p-</a:t>
            </a:r>
            <a:r>
              <a:rPr lang="en-US" dirty="0" err="1" smtClean="0"/>
              <a:t>Pb</a:t>
            </a:r>
            <a:r>
              <a:rPr lang="en-US" dirty="0" smtClean="0"/>
              <a:t> run!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86518"/>
            <a:ext cx="7556500" cy="50292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80744" y="4127057"/>
            <a:ext cx="5391219" cy="954107"/>
          </a:xfrm>
          <a:prstGeom prst="rect">
            <a:avLst/>
          </a:prstGeom>
          <a:solidFill>
            <a:schemeClr val="bg1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Experiment is in excellent shape,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Many analyses underway.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6848" y="2668286"/>
            <a:ext cx="2911261" cy="369332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“Heavy </a:t>
            </a:r>
            <a:r>
              <a:rPr lang="en-US" dirty="0" err="1" smtClean="0">
                <a:solidFill>
                  <a:srgbClr val="800080"/>
                </a:solidFill>
              </a:rPr>
              <a:t>Flavour</a:t>
            </a:r>
            <a:r>
              <a:rPr lang="en-US" dirty="0" smtClean="0">
                <a:solidFill>
                  <a:srgbClr val="800080"/>
                </a:solidFill>
              </a:rPr>
              <a:t> in Heavy Ion”</a:t>
            </a:r>
            <a:endParaRPr lang="en-US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ve-hulsbee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9" y="1764371"/>
            <a:ext cx="8348635" cy="496322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6846"/>
            <a:ext cx="8229600" cy="177577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Bfys</a:t>
            </a:r>
            <a:r>
              <a:rPr lang="en-US" dirty="0" smtClean="0">
                <a:solidFill>
                  <a:schemeClr val="bg1"/>
                </a:solidFill>
              </a:rPr>
              <a:t> Workshop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Horizons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June </a:t>
            </a:r>
            <a:r>
              <a:rPr lang="en-US" sz="2800" dirty="0"/>
              <a:t>1</a:t>
            </a:r>
            <a:r>
              <a:rPr lang="en-US" sz="2800" dirty="0" smtClean="0">
                <a:solidFill>
                  <a:schemeClr val="bg1"/>
                </a:solidFill>
              </a:rPr>
              <a:t> – </a:t>
            </a:r>
            <a:r>
              <a:rPr lang="en-US" sz="2800" dirty="0"/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, 2016, </a:t>
            </a:r>
            <a:r>
              <a:rPr lang="en-US" sz="2800" dirty="0" err="1" smtClean="0">
                <a:solidFill>
                  <a:schemeClr val="bg1"/>
                </a:solidFill>
              </a:rPr>
              <a:t>Erve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Hulsbeek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6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“Horizons”</a:t>
            </a:r>
            <a:endParaRPr lang="en-US" dirty="0"/>
          </a:p>
        </p:txBody>
      </p:sp>
      <p:pic>
        <p:nvPicPr>
          <p:cNvPr id="4" name="Picture 3" descr="horiz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624"/>
            <a:ext cx="9144000" cy="607249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2184" y="1014008"/>
            <a:ext cx="5902957" cy="1425288"/>
          </a:xfrm>
          <a:solidFill>
            <a:schemeClr val="tx1">
              <a:alpha val="5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Think of a new idea (measurement, detector, technique) for </a:t>
            </a:r>
            <a:r>
              <a:rPr lang="en-US" dirty="0" err="1" smtClean="0"/>
              <a:t>LHCb</a:t>
            </a:r>
            <a:r>
              <a:rPr lang="en-US" dirty="0" smtClean="0"/>
              <a:t> and present scientifically.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/>
              <a:t>Advertize</a:t>
            </a:r>
            <a:r>
              <a:rPr lang="en-US" dirty="0" smtClean="0"/>
              <a:t> the idea to a broad audience.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General discussion of the idea. Suggestions etc.</a:t>
            </a:r>
          </a:p>
        </p:txBody>
      </p:sp>
    </p:spTree>
    <p:extLst>
      <p:ext uri="{BB962C8B-B14F-4D97-AF65-F5344CB8AC3E}">
        <p14:creationId xmlns:p14="http://schemas.microsoft.com/office/powerpoint/2010/main" val="302441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8"/>
            <a:ext cx="9144000" cy="696078"/>
          </a:xfrm>
        </p:spPr>
        <p:txBody>
          <a:bodyPr/>
          <a:lstStyle/>
          <a:p>
            <a:r>
              <a:rPr lang="en-US" dirty="0" smtClean="0"/>
              <a:t>The Mass and </a:t>
            </a:r>
            <a:r>
              <a:rPr lang="en-US" dirty="0" err="1" smtClean="0"/>
              <a:t>Flavour</a:t>
            </a:r>
            <a:r>
              <a:rPr lang="en-US" dirty="0" smtClean="0"/>
              <a:t> Puzzle             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853" y="221669"/>
            <a:ext cx="1875886" cy="275232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01" y="1455992"/>
            <a:ext cx="4879289" cy="151800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34455" y="806336"/>
            <a:ext cx="6366797" cy="461665"/>
          </a:xfrm>
          <a:prstGeom prst="rect">
            <a:avLst/>
          </a:prstGeom>
          <a:noFill/>
          <a:ln w="25400">
            <a:solidFill>
              <a:srgbClr val="AA0728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</a:t>
            </a:r>
            <a:r>
              <a:rPr lang="en-US" sz="2400" dirty="0" smtClean="0">
                <a:solidFill>
                  <a:srgbClr val="0000FF"/>
                </a:solidFill>
              </a:rPr>
              <a:t>) 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dirty="0" smtClean="0">
                <a:solidFill>
                  <a:srgbClr val="0000FF"/>
                </a:solidFill>
              </a:rPr>
              <a:t>rigin of the 3 generations CKM structure of CC</a:t>
            </a:r>
          </a:p>
        </p:txBody>
      </p:sp>
    </p:spTree>
    <p:extLst>
      <p:ext uri="{BB962C8B-B14F-4D97-AF65-F5344CB8AC3E}">
        <p14:creationId xmlns:p14="http://schemas.microsoft.com/office/powerpoint/2010/main" val="145211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71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627" y="2892766"/>
            <a:ext cx="6934123" cy="5200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IMG_20160602_1128271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23" y="-542134"/>
            <a:ext cx="2300063" cy="4089000"/>
          </a:xfrm>
          <a:prstGeom prst="rect">
            <a:avLst/>
          </a:prstGeom>
        </p:spPr>
      </p:pic>
      <p:pic>
        <p:nvPicPr>
          <p:cNvPr id="6" name="Picture 5" descr="IMG_20160602_1128333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76" y="-315457"/>
            <a:ext cx="2221783" cy="3949836"/>
          </a:xfrm>
          <a:prstGeom prst="rect">
            <a:avLst/>
          </a:prstGeom>
        </p:spPr>
      </p:pic>
      <p:pic>
        <p:nvPicPr>
          <p:cNvPr id="4" name="Picture 3" descr="IMG_72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38" y="3484905"/>
            <a:ext cx="4497461" cy="3373095"/>
          </a:xfrm>
          <a:prstGeom prst="rect">
            <a:avLst/>
          </a:prstGeom>
        </p:spPr>
      </p:pic>
      <p:pic>
        <p:nvPicPr>
          <p:cNvPr id="5" name="Picture 4" descr="IMG_72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"/>
            <a:ext cx="4646538" cy="348490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646538" y="-542134"/>
            <a:ext cx="0" cy="766732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64293" y="-805457"/>
            <a:ext cx="0" cy="429036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-325258" y="3484905"/>
            <a:ext cx="10129454" cy="21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53920" y="3051186"/>
            <a:ext cx="2530561" cy="707886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alibri"/>
              </a:rPr>
              <a:t>Hard work!</a:t>
            </a:r>
            <a:endParaRPr lang="en-US" sz="400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33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Schedule and long term plans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935844"/>
              </p:ext>
            </p:extLst>
          </p:nvPr>
        </p:nvGraphicFramePr>
        <p:xfrm>
          <a:off x="31534" y="723520"/>
          <a:ext cx="9088119" cy="291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604520"/>
                <a:gridCol w="208280"/>
                <a:gridCol w="416560"/>
                <a:gridCol w="604520"/>
                <a:gridCol w="604520"/>
                <a:gridCol w="604520"/>
                <a:gridCol w="604519"/>
                <a:gridCol w="604520"/>
                <a:gridCol w="302260"/>
                <a:gridCol w="302260"/>
                <a:gridCol w="604520"/>
                <a:gridCol w="604520"/>
                <a:gridCol w="604520"/>
                <a:gridCol w="604520"/>
                <a:gridCol w="604520"/>
                <a:gridCol w="604520"/>
                <a:gridCol w="604520"/>
              </a:tblGrid>
              <a:tr h="288468"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2019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2020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2021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2022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2023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2024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2025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2026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2027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2028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2029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2030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2031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2032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</a:t>
                      </a:r>
                      <a:r>
                        <a:rPr lang="en-US" sz="1000" b="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3683"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III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IV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V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776">
                <a:tc gridSpan="3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40 MHz </a:t>
                      </a:r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UPGRADE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2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</a:rPr>
                        <a:t>Consolidation</a:t>
                      </a:r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2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50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sz="1200" b="1" baseline="0" dirty="0" err="1" smtClean="0">
                          <a:solidFill>
                            <a:srgbClr val="0070C0"/>
                          </a:solidFill>
                        </a:rPr>
                        <a:t>Ph</a:t>
                      </a:r>
                      <a:r>
                        <a:rPr lang="en-US" sz="1200" b="1" baseline="0" dirty="0" smtClean="0">
                          <a:solidFill>
                            <a:srgbClr val="0070C0"/>
                          </a:solidFill>
                        </a:rPr>
                        <a:t> II UPGRADE</a:t>
                      </a:r>
                      <a:endParaRPr lang="en-US" sz="12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2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8241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Phase I </a:t>
                      </a:r>
                      <a:r>
                        <a:rPr lang="en-US" sz="1000" b="1" baseline="0" dirty="0" err="1" smtClean="0">
                          <a:solidFill>
                            <a:srgbClr val="000000"/>
                          </a:solidFill>
                        </a:rPr>
                        <a:t>Upgr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2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Phase II UPGRADE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HL-LHC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5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HL-LHC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5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Phase I </a:t>
                      </a:r>
                      <a:r>
                        <a:rPr lang="en-US" sz="1000" b="1" baseline="0" dirty="0" err="1" smtClean="0">
                          <a:solidFill>
                            <a:srgbClr val="000000"/>
                          </a:solidFill>
                        </a:rPr>
                        <a:t>Upgr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  </a:t>
                      </a:r>
                    </a:p>
                    <a:p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Phase II UPGRADE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19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Belle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 ab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</a:t>
                      </a:r>
                      <a:r>
                        <a:rPr lang="en-US" sz="12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8 x 10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 ab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08330" y="3684711"/>
            <a:ext cx="243567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LHC schedule: </a:t>
            </a:r>
            <a:r>
              <a:rPr lang="en-US" sz="1000" dirty="0" smtClean="0">
                <a:solidFill>
                  <a:srgbClr val="000000"/>
                </a:solidFill>
                <a:hlinkClick r:id="rId3" invalidUrl="https://lhc-commissioning.web.cern.ch/lhc-commissioning/schedule/LHC schedule beyond LS1 MTP 2015_Freddy_June2015.pdf"/>
              </a:rPr>
              <a:t>Frederick Bordry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r>
              <a:rPr lang="en-US" sz="1000" dirty="0" smtClean="0">
                <a:solidFill>
                  <a:srgbClr val="000000"/>
                </a:solidFill>
                <a:hlinkClick r:id="rId4"/>
              </a:rPr>
              <a:t>Jun 2015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030" y="4008382"/>
            <a:ext cx="5314275" cy="2585323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u="sng" dirty="0" smtClean="0">
                <a:solidFill>
                  <a:srgbClr val="0000FF"/>
                </a:solidFill>
              </a:rPr>
              <a:t>Long Term Plan: make large steps in </a:t>
            </a:r>
            <a:r>
              <a:rPr lang="en-US" sz="2200" u="sng" dirty="0" err="1" smtClean="0">
                <a:solidFill>
                  <a:srgbClr val="0000FF"/>
                </a:solidFill>
              </a:rPr>
              <a:t>Lumi</a:t>
            </a:r>
            <a:r>
              <a:rPr lang="en-US" sz="2200" u="sng" dirty="0">
                <a:solidFill>
                  <a:srgbClr val="0000FF"/>
                </a:solidFill>
              </a:rPr>
              <a:t>:</a:t>
            </a:r>
            <a:endParaRPr lang="en-US" sz="2200" u="sng" dirty="0" smtClean="0">
              <a:solidFill>
                <a:srgbClr val="0000FF"/>
              </a:solidFill>
            </a:endParaRPr>
          </a:p>
          <a:p>
            <a:r>
              <a:rPr lang="en-US" sz="2000" u="sng" dirty="0" smtClean="0"/>
              <a:t>Run I + II</a:t>
            </a:r>
            <a:r>
              <a:rPr lang="en-US" sz="2000" dirty="0" smtClean="0"/>
              <a:t>     : L = 4 x 10</a:t>
            </a:r>
            <a:r>
              <a:rPr lang="en-US" sz="2000" baseline="30000" dirty="0" smtClean="0"/>
              <a:t>32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 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  </a:t>
            </a:r>
            <a:r>
              <a:rPr lang="en-US" sz="2000" dirty="0" smtClean="0"/>
              <a:t>: collect 3+5 fb</a:t>
            </a:r>
            <a:r>
              <a:rPr lang="en-US" sz="2000" baseline="30000" dirty="0" smtClean="0"/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3366FF"/>
                </a:solidFill>
                <a:sym typeface="Wingdings"/>
              </a:rPr>
              <a:t>O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n schedule</a:t>
            </a:r>
          </a:p>
          <a:p>
            <a:r>
              <a:rPr lang="en-US" sz="2000" u="sng" dirty="0" smtClean="0">
                <a:sym typeface="Wingdings"/>
              </a:rPr>
              <a:t>Run III + IV</a:t>
            </a:r>
            <a:r>
              <a:rPr lang="en-US" sz="2000" dirty="0" smtClean="0">
                <a:sym typeface="Wingdings"/>
              </a:rPr>
              <a:t> : L = 2 x 10</a:t>
            </a:r>
            <a:r>
              <a:rPr lang="en-US" sz="2000" baseline="30000" dirty="0" smtClean="0">
                <a:sym typeface="Wingdings"/>
              </a:rPr>
              <a:t>33</a:t>
            </a:r>
            <a:r>
              <a:rPr lang="en-US" sz="2000" dirty="0" smtClean="0">
                <a:sym typeface="Wingdings"/>
              </a:rPr>
              <a:t> cm</a:t>
            </a:r>
            <a:r>
              <a:rPr lang="en-US" sz="2000" baseline="30000" dirty="0" smtClean="0">
                <a:sym typeface="Wingdings"/>
              </a:rPr>
              <a:t>-2 </a:t>
            </a:r>
            <a:r>
              <a:rPr lang="en-US" sz="2000" dirty="0" smtClean="0">
                <a:sym typeface="Wingdings"/>
              </a:rPr>
              <a:t>s</a:t>
            </a:r>
            <a:r>
              <a:rPr lang="en-US" sz="2000" baseline="30000" dirty="0" smtClean="0">
                <a:sym typeface="Wingdings"/>
              </a:rPr>
              <a:t>-1</a:t>
            </a:r>
            <a:r>
              <a:rPr lang="en-US" sz="2000" dirty="0" smtClean="0">
                <a:sym typeface="Wingdings"/>
              </a:rPr>
              <a:t> : collect</a:t>
            </a:r>
            <a:r>
              <a:rPr lang="en-US" sz="2000" baseline="300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50 fb</a:t>
            </a:r>
            <a:r>
              <a:rPr lang="en-US" sz="2000" baseline="30000" dirty="0" smtClean="0">
                <a:sym typeface="Wingdings"/>
              </a:rPr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Phase-1 Upgrade fully funded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Consolidation plans becoming concrete</a:t>
            </a:r>
          </a:p>
          <a:p>
            <a:r>
              <a:rPr lang="en-US" sz="2000" u="sng" dirty="0" smtClean="0">
                <a:sym typeface="Wingdings"/>
              </a:rPr>
              <a:t>Run V</a:t>
            </a:r>
            <a:r>
              <a:rPr lang="en-US" sz="2000" dirty="0" smtClean="0">
                <a:sym typeface="Wingdings"/>
              </a:rPr>
              <a:t>         : L = 2 x 10</a:t>
            </a:r>
            <a:r>
              <a:rPr lang="en-US" sz="2000" baseline="30000" dirty="0" smtClean="0">
                <a:sym typeface="Wingdings"/>
              </a:rPr>
              <a:t>34</a:t>
            </a:r>
            <a:r>
              <a:rPr lang="en-US" sz="2000" dirty="0" smtClean="0">
                <a:sym typeface="Wingdings"/>
              </a:rPr>
              <a:t> cm</a:t>
            </a:r>
            <a:r>
              <a:rPr lang="en-US" sz="2000" baseline="30000" dirty="0" smtClean="0">
                <a:sym typeface="Wingdings"/>
              </a:rPr>
              <a:t>-2 </a:t>
            </a:r>
            <a:r>
              <a:rPr lang="en-US" sz="2000" dirty="0" smtClean="0">
                <a:sym typeface="Wingdings"/>
              </a:rPr>
              <a:t>s</a:t>
            </a:r>
            <a:r>
              <a:rPr lang="en-US" sz="2000" baseline="30000" dirty="0" smtClean="0">
                <a:sym typeface="Wingdings"/>
              </a:rPr>
              <a:t>-1 </a:t>
            </a:r>
            <a:r>
              <a:rPr lang="en-US" sz="2000" dirty="0" smtClean="0">
                <a:sym typeface="Wingdings"/>
              </a:rPr>
              <a:t>: collect 300 fb</a:t>
            </a:r>
            <a:r>
              <a:rPr lang="en-US" sz="2000" baseline="30000" dirty="0" smtClean="0">
                <a:sym typeface="Wingdings"/>
              </a:rPr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Phase-2 upgrade “</a:t>
            </a:r>
            <a:r>
              <a:rPr lang="en-US" sz="2000" dirty="0" err="1" smtClean="0">
                <a:solidFill>
                  <a:srgbClr val="3366FF"/>
                </a:solidFill>
                <a:sym typeface="Wingdings"/>
              </a:rPr>
              <a:t>EoI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” prepared for next LHCC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908" y="4244818"/>
            <a:ext cx="3601451" cy="20831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070083" y="5545175"/>
            <a:ext cx="11288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32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eringKatyaBfy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977" y="-2314801"/>
            <a:ext cx="15920476" cy="10609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Katya is excited about </a:t>
            </a:r>
            <a:r>
              <a:rPr lang="en-US" dirty="0" err="1" smtClean="0"/>
              <a:t>LHCb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and so are we!</a:t>
            </a:r>
            <a:endParaRPr lang="en-US" dirty="0"/>
          </a:p>
        </p:txBody>
      </p:sp>
      <p:pic>
        <p:nvPicPr>
          <p:cNvPr id="4" name="Picture 3" descr="CheeringBfy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17" y="659440"/>
            <a:ext cx="9312279" cy="62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1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 Eddy!</a:t>
            </a:r>
            <a:endParaRPr lang="en-US" dirty="0"/>
          </a:p>
        </p:txBody>
      </p:sp>
      <p:pic>
        <p:nvPicPr>
          <p:cNvPr id="3" name="Picture 2" descr="EddyDet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4" y="895683"/>
            <a:ext cx="4211053" cy="561473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koff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09" y="2138955"/>
            <a:ext cx="2751888" cy="209143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6" name="Picture 5" descr="Limburgse-Vlaa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7" y="4580591"/>
            <a:ext cx="3318711" cy="189640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86421" y="1122948"/>
            <a:ext cx="4033380" cy="70788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On Thursday Dec 15 at 10h00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You are welcome to join Eddy for a</a:t>
            </a:r>
            <a:r>
              <a:rPr lang="mr-IN" sz="2000" dirty="0" smtClean="0">
                <a:solidFill>
                  <a:srgbClr val="0000FF"/>
                </a:solidFill>
              </a:rPr>
              <a:t>…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8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and Vista25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23746" y="2049730"/>
            <a:ext cx="3664359" cy="2778798"/>
            <a:chOff x="5479640" y="3101039"/>
            <a:chExt cx="3664359" cy="2778798"/>
          </a:xfrm>
        </p:grpSpPr>
        <p:grpSp>
          <p:nvGrpSpPr>
            <p:cNvPr id="5" name="Group 4"/>
            <p:cNvGrpSpPr/>
            <p:nvPr/>
          </p:nvGrpSpPr>
          <p:grpSpPr>
            <a:xfrm>
              <a:off x="5479640" y="3101040"/>
              <a:ext cx="3651132" cy="2778797"/>
              <a:chOff x="1423782" y="698500"/>
              <a:chExt cx="6629400" cy="61595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23782" y="698500"/>
                <a:ext cx="6629400" cy="61595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447800" y="698500"/>
                <a:ext cx="746478" cy="10936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482800" y="3101039"/>
              <a:ext cx="3661199" cy="277879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601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21140" y="912699"/>
            <a:ext cx="1734033" cy="3748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6883" y="903940"/>
            <a:ext cx="5532284" cy="163121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err="1" smtClean="0">
                <a:solidFill>
                  <a:srgbClr val="FFFF00"/>
                </a:solidFill>
              </a:rPr>
              <a:t>Flavour</a:t>
            </a:r>
            <a:r>
              <a:rPr lang="en-US" sz="2000" u="sng" dirty="0" smtClean="0">
                <a:solidFill>
                  <a:srgbClr val="FFFF00"/>
                </a:solidFill>
              </a:rPr>
              <a:t> Puzzles: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solidFill>
                  <a:srgbClr val="0000FF"/>
                </a:solidFill>
              </a:rPr>
              <a:t> Why are there three particle generations?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solidFill>
                  <a:srgbClr val="0000FF"/>
                </a:solidFill>
              </a:rPr>
              <a:t> What explains masses and interaction strengths?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solidFill>
                  <a:srgbClr val="0000FF"/>
                </a:solidFill>
              </a:rPr>
              <a:t> New particles and sources of CP Violation?</a:t>
            </a:r>
          </a:p>
          <a:p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US" sz="2000" b="1" dirty="0" err="1" smtClean="0">
                <a:solidFill>
                  <a:srgbClr val="0000FF"/>
                </a:solidFill>
                <a:sym typeface="Wingdings"/>
              </a:rPr>
              <a:t>LHCb</a:t>
            </a: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: Studies physics beyond </a:t>
            </a:r>
            <a:r>
              <a:rPr lang="en-US" sz="2000" b="1" dirty="0" err="1" smtClean="0">
                <a:solidFill>
                  <a:srgbClr val="0000FF"/>
                </a:solidFill>
                <a:sym typeface="Wingdings"/>
              </a:rPr>
              <a:t>TeV</a:t>
            </a: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 scale.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Physics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028" y="2869037"/>
            <a:ext cx="3212771" cy="33741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1548" y="4889050"/>
            <a:ext cx="4267200" cy="1631216"/>
          </a:xfrm>
          <a:prstGeom prst="rect">
            <a:avLst/>
          </a:prstGeom>
          <a:noFill/>
          <a:ln w="25400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800080"/>
                </a:solidFill>
              </a:rPr>
              <a:t>Track record of indirect discoveries: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>
                <a:solidFill>
                  <a:srgbClr val="800080"/>
                </a:solidFill>
              </a:rPr>
              <a:t>K</a:t>
            </a:r>
            <a:r>
              <a:rPr lang="en-US" sz="2000" baseline="30000" dirty="0" smtClean="0">
                <a:solidFill>
                  <a:srgbClr val="800080"/>
                </a:solidFill>
              </a:rPr>
              <a:t>0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800080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: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 charm 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prediction </a:t>
            </a:r>
            <a:r>
              <a:rPr lang="en-US" sz="2000" dirty="0" smtClean="0">
                <a:solidFill>
                  <a:srgbClr val="800080"/>
                </a:solidFill>
              </a:rPr>
              <a:t>GIM 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>
                <a:solidFill>
                  <a:srgbClr val="800080"/>
                </a:solidFill>
              </a:rPr>
              <a:t>CPV K</a:t>
            </a:r>
            <a:r>
              <a:rPr lang="en-US" sz="2000" baseline="-25000" dirty="0" smtClean="0">
                <a:solidFill>
                  <a:srgbClr val="800080"/>
                </a:solidFill>
              </a:rPr>
              <a:t>L</a:t>
            </a:r>
            <a:r>
              <a:rPr lang="en-US" sz="2000" baseline="30000" dirty="0" smtClean="0">
                <a:solidFill>
                  <a:srgbClr val="800080"/>
                </a:solidFill>
              </a:rPr>
              <a:t>0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800080"/>
                </a:solidFill>
                <a:latin typeface="Symbol" charset="2"/>
                <a:cs typeface="Symbol" charset="2"/>
                <a:sym typeface="Wingdings"/>
              </a:rPr>
              <a:t>pp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: 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3</a:t>
            </a:r>
            <a:r>
              <a:rPr lang="en-US" sz="2000" b="1" baseline="30000" dirty="0" smtClean="0">
                <a:solidFill>
                  <a:srgbClr val="800080"/>
                </a:solidFill>
                <a:sym typeface="Wingdings"/>
              </a:rPr>
              <a:t>rd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 generation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B-mixing: 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large top-mass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EW Z-physics: 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H mass prediction</a:t>
            </a:r>
            <a:endParaRPr lang="en-US" sz="2000" b="1" dirty="0">
              <a:solidFill>
                <a:srgbClr val="8000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35" r="24544"/>
          <a:stretch/>
        </p:blipFill>
        <p:spPr>
          <a:xfrm>
            <a:off x="198569" y="819987"/>
            <a:ext cx="3153308" cy="325906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55245" y="2361637"/>
            <a:ext cx="1490111" cy="49106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258" y="2841709"/>
            <a:ext cx="1967613" cy="191962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39623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Precision Frontier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463" y="851395"/>
            <a:ext cx="8948462" cy="40011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Large potential to study Beyond SM physics: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800080"/>
                </a:solidFill>
              </a:rPr>
              <a:t>B-physics, Charm, EDM’s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Kaons</a:t>
            </a:r>
            <a:r>
              <a:rPr lang="en-US" sz="2000" dirty="0" smtClean="0">
                <a:solidFill>
                  <a:srgbClr val="0000FF"/>
                </a:solidFill>
              </a:rPr>
              <a:t>, g-2, </a:t>
            </a:r>
            <a:r>
              <a:rPr lang="mr-IN" sz="2000" dirty="0" smtClean="0">
                <a:solidFill>
                  <a:srgbClr val="0000FF"/>
                </a:solidFill>
              </a:rPr>
              <a:t>…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09" y="1386030"/>
            <a:ext cx="8277875" cy="470222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9784" y="6268383"/>
            <a:ext cx="8932679" cy="400110"/>
          </a:xfrm>
          <a:prstGeom prst="rect">
            <a:avLst/>
          </a:prstGeom>
          <a:noFill/>
          <a:ln w="25400">
            <a:solidFill>
              <a:srgbClr val="80008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80"/>
                </a:solidFill>
              </a:rPr>
              <a:t>Nikhef + VU</a:t>
            </a:r>
            <a:r>
              <a:rPr lang="en-US" sz="2000" dirty="0">
                <a:solidFill>
                  <a:srgbClr val="800080"/>
                </a:solidFill>
              </a:rPr>
              <a:t> </a:t>
            </a:r>
            <a:r>
              <a:rPr lang="en-US" sz="2000" dirty="0" smtClean="0">
                <a:solidFill>
                  <a:srgbClr val="800080"/>
                </a:solidFill>
              </a:rPr>
              <a:t>+ </a:t>
            </a:r>
            <a:r>
              <a:rPr lang="en-US" sz="2000" dirty="0" err="1" smtClean="0">
                <a:solidFill>
                  <a:srgbClr val="800080"/>
                </a:solidFill>
              </a:rPr>
              <a:t>RuG</a:t>
            </a:r>
            <a:r>
              <a:rPr lang="en-US" sz="2000" dirty="0" smtClean="0">
                <a:solidFill>
                  <a:srgbClr val="800080"/>
                </a:solidFill>
              </a:rPr>
              <a:t> have unique opportunity for coherent precision </a:t>
            </a:r>
            <a:r>
              <a:rPr lang="en-US" sz="2000" dirty="0" err="1" smtClean="0">
                <a:solidFill>
                  <a:srgbClr val="800080"/>
                </a:solidFill>
              </a:rPr>
              <a:t>flavour</a:t>
            </a:r>
            <a:r>
              <a:rPr lang="en-US" sz="2000" dirty="0" smtClean="0">
                <a:solidFill>
                  <a:srgbClr val="800080"/>
                </a:solidFill>
              </a:rPr>
              <a:t> program!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92946" y="4164641"/>
            <a:ext cx="1556836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W. </a:t>
            </a:r>
            <a:r>
              <a:rPr lang="en-US" sz="1400" b="1" dirty="0" err="1" smtClean="0">
                <a:solidFill>
                  <a:srgbClr val="000090"/>
                </a:solidFill>
              </a:rPr>
              <a:t>Altmannshofer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r>
              <a:rPr lang="en-US" sz="1400" b="1" dirty="0" smtClean="0">
                <a:solidFill>
                  <a:srgbClr val="000090"/>
                </a:solidFill>
              </a:rPr>
              <a:t>Coll. Aspen, 2014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LHCb’s</a:t>
            </a:r>
            <a:r>
              <a:rPr lang="en-US" dirty="0" smtClean="0"/>
              <a:t> “No-lose Theorem” for Future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8430" y="1016845"/>
            <a:ext cx="8066316" cy="98488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will provide order of magnitude improvements in: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Precision measurements on fundamental couplings,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Mass range for searches for new particles or forces </a:t>
            </a:r>
            <a:r>
              <a:rPr lang="en-US" b="1" i="1" dirty="0" smtClean="0"/>
              <a:t>beyond </a:t>
            </a:r>
            <a:r>
              <a:rPr lang="en-US" dirty="0" smtClean="0"/>
              <a:t>LHC energy</a:t>
            </a:r>
            <a:r>
              <a:rPr lang="en-US" b="1" i="1" dirty="0" smtClean="0"/>
              <a:t> </a:t>
            </a:r>
            <a:r>
              <a:rPr lang="en-US" dirty="0" smtClean="0"/>
              <a:t>scale.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350" y="2215734"/>
            <a:ext cx="8066316" cy="181588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 smtClean="0">
                <a:solidFill>
                  <a:srgbClr val="0000FF"/>
                </a:solidFill>
              </a:rPr>
              <a:t> complements B-physics with: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Charm and Strange physics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Electroweak (W,Z physics)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Central Exclusion Production physics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Spectroscopy and </a:t>
            </a:r>
            <a:r>
              <a:rPr lang="en-US" dirty="0" err="1" smtClean="0">
                <a:solidFill>
                  <a:srgbClr val="000090"/>
                </a:solidFill>
              </a:rPr>
              <a:t>Quarkonia</a:t>
            </a:r>
            <a:r>
              <a:rPr lang="en-US" dirty="0" smtClean="0">
                <a:solidFill>
                  <a:srgbClr val="000090"/>
                </a:solidFill>
              </a:rPr>
              <a:t> (tetra-q/</a:t>
            </a:r>
            <a:r>
              <a:rPr lang="en-US" dirty="0" err="1" smtClean="0">
                <a:solidFill>
                  <a:srgbClr val="000090"/>
                </a:solidFill>
              </a:rPr>
              <a:t>penta</a:t>
            </a:r>
            <a:r>
              <a:rPr lang="en-US" dirty="0">
                <a:solidFill>
                  <a:srgbClr val="000090"/>
                </a:solidFill>
              </a:rPr>
              <a:t>-</a:t>
            </a:r>
            <a:r>
              <a:rPr lang="en-US" dirty="0" smtClean="0">
                <a:solidFill>
                  <a:srgbClr val="000090"/>
                </a:solidFill>
              </a:rPr>
              <a:t>q)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Heavy Ion Physics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430" y="4263676"/>
            <a:ext cx="8066316" cy="98488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 smtClean="0">
                <a:solidFill>
                  <a:srgbClr val="0000FF"/>
                </a:solidFill>
              </a:rPr>
              <a:t> will: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3800"/>
                </a:solidFill>
              </a:rPr>
              <a:t>Publish 50++ </a:t>
            </a:r>
            <a:r>
              <a:rPr lang="en-US" baseline="30000" dirty="0" smtClean="0">
                <a:solidFill>
                  <a:srgbClr val="003800"/>
                </a:solidFill>
              </a:rPr>
              <a:t> </a:t>
            </a:r>
            <a:r>
              <a:rPr lang="en-US" dirty="0" smtClean="0">
                <a:solidFill>
                  <a:srgbClr val="003800"/>
                </a:solidFill>
              </a:rPr>
              <a:t>publications/year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3800"/>
                </a:solidFill>
              </a:rPr>
              <a:t>Give high visibility for students: </a:t>
            </a:r>
            <a:r>
              <a:rPr lang="en-US" dirty="0">
                <a:solidFill>
                  <a:srgbClr val="003800"/>
                </a:solidFill>
              </a:rPr>
              <a:t>~</a:t>
            </a:r>
            <a:r>
              <a:rPr lang="en-US" dirty="0" smtClean="0">
                <a:solidFill>
                  <a:srgbClr val="003800"/>
                </a:solidFill>
              </a:rPr>
              <a:t> 2 </a:t>
            </a:r>
            <a:r>
              <a:rPr lang="en-US" dirty="0" err="1" smtClean="0">
                <a:solidFill>
                  <a:srgbClr val="003800"/>
                </a:solidFill>
              </a:rPr>
              <a:t>publications+conf’s</a:t>
            </a:r>
            <a:r>
              <a:rPr lang="en-US" dirty="0" smtClean="0">
                <a:solidFill>
                  <a:srgbClr val="003800"/>
                </a:solidFill>
              </a:rPr>
              <a:t> for our PhD students.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586" y="5488079"/>
            <a:ext cx="8066316" cy="98488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 smtClean="0">
                <a:solidFill>
                  <a:srgbClr val="0000FF"/>
                </a:solidFill>
              </a:rPr>
              <a:t> will continue to develop state-of-the-art technology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530053"/>
                </a:solidFill>
              </a:rPr>
              <a:t>Upgrade: 40 MHz event-rec, </a:t>
            </a:r>
            <a:r>
              <a:rPr lang="en-US" dirty="0" err="1" smtClean="0">
                <a:solidFill>
                  <a:srgbClr val="530053"/>
                </a:solidFill>
              </a:rPr>
              <a:t>VeloPix</a:t>
            </a:r>
            <a:r>
              <a:rPr lang="en-US" dirty="0" smtClean="0">
                <a:solidFill>
                  <a:srgbClr val="530053"/>
                </a:solidFill>
              </a:rPr>
              <a:t> </a:t>
            </a:r>
            <a:r>
              <a:rPr lang="en-US" dirty="0" smtClean="0">
                <a:solidFill>
                  <a:srgbClr val="530053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530053"/>
                </a:solidFill>
              </a:rPr>
              <a:t>-channel cooling, </a:t>
            </a:r>
            <a:r>
              <a:rPr lang="en-US" dirty="0" err="1" smtClean="0">
                <a:solidFill>
                  <a:srgbClr val="530053"/>
                </a:solidFill>
              </a:rPr>
              <a:t>SciFi</a:t>
            </a:r>
            <a:r>
              <a:rPr lang="en-US" dirty="0" smtClean="0">
                <a:solidFill>
                  <a:srgbClr val="530053"/>
                </a:solidFill>
              </a:rPr>
              <a:t> with </a:t>
            </a:r>
            <a:r>
              <a:rPr lang="en-US" dirty="0" err="1" smtClean="0">
                <a:solidFill>
                  <a:srgbClr val="530053"/>
                </a:solidFill>
              </a:rPr>
              <a:t>SiPM</a:t>
            </a:r>
            <a:r>
              <a:rPr lang="en-US" dirty="0" smtClean="0">
                <a:solidFill>
                  <a:srgbClr val="530053"/>
                </a:solidFill>
              </a:rPr>
              <a:t> at -40</a:t>
            </a:r>
            <a:r>
              <a:rPr lang="en-US" baseline="30000" dirty="0" smtClean="0">
                <a:solidFill>
                  <a:srgbClr val="530053"/>
                </a:solidFill>
              </a:rPr>
              <a:t>o</a:t>
            </a:r>
            <a:r>
              <a:rPr lang="en-US" dirty="0" smtClean="0">
                <a:solidFill>
                  <a:srgbClr val="530053"/>
                </a:solidFill>
              </a:rPr>
              <a:t>C,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530053"/>
                </a:solidFill>
              </a:rPr>
              <a:t>Allowing students to work on challenging </a:t>
            </a:r>
            <a:r>
              <a:rPr lang="en-US" b="1" i="1" dirty="0" smtClean="0">
                <a:solidFill>
                  <a:srgbClr val="530053"/>
                </a:solidFill>
              </a:rPr>
              <a:t>hardware and analysis</a:t>
            </a:r>
            <a:r>
              <a:rPr lang="en-US" dirty="0" smtClean="0">
                <a:solidFill>
                  <a:srgbClr val="530053"/>
                </a:solidFill>
              </a:rPr>
              <a:t>.</a:t>
            </a:r>
            <a:endParaRPr lang="en-US" dirty="0">
              <a:solidFill>
                <a:srgbClr val="53005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69573" y="2029154"/>
            <a:ext cx="3664359" cy="2778798"/>
            <a:chOff x="5479640" y="3101039"/>
            <a:chExt cx="3664359" cy="2778798"/>
          </a:xfrm>
        </p:grpSpPr>
        <p:grpSp>
          <p:nvGrpSpPr>
            <p:cNvPr id="6" name="Group 5"/>
            <p:cNvGrpSpPr/>
            <p:nvPr/>
          </p:nvGrpSpPr>
          <p:grpSpPr>
            <a:xfrm>
              <a:off x="5479640" y="3101040"/>
              <a:ext cx="3651132" cy="2778797"/>
              <a:chOff x="1423782" y="698500"/>
              <a:chExt cx="6629400" cy="61595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23782" y="698500"/>
                <a:ext cx="6629400" cy="61595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447800" y="698500"/>
                <a:ext cx="746478" cy="10936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482800" y="3101039"/>
              <a:ext cx="3661199" cy="277879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435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“Think Tank for Future Upgrades”</a:t>
            </a:r>
            <a:endParaRPr lang="en-US" dirty="0"/>
          </a:p>
        </p:txBody>
      </p:sp>
      <p:pic>
        <p:nvPicPr>
          <p:cNvPr id="4" name="Picture 3" descr="TheatreOfDrea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7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895" y="934942"/>
            <a:ext cx="8858878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Physics Proposal: “</a:t>
            </a:r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 smtClean="0">
                <a:solidFill>
                  <a:srgbClr val="0000FF"/>
                </a:solidFill>
              </a:rPr>
              <a:t> Expression of Interest for phase-II” being prepared.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To be presented to LHCC in early 2017.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430" y="5530560"/>
            <a:ext cx="8159246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LHCb</a:t>
            </a:r>
            <a:r>
              <a:rPr lang="en-US" sz="2800" dirty="0" smtClean="0">
                <a:solidFill>
                  <a:srgbClr val="0000FF"/>
                </a:solidFill>
              </a:rPr>
              <a:t> will have an exciting future beyond 2025:</a:t>
            </a:r>
          </a:p>
          <a:p>
            <a:pPr marL="285750" indent="-285750">
              <a:buFontTx/>
              <a:buChar char="•"/>
            </a:pPr>
            <a:r>
              <a:rPr lang="en-US" sz="2800" b="1" dirty="0" smtClean="0">
                <a:solidFill>
                  <a:srgbClr val="81071F"/>
                </a:solidFill>
              </a:rPr>
              <a:t>We propose to play a leading role in that future.</a:t>
            </a:r>
          </a:p>
        </p:txBody>
      </p:sp>
    </p:spTree>
    <p:extLst>
      <p:ext uri="{BB962C8B-B14F-4D97-AF65-F5344CB8AC3E}">
        <p14:creationId xmlns:p14="http://schemas.microsoft.com/office/powerpoint/2010/main" val="71327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8"/>
            <a:ext cx="9144000" cy="696078"/>
          </a:xfrm>
        </p:spPr>
        <p:txBody>
          <a:bodyPr/>
          <a:lstStyle/>
          <a:p>
            <a:r>
              <a:rPr lang="en-US" dirty="0" smtClean="0"/>
              <a:t>The Mass and </a:t>
            </a:r>
            <a:r>
              <a:rPr lang="en-US" dirty="0" err="1" smtClean="0"/>
              <a:t>Flavour</a:t>
            </a:r>
            <a:r>
              <a:rPr lang="en-US" dirty="0" smtClean="0"/>
              <a:t> Puzzle             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853" y="221669"/>
            <a:ext cx="1875886" cy="275232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69" y="3987526"/>
            <a:ext cx="2591665" cy="260575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1" y="1455992"/>
            <a:ext cx="4879289" cy="151800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1" y="4801087"/>
            <a:ext cx="2133100" cy="103423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280" y="3738640"/>
            <a:ext cx="2117611" cy="90754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41" y="5953772"/>
            <a:ext cx="2174310" cy="63950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6869" y="4801086"/>
            <a:ext cx="2229340" cy="103423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2953" y="5953771"/>
            <a:ext cx="2778535" cy="63950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34455" y="806336"/>
            <a:ext cx="6366797" cy="461665"/>
          </a:xfrm>
          <a:prstGeom prst="rect">
            <a:avLst/>
          </a:prstGeom>
          <a:noFill/>
          <a:ln w="25400">
            <a:solidFill>
              <a:srgbClr val="AA0728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</a:t>
            </a:r>
            <a:r>
              <a:rPr lang="en-US" sz="2400" dirty="0" smtClean="0">
                <a:solidFill>
                  <a:srgbClr val="0000FF"/>
                </a:solidFill>
              </a:rPr>
              <a:t>) 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dirty="0" smtClean="0">
                <a:solidFill>
                  <a:srgbClr val="0000FF"/>
                </a:solidFill>
              </a:rPr>
              <a:t>rigin of the 3 generations CKM structure of CC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4455" y="3754130"/>
            <a:ext cx="3192250" cy="461665"/>
          </a:xfrm>
          <a:prstGeom prst="rect">
            <a:avLst/>
          </a:prstGeom>
          <a:noFill/>
          <a:ln w="25400">
            <a:solidFill>
              <a:srgbClr val="AA0728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ii) The absence of FCNC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54885" y="3454171"/>
            <a:ext cx="94634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0349" y="3190848"/>
            <a:ext cx="8676486" cy="430887"/>
          </a:xfrm>
          <a:prstGeom prst="rect">
            <a:avLst/>
          </a:prstGeom>
          <a:solidFill>
            <a:srgbClr val="000090"/>
          </a:solidFill>
          <a:effectLst>
            <a:glow rad="317500">
              <a:srgbClr val="FFFF00">
                <a:alpha val="75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What is the origin of the hierarchy of particle masses and weak couplings?  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2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Flavour</a:t>
            </a:r>
            <a:r>
              <a:rPr lang="en-US" dirty="0" smtClean="0"/>
              <a:t> Physics as seen by Sheldon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785" y="947111"/>
            <a:ext cx="8380976" cy="539713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 type="none" w="lg" len="med"/>
          </a:ln>
        </p:spPr>
      </p:pic>
    </p:spTree>
    <p:extLst>
      <p:ext uri="{BB962C8B-B14F-4D97-AF65-F5344CB8AC3E}">
        <p14:creationId xmlns:p14="http://schemas.microsoft.com/office/powerpoint/2010/main" val="29655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Flavour</a:t>
            </a:r>
            <a:r>
              <a:rPr lang="en-US" dirty="0" smtClean="0"/>
              <a:t> Physics as seen by Sheldon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785" y="947111"/>
            <a:ext cx="8380976" cy="539713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 type="none" w="lg" len="med"/>
          </a:ln>
        </p:spPr>
      </p:pic>
      <p:pic>
        <p:nvPicPr>
          <p:cNvPr id="7" name="Picture 6" descr="Nima-and-Graham-during-talk-reduc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0"/>
          <a:stretch/>
        </p:blipFill>
        <p:spPr>
          <a:xfrm>
            <a:off x="5916962" y="2736861"/>
            <a:ext cx="2446741" cy="292905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69326" y="14923"/>
            <a:ext cx="2338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nd </a:t>
            </a:r>
            <a:r>
              <a:rPr lang="en-US" sz="3600" dirty="0" err="1" smtClean="0">
                <a:solidFill>
                  <a:schemeClr val="bg1"/>
                </a:solidFill>
              </a:rPr>
              <a:t>Nima</a:t>
            </a:r>
            <a:r>
              <a:rPr lang="en-US" sz="3600" dirty="0" smtClean="0">
                <a:solidFill>
                  <a:schemeClr val="bg1"/>
                </a:solidFill>
              </a:rPr>
              <a:t>...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897" y="5173156"/>
            <a:ext cx="4730682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Very cool </a:t>
            </a:r>
            <a:r>
              <a:rPr lang="en-US" sz="2400" dirty="0" smtClean="0">
                <a:solidFill>
                  <a:srgbClr val="0000FF"/>
                </a:solidFill>
              </a:rPr>
              <a:t>and of </a:t>
            </a:r>
            <a:r>
              <a:rPr lang="en-US" sz="2400" dirty="0" smtClean="0">
                <a:solidFill>
                  <a:srgbClr val="FF0000"/>
                </a:solidFill>
              </a:rPr>
              <a:t>critical </a:t>
            </a:r>
            <a:r>
              <a:rPr lang="en-US" sz="2400" dirty="0" smtClean="0">
                <a:solidFill>
                  <a:srgbClr val="0000FF"/>
                </a:solidFill>
              </a:rPr>
              <a:t>importance!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4145" y="1263754"/>
            <a:ext cx="5208487" cy="2939946"/>
            <a:chOff x="434145" y="1263754"/>
            <a:chExt cx="5208487" cy="2939946"/>
          </a:xfrm>
        </p:grpSpPr>
        <p:pic>
          <p:nvPicPr>
            <p:cNvPr id="5" name="Picture 4" descr="nimaflavor-1024x57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45" y="1263754"/>
              <a:ext cx="5208487" cy="2939946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161446" y="2094046"/>
              <a:ext cx="378326" cy="486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882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Finally: my </a:t>
            </a:r>
            <a:r>
              <a:rPr lang="en-US" dirty="0"/>
              <a:t>p</a:t>
            </a:r>
            <a:r>
              <a:rPr lang="en-US" dirty="0" smtClean="0"/>
              <a:t>ersonal view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3" descr="Marcel_en_Eri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9" t="27808" r="12676" b="41399"/>
          <a:stretch/>
        </p:blipFill>
        <p:spPr>
          <a:xfrm>
            <a:off x="4516120" y="858239"/>
            <a:ext cx="1672753" cy="249898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0" name="Picture 9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" y="732301"/>
            <a:ext cx="4294599" cy="610219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69096" y="4250871"/>
            <a:ext cx="4367746" cy="252376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Since adolescence a dream for me to do science on fundaments of nature,</a:t>
            </a:r>
          </a:p>
          <a:p>
            <a:pPr marL="285750" indent="-285750">
              <a:buFontTx/>
              <a:buChar char="•"/>
            </a:pPr>
            <a:endParaRPr lang="en-US" sz="10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•"/>
            </a:pPr>
            <a:endParaRPr lang="en-US" sz="6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These days of LHC physics are the highlight of my scientific life,</a:t>
            </a:r>
          </a:p>
          <a:p>
            <a:pPr marL="285750" indent="-285750">
              <a:buFontTx/>
              <a:buChar char="•"/>
            </a:pPr>
            <a:endParaRPr lang="en-US" sz="10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•"/>
            </a:pPr>
            <a:endParaRPr lang="en-US" sz="6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Each day I learn from science at the LHC, future is even more exciting!</a:t>
            </a:r>
          </a:p>
          <a:p>
            <a:pPr marL="285750" indent="-285750">
              <a:buFontTx/>
              <a:buChar char="•"/>
            </a:pPr>
            <a:endParaRPr lang="en-US" sz="600" dirty="0" smtClean="0">
              <a:solidFill>
                <a:srgbClr val="0000FF"/>
              </a:solidFill>
            </a:endParaRPr>
          </a:p>
        </p:txBody>
      </p:sp>
      <p:pic>
        <p:nvPicPr>
          <p:cNvPr id="6" name="Picture 5" descr="phaseTra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49" y="863185"/>
            <a:ext cx="2629876" cy="1745019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36385" y="4808516"/>
            <a:ext cx="3440782" cy="948816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781" y="5376175"/>
            <a:ext cx="311673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EW Symmetry Breaking (mass)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995" y="3599620"/>
            <a:ext cx="8987957" cy="430887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glow rad="317500">
              <a:srgbClr val="FFFF00">
                <a:alpha val="75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Do all matter-antimatter asymmetries originate from Higgs-Yukawa coupling?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22962" y="2505670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334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pic>
        <p:nvPicPr>
          <p:cNvPr id="4" name="Picture 3" descr="Detecteu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63" b="20988"/>
          <a:stretch/>
        </p:blipFill>
        <p:spPr>
          <a:xfrm>
            <a:off x="275986" y="1288728"/>
            <a:ext cx="8707927" cy="362848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39868" y="5328089"/>
            <a:ext cx="7789312" cy="76944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 smtClean="0">
                <a:solidFill>
                  <a:srgbClr val="0000FF"/>
                </a:solidFill>
              </a:rPr>
              <a:t>Precision measurements on fundamental (complex) couplings,</a:t>
            </a:r>
          </a:p>
          <a:p>
            <a:pPr marL="342900" indent="-342900">
              <a:buAutoNum type="arabicPeriod"/>
            </a:pPr>
            <a:r>
              <a:rPr lang="en-US" sz="2200" dirty="0" smtClean="0">
                <a:solidFill>
                  <a:srgbClr val="0000FF"/>
                </a:solidFill>
              </a:rPr>
              <a:t>Searches for New Physics through quantum corrections.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8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and BSM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952" y="4998752"/>
            <a:ext cx="6590051" cy="1649708"/>
          </a:xfr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tx1"/>
                </a:solidFill>
              </a:rPr>
              <a:t>T</a:t>
            </a:r>
            <a:r>
              <a:rPr lang="en-US" sz="2800" u="sng" dirty="0" smtClean="0">
                <a:solidFill>
                  <a:schemeClr val="tx1"/>
                </a:solidFill>
              </a:rPr>
              <a:t>wo </a:t>
            </a:r>
            <a:r>
              <a:rPr lang="en-US" sz="2800" u="sng" dirty="0">
                <a:solidFill>
                  <a:schemeClr val="tx1"/>
                </a:solidFill>
              </a:rPr>
              <a:t>e</a:t>
            </a:r>
            <a:r>
              <a:rPr lang="en-US" sz="2800" u="sng" dirty="0" smtClean="0">
                <a:solidFill>
                  <a:schemeClr val="tx1"/>
                </a:solidFill>
              </a:rPr>
              <a:t>xamples of sensitivities for NP: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/>
              <a:t> (Very) Rare Decays: the </a:t>
            </a:r>
            <a:r>
              <a:rPr lang="en-US" sz="2800" dirty="0" err="1" smtClean="0"/>
              <a:t>b</a:t>
            </a:r>
            <a:r>
              <a:rPr lang="en-US" sz="2800" dirty="0" err="1" smtClean="0">
                <a:sym typeface="Wingdings"/>
              </a:rPr>
              <a:t>s</a:t>
            </a:r>
            <a:r>
              <a:rPr lang="en-US" sz="2800" dirty="0" smtClean="0">
                <a:sym typeface="Wingdings"/>
              </a:rPr>
              <a:t> transition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>
                <a:sym typeface="Wingdings"/>
              </a:rPr>
              <a:t>CP Violation and </a:t>
            </a:r>
            <a:r>
              <a:rPr lang="en-US" sz="2800" dirty="0">
                <a:sym typeface="Wingdings"/>
              </a:rPr>
              <a:t>B</a:t>
            </a:r>
            <a:r>
              <a:rPr lang="en-US" sz="2800" baseline="30000" dirty="0">
                <a:sym typeface="Wingdings"/>
              </a:rPr>
              <a:t>0</a:t>
            </a:r>
            <a:r>
              <a:rPr lang="en-US" sz="2800" baseline="-25000" dirty="0">
                <a:sym typeface="Wingdings"/>
              </a:rPr>
              <a:t>(s</a:t>
            </a:r>
            <a:r>
              <a:rPr lang="en-US" sz="2800" baseline="-25000" dirty="0" smtClean="0">
                <a:sym typeface="Wingdings"/>
              </a:rPr>
              <a:t>)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- </a:t>
            </a:r>
            <a:r>
              <a:rPr lang="en-US" sz="2800" dirty="0">
                <a:sym typeface="Wingdings"/>
              </a:rPr>
              <a:t>B</a:t>
            </a:r>
            <a:r>
              <a:rPr lang="en-US" sz="2800" baseline="30000" dirty="0">
                <a:sym typeface="Wingdings"/>
              </a:rPr>
              <a:t>0</a:t>
            </a:r>
            <a:r>
              <a:rPr lang="en-US" sz="2800" baseline="-25000" dirty="0">
                <a:sym typeface="Wingdings"/>
              </a:rPr>
              <a:t>(s)</a:t>
            </a:r>
            <a:r>
              <a:rPr lang="en-US" sz="2800" dirty="0">
                <a:sym typeface="Wingdings"/>
              </a:rPr>
              <a:t> Mixing</a:t>
            </a:r>
            <a:endParaRPr lang="en-US" sz="2800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068" y="811135"/>
            <a:ext cx="4135775" cy="212365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M</a:t>
            </a:r>
            <a:r>
              <a:rPr lang="en-US" sz="2200" dirty="0" smtClean="0">
                <a:solidFill>
                  <a:srgbClr val="0000FF"/>
                </a:solidFill>
              </a:rPr>
              <a:t>any physics channels sensitive to a broad spectrum of BSM physics: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Z’ and W’, </a:t>
            </a:r>
            <a:r>
              <a:rPr lang="en-US" sz="2200" dirty="0" err="1" smtClean="0"/>
              <a:t>lepto</a:t>
            </a:r>
            <a:r>
              <a:rPr lang="en-US" sz="2200" dirty="0" smtClean="0"/>
              <a:t>-quarks, 2HDM, Little Higgs, Randall </a:t>
            </a:r>
            <a:r>
              <a:rPr lang="en-US" sz="2200" dirty="0" err="1" smtClean="0"/>
              <a:t>Sundrum</a:t>
            </a:r>
            <a:r>
              <a:rPr lang="en-US" sz="2200" dirty="0" smtClean="0"/>
              <a:t>, vector-like fermions, </a:t>
            </a:r>
            <a:r>
              <a:rPr lang="en-US" sz="2200" dirty="0" err="1"/>
              <a:t>a</a:t>
            </a:r>
            <a:r>
              <a:rPr lang="en-US" sz="2200" dirty="0" err="1" smtClean="0"/>
              <a:t>xions</a:t>
            </a:r>
            <a:r>
              <a:rPr lang="en-US" sz="2200" dirty="0" smtClean="0"/>
              <a:t>, </a:t>
            </a:r>
            <a:r>
              <a:rPr lang="en-US" sz="2200" dirty="0" err="1" smtClean="0"/>
              <a:t>Majorana</a:t>
            </a:r>
            <a:r>
              <a:rPr lang="en-US" sz="2200" dirty="0" smtClean="0"/>
              <a:t> neutrino’s</a:t>
            </a:r>
            <a:r>
              <a:rPr lang="mr-IN" sz="2200" dirty="0" smtClean="0"/>
              <a:t>…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870" y="716337"/>
            <a:ext cx="4078860" cy="420928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56760" y="4055986"/>
            <a:ext cx="2095445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Zoltan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Ligeti</a:t>
            </a:r>
            <a:r>
              <a:rPr lang="en-US" sz="1600" b="1" dirty="0" smtClean="0">
                <a:solidFill>
                  <a:srgbClr val="000090"/>
                </a:solidFill>
              </a:rPr>
              <a:t> CKM2016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730" y="3516252"/>
            <a:ext cx="3939475" cy="43088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Current observations or “hints” :</a:t>
            </a:r>
            <a:endParaRPr lang="en-US" sz="2200" dirty="0"/>
          </a:p>
        </p:txBody>
      </p:sp>
      <p:sp>
        <p:nvSpPr>
          <p:cNvPr id="13" name="Oval 12"/>
          <p:cNvSpPr/>
          <p:nvPr/>
        </p:nvSpPr>
        <p:spPr>
          <a:xfrm>
            <a:off x="5922211" y="1684421"/>
            <a:ext cx="588211" cy="334211"/>
          </a:xfrm>
          <a:prstGeom prst="ellipse">
            <a:avLst/>
          </a:prstGeom>
          <a:noFill/>
          <a:ln w="25400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99137" y="1863557"/>
            <a:ext cx="716547" cy="334211"/>
          </a:xfrm>
          <a:prstGeom prst="ellipse">
            <a:avLst/>
          </a:prstGeom>
          <a:noFill/>
          <a:ln w="25400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10422" y="2571171"/>
            <a:ext cx="1373581" cy="334211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208283" y="3109917"/>
            <a:ext cx="1058094" cy="232188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78915" y="2861277"/>
            <a:ext cx="1058094" cy="232188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769097" y="3342105"/>
            <a:ext cx="931114" cy="245556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42485" y="1582818"/>
            <a:ext cx="1299409" cy="334211"/>
          </a:xfrm>
          <a:prstGeom prst="ellipse">
            <a:avLst/>
          </a:prstGeom>
          <a:noFill/>
          <a:ln w="25400">
            <a:solidFill>
              <a:srgbClr val="800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922559" y="1052518"/>
            <a:ext cx="1630601" cy="334211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23262" y="4625475"/>
            <a:ext cx="1243263" cy="286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55056" y="4542927"/>
            <a:ext cx="162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Significance </a:t>
            </a:r>
            <a:r>
              <a:rPr lang="en-US" dirty="0">
                <a:latin typeface="Symbol"/>
              </a:rPr>
              <a:t>(</a:t>
            </a:r>
            <a:r>
              <a:rPr lang="en-US" dirty="0" smtClean="0">
                <a:latin typeface="Symbol"/>
              </a:rPr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865342" y="1684421"/>
            <a:ext cx="268130" cy="1903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839809" y="2656482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 cleanliness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5120104" y="6082630"/>
            <a:ext cx="21389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77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1) Rare Decays: </a:t>
            </a:r>
            <a:r>
              <a:rPr lang="en-US" dirty="0" err="1" smtClean="0">
                <a:sym typeface="Wingdings"/>
              </a:rPr>
              <a:t>bs</a:t>
            </a:r>
            <a:r>
              <a:rPr lang="en-US" dirty="0" smtClean="0">
                <a:sym typeface="Wingdings"/>
              </a:rPr>
              <a:t> transition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(</a:t>
            </a:r>
            <a:r>
              <a:rPr lang="en-US" dirty="0" err="1" smtClean="0">
                <a:solidFill>
                  <a:srgbClr val="FFFF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) </a:t>
            </a:r>
            <a:r>
              <a:rPr lang="en-US" dirty="0" smtClean="0">
                <a:solidFill>
                  <a:srgbClr val="FFFF00"/>
                </a:solidFill>
              </a:rPr>
              <a:t>B</a:t>
            </a:r>
            <a:r>
              <a:rPr lang="en-US" baseline="30000" dirty="0" smtClean="0">
                <a:solidFill>
                  <a:srgbClr val="FFFF00"/>
                </a:solidFill>
              </a:rPr>
              <a:t>0</a:t>
            </a:r>
            <a:r>
              <a:rPr lang="en-US" baseline="-25000" dirty="0" smtClean="0">
                <a:solidFill>
                  <a:srgbClr val="FFFF00"/>
                </a:solidFill>
              </a:rPr>
              <a:t>(s)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403" y="970329"/>
            <a:ext cx="2092091" cy="162290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084" y="4212984"/>
            <a:ext cx="2326922" cy="138833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631323" y="5287844"/>
            <a:ext cx="115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MFV loop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70619" y="2308023"/>
            <a:ext cx="169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“Anarchic” tree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05" y="4373036"/>
            <a:ext cx="3869714" cy="232605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5" name="Picture 14" descr="hidef_CMSLHCb_fig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5" y="1554997"/>
            <a:ext cx="3869714" cy="229280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7128" y="3906097"/>
            <a:ext cx="3001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B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- </a:t>
            </a:r>
            <a:r>
              <a:rPr lang="en-US" sz="2000" b="1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: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first evidence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23" y="4605215"/>
            <a:ext cx="1828800" cy="55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155" y="744616"/>
            <a:ext cx="3809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B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0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s</a:t>
            </a:r>
            <a:r>
              <a:rPr lang="en-US" sz="2400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- </a:t>
            </a:r>
            <a:r>
              <a:rPr lang="en-US" sz="2400" b="1" dirty="0" smtClean="0">
                <a:solidFill>
                  <a:srgbClr val="0000FF"/>
                </a:solidFill>
              </a:rPr>
              <a:t> : </a:t>
            </a:r>
            <a:r>
              <a:rPr lang="en-US" sz="2000" dirty="0" smtClean="0">
                <a:solidFill>
                  <a:srgbClr val="0000FF"/>
                </a:solidFill>
              </a:rPr>
              <a:t>Discovered in 2015: 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“Golden channel for SUSY”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4683" y="5363781"/>
            <a:ext cx="150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2.3 </a:t>
            </a:r>
            <a:r>
              <a:rPr lang="en-US" dirty="0">
                <a:solidFill>
                  <a:srgbClr val="0000FF"/>
                </a:solidFill>
                <a:latin typeface="Symbol"/>
                <a:sym typeface="Wingdings"/>
              </a:rPr>
              <a:t>s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above </a:t>
            </a:r>
            <a:endParaRPr lang="en-US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SM prediction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4652" y="785663"/>
            <a:ext cx="150554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NP Sensitivity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48152" y="3393669"/>
            <a:ext cx="288500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Currently (3 fb</a:t>
            </a:r>
            <a:r>
              <a:rPr lang="en-US" baseline="30000" dirty="0" smtClean="0"/>
              <a:t>-1</a:t>
            </a:r>
            <a:r>
              <a:rPr lang="en-US" dirty="0" smtClean="0"/>
              <a:t>):</a:t>
            </a:r>
            <a:r>
              <a:rPr lang="en-US" dirty="0" smtClean="0">
                <a:latin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L </a:t>
            </a:r>
            <a:r>
              <a:rPr lang="en-US" dirty="0" smtClean="0">
                <a:solidFill>
                  <a:srgbClr val="FF0000"/>
                </a:solidFill>
              </a:rPr>
              <a:t>≈ 40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70619" y="1252447"/>
            <a:ext cx="2108269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U. </a:t>
            </a:r>
            <a:r>
              <a:rPr lang="en-US" sz="1400" b="1" dirty="0" err="1" smtClean="0">
                <a:solidFill>
                  <a:srgbClr val="000090"/>
                </a:solidFill>
              </a:rPr>
              <a:t>Haisch</a:t>
            </a:r>
            <a:r>
              <a:rPr lang="en-US" sz="1400" b="1" dirty="0" smtClean="0">
                <a:solidFill>
                  <a:srgbClr val="000090"/>
                </a:solidFill>
              </a:rPr>
              <a:t>, Heavy </a:t>
            </a:r>
            <a:r>
              <a:rPr lang="en-US" sz="1400" b="1" dirty="0" err="1" smtClean="0">
                <a:solidFill>
                  <a:srgbClr val="000090"/>
                </a:solidFill>
              </a:rPr>
              <a:t>Flavours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1400" b="1" dirty="0">
                <a:solidFill>
                  <a:srgbClr val="000090"/>
                </a:solidFill>
              </a:rPr>
              <a:t>a</a:t>
            </a:r>
            <a:r>
              <a:rPr lang="en-US" sz="1400" b="1" dirty="0" smtClean="0">
                <a:solidFill>
                  <a:srgbClr val="000090"/>
                </a:solidFill>
              </a:rPr>
              <a:t>t HL-LHC, 2016, </a:t>
            </a:r>
            <a:r>
              <a:rPr lang="en-US" sz="1400" b="1" dirty="0" err="1" smtClean="0">
                <a:solidFill>
                  <a:srgbClr val="000090"/>
                </a:solidFill>
              </a:rPr>
              <a:t>Cern</a:t>
            </a:r>
            <a:endParaRPr lang="en-US" sz="1400" b="1" dirty="0" smtClean="0">
              <a:solidFill>
                <a:srgbClr val="000090"/>
              </a:solidFill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08" y="3758464"/>
            <a:ext cx="1583983" cy="5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34" y="2633669"/>
            <a:ext cx="3581400" cy="6223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88" y="5657176"/>
            <a:ext cx="2298700" cy="533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70192" y="6303025"/>
            <a:ext cx="294327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Currently (3 fb</a:t>
            </a:r>
            <a:r>
              <a:rPr lang="en-US" baseline="30000" dirty="0" smtClean="0"/>
              <a:t>-1</a:t>
            </a:r>
            <a:r>
              <a:rPr lang="en-US" dirty="0" smtClean="0"/>
              <a:t>):</a:t>
            </a:r>
            <a:r>
              <a:rPr lang="en-US" dirty="0" smtClean="0">
                <a:latin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L </a:t>
            </a:r>
            <a:r>
              <a:rPr lang="en-US" dirty="0" smtClean="0">
                <a:solidFill>
                  <a:srgbClr val="FF0000"/>
                </a:solidFill>
              </a:rPr>
              <a:t>≈ 0.5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889984" y="4008219"/>
            <a:ext cx="325401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" grpId="0" animBg="1"/>
      <p:bldP spid="18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1) Rare Decays: </a:t>
            </a:r>
            <a:r>
              <a:rPr lang="en-US" dirty="0" err="1" smtClean="0">
                <a:sym typeface="Wingdings"/>
              </a:rPr>
              <a:t>bs</a:t>
            </a:r>
            <a:r>
              <a:rPr lang="en-US" dirty="0" smtClean="0">
                <a:sym typeface="Wingdings"/>
              </a:rPr>
              <a:t> transition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(</a:t>
            </a:r>
            <a:r>
              <a:rPr lang="en-US" dirty="0" err="1" smtClean="0">
                <a:solidFill>
                  <a:srgbClr val="FFFF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) </a:t>
            </a:r>
            <a:r>
              <a:rPr lang="en-US" dirty="0" smtClean="0">
                <a:solidFill>
                  <a:srgbClr val="FFFF00"/>
                </a:solidFill>
              </a:rPr>
              <a:t>B</a:t>
            </a:r>
            <a:r>
              <a:rPr lang="en-US" baseline="30000" dirty="0" smtClean="0">
                <a:solidFill>
                  <a:srgbClr val="FFFF00"/>
                </a:solidFill>
              </a:rPr>
              <a:t>0</a:t>
            </a:r>
            <a:r>
              <a:rPr lang="en-US" baseline="-25000" dirty="0" smtClean="0">
                <a:solidFill>
                  <a:srgbClr val="FFFF00"/>
                </a:solidFill>
              </a:rPr>
              <a:t>(s)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-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403" y="970329"/>
            <a:ext cx="2092091" cy="162290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084" y="4212984"/>
            <a:ext cx="2326922" cy="138833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631323" y="5287844"/>
            <a:ext cx="115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MFV loop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70619" y="2308023"/>
            <a:ext cx="169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“Anarchic” tree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05" y="4373036"/>
            <a:ext cx="3869714" cy="232605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5" name="Picture 14" descr="hidef_CMSLHCb_fig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5" y="1554997"/>
            <a:ext cx="3869714" cy="229280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7128" y="3906097"/>
            <a:ext cx="3001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B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- </a:t>
            </a:r>
            <a:r>
              <a:rPr lang="en-US" sz="2000" b="1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: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first evidence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23" y="4605215"/>
            <a:ext cx="1828800" cy="55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155" y="744616"/>
            <a:ext cx="3809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B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0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s</a:t>
            </a:r>
            <a:r>
              <a:rPr lang="en-US" sz="2400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2400" b="1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- </a:t>
            </a:r>
            <a:r>
              <a:rPr lang="en-US" sz="2400" b="1" dirty="0" smtClean="0">
                <a:solidFill>
                  <a:srgbClr val="0000FF"/>
                </a:solidFill>
              </a:rPr>
              <a:t> : </a:t>
            </a:r>
            <a:r>
              <a:rPr lang="en-US" sz="2000" dirty="0" smtClean="0">
                <a:solidFill>
                  <a:srgbClr val="0000FF"/>
                </a:solidFill>
              </a:rPr>
              <a:t>Discovered in 2015: 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“Golden channel for SUSY”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4683" y="5363781"/>
            <a:ext cx="150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2.3 </a:t>
            </a:r>
            <a:r>
              <a:rPr lang="en-US" dirty="0">
                <a:solidFill>
                  <a:srgbClr val="0000FF"/>
                </a:solidFill>
                <a:latin typeface="Symbol"/>
                <a:sym typeface="Wingdings"/>
              </a:rPr>
              <a:t>s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above </a:t>
            </a:r>
            <a:endParaRPr lang="en-US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SM prediction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4652" y="785663"/>
            <a:ext cx="150554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NP Sensitivity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14472" y="3393669"/>
            <a:ext cx="304798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Upgrade (50 fb</a:t>
            </a:r>
            <a:r>
              <a:rPr lang="en-US" baseline="30000" dirty="0" smtClean="0"/>
              <a:t>-1</a:t>
            </a:r>
            <a:r>
              <a:rPr lang="en-US" dirty="0" smtClean="0"/>
              <a:t>):</a:t>
            </a:r>
            <a:r>
              <a:rPr lang="en-US" dirty="0" smtClean="0">
                <a:latin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L </a:t>
            </a:r>
            <a:r>
              <a:rPr lang="en-US" dirty="0" smtClean="0">
                <a:solidFill>
                  <a:srgbClr val="FF0000"/>
                </a:solidFill>
              </a:rPr>
              <a:t>≈ 200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70619" y="1252447"/>
            <a:ext cx="2108269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U. </a:t>
            </a:r>
            <a:r>
              <a:rPr lang="en-US" sz="1400" b="1" dirty="0" err="1" smtClean="0">
                <a:solidFill>
                  <a:srgbClr val="000090"/>
                </a:solidFill>
              </a:rPr>
              <a:t>Haisch</a:t>
            </a:r>
            <a:r>
              <a:rPr lang="en-US" sz="1400" b="1" dirty="0" smtClean="0">
                <a:solidFill>
                  <a:srgbClr val="000090"/>
                </a:solidFill>
              </a:rPr>
              <a:t>, Heavy </a:t>
            </a:r>
            <a:r>
              <a:rPr lang="en-US" sz="1400" b="1" dirty="0" err="1" smtClean="0">
                <a:solidFill>
                  <a:srgbClr val="000090"/>
                </a:solidFill>
              </a:rPr>
              <a:t>Flavours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1400" b="1" dirty="0">
                <a:solidFill>
                  <a:srgbClr val="000090"/>
                </a:solidFill>
              </a:rPr>
              <a:t>a</a:t>
            </a:r>
            <a:r>
              <a:rPr lang="en-US" sz="1400" b="1" dirty="0" smtClean="0">
                <a:solidFill>
                  <a:srgbClr val="000090"/>
                </a:solidFill>
              </a:rPr>
              <a:t>t HL-LHC, 2016, </a:t>
            </a:r>
            <a:r>
              <a:rPr lang="en-US" sz="1400" b="1" dirty="0" err="1" smtClean="0">
                <a:solidFill>
                  <a:srgbClr val="000090"/>
                </a:solidFill>
              </a:rPr>
              <a:t>Cern</a:t>
            </a:r>
            <a:endParaRPr lang="en-US" sz="1400" b="1" dirty="0" smtClean="0">
              <a:solidFill>
                <a:srgbClr val="000090"/>
              </a:solidFill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08" y="3758464"/>
            <a:ext cx="1583983" cy="5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34" y="2633669"/>
            <a:ext cx="3581400" cy="6223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88" y="5657176"/>
            <a:ext cx="2298700" cy="533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70192" y="6303025"/>
            <a:ext cx="2813992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Upgrade (50 fb</a:t>
            </a:r>
            <a:r>
              <a:rPr lang="en-US" baseline="30000" dirty="0" smtClean="0"/>
              <a:t>-1</a:t>
            </a:r>
            <a:r>
              <a:rPr lang="en-US" dirty="0" smtClean="0"/>
              <a:t>):</a:t>
            </a:r>
            <a:r>
              <a:rPr lang="en-US" dirty="0" smtClean="0">
                <a:latin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L </a:t>
            </a:r>
            <a:r>
              <a:rPr lang="en-US" dirty="0" smtClean="0">
                <a:solidFill>
                  <a:srgbClr val="FF0000"/>
                </a:solidFill>
              </a:rPr>
              <a:t>≈ 3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889984" y="4008219"/>
            <a:ext cx="325401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6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18840" y="4042405"/>
            <a:ext cx="3369734" cy="2690214"/>
            <a:chOff x="218840" y="4042405"/>
            <a:chExt cx="3369734" cy="2690214"/>
          </a:xfrm>
        </p:grpSpPr>
        <p:grpSp>
          <p:nvGrpSpPr>
            <p:cNvPr id="29" name="Group 28"/>
            <p:cNvGrpSpPr/>
            <p:nvPr/>
          </p:nvGrpSpPr>
          <p:grpSpPr>
            <a:xfrm>
              <a:off x="271160" y="4042405"/>
              <a:ext cx="3305778" cy="2647713"/>
              <a:chOff x="271160" y="4042405"/>
              <a:chExt cx="3305778" cy="264771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71160" y="4042405"/>
                <a:ext cx="3305778" cy="2647713"/>
                <a:chOff x="145439" y="1282333"/>
                <a:chExt cx="3305778" cy="2647713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45439" y="1486513"/>
                  <a:ext cx="3305778" cy="2443533"/>
                  <a:chOff x="871879" y="2994702"/>
                  <a:chExt cx="3087689" cy="2117366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1879" y="2994702"/>
                    <a:ext cx="3087689" cy="2083446"/>
                  </a:xfrm>
                  <a:prstGeom prst="rect">
                    <a:avLst/>
                  </a:prstGeom>
                  <a:noFill/>
                  <a:ln w="254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5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0319" y="4881236"/>
                    <a:ext cx="2029437" cy="230832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i="1">
                        <a:solidFill>
                          <a:schemeClr val="accent2"/>
                        </a:solidFill>
                        <a:latin typeface="Verdana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/>
                    <a:r>
                      <a:rPr lang="en-US" sz="900" b="0" i="0" dirty="0" err="1" smtClean="0">
                        <a:solidFill>
                          <a:srgbClr val="000000"/>
                        </a:solidFill>
                        <a:latin typeface="Verdana"/>
                        <a:cs typeface="Verdana"/>
                        <a:sym typeface="Wingdings" charset="0"/>
                      </a:rPr>
                      <a:t>LHCb</a:t>
                    </a:r>
                    <a:r>
                      <a:rPr lang="en-US" sz="900" b="0" i="0" dirty="0" smtClean="0">
                        <a:solidFill>
                          <a:srgbClr val="000000"/>
                        </a:solidFill>
                        <a:latin typeface="Verdana"/>
                        <a:cs typeface="Verdana"/>
                        <a:sym typeface="Wingdings" charset="0"/>
                      </a:rPr>
                      <a:t>, </a:t>
                    </a:r>
                    <a:r>
                      <a:rPr lang="is-IS" sz="900" b="0" i="0" dirty="0" smtClean="0">
                        <a:solidFill>
                          <a:srgbClr val="000000"/>
                        </a:solidFill>
                      </a:rPr>
                      <a:t>JHEP </a:t>
                    </a:r>
                    <a:r>
                      <a:rPr lang="is-IS" sz="900" b="0" i="0" dirty="0">
                        <a:solidFill>
                          <a:srgbClr val="000000"/>
                        </a:solidFill>
                      </a:rPr>
                      <a:t>1509 (2015) 179 </a:t>
                    </a:r>
                    <a:endParaRPr lang="en-US" sz="900" b="0" i="0" dirty="0">
                      <a:solidFill>
                        <a:srgbClr val="000000"/>
                      </a:solidFill>
                      <a:latin typeface="Verdana"/>
                      <a:cs typeface="Verdana"/>
                    </a:endParaRPr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738635" y="3010310"/>
                  <a:ext cx="697627" cy="307777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1pPr>
                  <a:lvl2pPr>
                    <a:defRPr sz="16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5pPr>
                  <a:lvl6pPr eaLnBrk="0" hangingPunct="0"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6pPr>
                  <a:lvl7pPr eaLnBrk="0" hangingPunct="0"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7pPr>
                  <a:lvl8pPr eaLnBrk="0" hangingPunct="0"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8pPr>
                  <a:lvl9pPr eaLnBrk="0" hangingPunct="0"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400" b="1" dirty="0" smtClean="0">
                      <a:solidFill>
                        <a:srgbClr val="3366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3.1 </a:t>
                  </a:r>
                  <a:r>
                    <a:rPr lang="el-GR" sz="1400" b="1" dirty="0" smtClean="0">
                      <a:solidFill>
                        <a:srgbClr val="3366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σ</a:t>
                  </a:r>
                  <a:endParaRPr lang="en-GB" sz="1400" b="1" dirty="0" smtClean="0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125386" y="1282333"/>
                  <a:ext cx="1086568" cy="430887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000FF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 err="1" smtClean="0"/>
                    <a:t>B</a:t>
                  </a:r>
                  <a:r>
                    <a:rPr lang="en-US" sz="2200" dirty="0" err="1" smtClean="0">
                      <a:sym typeface="Wingdings"/>
                    </a:rPr>
                    <a:t></a:t>
                  </a:r>
                  <a:r>
                    <a:rPr lang="en-US" sz="2200" dirty="0" err="1" smtClean="0">
                      <a:latin typeface="Symbol"/>
                      <a:sym typeface="Wingdings"/>
                    </a:rPr>
                    <a:t>fmm</a:t>
                  </a:r>
                  <a:endParaRPr lang="en-US" sz="2200" dirty="0" smtClean="0">
                    <a:latin typeface="Symbol"/>
                    <a:sym typeface="Wingdings"/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2754789" y="6420604"/>
                <a:ext cx="748030" cy="207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49510" y="5014933"/>
              <a:ext cx="2006600" cy="4699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674" y="6262719"/>
              <a:ext cx="1358900" cy="4699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38965" y="1274321"/>
            <a:ext cx="3361801" cy="2679124"/>
            <a:chOff x="238965" y="1274321"/>
            <a:chExt cx="3361801" cy="2679124"/>
          </a:xfrm>
        </p:grpSpPr>
        <p:grpSp>
          <p:nvGrpSpPr>
            <p:cNvPr id="31" name="Group 30"/>
            <p:cNvGrpSpPr/>
            <p:nvPr/>
          </p:nvGrpSpPr>
          <p:grpSpPr>
            <a:xfrm>
              <a:off x="238965" y="1274321"/>
              <a:ext cx="3305778" cy="2645338"/>
              <a:chOff x="238965" y="1274321"/>
              <a:chExt cx="3305778" cy="264533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38965" y="1274321"/>
                <a:ext cx="3305778" cy="2645338"/>
                <a:chOff x="145439" y="4047842"/>
                <a:chExt cx="3305778" cy="2645338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48981"/>
                <a:stretch/>
              </p:blipFill>
              <p:spPr>
                <a:xfrm>
                  <a:off x="145439" y="4337768"/>
                  <a:ext cx="3305778" cy="2298890"/>
                </a:xfrm>
                <a:prstGeom prst="rect">
                  <a:avLst/>
                </a:prstGeom>
                <a:ln w="25400">
                  <a:solidFill>
                    <a:srgbClr val="0000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616920" y="5905526"/>
                  <a:ext cx="764955" cy="33982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1pPr>
                  <a:lvl2pPr>
                    <a:defRPr sz="16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5pPr>
                  <a:lvl6pPr eaLnBrk="0" hangingPunct="0"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6pPr>
                  <a:lvl7pPr eaLnBrk="0" hangingPunct="0"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7pPr>
                  <a:lvl8pPr eaLnBrk="0" hangingPunct="0"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8pPr>
                  <a:lvl9pPr eaLnBrk="0" hangingPunct="0">
                    <a:defRPr sz="1200">
                      <a:solidFill>
                        <a:schemeClr val="tx1"/>
                      </a:solidFill>
                      <a:latin typeface="Verdana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400" dirty="0" smtClean="0">
                      <a:solidFill>
                        <a:srgbClr val="00D6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3.4 </a:t>
                  </a:r>
                  <a:r>
                    <a:rPr lang="el-GR" sz="1400" dirty="0" smtClean="0">
                      <a:solidFill>
                        <a:srgbClr val="00D6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σ</a:t>
                  </a:r>
                  <a:endParaRPr lang="en-GB" sz="1400" dirty="0" smtClean="0">
                    <a:solidFill>
                      <a:srgbClr val="00D6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  <p:sp>
              <p:nvSpPr>
                <p:cNvPr id="21" name="Rectangle 1"/>
                <p:cNvSpPr>
                  <a:spLocks noChangeArrowheads="1"/>
                </p:cNvSpPr>
                <p:nvPr/>
              </p:nvSpPr>
              <p:spPr bwMode="auto">
                <a:xfrm>
                  <a:off x="216511" y="6438478"/>
                  <a:ext cx="2117042" cy="2547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nb-NO" sz="900" dirty="0" smtClean="0">
                      <a:solidFill>
                        <a:srgbClr val="000000"/>
                      </a:solidFill>
                    </a:rPr>
                    <a:t>LHCb, </a:t>
                  </a:r>
                  <a:r>
                    <a:rPr lang="is-IS" sz="900" dirty="0" smtClean="0">
                      <a:solidFill>
                        <a:srgbClr val="000000"/>
                      </a:solidFill>
                    </a:rPr>
                    <a:t>JHEP </a:t>
                  </a:r>
                  <a:r>
                    <a:rPr lang="is-IS" sz="900" dirty="0">
                      <a:solidFill>
                        <a:srgbClr val="000000"/>
                      </a:solidFill>
                    </a:rPr>
                    <a:t>1602 (2016) 104 </a:t>
                  </a:r>
                  <a:endParaRPr lang="en-US" sz="9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119329" y="4047842"/>
                  <a:ext cx="1226668" cy="430887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000FF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 smtClean="0"/>
                    <a:t>B</a:t>
                  </a:r>
                  <a:r>
                    <a:rPr lang="en-US" sz="2200" dirty="0" smtClean="0">
                      <a:sym typeface="Wingdings"/>
                    </a:rPr>
                    <a:t>K*</a:t>
                  </a:r>
                  <a:r>
                    <a:rPr lang="en-US" sz="2200" dirty="0" smtClean="0">
                      <a:latin typeface="Symbol"/>
                      <a:sym typeface="Wingdings"/>
                    </a:rPr>
                    <a:t>mm</a:t>
                  </a: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2715912" y="3632978"/>
                <a:ext cx="748030" cy="207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16200000">
              <a:off x="246221" y="1658618"/>
              <a:ext cx="4395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5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pic>
          <p:nvPicPr>
            <p:cNvPr id="32" name="Picture 3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866" y="3483545"/>
              <a:ext cx="1358900" cy="4699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Rare Decays: </a:t>
            </a:r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s</a:t>
            </a:r>
            <a:r>
              <a:rPr lang="en-US" dirty="0" smtClean="0">
                <a:sym typeface="Wingdings"/>
              </a:rPr>
              <a:t> transition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(ii) </a:t>
            </a:r>
            <a:r>
              <a:rPr lang="en-US" dirty="0" err="1" smtClean="0">
                <a:solidFill>
                  <a:srgbClr val="FFFF00"/>
                </a:solidFill>
                <a:sym typeface="Wingdings"/>
              </a:rPr>
              <a:t>bs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sym typeface="Wingdings"/>
              </a:rPr>
              <a:t>l</a:t>
            </a:r>
            <a:r>
              <a:rPr lang="en-US" baseline="30000" dirty="0" err="1" smtClean="0">
                <a:solidFill>
                  <a:srgbClr val="FFFF00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FFFF00"/>
                </a:solidFill>
                <a:sym typeface="Wingdings"/>
              </a:rPr>
              <a:t>l</a:t>
            </a:r>
            <a:r>
              <a:rPr lang="en-US" baseline="30000" dirty="0" smtClean="0">
                <a:solidFill>
                  <a:srgbClr val="FFFF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585" y="2628798"/>
            <a:ext cx="2227472" cy="107998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795" y="3818456"/>
            <a:ext cx="2211163" cy="65034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719" y="2622454"/>
            <a:ext cx="2408428" cy="111731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4719" y="3879096"/>
            <a:ext cx="2430004" cy="55928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50054" y="730234"/>
            <a:ext cx="482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        FCNC 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bs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:  </a:t>
            </a:r>
            <a:r>
              <a:rPr lang="en-US" sz="2400" dirty="0" smtClean="0">
                <a:solidFill>
                  <a:srgbClr val="0000FF"/>
                </a:solidFill>
              </a:rPr>
              <a:t>Standard Model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                                EW-penguin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2918" y="4662940"/>
            <a:ext cx="3936507" cy="19389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Interesting anomalies are observed.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If correct </a:t>
            </a:r>
            <a:r>
              <a:rPr lang="en-US" sz="2000" dirty="0" smtClean="0">
                <a:solidFill>
                  <a:srgbClr val="0000FF"/>
                </a:solidFill>
              </a:rPr>
              <a:t>they would suggest NP at:</a:t>
            </a:r>
          </a:p>
          <a:p>
            <a:r>
              <a:rPr lang="en-US" sz="2000" dirty="0" smtClean="0"/>
              <a:t>Generic tree     :  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r>
              <a:rPr lang="en-US" sz="2000" baseline="-25000" dirty="0" smtClean="0"/>
              <a:t>NP</a:t>
            </a:r>
            <a:r>
              <a:rPr lang="en-US" sz="2000" dirty="0" smtClean="0"/>
              <a:t> </a:t>
            </a:r>
            <a:r>
              <a:rPr lang="en-US" sz="2000" dirty="0"/>
              <a:t> </a:t>
            </a:r>
            <a:r>
              <a:rPr lang="en-US" sz="2000" dirty="0" smtClean="0"/>
              <a:t>≈ 35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r>
              <a:rPr lang="en-US" sz="2000" dirty="0" smtClean="0"/>
              <a:t>MFV tree           :  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r>
              <a:rPr lang="en-US" sz="2000" baseline="-25000" dirty="0" smtClean="0"/>
              <a:t>NP</a:t>
            </a:r>
            <a:r>
              <a:rPr lang="en-US" sz="2000" dirty="0" smtClean="0"/>
              <a:t>  ≈ 7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r>
              <a:rPr lang="en-US" sz="2000" dirty="0" smtClean="0"/>
              <a:t>Generic loop     :  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r>
              <a:rPr lang="en-US" sz="2000" baseline="-25000" dirty="0" smtClean="0"/>
              <a:t>NP </a:t>
            </a:r>
            <a:r>
              <a:rPr lang="en-US" sz="2000" dirty="0" smtClean="0"/>
              <a:t> ≈ 3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r>
              <a:rPr lang="en-US" sz="2000" dirty="0" smtClean="0"/>
              <a:t>MFV loop          :  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r>
              <a:rPr lang="en-US" sz="2000" baseline="-25000" dirty="0" smtClean="0"/>
              <a:t>NP </a:t>
            </a:r>
            <a:r>
              <a:rPr lang="en-US" sz="2000" dirty="0" smtClean="0"/>
              <a:t>  ≈ 0.6 </a:t>
            </a:r>
            <a:r>
              <a:rPr lang="en-US" sz="2000" dirty="0" err="1" smtClean="0"/>
              <a:t>TeV</a:t>
            </a: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2200" y="746995"/>
            <a:ext cx="2097118" cy="176972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83539" y="796709"/>
            <a:ext cx="1569260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Eg</a:t>
            </a:r>
            <a:r>
              <a:rPr lang="en-US" sz="2000" dirty="0" smtClean="0"/>
              <a:t>.: B</a:t>
            </a:r>
            <a:r>
              <a:rPr lang="en-US" sz="2000" dirty="0">
                <a:sym typeface="Wingdings"/>
              </a:rPr>
              <a:t>K*</a:t>
            </a:r>
            <a:r>
              <a:rPr lang="en-US" sz="2000" dirty="0" smtClean="0">
                <a:latin typeface="Symbol"/>
                <a:sym typeface="Wingdings"/>
              </a:rPr>
              <a:t>mm</a:t>
            </a:r>
            <a:endParaRPr lang="en-US" sz="2000" dirty="0">
              <a:latin typeface="Symbol"/>
              <a:sym typeface="Wingding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89985" y="2499218"/>
            <a:ext cx="731578" cy="1036159"/>
          </a:xfrm>
          <a:prstGeom prst="ellipse">
            <a:avLst/>
          </a:prstGeom>
          <a:noFill/>
          <a:ln w="25400">
            <a:solidFill>
              <a:srgbClr val="19BF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4356" y="5040646"/>
            <a:ext cx="731578" cy="1141177"/>
          </a:xfrm>
          <a:prstGeom prst="ellipse">
            <a:avLst/>
          </a:prstGeom>
          <a:noFill/>
          <a:ln w="25400">
            <a:solidFill>
              <a:srgbClr val="66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0037" y="4246583"/>
            <a:ext cx="197963" cy="22504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-440597" y="4496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3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 smtClean="0"/>
              <a:t>Talk-1:</a:t>
            </a:r>
            <a:r>
              <a:rPr lang="en-US" sz="3200" dirty="0" smtClean="0"/>
              <a:t> </a:t>
            </a:r>
            <a:r>
              <a:rPr lang="en-US" sz="3200" dirty="0" err="1" smtClean="0"/>
              <a:t>Flavio</a:t>
            </a:r>
            <a:r>
              <a:rPr lang="en-US" sz="3200" dirty="0" smtClean="0"/>
              <a:t> </a:t>
            </a:r>
            <a:r>
              <a:rPr lang="en-US" sz="3200" dirty="0" err="1" smtClean="0"/>
              <a:t>Archilli</a:t>
            </a:r>
            <a:r>
              <a:rPr lang="en-US" sz="3200" dirty="0" smtClean="0"/>
              <a:t> </a:t>
            </a:r>
            <a:r>
              <a:rPr lang="mr-IN" sz="3200" dirty="0" smtClean="0"/>
              <a:t>–</a:t>
            </a:r>
            <a:r>
              <a:rPr lang="en-US" sz="3200" dirty="0" smtClean="0"/>
              <a:t> “Very Rare Decays”</a:t>
            </a:r>
            <a:endParaRPr lang="en-US" sz="3200" dirty="0"/>
          </a:p>
        </p:txBody>
      </p:sp>
      <p:pic>
        <p:nvPicPr>
          <p:cNvPr id="4" name="Picture 3" descr="Flavio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79" b="14960"/>
          <a:stretch/>
        </p:blipFill>
        <p:spPr>
          <a:xfrm>
            <a:off x="399263" y="916301"/>
            <a:ext cx="3764771" cy="378604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53" t="14095" r="39999" b="10853"/>
          <a:stretch/>
        </p:blipFill>
        <p:spPr>
          <a:xfrm>
            <a:off x="4838880" y="935860"/>
            <a:ext cx="3553504" cy="361107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4838880" y="4664275"/>
            <a:ext cx="4035824" cy="1938992"/>
            <a:chOff x="4838880" y="4712500"/>
            <a:chExt cx="4035824" cy="1938992"/>
          </a:xfrm>
        </p:grpSpPr>
        <p:sp>
          <p:nvSpPr>
            <p:cNvPr id="3" name="TextBox 2"/>
            <p:cNvSpPr txBox="1"/>
            <p:nvPr/>
          </p:nvSpPr>
          <p:spPr>
            <a:xfrm>
              <a:off x="5450203" y="4712500"/>
              <a:ext cx="34245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MFV</a:t>
              </a:r>
            </a:p>
            <a:p>
              <a:endParaRPr lang="en-US" sz="600" b="1" dirty="0" smtClean="0"/>
            </a:p>
            <a:p>
              <a:r>
                <a:rPr lang="en-US" b="1" dirty="0" smtClean="0"/>
                <a:t>Little Higgs model with T parity</a:t>
              </a:r>
            </a:p>
            <a:p>
              <a:r>
                <a:rPr lang="en-US" b="1" dirty="0"/>
                <a:t> </a:t>
              </a:r>
              <a:r>
                <a:rPr lang="en-US" b="1" dirty="0" smtClean="0"/>
                <a:t>  </a:t>
              </a:r>
              <a:r>
                <a:rPr lang="en-US" dirty="0" smtClean="0"/>
                <a:t>[</a:t>
              </a:r>
              <a:r>
                <a:rPr lang="en-US" dirty="0" err="1" smtClean="0"/>
                <a:t>Blanke</a:t>
              </a:r>
              <a:r>
                <a:rPr lang="en-US" dirty="0" smtClean="0"/>
                <a:t> et al., 1507.06316]</a:t>
              </a:r>
            </a:p>
            <a:p>
              <a:endParaRPr lang="en-US" sz="600" dirty="0" smtClean="0"/>
            </a:p>
            <a:p>
              <a:r>
                <a:rPr lang="en-US" b="1" dirty="0" smtClean="0"/>
                <a:t>Randall-</a:t>
              </a:r>
              <a:r>
                <a:rPr lang="en-US" b="1" dirty="0" err="1" smtClean="0"/>
                <a:t>Sundrum</a:t>
              </a:r>
              <a:r>
                <a:rPr lang="en-US" b="1" dirty="0" smtClean="0"/>
                <a:t> model without </a:t>
              </a:r>
            </a:p>
            <a:p>
              <a:r>
                <a:rPr lang="en-US" b="1" dirty="0" smtClean="0"/>
                <a:t>custodial protection </a:t>
              </a:r>
            </a:p>
            <a:p>
              <a:r>
                <a:rPr lang="en-US" b="1" dirty="0"/>
                <a:t> </a:t>
              </a:r>
              <a:r>
                <a:rPr lang="en-US" b="1" dirty="0" smtClean="0"/>
                <a:t>   </a:t>
              </a:r>
              <a:r>
                <a:rPr lang="en-US" dirty="0" smtClean="0"/>
                <a:t>[Bauer et al., 0912.1625]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983962" y="4935027"/>
              <a:ext cx="337625" cy="1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4967884" y="5184569"/>
              <a:ext cx="369780" cy="2250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00039" y="5802456"/>
              <a:ext cx="369780" cy="225049"/>
            </a:xfrm>
            <a:prstGeom prst="rect">
              <a:avLst/>
            </a:prstGeom>
            <a:solidFill>
              <a:srgbClr val="19BF0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38880" y="4754696"/>
              <a:ext cx="4035824" cy="1896795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73075" y="5361393"/>
            <a:ext cx="3444297" cy="43088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New </a:t>
            </a:r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 smtClean="0">
                <a:solidFill>
                  <a:srgbClr val="0000FF"/>
                </a:solidFill>
              </a:rPr>
              <a:t> results this week!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5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3669</TotalTime>
  <Words>1732</Words>
  <Application>Microsoft Macintosh PowerPoint</Application>
  <PresentationFormat>On-screen Show (4:3)</PresentationFormat>
  <Paragraphs>258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2_Office Theme</vt:lpstr>
      <vt:lpstr>1_Office Theme</vt:lpstr>
      <vt:lpstr>PowerPoint Presentation</vt:lpstr>
      <vt:lpstr>The Mass and Flavour Puzzle             .</vt:lpstr>
      <vt:lpstr>The Mass and Flavour Puzzle             .</vt:lpstr>
      <vt:lpstr>LHCb</vt:lpstr>
      <vt:lpstr>Flavour and BSM Physics</vt:lpstr>
      <vt:lpstr>1) Rare Decays: bs transition (i) B0(s)m+m-</vt:lpstr>
      <vt:lpstr>1) Rare Decays: bs transition (i) B0(s)m+m-</vt:lpstr>
      <vt:lpstr>1) Rare Decays: bs transition (ii) bs l+l- </vt:lpstr>
      <vt:lpstr>Talk-1: Flavio Archilli – “Very Rare Decays”</vt:lpstr>
      <vt:lpstr>2) B-B Mixing and CP Violation</vt:lpstr>
      <vt:lpstr>2) B-B Mixing and CP Violation</vt:lpstr>
      <vt:lpstr>Talk-2: Jacco de Vries - “Measurements of CP Violation”</vt:lpstr>
      <vt:lpstr>…including a new BsDsK measurement of angle g …</vt:lpstr>
      <vt:lpstr>Nikhef Group Activities</vt:lpstr>
      <vt:lpstr>Talk-3: Elena Dall’Occo – “VeloPix Beam Tests”</vt:lpstr>
      <vt:lpstr>LHCb Status: “Dashboards”</vt:lpstr>
      <vt:lpstr>Directly from the p-Pb run!</vt:lpstr>
      <vt:lpstr>Bfys Workshop “Horizons” June 1 – 3, 2016, Erve Hulsbeek</vt:lpstr>
      <vt:lpstr>“Horizons”</vt:lpstr>
      <vt:lpstr>PowerPoint Presentation</vt:lpstr>
      <vt:lpstr>LHCb Schedule and long term plans</vt:lpstr>
      <vt:lpstr>Katya is excited about LHCb…</vt:lpstr>
      <vt:lpstr>…and so are we!</vt:lpstr>
      <vt:lpstr>Congratulations Eddy!</vt:lpstr>
      <vt:lpstr>LHCb and Vista25</vt:lpstr>
      <vt:lpstr>Flavour Physics</vt:lpstr>
      <vt:lpstr>The Precision Frontier</vt:lpstr>
      <vt:lpstr>LHCb’s “No-lose Theorem” for Future</vt:lpstr>
      <vt:lpstr>LHCb “Think Tank for Future Upgrades”</vt:lpstr>
      <vt:lpstr>Flavour Physics as seen by Sheldon…</vt:lpstr>
      <vt:lpstr>Flavour Physics as seen by Sheldon…</vt:lpstr>
      <vt:lpstr>Finally: my personal view…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382</cp:revision>
  <dcterms:created xsi:type="dcterms:W3CDTF">2015-12-06T15:16:50Z</dcterms:created>
  <dcterms:modified xsi:type="dcterms:W3CDTF">2016-12-13T08:24:58Z</dcterms:modified>
</cp:coreProperties>
</file>