
<file path=[Content_Types].xml><?xml version="1.0" encoding="utf-8"?>
<Types xmlns="http://schemas.openxmlformats.org/package/2006/content-types">
  <Default Extension="rels" ContentType="application/vnd.openxmlformats-package.relationships+xml"/>
  <Override PartName="/ppt/slideLayouts/slideLayout1.xml" ContentType="application/vnd.openxmlformats-officedocument.presentationml.slideLayout+xml"/>
  <Default Extension="png" ContentType="image/png"/>
  <Default Extension="jpeg" ContentType="image/jpeg"/>
  <Default Extension="xml" ContentType="application/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8.xml" ContentType="application/vnd.openxmlformats-officedocument.presentationml.slideLayout+xml"/>
  <Override PartName="/ppt/slides/slide7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5.xml" ContentType="application/vnd.openxmlformats-officedocument.presentationml.slide+xml"/>
  <Override PartName="/ppt/theme/theme2.xml" ContentType="application/vnd.openxmlformats-officedocument.theme+xml"/>
  <Override PartName="/ppt/slideMasters/slideMaster1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10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slideLayouts/slideLayout2.xml" ContentType="application/vnd.openxmlformats-officedocument.presentationml.slideLayout+xml"/>
  <Override PartName="/ppt/slides/slide1.xml" ContentType="application/vnd.openxmlformats-officedocument.presentationml.slide+xml"/>
  <Default Extension="bin" ContentType="application/vnd.openxmlformats-officedocument.presentationml.printerSettings"/>
  <Override PartName="/ppt/slides/slide10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8.xml" ContentType="application/vnd.openxmlformats-officedocument.presentationml.slide+xml"/>
  <Override PartName="/ppt/presentation.xml" ContentType="application/vnd.openxmlformats-officedocument.presentationml.presentation.main+xml"/>
  <Override PartName="/ppt/handoutMasters/handoutMaster1.xml" ContentType="application/vnd.openxmlformats-officedocument.presentationml.handoutMaster+xml"/>
  <Override PartName="/ppt/slideLayouts/slideLayout7.xml" ContentType="application/vnd.openxmlformats-officedocument.presentationml.slideLayout+xml"/>
  <Override PartName="/ppt/slides/slide6.xml" ContentType="application/vnd.openxmlformats-officedocument.presentationml.slide+xml"/>
  <Override PartName="/ppt/theme/theme3.xml" ContentType="application/vnd.openxmlformats-officedocument.theme+xml"/>
  <Override PartName="/ppt/notesMasters/notesMaster1.xml" ContentType="application/vnd.openxmlformats-officedocument.presentationml.notesMaster+xml"/>
  <Default Extension="pdf" ContentType="application/pdf"/>
  <Override PartName="/ppt/slideLayouts/slideLayout5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slideLayouts/slideLayout3.xml" ContentType="application/vnd.openxmlformats-officedocument.presentationml.slideLayout+xml"/>
  <Override PartName="/ppt/slides/slide2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60" r:id="rId1"/>
  </p:sldMasterIdLst>
  <p:notesMasterIdLst>
    <p:notesMasterId r:id="rId12"/>
  </p:notesMasterIdLst>
  <p:handoutMasterIdLst>
    <p:handoutMasterId r:id="rId13"/>
  </p:handoutMasterIdLst>
  <p:sldIdLst>
    <p:sldId id="270" r:id="rId2"/>
    <p:sldId id="257" r:id="rId3"/>
    <p:sldId id="258" r:id="rId4"/>
    <p:sldId id="280" r:id="rId5"/>
    <p:sldId id="259" r:id="rId6"/>
    <p:sldId id="282" r:id="rId7"/>
    <p:sldId id="283" r:id="rId8"/>
    <p:sldId id="281" r:id="rId9"/>
    <p:sldId id="284" r:id="rId10"/>
    <p:sldId id="285" r:id="rId11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ＭＳ Ｐゴシック" charset="-128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FDFDCD"/>
    <a:srgbClr val="FFFFFF"/>
    <a:srgbClr val="E8F68F"/>
    <a:srgbClr val="F6F6BE"/>
    <a:srgbClr val="ECEDC9"/>
    <a:srgbClr val="D9D9A6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 showOutlineIcons="0">
    <p:restoredLeft sz="10456" autoAdjust="0"/>
    <p:restoredTop sz="94660"/>
  </p:normalViewPr>
  <p:slideViewPr>
    <p:cSldViewPr snapToObjects="1">
      <p:cViewPr>
        <p:scale>
          <a:sx n="100" d="100"/>
          <a:sy n="100" d="100"/>
        </p:scale>
        <p:origin x="-1376" y="3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notesMaster" Target="notesMasters/notesMaster1.xml"/><Relationship Id="rId13" Type="http://schemas.openxmlformats.org/officeDocument/2006/relationships/handoutMaster" Target="handoutMasters/handoutMaster1.xml"/><Relationship Id="rId14" Type="http://schemas.openxmlformats.org/officeDocument/2006/relationships/printerSettings" Target="printerSettings/printerSettings1.bin"/><Relationship Id="rId15" Type="http://schemas.openxmlformats.org/officeDocument/2006/relationships/presProps" Target="presProps.xml"/><Relationship Id="rId16" Type="http://schemas.openxmlformats.org/officeDocument/2006/relationships/viewProps" Target="viewProps.xml"/><Relationship Id="rId17" Type="http://schemas.openxmlformats.org/officeDocument/2006/relationships/theme" Target="theme/theme1.xml"/><Relationship Id="rId1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18AA65-4DF4-BB42-9162-B6D95CFB0609}" type="datetimeFigureOut">
              <a:rPr lang="en-US" smtClean="0"/>
              <a:pPr/>
              <a:t>12/9/16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58C92E-28B0-C549-9552-893BF35DA9F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573BB8-7D84-8945-BF1F-6C0D8958040D}" type="datetimeFigureOut">
              <a:rPr lang="en-US" smtClean="0"/>
              <a:pPr/>
              <a:t>12/9/16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CH" smtClean="0"/>
              <a:t>Click to edit Master text styles</a:t>
            </a:r>
          </a:p>
          <a:p>
            <a:pPr lvl="1"/>
            <a:r>
              <a:rPr lang="de-CH" smtClean="0"/>
              <a:t>Second level</a:t>
            </a:r>
          </a:p>
          <a:p>
            <a:pPr lvl="2"/>
            <a:r>
              <a:rPr lang="de-CH" smtClean="0"/>
              <a:t>Third level</a:t>
            </a:r>
          </a:p>
          <a:p>
            <a:pPr lvl="3"/>
            <a:r>
              <a:rPr lang="de-CH" smtClean="0"/>
              <a:t>Fourth level</a:t>
            </a:r>
          </a:p>
          <a:p>
            <a:pPr lvl="4"/>
            <a:r>
              <a:rPr lang="de-CH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27D3A2-5A45-FF4E-9D07-CDA42496DED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2" name="Subtitle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6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CH" smtClean="0"/>
              <a:t>13 December 2016</a:t>
            </a:r>
            <a:endParaRPr lang="en-US" dirty="0"/>
          </a:p>
        </p:txBody>
      </p:sp>
      <p:sp>
        <p:nvSpPr>
          <p:cNvPr id="7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Peter Kluit </a:t>
            </a:r>
            <a:endParaRPr lang="en-US"/>
          </a:p>
        </p:txBody>
      </p:sp>
      <p:sp>
        <p:nvSpPr>
          <p:cNvPr id="8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C0D6F6-5A79-3649-BF44-71297D1A7C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CH" smtClean="0"/>
              <a:t>13 December 2016</a:t>
            </a:r>
            <a:endParaRPr lang="en-US" dirty="0"/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Peter Kluit </a:t>
            </a:r>
            <a:endParaRPr lang="en-US"/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71564CF-7B13-CC43-8505-199FE8D124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CH" smtClean="0"/>
              <a:t>13 December 2016</a:t>
            </a:r>
            <a:endParaRPr lang="en-US" dirty="0"/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Peter Kluit </a:t>
            </a:r>
            <a:endParaRPr lang="en-US"/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C0103D-E38B-3747-9F16-ECC7187BCB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CH" smtClean="0"/>
              <a:t>13 December 2016</a:t>
            </a:r>
            <a:endParaRPr lang="en-US" dirty="0"/>
          </a:p>
        </p:txBody>
      </p:sp>
      <p:sp>
        <p:nvSpPr>
          <p:cNvPr id="5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Peter Kluit </a:t>
            </a:r>
            <a:endParaRPr lang="en-US"/>
          </a:p>
        </p:txBody>
      </p:sp>
      <p:sp>
        <p:nvSpPr>
          <p:cNvPr id="6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5A85DD-9197-4B43-87E1-E67AABC9DE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82825" y="0"/>
            <a:ext cx="6858000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Rectangle 4"/>
          <p:cNvSpPr/>
          <p:nvPr/>
        </p:nvSpPr>
        <p:spPr bwMode="invGray">
          <a:xfrm>
            <a:off x="2286000" y="0"/>
            <a:ext cx="76200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2408238" y="2746375"/>
            <a:ext cx="63500" cy="63500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CH" smtClean="0"/>
              <a:t>13 December 2016</a:t>
            </a: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Peter Kluit </a:t>
            </a:r>
            <a:endParaRPr lang="en-US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D36818-A5BF-0347-9DE2-ABE0BBE6E9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CH" smtClean="0"/>
              <a:t>13 December 2016</a:t>
            </a:r>
            <a:endParaRPr lang="en-US" dirty="0"/>
          </a:p>
        </p:txBody>
      </p:sp>
      <p:sp>
        <p:nvSpPr>
          <p:cNvPr id="6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Peter Kluit </a:t>
            </a:r>
            <a:endParaRPr lang="en-US"/>
          </a:p>
        </p:txBody>
      </p:sp>
      <p:sp>
        <p:nvSpPr>
          <p:cNvPr id="7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55318E-ED33-094A-825A-1CFDD221F9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/>
          <a:lstStyle>
            <a:lvl1pPr algn="ctr">
              <a:defRPr sz="4500" b="1" cap="none" baseline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CH" smtClean="0"/>
              <a:t>13 December 2016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Peter Kluit 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EC888B-3825-D743-97C4-322AE6BB23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CH" smtClean="0"/>
              <a:t>13 December 2016</a:t>
            </a:r>
            <a:endParaRPr lang="en-US" dirty="0"/>
          </a:p>
        </p:txBody>
      </p:sp>
      <p:sp>
        <p:nvSpPr>
          <p:cNvPr id="4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Peter Kluit </a:t>
            </a:r>
            <a:endParaRPr lang="en-US"/>
          </a:p>
        </p:txBody>
      </p:sp>
      <p:sp>
        <p:nvSpPr>
          <p:cNvPr id="5" name="Slide Number Placeholder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26F3E2-1BB3-6247-8259-BDDA9C3E24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14413" y="0"/>
            <a:ext cx="8129587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" name="Rectangle 2"/>
          <p:cNvSpPr/>
          <p:nvPr/>
        </p:nvSpPr>
        <p:spPr bwMode="invGray">
          <a:xfrm>
            <a:off x="1014413" y="0"/>
            <a:ext cx="73025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4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CH" smtClean="0"/>
              <a:t>13 December 2016</a:t>
            </a:r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Peter Kluit </a:t>
            </a:r>
            <a:endParaRPr lang="en-US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6E3A31-22AA-AB4F-9DA6-3E264DF947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CH" smtClean="0"/>
              <a:t>13 December 2016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Peter Kluit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3069BA-025D-844C-A5C6-3B9D632C7C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tIns="274320">
            <a:normAutofit/>
          </a:bodyPr>
          <a:lstStyle/>
          <a:p>
            <a:pPr indent="-283464" fontAlgn="auto">
              <a:lnSpc>
                <a:spcPts val="3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defRPr/>
            </a:pPr>
            <a:endParaRPr lang="en-US" sz="3200">
              <a:latin typeface="+mn-lt"/>
              <a:ea typeface="+mn-ea"/>
              <a:cs typeface="+mn-cs"/>
            </a:endParaRPr>
          </a:p>
        </p:txBody>
      </p:sp>
      <p:sp>
        <p:nvSpPr>
          <p:cNvPr id="6" name="Process 5"/>
          <p:cNvSpPr/>
          <p:nvPr/>
        </p:nvSpPr>
        <p:spPr>
          <a:xfrm rot="19468671">
            <a:off x="396875" y="954088"/>
            <a:ext cx="685800" cy="204787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Process 6"/>
          <p:cNvSpPr/>
          <p:nvPr/>
        </p:nvSpPr>
        <p:spPr>
          <a:xfrm rot="2103354" flipH="1">
            <a:off x="5003800" y="936625"/>
            <a:ext cx="649288" cy="204788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tIns="274320">
            <a:normAutofit/>
          </a:bodyPr>
          <a:lstStyle>
            <a:lvl1pPr indent="0">
              <a:buNone/>
              <a:defRPr sz="32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CH" smtClean="0"/>
              <a:t>13 December 2016</a:t>
            </a:r>
            <a:endParaRPr lang="en-US" dirty="0"/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Peter Kluit </a:t>
            </a:r>
            <a:endParaRPr lang="en-US"/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30729F-ADB2-5244-A731-3619DBAE41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2.png"/><Relationship Id="rId14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FDFD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012825" y="0"/>
            <a:ext cx="8131175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1435100" y="274638"/>
            <a:ext cx="7499350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33" name="Text Placeholder 8"/>
          <p:cNvSpPr>
            <a:spLocks noGrp="1"/>
          </p:cNvSpPr>
          <p:nvPr>
            <p:ph type="body" idx="1"/>
          </p:nvPr>
        </p:nvSpPr>
        <p:spPr bwMode="auto">
          <a:xfrm>
            <a:off x="1435100" y="1447800"/>
            <a:ext cx="749935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de-CH" smtClean="0"/>
              <a:t>13 December 2016</a:t>
            </a:r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 smtClean="0"/>
              <a:t>Peter Kluit </a:t>
            </a:r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8613775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01499162-512E-2F4F-A292-6144F58B44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5" name="Rectangle 14"/>
          <p:cNvSpPr/>
          <p:nvPr/>
        </p:nvSpPr>
        <p:spPr bwMode="invGray">
          <a:xfrm>
            <a:off x="1014413" y="0"/>
            <a:ext cx="73025" cy="6858000"/>
          </a:xfrm>
          <a:prstGeom prst="rect">
            <a:avLst/>
          </a:prstGeom>
          <a:noFill/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13" name="Picture 12" descr="front_pixel55.png"/>
          <p:cNvPicPr>
            <a:picLocks noChangeAspect="1"/>
          </p:cNvPicPr>
          <p:nvPr userDrawn="1"/>
        </p:nvPicPr>
        <p:blipFill>
          <a:blip r:embed="rId13"/>
          <a:srcRect l="23037" r="11598"/>
          <a:stretch>
            <a:fillRect/>
          </a:stretch>
        </p:blipFill>
        <p:spPr>
          <a:xfrm>
            <a:off x="0" y="0"/>
            <a:ext cx="1014413" cy="811530"/>
          </a:xfrm>
          <a:prstGeom prst="rect">
            <a:avLst/>
          </a:prstGeom>
        </p:spPr>
      </p:pic>
      <p:pic>
        <p:nvPicPr>
          <p:cNvPr id="14" name="Picture 13" descr="ildlogoTransparant.png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6161024"/>
            <a:ext cx="1089024" cy="69697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08" r:id="rId1"/>
    <p:sldLayoutId id="2147483903" r:id="rId2"/>
    <p:sldLayoutId id="2147483909" r:id="rId3"/>
    <p:sldLayoutId id="2147483904" r:id="rId4"/>
    <p:sldLayoutId id="2147483910" r:id="rId5"/>
    <p:sldLayoutId id="2147483905" r:id="rId6"/>
    <p:sldLayoutId id="2147483911" r:id="rId7"/>
    <p:sldLayoutId id="2147483912" r:id="rId8"/>
    <p:sldLayoutId id="2147483913" r:id="rId9"/>
    <p:sldLayoutId id="2147483906" r:id="rId10"/>
    <p:sldLayoutId id="2147483907" r:id="rId11"/>
  </p:sldLayoutIdLst>
  <p:hf sldNum="0"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300" kern="1200">
          <a:solidFill>
            <a:srgbClr val="572314"/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ＭＳ Ｐゴシック" pitchFamily="-84" charset="-128"/>
          <a:cs typeface="ＭＳ Ｐゴシック" pitchFamily="-84" charset="-128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-84" charset="0"/>
          <a:ea typeface="ＭＳ Ｐゴシック" pitchFamily="-84" charset="-128"/>
          <a:cs typeface="ＭＳ Ｐゴシック" pitchFamily="-84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-84" charset="0"/>
          <a:ea typeface="ＭＳ Ｐゴシック" pitchFamily="-84" charset="-128"/>
          <a:cs typeface="ＭＳ Ｐゴシック" pitchFamily="-84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-84" charset="0"/>
          <a:ea typeface="ＭＳ Ｐゴシック" pitchFamily="-84" charset="-128"/>
          <a:cs typeface="ＭＳ Ｐゴシック" pitchFamily="-84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-84" charset="0"/>
          <a:ea typeface="ＭＳ Ｐゴシック" pitchFamily="-84" charset="-128"/>
          <a:cs typeface="ＭＳ Ｐゴシック" pitchFamily="-84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-84" charset="0"/>
          <a:ea typeface="ＭＳ Ｐゴシック" pitchFamily="-84" charset="-128"/>
          <a:cs typeface="ＭＳ Ｐゴシック" pitchFamily="-84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-84" charset="0"/>
          <a:ea typeface="ＭＳ Ｐゴシック" pitchFamily="-84" charset="-128"/>
          <a:cs typeface="ＭＳ Ｐゴシック" pitchFamily="-84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-84" charset="0"/>
          <a:ea typeface="ＭＳ Ｐゴシック" pitchFamily="-84" charset="-128"/>
          <a:cs typeface="ＭＳ Ｐゴシック" pitchFamily="-84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 pitchFamily="-84" charset="0"/>
          <a:ea typeface="ＭＳ Ｐゴシック" pitchFamily="-84" charset="-128"/>
          <a:cs typeface="ＭＳ Ｐゴシック" pitchFamily="-84" charset="-128"/>
        </a:defRPr>
      </a:lvl9pPr>
    </p:titleStyle>
    <p:bodyStyle>
      <a:lvl1pPr marL="365125" indent="-282575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SzPct val="80000"/>
        <a:buFont typeface="Wingdings 2" charset="2"/>
        <a:buChar char=""/>
        <a:defRPr sz="3200" kern="1200">
          <a:solidFill>
            <a:schemeClr val="tx1"/>
          </a:solidFill>
          <a:latin typeface="+mn-lt"/>
          <a:ea typeface="ＭＳ Ｐゴシック" pitchFamily="-84" charset="-128"/>
          <a:cs typeface="ＭＳ Ｐゴシック" pitchFamily="-84" charset="-128"/>
        </a:defRPr>
      </a:lvl1pPr>
      <a:lvl2pPr marL="639763" indent="-236538" algn="l" rtl="0" eaLnBrk="0" fontAlgn="base" hangingPunct="0">
        <a:spcBef>
          <a:spcPts val="550"/>
        </a:spcBef>
        <a:spcAft>
          <a:spcPct val="0"/>
        </a:spcAft>
        <a:buClr>
          <a:schemeClr val="accent1"/>
        </a:buClr>
        <a:buFont typeface="Verdana" charset="0"/>
        <a:buChar char="◦"/>
        <a:defRPr sz="2800" kern="1200">
          <a:solidFill>
            <a:schemeClr val="tx1"/>
          </a:solidFill>
          <a:latin typeface="+mn-lt"/>
          <a:ea typeface="ＭＳ Ｐゴシック" pitchFamily="-84" charset="-128"/>
          <a:cs typeface="+mn-cs"/>
        </a:defRPr>
      </a:lvl2pPr>
      <a:lvl3pPr marL="885825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 2" charset="2"/>
        <a:buChar char=""/>
        <a:defRPr sz="2400" kern="1200">
          <a:solidFill>
            <a:schemeClr val="tx1"/>
          </a:solidFill>
          <a:latin typeface="+mn-lt"/>
          <a:ea typeface="ＭＳ Ｐゴシック" pitchFamily="-84" charset="-128"/>
          <a:cs typeface="+mn-cs"/>
        </a:defRPr>
      </a:lvl3pPr>
      <a:lvl4pPr marL="1096963" indent="-173038" algn="l" rtl="0" eaLnBrk="0" fontAlgn="base" hangingPunct="0">
        <a:spcBef>
          <a:spcPct val="20000"/>
        </a:spcBef>
        <a:spcAft>
          <a:spcPct val="0"/>
        </a:spcAft>
        <a:buClr>
          <a:srgbClr val="C32D2E"/>
        </a:buClr>
        <a:buFont typeface="Wingdings 2" charset="2"/>
        <a:buChar char=""/>
        <a:defRPr sz="2000" kern="1200">
          <a:solidFill>
            <a:schemeClr val="tx1"/>
          </a:solidFill>
          <a:latin typeface="+mn-lt"/>
          <a:ea typeface="ＭＳ Ｐゴシック" pitchFamily="-84" charset="-128"/>
          <a:cs typeface="+mn-cs"/>
        </a:defRPr>
      </a:lvl4pPr>
      <a:lvl5pPr marL="1296988" indent="-182563" algn="l" rtl="0" eaLnBrk="0" fontAlgn="base" hangingPunct="0">
        <a:spcBef>
          <a:spcPct val="20000"/>
        </a:spcBef>
        <a:spcAft>
          <a:spcPct val="0"/>
        </a:spcAft>
        <a:buClr>
          <a:srgbClr val="84AA33"/>
        </a:buClr>
        <a:buFont typeface="Wingdings 2" charset="2"/>
        <a:buChar char=""/>
        <a:defRPr sz="2000" kern="1200">
          <a:solidFill>
            <a:schemeClr val="tx1"/>
          </a:solidFill>
          <a:latin typeface="+mn-lt"/>
          <a:ea typeface="ＭＳ Ｐゴシック" pitchFamily="-84" charset="-128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Relationship Id="rId3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5" Type="http://schemas.openxmlformats.org/officeDocument/2006/relationships/image" Target="../media/image2.png"/><Relationship Id="rId6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jpeg"/><Relationship Id="rId3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10.jpeg"/><Relationship Id="rId5" Type="http://schemas.openxmlformats.org/officeDocument/2006/relationships/image" Target="../media/image11.jpeg"/><Relationship Id="rId6" Type="http://schemas.openxmlformats.org/officeDocument/2006/relationships/image" Target="../media/image12.png"/><Relationship Id="rId7" Type="http://schemas.openxmlformats.org/officeDocument/2006/relationships/image" Target="../media/image13.jpeg"/><Relationship Id="rId8" Type="http://schemas.openxmlformats.org/officeDocument/2006/relationships/image" Target="../media/image14.jpeg"/><Relationship Id="rId9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4" Type="http://schemas.openxmlformats.org/officeDocument/2006/relationships/image" Target="../media/image18.jpeg"/><Relationship Id="rId5" Type="http://schemas.openxmlformats.org/officeDocument/2006/relationships/image" Target="../media/image19.jpeg"/><Relationship Id="rId6" Type="http://schemas.openxmlformats.org/officeDocument/2006/relationships/image" Target="../media/image20.jpeg"/><Relationship Id="rId7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png"/><Relationship Id="rId4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eg"/><Relationship Id="rId3" Type="http://schemas.openxmlformats.org/officeDocument/2006/relationships/image" Target="../media/image2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df"/><Relationship Id="rId5" Type="http://schemas.openxmlformats.org/officeDocument/2006/relationships/image" Target="../media/image29.png"/><Relationship Id="rId6" Type="http://schemas.openxmlformats.org/officeDocument/2006/relationships/image" Target="../media/image30.pdf"/><Relationship Id="rId7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d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Relationship Id="rId3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362200" y="4572000"/>
            <a:ext cx="571787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nl-NL" dirty="0" smtClean="0">
              <a:solidFill>
                <a:srgbClr val="3366FF"/>
              </a:solidFill>
            </a:endParaRPr>
          </a:p>
          <a:p>
            <a:endParaRPr lang="nl-NL" dirty="0" smtClean="0">
              <a:solidFill>
                <a:srgbClr val="3366FF"/>
              </a:solidFill>
            </a:endParaRPr>
          </a:p>
          <a:p>
            <a:endParaRPr lang="nl-NL" dirty="0" smtClean="0">
              <a:solidFill>
                <a:srgbClr val="3366FF"/>
              </a:solidFill>
            </a:endParaRPr>
          </a:p>
          <a:p>
            <a:endParaRPr lang="nl-NL" dirty="0" smtClean="0">
              <a:solidFill>
                <a:srgbClr val="3366FF"/>
              </a:solidFill>
            </a:endParaRPr>
          </a:p>
          <a:p>
            <a:r>
              <a:rPr lang="nl-NL" dirty="0" smtClean="0">
                <a:latin typeface="Verdana"/>
                <a:cs typeface="Verdana"/>
              </a:rPr>
              <a:t>Peter Kluit </a:t>
            </a:r>
          </a:p>
          <a:p>
            <a:endParaRPr lang="nl-NL" dirty="0" smtClean="0">
              <a:solidFill>
                <a:srgbClr val="3366FF"/>
              </a:solidFill>
              <a:latin typeface="Verdana"/>
              <a:cs typeface="Verdana"/>
            </a:endParaRPr>
          </a:p>
          <a:p>
            <a:r>
              <a:rPr lang="nl-NL" dirty="0" smtClean="0">
                <a:solidFill>
                  <a:srgbClr val="3366FF"/>
                </a:solidFill>
                <a:latin typeface="Verdana"/>
                <a:cs typeface="Verdana"/>
              </a:rPr>
              <a:t>Nikhef </a:t>
            </a:r>
            <a:r>
              <a:rPr lang="nl-NL" dirty="0" err="1" smtClean="0">
                <a:solidFill>
                  <a:srgbClr val="3366FF"/>
                </a:solidFill>
                <a:latin typeface="Verdana"/>
                <a:cs typeface="Verdana"/>
              </a:rPr>
              <a:t>Annual</a:t>
            </a:r>
            <a:r>
              <a:rPr lang="nl-NL" dirty="0" smtClean="0">
                <a:solidFill>
                  <a:srgbClr val="3366FF"/>
                </a:solidFill>
                <a:latin typeface="Verdana"/>
                <a:cs typeface="Verdana"/>
              </a:rPr>
              <a:t> meeting 15 December 2016</a:t>
            </a:r>
          </a:p>
        </p:txBody>
      </p:sp>
      <p:sp>
        <p:nvSpPr>
          <p:cNvPr id="6" name="Rectangle 5"/>
          <p:cNvSpPr/>
          <p:nvPr/>
        </p:nvSpPr>
        <p:spPr>
          <a:xfrm>
            <a:off x="2209800" y="533400"/>
            <a:ext cx="579317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nl-NL" sz="3600" dirty="0" smtClean="0">
                <a:solidFill>
                  <a:srgbClr val="FF00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Verdana"/>
                <a:ea typeface="ＭＳ Ｐゴシック" pitchFamily="-84" charset="-128"/>
                <a:cs typeface="Verdana"/>
              </a:rPr>
              <a:t>Lepton </a:t>
            </a:r>
            <a:r>
              <a:rPr lang="nl-NL" sz="3600" dirty="0" err="1" smtClean="0">
                <a:solidFill>
                  <a:srgbClr val="FF00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Verdana"/>
                <a:ea typeface="ＭＳ Ｐゴシック" pitchFamily="-84" charset="-128"/>
                <a:cs typeface="Verdana"/>
              </a:rPr>
              <a:t>Collider</a:t>
            </a:r>
            <a:r>
              <a:rPr lang="nl-NL" sz="3600" dirty="0" smtClean="0">
                <a:solidFill>
                  <a:srgbClr val="FF00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Verdana"/>
                <a:ea typeface="ＭＳ Ｐゴシック" pitchFamily="-84" charset="-128"/>
                <a:cs typeface="Verdana"/>
              </a:rPr>
              <a:t> program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1543050"/>
            <a:ext cx="5870278" cy="4019550"/>
          </a:xfrm>
          <a:prstGeom prst="rect">
            <a:avLst/>
          </a:prstGeom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pic>
        <p:nvPicPr>
          <p:cNvPr id="8" name="Picture 2" descr="C:\Data\LepCol\meetings\Jamboree 2016\reference\LepCol_SingleQUAD_01Dec2016\1_Single Quad_06102-A_WBB_Field Shaper_view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6670119" y="4635624"/>
            <a:ext cx="1407081" cy="926976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100" y="152400"/>
            <a:ext cx="7499350" cy="1143000"/>
          </a:xfrm>
        </p:spPr>
        <p:txBody>
          <a:bodyPr>
            <a:noAutofit/>
          </a:bodyPr>
          <a:lstStyle/>
          <a:p>
            <a:pPr algn="ctr"/>
            <a:r>
              <a:rPr lang="en-US" sz="3200" dirty="0" smtClean="0">
                <a:solidFill>
                  <a:srgbClr val="FF0000"/>
                </a:solidFill>
                <a:latin typeface="Verdana"/>
                <a:cs typeface="Verdana"/>
              </a:rPr>
              <a:t>Pixel TPC simulations</a:t>
            </a:r>
            <a:endParaRPr lang="en-US" sz="3200" dirty="0">
              <a:solidFill>
                <a:srgbClr val="FF0000"/>
              </a:solidFill>
              <a:latin typeface="Verdana"/>
              <a:cs typeface="Verdana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315200" y="1143000"/>
            <a:ext cx="411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latin typeface="Verdana"/>
                <a:cs typeface="Verdana"/>
              </a:rPr>
              <a:t>Kees</a:t>
            </a:r>
            <a:r>
              <a:rPr lang="en-US" dirty="0" smtClean="0">
                <a:latin typeface="Verdana"/>
                <a:cs typeface="Verdana"/>
              </a:rPr>
              <a:t>, Peter</a:t>
            </a:r>
            <a:endParaRPr lang="en-US" dirty="0">
              <a:latin typeface="Verdana"/>
              <a:cs typeface="Verdana"/>
            </a:endParaRPr>
          </a:p>
        </p:txBody>
      </p:sp>
      <p:pic>
        <p:nvPicPr>
          <p:cNvPr id="7" name="Picture 6" descr="side_fast990_cropp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0" y="1143000"/>
            <a:ext cx="2701636" cy="2674620"/>
          </a:xfrm>
          <a:prstGeom prst="rect">
            <a:avLst/>
          </a:prstGeom>
        </p:spPr>
      </p:pic>
      <p:pic>
        <p:nvPicPr>
          <p:cNvPr id="8" name="Picture 7" descr="front_fast990_cropp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800" y="4191000"/>
            <a:ext cx="2438400" cy="2414016"/>
          </a:xfrm>
          <a:prstGeom prst="rect">
            <a:avLst/>
          </a:prstGeom>
        </p:spPr>
      </p:pic>
      <p:pic>
        <p:nvPicPr>
          <p:cNvPr id="10" name="Picture 9" descr="zoomin_pixel55_cropp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2161" y="4053445"/>
            <a:ext cx="1755309" cy="1737755"/>
          </a:xfrm>
          <a:prstGeom prst="rect">
            <a:avLst/>
          </a:prstGeom>
        </p:spPr>
      </p:pic>
      <p:pic>
        <p:nvPicPr>
          <p:cNvPr id="11" name="Picture 10" descr="front_pixel55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00600" y="1600200"/>
            <a:ext cx="3989116" cy="2085975"/>
          </a:xfrm>
          <a:prstGeom prst="rect">
            <a:avLst/>
          </a:prstGeom>
        </p:spPr>
      </p:pic>
      <p:pic>
        <p:nvPicPr>
          <p:cNvPr id="12" name="Picture 11" descr="zoomin_pad_cropp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07691" y="4053445"/>
            <a:ext cx="1755309" cy="173775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371600" y="3745468"/>
            <a:ext cx="32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  <a:latin typeface="Verdana"/>
                <a:cs typeface="Verdana"/>
              </a:rPr>
              <a:t>     </a:t>
            </a:r>
            <a:r>
              <a:rPr lang="en-US" dirty="0" err="1" smtClean="0">
                <a:solidFill>
                  <a:srgbClr val="0000FF"/>
                </a:solidFill>
                <a:latin typeface="Verdana"/>
                <a:cs typeface="Verdana"/>
              </a:rPr>
              <a:t>ttbar</a:t>
            </a:r>
            <a:r>
              <a:rPr lang="en-US" dirty="0" smtClean="0">
                <a:solidFill>
                  <a:srgbClr val="0000FF"/>
                </a:solidFill>
                <a:latin typeface="Verdana"/>
                <a:cs typeface="Verdana"/>
              </a:rPr>
              <a:t> event display</a:t>
            </a:r>
          </a:p>
        </p:txBody>
      </p:sp>
      <p:sp>
        <p:nvSpPr>
          <p:cNvPr id="17" name="Rectangle 16"/>
          <p:cNvSpPr/>
          <p:nvPr/>
        </p:nvSpPr>
        <p:spPr>
          <a:xfrm>
            <a:off x="5903322" y="3669268"/>
            <a:ext cx="23262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  <a:latin typeface="Verdana"/>
                <a:cs typeface="Verdana"/>
              </a:rPr>
              <a:t>single </a:t>
            </a:r>
            <a:r>
              <a:rPr lang="en-US" dirty="0" err="1" smtClean="0">
                <a:solidFill>
                  <a:srgbClr val="0000FF"/>
                </a:solidFill>
                <a:latin typeface="Verdana"/>
                <a:cs typeface="Verdana"/>
              </a:rPr>
              <a:t>muon</a:t>
            </a:r>
            <a:r>
              <a:rPr lang="en-US" dirty="0" smtClean="0">
                <a:solidFill>
                  <a:srgbClr val="0000FF"/>
                </a:solidFill>
                <a:latin typeface="Verdana"/>
                <a:cs typeface="Verdana"/>
              </a:rPr>
              <a:t> event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4842161" y="5906869"/>
            <a:ext cx="1755309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00FF"/>
                </a:solidFill>
                <a:latin typeface="Verdana"/>
                <a:cs typeface="Verdana"/>
              </a:rPr>
              <a:t>Pixel read out   ≈15 000 hits</a:t>
            </a:r>
            <a:endParaRPr lang="en-US" sz="1600" dirty="0">
              <a:solidFill>
                <a:srgbClr val="0000FF"/>
              </a:solidFill>
              <a:latin typeface="Verdana"/>
              <a:cs typeface="Verdana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858000" y="5892224"/>
            <a:ext cx="2136309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 smtClean="0">
                <a:solidFill>
                  <a:srgbClr val="0000FF"/>
                </a:solidFill>
                <a:latin typeface="Verdana"/>
                <a:cs typeface="Verdana"/>
              </a:rPr>
              <a:t>pad read out   ≈250 space points</a:t>
            </a:r>
            <a:endParaRPr lang="en-US" sz="1600" dirty="0">
              <a:solidFill>
                <a:srgbClr val="0000FF"/>
              </a:solidFill>
              <a:latin typeface="Verdana"/>
              <a:cs typeface="Verdana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52400" y="1219200"/>
            <a:ext cx="16002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FF"/>
                </a:solidFill>
                <a:latin typeface="Verdana"/>
                <a:cs typeface="Verdana"/>
              </a:rPr>
              <a:t>Full ILD simulation using DD4HEP and fast pixel digitization</a:t>
            </a:r>
            <a:endParaRPr lang="en-US" dirty="0">
              <a:solidFill>
                <a:srgbClr val="0000FF"/>
              </a:solidFill>
              <a:latin typeface="Verdana"/>
              <a:cs typeface="Verdana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6200" y="4743271"/>
            <a:ext cx="1676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FF"/>
                </a:solidFill>
              </a:rPr>
              <a:t>On the way to </a:t>
            </a:r>
          </a:p>
          <a:p>
            <a:pPr algn="ctr"/>
            <a:r>
              <a:rPr lang="en-US" dirty="0" smtClean="0">
                <a:solidFill>
                  <a:srgbClr val="0000FF"/>
                </a:solidFill>
              </a:rPr>
              <a:t>e.g. H</a:t>
            </a:r>
            <a:r>
              <a:rPr lang="en-US" dirty="0" smtClean="0">
                <a:solidFill>
                  <a:srgbClr val="3366FF"/>
                </a:solidFill>
              </a:rPr>
              <a:t>    </a:t>
            </a:r>
            <a:r>
              <a:rPr lang="en-US" dirty="0" smtClean="0">
                <a:solidFill>
                  <a:srgbClr val="0000FF"/>
                </a:solidFill>
              </a:rPr>
              <a:t> </a:t>
            </a:r>
            <a:r>
              <a:rPr lang="en-US" dirty="0" err="1" smtClean="0">
                <a:solidFill>
                  <a:srgbClr val="0000FF"/>
                </a:solidFill>
              </a:rPr>
              <a:t>ττ</a:t>
            </a:r>
            <a:endParaRPr lang="en-US" dirty="0" smtClean="0">
              <a:solidFill>
                <a:srgbClr val="0000FF"/>
              </a:solidFill>
            </a:endParaRPr>
          </a:p>
          <a:p>
            <a:pPr algn="ctr"/>
            <a:r>
              <a:rPr lang="en-US" dirty="0" smtClean="0">
                <a:solidFill>
                  <a:srgbClr val="0000FF"/>
                </a:solidFill>
              </a:rPr>
              <a:t>p</a:t>
            </a:r>
            <a:r>
              <a:rPr lang="en-US" dirty="0" smtClean="0">
                <a:solidFill>
                  <a:srgbClr val="0000FF"/>
                </a:solidFill>
              </a:rPr>
              <a:t>hysics studies</a:t>
            </a:r>
            <a:endParaRPr lang="en-US" dirty="0">
              <a:solidFill>
                <a:srgbClr val="0000FF"/>
              </a:solidFill>
            </a:endParaRPr>
          </a:p>
        </p:txBody>
      </p:sp>
      <p:cxnSp>
        <p:nvCxnSpPr>
          <p:cNvPr id="23" name="Straight Arrow Connector 22"/>
          <p:cNvCxnSpPr/>
          <p:nvPr/>
        </p:nvCxnSpPr>
        <p:spPr>
          <a:xfrm>
            <a:off x="990600" y="5256212"/>
            <a:ext cx="228600" cy="1588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CH" smtClean="0"/>
              <a:t>13 December 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Peter Kluit </a:t>
            </a:r>
            <a:endParaRPr lang="en-US"/>
          </a:p>
        </p:txBody>
      </p:sp>
      <p:pic>
        <p:nvPicPr>
          <p:cNvPr id="6" name="Picture 5" descr="LCWS2016n_URL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074353"/>
            <a:ext cx="7239000" cy="517404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251452" y="228600"/>
            <a:ext cx="5673348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3200" dirty="0" smtClean="0">
                <a:solidFill>
                  <a:srgbClr val="FF00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Gill Sans MT"/>
                <a:ea typeface="ＭＳ Ｐゴシック" pitchFamily="-84" charset="-128"/>
                <a:cs typeface="ＭＳ Ｐゴシック" pitchFamily="-84" charset="-128"/>
              </a:rPr>
              <a:t>The International </a:t>
            </a:r>
            <a:r>
              <a:rPr lang="nl-NL" sz="3200" dirty="0" err="1" smtClean="0">
                <a:solidFill>
                  <a:srgbClr val="FF00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Gill Sans MT"/>
                <a:ea typeface="ＭＳ Ｐゴシック" pitchFamily="-84" charset="-128"/>
                <a:cs typeface="ＭＳ Ｐゴシック" pitchFamily="-84" charset="-128"/>
              </a:rPr>
              <a:t>Linear</a:t>
            </a:r>
            <a:r>
              <a:rPr lang="nl-NL" sz="3200" dirty="0" smtClean="0">
                <a:solidFill>
                  <a:srgbClr val="FF00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Gill Sans MT"/>
                <a:ea typeface="ＭＳ Ｐゴシック" pitchFamily="-84" charset="-128"/>
                <a:cs typeface="ＭＳ Ｐゴシック" pitchFamily="-84" charset="-128"/>
              </a:rPr>
              <a:t> </a:t>
            </a:r>
            <a:r>
              <a:rPr lang="nl-NL" sz="3200" dirty="0" err="1" smtClean="0">
                <a:solidFill>
                  <a:srgbClr val="FF00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Gill Sans MT"/>
                <a:ea typeface="ＭＳ Ｐゴシック" pitchFamily="-84" charset="-128"/>
                <a:cs typeface="ＭＳ Ｐゴシック" pitchFamily="-84" charset="-128"/>
              </a:rPr>
              <a:t>Collider</a:t>
            </a:r>
            <a:r>
              <a:rPr lang="nl-NL" sz="3200" dirty="0" smtClean="0">
                <a:solidFill>
                  <a:srgbClr val="FF00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Gill Sans MT"/>
                <a:ea typeface="ＭＳ Ｐゴシック" pitchFamily="-84" charset="-128"/>
                <a:cs typeface="ＭＳ Ｐゴシック" pitchFamily="-84" charset="-128"/>
              </a:rPr>
              <a:t> 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209800" y="3124200"/>
            <a:ext cx="6324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Verdana"/>
                <a:cs typeface="Verdana"/>
              </a:rPr>
              <a:t>The physics case will be discussed at vista 25</a:t>
            </a:r>
            <a:endParaRPr lang="en-US" sz="2000" dirty="0">
              <a:latin typeface="Verdana"/>
              <a:cs typeface="Verdana"/>
            </a:endParaRPr>
          </a:p>
        </p:txBody>
      </p:sp>
      <p:pic>
        <p:nvPicPr>
          <p:cNvPr id="8" name="Picture 7" descr="Group_Photo161205s.jpg"/>
          <p:cNvPicPr>
            <a:picLocks noChangeAspect="1"/>
          </p:cNvPicPr>
          <p:nvPr/>
        </p:nvPicPr>
        <p:blipFill>
          <a:blip r:embed="rId3"/>
          <a:srcRect l="6667" t="26107" b="2528"/>
          <a:stretch>
            <a:fillRect/>
          </a:stretch>
        </p:blipFill>
        <p:spPr>
          <a:xfrm>
            <a:off x="3429000" y="5124450"/>
            <a:ext cx="2218192" cy="11239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676400" y="457200"/>
            <a:ext cx="5393925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nl-NL" sz="4000" dirty="0" smtClean="0">
                <a:solidFill>
                  <a:srgbClr val="FF00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Gill Sans MT"/>
                <a:ea typeface="ＭＳ Ｐゴシック" pitchFamily="-84" charset="-128"/>
                <a:cs typeface="ＭＳ Ｐゴシック" pitchFamily="-84" charset="-128"/>
              </a:rPr>
              <a:t>Lepton </a:t>
            </a:r>
            <a:r>
              <a:rPr lang="nl-NL" sz="4000" dirty="0" err="1" smtClean="0">
                <a:solidFill>
                  <a:srgbClr val="FF00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Gill Sans MT"/>
                <a:ea typeface="ＭＳ Ｐゴシック" pitchFamily="-84" charset="-128"/>
                <a:cs typeface="ＭＳ Ｐゴシック" pitchFamily="-84" charset="-128"/>
              </a:rPr>
              <a:t>Collider</a:t>
            </a:r>
            <a:r>
              <a:rPr lang="nl-NL" sz="4000" dirty="0" smtClean="0">
                <a:solidFill>
                  <a:srgbClr val="FF00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Gill Sans MT"/>
                <a:ea typeface="ＭＳ Ｐゴシック" pitchFamily="-84" charset="-128"/>
                <a:cs typeface="ＭＳ Ｐゴシック" pitchFamily="-84" charset="-128"/>
              </a:rPr>
              <a:t> program</a:t>
            </a:r>
          </a:p>
          <a:p>
            <a:pPr algn="ctr"/>
            <a:r>
              <a:rPr lang="en-US" sz="4000" dirty="0" smtClean="0">
                <a:solidFill>
                  <a:srgbClr val="FF00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Gill Sans MT"/>
                <a:ea typeface="ＭＳ Ｐゴシック" pitchFamily="-84" charset="-128"/>
                <a:cs typeface="ＭＳ Ｐゴシック" pitchFamily="-84" charset="-128"/>
              </a:rPr>
              <a:t>the people involved…</a:t>
            </a:r>
            <a:endParaRPr lang="en-US" sz="16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CH" smtClean="0"/>
              <a:t>13 December 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Peter Kluit </a:t>
            </a:r>
            <a:endParaRPr lang="en-US"/>
          </a:p>
        </p:txBody>
      </p:sp>
      <p:pic>
        <p:nvPicPr>
          <p:cNvPr id="8" name="Picture 7" descr="JanTPC.jpg"/>
          <p:cNvPicPr>
            <a:picLocks noChangeAspect="1"/>
          </p:cNvPicPr>
          <p:nvPr/>
        </p:nvPicPr>
        <p:blipFill>
          <a:blip r:embed="rId2"/>
          <a:srcRect l="49253" t="30121" r="32837" b="44302"/>
          <a:stretch>
            <a:fillRect/>
          </a:stretch>
        </p:blipFill>
        <p:spPr>
          <a:xfrm>
            <a:off x="4648200" y="1905000"/>
            <a:ext cx="1676400" cy="1795462"/>
          </a:xfrm>
          <a:prstGeom prst="rect">
            <a:avLst/>
          </a:prstGeom>
        </p:spPr>
      </p:pic>
      <p:pic>
        <p:nvPicPr>
          <p:cNvPr id="9" name="Picture 8" descr="i56.jpg"/>
          <p:cNvPicPr>
            <a:picLocks noChangeAspect="1"/>
          </p:cNvPicPr>
          <p:nvPr/>
        </p:nvPicPr>
        <p:blipFill>
          <a:blip r:embed="rId3"/>
          <a:srcRect b="34549"/>
          <a:stretch>
            <a:fillRect/>
          </a:stretch>
        </p:blipFill>
        <p:spPr>
          <a:xfrm>
            <a:off x="2514600" y="2057400"/>
            <a:ext cx="1828800" cy="1795462"/>
          </a:xfrm>
          <a:prstGeom prst="rect">
            <a:avLst/>
          </a:prstGeom>
        </p:spPr>
      </p:pic>
      <p:pic>
        <p:nvPicPr>
          <p:cNvPr id="10" name="Picture 9" descr="graven.jpg"/>
          <p:cNvPicPr>
            <a:picLocks noChangeAspect="1"/>
          </p:cNvPicPr>
          <p:nvPr/>
        </p:nvPicPr>
        <p:blipFill>
          <a:blip r:embed="rId4"/>
          <a:srcRect t="5556" b="22222"/>
          <a:stretch>
            <a:fillRect/>
          </a:stretch>
        </p:blipFill>
        <p:spPr>
          <a:xfrm>
            <a:off x="6705600" y="2743200"/>
            <a:ext cx="1828800" cy="1981200"/>
          </a:xfrm>
          <a:prstGeom prst="rect">
            <a:avLst/>
          </a:prstGeom>
        </p:spPr>
      </p:pic>
      <p:pic>
        <p:nvPicPr>
          <p:cNvPr id="11" name="Picture 10" descr="d90.jpg"/>
          <p:cNvPicPr>
            <a:picLocks noChangeAspect="1"/>
          </p:cNvPicPr>
          <p:nvPr/>
        </p:nvPicPr>
        <p:blipFill>
          <a:blip r:embed="rId5"/>
          <a:srcRect b="33333"/>
          <a:stretch>
            <a:fillRect/>
          </a:stretch>
        </p:blipFill>
        <p:spPr>
          <a:xfrm>
            <a:off x="304800" y="1828800"/>
            <a:ext cx="1828800" cy="1828800"/>
          </a:xfrm>
          <a:prstGeom prst="rect">
            <a:avLst/>
          </a:prstGeom>
        </p:spPr>
      </p:pic>
      <p:pic>
        <p:nvPicPr>
          <p:cNvPr id="13" name="Picture 12" descr="Kees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48200" y="3962400"/>
            <a:ext cx="1828800" cy="1923126"/>
          </a:xfrm>
          <a:prstGeom prst="rect">
            <a:avLst/>
          </a:prstGeom>
        </p:spPr>
      </p:pic>
      <p:pic>
        <p:nvPicPr>
          <p:cNvPr id="14" name="Picture 13" descr="stergios.jpg"/>
          <p:cNvPicPr>
            <a:picLocks noChangeAspect="1"/>
          </p:cNvPicPr>
          <p:nvPr/>
        </p:nvPicPr>
        <p:blipFill>
          <a:blip r:embed="rId7"/>
          <a:srcRect b="27778"/>
          <a:stretch>
            <a:fillRect/>
          </a:stretch>
        </p:blipFill>
        <p:spPr>
          <a:xfrm>
            <a:off x="7238999" y="4902199"/>
            <a:ext cx="1524001" cy="1651001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191000" y="5867400"/>
            <a:ext cx="30479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 smtClean="0">
                <a:solidFill>
                  <a:srgbClr val="0000FF"/>
                </a:solidFill>
                <a:latin typeface="Verdana"/>
                <a:cs typeface="Verdana"/>
              </a:rPr>
              <a:t>Kees</a:t>
            </a:r>
            <a:r>
              <a:rPr lang="en-US" dirty="0" smtClean="0">
                <a:solidFill>
                  <a:srgbClr val="0000FF"/>
                </a:solidFill>
                <a:latin typeface="Verdana"/>
                <a:cs typeface="Verdana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Verdana"/>
                <a:cs typeface="Verdana"/>
              </a:rPr>
              <a:t>Ligtenberg</a:t>
            </a:r>
            <a:r>
              <a:rPr lang="en-US" dirty="0" smtClean="0">
                <a:solidFill>
                  <a:srgbClr val="0000FF"/>
                </a:solidFill>
                <a:latin typeface="Verdana"/>
                <a:cs typeface="Verdana"/>
              </a:rPr>
              <a:t> PhD</a:t>
            </a:r>
          </a:p>
          <a:p>
            <a:pPr algn="ctr"/>
            <a:r>
              <a:rPr lang="en-US" dirty="0" smtClean="0">
                <a:solidFill>
                  <a:srgbClr val="0000FF"/>
                </a:solidFill>
                <a:latin typeface="Verdana"/>
                <a:cs typeface="Verdana"/>
              </a:rPr>
              <a:t>sep 2016 ILC simulations</a:t>
            </a:r>
            <a:endParaRPr lang="en-US" dirty="0">
              <a:solidFill>
                <a:srgbClr val="0000FF"/>
              </a:solidFill>
              <a:latin typeface="Verdana"/>
              <a:cs typeface="Verdana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981200" y="5867400"/>
            <a:ext cx="2590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rgbClr val="0000FF"/>
                </a:solidFill>
                <a:latin typeface="Verdana"/>
                <a:cs typeface="Verdana"/>
              </a:rPr>
              <a:t>Kevin </a:t>
            </a:r>
            <a:r>
              <a:rPr lang="en-US" dirty="0" err="1" smtClean="0">
                <a:solidFill>
                  <a:srgbClr val="0000FF"/>
                </a:solidFill>
                <a:latin typeface="Verdana"/>
                <a:cs typeface="Verdana"/>
              </a:rPr>
              <a:t>Heijhoff</a:t>
            </a:r>
            <a:r>
              <a:rPr lang="en-US" dirty="0" smtClean="0">
                <a:solidFill>
                  <a:srgbClr val="0000FF"/>
                </a:solidFill>
                <a:latin typeface="Verdana"/>
                <a:cs typeface="Verdana"/>
              </a:rPr>
              <a:t> PhD</a:t>
            </a:r>
          </a:p>
          <a:p>
            <a:pPr algn="ctr"/>
            <a:r>
              <a:rPr lang="en-US" dirty="0" err="1" smtClean="0">
                <a:solidFill>
                  <a:srgbClr val="0000FF"/>
                </a:solidFill>
                <a:latin typeface="Verdana"/>
                <a:cs typeface="Verdana"/>
              </a:rPr>
              <a:t>oct</a:t>
            </a:r>
            <a:r>
              <a:rPr lang="en-US" dirty="0" smtClean="0">
                <a:solidFill>
                  <a:srgbClr val="0000FF"/>
                </a:solidFill>
                <a:latin typeface="Verdana"/>
                <a:cs typeface="Verdana"/>
              </a:rPr>
              <a:t> 2016 pixel TPC Bonn/</a:t>
            </a:r>
            <a:r>
              <a:rPr lang="en-US" dirty="0" err="1" smtClean="0">
                <a:solidFill>
                  <a:srgbClr val="0000FF"/>
                </a:solidFill>
                <a:latin typeface="Verdana"/>
                <a:cs typeface="Verdana"/>
              </a:rPr>
              <a:t>Nikhef</a:t>
            </a:r>
            <a:endParaRPr lang="en-US" dirty="0">
              <a:solidFill>
                <a:srgbClr val="0000FF"/>
              </a:solidFill>
              <a:latin typeface="Verdana"/>
              <a:cs typeface="Verdana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238999" y="685800"/>
            <a:ext cx="1981201" cy="17389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defRPr/>
            </a:pPr>
            <a:r>
              <a:rPr lang="en-US" sz="1200" dirty="0" smtClean="0">
                <a:latin typeface="Verdana"/>
                <a:cs typeface="Verdana"/>
              </a:rPr>
              <a:t>Harry van </a:t>
            </a:r>
            <a:r>
              <a:rPr lang="en-US" sz="1200" dirty="0" err="1" smtClean="0">
                <a:latin typeface="Verdana"/>
                <a:cs typeface="Verdana"/>
              </a:rPr>
              <a:t>der</a:t>
            </a:r>
            <a:r>
              <a:rPr lang="en-US" sz="1200" dirty="0" smtClean="0">
                <a:latin typeface="Verdana"/>
                <a:cs typeface="Verdana"/>
              </a:rPr>
              <a:t> </a:t>
            </a:r>
            <a:r>
              <a:rPr lang="en-US" sz="1200" dirty="0" err="1" smtClean="0">
                <a:latin typeface="Verdana"/>
                <a:cs typeface="Verdana"/>
              </a:rPr>
              <a:t>Graaf</a:t>
            </a:r>
            <a:endParaRPr lang="en-US" sz="1200" dirty="0" smtClean="0">
              <a:latin typeface="Verdana"/>
              <a:cs typeface="Verdana"/>
            </a:endParaRPr>
          </a:p>
          <a:p>
            <a:pPr marL="457200" indent="-457200">
              <a:lnSpc>
                <a:spcPct val="150000"/>
              </a:lnSpc>
              <a:defRPr/>
            </a:pPr>
            <a:r>
              <a:rPr lang="en-US" sz="1200" dirty="0" smtClean="0">
                <a:latin typeface="Verdana"/>
                <a:cs typeface="Verdana"/>
              </a:rPr>
              <a:t>Fred </a:t>
            </a:r>
            <a:r>
              <a:rPr lang="en-US" sz="1200" dirty="0" err="1" smtClean="0">
                <a:latin typeface="Verdana"/>
                <a:cs typeface="Verdana"/>
              </a:rPr>
              <a:t>Hartjes</a:t>
            </a:r>
            <a:endParaRPr lang="en-US" sz="1200" dirty="0" smtClean="0">
              <a:latin typeface="Verdana"/>
              <a:cs typeface="Verdana"/>
            </a:endParaRPr>
          </a:p>
          <a:p>
            <a:pPr marL="457200" indent="-457200">
              <a:lnSpc>
                <a:spcPct val="150000"/>
              </a:lnSpc>
              <a:defRPr/>
            </a:pPr>
            <a:r>
              <a:rPr lang="en-US" sz="1200" dirty="0" smtClean="0">
                <a:latin typeface="Verdana"/>
                <a:cs typeface="Verdana"/>
              </a:rPr>
              <a:t>Jan </a:t>
            </a:r>
            <a:r>
              <a:rPr lang="en-US" sz="1200" dirty="0" err="1" smtClean="0">
                <a:latin typeface="Verdana"/>
                <a:cs typeface="Verdana"/>
              </a:rPr>
              <a:t>Timmermans</a:t>
            </a:r>
            <a:endParaRPr lang="en-US" sz="1200" dirty="0" smtClean="0">
              <a:latin typeface="Verdana"/>
              <a:cs typeface="Verdana"/>
            </a:endParaRPr>
          </a:p>
          <a:p>
            <a:pPr marL="457200" indent="-457200">
              <a:lnSpc>
                <a:spcPct val="150000"/>
              </a:lnSpc>
              <a:defRPr/>
            </a:pPr>
            <a:r>
              <a:rPr lang="en-US" sz="1200" dirty="0" smtClean="0">
                <a:latin typeface="Verdana"/>
                <a:cs typeface="Verdana"/>
              </a:rPr>
              <a:t>Gerhard Raven</a:t>
            </a:r>
          </a:p>
          <a:p>
            <a:pPr marL="457200" indent="-457200">
              <a:lnSpc>
                <a:spcPct val="150000"/>
              </a:lnSpc>
              <a:defRPr/>
            </a:pPr>
            <a:r>
              <a:rPr lang="en-US" sz="1200" dirty="0" err="1" smtClean="0">
                <a:latin typeface="Verdana"/>
                <a:cs typeface="Verdana"/>
              </a:rPr>
              <a:t>Stergios</a:t>
            </a:r>
            <a:r>
              <a:rPr lang="en-US" sz="1200" dirty="0" smtClean="0">
                <a:latin typeface="Verdana"/>
                <a:cs typeface="Verdana"/>
              </a:rPr>
              <a:t> </a:t>
            </a:r>
            <a:r>
              <a:rPr lang="en-US" sz="1200" dirty="0" err="1" smtClean="0">
                <a:latin typeface="Verdana"/>
                <a:cs typeface="Verdana"/>
              </a:rPr>
              <a:t>Tsigaridas</a:t>
            </a:r>
            <a:endParaRPr lang="en-US" sz="1200" dirty="0" smtClean="0">
              <a:latin typeface="Verdana"/>
              <a:cs typeface="Verdana"/>
            </a:endParaRPr>
          </a:p>
          <a:p>
            <a:pPr marL="457200" indent="-457200">
              <a:lnSpc>
                <a:spcPct val="150000"/>
              </a:lnSpc>
              <a:defRPr/>
            </a:pPr>
            <a:r>
              <a:rPr lang="en-US" sz="1200" dirty="0" smtClean="0">
                <a:latin typeface="Verdana"/>
                <a:cs typeface="Verdana"/>
              </a:rPr>
              <a:t>Peter </a:t>
            </a:r>
            <a:r>
              <a:rPr lang="en-US" sz="1200" dirty="0" err="1" smtClean="0">
                <a:latin typeface="Verdana"/>
                <a:cs typeface="Verdana"/>
              </a:rPr>
              <a:t>Kluit</a:t>
            </a:r>
            <a:endParaRPr lang="en-US" sz="1200" dirty="0" smtClean="0">
              <a:latin typeface="Verdana"/>
              <a:cs typeface="Verdana"/>
            </a:endParaRPr>
          </a:p>
        </p:txBody>
      </p:sp>
      <p:pic>
        <p:nvPicPr>
          <p:cNvPr id="18" name="Picture 17" descr="foto_heijhoffk.jpg"/>
          <p:cNvPicPr>
            <a:picLocks noChangeAspect="1"/>
          </p:cNvPicPr>
          <p:nvPr/>
        </p:nvPicPr>
        <p:blipFill>
          <a:blip r:embed="rId8"/>
          <a:srcRect r="27293"/>
          <a:stretch>
            <a:fillRect/>
          </a:stretch>
        </p:blipFill>
        <p:spPr>
          <a:xfrm>
            <a:off x="2514600" y="3964577"/>
            <a:ext cx="1844675" cy="1902823"/>
          </a:xfrm>
          <a:prstGeom prst="rect">
            <a:avLst/>
          </a:prstGeom>
        </p:spPr>
      </p:pic>
      <p:pic>
        <p:nvPicPr>
          <p:cNvPr id="19" name="Picture 18" descr="foto002Wbos.jpg"/>
          <p:cNvPicPr>
            <a:picLocks noChangeAspect="1"/>
          </p:cNvPicPr>
          <p:nvPr/>
        </p:nvPicPr>
        <p:blipFill>
          <a:blip r:embed="rId9"/>
          <a:srcRect l="21779" t="4214" r="23190" b="9079"/>
          <a:stretch>
            <a:fillRect/>
          </a:stretch>
        </p:blipFill>
        <p:spPr>
          <a:xfrm>
            <a:off x="304800" y="3733800"/>
            <a:ext cx="1827718" cy="1919823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304800" y="5715000"/>
            <a:ext cx="1827718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 smtClean="0">
                <a:solidFill>
                  <a:srgbClr val="0000FF"/>
                </a:solidFill>
                <a:latin typeface="Verdana"/>
                <a:cs typeface="Verdana"/>
              </a:rPr>
              <a:t>Wouter</a:t>
            </a:r>
            <a:r>
              <a:rPr lang="en-US" sz="1600" dirty="0" smtClean="0">
                <a:solidFill>
                  <a:srgbClr val="0000FF"/>
                </a:solidFill>
                <a:latin typeface="Verdana"/>
                <a:cs typeface="Verdana"/>
              </a:rPr>
              <a:t> </a:t>
            </a:r>
            <a:r>
              <a:rPr lang="en-US" sz="1600" dirty="0" err="1" smtClean="0">
                <a:solidFill>
                  <a:srgbClr val="0000FF"/>
                </a:solidFill>
                <a:latin typeface="Verdana"/>
                <a:cs typeface="Verdana"/>
              </a:rPr>
              <a:t>Bos</a:t>
            </a:r>
            <a:r>
              <a:rPr lang="en-US" sz="1600" dirty="0" smtClean="0">
                <a:solidFill>
                  <a:srgbClr val="0000FF"/>
                </a:solidFill>
                <a:latin typeface="Verdana"/>
                <a:cs typeface="Verdana"/>
              </a:rPr>
              <a:t> Master student</a:t>
            </a:r>
            <a:endParaRPr lang="en-US" sz="1600" dirty="0">
              <a:solidFill>
                <a:srgbClr val="0000FF"/>
              </a:solidFill>
              <a:latin typeface="Verdana"/>
              <a:cs typeface="Verdan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IMG_1383.JPG"/>
          <p:cNvPicPr>
            <a:picLocks noChangeAspect="1"/>
          </p:cNvPicPr>
          <p:nvPr/>
        </p:nvPicPr>
        <p:blipFill>
          <a:blip r:embed="rId2">
            <a:alphaModFix amt="59000"/>
          </a:blip>
          <a:stretch>
            <a:fillRect/>
          </a:stretch>
        </p:blipFill>
        <p:spPr>
          <a:xfrm rot="10800000"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226075" y="228600"/>
            <a:ext cx="5880862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nl-NL" sz="3600" dirty="0" smtClean="0">
                <a:solidFill>
                  <a:srgbClr val="FF00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Verdana"/>
                <a:ea typeface="ＭＳ Ｐゴシック" pitchFamily="-84" charset="-128"/>
                <a:cs typeface="Verdana"/>
              </a:rPr>
              <a:t>Lepton </a:t>
            </a:r>
            <a:r>
              <a:rPr lang="nl-NL" sz="3600" dirty="0" err="1" smtClean="0">
                <a:solidFill>
                  <a:srgbClr val="FF00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Verdana"/>
                <a:ea typeface="ＭＳ Ｐゴシック" pitchFamily="-84" charset="-128"/>
                <a:cs typeface="Verdana"/>
              </a:rPr>
              <a:t>Collider</a:t>
            </a:r>
            <a:r>
              <a:rPr lang="nl-NL" sz="3600" dirty="0" smtClean="0">
                <a:solidFill>
                  <a:srgbClr val="FF00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Verdana"/>
                <a:ea typeface="ＭＳ Ｐゴシック" pitchFamily="-84" charset="-128"/>
                <a:cs typeface="Verdana"/>
              </a:rPr>
              <a:t> program</a:t>
            </a:r>
          </a:p>
          <a:p>
            <a:pPr algn="ctr"/>
            <a:r>
              <a:rPr lang="en-US" sz="3600" dirty="0" smtClean="0">
                <a:solidFill>
                  <a:srgbClr val="FF00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Verdana"/>
                <a:ea typeface="ＭＳ Ｐゴシック" pitchFamily="-84" charset="-128"/>
                <a:cs typeface="Verdana"/>
              </a:rPr>
              <a:t>the Quad team &amp; Bonn…</a:t>
            </a:r>
            <a:endParaRPr lang="en-US" sz="3600" dirty="0">
              <a:latin typeface="Verdana"/>
              <a:cs typeface="Verdana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CH" smtClean="0"/>
              <a:t>13 December 2016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Peter Kluit </a:t>
            </a:r>
            <a:endParaRPr lang="en-US"/>
          </a:p>
        </p:txBody>
      </p:sp>
      <p:pic>
        <p:nvPicPr>
          <p:cNvPr id="14" name="Picture 13" descr="c07.jpg"/>
          <p:cNvPicPr>
            <a:picLocks noChangeAspect="1"/>
          </p:cNvPicPr>
          <p:nvPr/>
        </p:nvPicPr>
        <p:blipFill>
          <a:blip r:embed="rId3"/>
          <a:srcRect b="33333"/>
          <a:stretch>
            <a:fillRect/>
          </a:stretch>
        </p:blipFill>
        <p:spPr>
          <a:xfrm>
            <a:off x="6705600" y="1676400"/>
            <a:ext cx="1828800" cy="1828800"/>
          </a:xfrm>
          <a:prstGeom prst="rect">
            <a:avLst/>
          </a:prstGeom>
        </p:spPr>
      </p:pic>
      <p:pic>
        <p:nvPicPr>
          <p:cNvPr id="15" name="Picture 14" descr="c10.jpg"/>
          <p:cNvPicPr>
            <a:picLocks noChangeAspect="1"/>
          </p:cNvPicPr>
          <p:nvPr/>
        </p:nvPicPr>
        <p:blipFill>
          <a:blip r:embed="rId4"/>
          <a:srcRect t="10416" b="22917"/>
          <a:stretch>
            <a:fillRect/>
          </a:stretch>
        </p:blipFill>
        <p:spPr>
          <a:xfrm>
            <a:off x="7239000" y="3581400"/>
            <a:ext cx="1828800" cy="1828800"/>
          </a:xfrm>
          <a:prstGeom prst="rect">
            <a:avLst/>
          </a:prstGeom>
        </p:spPr>
      </p:pic>
      <p:pic>
        <p:nvPicPr>
          <p:cNvPr id="16" name="Picture 15" descr="n21.jpg"/>
          <p:cNvPicPr>
            <a:picLocks noChangeAspect="1"/>
          </p:cNvPicPr>
          <p:nvPr/>
        </p:nvPicPr>
        <p:blipFill>
          <a:blip r:embed="rId5"/>
          <a:srcRect b="33333"/>
          <a:stretch>
            <a:fillRect/>
          </a:stretch>
        </p:blipFill>
        <p:spPr>
          <a:xfrm>
            <a:off x="1143000" y="1524000"/>
            <a:ext cx="1828800" cy="1828800"/>
          </a:xfrm>
          <a:prstGeom prst="rect">
            <a:avLst/>
          </a:prstGeom>
        </p:spPr>
      </p:pic>
      <p:pic>
        <p:nvPicPr>
          <p:cNvPr id="17" name="Picture 16" descr="basvdh.jpg"/>
          <p:cNvPicPr>
            <a:picLocks noChangeAspect="1"/>
          </p:cNvPicPr>
          <p:nvPr/>
        </p:nvPicPr>
        <p:blipFill>
          <a:blip r:embed="rId6"/>
          <a:srcRect b="33333"/>
          <a:stretch>
            <a:fillRect/>
          </a:stretch>
        </p:blipFill>
        <p:spPr>
          <a:xfrm>
            <a:off x="609600" y="3505200"/>
            <a:ext cx="1828800" cy="1828800"/>
          </a:xfrm>
          <a:prstGeom prst="rect">
            <a:avLst/>
          </a:prstGeom>
        </p:spPr>
      </p:pic>
      <p:pic>
        <p:nvPicPr>
          <p:cNvPr id="18" name="Picture 17" descr="charli.jpg"/>
          <p:cNvPicPr>
            <a:picLocks noChangeAspect="1"/>
          </p:cNvPicPr>
          <p:nvPr/>
        </p:nvPicPr>
        <p:blipFill>
          <a:blip r:embed="rId7"/>
          <a:srcRect b="22222"/>
          <a:stretch>
            <a:fillRect/>
          </a:stretch>
        </p:blipFill>
        <p:spPr>
          <a:xfrm>
            <a:off x="5464629" y="3733800"/>
            <a:ext cx="1698171" cy="1981200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457200" y="5542255"/>
            <a:ext cx="8686800" cy="11798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50000"/>
              </a:lnSpc>
              <a:defRPr/>
            </a:pPr>
            <a:r>
              <a:rPr lang="en-US" sz="1600" b="1" dirty="0" smtClean="0">
                <a:latin typeface="Verdana"/>
                <a:cs typeface="Verdana"/>
              </a:rPr>
              <a:t>University of Bonn group</a:t>
            </a:r>
          </a:p>
          <a:p>
            <a:pPr marL="457200" indent="-457200">
              <a:lnSpc>
                <a:spcPct val="150000"/>
              </a:lnSpc>
              <a:defRPr/>
            </a:pPr>
            <a:r>
              <a:rPr lang="en-US" sz="1600" dirty="0" err="1" smtClean="0">
                <a:latin typeface="Verdana"/>
                <a:cs typeface="Verdana"/>
              </a:rPr>
              <a:t>Yevgen</a:t>
            </a:r>
            <a:r>
              <a:rPr lang="en-US" sz="1600" dirty="0" smtClean="0">
                <a:latin typeface="Verdana"/>
                <a:cs typeface="Verdana"/>
              </a:rPr>
              <a:t> </a:t>
            </a:r>
            <a:r>
              <a:rPr lang="en-US" sz="1600" dirty="0" err="1" smtClean="0">
                <a:latin typeface="Verdana"/>
                <a:cs typeface="Verdana"/>
              </a:rPr>
              <a:t>Bilevych</a:t>
            </a:r>
            <a:r>
              <a:rPr lang="en-US" sz="1600" dirty="0" smtClean="0">
                <a:latin typeface="Verdana"/>
                <a:cs typeface="Verdana"/>
              </a:rPr>
              <a:t>, </a:t>
            </a:r>
            <a:r>
              <a:rPr lang="en-US" sz="1600" dirty="0" smtClean="0">
                <a:solidFill>
                  <a:srgbClr val="FF0000"/>
                </a:solidFill>
                <a:latin typeface="Verdana"/>
                <a:cs typeface="Verdana"/>
              </a:rPr>
              <a:t>Klaus </a:t>
            </a:r>
            <a:r>
              <a:rPr lang="en-US" sz="1600" dirty="0" err="1" smtClean="0">
                <a:solidFill>
                  <a:srgbClr val="FF0000"/>
                </a:solidFill>
                <a:latin typeface="Verdana"/>
                <a:cs typeface="Verdana"/>
              </a:rPr>
              <a:t>Desch</a:t>
            </a:r>
            <a:r>
              <a:rPr lang="en-US" sz="1600" dirty="0" smtClean="0">
                <a:latin typeface="Verdana"/>
                <a:cs typeface="Verdana"/>
              </a:rPr>
              <a:t>, </a:t>
            </a:r>
            <a:r>
              <a:rPr lang="en-US" sz="1600" dirty="0" err="1" smtClean="0">
                <a:latin typeface="Verdana"/>
                <a:cs typeface="Verdana"/>
              </a:rPr>
              <a:t>Jochen</a:t>
            </a:r>
            <a:r>
              <a:rPr lang="en-US" sz="1600" dirty="0" smtClean="0">
                <a:latin typeface="Verdana"/>
                <a:cs typeface="Verdana"/>
              </a:rPr>
              <a:t> </a:t>
            </a:r>
            <a:r>
              <a:rPr lang="en-US" sz="1600" dirty="0" err="1" smtClean="0">
                <a:latin typeface="Verdana"/>
                <a:cs typeface="Verdana"/>
              </a:rPr>
              <a:t>Kaminiski</a:t>
            </a:r>
            <a:r>
              <a:rPr lang="en-US" sz="1600" dirty="0" smtClean="0">
                <a:latin typeface="Verdana"/>
                <a:cs typeface="Verdana"/>
              </a:rPr>
              <a:t>, </a:t>
            </a:r>
            <a:r>
              <a:rPr lang="en-US" sz="1600" dirty="0" smtClean="0">
                <a:latin typeface="Verdana"/>
                <a:cs typeface="Verdana"/>
              </a:rPr>
              <a:t>Kevin </a:t>
            </a:r>
            <a:r>
              <a:rPr lang="en-US" sz="1600" dirty="0" err="1" smtClean="0">
                <a:latin typeface="Verdana"/>
                <a:cs typeface="Verdana"/>
              </a:rPr>
              <a:t>Heijhoff</a:t>
            </a:r>
            <a:r>
              <a:rPr lang="en-US" sz="1600" dirty="0" smtClean="0">
                <a:latin typeface="Verdana"/>
                <a:cs typeface="Verdana"/>
              </a:rPr>
              <a:t>, Tobias </a:t>
            </a:r>
            <a:r>
              <a:rPr lang="en-US" sz="1600" dirty="0" err="1" smtClean="0">
                <a:latin typeface="Verdana"/>
                <a:cs typeface="Verdana"/>
              </a:rPr>
              <a:t>Schiffer</a:t>
            </a:r>
            <a:r>
              <a:rPr lang="en-US" sz="1600" dirty="0" smtClean="0">
                <a:latin typeface="Verdana"/>
                <a:cs typeface="Verdana"/>
              </a:rPr>
              <a:t>,</a:t>
            </a:r>
          </a:p>
          <a:p>
            <a:pPr marL="457200" indent="-457200">
              <a:lnSpc>
                <a:spcPct val="150000"/>
              </a:lnSpc>
              <a:defRPr/>
            </a:pPr>
            <a:r>
              <a:rPr lang="en-US" sz="1600" dirty="0" smtClean="0">
                <a:latin typeface="Verdana"/>
                <a:cs typeface="Verdana"/>
              </a:rPr>
              <a:t>Lucian </a:t>
            </a:r>
            <a:r>
              <a:rPr lang="en-US" sz="1600" dirty="0" err="1" smtClean="0">
                <a:latin typeface="Verdana"/>
                <a:cs typeface="Verdana"/>
              </a:rPr>
              <a:t>Scharenberg</a:t>
            </a:r>
            <a:r>
              <a:rPr lang="en-US" sz="1600" dirty="0" smtClean="0">
                <a:latin typeface="Verdana"/>
                <a:cs typeface="Verdana"/>
              </a:rPr>
              <a:t>, </a:t>
            </a:r>
            <a:r>
              <a:rPr lang="en-US" sz="1600" dirty="0" err="1" smtClean="0">
                <a:latin typeface="Verdana"/>
                <a:cs typeface="Verdana"/>
              </a:rPr>
              <a:t>Christof</a:t>
            </a:r>
            <a:r>
              <a:rPr lang="en-US" sz="1600" dirty="0" smtClean="0">
                <a:latin typeface="Verdana"/>
                <a:cs typeface="Verdana"/>
              </a:rPr>
              <a:t> Krieger, Sebastian Schmidt, Andrea </a:t>
            </a:r>
            <a:r>
              <a:rPr lang="en-US" sz="1600" dirty="0" err="1" smtClean="0">
                <a:latin typeface="Verdana"/>
                <a:cs typeface="Verdana"/>
              </a:rPr>
              <a:t>Fürstenberg</a:t>
            </a:r>
            <a:endParaRPr lang="en-US" sz="1600" dirty="0" smtClean="0">
              <a:latin typeface="Verdana"/>
              <a:cs typeface="Verdana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429000" y="1447800"/>
            <a:ext cx="4572000" cy="1549142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-457200">
              <a:lnSpc>
                <a:spcPct val="150000"/>
              </a:lnSpc>
              <a:defRPr/>
            </a:pPr>
            <a:r>
              <a:rPr lang="en-US" sz="1600" dirty="0" err="1" smtClean="0">
                <a:latin typeface="Verdana"/>
                <a:cs typeface="Verdana"/>
              </a:rPr>
              <a:t>Ruud</a:t>
            </a:r>
            <a:r>
              <a:rPr lang="en-US" sz="1600" dirty="0" smtClean="0">
                <a:latin typeface="Verdana"/>
                <a:cs typeface="Verdana"/>
              </a:rPr>
              <a:t> </a:t>
            </a:r>
            <a:r>
              <a:rPr lang="en-US" sz="1600" dirty="0" err="1" smtClean="0">
                <a:latin typeface="Verdana"/>
                <a:cs typeface="Verdana"/>
              </a:rPr>
              <a:t>Kluit</a:t>
            </a:r>
            <a:r>
              <a:rPr lang="en-US" sz="1600" dirty="0" smtClean="0">
                <a:latin typeface="Verdana"/>
                <a:cs typeface="Verdana"/>
              </a:rPr>
              <a:t>, </a:t>
            </a:r>
            <a:r>
              <a:rPr lang="en-US" sz="1600" dirty="0" err="1" smtClean="0">
                <a:latin typeface="Verdana"/>
                <a:cs typeface="Verdana"/>
              </a:rPr>
              <a:t>Auke</a:t>
            </a:r>
            <a:r>
              <a:rPr lang="en-US" sz="1600" dirty="0" smtClean="0">
                <a:latin typeface="Verdana"/>
                <a:cs typeface="Verdana"/>
              </a:rPr>
              <a:t> </a:t>
            </a:r>
            <a:r>
              <a:rPr lang="en-US" sz="1600" dirty="0" err="1" smtClean="0">
                <a:latin typeface="Verdana"/>
                <a:cs typeface="Verdana"/>
              </a:rPr>
              <a:t>Korporaal</a:t>
            </a:r>
            <a:r>
              <a:rPr lang="en-US" sz="1600" dirty="0" smtClean="0">
                <a:latin typeface="Verdana"/>
                <a:cs typeface="Verdana"/>
              </a:rPr>
              <a:t>,</a:t>
            </a:r>
          </a:p>
          <a:p>
            <a:pPr marL="457200" indent="-457200">
              <a:lnSpc>
                <a:spcPct val="150000"/>
              </a:lnSpc>
              <a:defRPr/>
            </a:pPr>
            <a:r>
              <a:rPr lang="en-US" sz="1600" dirty="0" smtClean="0">
                <a:latin typeface="Verdana"/>
                <a:cs typeface="Verdana"/>
              </a:rPr>
              <a:t>Patrick </a:t>
            </a:r>
            <a:r>
              <a:rPr lang="en-US" sz="1600" dirty="0" err="1" smtClean="0">
                <a:latin typeface="Verdana"/>
                <a:cs typeface="Verdana"/>
              </a:rPr>
              <a:t>Werneke</a:t>
            </a:r>
            <a:r>
              <a:rPr lang="en-US" sz="1600" dirty="0" smtClean="0">
                <a:latin typeface="Verdana"/>
                <a:cs typeface="Verdana"/>
              </a:rPr>
              <a:t>, </a:t>
            </a:r>
          </a:p>
          <a:p>
            <a:pPr marL="457200" indent="-457200">
              <a:lnSpc>
                <a:spcPct val="150000"/>
              </a:lnSpc>
              <a:defRPr/>
            </a:pPr>
            <a:r>
              <a:rPr lang="en-US" sz="1600" dirty="0" smtClean="0">
                <a:latin typeface="Verdana"/>
                <a:cs typeface="Verdana"/>
              </a:rPr>
              <a:t>Charles </a:t>
            </a:r>
            <a:r>
              <a:rPr lang="en-US" sz="1600" dirty="0" err="1" smtClean="0">
                <a:latin typeface="Verdana"/>
                <a:cs typeface="Verdana"/>
              </a:rPr>
              <a:t>Ietswaard</a:t>
            </a:r>
            <a:r>
              <a:rPr lang="en-US" sz="1600" dirty="0" smtClean="0">
                <a:latin typeface="Verdana"/>
                <a:cs typeface="Verdana"/>
              </a:rPr>
              <a:t>,</a:t>
            </a:r>
          </a:p>
          <a:p>
            <a:pPr marL="457200" indent="-457200">
              <a:lnSpc>
                <a:spcPct val="150000"/>
              </a:lnSpc>
              <a:defRPr/>
            </a:pPr>
            <a:r>
              <a:rPr lang="en-US" sz="1600" dirty="0" smtClean="0">
                <a:latin typeface="Verdana"/>
                <a:cs typeface="Verdana"/>
              </a:rPr>
              <a:t>Bas van </a:t>
            </a:r>
            <a:r>
              <a:rPr lang="en-US" sz="1600" dirty="0" err="1" smtClean="0">
                <a:latin typeface="Verdana"/>
                <a:cs typeface="Verdana"/>
              </a:rPr>
              <a:t>der</a:t>
            </a:r>
            <a:r>
              <a:rPr lang="en-US" sz="1600" dirty="0" smtClean="0">
                <a:latin typeface="Verdana"/>
                <a:cs typeface="Verdana"/>
              </a:rPr>
              <a:t> </a:t>
            </a:r>
            <a:r>
              <a:rPr lang="en-US" sz="1600" dirty="0" err="1" smtClean="0">
                <a:latin typeface="Verdana"/>
                <a:cs typeface="Verdana"/>
              </a:rPr>
              <a:t>Heijden</a:t>
            </a:r>
            <a:r>
              <a:rPr lang="en-US" sz="1600" dirty="0" smtClean="0">
                <a:latin typeface="Verdana"/>
                <a:cs typeface="Verdana"/>
              </a:rPr>
              <a:t> et al</a:t>
            </a:r>
            <a:endParaRPr lang="en-US" sz="1600" dirty="0" smtClean="0">
              <a:latin typeface="Verdana"/>
              <a:cs typeface="Verdan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124200" y="997088"/>
            <a:ext cx="6019800" cy="5632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nl-NL" dirty="0" smtClean="0">
              <a:solidFill>
                <a:srgbClr val="3366FF"/>
              </a:solidFill>
            </a:endParaRPr>
          </a:p>
          <a:p>
            <a:pPr>
              <a:buFontTx/>
              <a:buChar char="-"/>
            </a:pPr>
            <a:r>
              <a:rPr lang="nl-NL" dirty="0" smtClean="0">
                <a:solidFill>
                  <a:srgbClr val="3366FF"/>
                </a:solidFill>
              </a:rPr>
              <a:t> </a:t>
            </a:r>
            <a:r>
              <a:rPr lang="nl-NL" dirty="0" smtClean="0">
                <a:solidFill>
                  <a:srgbClr val="3366FF"/>
                </a:solidFill>
                <a:latin typeface="Verdana"/>
                <a:cs typeface="Verdana"/>
              </a:rPr>
              <a:t>Made in 2015 </a:t>
            </a:r>
            <a:r>
              <a:rPr lang="nl-NL" dirty="0" err="1" smtClean="0">
                <a:solidFill>
                  <a:srgbClr val="3366FF"/>
                </a:solidFill>
                <a:latin typeface="Verdana"/>
                <a:cs typeface="Verdana"/>
              </a:rPr>
              <a:t>proposal</a:t>
            </a:r>
            <a:r>
              <a:rPr lang="nl-NL" dirty="0" smtClean="0">
                <a:solidFill>
                  <a:srgbClr val="3366FF"/>
                </a:solidFill>
                <a:latin typeface="Verdana"/>
                <a:cs typeface="Verdana"/>
              </a:rPr>
              <a:t> </a:t>
            </a:r>
            <a:r>
              <a:rPr lang="nl-NL" dirty="0" err="1" smtClean="0">
                <a:solidFill>
                  <a:srgbClr val="3366FF"/>
                </a:solidFill>
                <a:latin typeface="Verdana"/>
                <a:cs typeface="Verdana"/>
              </a:rPr>
              <a:t>for</a:t>
            </a:r>
            <a:r>
              <a:rPr lang="nl-NL" dirty="0" smtClean="0">
                <a:solidFill>
                  <a:srgbClr val="3366FF"/>
                </a:solidFill>
                <a:latin typeface="Verdana"/>
                <a:cs typeface="Verdana"/>
              </a:rPr>
              <a:t> a Lepton </a:t>
            </a:r>
            <a:r>
              <a:rPr lang="nl-NL" dirty="0" err="1" smtClean="0">
                <a:solidFill>
                  <a:srgbClr val="3366FF"/>
                </a:solidFill>
                <a:latin typeface="Verdana"/>
                <a:cs typeface="Verdana"/>
              </a:rPr>
              <a:t>Collider</a:t>
            </a:r>
            <a:endParaRPr lang="nl-NL" dirty="0" smtClean="0">
              <a:solidFill>
                <a:srgbClr val="3366FF"/>
              </a:solidFill>
              <a:latin typeface="Verdana"/>
              <a:cs typeface="Verdana"/>
            </a:endParaRPr>
          </a:p>
          <a:p>
            <a:pPr>
              <a:buFontTx/>
              <a:buChar char="-"/>
            </a:pPr>
            <a:r>
              <a:rPr lang="nl-NL" dirty="0" smtClean="0">
                <a:solidFill>
                  <a:srgbClr val="3366FF"/>
                </a:solidFill>
                <a:latin typeface="Verdana"/>
                <a:cs typeface="Verdana"/>
              </a:rPr>
              <a:t> program to the WAR:</a:t>
            </a:r>
          </a:p>
          <a:p>
            <a:pPr lvl="1">
              <a:buFontTx/>
              <a:buChar char="-"/>
            </a:pPr>
            <a:r>
              <a:rPr lang="nl-NL" dirty="0" smtClean="0">
                <a:solidFill>
                  <a:srgbClr val="3366FF"/>
                </a:solidFill>
                <a:latin typeface="Verdana"/>
                <a:cs typeface="Verdana"/>
              </a:rPr>
              <a:t> we </a:t>
            </a:r>
            <a:r>
              <a:rPr lang="nl-NL" dirty="0" err="1" smtClean="0">
                <a:solidFill>
                  <a:srgbClr val="3366FF"/>
                </a:solidFill>
                <a:latin typeface="Verdana"/>
                <a:cs typeface="Verdana"/>
              </a:rPr>
              <a:t>currently</a:t>
            </a:r>
            <a:r>
              <a:rPr lang="nl-NL" dirty="0" smtClean="0">
                <a:solidFill>
                  <a:srgbClr val="3366FF"/>
                </a:solidFill>
                <a:latin typeface="Verdana"/>
                <a:cs typeface="Verdana"/>
              </a:rPr>
              <a:t> </a:t>
            </a:r>
            <a:r>
              <a:rPr lang="nl-NL" dirty="0" err="1" smtClean="0">
                <a:solidFill>
                  <a:srgbClr val="3366FF"/>
                </a:solidFill>
                <a:latin typeface="Verdana"/>
                <a:cs typeface="Verdana"/>
              </a:rPr>
              <a:t>don’t</a:t>
            </a:r>
            <a:r>
              <a:rPr lang="nl-NL" dirty="0" smtClean="0">
                <a:solidFill>
                  <a:srgbClr val="3366FF"/>
                </a:solidFill>
                <a:latin typeface="Verdana"/>
                <a:cs typeface="Verdana"/>
              </a:rPr>
              <a:t> </a:t>
            </a:r>
            <a:r>
              <a:rPr lang="nl-NL" dirty="0" err="1" smtClean="0">
                <a:solidFill>
                  <a:srgbClr val="3366FF"/>
                </a:solidFill>
                <a:latin typeface="Verdana"/>
                <a:cs typeface="Verdana"/>
              </a:rPr>
              <a:t>know</a:t>
            </a:r>
            <a:r>
              <a:rPr lang="nl-NL" dirty="0" smtClean="0">
                <a:solidFill>
                  <a:srgbClr val="3366FF"/>
                </a:solidFill>
                <a:latin typeface="Verdana"/>
                <a:cs typeface="Verdana"/>
              </a:rPr>
              <a:t> </a:t>
            </a:r>
            <a:r>
              <a:rPr lang="nl-NL" dirty="0" err="1" smtClean="0">
                <a:solidFill>
                  <a:srgbClr val="3366FF"/>
                </a:solidFill>
                <a:latin typeface="Verdana"/>
                <a:cs typeface="Verdana"/>
              </a:rPr>
              <a:t>which</a:t>
            </a:r>
            <a:r>
              <a:rPr lang="nl-NL" dirty="0" smtClean="0">
                <a:solidFill>
                  <a:srgbClr val="3366FF"/>
                </a:solidFill>
                <a:latin typeface="Verdana"/>
                <a:cs typeface="Verdana"/>
              </a:rPr>
              <a:t> machine </a:t>
            </a:r>
            <a:r>
              <a:rPr lang="nl-NL" dirty="0" err="1" smtClean="0">
                <a:solidFill>
                  <a:srgbClr val="3366FF"/>
                </a:solidFill>
                <a:latin typeface="Verdana"/>
                <a:cs typeface="Verdana"/>
              </a:rPr>
              <a:t>will</a:t>
            </a:r>
            <a:r>
              <a:rPr lang="nl-NL" dirty="0" smtClean="0">
                <a:solidFill>
                  <a:srgbClr val="3366FF"/>
                </a:solidFill>
                <a:latin typeface="Verdana"/>
                <a:cs typeface="Verdana"/>
              </a:rPr>
              <a:t> </a:t>
            </a:r>
            <a:r>
              <a:rPr lang="nl-NL" dirty="0" err="1" smtClean="0">
                <a:solidFill>
                  <a:srgbClr val="3366FF"/>
                </a:solidFill>
                <a:latin typeface="Verdana"/>
                <a:cs typeface="Verdana"/>
              </a:rPr>
              <a:t>be</a:t>
            </a:r>
            <a:r>
              <a:rPr lang="nl-NL" dirty="0" smtClean="0">
                <a:solidFill>
                  <a:srgbClr val="3366FF"/>
                </a:solidFill>
                <a:latin typeface="Verdana"/>
                <a:cs typeface="Verdana"/>
              </a:rPr>
              <a:t> built (and </a:t>
            </a:r>
            <a:r>
              <a:rPr lang="nl-NL" dirty="0" err="1" smtClean="0">
                <a:solidFill>
                  <a:srgbClr val="3366FF"/>
                </a:solidFill>
                <a:latin typeface="Verdana"/>
                <a:cs typeface="Verdana"/>
              </a:rPr>
              <a:t>when</a:t>
            </a:r>
            <a:r>
              <a:rPr lang="nl-NL" dirty="0" smtClean="0">
                <a:solidFill>
                  <a:srgbClr val="3366FF"/>
                </a:solidFill>
                <a:latin typeface="Verdana"/>
                <a:cs typeface="Verdana"/>
              </a:rPr>
              <a:t>)</a:t>
            </a:r>
          </a:p>
          <a:p>
            <a:pPr lvl="1">
              <a:buFontTx/>
              <a:buChar char="-"/>
            </a:pPr>
            <a:r>
              <a:rPr lang="nl-NL" dirty="0" smtClean="0">
                <a:solidFill>
                  <a:srgbClr val="3366FF"/>
                </a:solidFill>
                <a:latin typeface="Verdana"/>
                <a:cs typeface="Verdana"/>
              </a:rPr>
              <a:t> most </a:t>
            </a:r>
            <a:r>
              <a:rPr lang="nl-NL" dirty="0" err="1" smtClean="0">
                <a:solidFill>
                  <a:srgbClr val="3366FF"/>
                </a:solidFill>
                <a:latin typeface="Verdana"/>
                <a:cs typeface="Verdana"/>
              </a:rPr>
              <a:t>interested</a:t>
            </a:r>
            <a:r>
              <a:rPr lang="nl-NL" dirty="0" smtClean="0">
                <a:solidFill>
                  <a:srgbClr val="3366FF"/>
                </a:solidFill>
                <a:latin typeface="Verdana"/>
                <a:cs typeface="Verdana"/>
              </a:rPr>
              <a:t> </a:t>
            </a:r>
            <a:r>
              <a:rPr lang="nl-NL" dirty="0" err="1" smtClean="0">
                <a:solidFill>
                  <a:srgbClr val="3366FF"/>
                </a:solidFill>
                <a:latin typeface="Verdana"/>
                <a:cs typeface="Verdana"/>
              </a:rPr>
              <a:t>physicists</a:t>
            </a:r>
            <a:r>
              <a:rPr lang="nl-NL" dirty="0" smtClean="0">
                <a:solidFill>
                  <a:srgbClr val="3366FF"/>
                </a:solidFill>
                <a:latin typeface="Verdana"/>
                <a:cs typeface="Verdana"/>
              </a:rPr>
              <a:t> </a:t>
            </a:r>
            <a:r>
              <a:rPr lang="nl-NL" dirty="0" err="1" smtClean="0">
                <a:solidFill>
                  <a:srgbClr val="3366FF"/>
                </a:solidFill>
                <a:latin typeface="Verdana"/>
                <a:cs typeface="Verdana"/>
              </a:rPr>
              <a:t>will</a:t>
            </a:r>
            <a:r>
              <a:rPr lang="nl-NL" dirty="0" smtClean="0">
                <a:solidFill>
                  <a:srgbClr val="3366FF"/>
                </a:solidFill>
                <a:latin typeface="Verdana"/>
                <a:cs typeface="Verdana"/>
              </a:rPr>
              <a:t> </a:t>
            </a:r>
            <a:r>
              <a:rPr lang="nl-NL" dirty="0" err="1" smtClean="0">
                <a:solidFill>
                  <a:srgbClr val="3366FF"/>
                </a:solidFill>
                <a:latin typeface="Verdana"/>
                <a:cs typeface="Verdana"/>
              </a:rPr>
              <a:t>only</a:t>
            </a:r>
            <a:r>
              <a:rPr lang="nl-NL" dirty="0" smtClean="0">
                <a:solidFill>
                  <a:srgbClr val="3366FF"/>
                </a:solidFill>
                <a:latin typeface="Verdana"/>
                <a:cs typeface="Verdana"/>
              </a:rPr>
              <a:t> </a:t>
            </a:r>
            <a:r>
              <a:rPr lang="nl-NL" dirty="0" err="1" smtClean="0">
                <a:solidFill>
                  <a:srgbClr val="3366FF"/>
                </a:solidFill>
                <a:latin typeface="Verdana"/>
                <a:cs typeface="Verdana"/>
              </a:rPr>
              <a:t>work</a:t>
            </a:r>
            <a:r>
              <a:rPr lang="nl-NL" dirty="0" smtClean="0">
                <a:solidFill>
                  <a:srgbClr val="3366FF"/>
                </a:solidFill>
                <a:latin typeface="Verdana"/>
                <a:cs typeface="Verdana"/>
              </a:rPr>
              <a:t> part time</a:t>
            </a:r>
          </a:p>
          <a:p>
            <a:pPr lvl="1">
              <a:buFontTx/>
              <a:buChar char="-"/>
            </a:pPr>
            <a:r>
              <a:rPr lang="nl-NL" dirty="0" smtClean="0">
                <a:solidFill>
                  <a:srgbClr val="3366FF"/>
                </a:solidFill>
                <a:latin typeface="Verdana"/>
                <a:cs typeface="Verdana"/>
              </a:rPr>
              <a:t> focus the R&amp;D </a:t>
            </a:r>
            <a:r>
              <a:rPr lang="nl-NL" dirty="0" err="1" smtClean="0">
                <a:solidFill>
                  <a:srgbClr val="3366FF"/>
                </a:solidFill>
                <a:latin typeface="Verdana"/>
                <a:cs typeface="Verdana"/>
              </a:rPr>
              <a:t>on</a:t>
            </a:r>
            <a:r>
              <a:rPr lang="nl-NL" dirty="0" smtClean="0">
                <a:solidFill>
                  <a:srgbClr val="3366FF"/>
                </a:solidFill>
                <a:latin typeface="Verdana"/>
                <a:cs typeface="Verdana"/>
              </a:rPr>
              <a:t> the pixel </a:t>
            </a:r>
            <a:r>
              <a:rPr lang="nl-NL" dirty="0" err="1" smtClean="0">
                <a:solidFill>
                  <a:srgbClr val="3366FF"/>
                </a:solidFill>
                <a:latin typeface="Verdana"/>
                <a:cs typeface="Verdana"/>
              </a:rPr>
              <a:t>readout</a:t>
            </a:r>
            <a:r>
              <a:rPr lang="nl-NL" dirty="0" smtClean="0">
                <a:solidFill>
                  <a:srgbClr val="3366FF"/>
                </a:solidFill>
                <a:latin typeface="Verdana"/>
                <a:cs typeface="Verdana"/>
              </a:rPr>
              <a:t> of the TPC in ILC/ILD</a:t>
            </a:r>
          </a:p>
          <a:p>
            <a:pPr lvl="1">
              <a:buFontTx/>
              <a:buChar char="-"/>
            </a:pPr>
            <a:r>
              <a:rPr lang="nl-NL" dirty="0" smtClean="0">
                <a:solidFill>
                  <a:srgbClr val="3366FF"/>
                </a:solidFill>
                <a:latin typeface="Verdana"/>
                <a:cs typeface="Verdana"/>
              </a:rPr>
              <a:t> modest resources </a:t>
            </a:r>
            <a:r>
              <a:rPr lang="nl-NL" dirty="0" err="1" smtClean="0">
                <a:solidFill>
                  <a:srgbClr val="3366FF"/>
                </a:solidFill>
                <a:latin typeface="Verdana"/>
                <a:cs typeface="Verdana"/>
              </a:rPr>
              <a:t>for</a:t>
            </a:r>
            <a:r>
              <a:rPr lang="nl-NL" dirty="0" smtClean="0">
                <a:solidFill>
                  <a:srgbClr val="3366FF"/>
                </a:solidFill>
                <a:latin typeface="Verdana"/>
                <a:cs typeface="Verdana"/>
              </a:rPr>
              <a:t> TPC module</a:t>
            </a:r>
          </a:p>
          <a:p>
            <a:pPr lvl="1">
              <a:buFontTx/>
              <a:buChar char="-"/>
            </a:pPr>
            <a:r>
              <a:rPr lang="nl-NL" dirty="0" smtClean="0">
                <a:solidFill>
                  <a:srgbClr val="3366FF"/>
                </a:solidFill>
                <a:latin typeface="Verdana"/>
                <a:cs typeface="Verdana"/>
              </a:rPr>
              <a:t> </a:t>
            </a:r>
            <a:r>
              <a:rPr lang="nl-NL" dirty="0" err="1" smtClean="0">
                <a:solidFill>
                  <a:srgbClr val="3366FF"/>
                </a:solidFill>
                <a:latin typeface="Verdana"/>
                <a:cs typeface="Verdana"/>
              </a:rPr>
              <a:t>request</a:t>
            </a:r>
            <a:r>
              <a:rPr lang="nl-NL" dirty="0" smtClean="0">
                <a:solidFill>
                  <a:srgbClr val="3366FF"/>
                </a:solidFill>
                <a:latin typeface="Verdana"/>
                <a:cs typeface="Verdana"/>
              </a:rPr>
              <a:t> 2 </a:t>
            </a:r>
            <a:r>
              <a:rPr lang="nl-NL" dirty="0" err="1" smtClean="0">
                <a:solidFill>
                  <a:srgbClr val="3366FF"/>
                </a:solidFill>
                <a:latin typeface="Verdana"/>
                <a:cs typeface="Verdana"/>
              </a:rPr>
              <a:t>PhD</a:t>
            </a:r>
            <a:r>
              <a:rPr lang="nl-NL" dirty="0" smtClean="0">
                <a:solidFill>
                  <a:srgbClr val="3366FF"/>
                </a:solidFill>
                <a:latin typeface="Verdana"/>
                <a:cs typeface="Verdana"/>
              </a:rPr>
              <a:t> </a:t>
            </a:r>
            <a:r>
              <a:rPr lang="nl-NL" dirty="0" err="1" smtClean="0">
                <a:solidFill>
                  <a:srgbClr val="3366FF"/>
                </a:solidFill>
                <a:latin typeface="Verdana"/>
                <a:cs typeface="Verdana"/>
              </a:rPr>
              <a:t>students</a:t>
            </a:r>
            <a:r>
              <a:rPr lang="nl-NL" dirty="0" smtClean="0">
                <a:solidFill>
                  <a:srgbClr val="3366FF"/>
                </a:solidFill>
                <a:latin typeface="Verdana"/>
                <a:cs typeface="Verdana"/>
              </a:rPr>
              <a:t>  </a:t>
            </a:r>
          </a:p>
          <a:p>
            <a:endParaRPr lang="nl-NL" dirty="0" smtClean="0">
              <a:solidFill>
                <a:srgbClr val="3366FF"/>
              </a:solidFill>
              <a:latin typeface="Verdana"/>
              <a:cs typeface="Verdana"/>
            </a:endParaRPr>
          </a:p>
          <a:p>
            <a:pPr>
              <a:buFontTx/>
              <a:buChar char="-"/>
            </a:pPr>
            <a:r>
              <a:rPr lang="nl-NL" dirty="0" smtClean="0">
                <a:solidFill>
                  <a:srgbClr val="3366FF"/>
                </a:solidFill>
                <a:latin typeface="Verdana"/>
                <a:cs typeface="Verdana"/>
              </a:rPr>
              <a:t> The director has </a:t>
            </a:r>
            <a:r>
              <a:rPr lang="nl-NL" dirty="0" err="1" smtClean="0">
                <a:solidFill>
                  <a:srgbClr val="3366FF"/>
                </a:solidFill>
                <a:latin typeface="Verdana"/>
                <a:cs typeface="Verdana"/>
              </a:rPr>
              <a:t>given</a:t>
            </a:r>
            <a:r>
              <a:rPr lang="nl-NL" dirty="0" smtClean="0">
                <a:solidFill>
                  <a:srgbClr val="3366FF"/>
                </a:solidFill>
                <a:latin typeface="Verdana"/>
                <a:cs typeface="Verdana"/>
              </a:rPr>
              <a:t> </a:t>
            </a:r>
            <a:r>
              <a:rPr lang="nl-NL" dirty="0" err="1" smtClean="0">
                <a:solidFill>
                  <a:srgbClr val="3366FF"/>
                </a:solidFill>
                <a:latin typeface="Verdana"/>
                <a:cs typeface="Verdana"/>
              </a:rPr>
              <a:t>follow</a:t>
            </a:r>
            <a:r>
              <a:rPr lang="nl-NL" dirty="0" smtClean="0">
                <a:solidFill>
                  <a:srgbClr val="3366FF"/>
                </a:solidFill>
                <a:latin typeface="Verdana"/>
                <a:cs typeface="Verdana"/>
              </a:rPr>
              <a:t> up </a:t>
            </a:r>
            <a:r>
              <a:rPr lang="nl-NL" dirty="0" err="1" smtClean="0">
                <a:solidFill>
                  <a:srgbClr val="3366FF"/>
                </a:solidFill>
                <a:latin typeface="Verdana"/>
                <a:cs typeface="Verdana"/>
              </a:rPr>
              <a:t>on</a:t>
            </a:r>
            <a:r>
              <a:rPr lang="nl-NL" dirty="0" smtClean="0">
                <a:solidFill>
                  <a:srgbClr val="3366FF"/>
                </a:solidFill>
                <a:latin typeface="Verdana"/>
                <a:cs typeface="Verdana"/>
              </a:rPr>
              <a:t> </a:t>
            </a:r>
            <a:r>
              <a:rPr lang="nl-NL" dirty="0" err="1" smtClean="0">
                <a:solidFill>
                  <a:srgbClr val="3366FF"/>
                </a:solidFill>
                <a:latin typeface="Verdana"/>
                <a:cs typeface="Verdana"/>
              </a:rPr>
              <a:t>this</a:t>
            </a:r>
            <a:r>
              <a:rPr lang="nl-NL" dirty="0" smtClean="0">
                <a:solidFill>
                  <a:srgbClr val="3366FF"/>
                </a:solidFill>
                <a:latin typeface="Verdana"/>
                <a:cs typeface="Verdana"/>
              </a:rPr>
              <a:t> and </a:t>
            </a:r>
            <a:r>
              <a:rPr lang="nl-NL" dirty="0" err="1" smtClean="0">
                <a:solidFill>
                  <a:srgbClr val="3366FF"/>
                </a:solidFill>
                <a:latin typeface="Verdana"/>
                <a:cs typeface="Verdana"/>
              </a:rPr>
              <a:t>launched</a:t>
            </a:r>
            <a:r>
              <a:rPr lang="nl-NL" dirty="0" smtClean="0">
                <a:solidFill>
                  <a:srgbClr val="3366FF"/>
                </a:solidFill>
                <a:latin typeface="Verdana"/>
                <a:cs typeface="Verdana"/>
              </a:rPr>
              <a:t> </a:t>
            </a:r>
            <a:r>
              <a:rPr lang="nl-NL" dirty="0" err="1" smtClean="0">
                <a:solidFill>
                  <a:srgbClr val="3366FF"/>
                </a:solidFill>
                <a:latin typeface="Verdana"/>
                <a:cs typeface="Verdana"/>
              </a:rPr>
              <a:t>an</a:t>
            </a:r>
            <a:r>
              <a:rPr lang="nl-NL" dirty="0" smtClean="0">
                <a:solidFill>
                  <a:srgbClr val="3366FF"/>
                </a:solidFill>
                <a:latin typeface="Verdana"/>
                <a:cs typeface="Verdana"/>
              </a:rPr>
              <a:t> “initiatief programma”</a:t>
            </a:r>
          </a:p>
          <a:p>
            <a:pPr>
              <a:buFontTx/>
              <a:buChar char="-"/>
            </a:pPr>
            <a:r>
              <a:rPr lang="nl-NL" dirty="0" smtClean="0">
                <a:solidFill>
                  <a:srgbClr val="3366FF"/>
                </a:solidFill>
                <a:latin typeface="Verdana"/>
                <a:cs typeface="Verdana"/>
              </a:rPr>
              <a:t> close </a:t>
            </a:r>
            <a:r>
              <a:rPr lang="nl-NL" dirty="0" err="1" smtClean="0">
                <a:solidFill>
                  <a:srgbClr val="3366FF"/>
                </a:solidFill>
                <a:latin typeface="Verdana"/>
                <a:cs typeface="Verdana"/>
              </a:rPr>
              <a:t>Collaboration</a:t>
            </a:r>
            <a:r>
              <a:rPr lang="nl-NL" dirty="0" smtClean="0">
                <a:solidFill>
                  <a:srgbClr val="3366FF"/>
                </a:solidFill>
                <a:latin typeface="Verdana"/>
                <a:cs typeface="Verdana"/>
              </a:rPr>
              <a:t> </a:t>
            </a:r>
            <a:r>
              <a:rPr lang="nl-NL" dirty="0" err="1" smtClean="0">
                <a:solidFill>
                  <a:srgbClr val="3366FF"/>
                </a:solidFill>
                <a:latin typeface="Verdana"/>
                <a:cs typeface="Verdana"/>
              </a:rPr>
              <a:t>with</a:t>
            </a:r>
            <a:r>
              <a:rPr lang="nl-NL" dirty="0" smtClean="0">
                <a:solidFill>
                  <a:srgbClr val="3366FF"/>
                </a:solidFill>
                <a:latin typeface="Verdana"/>
                <a:cs typeface="Verdana"/>
              </a:rPr>
              <a:t> Bonn</a:t>
            </a:r>
          </a:p>
          <a:p>
            <a:pPr>
              <a:buFontTx/>
              <a:buChar char="-"/>
            </a:pPr>
            <a:r>
              <a:rPr lang="nl-NL" dirty="0" smtClean="0">
                <a:solidFill>
                  <a:srgbClr val="3366FF"/>
                </a:solidFill>
                <a:latin typeface="Verdana"/>
                <a:cs typeface="Verdana"/>
              </a:rPr>
              <a:t> 2 </a:t>
            </a:r>
            <a:r>
              <a:rPr lang="nl-NL" dirty="0" err="1" smtClean="0">
                <a:solidFill>
                  <a:srgbClr val="3366FF"/>
                </a:solidFill>
                <a:latin typeface="Verdana"/>
                <a:cs typeface="Verdana"/>
              </a:rPr>
              <a:t>PhD</a:t>
            </a:r>
            <a:r>
              <a:rPr lang="nl-NL" dirty="0" smtClean="0">
                <a:solidFill>
                  <a:srgbClr val="3366FF"/>
                </a:solidFill>
                <a:latin typeface="Verdana"/>
                <a:cs typeface="Verdana"/>
              </a:rPr>
              <a:t> </a:t>
            </a:r>
            <a:r>
              <a:rPr lang="nl-NL" dirty="0" err="1" smtClean="0">
                <a:solidFill>
                  <a:srgbClr val="3366FF"/>
                </a:solidFill>
                <a:latin typeface="Verdana"/>
                <a:cs typeface="Verdana"/>
              </a:rPr>
              <a:t>students</a:t>
            </a:r>
            <a:r>
              <a:rPr lang="nl-NL" dirty="0" smtClean="0">
                <a:solidFill>
                  <a:srgbClr val="3366FF"/>
                </a:solidFill>
                <a:latin typeface="Verdana"/>
                <a:cs typeface="Verdana"/>
              </a:rPr>
              <a:t> (</a:t>
            </a:r>
            <a:r>
              <a:rPr lang="nl-NL" dirty="0" err="1" smtClean="0">
                <a:solidFill>
                  <a:srgbClr val="3366FF"/>
                </a:solidFill>
                <a:latin typeface="Verdana"/>
                <a:cs typeface="Verdana"/>
              </a:rPr>
              <a:t>one</a:t>
            </a:r>
            <a:r>
              <a:rPr lang="nl-NL" dirty="0" smtClean="0">
                <a:solidFill>
                  <a:srgbClr val="3366FF"/>
                </a:solidFill>
                <a:latin typeface="Verdana"/>
                <a:cs typeface="Verdana"/>
              </a:rPr>
              <a:t> </a:t>
            </a:r>
            <a:r>
              <a:rPr lang="nl-NL" dirty="0" err="1" smtClean="0">
                <a:solidFill>
                  <a:srgbClr val="3366FF"/>
                </a:solidFill>
                <a:latin typeface="Verdana"/>
                <a:cs typeface="Verdana"/>
              </a:rPr>
              <a:t>shared</a:t>
            </a:r>
            <a:r>
              <a:rPr lang="nl-NL" dirty="0" smtClean="0">
                <a:solidFill>
                  <a:srgbClr val="3366FF"/>
                </a:solidFill>
                <a:latin typeface="Verdana"/>
                <a:cs typeface="Verdana"/>
              </a:rPr>
              <a:t> </a:t>
            </a:r>
            <a:r>
              <a:rPr lang="nl-NL" dirty="0" err="1" smtClean="0">
                <a:solidFill>
                  <a:srgbClr val="3366FF"/>
                </a:solidFill>
                <a:latin typeface="Verdana"/>
                <a:cs typeface="Verdana"/>
              </a:rPr>
              <a:t>with</a:t>
            </a:r>
            <a:r>
              <a:rPr lang="nl-NL" dirty="0" smtClean="0">
                <a:solidFill>
                  <a:srgbClr val="3366FF"/>
                </a:solidFill>
                <a:latin typeface="Verdana"/>
                <a:cs typeface="Verdana"/>
              </a:rPr>
              <a:t> Bonn)</a:t>
            </a:r>
          </a:p>
          <a:p>
            <a:pPr>
              <a:buFontTx/>
              <a:buChar char="-"/>
            </a:pPr>
            <a:r>
              <a:rPr lang="nl-NL" dirty="0" smtClean="0">
                <a:solidFill>
                  <a:srgbClr val="3366FF"/>
                </a:solidFill>
                <a:latin typeface="Verdana"/>
                <a:cs typeface="Verdana"/>
              </a:rPr>
              <a:t> Made </a:t>
            </a:r>
            <a:r>
              <a:rPr lang="nl-NL" dirty="0" err="1" smtClean="0">
                <a:solidFill>
                  <a:srgbClr val="3366FF"/>
                </a:solidFill>
                <a:latin typeface="Verdana"/>
                <a:cs typeface="Verdana"/>
              </a:rPr>
              <a:t>an</a:t>
            </a:r>
            <a:r>
              <a:rPr lang="nl-NL" dirty="0" smtClean="0">
                <a:solidFill>
                  <a:srgbClr val="3366FF"/>
                </a:solidFill>
                <a:latin typeface="Verdana"/>
                <a:cs typeface="Verdana"/>
              </a:rPr>
              <a:t> OPP </a:t>
            </a:r>
            <a:r>
              <a:rPr lang="nl-NL" dirty="0" err="1" smtClean="0">
                <a:solidFill>
                  <a:srgbClr val="3366FF"/>
                </a:solidFill>
                <a:latin typeface="Verdana"/>
                <a:cs typeface="Verdana"/>
              </a:rPr>
              <a:t>proposal</a:t>
            </a:r>
            <a:r>
              <a:rPr lang="nl-NL" dirty="0" smtClean="0">
                <a:solidFill>
                  <a:srgbClr val="3366FF"/>
                </a:solidFill>
                <a:latin typeface="Verdana"/>
                <a:cs typeface="Verdana"/>
              </a:rPr>
              <a:t> </a:t>
            </a:r>
            <a:r>
              <a:rPr lang="nl-NL" dirty="0" err="1" smtClean="0">
                <a:solidFill>
                  <a:srgbClr val="3366FF"/>
                </a:solidFill>
                <a:latin typeface="Verdana"/>
                <a:cs typeface="Verdana"/>
              </a:rPr>
              <a:t>that</a:t>
            </a:r>
            <a:r>
              <a:rPr lang="nl-NL" dirty="0" smtClean="0">
                <a:solidFill>
                  <a:srgbClr val="3366FF"/>
                </a:solidFill>
                <a:latin typeface="Verdana"/>
                <a:cs typeface="Verdana"/>
              </a:rPr>
              <a:t> was </a:t>
            </a:r>
            <a:r>
              <a:rPr lang="nl-NL" dirty="0" err="1" smtClean="0">
                <a:solidFill>
                  <a:srgbClr val="3366FF"/>
                </a:solidFill>
                <a:latin typeface="Verdana"/>
                <a:cs typeface="Verdana"/>
              </a:rPr>
              <a:t>granted</a:t>
            </a:r>
            <a:r>
              <a:rPr lang="nl-NL" dirty="0" smtClean="0">
                <a:solidFill>
                  <a:srgbClr val="3366FF"/>
                </a:solidFill>
                <a:latin typeface="Verdana"/>
                <a:cs typeface="Verdana"/>
              </a:rPr>
              <a:t> to </a:t>
            </a:r>
            <a:r>
              <a:rPr lang="nl-NL" dirty="0" err="1" smtClean="0">
                <a:solidFill>
                  <a:srgbClr val="3366FF"/>
                </a:solidFill>
                <a:latin typeface="Verdana"/>
                <a:cs typeface="Verdana"/>
              </a:rPr>
              <a:t>build</a:t>
            </a:r>
            <a:r>
              <a:rPr lang="nl-NL" dirty="0" smtClean="0">
                <a:solidFill>
                  <a:srgbClr val="3366FF"/>
                </a:solidFill>
                <a:latin typeface="Verdana"/>
                <a:cs typeface="Verdana"/>
              </a:rPr>
              <a:t> a </a:t>
            </a:r>
            <a:r>
              <a:rPr lang="nl-NL" dirty="0" err="1" smtClean="0">
                <a:solidFill>
                  <a:srgbClr val="3366FF"/>
                </a:solidFill>
                <a:latin typeface="Verdana"/>
                <a:cs typeface="Verdana"/>
              </a:rPr>
              <a:t>quad</a:t>
            </a:r>
            <a:r>
              <a:rPr lang="nl-NL" dirty="0" smtClean="0">
                <a:solidFill>
                  <a:srgbClr val="3366FF"/>
                </a:solidFill>
                <a:latin typeface="Verdana"/>
                <a:cs typeface="Verdana"/>
              </a:rPr>
              <a:t> (4 chips)</a:t>
            </a:r>
          </a:p>
          <a:p>
            <a:pPr>
              <a:buFontTx/>
              <a:buChar char="-"/>
            </a:pPr>
            <a:r>
              <a:rPr lang="nl-NL" dirty="0" smtClean="0">
                <a:solidFill>
                  <a:srgbClr val="3366FF"/>
                </a:solidFill>
                <a:latin typeface="Verdana"/>
                <a:cs typeface="Verdana"/>
              </a:rPr>
              <a:t> a </a:t>
            </a:r>
            <a:r>
              <a:rPr lang="nl-NL" dirty="0" err="1" smtClean="0">
                <a:solidFill>
                  <a:srgbClr val="3366FF"/>
                </a:solidFill>
                <a:latin typeface="Verdana"/>
                <a:cs typeface="Verdana"/>
              </a:rPr>
              <a:t>first</a:t>
            </a:r>
            <a:r>
              <a:rPr lang="nl-NL" dirty="0" smtClean="0">
                <a:solidFill>
                  <a:srgbClr val="3366FF"/>
                </a:solidFill>
                <a:latin typeface="Verdana"/>
                <a:cs typeface="Verdana"/>
              </a:rPr>
              <a:t> step </a:t>
            </a:r>
            <a:r>
              <a:rPr lang="nl-NL" dirty="0" err="1" smtClean="0">
                <a:solidFill>
                  <a:srgbClr val="3366FF"/>
                </a:solidFill>
                <a:latin typeface="Verdana"/>
                <a:cs typeface="Verdana"/>
              </a:rPr>
              <a:t>towards</a:t>
            </a:r>
            <a:r>
              <a:rPr lang="nl-NL" dirty="0" smtClean="0">
                <a:solidFill>
                  <a:srgbClr val="3366FF"/>
                </a:solidFill>
                <a:latin typeface="Verdana"/>
                <a:cs typeface="Verdana"/>
              </a:rPr>
              <a:t> a TPC module (100 chips)</a:t>
            </a:r>
          </a:p>
          <a:p>
            <a:pPr>
              <a:buFontTx/>
              <a:buChar char="-"/>
            </a:pPr>
            <a:endParaRPr lang="nl-NL" dirty="0" smtClean="0">
              <a:solidFill>
                <a:srgbClr val="3366FF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057400" y="304800"/>
            <a:ext cx="636687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nl-NL" sz="3600" dirty="0" err="1" smtClean="0">
                <a:solidFill>
                  <a:srgbClr val="FF00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Verdana"/>
                <a:ea typeface="ＭＳ Ｐゴシック" pitchFamily="-84" charset="-128"/>
                <a:cs typeface="Verdana"/>
              </a:rPr>
              <a:t>What</a:t>
            </a:r>
            <a:r>
              <a:rPr lang="nl-NL" sz="3600" dirty="0" smtClean="0">
                <a:solidFill>
                  <a:srgbClr val="FF00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Verdana"/>
                <a:ea typeface="ＭＳ Ｐゴシック" pitchFamily="-84" charset="-128"/>
                <a:cs typeface="Verdana"/>
              </a:rPr>
              <a:t> </a:t>
            </a:r>
            <a:r>
              <a:rPr lang="nl-NL" sz="3600" dirty="0" err="1" smtClean="0">
                <a:solidFill>
                  <a:srgbClr val="FF00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Verdana"/>
                <a:ea typeface="ＭＳ Ｐゴシック" pitchFamily="-84" charset="-128"/>
                <a:cs typeface="Verdana"/>
              </a:rPr>
              <a:t>happened</a:t>
            </a:r>
            <a:r>
              <a:rPr lang="nl-NL" sz="3600" dirty="0" smtClean="0">
                <a:solidFill>
                  <a:srgbClr val="FF00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Verdana"/>
                <a:ea typeface="ＭＳ Ｐゴシック" pitchFamily="-84" charset="-128"/>
                <a:cs typeface="Verdana"/>
              </a:rPr>
              <a:t> @ Nikhef?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CH" smtClean="0"/>
              <a:t>13 December 2016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Peter </a:t>
            </a:r>
            <a:r>
              <a:rPr lang="en-US" dirty="0" err="1" smtClean="0"/>
              <a:t>Kluit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8" name="Picture 2" descr="C:\Data\LepCol\talks\Jamboree 2016\reference talks\ILD_total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l="13090" b="15821"/>
          <a:stretch/>
        </p:blipFill>
        <p:spPr bwMode="auto">
          <a:xfrm>
            <a:off x="0" y="1134074"/>
            <a:ext cx="3312368" cy="2904526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762000" y="4126468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Verdana"/>
                <a:cs typeface="Verdana"/>
              </a:rPr>
              <a:t>ILD detector</a:t>
            </a:r>
            <a:endParaRPr lang="en-US" dirty="0">
              <a:latin typeface="Verdana"/>
              <a:cs typeface="Verdana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09600" y="6172200"/>
            <a:ext cx="25146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>
                <a:latin typeface="Verdana"/>
                <a:cs typeface="Verdana"/>
              </a:rPr>
              <a:t>TPC end plate  </a:t>
            </a:r>
          </a:p>
          <a:p>
            <a:pPr algn="ctr"/>
            <a:r>
              <a:rPr lang="en-US" sz="1600" dirty="0" smtClean="0">
                <a:latin typeface="Verdana"/>
                <a:cs typeface="Verdana"/>
              </a:rPr>
              <a:t>modules DESY</a:t>
            </a:r>
            <a:endParaRPr lang="en-US" sz="1600" dirty="0">
              <a:latin typeface="Verdana"/>
              <a:cs typeface="Verdana"/>
            </a:endParaRPr>
          </a:p>
        </p:txBody>
      </p:sp>
      <p:pic>
        <p:nvPicPr>
          <p:cNvPr id="11" name="Picture 10" descr="TPC_DESY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800" y="4648200"/>
            <a:ext cx="1889760" cy="14203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dirty="0" err="1" smtClean="0">
                <a:solidFill>
                  <a:srgbClr val="FF0000"/>
                </a:solidFill>
                <a:latin typeface="Verdana"/>
                <a:cs typeface="Verdana"/>
              </a:rPr>
              <a:t>Nikhef-Saclay</a:t>
            </a:r>
            <a:r>
              <a:rPr lang="en-US" sz="3200" dirty="0" smtClean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Verdana"/>
                <a:cs typeface="Verdana"/>
              </a:rPr>
              <a:t>Octopuce</a:t>
            </a:r>
            <a:r>
              <a:rPr lang="en-US" sz="3200" dirty="0" smtClean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lang="en-US" sz="3200" dirty="0" err="1" smtClean="0">
                <a:solidFill>
                  <a:srgbClr val="FF0000"/>
                </a:solidFill>
                <a:latin typeface="Verdana"/>
                <a:cs typeface="Verdana"/>
              </a:rPr>
              <a:t>GridPix</a:t>
            </a:r>
            <a:endParaRPr lang="en-US" sz="3200" dirty="0">
              <a:solidFill>
                <a:srgbClr val="FF0000"/>
              </a:solidFill>
              <a:latin typeface="Verdana"/>
              <a:cs typeface="Verdana"/>
            </a:endParaRPr>
          </a:p>
        </p:txBody>
      </p:sp>
      <p:pic>
        <p:nvPicPr>
          <p:cNvPr id="4" name="Content Placeholder 3" descr="Mezzanine_Board-Chips.jpg"/>
          <p:cNvPicPr>
            <a:picLocks noGrp="1" noChangeAspect="1"/>
          </p:cNvPicPr>
          <p:nvPr>
            <p:ph idx="1"/>
          </p:nvPr>
        </p:nvPicPr>
        <p:blipFill>
          <a:blip r:embed="rId2"/>
          <a:srcRect l="-47648" r="-47648"/>
          <a:stretch>
            <a:fillRect/>
          </a:stretch>
        </p:blipFill>
        <p:spPr>
          <a:xfrm>
            <a:off x="-76200" y="1752600"/>
            <a:ext cx="5361214" cy="3431903"/>
          </a:xfrm>
        </p:spPr>
      </p:pic>
      <p:pic>
        <p:nvPicPr>
          <p:cNvPr id="5" name="Picture 4" descr="PB120466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1000" y="1905000"/>
            <a:ext cx="4842457" cy="272868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495800" y="5248870"/>
            <a:ext cx="3962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solidFill>
                  <a:srgbClr val="0000FF"/>
                </a:solidFill>
                <a:latin typeface="Verdana"/>
                <a:cs typeface="Verdana"/>
              </a:rPr>
              <a:t>GridPix</a:t>
            </a:r>
            <a:r>
              <a:rPr lang="en-US" dirty="0" smtClean="0">
                <a:solidFill>
                  <a:srgbClr val="0000FF"/>
                </a:solidFill>
                <a:latin typeface="Verdana"/>
                <a:cs typeface="Verdana"/>
              </a:rPr>
              <a:t> chip   (1x1) 14 </a:t>
            </a:r>
            <a:r>
              <a:rPr lang="en-US" dirty="0" err="1" smtClean="0">
                <a:solidFill>
                  <a:srgbClr val="0000FF"/>
                </a:solidFill>
                <a:latin typeface="Verdana"/>
                <a:cs typeface="Verdana"/>
              </a:rPr>
              <a:t>x</a:t>
            </a:r>
            <a:r>
              <a:rPr lang="en-US" dirty="0" smtClean="0">
                <a:solidFill>
                  <a:srgbClr val="0000FF"/>
                </a:solidFill>
                <a:latin typeface="Verdana"/>
                <a:cs typeface="Verdana"/>
              </a:rPr>
              <a:t> 14 mm</a:t>
            </a:r>
          </a:p>
          <a:p>
            <a:r>
              <a:rPr lang="en-US" dirty="0" err="1" smtClean="0">
                <a:solidFill>
                  <a:srgbClr val="0000FF"/>
                </a:solidFill>
                <a:latin typeface="Verdana"/>
                <a:cs typeface="Verdana"/>
              </a:rPr>
              <a:t>Octopuce</a:t>
            </a:r>
            <a:r>
              <a:rPr lang="en-US" dirty="0" smtClean="0">
                <a:solidFill>
                  <a:srgbClr val="0000FF"/>
                </a:solidFill>
                <a:latin typeface="Verdana"/>
                <a:cs typeface="Verdana"/>
              </a:rPr>
              <a:t>       (2x4) 28 </a:t>
            </a:r>
            <a:r>
              <a:rPr lang="en-US" dirty="0" err="1" smtClean="0">
                <a:solidFill>
                  <a:srgbClr val="0000FF"/>
                </a:solidFill>
                <a:latin typeface="Verdana"/>
                <a:cs typeface="Verdana"/>
              </a:rPr>
              <a:t>x</a:t>
            </a:r>
            <a:r>
              <a:rPr lang="en-US" dirty="0" smtClean="0">
                <a:solidFill>
                  <a:srgbClr val="0000FF"/>
                </a:solidFill>
                <a:latin typeface="Verdana"/>
                <a:cs typeface="Verdana"/>
              </a:rPr>
              <a:t> 56 </a:t>
            </a:r>
          </a:p>
          <a:p>
            <a:r>
              <a:rPr lang="en-US" dirty="0" smtClean="0">
                <a:solidFill>
                  <a:srgbClr val="0000FF"/>
                </a:solidFill>
                <a:latin typeface="Verdana"/>
                <a:cs typeface="Verdana"/>
              </a:rPr>
              <a:t>Module          (≈100) </a:t>
            </a:r>
            <a:endParaRPr lang="en-US" dirty="0">
              <a:solidFill>
                <a:srgbClr val="0000FF"/>
              </a:solidFill>
              <a:latin typeface="Verdana"/>
              <a:cs typeface="Verdana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219200" y="5486400"/>
            <a:ext cx="3048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Verdana"/>
                <a:cs typeface="Verdana"/>
              </a:rPr>
              <a:t>2</a:t>
            </a:r>
            <a:r>
              <a:rPr lang="en-US" baseline="30000" dirty="0" smtClean="0">
                <a:latin typeface="Verdana"/>
                <a:cs typeface="Verdana"/>
              </a:rPr>
              <a:t>nd</a:t>
            </a:r>
            <a:r>
              <a:rPr lang="en-US" dirty="0" smtClean="0">
                <a:latin typeface="Verdana"/>
                <a:cs typeface="Verdana"/>
              </a:rPr>
              <a:t> generation of chip </a:t>
            </a:r>
          </a:p>
          <a:p>
            <a:r>
              <a:rPr lang="en-US" dirty="0" smtClean="0">
                <a:latin typeface="Verdana"/>
                <a:cs typeface="Verdana"/>
              </a:rPr>
              <a:t>Since 2015/2016 we have a </a:t>
            </a:r>
            <a:r>
              <a:rPr lang="en-US" dirty="0" err="1" smtClean="0">
                <a:latin typeface="Verdana"/>
                <a:cs typeface="Verdana"/>
              </a:rPr>
              <a:t>TimePix</a:t>
            </a:r>
            <a:r>
              <a:rPr lang="en-US" dirty="0" smtClean="0">
                <a:latin typeface="Verdana"/>
                <a:cs typeface="Verdana"/>
              </a:rPr>
              <a:t> 3 chip</a:t>
            </a:r>
            <a:endParaRPr lang="en-US" dirty="0">
              <a:latin typeface="Verdana"/>
              <a:cs typeface="Verdan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133600" y="329624"/>
            <a:ext cx="6307937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Verdana"/>
                <a:ea typeface="ＭＳ Ｐゴシック" pitchFamily="-84" charset="-128"/>
                <a:cs typeface="Verdana"/>
              </a:rPr>
              <a:t>Test beam </a:t>
            </a:r>
            <a:r>
              <a:rPr lang="en-US" sz="3200" dirty="0" smtClean="0">
                <a:solidFill>
                  <a:srgbClr val="FF0000"/>
                </a:solidFill>
                <a:effectLst>
                  <a:outerShdw blurRad="50000" dist="30000" dir="5400000" algn="tl" rotWithShape="0">
                    <a:srgbClr val="000000">
                      <a:alpha val="30000"/>
                    </a:srgbClr>
                  </a:outerShdw>
                </a:effectLst>
                <a:latin typeface="Verdana"/>
                <a:ea typeface="ＭＳ Ｐゴシック" pitchFamily="-84" charset="-128"/>
                <a:cs typeface="Verdana"/>
              </a:rPr>
              <a:t>DESY performance</a:t>
            </a:r>
            <a:endParaRPr lang="en-US" sz="1600" dirty="0">
              <a:latin typeface="Verdana"/>
              <a:cs typeface="Verdana"/>
            </a:endParaRPr>
          </a:p>
        </p:txBody>
      </p:sp>
      <p:pic>
        <p:nvPicPr>
          <p:cNvPr id="6" name="Content Placeholder 5" descr="Chip2014_25mm320V_NoDistDeform.pdf"/>
          <p:cNvPicPr>
            <a:picLocks noGrp="1" noChangeAspect="1"/>
          </p:cNvPicPr>
          <p:nvPr>
            <p:ph idx="1"/>
          </p:nvPr>
        </p:nvPicPr>
        <mc:AlternateContent>
          <mc:Choice xmlns:ma="http://schemas.microsoft.com/office/mac/drawingml/2008/main" Requires="ma">
            <p:blipFill>
              <a:blip r:embed="rId2"/>
              <a:srcRect t="-16720" r="49026" b="-8248"/>
              <a:stretch>
                <a:fillRect/>
              </a:stretch>
            </p:blipFill>
          </mc:Choice>
          <mc:Fallback>
            <p:blipFill>
              <a:blip r:embed="rId3"/>
              <a:srcRect t="-16720" r="49026" b="-8248"/>
              <a:stretch>
                <a:fillRect/>
              </a:stretch>
            </p:blipFill>
          </mc:Fallback>
        </mc:AlternateContent>
        <p:spPr>
          <a:xfrm>
            <a:off x="2578100" y="1295400"/>
            <a:ext cx="3822700" cy="4495800"/>
          </a:xfrm>
        </p:spPr>
      </p:pic>
      <p:sp>
        <p:nvSpPr>
          <p:cNvPr id="8" name="TextBox 7"/>
          <p:cNvSpPr txBox="1"/>
          <p:nvPr/>
        </p:nvSpPr>
        <p:spPr>
          <a:xfrm>
            <a:off x="3124200" y="1219200"/>
            <a:ext cx="2895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rgbClr val="0000FF"/>
                </a:solidFill>
                <a:latin typeface="Verdana"/>
                <a:cs typeface="Verdana"/>
              </a:rPr>
              <a:t>Module 1 is in great shape</a:t>
            </a:r>
          </a:p>
          <a:p>
            <a:pPr algn="ctr"/>
            <a:r>
              <a:rPr lang="en-US" sz="1600" dirty="0" smtClean="0">
                <a:solidFill>
                  <a:srgbClr val="0000FF"/>
                </a:solidFill>
                <a:latin typeface="Verdana"/>
                <a:cs typeface="Verdana"/>
              </a:rPr>
              <a:t>320  V and B=1 T </a:t>
            </a:r>
            <a:r>
              <a:rPr lang="en-US" sz="1600" dirty="0" err="1" smtClean="0">
                <a:solidFill>
                  <a:srgbClr val="0000FF"/>
                </a:solidFill>
                <a:latin typeface="Verdana"/>
                <a:cs typeface="Verdana"/>
              </a:rPr>
              <a:t>z</a:t>
            </a:r>
            <a:r>
              <a:rPr lang="en-US" sz="1600" dirty="0" smtClean="0">
                <a:solidFill>
                  <a:srgbClr val="0000FF"/>
                </a:solidFill>
                <a:latin typeface="Verdana"/>
                <a:cs typeface="Verdana"/>
              </a:rPr>
              <a:t> = 1cm</a:t>
            </a:r>
            <a:endParaRPr lang="en-US" sz="1600" dirty="0">
              <a:solidFill>
                <a:srgbClr val="0000FF"/>
              </a:solidFill>
              <a:latin typeface="Verdana"/>
              <a:cs typeface="Verdana"/>
            </a:endParaRPr>
          </a:p>
        </p:txBody>
      </p:sp>
      <p:pic>
        <p:nvPicPr>
          <p:cNvPr id="10" name="Content Placeholder 5" descr="Chip2014res_25mm320V_NoDistDeformX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rcRect l="-16675" r="50282" b="50765"/>
              <a:stretch>
                <a:fillRect/>
              </a:stretch>
            </p:blipFill>
          </mc:Choice>
          <mc:Fallback>
            <p:blipFill>
              <a:blip r:embed="rId5"/>
              <a:srcRect l="-16675" r="50282" b="50765"/>
              <a:stretch>
                <a:fillRect/>
              </a:stretch>
            </p:blipFill>
          </mc:Fallback>
        </mc:AlternateContent>
        <p:spPr bwMode="auto">
          <a:xfrm>
            <a:off x="-838200" y="1217831"/>
            <a:ext cx="3733800" cy="23635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Content Placeholder 5" descr="Chip2014res_25mm320V_NoDistDeformX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rcRect l="48363" r="149" b="53969"/>
              <a:stretch>
                <a:fillRect/>
              </a:stretch>
            </p:blipFill>
          </mc:Choice>
          <mc:Fallback>
            <p:blipFill>
              <a:blip r:embed="rId5"/>
              <a:srcRect l="48363" r="149" b="53969"/>
              <a:stretch>
                <a:fillRect/>
              </a:stretch>
            </p:blipFill>
          </mc:Fallback>
        </mc:AlternateContent>
        <p:spPr bwMode="auto">
          <a:xfrm>
            <a:off x="6400800" y="3352800"/>
            <a:ext cx="289560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/>
          <p:nvPr/>
        </p:nvSpPr>
        <p:spPr>
          <a:xfrm>
            <a:off x="1135392" y="5562600"/>
            <a:ext cx="73990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  <a:latin typeface="Verdana"/>
                <a:cs typeface="Verdana"/>
              </a:rPr>
              <a:t>Resolution 100 </a:t>
            </a:r>
            <a:r>
              <a:rPr lang="en-US" dirty="0" err="1" smtClean="0">
                <a:solidFill>
                  <a:srgbClr val="0000FF"/>
                </a:solidFill>
                <a:latin typeface="Verdana"/>
                <a:cs typeface="Verdana"/>
              </a:rPr>
              <a:t>μm</a:t>
            </a:r>
            <a:r>
              <a:rPr lang="en-US" dirty="0" smtClean="0">
                <a:solidFill>
                  <a:srgbClr val="0000FF"/>
                </a:solidFill>
                <a:latin typeface="Verdana"/>
                <a:cs typeface="Verdana"/>
              </a:rPr>
              <a:t> per hit. (</a:t>
            </a:r>
            <a:r>
              <a:rPr lang="en-US" dirty="0" err="1" smtClean="0">
                <a:solidFill>
                  <a:srgbClr val="0000FF"/>
                </a:solidFill>
                <a:latin typeface="Verdana"/>
                <a:cs typeface="Verdana"/>
              </a:rPr>
              <a:t>ExB</a:t>
            </a:r>
            <a:r>
              <a:rPr lang="en-US" dirty="0" smtClean="0">
                <a:solidFill>
                  <a:srgbClr val="0000FF"/>
                </a:solidFill>
                <a:latin typeface="Verdana"/>
                <a:cs typeface="Verdana"/>
              </a:rPr>
              <a:t>) Deformations at the edges of the board are under control and </a:t>
            </a:r>
            <a:r>
              <a:rPr lang="en-US" dirty="0" err="1" smtClean="0">
                <a:solidFill>
                  <a:srgbClr val="0000FF"/>
                </a:solidFill>
                <a:latin typeface="Verdana"/>
                <a:cs typeface="Verdana"/>
              </a:rPr>
              <a:t>systematics</a:t>
            </a:r>
            <a:r>
              <a:rPr lang="en-US" dirty="0" smtClean="0">
                <a:solidFill>
                  <a:srgbClr val="0000FF"/>
                </a:solidFill>
                <a:latin typeface="Verdana"/>
                <a:cs typeface="Verdana"/>
              </a:rPr>
              <a:t> per chip less than 20 </a:t>
            </a:r>
            <a:r>
              <a:rPr lang="en-US" dirty="0" err="1" smtClean="0">
                <a:solidFill>
                  <a:srgbClr val="0000FF"/>
                </a:solidFill>
                <a:latin typeface="Verdana"/>
                <a:cs typeface="Verdana"/>
              </a:rPr>
              <a:t>μm</a:t>
            </a:r>
            <a:r>
              <a:rPr lang="en-US" dirty="0" smtClean="0">
                <a:solidFill>
                  <a:srgbClr val="0000FF"/>
                </a:solidFill>
                <a:latin typeface="Verdana"/>
                <a:cs typeface="Verdana"/>
              </a:rPr>
              <a:t>. This is good enough for a TPC </a:t>
            </a:r>
            <a:r>
              <a:rPr lang="en-US" dirty="0" smtClean="0">
                <a:latin typeface="Verdana"/>
                <a:cs typeface="Verdana"/>
              </a:rPr>
              <a:t>(Jan &amp; Peter)</a:t>
            </a:r>
            <a:r>
              <a:rPr lang="en-US" dirty="0" smtClean="0">
                <a:solidFill>
                  <a:srgbClr val="0000FF"/>
                </a:solidFill>
                <a:latin typeface="Verdana"/>
                <a:cs typeface="Verdana"/>
              </a:rPr>
              <a:t>.</a:t>
            </a:r>
            <a:r>
              <a:rPr lang="en-US" dirty="0" smtClean="0">
                <a:latin typeface="Verdana"/>
                <a:cs typeface="Verdana"/>
              </a:rPr>
              <a:t> </a:t>
            </a:r>
            <a:endParaRPr lang="en-US" dirty="0">
              <a:latin typeface="Verdana"/>
              <a:cs typeface="Verdana"/>
            </a:endParaRPr>
          </a:p>
        </p:txBody>
      </p:sp>
      <p:pic>
        <p:nvPicPr>
          <p:cNvPr id="15" name="Content Placeholder 6" descr="Chip2014_1cm_4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6"/>
              <a:srcRect l="64183" t="47606" b="-271"/>
              <a:stretch>
                <a:fillRect/>
              </a:stretch>
            </p:blipFill>
          </mc:Choice>
          <mc:Fallback>
            <p:blipFill>
              <a:blip r:embed="rId7"/>
              <a:srcRect l="64183" t="47606" b="-271"/>
              <a:stretch>
                <a:fillRect/>
              </a:stretch>
            </p:blipFill>
          </mc:Fallback>
        </mc:AlternateContent>
        <p:spPr bwMode="auto">
          <a:xfrm>
            <a:off x="6324600" y="914400"/>
            <a:ext cx="2686050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15"/>
          <p:cNvSpPr txBox="1"/>
          <p:nvPr/>
        </p:nvSpPr>
        <p:spPr>
          <a:xfrm>
            <a:off x="7010400" y="1307068"/>
            <a:ext cx="4648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all</a:t>
            </a:r>
            <a:endParaRPr lang="en-US" dirty="0"/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2362200" y="2362200"/>
            <a:ext cx="609600" cy="762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rot="10800000" flipV="1">
            <a:off x="5791200" y="4191000"/>
            <a:ext cx="609600" cy="762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8001000" y="1752600"/>
            <a:ext cx="1066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  <a:latin typeface="Verdana"/>
                <a:cs typeface="Verdana"/>
              </a:rPr>
              <a:t>100 </a:t>
            </a:r>
            <a:r>
              <a:rPr lang="en-US" dirty="0" err="1" smtClean="0">
                <a:solidFill>
                  <a:srgbClr val="0000FF"/>
                </a:solidFill>
                <a:latin typeface="Verdana"/>
                <a:cs typeface="Verdana"/>
              </a:rPr>
              <a:t>μm</a:t>
            </a:r>
            <a:r>
              <a:rPr lang="en-US" dirty="0" smtClean="0">
                <a:solidFill>
                  <a:srgbClr val="0000FF"/>
                </a:solidFill>
                <a:latin typeface="Verdana"/>
                <a:cs typeface="Verdana"/>
              </a:rPr>
              <a:t> </a:t>
            </a:r>
            <a:endParaRPr lang="en-US" dirty="0">
              <a:latin typeface="Verdana"/>
              <a:cs typeface="Verdana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09600" y="3953470"/>
            <a:ext cx="18923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about 40  hits per fully crossed chip</a:t>
            </a:r>
            <a:endParaRPr lang="en-US" dirty="0">
              <a:solidFill>
                <a:srgbClr val="0000FF"/>
              </a:solidFill>
            </a:endParaRPr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2501900" y="4191000"/>
            <a:ext cx="1993900" cy="1588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100" y="228600"/>
            <a:ext cx="7499350" cy="1143000"/>
          </a:xfrm>
        </p:spPr>
        <p:txBody>
          <a:bodyPr>
            <a:noAutofit/>
          </a:bodyPr>
          <a:lstStyle/>
          <a:p>
            <a:pPr algn="ctr"/>
            <a:r>
              <a:rPr lang="en-US" sz="2400" dirty="0" err="1" smtClean="0">
                <a:solidFill>
                  <a:srgbClr val="FF0000"/>
                </a:solidFill>
                <a:latin typeface="Verdana"/>
                <a:cs typeface="Verdana"/>
              </a:rPr>
              <a:t>TimePix</a:t>
            </a:r>
            <a:r>
              <a:rPr lang="en-US" sz="2400" dirty="0" smtClean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lang="en-US" sz="2400" dirty="0" smtClean="0">
                <a:solidFill>
                  <a:srgbClr val="FF0000"/>
                </a:solidFill>
                <a:latin typeface="Verdana"/>
                <a:cs typeface="Verdana"/>
              </a:rPr>
              <a:t>3 single chip with</a:t>
            </a:r>
            <a:r>
              <a:rPr lang="en-US" sz="2400" dirty="0" smtClean="0">
                <a:solidFill>
                  <a:srgbClr val="FF0000"/>
                </a:solidFill>
                <a:latin typeface="Verdana"/>
                <a:cs typeface="Verdana"/>
              </a:rPr>
              <a:t> Bonn/IZM </a:t>
            </a:r>
            <a:r>
              <a:rPr lang="en-US" sz="2400" dirty="0" err="1" smtClean="0">
                <a:solidFill>
                  <a:srgbClr val="FF0000"/>
                </a:solidFill>
                <a:latin typeface="Verdana"/>
                <a:cs typeface="Verdana"/>
              </a:rPr>
              <a:t>InGrid</a:t>
            </a:r>
            <a:endParaRPr lang="en-US" sz="2400" dirty="0">
              <a:solidFill>
                <a:srgbClr val="FF0000"/>
              </a:solidFill>
              <a:latin typeface="Verdana"/>
              <a:cs typeface="Verdana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0" y="1295400"/>
            <a:ext cx="2425700" cy="265923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9176" y="1828800"/>
            <a:ext cx="1968437" cy="16637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24600" y="1752600"/>
            <a:ext cx="2268652" cy="18415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114800" y="1447800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with </a:t>
            </a:r>
            <a:r>
              <a:rPr lang="en-US" dirty="0" err="1" smtClean="0"/>
              <a:t>InGrid</a:t>
            </a:r>
            <a:endParaRPr lang="en-US" dirty="0" smtClean="0"/>
          </a:p>
        </p:txBody>
      </p:sp>
      <p:sp>
        <p:nvSpPr>
          <p:cNvPr id="12" name="TextBox 11"/>
          <p:cNvSpPr txBox="1"/>
          <p:nvPr/>
        </p:nvSpPr>
        <p:spPr>
          <a:xfrm>
            <a:off x="6781800" y="1295400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zoom on grid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1600200" y="4038600"/>
            <a:ext cx="6858000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Verdana"/>
                <a:cs typeface="Verdana"/>
              </a:rPr>
              <a:t>Sparking and the protection layer 4 </a:t>
            </a:r>
            <a:r>
              <a:rPr lang="en-US" dirty="0" err="1" smtClean="0">
                <a:solidFill>
                  <a:srgbClr val="FF0000"/>
                </a:solidFill>
                <a:latin typeface="Verdana"/>
                <a:cs typeface="Verdana"/>
              </a:rPr>
              <a:t>μm</a:t>
            </a:r>
            <a:r>
              <a:rPr lang="en-US" dirty="0" smtClean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Verdana"/>
                <a:cs typeface="Verdana"/>
              </a:rPr>
              <a:t>Si</a:t>
            </a:r>
            <a:r>
              <a:rPr lang="en-US" baseline="-25000" dirty="0" err="1" smtClean="0">
                <a:solidFill>
                  <a:srgbClr val="FF0000"/>
                </a:solidFill>
                <a:latin typeface="Verdana"/>
                <a:cs typeface="Verdana"/>
              </a:rPr>
              <a:t>x</a:t>
            </a:r>
            <a:r>
              <a:rPr lang="en-US" dirty="0" err="1" smtClean="0">
                <a:solidFill>
                  <a:srgbClr val="FF0000"/>
                </a:solidFill>
                <a:latin typeface="Verdana"/>
                <a:cs typeface="Verdana"/>
              </a:rPr>
              <a:t>N</a:t>
            </a:r>
            <a:r>
              <a:rPr lang="en-US" baseline="-25000" dirty="0" err="1" smtClean="0">
                <a:solidFill>
                  <a:srgbClr val="FF0000"/>
                </a:solidFill>
                <a:latin typeface="Verdana"/>
                <a:cs typeface="Verdana"/>
              </a:rPr>
              <a:t>y</a:t>
            </a:r>
            <a:endParaRPr lang="en-US" baseline="-25000" dirty="0" smtClean="0">
              <a:solidFill>
                <a:srgbClr val="FF0000"/>
              </a:solidFill>
              <a:latin typeface="Verdana"/>
              <a:cs typeface="Verdana"/>
            </a:endParaRPr>
          </a:p>
          <a:p>
            <a:r>
              <a:rPr lang="en-US" dirty="0" smtClean="0">
                <a:solidFill>
                  <a:srgbClr val="0000FF"/>
                </a:solidFill>
                <a:latin typeface="Verdana"/>
                <a:cs typeface="Verdana"/>
              </a:rPr>
              <a:t>- Origin of sparks and detector failure was tracked down to cracks in protection layer. A careful cleaning and monitoring process was developed at IZM.</a:t>
            </a:r>
          </a:p>
          <a:p>
            <a:pPr>
              <a:buFontTx/>
              <a:buChar char="-"/>
            </a:pPr>
            <a:r>
              <a:rPr lang="en-US" dirty="0" smtClean="0">
                <a:solidFill>
                  <a:srgbClr val="0000FF"/>
                </a:solidFill>
                <a:latin typeface="Verdana"/>
                <a:cs typeface="Verdana"/>
              </a:rPr>
              <a:t> Extensive sparks tests have been done at Bonn taking more than a million sparks without detector failure.</a:t>
            </a:r>
          </a:p>
          <a:p>
            <a:pPr>
              <a:buFontTx/>
              <a:buChar char="-"/>
            </a:pPr>
            <a:r>
              <a:rPr lang="en-US" dirty="0" smtClean="0">
                <a:solidFill>
                  <a:srgbClr val="0000FF"/>
                </a:solidFill>
                <a:latin typeface="Verdana"/>
                <a:cs typeface="Verdana"/>
              </a:rPr>
              <a:t> At CERN also sparking tests in a </a:t>
            </a:r>
            <a:r>
              <a:rPr lang="en-US" dirty="0" err="1" smtClean="0">
                <a:solidFill>
                  <a:srgbClr val="0000FF"/>
                </a:solidFill>
                <a:latin typeface="Verdana"/>
                <a:cs typeface="Verdana"/>
              </a:rPr>
              <a:t>hadron</a:t>
            </a:r>
            <a:r>
              <a:rPr lang="en-US" dirty="0" smtClean="0">
                <a:solidFill>
                  <a:srgbClr val="0000FF"/>
                </a:solidFill>
                <a:latin typeface="Verdana"/>
                <a:cs typeface="Verdana"/>
              </a:rPr>
              <a:t> beam have beam successfully performed </a:t>
            </a:r>
            <a:r>
              <a:rPr lang="en-US" dirty="0" smtClean="0">
                <a:latin typeface="Verdana"/>
                <a:cs typeface="Verdana"/>
              </a:rPr>
              <a:t>(</a:t>
            </a:r>
            <a:r>
              <a:rPr lang="en-US" dirty="0" err="1" smtClean="0">
                <a:latin typeface="Verdana"/>
                <a:cs typeface="Verdana"/>
              </a:rPr>
              <a:t>Stergios</a:t>
            </a:r>
            <a:r>
              <a:rPr lang="en-US" dirty="0" smtClean="0">
                <a:latin typeface="Verdana"/>
                <a:cs typeface="Verdana"/>
              </a:rPr>
              <a:t>, Kevin &amp; Fred)</a:t>
            </a:r>
          </a:p>
          <a:p>
            <a:pPr>
              <a:buFontTx/>
              <a:buChar char="-"/>
            </a:pPr>
            <a:endParaRPr lang="en-US" dirty="0" smtClean="0">
              <a:solidFill>
                <a:srgbClr val="0000FF"/>
              </a:solidFill>
              <a:latin typeface="Verdana"/>
              <a:cs typeface="Verdana"/>
            </a:endParaRPr>
          </a:p>
          <a:p>
            <a:endParaRPr lang="en-US" baseline="-25000" dirty="0" smtClean="0"/>
          </a:p>
          <a:p>
            <a:endParaRPr lang="en-US" baseline="-250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35100" y="152400"/>
            <a:ext cx="7499350" cy="1143000"/>
          </a:xfrm>
        </p:spPr>
        <p:txBody>
          <a:bodyPr>
            <a:noAutofit/>
          </a:bodyPr>
          <a:lstStyle/>
          <a:p>
            <a:pPr algn="ctr"/>
            <a:r>
              <a:rPr lang="en-US" sz="3200" dirty="0" err="1" smtClean="0">
                <a:solidFill>
                  <a:srgbClr val="FF0000"/>
                </a:solidFill>
                <a:latin typeface="Verdana"/>
                <a:cs typeface="Verdana"/>
              </a:rPr>
              <a:t>TimePix</a:t>
            </a:r>
            <a:r>
              <a:rPr lang="en-US" sz="3200" dirty="0" smtClean="0">
                <a:solidFill>
                  <a:srgbClr val="FF0000"/>
                </a:solidFill>
                <a:latin typeface="Verdana"/>
                <a:cs typeface="Verdana"/>
              </a:rPr>
              <a:t> 3 single chip laser tests</a:t>
            </a:r>
            <a:endParaRPr lang="en-US" sz="3200" dirty="0">
              <a:solidFill>
                <a:srgbClr val="FF0000"/>
              </a:solidFill>
              <a:latin typeface="Verdana"/>
              <a:cs typeface="Verdana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600200" y="4939605"/>
            <a:ext cx="733425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Tx/>
              <a:buChar char="-"/>
            </a:pPr>
            <a:r>
              <a:rPr lang="en-US" dirty="0" smtClean="0">
                <a:solidFill>
                  <a:srgbClr val="0000FF"/>
                </a:solidFill>
                <a:latin typeface="Verdana"/>
                <a:cs typeface="Verdana"/>
              </a:rPr>
              <a:t> Laser spots each ≈1 mm scan the single chip detector </a:t>
            </a:r>
          </a:p>
          <a:p>
            <a:pPr>
              <a:buFontTx/>
              <a:buChar char="-"/>
            </a:pPr>
            <a:r>
              <a:rPr lang="en-US" dirty="0" smtClean="0">
                <a:solidFill>
                  <a:srgbClr val="0000FF"/>
                </a:solidFill>
                <a:latin typeface="Verdana"/>
                <a:cs typeface="Verdana"/>
              </a:rPr>
              <a:t> Deformations at the edges are due to the not yet optimally matched Guard potential   </a:t>
            </a:r>
          </a:p>
          <a:p>
            <a:pPr>
              <a:buFontTx/>
              <a:buChar char="-"/>
            </a:pPr>
            <a:r>
              <a:rPr lang="en-US" dirty="0" smtClean="0">
                <a:solidFill>
                  <a:srgbClr val="0000FF"/>
                </a:solidFill>
                <a:latin typeface="Verdana"/>
                <a:cs typeface="Verdana"/>
              </a:rPr>
              <a:t> </a:t>
            </a:r>
            <a:r>
              <a:rPr lang="en-US" dirty="0" err="1" smtClean="0">
                <a:solidFill>
                  <a:srgbClr val="0000FF"/>
                </a:solidFill>
                <a:latin typeface="Verdana"/>
                <a:cs typeface="Verdana"/>
              </a:rPr>
              <a:t>TimePix</a:t>
            </a:r>
            <a:r>
              <a:rPr lang="en-US" dirty="0" smtClean="0">
                <a:solidFill>
                  <a:srgbClr val="0000FF"/>
                </a:solidFill>
                <a:latin typeface="Verdana"/>
                <a:cs typeface="Verdana"/>
              </a:rPr>
              <a:t> 3 allows for a precise time of arrival measurement</a:t>
            </a:r>
          </a:p>
          <a:p>
            <a:endParaRPr lang="en-US" baseline="-25000" dirty="0" smtClean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1447800"/>
            <a:ext cx="3848100" cy="3276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7300" y="1371600"/>
            <a:ext cx="4152900" cy="3393767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638800" y="1066800"/>
            <a:ext cx="411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Verdana"/>
                <a:cs typeface="Verdana"/>
              </a:rPr>
              <a:t>Kevin, Fred @ </a:t>
            </a:r>
            <a:r>
              <a:rPr lang="en-US" dirty="0" err="1" smtClean="0">
                <a:latin typeface="Verdana"/>
                <a:cs typeface="Verdana"/>
              </a:rPr>
              <a:t>Nikhef</a:t>
            </a:r>
            <a:endParaRPr lang="en-US" dirty="0">
              <a:latin typeface="Verdana"/>
              <a:cs typeface="Verdan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olstice">
  <a:themeElements>
    <a:clrScheme name="Solstice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Solstice">
      <a:majorFont>
        <a:latin typeface="Gill Sans MT"/>
        <a:ea typeface=""/>
        <a:cs typeface=""/>
        <a:font script="Grek" typeface="Corbel"/>
        <a:font script="Cyrl" typeface="Corbel"/>
        <a:font script="Jpan" typeface="ＭＳ ゴシック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ＭＳ ゴシック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Solstice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Solstice.thmx</Template>
  <TotalTime>4861</TotalTime>
  <Words>575</Words>
  <Application>Microsoft Macintosh PowerPoint</Application>
  <PresentationFormat>On-screen Show (4:3)</PresentationFormat>
  <Paragraphs>94</Paragraphs>
  <Slides>10</Slides>
  <Notes>0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1" baseType="lpstr">
      <vt:lpstr>Solstice</vt:lpstr>
      <vt:lpstr>Slide 1</vt:lpstr>
      <vt:lpstr>Slide 2</vt:lpstr>
      <vt:lpstr>Slide 3</vt:lpstr>
      <vt:lpstr>Slide 4</vt:lpstr>
      <vt:lpstr>Slide 5</vt:lpstr>
      <vt:lpstr>Nikhef-Saclay Octopuce GridPix</vt:lpstr>
      <vt:lpstr>Slide 7</vt:lpstr>
      <vt:lpstr>TimePix 3 single chip with Bonn/IZM InGrid</vt:lpstr>
      <vt:lpstr>TimePix 3 single chip laser tests</vt:lpstr>
      <vt:lpstr>Pixel TPC simulations</vt:lpstr>
    </vt:vector>
  </TitlesOfParts>
  <Company>NIKHEF</Company>
  <LinksUpToDate>false</LinksUpToDate>
  <SharedDoc>false</SharedDoc>
  <HyperlinksChanged>false</HyperlinksChanged>
  <AppVersion>12.0256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Muon reconstruction</dc:title>
  <dc:creator>Peter Kluit</dc:creator>
  <cp:lastModifiedBy>Peter Kluit</cp:lastModifiedBy>
  <cp:revision>213</cp:revision>
  <dcterms:created xsi:type="dcterms:W3CDTF">2016-12-09T11:39:47Z</dcterms:created>
  <dcterms:modified xsi:type="dcterms:W3CDTF">2016-12-09T12:01:13Z</dcterms:modified>
</cp:coreProperties>
</file>