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7" r:id="rId2"/>
    <p:sldId id="339" r:id="rId3"/>
    <p:sldId id="325" r:id="rId4"/>
    <p:sldId id="321" r:id="rId5"/>
    <p:sldId id="320" r:id="rId6"/>
    <p:sldId id="328" r:id="rId7"/>
    <p:sldId id="336" r:id="rId8"/>
    <p:sldId id="329" r:id="rId9"/>
    <p:sldId id="327" r:id="rId10"/>
    <p:sldId id="337" r:id="rId11"/>
    <p:sldId id="334" r:id="rId12"/>
    <p:sldId id="330" r:id="rId13"/>
    <p:sldId id="319" r:id="rId14"/>
    <p:sldId id="295" r:id="rId15"/>
    <p:sldId id="310" r:id="rId16"/>
    <p:sldId id="318" r:id="rId17"/>
    <p:sldId id="303" r:id="rId18"/>
    <p:sldId id="332" r:id="rId19"/>
    <p:sldId id="331" r:id="rId20"/>
    <p:sldId id="304" r:id="rId21"/>
    <p:sldId id="33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99"/>
    <a:srgbClr val="9600C8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628A0-1A40-402A-9607-6153B71B9F65}" type="datetimeFigureOut">
              <a:rPr lang="en-GB" smtClean="0"/>
              <a:t>11/12/2016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9752-BD53-4F25-ADBD-F4A12C133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32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A6B78-9228-4849-908C-893C427DA10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9752-BD53-4F25-ADBD-F4A12C1330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8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9752-BD53-4F25-ADBD-F4A12C1330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8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9752-BD53-4F25-ADBD-F4A12C1330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8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9752-BD53-4F25-ADBD-F4A12C1330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8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9752-BD53-4F25-ADBD-F4A12C13308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3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8728-70BD-442E-BA66-5F56E3B97443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ABEF-2EFB-47B4-832C-D750579FFDCC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3BE5-C020-46A9-81EE-DA1DB96BB89A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F037F-C847-4136-BFC7-33D1D467AEF9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40FA-C73D-4193-ADCB-E33516005171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198E-BFE3-4BAF-B985-F59ADB041E91}" type="datetime1">
              <a:rPr lang="en-GB" smtClean="0"/>
              <a:t>11/12/2016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96F9-749E-4136-B195-7976C3206F02}" type="datetime1">
              <a:rPr lang="en-GB" smtClean="0"/>
              <a:t>11/12/2016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B1A-D6A1-45A0-83F3-BC999CD03C64}" type="datetime1">
              <a:rPr lang="en-GB" smtClean="0"/>
              <a:t>11/12/2016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B6D8-4D3D-4D82-AB0D-10EC84BE7150}" type="datetime1">
              <a:rPr lang="en-GB" smtClean="0"/>
              <a:t>11/12/2016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464FA2D2-B08E-479C-8EFA-F462BF97C60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6428-6586-4A25-B869-39267129F1DF}" type="datetime1">
              <a:rPr lang="en-GB" smtClean="0"/>
              <a:t>11/12/2016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E6E3-B1DC-4C4A-95D6-3968BAB6B1E8}" type="datetime1">
              <a:rPr lang="en-GB" smtClean="0"/>
              <a:t>11/12/2016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518C1-C4E2-46BA-9A7D-82B016BBE976}" type="datetime1">
              <a:rPr lang="en-GB" smtClean="0"/>
              <a:t>11/12/2016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A2D2-B08E-479C-8EFA-F462BF97C60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desk.moreover.com/click/?p=Q1QyL2E9MjcwMzcwNjI0OTUmcD0xNGUmdj0xJng9a3RjQUNfT0VlZFdkdE9BLW5rOVR4ZyZ1MT1ORCZ1Mj1nMjk3Mg&amp;a=27037062495&amp;f=TmV3cw&amp;s=ZW1haWxfb3JfcHJpbnRfb3JfcGRmX3NlYXJjaF9yZXN1bHRz&amp;u=aW9wcHVibGlzaGluZy5wcmVzc0Bpb3Aub3Jn&amp;cn=SU9QIFB1Ymxpc2hpbmc&amp;ci=105462&amp;i=0&amp;e=RSBTY2llbmNlIE5ld3M&amp;d=106085&amp;t=3&amp;k=59761&amp;ck=ad30c5306e258221ade8acffa91f55e0" TargetMode="External"/><Relationship Id="rId13" Type="http://schemas.openxmlformats.org/officeDocument/2006/relationships/hyperlink" Target="https://newsdesk.moreover.com/click/?p=Q1QyL2E9MjcwMjc4ODM3NzQmcD0xNGUmdj0xJng9NzNHQUlQeUZfbDAwelRMM2FWbW1XZyZ1MT1ORCZ1Mj1nMjk3Mg&amp;a=27027883774&amp;f=QmxvZw&amp;s=ZW1haWxfb3JfcHJpbnRfb3JfcGRmX3NlYXJjaF9yZXN1bHRz&amp;u=aW9wcHVibGlzaGluZy5wcmVzc0Bpb3Aub3Jn&amp;cn=SU9QIFB1Ymxpc2hpbmc&amp;ci=105462&amp;i=0&amp;e=Q2xhcmtlIMOoIHZpdm8h&amp;d=106085&amp;t=3&amp;ck=44e3a7d6250ddbc4aa438b42a8726aed" TargetMode="External"/><Relationship Id="rId3" Type="http://schemas.openxmlformats.org/officeDocument/2006/relationships/hyperlink" Target="http://www.km3net.org/" TargetMode="External"/><Relationship Id="rId7" Type="http://schemas.openxmlformats.org/officeDocument/2006/relationships/hyperlink" Target="https://newsdesk.moreover.com/click/?p=Q1QyL2E9MjcwMzkzNzU2MjUmcD0xNGUmdj0xJng9Z2RQWjBxVTZOZ3lEQWM0QmtXQzdwdyZ1MT1ORCZ1Mj1nMjk3Mg&amp;a=27039375625&amp;f=TmV3cw&amp;s=ZW1haWxfb3JfcHJpbnRfb3JfcGRmX3NlYXJjaF9yZXN1bHRz&amp;u=aW9wcHVibGlzaGluZy5wcmVzc0Bpb3Aub3Jn&amp;cn=SU9QIFB1Ymxpc2hpbmc&amp;ci=105462&amp;i=0&amp;e=RGFpbHlNZS5Db20&amp;d=106085&amp;t=3&amp;k=70976&amp;ck=b349344561e4141fd3e9758990e499af" TargetMode="External"/><Relationship Id="rId12" Type="http://schemas.openxmlformats.org/officeDocument/2006/relationships/hyperlink" Target="https://newsdesk.moreover.com/click/?p=Q1QyL2E9MjcwMjg1OTI0MzUmcD0xNGUmdj0xJng9VjI1TTRieERORi1NSGY2ajRjUGdNZyZ1MT1ORCZ1Mj1nMjk3Mg&amp;a=27028592435&amp;f=TmV3cw&amp;s=ZW1haWxfb3JfcHJpbnRfb3JfcGRmX3NlYXJjaF9yZXN1bHRz&amp;u=aW9wcHVibGlzaGluZy5wcmVzc0Bpb3Aub3Jn&amp;cn=SU9QIFB1Ymxpc2hpbmc&amp;ci=105462&amp;i=0&amp;e=UG9wdWxhciBTY2llbmNl&amp;d=106085&amp;t=3&amp;k=39675&amp;ck=43c6d0e7ece3663a24efd816c7ae1f15" TargetMode="External"/><Relationship Id="rId17" Type="http://schemas.openxmlformats.org/officeDocument/2006/relationships/hyperlink" Target="https://newsdesk.moreover.com/click/?p=Q1QyL2E9MjcwMTk5MzU5NDEmcD0xNGUmdj0xJng9N0tnQ1lsX0JIVlExNmJJM01CTFBxUSZ1MT1ORCZ1Mj1nMjk3Mg&amp;a=27019935941&amp;f=QmxvZw&amp;s=ZW1haWxfb3JfcHJpbnRfb3JfcGRmX3NlYXJjaF9yZXN1bHRz&amp;u=aW9wcHVibGlzaGluZy5wcmVzc0Bpb3Aub3Jn&amp;cn=SU9QIFB1Ymxpc2hpbmc&amp;ci=105462&amp;i=0&amp;e=SEVBTFRIIENPTlNVTUVS&amp;d=106085&amp;t=3&amp;ck=e0ea8baa4392f666cce686c778858ab4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newsdesk.moreover.com/click/?p=Q1QyL2E9MjcwMjAwODU1ODImcD0xNGUmdj0xJng9Q3JMczNKbUVQcVlpWkhhWnpySlhFZyZ1MT1ORCZ1Mj1nMjk3Mg&amp;a=27020085582&amp;f=QmxvZw&amp;s=ZW1haWxfb3JfcHJpbnRfb3JfcGRmX3NlYXJjaF9yZXN1bHRz&amp;u=aW9wcHVibGlzaGluZy5wcmVzc0Bpb3Aub3Jn&amp;cn=SU9QIFB1Ymxpc2hpbmc&amp;ci=105462&amp;i=0&amp;e=SEVBTFRIWSBTUEFDRQ&amp;d=106085&amp;t=3&amp;ck=3bfa7336d1e7b761e5dfdb7bdb91be9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desk.moreover.com/click/?p=Q1QyL2E9MjcwNDY2Mjk1NDgmcD0xNGUmdj0xJng9U2tPbHRtTjd6dXJRamF5MEtkVVZXdyZ1MT1ORCZ1Mj1nMjk3Mg&amp;a=27046629548&amp;f=QmxvZw&amp;s=ZW1haWxfb3JfcHJpbnRfb3JfcGRmX3NlYXJjaF9yZXN1bHRz&amp;u=aW9wcHVibGlzaGluZy5wcmVzc0Bpb3Aub3Jn&amp;cn=SU9QIFB1Ymxpc2hpbmc&amp;ci=105462&amp;i=0&amp;e=QXN0cm9ub215IGFuZCBTcGFjZSBOZXdzIC0gQXN0cm8gV2F0Y2g&amp;d=106085&amp;t=3&amp;ck=1b16819072a48ca7b236184aa979d86a" TargetMode="External"/><Relationship Id="rId11" Type="http://schemas.openxmlformats.org/officeDocument/2006/relationships/hyperlink" Target="https://newsdesk.moreover.com/click/?p=Q1QyL2E9MjcwMzA0Mzc5MDYmcD0xNGUmdj0xJng9M1YwUmJQUnl2SVVXQ2hUUk1XRnZuUSZ1MT1ORCZ1Mj1nMjk3Mg&amp;a=27030437906&amp;f=TmV3cw&amp;s=ZW1haWxfb3JfcHJpbnRfb3JfcGRmX3NlYXJjaF9yZXN1bHRz&amp;u=aW9wcHVibGlzaGluZy5wcmVzc0Bpb3Aub3Jn&amp;cn=SU9QIFB1Ymxpc2hpbmc&amp;ci=105462&amp;i=0&amp;e=TmlldXdzLmJl&amp;d=106085&amp;t=3&amp;k=108883&amp;ck=51d7b7250df0bf0f57ee8515b5e88e43" TargetMode="External"/><Relationship Id="rId5" Type="http://schemas.openxmlformats.org/officeDocument/2006/relationships/hyperlink" Target="https://newsdesk.moreover.com/click/?p=Q1QyL2E9MjcwNTM0MjkyNTAmcD0xNGUmdj0xJng9RXBaYkl2UmstUE9GZ0dKMGEtRmNGdyZ1MT1ORCZ1Mj1nMjk3Mg&amp;a=27053429250&amp;f=TmV3cw&amp;s=ZW1haWxfb3JfcHJpbnRfb3JfcGRmX3NlYXJjaF9yZXN1bHRz&amp;u=aW9wcHVibGlzaGluZy5wcmVzc0Bpb3Aub3Jn&amp;cn=SU9QIFB1Ymxpc2hpbmc&amp;ci=105462&amp;i=0&amp;e=UG9wc2NpLmNvbS5hdQ&amp;d=106085&amp;t=3&amp;k=39667&amp;ck=c69431f40fdad4c3000c08349a73726d" TargetMode="External"/><Relationship Id="rId15" Type="http://schemas.openxmlformats.org/officeDocument/2006/relationships/hyperlink" Target="https://newsdesk.moreover.com/click/?p=Q1QyL2E9MjcwMjA2OTgwMjkmcD0xNGUmdj0xJng9aTA1aFNWM01JZzRyTlF6R0xXeW8tQSZ1MT1ORCZ1Mj1nMjk3Mg&amp;a=27020698029&amp;f=QmxvZw&amp;s=ZW1haWxfb3JfcHJpbnRfb3JfcGRmX3NlYXJjaF9yZXN1bHRz&amp;u=aW9wcHVibGlzaGluZy5wcmVzc0Bpb3Aub3Jn&amp;cn=SU9QIFB1Ymxpc2hpbmc&amp;ci=105462&amp;i=0&amp;e=dGhyZWVub3ZpY2Vz&amp;d=106085&amp;t=3&amp;ck=15ad95466c4ec17d3e96ea7c85403e44" TargetMode="External"/><Relationship Id="rId10" Type="http://schemas.openxmlformats.org/officeDocument/2006/relationships/hyperlink" Target="https://newsdesk.moreover.com/click/?p=Q1QyL2E9MjcwMzY1MzI4OTcmcD0xNGUmdj0xJng9RDM0eF9pN3ZZa2pqdWRkNU1KbXR6USZ1MT1ORCZ1Mj1nMjk3Mg&amp;a=27036532897&amp;f=QmxvZw&amp;s=ZW1haWxfb3JfcHJpbnRfb3JfcGRmX3NlYXJjaF9yZXN1bHRz&amp;u=aW9wcHVibGlzaGluZy5wcmVzc0Bpb3Aub3Jn&amp;cn=SU9QIFB1Ymxpc2hpbmc&amp;ci=105462&amp;i=0&amp;e=U2NpZW5jZSBTcHJpbmdz&amp;d=106085&amp;t=3&amp;ck=09aa679fd6a9fded9c56a960ff7d0da1" TargetMode="External"/><Relationship Id="rId4" Type="http://schemas.openxmlformats.org/officeDocument/2006/relationships/hyperlink" Target="http://iopscience.iop.org/article/10.1088/0954-3899/43/8/084001" TargetMode="External"/><Relationship Id="rId9" Type="http://schemas.openxmlformats.org/officeDocument/2006/relationships/hyperlink" Target="https://newsdesk.moreover.com/click/?p=Q1QyL2E9MjcwMzY3MDU0MjImcD0xNGUmdj0xJng9X3NyWmRKTEExbHNsbjdHa1FzUU94USZ1MT1ORCZ1Mj1nMjk3Mg&amp;a=27036705422&amp;f=TmV3cw&amp;s=ZW1haWxfb3JfcHJpbnRfb3JfcGRmX3NlYXJjaF9yZXN1bHRz&amp;u=aW9wcHVibGlzaGluZy5wcmVzc0Bpb3Aub3Jn&amp;cn=SU9QIFB1Ymxpc2hpbmc&amp;ci=105462&amp;i=286&amp;e=SW50ZXJuYXRpb25hbCBCdXNpbmVzcyBUaW1lcw&amp;d=106085&amp;t=3&amp;k=25258&amp;ck=0f667b7628d20ff2785ca0d7885ad2a8" TargetMode="External"/><Relationship Id="rId14" Type="http://schemas.openxmlformats.org/officeDocument/2006/relationships/hyperlink" Target="https://newsdesk.moreover.com/click/?p=Q1QyL2E9MjcwMjU1MDYzODcmcD0xNGUmdj0xJng9VDM1SnA2cFRvU21aLUpNZHJZajZHdyZ1MT1ORCZ1Mj1nMjk3Mg&amp;a=27025506387&amp;f=QmxvZw&amp;s=ZW1haWxfb3JfcHJpbnRfb3JfcGRmX3NlYXJjaF9yZXN1bHRz&amp;u=aW9wcHVibGlzaGluZy5wcmVzc0Bpb3Aub3Jn&amp;cn=SU9QIFB1Ymxpc2hpbmc&amp;ci=105462&amp;i=0&amp;e=STRVIE5ld3M&amp;d=106085&amp;t=3&amp;ck=e0b047a9b341ffb224f394145b38379b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ecd.org/sti/sci-tech/47057832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570420" y="188800"/>
            <a:ext cx="7992000" cy="1440000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spc="2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cs typeface="Arial" pitchFamily="34" charset="0"/>
              </a:rPr>
              <a:t>KM</a:t>
            </a:r>
            <a:r>
              <a:rPr lang="en-GB" sz="9600" b="1" spc="200" baseline="30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GB" sz="9600" b="1" spc="2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z="9600" b="1" spc="200" baseline="-25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cs typeface="Arial" pitchFamily="34" charset="0"/>
              </a:rPr>
              <a:t>e</a:t>
            </a:r>
            <a:r>
              <a:rPr lang="en-GB" sz="9600" b="1" spc="2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cs typeface="Arial" pitchFamily="34" charset="0"/>
              </a:rPr>
              <a:t>T</a:t>
            </a:r>
            <a:endParaRPr lang="en-GB" sz="9600" b="1" spc="200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570420" y="5150202"/>
            <a:ext cx="7992000" cy="129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000"/>
              </a:lnSpc>
              <a:buNone/>
            </a:pPr>
            <a:r>
              <a:rPr lang="en-GB" sz="2000" b="1" dirty="0" err="1" smtClean="0">
                <a:solidFill>
                  <a:schemeClr val="bg1"/>
                </a:solidFill>
                <a:effectLst/>
              </a:rPr>
              <a:t>Nikhef</a:t>
            </a:r>
            <a:r>
              <a:rPr lang="en-GB" sz="2000" b="1" dirty="0" smtClean="0">
                <a:solidFill>
                  <a:schemeClr val="bg1"/>
                </a:solidFill>
                <a:effectLst/>
              </a:rPr>
              <a:t> annual meeting</a:t>
            </a:r>
          </a:p>
          <a:p>
            <a:pPr marL="0" lvl="0" indent="0" algn="ctr">
              <a:lnSpc>
                <a:spcPts val="2000"/>
              </a:lnSpc>
              <a:buNone/>
            </a:pPr>
            <a:r>
              <a:rPr lang="en-GB" sz="2000" b="1" dirty="0" smtClean="0">
                <a:solidFill>
                  <a:schemeClr val="bg1"/>
                </a:solidFill>
                <a:effectLst/>
              </a:rPr>
              <a:t>12</a:t>
            </a:r>
            <a:r>
              <a:rPr lang="en-GB" sz="2000" b="1" dirty="0" smtClean="0">
                <a:solidFill>
                  <a:schemeClr val="bg1"/>
                </a:solidFill>
                <a:effectLst/>
                <a:sym typeface="Symbol" panose="05050102010706020507" pitchFamily="18" charset="2"/>
              </a:rPr>
              <a:t></a:t>
            </a:r>
            <a:r>
              <a:rPr lang="en-GB" sz="2000" b="1" dirty="0" smtClean="0">
                <a:solidFill>
                  <a:schemeClr val="bg1"/>
                </a:solidFill>
                <a:effectLst/>
              </a:rPr>
              <a:t>13 December 2016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GB" sz="2000" b="1" dirty="0" smtClean="0">
                <a:solidFill>
                  <a:schemeClr val="bg1"/>
                </a:solidFill>
                <a:effectLst/>
              </a:rPr>
              <a:t>Maarten de Jong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59123" y="1988840"/>
            <a:ext cx="66164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u="sng" dirty="0" smtClean="0">
                <a:solidFill>
                  <a:schemeClr val="bg1"/>
                </a:solidFill>
              </a:rPr>
              <a:t>A</a:t>
            </a:r>
            <a:r>
              <a:rPr lang="en-GB" sz="3200" dirty="0" smtClean="0">
                <a:solidFill>
                  <a:schemeClr val="bg1"/>
                </a:solidFill>
              </a:rPr>
              <a:t>stro-particle and </a:t>
            </a:r>
            <a:r>
              <a:rPr lang="en-GB" sz="3200" u="sng" dirty="0" smtClean="0">
                <a:solidFill>
                  <a:schemeClr val="bg1"/>
                </a:solidFill>
              </a:rPr>
              <a:t>O</a:t>
            </a:r>
            <a:r>
              <a:rPr lang="en-GB" sz="3200" dirty="0" smtClean="0">
                <a:solidFill>
                  <a:schemeClr val="bg1"/>
                </a:solidFill>
              </a:rPr>
              <a:t>scillation Research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with </a:t>
            </a:r>
            <a:r>
              <a:rPr lang="en-GB" sz="3200" u="sng" dirty="0" err="1" smtClean="0">
                <a:solidFill>
                  <a:schemeClr val="bg1"/>
                </a:solidFill>
              </a:rPr>
              <a:t>C</a:t>
            </a:r>
            <a:r>
              <a:rPr lang="en-GB" sz="3200" dirty="0" err="1" smtClean="0">
                <a:solidFill>
                  <a:schemeClr val="bg1"/>
                </a:solidFill>
              </a:rPr>
              <a:t>osmics</a:t>
            </a:r>
            <a:r>
              <a:rPr lang="en-GB" sz="3200" dirty="0" smtClean="0">
                <a:solidFill>
                  <a:schemeClr val="bg1"/>
                </a:solidFill>
              </a:rPr>
              <a:t> in the </a:t>
            </a:r>
            <a:r>
              <a:rPr lang="en-GB" sz="3200" u="sng" dirty="0" smtClean="0">
                <a:solidFill>
                  <a:schemeClr val="bg1"/>
                </a:solidFill>
              </a:rPr>
              <a:t>A</a:t>
            </a:r>
            <a:r>
              <a:rPr lang="en-GB" sz="3200" dirty="0" smtClean="0">
                <a:solidFill>
                  <a:schemeClr val="bg1"/>
                </a:solidFill>
              </a:rPr>
              <a:t>byss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(ARCA &amp; ORCA)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0105" y="6446202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Bradley Hand ITC" panose="03070402050302030203" pitchFamily="66" charset="0"/>
              </a:rPr>
              <a:t>E. </a:t>
            </a:r>
            <a:r>
              <a:rPr lang="en-GB" b="1" dirty="0" err="1" smtClean="0">
                <a:latin typeface="Bradley Hand ITC" panose="03070402050302030203" pitchFamily="66" charset="0"/>
              </a:rPr>
              <a:t>Berbee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920" y="4063056"/>
            <a:ext cx="7920000" cy="2641752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ETEL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3-inch PMTs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112" y="1484784"/>
            <a:ext cx="8100000" cy="2664000"/>
          </a:xfrm>
        </p:spPr>
        <p:txBody>
          <a:bodyPr>
            <a:normAutofit fontScale="92500" lnSpcReduction="20000"/>
          </a:bodyPr>
          <a:lstStyle/>
          <a:p>
            <a:pPr marL="357188" indent="0">
              <a:buNone/>
              <a:tabLst>
                <a:tab pos="4757738" algn="l"/>
              </a:tabLst>
            </a:pP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ey specifications: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timing	2 ns (RMS)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QE(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l </a:t>
            </a:r>
            <a:r>
              <a:rPr lang="en-US" dirty="0" smtClean="0">
                <a:solidFill>
                  <a:schemeClr val="bg1"/>
                </a:solidFill>
              </a:rPr>
              <a:t>= 400 nm)	25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US" dirty="0" smtClean="0">
                <a:solidFill>
                  <a:schemeClr val="bg1"/>
                </a:solidFill>
              </a:rPr>
              <a:t>30%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collection efficiency	90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95</a:t>
            </a:r>
            <a:r>
              <a:rPr lang="en-US" dirty="0" smtClean="0">
                <a:solidFill>
                  <a:schemeClr val="bg1"/>
                </a:solidFill>
              </a:rPr>
              <a:t>%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photon counting purity	100% (by hits, no ADC)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price/cm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	≤ 10” PMT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402" y="4705088"/>
            <a:ext cx="239016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12199withActiveBase.png"/>
          <p:cNvPicPr>
            <a:picLocks noChangeAspect="1"/>
          </p:cNvPicPr>
          <p:nvPr/>
        </p:nvPicPr>
        <p:blipFill rotWithShape="1">
          <a:blip r:embed="rId4" cstate="print"/>
          <a:srcRect l="-1" t="5556" r="28310" b="704"/>
          <a:stretch/>
        </p:blipFill>
        <p:spPr bwMode="auto">
          <a:xfrm rot="16200000">
            <a:off x="3774402" y="4406055"/>
            <a:ext cx="1800000" cy="239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61" y="4696232"/>
            <a:ext cx="2269821" cy="1800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92908" y="4179089"/>
            <a:ext cx="1382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smtClean="0"/>
              <a:t>ETEL D792</a:t>
            </a:r>
            <a:endParaRPr lang="en-GB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406152" y="4179385"/>
            <a:ext cx="2498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err="1" smtClean="0"/>
              <a:t>Hamamatsu</a:t>
            </a:r>
            <a:r>
              <a:rPr lang="nl-NL" sz="2200" dirty="0" smtClean="0"/>
              <a:t> R12199</a:t>
            </a:r>
            <a:endParaRPr lang="en-GB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6268377" y="4179385"/>
            <a:ext cx="1720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smtClean="0"/>
              <a:t>HZC XP82B20</a:t>
            </a:r>
            <a:endParaRPr lang="en-GB" sz="2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145060" y="3271213"/>
            <a:ext cx="5508000" cy="86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42548" b="18111"/>
          <a:stretch/>
        </p:blipFill>
        <p:spPr>
          <a:xfrm>
            <a:off x="0" y="-3610"/>
            <a:ext cx="9166560" cy="6876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8690" y="1644"/>
            <a:ext cx="1296000" cy="44543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32" y="12870"/>
            <a:ext cx="19425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Time synchronisation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79512" y="4996883"/>
            <a:ext cx="1887538" cy="1704975"/>
            <a:chOff x="3851920" y="1988840"/>
            <a:chExt cx="1887538" cy="1704975"/>
          </a:xfrm>
        </p:grpSpPr>
        <p:pic>
          <p:nvPicPr>
            <p:cNvPr id="6" name="Picture 5" descr="J01856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1920" y="1988840"/>
              <a:ext cx="1887538" cy="1704975"/>
            </a:xfrm>
            <a:prstGeom prst="rect">
              <a:avLst/>
            </a:prstGeom>
            <a:noFill/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910658" y="2042815"/>
              <a:ext cx="1798637" cy="1600200"/>
            </a:xfrm>
            <a:prstGeom prst="roundRect">
              <a:avLst>
                <a:gd name="adj" fmla="val 11519"/>
              </a:avLst>
            </a:prstGeom>
            <a:noFill/>
            <a:ln w="165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1760" y="51479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100 km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004048" y="5108914"/>
            <a:ext cx="504000" cy="50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 flipV="1">
            <a:off x="5515427" y="5412919"/>
            <a:ext cx="2124000" cy="1116000"/>
          </a:xfrm>
          <a:custGeom>
            <a:avLst/>
            <a:gdLst>
              <a:gd name="connsiteX0" fmla="*/ 0 w 1654628"/>
              <a:gd name="connsiteY0" fmla="*/ 470191 h 489769"/>
              <a:gd name="connsiteX1" fmla="*/ 1306286 w 1654628"/>
              <a:gd name="connsiteY1" fmla="*/ 441162 h 489769"/>
              <a:gd name="connsiteX2" fmla="*/ 537028 w 1654628"/>
              <a:gd name="connsiteY2" fmla="*/ 49276 h 489769"/>
              <a:gd name="connsiteX3" fmla="*/ 1654628 w 1654628"/>
              <a:gd name="connsiteY3" fmla="*/ 5734 h 489769"/>
              <a:gd name="connsiteX4" fmla="*/ 1654628 w 1654628"/>
              <a:gd name="connsiteY4" fmla="*/ 5734 h 489769"/>
              <a:gd name="connsiteX0" fmla="*/ 0 w 1654628"/>
              <a:gd name="connsiteY0" fmla="*/ 470191 h 489769"/>
              <a:gd name="connsiteX1" fmla="*/ 1306286 w 1654628"/>
              <a:gd name="connsiteY1" fmla="*/ 441162 h 489769"/>
              <a:gd name="connsiteX2" fmla="*/ 537028 w 1654628"/>
              <a:gd name="connsiteY2" fmla="*/ 49276 h 489769"/>
              <a:gd name="connsiteX3" fmla="*/ 1654628 w 1654628"/>
              <a:gd name="connsiteY3" fmla="*/ 5734 h 489769"/>
              <a:gd name="connsiteX4" fmla="*/ 1654628 w 1654628"/>
              <a:gd name="connsiteY4" fmla="*/ 5734 h 489769"/>
              <a:gd name="connsiteX0" fmla="*/ 0 w 1654628"/>
              <a:gd name="connsiteY0" fmla="*/ 470191 h 479373"/>
              <a:gd name="connsiteX1" fmla="*/ 1306286 w 1654628"/>
              <a:gd name="connsiteY1" fmla="*/ 441162 h 479373"/>
              <a:gd name="connsiteX2" fmla="*/ 537028 w 1654628"/>
              <a:gd name="connsiteY2" fmla="*/ 49276 h 479373"/>
              <a:gd name="connsiteX3" fmla="*/ 1654628 w 1654628"/>
              <a:gd name="connsiteY3" fmla="*/ 5734 h 479373"/>
              <a:gd name="connsiteX4" fmla="*/ 1654628 w 1654628"/>
              <a:gd name="connsiteY4" fmla="*/ 5734 h 479373"/>
              <a:gd name="connsiteX0" fmla="*/ 0 w 1654628"/>
              <a:gd name="connsiteY0" fmla="*/ 470191 h 479373"/>
              <a:gd name="connsiteX1" fmla="*/ 1306286 w 1654628"/>
              <a:gd name="connsiteY1" fmla="*/ 441162 h 479373"/>
              <a:gd name="connsiteX2" fmla="*/ 537028 w 1654628"/>
              <a:gd name="connsiteY2" fmla="*/ 49276 h 479373"/>
              <a:gd name="connsiteX3" fmla="*/ 1654628 w 1654628"/>
              <a:gd name="connsiteY3" fmla="*/ 5734 h 479373"/>
              <a:gd name="connsiteX4" fmla="*/ 1654628 w 1654628"/>
              <a:gd name="connsiteY4" fmla="*/ 5734 h 479373"/>
              <a:gd name="connsiteX0" fmla="*/ 0 w 2148114"/>
              <a:gd name="connsiteY0" fmla="*/ 493486 h 502668"/>
              <a:gd name="connsiteX1" fmla="*/ 1306286 w 2148114"/>
              <a:gd name="connsiteY1" fmla="*/ 464457 h 502668"/>
              <a:gd name="connsiteX2" fmla="*/ 537028 w 2148114"/>
              <a:gd name="connsiteY2" fmla="*/ 72571 h 502668"/>
              <a:gd name="connsiteX3" fmla="*/ 1654628 w 2148114"/>
              <a:gd name="connsiteY3" fmla="*/ 29029 h 502668"/>
              <a:gd name="connsiteX4" fmla="*/ 2148114 w 2148114"/>
              <a:gd name="connsiteY4" fmla="*/ 0 h 502668"/>
              <a:gd name="connsiteX0" fmla="*/ 0 w 2148114"/>
              <a:gd name="connsiteY0" fmla="*/ 493486 h 502668"/>
              <a:gd name="connsiteX1" fmla="*/ 1306286 w 2148114"/>
              <a:gd name="connsiteY1" fmla="*/ 464457 h 502668"/>
              <a:gd name="connsiteX2" fmla="*/ 537028 w 2148114"/>
              <a:gd name="connsiteY2" fmla="*/ 72571 h 502668"/>
              <a:gd name="connsiteX3" fmla="*/ 2148114 w 2148114"/>
              <a:gd name="connsiteY3" fmla="*/ 0 h 502668"/>
              <a:gd name="connsiteX0" fmla="*/ 0 w 2162628"/>
              <a:gd name="connsiteY0" fmla="*/ 580571 h 580571"/>
              <a:gd name="connsiteX1" fmla="*/ 1320800 w 2162628"/>
              <a:gd name="connsiteY1" fmla="*/ 464457 h 580571"/>
              <a:gd name="connsiteX2" fmla="*/ 551542 w 2162628"/>
              <a:gd name="connsiteY2" fmla="*/ 72571 h 580571"/>
              <a:gd name="connsiteX3" fmla="*/ 2162628 w 2162628"/>
              <a:gd name="connsiteY3" fmla="*/ 0 h 580571"/>
              <a:gd name="connsiteX0" fmla="*/ 0 w 2162628"/>
              <a:gd name="connsiteY0" fmla="*/ 580571 h 580571"/>
              <a:gd name="connsiteX1" fmla="*/ 1320800 w 2162628"/>
              <a:gd name="connsiteY1" fmla="*/ 464457 h 580571"/>
              <a:gd name="connsiteX2" fmla="*/ 769256 w 2162628"/>
              <a:gd name="connsiteY2" fmla="*/ 130628 h 580571"/>
              <a:gd name="connsiteX3" fmla="*/ 2162628 w 2162628"/>
              <a:gd name="connsiteY3" fmla="*/ 0 h 580571"/>
              <a:gd name="connsiteX0" fmla="*/ 0 w 2162628"/>
              <a:gd name="connsiteY0" fmla="*/ 582409 h 582409"/>
              <a:gd name="connsiteX1" fmla="*/ 1320800 w 2162628"/>
              <a:gd name="connsiteY1" fmla="*/ 466295 h 582409"/>
              <a:gd name="connsiteX2" fmla="*/ 769256 w 2162628"/>
              <a:gd name="connsiteY2" fmla="*/ 132466 h 582409"/>
              <a:gd name="connsiteX3" fmla="*/ 2162628 w 2162628"/>
              <a:gd name="connsiteY3" fmla="*/ 1838 h 582409"/>
              <a:gd name="connsiteX0" fmla="*/ 0 w 2162628"/>
              <a:gd name="connsiteY0" fmla="*/ 580571 h 580571"/>
              <a:gd name="connsiteX1" fmla="*/ 1320800 w 2162628"/>
              <a:gd name="connsiteY1" fmla="*/ 464457 h 580571"/>
              <a:gd name="connsiteX2" fmla="*/ 769256 w 2162628"/>
              <a:gd name="connsiteY2" fmla="*/ 130628 h 580571"/>
              <a:gd name="connsiteX3" fmla="*/ 2162628 w 2162628"/>
              <a:gd name="connsiteY3" fmla="*/ 0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628" h="580571">
                <a:moveTo>
                  <a:pt x="0" y="580571"/>
                </a:moveTo>
                <a:cubicBezTo>
                  <a:pt x="608390" y="572103"/>
                  <a:pt x="1192591" y="539447"/>
                  <a:pt x="1320800" y="464457"/>
                </a:cubicBezTo>
                <a:cubicBezTo>
                  <a:pt x="1449009" y="389467"/>
                  <a:pt x="628951" y="208037"/>
                  <a:pt x="769256" y="130628"/>
                </a:cubicBezTo>
                <a:cubicBezTo>
                  <a:pt x="909561" y="53219"/>
                  <a:pt x="1681842" y="604"/>
                  <a:pt x="216262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4326828" y="4265197"/>
            <a:ext cx="1698300" cy="1032110"/>
          </a:xfrm>
          <a:custGeom>
            <a:avLst/>
            <a:gdLst>
              <a:gd name="connsiteX0" fmla="*/ 0 w 1553029"/>
              <a:gd name="connsiteY0" fmla="*/ 0 h 1442007"/>
              <a:gd name="connsiteX1" fmla="*/ 1175657 w 1553029"/>
              <a:gd name="connsiteY1" fmla="*/ 203200 h 1442007"/>
              <a:gd name="connsiteX2" fmla="*/ 493486 w 1553029"/>
              <a:gd name="connsiteY2" fmla="*/ 1161143 h 1442007"/>
              <a:gd name="connsiteX3" fmla="*/ 1335314 w 1553029"/>
              <a:gd name="connsiteY3" fmla="*/ 1407886 h 1442007"/>
              <a:gd name="connsiteX4" fmla="*/ 1335314 w 1553029"/>
              <a:gd name="connsiteY4" fmla="*/ 1407886 h 1442007"/>
              <a:gd name="connsiteX5" fmla="*/ 1335314 w 1553029"/>
              <a:gd name="connsiteY5" fmla="*/ 1393372 h 1442007"/>
              <a:gd name="connsiteX6" fmla="*/ 1553029 w 1553029"/>
              <a:gd name="connsiteY6" fmla="*/ 798286 h 1442007"/>
              <a:gd name="connsiteX0" fmla="*/ 0 w 1335314"/>
              <a:gd name="connsiteY0" fmla="*/ 0 h 1442007"/>
              <a:gd name="connsiteX1" fmla="*/ 1175657 w 1335314"/>
              <a:gd name="connsiteY1" fmla="*/ 203200 h 1442007"/>
              <a:gd name="connsiteX2" fmla="*/ 493486 w 1335314"/>
              <a:gd name="connsiteY2" fmla="*/ 1161143 h 1442007"/>
              <a:gd name="connsiteX3" fmla="*/ 1335314 w 1335314"/>
              <a:gd name="connsiteY3" fmla="*/ 1407886 h 1442007"/>
              <a:gd name="connsiteX4" fmla="*/ 1335314 w 1335314"/>
              <a:gd name="connsiteY4" fmla="*/ 1407886 h 1442007"/>
              <a:gd name="connsiteX5" fmla="*/ 1335314 w 1335314"/>
              <a:gd name="connsiteY5" fmla="*/ 1393372 h 1442007"/>
              <a:gd name="connsiteX0" fmla="*/ 0 w 1335314"/>
              <a:gd name="connsiteY0" fmla="*/ 0 h 1407886"/>
              <a:gd name="connsiteX1" fmla="*/ 1175657 w 1335314"/>
              <a:gd name="connsiteY1" fmla="*/ 203200 h 1407886"/>
              <a:gd name="connsiteX2" fmla="*/ 493486 w 1335314"/>
              <a:gd name="connsiteY2" fmla="*/ 1161143 h 1407886"/>
              <a:gd name="connsiteX3" fmla="*/ 1335314 w 1335314"/>
              <a:gd name="connsiteY3" fmla="*/ 1407886 h 1407886"/>
              <a:gd name="connsiteX4" fmla="*/ 1335314 w 1335314"/>
              <a:gd name="connsiteY4" fmla="*/ 1407886 h 1407886"/>
              <a:gd name="connsiteX5" fmla="*/ 1335314 w 1335314"/>
              <a:gd name="connsiteY5" fmla="*/ 1393372 h 1407886"/>
              <a:gd name="connsiteX0" fmla="*/ 0 w 972457"/>
              <a:gd name="connsiteY0" fmla="*/ 0 h 1407886"/>
              <a:gd name="connsiteX1" fmla="*/ 812800 w 972457"/>
              <a:gd name="connsiteY1" fmla="*/ 203200 h 1407886"/>
              <a:gd name="connsiteX2" fmla="*/ 130629 w 972457"/>
              <a:gd name="connsiteY2" fmla="*/ 1161143 h 1407886"/>
              <a:gd name="connsiteX3" fmla="*/ 972457 w 972457"/>
              <a:gd name="connsiteY3" fmla="*/ 1407886 h 1407886"/>
              <a:gd name="connsiteX4" fmla="*/ 972457 w 972457"/>
              <a:gd name="connsiteY4" fmla="*/ 1407886 h 1407886"/>
              <a:gd name="connsiteX5" fmla="*/ 972457 w 972457"/>
              <a:gd name="connsiteY5" fmla="*/ 1393372 h 1407886"/>
              <a:gd name="connsiteX0" fmla="*/ 0 w 972457"/>
              <a:gd name="connsiteY0" fmla="*/ 0 h 1499916"/>
              <a:gd name="connsiteX1" fmla="*/ 812800 w 972457"/>
              <a:gd name="connsiteY1" fmla="*/ 203200 h 1499916"/>
              <a:gd name="connsiteX2" fmla="*/ 130629 w 972457"/>
              <a:gd name="connsiteY2" fmla="*/ 1161143 h 1499916"/>
              <a:gd name="connsiteX3" fmla="*/ 972457 w 972457"/>
              <a:gd name="connsiteY3" fmla="*/ 1407886 h 1499916"/>
              <a:gd name="connsiteX4" fmla="*/ 972457 w 972457"/>
              <a:gd name="connsiteY4" fmla="*/ 1407886 h 1499916"/>
              <a:gd name="connsiteX5" fmla="*/ 972457 w 972457"/>
              <a:gd name="connsiteY5" fmla="*/ 1393372 h 1499916"/>
              <a:gd name="connsiteX0" fmla="*/ 0 w 1046641"/>
              <a:gd name="connsiteY0" fmla="*/ 0 h 1407886"/>
              <a:gd name="connsiteX1" fmla="*/ 812800 w 1046641"/>
              <a:gd name="connsiteY1" fmla="*/ 203200 h 1407886"/>
              <a:gd name="connsiteX2" fmla="*/ 130629 w 1046641"/>
              <a:gd name="connsiteY2" fmla="*/ 1161143 h 1407886"/>
              <a:gd name="connsiteX3" fmla="*/ 972457 w 1046641"/>
              <a:gd name="connsiteY3" fmla="*/ 1407886 h 1407886"/>
              <a:gd name="connsiteX4" fmla="*/ 972457 w 1046641"/>
              <a:gd name="connsiteY4" fmla="*/ 1407886 h 1407886"/>
              <a:gd name="connsiteX5" fmla="*/ 972457 w 1046641"/>
              <a:gd name="connsiteY5" fmla="*/ 1393372 h 1407886"/>
              <a:gd name="connsiteX0" fmla="*/ 0 w 1046641"/>
              <a:gd name="connsiteY0" fmla="*/ 0 h 1407886"/>
              <a:gd name="connsiteX1" fmla="*/ 812800 w 1046641"/>
              <a:gd name="connsiteY1" fmla="*/ 203200 h 1407886"/>
              <a:gd name="connsiteX2" fmla="*/ 130629 w 1046641"/>
              <a:gd name="connsiteY2" fmla="*/ 1161143 h 1407886"/>
              <a:gd name="connsiteX3" fmla="*/ 972457 w 1046641"/>
              <a:gd name="connsiteY3" fmla="*/ 1407886 h 1407886"/>
              <a:gd name="connsiteX4" fmla="*/ 972457 w 1046641"/>
              <a:gd name="connsiteY4" fmla="*/ 1407886 h 1407886"/>
              <a:gd name="connsiteX5" fmla="*/ 972457 w 1046641"/>
              <a:gd name="connsiteY5" fmla="*/ 1393372 h 1407886"/>
              <a:gd name="connsiteX0" fmla="*/ 0 w 972457"/>
              <a:gd name="connsiteY0" fmla="*/ 0 h 1407886"/>
              <a:gd name="connsiteX1" fmla="*/ 812800 w 972457"/>
              <a:gd name="connsiteY1" fmla="*/ 203200 h 1407886"/>
              <a:gd name="connsiteX2" fmla="*/ 130629 w 972457"/>
              <a:gd name="connsiteY2" fmla="*/ 1161143 h 1407886"/>
              <a:gd name="connsiteX3" fmla="*/ 972457 w 972457"/>
              <a:gd name="connsiteY3" fmla="*/ 1407886 h 1407886"/>
              <a:gd name="connsiteX4" fmla="*/ 972457 w 972457"/>
              <a:gd name="connsiteY4" fmla="*/ 1407886 h 1407886"/>
              <a:gd name="connsiteX5" fmla="*/ 972457 w 972457"/>
              <a:gd name="connsiteY5" fmla="*/ 1393372 h 1407886"/>
              <a:gd name="connsiteX0" fmla="*/ 0 w 972457"/>
              <a:gd name="connsiteY0" fmla="*/ 0 h 1407886"/>
              <a:gd name="connsiteX1" fmla="*/ 812800 w 972457"/>
              <a:gd name="connsiteY1" fmla="*/ 203200 h 1407886"/>
              <a:gd name="connsiteX2" fmla="*/ 130629 w 972457"/>
              <a:gd name="connsiteY2" fmla="*/ 1161143 h 1407886"/>
              <a:gd name="connsiteX3" fmla="*/ 972457 w 972457"/>
              <a:gd name="connsiteY3" fmla="*/ 1407886 h 1407886"/>
              <a:gd name="connsiteX4" fmla="*/ 972457 w 972457"/>
              <a:gd name="connsiteY4" fmla="*/ 1407886 h 1407886"/>
              <a:gd name="connsiteX5" fmla="*/ 972457 w 972457"/>
              <a:gd name="connsiteY5" fmla="*/ 1393372 h 1407886"/>
              <a:gd name="connsiteX0" fmla="*/ 0 w 972457"/>
              <a:gd name="connsiteY0" fmla="*/ 0 h 1407886"/>
              <a:gd name="connsiteX1" fmla="*/ 812800 w 972457"/>
              <a:gd name="connsiteY1" fmla="*/ 203200 h 1407886"/>
              <a:gd name="connsiteX2" fmla="*/ 130629 w 972457"/>
              <a:gd name="connsiteY2" fmla="*/ 1161143 h 1407886"/>
              <a:gd name="connsiteX3" fmla="*/ 972457 w 972457"/>
              <a:gd name="connsiteY3" fmla="*/ 1407886 h 1407886"/>
              <a:gd name="connsiteX4" fmla="*/ 972457 w 972457"/>
              <a:gd name="connsiteY4" fmla="*/ 1407886 h 1407886"/>
              <a:gd name="connsiteX0" fmla="*/ 0 w 1349828"/>
              <a:gd name="connsiteY0" fmla="*/ 0 h 1418671"/>
              <a:gd name="connsiteX1" fmla="*/ 812800 w 1349828"/>
              <a:gd name="connsiteY1" fmla="*/ 203200 h 1418671"/>
              <a:gd name="connsiteX2" fmla="*/ 130629 w 1349828"/>
              <a:gd name="connsiteY2" fmla="*/ 1161143 h 1418671"/>
              <a:gd name="connsiteX3" fmla="*/ 972457 w 1349828"/>
              <a:gd name="connsiteY3" fmla="*/ 1407886 h 1418671"/>
              <a:gd name="connsiteX4" fmla="*/ 1349828 w 1349828"/>
              <a:gd name="connsiteY4" fmla="*/ 899886 h 1418671"/>
              <a:gd name="connsiteX0" fmla="*/ 0 w 1349828"/>
              <a:gd name="connsiteY0" fmla="*/ 0 h 1186146"/>
              <a:gd name="connsiteX1" fmla="*/ 812800 w 1349828"/>
              <a:gd name="connsiteY1" fmla="*/ 203200 h 1186146"/>
              <a:gd name="connsiteX2" fmla="*/ 130629 w 1349828"/>
              <a:gd name="connsiteY2" fmla="*/ 1161143 h 1186146"/>
              <a:gd name="connsiteX3" fmla="*/ 1349828 w 1349828"/>
              <a:gd name="connsiteY3" fmla="*/ 899886 h 1186146"/>
              <a:gd name="connsiteX0" fmla="*/ 0 w 1349828"/>
              <a:gd name="connsiteY0" fmla="*/ 0 h 1301436"/>
              <a:gd name="connsiteX1" fmla="*/ 812800 w 1349828"/>
              <a:gd name="connsiteY1" fmla="*/ 203200 h 1301436"/>
              <a:gd name="connsiteX2" fmla="*/ 130629 w 1349828"/>
              <a:gd name="connsiteY2" fmla="*/ 1161143 h 1301436"/>
              <a:gd name="connsiteX3" fmla="*/ 1349828 w 1349828"/>
              <a:gd name="connsiteY3" fmla="*/ 899886 h 1301436"/>
              <a:gd name="connsiteX0" fmla="*/ 0 w 1030513"/>
              <a:gd name="connsiteY0" fmla="*/ 0 h 1817269"/>
              <a:gd name="connsiteX1" fmla="*/ 812800 w 1030513"/>
              <a:gd name="connsiteY1" fmla="*/ 203200 h 1817269"/>
              <a:gd name="connsiteX2" fmla="*/ 130629 w 1030513"/>
              <a:gd name="connsiteY2" fmla="*/ 1161143 h 1817269"/>
              <a:gd name="connsiteX3" fmla="*/ 1030513 w 1030513"/>
              <a:gd name="connsiteY3" fmla="*/ 1596571 h 1817269"/>
              <a:gd name="connsiteX0" fmla="*/ 0 w 1030513"/>
              <a:gd name="connsiteY0" fmla="*/ 0 h 1596571"/>
              <a:gd name="connsiteX1" fmla="*/ 812800 w 1030513"/>
              <a:gd name="connsiteY1" fmla="*/ 203200 h 1596571"/>
              <a:gd name="connsiteX2" fmla="*/ 130629 w 1030513"/>
              <a:gd name="connsiteY2" fmla="*/ 1161143 h 1596571"/>
              <a:gd name="connsiteX3" fmla="*/ 1030513 w 1030513"/>
              <a:gd name="connsiteY3" fmla="*/ 1596571 h 1596571"/>
              <a:gd name="connsiteX0" fmla="*/ 0 w 1030513"/>
              <a:gd name="connsiteY0" fmla="*/ 0 h 1596571"/>
              <a:gd name="connsiteX1" fmla="*/ 812800 w 1030513"/>
              <a:gd name="connsiteY1" fmla="*/ 203200 h 1596571"/>
              <a:gd name="connsiteX2" fmla="*/ 116115 w 1030513"/>
              <a:gd name="connsiteY2" fmla="*/ 1306285 h 1596571"/>
              <a:gd name="connsiteX3" fmla="*/ 1030513 w 1030513"/>
              <a:gd name="connsiteY3" fmla="*/ 1596571 h 1596571"/>
              <a:gd name="connsiteX0" fmla="*/ 0 w 1030513"/>
              <a:gd name="connsiteY0" fmla="*/ 0 h 1596571"/>
              <a:gd name="connsiteX1" fmla="*/ 812800 w 1030513"/>
              <a:gd name="connsiteY1" fmla="*/ 203200 h 1596571"/>
              <a:gd name="connsiteX2" fmla="*/ 116115 w 1030513"/>
              <a:gd name="connsiteY2" fmla="*/ 1306285 h 1596571"/>
              <a:gd name="connsiteX3" fmla="*/ 1030513 w 1030513"/>
              <a:gd name="connsiteY3" fmla="*/ 1596571 h 1596571"/>
              <a:gd name="connsiteX0" fmla="*/ 0 w 1030513"/>
              <a:gd name="connsiteY0" fmla="*/ 3498 h 1600069"/>
              <a:gd name="connsiteX1" fmla="*/ 812800 w 1030513"/>
              <a:gd name="connsiteY1" fmla="*/ 206698 h 1600069"/>
              <a:gd name="connsiteX2" fmla="*/ 116115 w 1030513"/>
              <a:gd name="connsiteY2" fmla="*/ 1309783 h 1600069"/>
              <a:gd name="connsiteX3" fmla="*/ 1030513 w 1030513"/>
              <a:gd name="connsiteY3" fmla="*/ 1600069 h 1600069"/>
              <a:gd name="connsiteX0" fmla="*/ 0 w 1030513"/>
              <a:gd name="connsiteY0" fmla="*/ 4462 h 1601033"/>
              <a:gd name="connsiteX1" fmla="*/ 812800 w 1030513"/>
              <a:gd name="connsiteY1" fmla="*/ 207662 h 1601033"/>
              <a:gd name="connsiteX2" fmla="*/ 174172 w 1030513"/>
              <a:gd name="connsiteY2" fmla="*/ 1368805 h 1601033"/>
              <a:gd name="connsiteX3" fmla="*/ 1030513 w 1030513"/>
              <a:gd name="connsiteY3" fmla="*/ 1601033 h 1601033"/>
              <a:gd name="connsiteX0" fmla="*/ 0 w 1030513"/>
              <a:gd name="connsiteY0" fmla="*/ 5671 h 1602242"/>
              <a:gd name="connsiteX1" fmla="*/ 812800 w 1030513"/>
              <a:gd name="connsiteY1" fmla="*/ 208871 h 1602242"/>
              <a:gd name="connsiteX2" fmla="*/ 333829 w 1030513"/>
              <a:gd name="connsiteY2" fmla="*/ 1428071 h 1602242"/>
              <a:gd name="connsiteX3" fmla="*/ 1030513 w 1030513"/>
              <a:gd name="connsiteY3" fmla="*/ 1602242 h 1602242"/>
              <a:gd name="connsiteX0" fmla="*/ 0 w 1030513"/>
              <a:gd name="connsiteY0" fmla="*/ 5671 h 1603929"/>
              <a:gd name="connsiteX1" fmla="*/ 812800 w 1030513"/>
              <a:gd name="connsiteY1" fmla="*/ 208871 h 1603929"/>
              <a:gd name="connsiteX2" fmla="*/ 333829 w 1030513"/>
              <a:gd name="connsiteY2" fmla="*/ 1428071 h 1603929"/>
              <a:gd name="connsiteX3" fmla="*/ 1030513 w 1030513"/>
              <a:gd name="connsiteY3" fmla="*/ 1602242 h 1603929"/>
              <a:gd name="connsiteX0" fmla="*/ 0 w 841828"/>
              <a:gd name="connsiteY0" fmla="*/ 5671 h 1603929"/>
              <a:gd name="connsiteX1" fmla="*/ 624115 w 841828"/>
              <a:gd name="connsiteY1" fmla="*/ 208871 h 1603929"/>
              <a:gd name="connsiteX2" fmla="*/ 145144 w 841828"/>
              <a:gd name="connsiteY2" fmla="*/ 1428071 h 1603929"/>
              <a:gd name="connsiteX3" fmla="*/ 841828 w 841828"/>
              <a:gd name="connsiteY3" fmla="*/ 1602242 h 1603929"/>
              <a:gd name="connsiteX0" fmla="*/ 0 w 871434"/>
              <a:gd name="connsiteY0" fmla="*/ 940 h 1605842"/>
              <a:gd name="connsiteX1" fmla="*/ 870858 w 871434"/>
              <a:gd name="connsiteY1" fmla="*/ 291225 h 1605842"/>
              <a:gd name="connsiteX2" fmla="*/ 145144 w 871434"/>
              <a:gd name="connsiteY2" fmla="*/ 1423340 h 1605842"/>
              <a:gd name="connsiteX3" fmla="*/ 841828 w 871434"/>
              <a:gd name="connsiteY3" fmla="*/ 1597511 h 1605842"/>
              <a:gd name="connsiteX0" fmla="*/ 203279 w 730643"/>
              <a:gd name="connsiteY0" fmla="*/ 940 h 1605842"/>
              <a:gd name="connsiteX1" fmla="*/ 725794 w 730643"/>
              <a:gd name="connsiteY1" fmla="*/ 291225 h 1605842"/>
              <a:gd name="connsiteX2" fmla="*/ 80 w 730643"/>
              <a:gd name="connsiteY2" fmla="*/ 1423340 h 1605842"/>
              <a:gd name="connsiteX3" fmla="*/ 696764 w 730643"/>
              <a:gd name="connsiteY3" fmla="*/ 1597511 h 1605842"/>
              <a:gd name="connsiteX0" fmla="*/ 159756 w 685528"/>
              <a:gd name="connsiteY0" fmla="*/ 840 h 1599492"/>
              <a:gd name="connsiteX1" fmla="*/ 682271 w 685528"/>
              <a:gd name="connsiteY1" fmla="*/ 291125 h 1599492"/>
              <a:gd name="connsiteX2" fmla="*/ 100 w 685528"/>
              <a:gd name="connsiteY2" fmla="*/ 1365183 h 1599492"/>
              <a:gd name="connsiteX3" fmla="*/ 653241 w 685528"/>
              <a:gd name="connsiteY3" fmla="*/ 1597411 h 1599492"/>
              <a:gd name="connsiteX0" fmla="*/ 168016 w 996486"/>
              <a:gd name="connsiteY0" fmla="*/ 840 h 1599492"/>
              <a:gd name="connsiteX1" fmla="*/ 995331 w 996486"/>
              <a:gd name="connsiteY1" fmla="*/ 291126 h 1599492"/>
              <a:gd name="connsiteX2" fmla="*/ 8360 w 996486"/>
              <a:gd name="connsiteY2" fmla="*/ 1365183 h 1599492"/>
              <a:gd name="connsiteX3" fmla="*/ 661501 w 996486"/>
              <a:gd name="connsiteY3" fmla="*/ 1597411 h 1599492"/>
              <a:gd name="connsiteX0" fmla="*/ 545388 w 1022854"/>
              <a:gd name="connsiteY0" fmla="*/ 696 h 1620919"/>
              <a:gd name="connsiteX1" fmla="*/ 995331 w 1022854"/>
              <a:gd name="connsiteY1" fmla="*/ 312553 h 1620919"/>
              <a:gd name="connsiteX2" fmla="*/ 8360 w 1022854"/>
              <a:gd name="connsiteY2" fmla="*/ 1386610 h 1620919"/>
              <a:gd name="connsiteX3" fmla="*/ 661501 w 1022854"/>
              <a:gd name="connsiteY3" fmla="*/ 1618838 h 1620919"/>
              <a:gd name="connsiteX0" fmla="*/ 545388 w 1497569"/>
              <a:gd name="connsiteY0" fmla="*/ 696 h 1620919"/>
              <a:gd name="connsiteX1" fmla="*/ 1488817 w 1497569"/>
              <a:gd name="connsiteY1" fmla="*/ 312552 h 1620919"/>
              <a:gd name="connsiteX2" fmla="*/ 8360 w 1497569"/>
              <a:gd name="connsiteY2" fmla="*/ 1386610 h 1620919"/>
              <a:gd name="connsiteX3" fmla="*/ 661501 w 1497569"/>
              <a:gd name="connsiteY3" fmla="*/ 1618838 h 1620919"/>
              <a:gd name="connsiteX0" fmla="*/ 1009845 w 1543630"/>
              <a:gd name="connsiteY0" fmla="*/ 1971 h 1535909"/>
              <a:gd name="connsiteX1" fmla="*/ 1488817 w 1543630"/>
              <a:gd name="connsiteY1" fmla="*/ 227542 h 1535909"/>
              <a:gd name="connsiteX2" fmla="*/ 8360 w 1543630"/>
              <a:gd name="connsiteY2" fmla="*/ 1301600 h 1535909"/>
              <a:gd name="connsiteX3" fmla="*/ 661501 w 1543630"/>
              <a:gd name="connsiteY3" fmla="*/ 1533828 h 1535909"/>
              <a:gd name="connsiteX0" fmla="*/ 1009845 w 1493948"/>
              <a:gd name="connsiteY0" fmla="*/ 396 h 1534334"/>
              <a:gd name="connsiteX1" fmla="*/ 1430760 w 1493948"/>
              <a:gd name="connsiteY1" fmla="*/ 376967 h 1534334"/>
              <a:gd name="connsiteX2" fmla="*/ 8360 w 1493948"/>
              <a:gd name="connsiteY2" fmla="*/ 1300025 h 1534334"/>
              <a:gd name="connsiteX3" fmla="*/ 661501 w 1493948"/>
              <a:gd name="connsiteY3" fmla="*/ 1532253 h 1534334"/>
              <a:gd name="connsiteX0" fmla="*/ 1009845 w 1580477"/>
              <a:gd name="connsiteY0" fmla="*/ 1 h 1533939"/>
              <a:gd name="connsiteX1" fmla="*/ 1430760 w 1580477"/>
              <a:gd name="connsiteY1" fmla="*/ 376572 h 1533939"/>
              <a:gd name="connsiteX2" fmla="*/ 8360 w 1580477"/>
              <a:gd name="connsiteY2" fmla="*/ 1299630 h 1533939"/>
              <a:gd name="connsiteX3" fmla="*/ 661501 w 1580477"/>
              <a:gd name="connsiteY3" fmla="*/ 1531858 h 1533939"/>
              <a:gd name="connsiteX0" fmla="*/ 1009845 w 1666119"/>
              <a:gd name="connsiteY0" fmla="*/ 0 h 1533938"/>
              <a:gd name="connsiteX1" fmla="*/ 1561388 w 1666119"/>
              <a:gd name="connsiteY1" fmla="*/ 311857 h 1533938"/>
              <a:gd name="connsiteX2" fmla="*/ 8360 w 1666119"/>
              <a:gd name="connsiteY2" fmla="*/ 1299629 h 1533938"/>
              <a:gd name="connsiteX3" fmla="*/ 661501 w 1666119"/>
              <a:gd name="connsiteY3" fmla="*/ 1531857 h 1533938"/>
              <a:gd name="connsiteX0" fmla="*/ 1009845 w 1698300"/>
              <a:gd name="connsiteY0" fmla="*/ 0 h 1533938"/>
              <a:gd name="connsiteX1" fmla="*/ 1561388 w 1698300"/>
              <a:gd name="connsiteY1" fmla="*/ 311857 h 1533938"/>
              <a:gd name="connsiteX2" fmla="*/ 8360 w 1698300"/>
              <a:gd name="connsiteY2" fmla="*/ 1299629 h 1533938"/>
              <a:gd name="connsiteX3" fmla="*/ 661501 w 1698300"/>
              <a:gd name="connsiteY3" fmla="*/ 1531857 h 153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8300" h="1533938">
                <a:moveTo>
                  <a:pt x="1009845" y="0"/>
                </a:moveTo>
                <a:cubicBezTo>
                  <a:pt x="1788778" y="33464"/>
                  <a:pt x="1800874" y="95251"/>
                  <a:pt x="1561388" y="311857"/>
                </a:cubicBezTo>
                <a:cubicBezTo>
                  <a:pt x="1321902" y="528463"/>
                  <a:pt x="63998" y="1081915"/>
                  <a:pt x="8360" y="1299629"/>
                </a:cubicBezTo>
                <a:cubicBezTo>
                  <a:pt x="-47278" y="1517343"/>
                  <a:pt x="175272" y="1542743"/>
                  <a:pt x="661501" y="15318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904358" y="547992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 km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2931" y="454572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 km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0171" y="2666703"/>
            <a:ext cx="720000" cy="72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 descr="20121217-wr-logo-vect-larg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5" y="4950400"/>
            <a:ext cx="720000" cy="720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3" name="Group 42"/>
          <p:cNvGrpSpPr/>
          <p:nvPr/>
        </p:nvGrpSpPr>
        <p:grpSpPr>
          <a:xfrm>
            <a:off x="8100570" y="2753586"/>
            <a:ext cx="216000" cy="576000"/>
            <a:chOff x="8100570" y="2681016"/>
            <a:chExt cx="216000" cy="69045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100570" y="2681016"/>
              <a:ext cx="216000" cy="2880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100570" y="3083474"/>
              <a:ext cx="216000" cy="288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408866" y="5085746"/>
            <a:ext cx="907526" cy="1010504"/>
            <a:chOff x="7408866" y="5085746"/>
            <a:chExt cx="907526" cy="1010504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100392" y="5085746"/>
              <a:ext cx="216000" cy="936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408866" y="5736250"/>
              <a:ext cx="828000" cy="36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284" y="635202"/>
            <a:ext cx="720000" cy="720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4" name="Group 43"/>
          <p:cNvGrpSpPr/>
          <p:nvPr/>
        </p:nvGrpSpPr>
        <p:grpSpPr>
          <a:xfrm>
            <a:off x="8121683" y="707571"/>
            <a:ext cx="216000" cy="576000"/>
            <a:chOff x="8121683" y="649515"/>
            <a:chExt cx="216000" cy="69045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121683" y="649515"/>
              <a:ext cx="216000" cy="2880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121683" y="1051973"/>
              <a:ext cx="216000" cy="288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78950" y="2420888"/>
            <a:ext cx="394313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White Rabbit &amp; broadcast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full synchronisation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passive optical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standard Ethernet switches</a:t>
            </a:r>
            <a:br>
              <a:rPr lang="en-GB" sz="2400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for data processing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1" name="Picture 40" descr="20121217-wr-logo-vect-larg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7" y="5733922"/>
            <a:ext cx="864000" cy="864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Freeform 3"/>
          <p:cNvSpPr/>
          <p:nvPr/>
        </p:nvSpPr>
        <p:spPr>
          <a:xfrm>
            <a:off x="1930400" y="5457394"/>
            <a:ext cx="3088162" cy="852523"/>
          </a:xfrm>
          <a:custGeom>
            <a:avLst/>
            <a:gdLst>
              <a:gd name="connsiteX0" fmla="*/ 0 w 2525486"/>
              <a:gd name="connsiteY0" fmla="*/ 812800 h 865872"/>
              <a:gd name="connsiteX1" fmla="*/ 1611086 w 2525486"/>
              <a:gd name="connsiteY1" fmla="*/ 812800 h 865872"/>
              <a:gd name="connsiteX2" fmla="*/ 754743 w 2525486"/>
              <a:gd name="connsiteY2" fmla="*/ 261257 h 865872"/>
              <a:gd name="connsiteX3" fmla="*/ 2525486 w 2525486"/>
              <a:gd name="connsiteY3" fmla="*/ 0 h 865872"/>
              <a:gd name="connsiteX4" fmla="*/ 2525486 w 2525486"/>
              <a:gd name="connsiteY4" fmla="*/ 0 h 865872"/>
              <a:gd name="connsiteX0" fmla="*/ 0 w 2525486"/>
              <a:gd name="connsiteY0" fmla="*/ 812800 h 865872"/>
              <a:gd name="connsiteX1" fmla="*/ 1611086 w 2525486"/>
              <a:gd name="connsiteY1" fmla="*/ 812800 h 865872"/>
              <a:gd name="connsiteX2" fmla="*/ 754743 w 2525486"/>
              <a:gd name="connsiteY2" fmla="*/ 261257 h 865872"/>
              <a:gd name="connsiteX3" fmla="*/ 2525486 w 2525486"/>
              <a:gd name="connsiteY3" fmla="*/ 0 h 865872"/>
              <a:gd name="connsiteX4" fmla="*/ 2525486 w 2525486"/>
              <a:gd name="connsiteY4" fmla="*/ 0 h 865872"/>
              <a:gd name="connsiteX0" fmla="*/ 0 w 2554514"/>
              <a:gd name="connsiteY0" fmla="*/ 943429 h 958581"/>
              <a:gd name="connsiteX1" fmla="*/ 1640114 w 2554514"/>
              <a:gd name="connsiteY1" fmla="*/ 812800 h 958581"/>
              <a:gd name="connsiteX2" fmla="*/ 783771 w 2554514"/>
              <a:gd name="connsiteY2" fmla="*/ 261257 h 958581"/>
              <a:gd name="connsiteX3" fmla="*/ 2554514 w 2554514"/>
              <a:gd name="connsiteY3" fmla="*/ 0 h 958581"/>
              <a:gd name="connsiteX4" fmla="*/ 2554514 w 2554514"/>
              <a:gd name="connsiteY4" fmla="*/ 0 h 958581"/>
              <a:gd name="connsiteX0" fmla="*/ 0 w 2554514"/>
              <a:gd name="connsiteY0" fmla="*/ 943429 h 943619"/>
              <a:gd name="connsiteX1" fmla="*/ 1640114 w 2554514"/>
              <a:gd name="connsiteY1" fmla="*/ 812800 h 943619"/>
              <a:gd name="connsiteX2" fmla="*/ 783771 w 2554514"/>
              <a:gd name="connsiteY2" fmla="*/ 261257 h 943619"/>
              <a:gd name="connsiteX3" fmla="*/ 2554514 w 2554514"/>
              <a:gd name="connsiteY3" fmla="*/ 0 h 943619"/>
              <a:gd name="connsiteX4" fmla="*/ 2554514 w 2554514"/>
              <a:gd name="connsiteY4" fmla="*/ 0 h 943619"/>
              <a:gd name="connsiteX0" fmla="*/ 0 w 2554514"/>
              <a:gd name="connsiteY0" fmla="*/ 943429 h 943619"/>
              <a:gd name="connsiteX1" fmla="*/ 1640114 w 2554514"/>
              <a:gd name="connsiteY1" fmla="*/ 812800 h 943619"/>
              <a:gd name="connsiteX2" fmla="*/ 783771 w 2554514"/>
              <a:gd name="connsiteY2" fmla="*/ 261257 h 943619"/>
              <a:gd name="connsiteX3" fmla="*/ 2554514 w 2554514"/>
              <a:gd name="connsiteY3" fmla="*/ 0 h 943619"/>
              <a:gd name="connsiteX4" fmla="*/ 2554514 w 2554514"/>
              <a:gd name="connsiteY4" fmla="*/ 0 h 943619"/>
              <a:gd name="connsiteX0" fmla="*/ 0 w 2554514"/>
              <a:gd name="connsiteY0" fmla="*/ 943429 h 943619"/>
              <a:gd name="connsiteX1" fmla="*/ 1640114 w 2554514"/>
              <a:gd name="connsiteY1" fmla="*/ 812800 h 943619"/>
              <a:gd name="connsiteX2" fmla="*/ 783771 w 2554514"/>
              <a:gd name="connsiteY2" fmla="*/ 261257 h 943619"/>
              <a:gd name="connsiteX3" fmla="*/ 2554514 w 2554514"/>
              <a:gd name="connsiteY3" fmla="*/ 0 h 943619"/>
              <a:gd name="connsiteX4" fmla="*/ 2554514 w 2554514"/>
              <a:gd name="connsiteY4" fmla="*/ 0 h 943619"/>
              <a:gd name="connsiteX0" fmla="*/ 0 w 2554514"/>
              <a:gd name="connsiteY0" fmla="*/ 943429 h 943619"/>
              <a:gd name="connsiteX1" fmla="*/ 1640114 w 2554514"/>
              <a:gd name="connsiteY1" fmla="*/ 812800 h 943619"/>
              <a:gd name="connsiteX2" fmla="*/ 783771 w 2554514"/>
              <a:gd name="connsiteY2" fmla="*/ 261257 h 943619"/>
              <a:gd name="connsiteX3" fmla="*/ 2554514 w 2554514"/>
              <a:gd name="connsiteY3" fmla="*/ 0 h 943619"/>
              <a:gd name="connsiteX4" fmla="*/ 2554514 w 2554514"/>
              <a:gd name="connsiteY4" fmla="*/ 0 h 943619"/>
              <a:gd name="connsiteX0" fmla="*/ 0 w 2656032"/>
              <a:gd name="connsiteY0" fmla="*/ 1669144 h 1669334"/>
              <a:gd name="connsiteX1" fmla="*/ 1640114 w 2656032"/>
              <a:gd name="connsiteY1" fmla="*/ 1538515 h 1669334"/>
              <a:gd name="connsiteX2" fmla="*/ 783771 w 2656032"/>
              <a:gd name="connsiteY2" fmla="*/ 986972 h 1669334"/>
              <a:gd name="connsiteX3" fmla="*/ 2554514 w 2656032"/>
              <a:gd name="connsiteY3" fmla="*/ 725715 h 1669334"/>
              <a:gd name="connsiteX4" fmla="*/ 2423886 w 2656032"/>
              <a:gd name="connsiteY4" fmla="*/ 0 h 1669334"/>
              <a:gd name="connsiteX0" fmla="*/ 0 w 2601250"/>
              <a:gd name="connsiteY0" fmla="*/ 1669144 h 1669334"/>
              <a:gd name="connsiteX1" fmla="*/ 1640114 w 2601250"/>
              <a:gd name="connsiteY1" fmla="*/ 1538515 h 1669334"/>
              <a:gd name="connsiteX2" fmla="*/ 783771 w 2601250"/>
              <a:gd name="connsiteY2" fmla="*/ 986972 h 1669334"/>
              <a:gd name="connsiteX3" fmla="*/ 2554514 w 2601250"/>
              <a:gd name="connsiteY3" fmla="*/ 725715 h 1669334"/>
              <a:gd name="connsiteX4" fmla="*/ 2423886 w 2601250"/>
              <a:gd name="connsiteY4" fmla="*/ 0 h 1669334"/>
              <a:gd name="connsiteX0" fmla="*/ 0 w 2423886"/>
              <a:gd name="connsiteY0" fmla="*/ 1669144 h 1669334"/>
              <a:gd name="connsiteX1" fmla="*/ 1640114 w 2423886"/>
              <a:gd name="connsiteY1" fmla="*/ 1538515 h 1669334"/>
              <a:gd name="connsiteX2" fmla="*/ 783771 w 2423886"/>
              <a:gd name="connsiteY2" fmla="*/ 986972 h 1669334"/>
              <a:gd name="connsiteX3" fmla="*/ 2423886 w 2423886"/>
              <a:gd name="connsiteY3" fmla="*/ 0 h 1669334"/>
              <a:gd name="connsiteX0" fmla="*/ 0 w 2423886"/>
              <a:gd name="connsiteY0" fmla="*/ 1669144 h 1669334"/>
              <a:gd name="connsiteX1" fmla="*/ 1640114 w 2423886"/>
              <a:gd name="connsiteY1" fmla="*/ 1538515 h 1669334"/>
              <a:gd name="connsiteX2" fmla="*/ 783771 w 2423886"/>
              <a:gd name="connsiteY2" fmla="*/ 986972 h 1669334"/>
              <a:gd name="connsiteX3" fmla="*/ 2423886 w 2423886"/>
              <a:gd name="connsiteY3" fmla="*/ 0 h 1669334"/>
              <a:gd name="connsiteX0" fmla="*/ 0 w 2496457"/>
              <a:gd name="connsiteY0" fmla="*/ 1001487 h 1001677"/>
              <a:gd name="connsiteX1" fmla="*/ 1640114 w 2496457"/>
              <a:gd name="connsiteY1" fmla="*/ 870858 h 1001677"/>
              <a:gd name="connsiteX2" fmla="*/ 783771 w 2496457"/>
              <a:gd name="connsiteY2" fmla="*/ 319315 h 1001677"/>
              <a:gd name="connsiteX3" fmla="*/ 2496457 w 2496457"/>
              <a:gd name="connsiteY3" fmla="*/ 0 h 1001677"/>
              <a:gd name="connsiteX0" fmla="*/ 0 w 2496457"/>
              <a:gd name="connsiteY0" fmla="*/ 1002047 h 1002237"/>
              <a:gd name="connsiteX1" fmla="*/ 1640114 w 2496457"/>
              <a:gd name="connsiteY1" fmla="*/ 871418 h 1002237"/>
              <a:gd name="connsiteX2" fmla="*/ 783771 w 2496457"/>
              <a:gd name="connsiteY2" fmla="*/ 319875 h 1002237"/>
              <a:gd name="connsiteX3" fmla="*/ 2496457 w 2496457"/>
              <a:gd name="connsiteY3" fmla="*/ 560 h 1002237"/>
              <a:gd name="connsiteX0" fmla="*/ 0 w 2496457"/>
              <a:gd name="connsiteY0" fmla="*/ 829347 h 829537"/>
              <a:gd name="connsiteX1" fmla="*/ 1640114 w 2496457"/>
              <a:gd name="connsiteY1" fmla="*/ 698718 h 829537"/>
              <a:gd name="connsiteX2" fmla="*/ 783771 w 2496457"/>
              <a:gd name="connsiteY2" fmla="*/ 147175 h 829537"/>
              <a:gd name="connsiteX3" fmla="*/ 2496457 w 2496457"/>
              <a:gd name="connsiteY3" fmla="*/ 2031 h 829537"/>
              <a:gd name="connsiteX0" fmla="*/ 0 w 2496457"/>
              <a:gd name="connsiteY0" fmla="*/ 828036 h 828148"/>
              <a:gd name="connsiteX1" fmla="*/ 1640114 w 2496457"/>
              <a:gd name="connsiteY1" fmla="*/ 697407 h 828148"/>
              <a:gd name="connsiteX2" fmla="*/ 754742 w 2496457"/>
              <a:gd name="connsiteY2" fmla="*/ 247464 h 828148"/>
              <a:gd name="connsiteX3" fmla="*/ 2496457 w 2496457"/>
              <a:gd name="connsiteY3" fmla="*/ 720 h 828148"/>
              <a:gd name="connsiteX0" fmla="*/ 0 w 2496457"/>
              <a:gd name="connsiteY0" fmla="*/ 828883 h 828995"/>
              <a:gd name="connsiteX1" fmla="*/ 1640114 w 2496457"/>
              <a:gd name="connsiteY1" fmla="*/ 698254 h 828995"/>
              <a:gd name="connsiteX2" fmla="*/ 754742 w 2496457"/>
              <a:gd name="connsiteY2" fmla="*/ 248311 h 828995"/>
              <a:gd name="connsiteX3" fmla="*/ 2496457 w 2496457"/>
              <a:gd name="connsiteY3" fmla="*/ 1567 h 828995"/>
              <a:gd name="connsiteX0" fmla="*/ 0 w 2496457"/>
              <a:gd name="connsiteY0" fmla="*/ 827316 h 827428"/>
              <a:gd name="connsiteX1" fmla="*/ 1640114 w 2496457"/>
              <a:gd name="connsiteY1" fmla="*/ 696687 h 827428"/>
              <a:gd name="connsiteX2" fmla="*/ 754742 w 2496457"/>
              <a:gd name="connsiteY2" fmla="*/ 246744 h 827428"/>
              <a:gd name="connsiteX3" fmla="*/ 2496457 w 2496457"/>
              <a:gd name="connsiteY3" fmla="*/ 0 h 827428"/>
              <a:gd name="connsiteX0" fmla="*/ 0 w 2496457"/>
              <a:gd name="connsiteY0" fmla="*/ 827316 h 827428"/>
              <a:gd name="connsiteX1" fmla="*/ 1640114 w 2496457"/>
              <a:gd name="connsiteY1" fmla="*/ 696687 h 827428"/>
              <a:gd name="connsiteX2" fmla="*/ 754742 w 2496457"/>
              <a:gd name="connsiteY2" fmla="*/ 246744 h 827428"/>
              <a:gd name="connsiteX3" fmla="*/ 2496457 w 2496457"/>
              <a:gd name="connsiteY3" fmla="*/ 0 h 827428"/>
              <a:gd name="connsiteX0" fmla="*/ 0 w 2496457"/>
              <a:gd name="connsiteY0" fmla="*/ 827316 h 827428"/>
              <a:gd name="connsiteX1" fmla="*/ 1640114 w 2496457"/>
              <a:gd name="connsiteY1" fmla="*/ 696687 h 827428"/>
              <a:gd name="connsiteX2" fmla="*/ 754742 w 2496457"/>
              <a:gd name="connsiteY2" fmla="*/ 246744 h 827428"/>
              <a:gd name="connsiteX3" fmla="*/ 2496457 w 2496457"/>
              <a:gd name="connsiteY3" fmla="*/ 0 h 827428"/>
              <a:gd name="connsiteX0" fmla="*/ 0 w 2496457"/>
              <a:gd name="connsiteY0" fmla="*/ 827316 h 827462"/>
              <a:gd name="connsiteX1" fmla="*/ 1640114 w 2496457"/>
              <a:gd name="connsiteY1" fmla="*/ 696687 h 827462"/>
              <a:gd name="connsiteX2" fmla="*/ 754742 w 2496457"/>
              <a:gd name="connsiteY2" fmla="*/ 190394 h 827462"/>
              <a:gd name="connsiteX3" fmla="*/ 2496457 w 2496457"/>
              <a:gd name="connsiteY3" fmla="*/ 0 h 827462"/>
              <a:gd name="connsiteX0" fmla="*/ 0 w 2496457"/>
              <a:gd name="connsiteY0" fmla="*/ 827316 h 827462"/>
              <a:gd name="connsiteX1" fmla="*/ 1640114 w 2496457"/>
              <a:gd name="connsiteY1" fmla="*/ 696687 h 827462"/>
              <a:gd name="connsiteX2" fmla="*/ 942475 w 2496457"/>
              <a:gd name="connsiteY2" fmla="*/ 190394 h 827462"/>
              <a:gd name="connsiteX3" fmla="*/ 2496457 w 2496457"/>
              <a:gd name="connsiteY3" fmla="*/ 0 h 8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827462">
                <a:moveTo>
                  <a:pt x="0" y="827316"/>
                </a:moveTo>
                <a:cubicBezTo>
                  <a:pt x="742648" y="829735"/>
                  <a:pt x="1483035" y="802841"/>
                  <a:pt x="1640114" y="696687"/>
                </a:cubicBezTo>
                <a:cubicBezTo>
                  <a:pt x="1797193" y="590533"/>
                  <a:pt x="770722" y="291994"/>
                  <a:pt x="942475" y="190394"/>
                </a:cubicBezTo>
                <a:cubicBezTo>
                  <a:pt x="1114228" y="88794"/>
                  <a:pt x="1941661" y="2419"/>
                  <a:pt x="2496457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7004" y="1679378"/>
            <a:ext cx="540000" cy="540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5" name="Group 44"/>
          <p:cNvGrpSpPr/>
          <p:nvPr/>
        </p:nvGrpSpPr>
        <p:grpSpPr>
          <a:xfrm flipH="1">
            <a:off x="5034970" y="1780406"/>
            <a:ext cx="144000" cy="360000"/>
            <a:chOff x="8121683" y="649515"/>
            <a:chExt cx="216000" cy="69045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121683" y="649515"/>
              <a:ext cx="216000" cy="28803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121683" y="1051973"/>
              <a:ext cx="216000" cy="288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20121217-wr-logo-vect-larg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37" y="3090510"/>
            <a:ext cx="540000" cy="54000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 flipH="1">
            <a:off x="5019021" y="3187015"/>
            <a:ext cx="669774" cy="746041"/>
            <a:chOff x="7408866" y="5085746"/>
            <a:chExt cx="907526" cy="101050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8100392" y="5085746"/>
              <a:ext cx="216000" cy="936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08866" y="5736250"/>
              <a:ext cx="828000" cy="36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12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1839" y="1339537"/>
            <a:ext cx="8583247" cy="3462486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en-GB" sz="2600" b="1" dirty="0" smtClean="0">
                <a:solidFill>
                  <a:schemeClr val="bg1"/>
                </a:solidFill>
              </a:rPr>
              <a:t>May</a:t>
            </a:r>
          </a:p>
          <a:p>
            <a:pPr marL="442913" indent="-357188">
              <a:lnSpc>
                <a:spcPts val="3000"/>
              </a:lnSpc>
              <a:buBlip>
                <a:blip r:embed="rId2"/>
              </a:buBlip>
            </a:pPr>
            <a:r>
              <a:rPr lang="en-GB" sz="2600" i="1" dirty="0">
                <a:solidFill>
                  <a:schemeClr val="bg1"/>
                </a:solidFill>
              </a:rPr>
              <a:t>Two more detection units </a:t>
            </a:r>
            <a:r>
              <a:rPr lang="en-GB" sz="2600" i="1" dirty="0" smtClean="0">
                <a:solidFill>
                  <a:schemeClr val="bg1"/>
                </a:solidFill>
              </a:rPr>
              <a:t>deployed</a:t>
            </a:r>
          </a:p>
          <a:p>
            <a:pPr marL="442913" indent="-357188">
              <a:lnSpc>
                <a:spcPts val="3000"/>
              </a:lnSpc>
              <a:buBlip>
                <a:blip r:embed="rId3"/>
              </a:buBlip>
            </a:pPr>
            <a:r>
              <a:rPr lang="en-GB" sz="2600" i="1" dirty="0">
                <a:solidFill>
                  <a:schemeClr val="bg1"/>
                </a:solidFill>
              </a:rPr>
              <a:t>A problem developed after unfurling of detection unit </a:t>
            </a:r>
            <a:r>
              <a:rPr lang="en-GB" sz="2600" i="1" dirty="0" smtClean="0">
                <a:solidFill>
                  <a:schemeClr val="bg1"/>
                </a:solidFill>
              </a:rPr>
              <a:t>DU-</a:t>
            </a:r>
            <a:r>
              <a:rPr lang="en-GB" sz="2600" dirty="0" smtClean="0">
                <a:solidFill>
                  <a:schemeClr val="bg1"/>
                </a:solidFill>
              </a:rPr>
              <a:t>3</a:t>
            </a:r>
            <a:endParaRPr lang="en-GB" sz="2600" b="1" dirty="0" smtClean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GB" sz="2600" b="1" dirty="0" smtClean="0">
                <a:solidFill>
                  <a:schemeClr val="bg1"/>
                </a:solidFill>
              </a:rPr>
              <a:t>July</a:t>
            </a:r>
          </a:p>
          <a:p>
            <a:pPr marL="442913" indent="-357188">
              <a:lnSpc>
                <a:spcPts val="3000"/>
              </a:lnSpc>
              <a:buBlip>
                <a:blip r:embed="rId2"/>
              </a:buBlip>
            </a:pPr>
            <a:r>
              <a:rPr lang="en-GB" sz="2600" i="1" dirty="0" smtClean="0">
                <a:solidFill>
                  <a:schemeClr val="bg1"/>
                </a:solidFill>
              </a:rPr>
              <a:t>DU-3 safely recovered</a:t>
            </a:r>
            <a:endParaRPr lang="en-GB" sz="2600" i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GB" sz="2600" b="1" dirty="0" smtClean="0">
                <a:solidFill>
                  <a:schemeClr val="bg1"/>
                </a:solidFill>
              </a:rPr>
              <a:t>August</a:t>
            </a:r>
          </a:p>
          <a:p>
            <a:pPr marL="442913" indent="-357188">
              <a:lnSpc>
                <a:spcPts val="3000"/>
              </a:lnSpc>
              <a:buBlip>
                <a:blip r:embed="rId2"/>
              </a:buBlip>
            </a:pPr>
            <a:r>
              <a:rPr lang="en-GB" sz="2600" i="1" dirty="0" smtClean="0">
                <a:solidFill>
                  <a:schemeClr val="bg1"/>
                </a:solidFill>
              </a:rPr>
              <a:t>Problem understood</a:t>
            </a:r>
            <a:endParaRPr lang="en-GB" sz="2600" i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r>
              <a:rPr lang="en-GB" sz="2600" b="1" dirty="0" smtClean="0">
                <a:solidFill>
                  <a:schemeClr val="bg1"/>
                </a:solidFill>
              </a:rPr>
              <a:t>December</a:t>
            </a:r>
          </a:p>
          <a:p>
            <a:pPr marL="442913" indent="-357188">
              <a:lnSpc>
                <a:spcPts val="3000"/>
              </a:lnSpc>
              <a:buFont typeface="Symbol" panose="05050102010706020507" pitchFamily="18" charset="2"/>
              <a:buChar char="-"/>
            </a:pPr>
            <a:r>
              <a:rPr lang="en-GB" sz="2600" i="1" dirty="0" smtClean="0">
                <a:solidFill>
                  <a:schemeClr val="bg1"/>
                </a:solidFill>
              </a:rPr>
              <a:t>External review of solutions</a:t>
            </a:r>
            <a:endParaRPr lang="en-GB" sz="26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08" y="2824232"/>
            <a:ext cx="2880000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2016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897936"/>
            <a:ext cx="36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Connector 20"/>
          <p:cNvCxnSpPr/>
          <p:nvPr/>
        </p:nvCxnSpPr>
        <p:spPr>
          <a:xfrm>
            <a:off x="4728328" y="4940248"/>
            <a:ext cx="432000" cy="792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28328" y="5857206"/>
            <a:ext cx="432000" cy="792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2013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GB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tabLst>
                <a:tab pos="7986713" algn="r"/>
              </a:tabLst>
            </a:pPr>
            <a:r>
              <a:rPr lang="en-GB" dirty="0">
                <a:solidFill>
                  <a:schemeClr val="bg1"/>
                </a:solidFill>
              </a:rPr>
              <a:t>Global Neutrino </a:t>
            </a:r>
            <a:r>
              <a:rPr lang="en-GB" dirty="0" smtClean="0">
                <a:solidFill>
                  <a:schemeClr val="bg1"/>
                </a:solidFill>
              </a:rPr>
              <a:t>Network set up	2013</a:t>
            </a:r>
          </a:p>
          <a:p>
            <a:pPr lvl="1"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Antares, GVD (Baikal), </a:t>
            </a:r>
            <a:r>
              <a:rPr lang="en-GB" dirty="0" err="1" smtClean="0">
                <a:solidFill>
                  <a:schemeClr val="bg1"/>
                </a:solidFill>
              </a:rPr>
              <a:t>IceCube</a:t>
            </a:r>
            <a:r>
              <a:rPr lang="en-GB" dirty="0" smtClean="0">
                <a:solidFill>
                  <a:schemeClr val="bg1"/>
                </a:solidFill>
              </a:rPr>
              <a:t>, KM3NeT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CERN recognised experiment	2014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MoU KM3NeT Phase-1 signed	2014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ASTERICS joint proposal (SKA, CTA</a:t>
            </a:r>
            <a:r>
              <a:rPr lang="en-GB" smtClean="0">
                <a:solidFill>
                  <a:schemeClr val="bg1"/>
                </a:solidFill>
              </a:rPr>
              <a:t>, </a:t>
            </a:r>
            <a:r>
              <a:rPr lang="en-GB" smtClean="0">
                <a:solidFill>
                  <a:schemeClr val="bg1"/>
                </a:solidFill>
              </a:rPr>
              <a:t>E-ELT, KM3NeT</a:t>
            </a:r>
            <a:r>
              <a:rPr lang="en-GB" dirty="0" smtClean="0">
                <a:solidFill>
                  <a:schemeClr val="bg1"/>
                </a:solidFill>
              </a:rPr>
              <a:t>, …)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approved	2015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MoU </a:t>
            </a:r>
            <a:r>
              <a:rPr lang="en-GB" dirty="0">
                <a:solidFill>
                  <a:schemeClr val="bg1"/>
                </a:solidFill>
              </a:rPr>
              <a:t>with </a:t>
            </a:r>
            <a:r>
              <a:rPr lang="en-GB" dirty="0" smtClean="0">
                <a:solidFill>
                  <a:schemeClr val="bg1"/>
                </a:solidFill>
              </a:rPr>
              <a:t>Hyper-K signed	2016</a:t>
            </a:r>
          </a:p>
          <a:p>
            <a:pPr>
              <a:tabLst>
                <a:tab pos="7986713" algn="r"/>
              </a:tabLst>
            </a:pPr>
            <a:r>
              <a:rPr lang="en-GB" dirty="0">
                <a:solidFill>
                  <a:schemeClr val="bg1"/>
                </a:solidFill>
              </a:rPr>
              <a:t>MoU with MWA (Australia</a:t>
            </a:r>
            <a:r>
              <a:rPr lang="en-GB" dirty="0" smtClean="0">
                <a:solidFill>
                  <a:schemeClr val="bg1"/>
                </a:solidFill>
              </a:rPr>
              <a:t>) signed	2016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KM3NeT H2020 proposal approved	2016</a:t>
            </a: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convention </a:t>
            </a:r>
            <a:r>
              <a:rPr lang="en-GB" dirty="0">
                <a:solidFill>
                  <a:schemeClr val="bg1"/>
                </a:solidFill>
              </a:rPr>
              <a:t>between Morocco &amp; </a:t>
            </a:r>
            <a:r>
              <a:rPr lang="en-GB" dirty="0" smtClean="0">
                <a:solidFill>
                  <a:schemeClr val="bg1"/>
                </a:solidFill>
              </a:rPr>
              <a:t>KM3NeT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signed	2016</a:t>
            </a:r>
          </a:p>
          <a:p>
            <a:pPr>
              <a:tabLst>
                <a:tab pos="7986713" algn="r"/>
              </a:tabLst>
            </a:pPr>
            <a:endParaRPr lang="en-GB" dirty="0">
              <a:solidFill>
                <a:schemeClr val="bg1"/>
              </a:solidFill>
            </a:endParaRPr>
          </a:p>
          <a:p>
            <a:pPr>
              <a:tabLst>
                <a:tab pos="7986713" algn="r"/>
              </a:tabLst>
            </a:pPr>
            <a:endParaRPr lang="en-GB" dirty="0">
              <a:solidFill>
                <a:schemeClr val="bg1"/>
              </a:solidFill>
            </a:endParaRPr>
          </a:p>
          <a:p>
            <a:pPr>
              <a:tabLst>
                <a:tab pos="7986713" algn="r"/>
              </a:tabLst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9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2013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GB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New </a:t>
            </a:r>
            <a:r>
              <a:rPr lang="en-GB" dirty="0" smtClean="0">
                <a:solidFill>
                  <a:schemeClr val="bg1"/>
                </a:solidFill>
                <a:hlinkClick r:id="rId3"/>
              </a:rPr>
              <a:t>web site</a:t>
            </a: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2016</a:t>
            </a:r>
            <a:endParaRPr lang="en-GB" dirty="0">
              <a:solidFill>
                <a:schemeClr val="bg1"/>
              </a:solidFill>
            </a:endParaRPr>
          </a:p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Letter of Intent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published in </a:t>
            </a:r>
            <a:r>
              <a:rPr lang="en-GB" dirty="0" smtClean="0">
                <a:solidFill>
                  <a:schemeClr val="bg1"/>
                </a:solidFill>
                <a:hlinkClick r:id="rId4"/>
              </a:rPr>
              <a:t>J. Phys. G.</a:t>
            </a: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2016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5"/>
              </a:rPr>
              <a:t>This Enormous Telescope Will Study Neutrinos From The Depths Of The Ocean Floor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6"/>
              </a:rPr>
              <a:t>KM3NeT Unveils Detailed Plans for Largest Neutrino Telescope in the World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7"/>
              </a:rPr>
              <a:t>Detailed plans for largest neutrino telescope in the world -- </a:t>
            </a:r>
            <a:r>
              <a:rPr lang="en-GB" sz="1600" b="1" u="sng" dirty="0" err="1">
                <a:solidFill>
                  <a:schemeClr val="bg1"/>
                </a:solidFill>
                <a:hlinkClick r:id="rId7"/>
              </a:rPr>
              <a:t>ScienceDaily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8"/>
              </a:rPr>
              <a:t>KM3NeT unveils detailed plans for largest neutrino telescope in the world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9"/>
              </a:rPr>
              <a:t>World’s Largest Neutrino Telescope May Be Built Soon In The Depths Of The Mediterranean Sea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0"/>
              </a:rPr>
              <a:t>From phys.org: "KM3NeT unveils detailed plans for largest neutrino telescope in the world"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nl-NL" sz="1600" b="1" u="sng" dirty="0">
                <a:solidFill>
                  <a:schemeClr val="bg1"/>
                </a:solidFill>
                <a:hlinkClick r:id="rId11"/>
              </a:rPr>
              <a:t>Komt er echt een onderwatertelescoop?</a:t>
            </a:r>
            <a:endParaRPr lang="nl-NL" sz="1600" b="1" u="sng" dirty="0">
              <a:solidFill>
                <a:schemeClr val="bg1"/>
              </a:solidFill>
            </a:endParaRP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2"/>
              </a:rPr>
              <a:t>This Enormous Telescope Will Study Neutrinos From The Depths Of The Ocean Floor</a:t>
            </a:r>
            <a:endParaRPr lang="en-GB" sz="1600" b="1" u="sng" dirty="0">
              <a:solidFill>
                <a:schemeClr val="bg1"/>
              </a:solidFill>
            </a:endParaRPr>
          </a:p>
          <a:p>
            <a:pPr marL="0" lvl="2" indent="0">
              <a:buNone/>
              <a:tabLst>
                <a:tab pos="7986713" algn="r"/>
              </a:tabLst>
            </a:pPr>
            <a:r>
              <a:rPr lang="it-IT" sz="1600" b="1" u="sng" dirty="0">
                <a:solidFill>
                  <a:schemeClr val="bg1"/>
                </a:solidFill>
                <a:hlinkClick r:id="rId13"/>
              </a:rPr>
              <a:t>KM3Net a caccia di neutrini cosmici</a:t>
            </a:r>
            <a:endParaRPr lang="it-IT" sz="1600" b="1" u="sng" dirty="0">
              <a:solidFill>
                <a:schemeClr val="bg1"/>
              </a:solidFill>
            </a:endParaRP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4"/>
              </a:rPr>
              <a:t>World’s Largest Neutrino Telescope is in the Pipeline</a:t>
            </a:r>
            <a:endParaRPr lang="en-GB" sz="1600" b="1" u="sng" dirty="0">
              <a:solidFill>
                <a:schemeClr val="bg1"/>
              </a:solidFill>
            </a:endParaRP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5"/>
              </a:rPr>
              <a:t>3Novices:KM3NeT unveils detailed plans for largest neutrino telescope in the world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6"/>
              </a:rPr>
              <a:t>KM3NeT unveils detailed plans for largest neutrino telescope in the </a:t>
            </a:r>
            <a:r>
              <a:rPr lang="en-GB" sz="1600" b="1" u="sng" dirty="0" err="1">
                <a:solidFill>
                  <a:schemeClr val="bg1"/>
                </a:solidFill>
                <a:hlinkClick r:id="rId16"/>
              </a:rPr>
              <a:t>world|Healthy</a:t>
            </a:r>
            <a:r>
              <a:rPr lang="en-GB" sz="1600" b="1" u="sng" dirty="0">
                <a:solidFill>
                  <a:schemeClr val="bg1"/>
                </a:solidFill>
                <a:hlinkClick r:id="rId16"/>
              </a:rPr>
              <a:t> Space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marL="0" lvl="2" indent="0">
              <a:buNone/>
              <a:tabLst>
                <a:tab pos="7986713" algn="r"/>
              </a:tabLst>
            </a:pPr>
            <a:r>
              <a:rPr lang="en-GB" sz="1600" b="1" u="sng" dirty="0">
                <a:solidFill>
                  <a:schemeClr val="bg1"/>
                </a:solidFill>
                <a:hlinkClick r:id="rId17"/>
              </a:rPr>
              <a:t>KM3NeT unveils detailed plans for largest neutrino telescope in the </a:t>
            </a:r>
            <a:r>
              <a:rPr lang="en-GB" sz="1600" b="1" u="sng" dirty="0" err="1">
                <a:solidFill>
                  <a:schemeClr val="bg1"/>
                </a:solidFill>
                <a:hlinkClick r:id="rId17"/>
              </a:rPr>
              <a:t>world|Health</a:t>
            </a:r>
            <a:r>
              <a:rPr lang="en-GB" sz="1600" b="1" u="sng" dirty="0">
                <a:solidFill>
                  <a:schemeClr val="bg1"/>
                </a:solidFill>
                <a:hlinkClick r:id="rId17"/>
              </a:rPr>
              <a:t> Consumer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endParaRPr lang="it-IT" sz="16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2013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GB" dirty="0">
                <a:solidFill>
                  <a:schemeClr val="bg1"/>
                </a:solidFill>
              </a:rPr>
              <a:t>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ESFRI 2013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“</a:t>
            </a:r>
            <a:r>
              <a:rPr lang="en-GB" i="1" dirty="0" smtClean="0">
                <a:solidFill>
                  <a:schemeClr val="bg1"/>
                </a:solidFill>
              </a:rPr>
              <a:t>KM3NeT </a:t>
            </a:r>
            <a:r>
              <a:rPr lang="en-GB" i="1" dirty="0">
                <a:solidFill>
                  <a:schemeClr val="bg1"/>
                </a:solidFill>
              </a:rPr>
              <a:t>has clearly not yet reached maturity particularly with regard to funding of the full instrument and the </a:t>
            </a:r>
            <a:r>
              <a:rPr lang="en-GB" i="1" dirty="0" smtClean="0">
                <a:solidFill>
                  <a:schemeClr val="bg1"/>
                </a:solidFill>
              </a:rPr>
              <a:t>AEG believes </a:t>
            </a:r>
            <a:r>
              <a:rPr lang="en-GB" i="1" dirty="0">
                <a:solidFill>
                  <a:schemeClr val="bg1"/>
                </a:solidFill>
              </a:rPr>
              <a:t>the chances for achieving maturity by 2015 to be minimal</a:t>
            </a:r>
            <a:r>
              <a:rPr lang="en-GB" i="1" dirty="0" smtClean="0">
                <a:solidFill>
                  <a:schemeClr val="bg1"/>
                </a:solidFill>
              </a:rPr>
              <a:t>.</a:t>
            </a:r>
            <a:r>
              <a:rPr lang="en-GB" dirty="0" smtClean="0">
                <a:solidFill>
                  <a:schemeClr val="bg1"/>
                </a:solidFill>
              </a:rPr>
              <a:t>”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ESFRI 2016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“</a:t>
            </a:r>
            <a:r>
              <a:rPr lang="en-GB" i="1" dirty="0">
                <a:solidFill>
                  <a:schemeClr val="bg1"/>
                </a:solidFill>
              </a:rPr>
              <a:t>Its scientific case is evaluated `very high` and its maturity `high</a:t>
            </a:r>
            <a:r>
              <a:rPr lang="en-GB" i="1" dirty="0" smtClean="0">
                <a:solidFill>
                  <a:schemeClr val="bg1"/>
                </a:solidFill>
              </a:rPr>
              <a:t>`.</a:t>
            </a:r>
            <a:r>
              <a:rPr lang="en-GB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1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H2020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lnSpcReduction="10000"/>
          </a:bodyPr>
          <a:lstStyle/>
          <a:p>
            <a:pPr>
              <a:tabLst>
                <a:tab pos="7986713" algn="r"/>
              </a:tabLst>
            </a:pPr>
            <a:r>
              <a:rPr lang="en-GB" dirty="0" smtClean="0">
                <a:solidFill>
                  <a:schemeClr val="bg1"/>
                </a:solidFill>
              </a:rPr>
              <a:t>EU funded preparatory phase project</a:t>
            </a:r>
            <a:endParaRPr lang="en-GB" dirty="0">
              <a:solidFill>
                <a:schemeClr val="bg1"/>
              </a:solidFill>
            </a:endParaRPr>
          </a:p>
          <a:p>
            <a:pPr lvl="1">
              <a:tabLst>
                <a:tab pos="7986713" algn="r"/>
              </a:tabLst>
            </a:pPr>
            <a:r>
              <a:rPr lang="en-GB" sz="2600" dirty="0" smtClean="0">
                <a:solidFill>
                  <a:schemeClr val="bg1"/>
                </a:solidFill>
              </a:rPr>
              <a:t>budget 3.8 M€</a:t>
            </a:r>
          </a:p>
          <a:p>
            <a:pPr lvl="1">
              <a:tabLst>
                <a:tab pos="7986713" algn="r"/>
              </a:tabLst>
            </a:pPr>
            <a:r>
              <a:rPr lang="en-GB" sz="2600" dirty="0" smtClean="0">
                <a:solidFill>
                  <a:schemeClr val="bg1"/>
                </a:solidFill>
              </a:rPr>
              <a:t>NL coordinator</a:t>
            </a:r>
          </a:p>
          <a:p>
            <a:pPr lvl="1">
              <a:tabLst>
                <a:tab pos="7986713" algn="r"/>
              </a:tabLst>
            </a:pPr>
            <a:r>
              <a:rPr lang="en-GB" sz="2600" dirty="0" smtClean="0">
                <a:solidFill>
                  <a:schemeClr val="bg1"/>
                </a:solidFill>
              </a:rPr>
              <a:t>set up legal entity in NL</a:t>
            </a:r>
          </a:p>
          <a:p>
            <a:pPr lvl="1">
              <a:tabLst>
                <a:tab pos="7986713" algn="r"/>
              </a:tabLst>
            </a:pPr>
            <a:r>
              <a:rPr lang="en-GB" sz="2600" dirty="0" smtClean="0">
                <a:solidFill>
                  <a:schemeClr val="bg1"/>
                </a:solidFill>
              </a:rPr>
              <a:t>prepare open data access</a:t>
            </a:r>
          </a:p>
          <a:p>
            <a:pPr lvl="1">
              <a:tabLst>
                <a:tab pos="7986713" algn="r"/>
              </a:tabLst>
            </a:pPr>
            <a:r>
              <a:rPr lang="en-GB" sz="2600" dirty="0" smtClean="0">
                <a:solidFill>
                  <a:schemeClr val="bg1"/>
                </a:solidFill>
              </a:rPr>
              <a:t>study possibility of CO</a:t>
            </a:r>
            <a:r>
              <a:rPr lang="en-GB" sz="2600" baseline="-25000" dirty="0" smtClean="0">
                <a:solidFill>
                  <a:schemeClr val="bg1"/>
                </a:solidFill>
              </a:rPr>
              <a:t>2</a:t>
            </a:r>
            <a:r>
              <a:rPr lang="en-GB" sz="2600" dirty="0" smtClean="0">
                <a:solidFill>
                  <a:schemeClr val="bg1"/>
                </a:solidFill>
              </a:rPr>
              <a:t> neutral facility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" b="8943"/>
          <a:stretch/>
        </p:blipFill>
        <p:spPr>
          <a:xfrm>
            <a:off x="2468914" y="4542303"/>
            <a:ext cx="439454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8968" y="274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Funding prospects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68" y="1691704"/>
            <a:ext cx="8435280" cy="483364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Common fund approved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annual fee 5 k€ per author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Italian funding request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new PON call (</a:t>
            </a:r>
            <a:r>
              <a:rPr lang="en-GB" dirty="0">
                <a:solidFill>
                  <a:schemeClr val="bg1"/>
                </a:solidFill>
              </a:rPr>
              <a:t>25 M€ + 25 M</a:t>
            </a:r>
            <a:r>
              <a:rPr lang="en-GB" dirty="0" smtClean="0">
                <a:solidFill>
                  <a:schemeClr val="bg1"/>
                </a:solidFill>
              </a:rPr>
              <a:t>€) early 2017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French funding request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partly secured (7.85 M€), remainder still pending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option for further funding (10 M€)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Dutch funding request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call June 2017,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decision end 2017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envisaged budget request 13 M€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Greek funding request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submitted July 2016,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decision pending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3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Timelines ARCA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9503" r="7632" b="9240"/>
          <a:stretch/>
        </p:blipFill>
        <p:spPr>
          <a:xfrm>
            <a:off x="846000" y="2539470"/>
            <a:ext cx="3960000" cy="320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694746" y="3926657"/>
            <a:ext cx="1919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/>
              <a:t>s</a:t>
            </a:r>
            <a:r>
              <a:rPr lang="en-GB" sz="2200" dirty="0" smtClean="0"/>
              <a:t>ignificance [</a:t>
            </a:r>
            <a:r>
              <a:rPr lang="en-GB" sz="2200" dirty="0" smtClean="0">
                <a:latin typeface="Symbol" panose="05050102010706020507" pitchFamily="18" charset="2"/>
                <a:ea typeface="SimSun-ExtB" panose="02010609060101010101" pitchFamily="49" charset="-122"/>
              </a:rPr>
              <a:t>s</a:t>
            </a:r>
            <a:r>
              <a:rPr lang="en-GB" sz="2200" dirty="0" smtClean="0"/>
              <a:t>]</a:t>
            </a:r>
            <a:endParaRPr lang="en-GB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520224" y="6038439"/>
            <a:ext cx="249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 smtClean="0"/>
              <a:t>observation time [y]</a:t>
            </a:r>
            <a:endParaRPr lang="en-GB" sz="2200" dirty="0"/>
          </a:p>
        </p:txBody>
      </p:sp>
      <p:sp>
        <p:nvSpPr>
          <p:cNvPr id="7" name="Rectangle 6"/>
          <p:cNvSpPr/>
          <p:nvPr/>
        </p:nvSpPr>
        <p:spPr>
          <a:xfrm>
            <a:off x="942572" y="1914222"/>
            <a:ext cx="3672408" cy="59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/>
                </a:solidFill>
              </a:rPr>
              <a:t>IceCube</a:t>
            </a:r>
            <a:r>
              <a:rPr lang="en-GB" sz="2400" b="1" dirty="0" smtClean="0">
                <a:solidFill>
                  <a:schemeClr val="tx1"/>
                </a:solidFill>
              </a:rPr>
              <a:t> signal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3"/>
          <a:srcRect l="8613" r="25330" b="10287"/>
          <a:stretch/>
        </p:blipFill>
        <p:spPr>
          <a:xfrm>
            <a:off x="5209717" y="2476334"/>
            <a:ext cx="3600000" cy="32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5259" y="6036716"/>
            <a:ext cx="249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 dirty="0" smtClean="0"/>
              <a:t>observation time [y]</a:t>
            </a:r>
            <a:endParaRPr lang="en-GB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34514" y="5715683"/>
            <a:ext cx="3492000" cy="369332"/>
            <a:chOff x="720000" y="5661248"/>
            <a:chExt cx="4081686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720000" y="56612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0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80000" y="56612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1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0000" y="5661248"/>
              <a:ext cx="30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2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00000" y="56612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3</a:t>
              </a:r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7339" y="2202254"/>
            <a:ext cx="301686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nl-NL" dirty="0" smtClean="0"/>
              <a:t>6</a:t>
            </a:r>
          </a:p>
          <a:p>
            <a:pPr>
              <a:lnSpc>
                <a:spcPts val="4100"/>
              </a:lnSpc>
            </a:pPr>
            <a:r>
              <a:rPr lang="nl-NL" dirty="0" smtClean="0"/>
              <a:t>5</a:t>
            </a:r>
          </a:p>
          <a:p>
            <a:pPr>
              <a:lnSpc>
                <a:spcPts val="4100"/>
              </a:lnSpc>
            </a:pPr>
            <a:r>
              <a:rPr lang="nl-NL" dirty="0" smtClean="0"/>
              <a:t>4</a:t>
            </a:r>
          </a:p>
          <a:p>
            <a:pPr>
              <a:lnSpc>
                <a:spcPts val="4100"/>
              </a:lnSpc>
            </a:pPr>
            <a:r>
              <a:rPr lang="nl-NL" dirty="0" smtClean="0"/>
              <a:t>3</a:t>
            </a:r>
          </a:p>
          <a:p>
            <a:pPr>
              <a:lnSpc>
                <a:spcPts val="4100"/>
              </a:lnSpc>
            </a:pPr>
            <a:r>
              <a:rPr lang="nl-NL" dirty="0" smtClean="0"/>
              <a:t>2</a:t>
            </a:r>
          </a:p>
          <a:p>
            <a:pPr>
              <a:lnSpc>
                <a:spcPts val="4100"/>
              </a:lnSpc>
            </a:pPr>
            <a:r>
              <a:rPr lang="nl-NL" dirty="0" smtClean="0"/>
              <a:t>1</a:t>
            </a:r>
          </a:p>
          <a:p>
            <a:pPr>
              <a:lnSpc>
                <a:spcPts val="4100"/>
              </a:lnSpc>
            </a:pPr>
            <a:r>
              <a:rPr lang="nl-NL" dirty="0"/>
              <a:t>0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931472" y="2150752"/>
            <a:ext cx="301686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900"/>
              </a:lnSpc>
            </a:pPr>
            <a:r>
              <a:rPr lang="nl-NL" dirty="0" smtClean="0"/>
              <a:t>5</a:t>
            </a:r>
          </a:p>
          <a:p>
            <a:pPr>
              <a:lnSpc>
                <a:spcPts val="4900"/>
              </a:lnSpc>
            </a:pPr>
            <a:r>
              <a:rPr lang="nl-NL" dirty="0" smtClean="0"/>
              <a:t>4</a:t>
            </a:r>
          </a:p>
          <a:p>
            <a:pPr>
              <a:lnSpc>
                <a:spcPts val="4900"/>
              </a:lnSpc>
            </a:pPr>
            <a:r>
              <a:rPr lang="nl-NL" dirty="0" smtClean="0"/>
              <a:t>3</a:t>
            </a:r>
          </a:p>
          <a:p>
            <a:pPr>
              <a:lnSpc>
                <a:spcPts val="4900"/>
              </a:lnSpc>
            </a:pPr>
            <a:r>
              <a:rPr lang="nl-NL" dirty="0" smtClean="0"/>
              <a:t>2</a:t>
            </a:r>
          </a:p>
          <a:p>
            <a:pPr>
              <a:lnSpc>
                <a:spcPts val="4900"/>
              </a:lnSpc>
            </a:pPr>
            <a:r>
              <a:rPr lang="nl-NL" dirty="0" smtClean="0"/>
              <a:t>1</a:t>
            </a:r>
          </a:p>
          <a:p>
            <a:pPr>
              <a:lnSpc>
                <a:spcPts val="4900"/>
              </a:lnSpc>
            </a:pPr>
            <a:r>
              <a:rPr lang="nl-NL" dirty="0"/>
              <a:t>0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26728" y="5717824"/>
            <a:ext cx="3384000" cy="369332"/>
            <a:chOff x="5040000" y="5760000"/>
            <a:chExt cx="360019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5040000" y="5760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0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0000" y="5760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2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20000" y="5760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4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60000" y="5760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6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00000" y="5760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8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1490" y="57600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10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21491" y="57600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 smtClean="0"/>
                <a:t>12</a:t>
              </a:r>
              <a:endParaRPr lang="en-GB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400400" y="4521250"/>
            <a:ext cx="1512000" cy="90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ctr"/>
          <a:lstStyle/>
          <a:p>
            <a:pPr>
              <a:lnSpc>
                <a:spcPts val="2800"/>
              </a:lnSpc>
            </a:pPr>
            <a:r>
              <a:rPr lang="nl-NL" sz="2000" dirty="0" smtClean="0">
                <a:solidFill>
                  <a:schemeClr val="tx1"/>
                </a:solidFill>
              </a:rPr>
              <a:t>RXJ1713</a:t>
            </a:r>
          </a:p>
          <a:p>
            <a:pPr>
              <a:lnSpc>
                <a:spcPts val="2800"/>
              </a:lnSpc>
            </a:pPr>
            <a:r>
              <a:rPr lang="nl-NL" sz="2000" dirty="0" smtClean="0">
                <a:solidFill>
                  <a:schemeClr val="tx1"/>
                </a:solidFill>
              </a:rPr>
              <a:t>Vela X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483903" y="4794768"/>
            <a:ext cx="288000" cy="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91389" y="5169548"/>
            <a:ext cx="288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176304" y="1914784"/>
            <a:ext cx="3672408" cy="59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Supernova remnants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00188" y="3875336"/>
            <a:ext cx="1800000" cy="82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pPr>
              <a:lnSpc>
                <a:spcPts val="2600"/>
              </a:lnSpc>
            </a:pPr>
            <a:r>
              <a:rPr lang="nl-NL" sz="2000" dirty="0" smtClean="0">
                <a:solidFill>
                  <a:schemeClr val="tx1"/>
                </a:solidFill>
              </a:rPr>
              <a:t>tracks</a:t>
            </a:r>
          </a:p>
          <a:p>
            <a:pPr>
              <a:lnSpc>
                <a:spcPts val="2600"/>
              </a:lnSpc>
            </a:pPr>
            <a:r>
              <a:rPr lang="nl-NL" sz="2000" dirty="0" smtClean="0">
                <a:solidFill>
                  <a:schemeClr val="tx1"/>
                </a:solidFill>
              </a:rPr>
              <a:t>cascades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146128" y="4134340"/>
            <a:ext cx="288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153614" y="4480544"/>
            <a:ext cx="288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29026" y="2633657"/>
            <a:ext cx="82715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/>
              <a:t>KM3NeT</a:t>
            </a:r>
            <a:endParaRPr lang="en-GB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13880" y="2636912"/>
            <a:ext cx="8271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b="1" dirty="0" smtClean="0"/>
              <a:t>KM3NeT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546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8926"/>
            <a:ext cx="8229600" cy="1143000"/>
          </a:xfrm>
          <a:solidFill>
            <a:srgbClr val="00B0F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Timelines ORCA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2896" y="6370638"/>
            <a:ext cx="2133600" cy="365125"/>
          </a:xfrm>
        </p:spPr>
        <p:txBody>
          <a:bodyPr/>
          <a:lstStyle/>
          <a:p>
            <a:fld id="{464FA2D2-B08E-479C-8EFA-F462BF97C60C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59832" y="3983688"/>
            <a:ext cx="349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KM3NeT Letter of Intent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480" y="1669959"/>
            <a:ext cx="86400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APPEC Town meeting, 6-7 April 2016, Paris</a:t>
            </a:r>
          </a:p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9581"/>
          <a:stretch/>
        </p:blipFill>
        <p:spPr>
          <a:xfrm>
            <a:off x="265808" y="2001583"/>
            <a:ext cx="8604000" cy="1885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283" r="1020" b="6361"/>
          <a:stretch/>
        </p:blipFill>
        <p:spPr>
          <a:xfrm>
            <a:off x="3059832" y="4363706"/>
            <a:ext cx="3492000" cy="244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5189792" y="2479176"/>
            <a:ext cx="0" cy="414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447312" y="2479176"/>
            <a:ext cx="0" cy="414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1682"/>
            <a:ext cx="9144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chemeClr val="bg1"/>
                </a:solidFill>
              </a:rPr>
              <a:t>What I learned so far…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Things to know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hlinkClick r:id="rId2"/>
              </a:rPr>
              <a:t>OECD report</a:t>
            </a:r>
            <a:r>
              <a:rPr lang="en-GB" dirty="0" smtClean="0">
                <a:solidFill>
                  <a:schemeClr val="bg1"/>
                </a:solidFill>
              </a:rPr>
              <a:t> on large research infrastructures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Things to do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involve policy makers (through ESFRI, APPEC, …)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Things to remember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science comes first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Things to improve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science / €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-1" r="12800" b="897"/>
          <a:stretch/>
        </p:blipFill>
        <p:spPr>
          <a:xfrm rot="16200000">
            <a:off x="2548576" y="2096857"/>
            <a:ext cx="4104000" cy="4176000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Things to look forward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6923" y="5867525"/>
            <a:ext cx="13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latin typeface="Bradley Hand ITC" panose="03070402050302030203" pitchFamily="66" charset="0"/>
              </a:rPr>
              <a:t>Tim de Jong</a:t>
            </a:r>
            <a:endParaRPr lang="en-GB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Heaven or Hell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Heaven in Europe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English are the policemen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French are the cooks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German are the mechanics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Italian are the lovers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the Swiss organize everything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Hell in Europe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German are the policemen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English are the cooks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French are the mechanics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Swiss are the lovers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the Italians organize everything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5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Heaven or Hell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tabLst>
                <a:tab pos="3228975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2013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2016</a:t>
            </a:r>
          </a:p>
          <a:p>
            <a:pPr lvl="1">
              <a:tabLst>
                <a:tab pos="4400550" algn="l"/>
              </a:tabLst>
            </a:pP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spokesperson	Maarten de Jong (NL)</a:t>
            </a:r>
          </a:p>
          <a:p>
            <a:pPr lvl="1">
              <a:tabLst>
                <a:tab pos="4400550" algn="l"/>
              </a:tabLst>
            </a:pP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deputy spokesperson	P. Coyle (FR)</a:t>
            </a:r>
          </a:p>
          <a:p>
            <a:pPr lvl="1">
              <a:tabLst>
                <a:tab pos="4400550" algn="l"/>
              </a:tabLst>
            </a:pP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technical coordinator	M. 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Circella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(I)</a:t>
            </a:r>
          </a:p>
          <a:p>
            <a:pPr lvl="1">
              <a:tabLst>
                <a:tab pos="4400550" algn="l"/>
              </a:tabLst>
            </a:pP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physics coordinator	U. Katz (DE)</a:t>
            </a:r>
          </a:p>
          <a:p>
            <a:pPr>
              <a:tabLst>
                <a:tab pos="3228975" algn="l"/>
              </a:tabLst>
            </a:pP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20172018</a:t>
            </a:r>
            <a:endParaRPr lang="en-GB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1">
              <a:tabLst>
                <a:tab pos="4400550" algn="l"/>
              </a:tabLst>
            </a:pP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spokesperson	M. 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Taiuti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(I)</a:t>
            </a:r>
            <a:endParaRPr lang="en-GB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1">
              <a:tabLst>
                <a:tab pos="4400550" algn="l"/>
              </a:tabLst>
            </a:pP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deputy spokesperson	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Aart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Heijboer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(NL)</a:t>
            </a:r>
            <a:endParaRPr lang="en-GB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1">
              <a:tabLst>
                <a:tab pos="4400550" algn="l"/>
              </a:tabLst>
            </a:pP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technical coordinator	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Els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Koffeman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 (NL)</a:t>
            </a:r>
            <a:endParaRPr lang="en-GB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1">
              <a:tabLst>
                <a:tab pos="4400550" algn="l"/>
              </a:tabLst>
            </a:pP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physics coordinator	</a:t>
            </a:r>
            <a:r>
              <a:rPr lang="en-GB" dirty="0" smtClean="0">
                <a:solidFill>
                  <a:schemeClr val="bg1"/>
                </a:solidFill>
                <a:sym typeface="Symbol" panose="05050102010706020507" pitchFamily="18" charset="2"/>
              </a:rPr>
              <a:t>P. Coyle (FR)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0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2973" y="1671096"/>
            <a:ext cx="8280000" cy="4608512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2013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GB" dirty="0">
                <a:solidFill>
                  <a:schemeClr val="bg1"/>
                </a:solidFill>
              </a:rPr>
              <a:t>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1354"/>
          <a:stretch/>
        </p:blipFill>
        <p:spPr>
          <a:xfrm>
            <a:off x="670272" y="1926727"/>
            <a:ext cx="2232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2" y="1944146"/>
            <a:ext cx="162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72" y="4192512"/>
            <a:ext cx="2917159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255" r="1451"/>
          <a:stretch/>
        </p:blipFill>
        <p:spPr>
          <a:xfrm>
            <a:off x="5459393" y="1926727"/>
            <a:ext cx="2952000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14057" r="434" b="12836"/>
          <a:stretch/>
        </p:blipFill>
        <p:spPr>
          <a:xfrm>
            <a:off x="4126232" y="4192512"/>
            <a:ext cx="1368000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r="5390"/>
          <a:stretch/>
        </p:blipFill>
        <p:spPr>
          <a:xfrm>
            <a:off x="6353498" y="4192512"/>
            <a:ext cx="2057895" cy="18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917" y="3678964"/>
            <a:ext cx="189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prototype module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357938" y="3688456"/>
            <a:ext cx="170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prototype string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803186" y="3688456"/>
            <a:ext cx="237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infrastructure in France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085253" y="5954844"/>
            <a:ext cx="214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infrastructure in Italy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340089" y="5964136"/>
            <a:ext cx="99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string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814116" y="5964136"/>
            <a:ext cx="12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string 2 &amp;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Optical module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75656" y="2204864"/>
            <a:ext cx="6480000" cy="2880000"/>
          </a:xfrm>
        </p:spPr>
        <p:txBody>
          <a:bodyPr>
            <a:normAutofit/>
          </a:bodyPr>
          <a:lstStyle/>
          <a:p>
            <a:pPr marL="357188" indent="0">
              <a:buNone/>
              <a:tabLst>
                <a:tab pos="475773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Key features?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expensive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complicated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expensive and complicated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none of the above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7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Optical module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75656" y="2204864"/>
            <a:ext cx="6480000" cy="2880000"/>
          </a:xfrm>
        </p:spPr>
        <p:txBody>
          <a:bodyPr>
            <a:normAutofit/>
          </a:bodyPr>
          <a:lstStyle/>
          <a:p>
            <a:pPr marL="357188" indent="0">
              <a:buNone/>
              <a:tabLst>
                <a:tab pos="475773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Key features?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expensive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complicated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it is expensive and complicated</a:t>
            </a:r>
          </a:p>
          <a:p>
            <a:pPr marL="1300163" lvl="1" indent="-514350">
              <a:buFont typeface="+mj-lt"/>
              <a:buAutoNum type="alphaUcPeriod"/>
            </a:pPr>
            <a:r>
              <a:rPr lang="en-US" dirty="0" smtClean="0">
                <a:solidFill>
                  <a:schemeClr val="bg1"/>
                </a:solidFill>
              </a:rPr>
              <a:t>none of the above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136158" y="4149872"/>
            <a:ext cx="3600000" cy="86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8140" y="5445224"/>
            <a:ext cx="6130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</a:t>
            </a:r>
            <a:r>
              <a:rPr lang="en-GB" sz="2800" dirty="0" smtClean="0">
                <a:solidFill>
                  <a:schemeClr val="bg1"/>
                </a:solidFill>
              </a:rPr>
              <a:t>nterest from Hyper-K, NUPRISM, CHIPS, 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IceCube-Gen2, Juno…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841" y="1427264"/>
            <a:ext cx="3960000" cy="53414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Optical module building kit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r="3244"/>
          <a:stretch/>
        </p:blipFill>
        <p:spPr>
          <a:xfrm>
            <a:off x="179512" y="1498736"/>
            <a:ext cx="3960000" cy="5202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165729" y="3864927"/>
            <a:ext cx="4551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External review 14 December 2016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743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920" y="4063056"/>
            <a:ext cx="7920000" cy="2641752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ETEL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3-inch PMTs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8152" y="1484784"/>
            <a:ext cx="8100000" cy="2664000"/>
          </a:xfrm>
        </p:spPr>
        <p:txBody>
          <a:bodyPr>
            <a:normAutofit fontScale="92500" lnSpcReduction="20000"/>
          </a:bodyPr>
          <a:lstStyle/>
          <a:p>
            <a:pPr marL="357188" indent="0">
              <a:buNone/>
              <a:tabLst>
                <a:tab pos="4757738" algn="l"/>
              </a:tabLst>
            </a:pP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ey specifications: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timing	2 ns (RMS)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QE(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l </a:t>
            </a:r>
            <a:r>
              <a:rPr lang="en-US" dirty="0" smtClean="0">
                <a:solidFill>
                  <a:schemeClr val="bg1"/>
                </a:solidFill>
              </a:rPr>
              <a:t>= 400 nm)	25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</a:t>
            </a:r>
            <a:r>
              <a:rPr lang="en-US" dirty="0" smtClean="0">
                <a:solidFill>
                  <a:schemeClr val="bg1"/>
                </a:solidFill>
              </a:rPr>
              <a:t>30%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collection efficiency	90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95</a:t>
            </a:r>
            <a:r>
              <a:rPr lang="en-US" dirty="0" smtClean="0">
                <a:solidFill>
                  <a:schemeClr val="bg1"/>
                </a:solidFill>
              </a:rPr>
              <a:t>%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photon counting purity	100% (by hits, no ADC)</a:t>
            </a:r>
          </a:p>
          <a:p>
            <a:pPr marL="1071563" lvl="1">
              <a:tabLst>
                <a:tab pos="4484688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price/cm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	≤ 10” PMT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402" y="4705088"/>
            <a:ext cx="239016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12199withActiveBase.png"/>
          <p:cNvPicPr>
            <a:picLocks noChangeAspect="1"/>
          </p:cNvPicPr>
          <p:nvPr/>
        </p:nvPicPr>
        <p:blipFill rotWithShape="1">
          <a:blip r:embed="rId4" cstate="print"/>
          <a:srcRect l="-1" t="5556" r="28310" b="704"/>
          <a:stretch/>
        </p:blipFill>
        <p:spPr bwMode="auto">
          <a:xfrm rot="16200000">
            <a:off x="3774402" y="4406055"/>
            <a:ext cx="1800000" cy="239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61" y="4696232"/>
            <a:ext cx="2269821" cy="1800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92908" y="4179089"/>
            <a:ext cx="1382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smtClean="0"/>
              <a:t>ETEL D792</a:t>
            </a:r>
            <a:endParaRPr lang="en-GB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406152" y="4179385"/>
            <a:ext cx="2498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err="1" smtClean="0"/>
              <a:t>Hamamatsu</a:t>
            </a:r>
            <a:r>
              <a:rPr lang="nl-NL" sz="2200" dirty="0" smtClean="0"/>
              <a:t> R12199</a:t>
            </a:r>
            <a:endParaRPr lang="en-GB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6268377" y="4179385"/>
            <a:ext cx="1720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200" dirty="0" smtClean="0"/>
              <a:t>HZC XP82B20</a:t>
            </a:r>
            <a:endParaRPr lang="en-GB" sz="2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FA2D2-B08E-479C-8EFA-F462BF97C60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7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539</Words>
  <Application>Microsoft Office PowerPoint</Application>
  <PresentationFormat>On-screen Show (4:3)</PresentationFormat>
  <Paragraphs>224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SimSun-ExtB</vt:lpstr>
      <vt:lpstr>Arial</vt:lpstr>
      <vt:lpstr>Bradley Hand ITC</vt:lpstr>
      <vt:lpstr>Calibri</vt:lpstr>
      <vt:lpstr>Symbol</vt:lpstr>
      <vt:lpstr>Office Theme</vt:lpstr>
      <vt:lpstr>PowerPoint Presentation</vt:lpstr>
      <vt:lpstr>PowerPoint Presentation</vt:lpstr>
      <vt:lpstr>Heaven or Hell</vt:lpstr>
      <vt:lpstr>Heaven or Hell</vt:lpstr>
      <vt:lpstr>20132016</vt:lpstr>
      <vt:lpstr>Optical module</vt:lpstr>
      <vt:lpstr>Optical module</vt:lpstr>
      <vt:lpstr> Optical module building kit</vt:lpstr>
      <vt:lpstr>3-inch PMTs</vt:lpstr>
      <vt:lpstr>3-inch PMTs</vt:lpstr>
      <vt:lpstr>Time synchronisation</vt:lpstr>
      <vt:lpstr>2016</vt:lpstr>
      <vt:lpstr>20132016</vt:lpstr>
      <vt:lpstr>20132016</vt:lpstr>
      <vt:lpstr>20132016</vt:lpstr>
      <vt:lpstr>H2020</vt:lpstr>
      <vt:lpstr>PowerPoint Presentation</vt:lpstr>
      <vt:lpstr>Timelines ARCA</vt:lpstr>
      <vt:lpstr>Timelines ORCA</vt:lpstr>
      <vt:lpstr>What I learned so far…</vt:lpstr>
      <vt:lpstr>PowerPoint Presentation</vt:lpstr>
    </vt:vector>
  </TitlesOfParts>
  <Company>Nikhef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mjg_2</dc:creator>
  <cp:lastModifiedBy>mjg</cp:lastModifiedBy>
  <cp:revision>1108</cp:revision>
  <dcterms:created xsi:type="dcterms:W3CDTF">2013-10-07T07:04:32Z</dcterms:created>
  <dcterms:modified xsi:type="dcterms:W3CDTF">2016-12-11T17:46:26Z</dcterms:modified>
</cp:coreProperties>
</file>