
<file path=[Content_Types].xml><?xml version="1.0" encoding="utf-8"?>
<Types xmlns="http://schemas.openxmlformats.org/package/2006/content-types">
  <Default Extension="emf" ContentType="image/x-emf"/>
  <Default Extension="gif" ContentType="image/gi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1"/>
  </p:notesMasterIdLst>
  <p:handoutMasterIdLst>
    <p:handoutMasterId r:id="rId22"/>
  </p:handoutMasterIdLst>
  <p:sldIdLst>
    <p:sldId id="601" r:id="rId2"/>
    <p:sldId id="603" r:id="rId3"/>
    <p:sldId id="604" r:id="rId4"/>
    <p:sldId id="607" r:id="rId5"/>
    <p:sldId id="606" r:id="rId6"/>
    <p:sldId id="608" r:id="rId7"/>
    <p:sldId id="609" r:id="rId8"/>
    <p:sldId id="610" r:id="rId9"/>
    <p:sldId id="613" r:id="rId10"/>
    <p:sldId id="612" r:id="rId11"/>
    <p:sldId id="614" r:id="rId12"/>
    <p:sldId id="615" r:id="rId13"/>
    <p:sldId id="616" r:id="rId14"/>
    <p:sldId id="617" r:id="rId15"/>
    <p:sldId id="618" r:id="rId16"/>
    <p:sldId id="619" r:id="rId17"/>
    <p:sldId id="620" r:id="rId18"/>
    <p:sldId id="621" r:id="rId19"/>
    <p:sldId id="622" r:id="rId20"/>
  </p:sldIdLst>
  <p:sldSz cx="12192000" cy="6858000"/>
  <p:notesSz cx="7023100" cy="9309100"/>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355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FF"/>
    <a:srgbClr val="FF0000"/>
    <a:srgbClr val="CCFFFF"/>
    <a:srgbClr val="FF6600"/>
    <a:srgbClr val="FFFF00"/>
    <a:srgbClr val="66FF33"/>
    <a:srgbClr val="80808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92125" autoAdjust="0"/>
  </p:normalViewPr>
  <p:slideViewPr>
    <p:cSldViewPr>
      <p:cViewPr varScale="1">
        <p:scale>
          <a:sx n="93" d="100"/>
          <a:sy n="93" d="100"/>
        </p:scale>
        <p:origin x="216" y="504"/>
      </p:cViewPr>
      <p:guideLst>
        <p:guide orient="horz" pos="3552"/>
        <p:guide pos="3840"/>
      </p:guideLst>
    </p:cSldViewPr>
  </p:slideViewPr>
  <p:outlineViewPr>
    <p:cViewPr>
      <p:scale>
        <a:sx n="25" d="100"/>
        <a:sy n="25" d="100"/>
      </p:scale>
      <p:origin x="0" y="-5938"/>
    </p:cViewPr>
  </p:outlineViewPr>
  <p:notesTextViewPr>
    <p:cViewPr>
      <p:scale>
        <a:sx n="50" d="100"/>
        <a:sy n="50" d="100"/>
      </p:scale>
      <p:origin x="0" y="0"/>
    </p:cViewPr>
  </p:notesTextViewPr>
  <p:sorterViewPr>
    <p:cViewPr>
      <p:scale>
        <a:sx n="100" d="100"/>
        <a:sy n="100" d="100"/>
      </p:scale>
      <p:origin x="0" y="-70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430213" y="703263"/>
            <a:ext cx="6183312" cy="34798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35038" y="4422775"/>
            <a:ext cx="5151437" cy="4187825"/>
          </a:xfrm>
          <a:prstGeom prst="rect">
            <a:avLst/>
          </a:prstGeom>
          <a:noFill/>
          <a:ln w="12700">
            <a:noFill/>
            <a:miter lim="800000"/>
            <a:headEnd/>
            <a:tailEnd/>
          </a:ln>
          <a:effectLst/>
        </p:spPr>
        <p:txBody>
          <a:bodyPr vert="horz" wrap="square" lIns="94845" tIns="46622" rIns="94845" bIns="46622" numCol="1" anchor="t" anchorCtr="0" compatLnSpc="1">
            <a:prstTxWarp prst="textNoShape">
              <a:avLst/>
            </a:prstTxWarp>
          </a:bodyPr>
          <a:lstStyle/>
          <a:p>
            <a:pPr lvl="0"/>
            <a:r>
              <a:rPr lang="en-GB" noProof="0"/>
              <a:t>Click to edit Master text styles</a:t>
            </a:r>
          </a:p>
          <a:p>
            <a:pPr lvl="0"/>
            <a:r>
              <a:rPr lang="en-GB" noProof="0"/>
              <a:t>Second level</a:t>
            </a:r>
          </a:p>
          <a:p>
            <a:pPr lvl="0"/>
            <a:r>
              <a:rPr lang="en-GB" noProof="0"/>
              <a:t>Third level</a:t>
            </a:r>
          </a:p>
          <a:p>
            <a:pPr lvl="0"/>
            <a:r>
              <a:rPr lang="en-GB" noProof="0"/>
              <a:t>Fourth level</a:t>
            </a:r>
          </a:p>
          <a:p>
            <a:pPr lvl="0"/>
            <a:r>
              <a:rPr lang="en-GB"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491171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17480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4623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6133" y="457200"/>
            <a:ext cx="2726267"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7333" y="457200"/>
            <a:ext cx="79756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7275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267" y="457200"/>
            <a:ext cx="10363200" cy="800100"/>
          </a:xfrm>
        </p:spPr>
        <p:txBody>
          <a:bodyPr/>
          <a:lstStyle/>
          <a:p>
            <a:r>
              <a:rPr lang="en-US"/>
              <a:t>Click to edit Master title style</a:t>
            </a:r>
          </a:p>
        </p:txBody>
      </p:sp>
      <p:sp>
        <p:nvSpPr>
          <p:cNvPr id="3" name="Text Placeholder 2"/>
          <p:cNvSpPr>
            <a:spLocks noGrp="1"/>
          </p:cNvSpPr>
          <p:nvPr>
            <p:ph type="body" sz="half" idx="1"/>
          </p:nvPr>
        </p:nvSpPr>
        <p:spPr>
          <a:xfrm>
            <a:off x="677334" y="1657350"/>
            <a:ext cx="5350933" cy="337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1657350"/>
            <a:ext cx="5350933" cy="337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11726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342900" indent="-342900">
              <a:buFontTx/>
              <a:buBlip>
                <a:blip r:embed="rId2"/>
              </a:buBlip>
              <a:defRPr/>
            </a:lvl1pPr>
            <a:lvl2pPr marL="742950" indent="-285750">
              <a:buFontTx/>
              <a:buBlip>
                <a:blip r:embed="rId2"/>
              </a:buBlip>
              <a:defRPr/>
            </a:lvl2pPr>
            <a:lvl3pPr marL="1143000" indent="-228600">
              <a:buFontTx/>
              <a:buBlip>
                <a:blip r:embed="rId2"/>
              </a:buBlip>
              <a:defRPr/>
            </a:lvl3pPr>
            <a:lvl4pPr marL="1600200" indent="-228600">
              <a:buFontTx/>
              <a:buBlip>
                <a:blip r:embed="rId2"/>
              </a:buBlip>
              <a:defRPr/>
            </a:lvl4pPr>
            <a:lvl5pPr marL="2057400" indent="-228600">
              <a:buFontTx/>
              <a:buBlip>
                <a:blip r:embed="rId2"/>
              </a:buBlip>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7201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7329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Tree>
    <p:extLst>
      <p:ext uri="{BB962C8B-B14F-4D97-AF65-F5344CB8AC3E}">
        <p14:creationId xmlns:p14="http://schemas.microsoft.com/office/powerpoint/2010/main" val="2672823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1657350"/>
            <a:ext cx="5350933" cy="337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1657350"/>
            <a:ext cx="5350933" cy="337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091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09594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0"/>
            </a:lvl1pPr>
          </a:lstStyle>
          <a:p>
            <a:r>
              <a:rPr lang="en-US" dirty="0"/>
              <a:t>Click to edit Master title style</a:t>
            </a:r>
          </a:p>
        </p:txBody>
      </p:sp>
    </p:spTree>
    <p:extLst>
      <p:ext uri="{BB962C8B-B14F-4D97-AF65-F5344CB8AC3E}">
        <p14:creationId xmlns:p14="http://schemas.microsoft.com/office/powerpoint/2010/main" val="2577247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1059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marL="342900" indent="-342900">
              <a:buFont typeface="Wingdings" panose="05000000000000000000" pitchFamily="2" charset="2"/>
              <a:buChar char="§"/>
              <a:defRPr sz="3200"/>
            </a:lvl1pPr>
            <a:lvl2pPr marL="742950" indent="-285750">
              <a:buClr>
                <a:schemeClr val="accent1"/>
              </a:buClr>
              <a:buFont typeface="Wingdings" panose="05000000000000000000" pitchFamily="2" charset="2"/>
              <a:buChar char="§"/>
              <a:defRPr sz="2800"/>
            </a:lvl2pPr>
            <a:lvl3pPr marL="1257300" indent="-342900">
              <a:buClr>
                <a:schemeClr val="accent1"/>
              </a:buClr>
              <a:buFont typeface="Wingdings" panose="05000000000000000000" pitchFamily="2" charset="2"/>
              <a:buChar char="§"/>
              <a:defRPr sz="2400"/>
            </a:lvl3pPr>
            <a:lvl4pPr marL="1714500" indent="-342900">
              <a:buClr>
                <a:schemeClr val="accent1"/>
              </a:buClr>
              <a:buFont typeface="Wingdings" panose="05000000000000000000" pitchFamily="2" charset="2"/>
              <a:buChar char="§"/>
              <a:defRPr sz="2000"/>
            </a:lvl4pPr>
            <a:lvl5pPr marL="2171700" indent="-342900">
              <a:buClr>
                <a:schemeClr val="accent1"/>
              </a:buClr>
              <a:buFont typeface="Wingdings" panose="05000000000000000000" pitchFamily="2" charset="2"/>
              <a:buChar cha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162045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48267" y="457200"/>
            <a:ext cx="103632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677333" y="1657350"/>
            <a:ext cx="10905067" cy="337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 </a:t>
            </a:r>
          </a:p>
        </p:txBody>
      </p:sp>
      <p:sp>
        <p:nvSpPr>
          <p:cNvPr id="1028" name="Rectangle 5"/>
          <p:cNvSpPr>
            <a:spLocks noChangeArrowheads="1"/>
          </p:cNvSpPr>
          <p:nvPr/>
        </p:nvSpPr>
        <p:spPr bwMode="auto">
          <a:xfrm>
            <a:off x="4343400" y="6305550"/>
            <a:ext cx="3962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defRPr/>
            </a:pPr>
            <a:r>
              <a:rPr lang="en-GB" altLang="en-US" sz="1200" dirty="0">
                <a:solidFill>
                  <a:schemeClr val="tx1"/>
                </a:solidFill>
                <a:latin typeface="Verdana"/>
                <a:cs typeface="Verdana"/>
              </a:rPr>
              <a:t>Peter</a:t>
            </a:r>
            <a:r>
              <a:rPr lang="en-GB" altLang="en-US" sz="1200" baseline="0" dirty="0">
                <a:solidFill>
                  <a:schemeClr val="tx1"/>
                </a:solidFill>
                <a:latin typeface="Verdana"/>
                <a:cs typeface="Verdana"/>
              </a:rPr>
              <a:t> </a:t>
            </a:r>
            <a:r>
              <a:rPr lang="en-GB" altLang="en-US" sz="1200" baseline="0" dirty="0" err="1">
                <a:solidFill>
                  <a:schemeClr val="tx1"/>
                </a:solidFill>
                <a:latin typeface="Verdana"/>
                <a:cs typeface="Verdana"/>
              </a:rPr>
              <a:t>Kluit</a:t>
            </a:r>
            <a:r>
              <a:rPr lang="en-GB" altLang="en-US" sz="1200" baseline="0" dirty="0">
                <a:solidFill>
                  <a:schemeClr val="tx1"/>
                </a:solidFill>
                <a:latin typeface="Verdana"/>
                <a:cs typeface="Verdana"/>
              </a:rPr>
              <a:t> (</a:t>
            </a:r>
            <a:r>
              <a:rPr lang="en-GB" altLang="en-US" sz="1200" baseline="0" dirty="0" err="1">
                <a:solidFill>
                  <a:schemeClr val="tx1"/>
                </a:solidFill>
                <a:latin typeface="Verdana"/>
                <a:cs typeface="Verdana"/>
              </a:rPr>
              <a:t>Nikhef</a:t>
            </a:r>
            <a:r>
              <a:rPr lang="en-GB" altLang="en-US" sz="1200" baseline="0" dirty="0">
                <a:solidFill>
                  <a:schemeClr val="tx1"/>
                </a:solidFill>
                <a:latin typeface="Verdana"/>
                <a:cs typeface="Verdana"/>
              </a:rPr>
              <a:t>)</a:t>
            </a:r>
            <a:endParaRPr lang="en-GB" altLang="en-US" sz="1200" dirty="0">
              <a:solidFill>
                <a:schemeClr val="tx1"/>
              </a:solidFill>
              <a:latin typeface="Verdana"/>
              <a:cs typeface="Verdana"/>
            </a:endParaRPr>
          </a:p>
        </p:txBody>
      </p:sp>
      <p:sp>
        <p:nvSpPr>
          <p:cNvPr id="1029" name="Rectangle 6"/>
          <p:cNvSpPr>
            <a:spLocks noChangeArrowheads="1"/>
          </p:cNvSpPr>
          <p:nvPr/>
        </p:nvSpPr>
        <p:spPr bwMode="auto">
          <a:xfrm>
            <a:off x="8940800" y="6229350"/>
            <a:ext cx="254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a:spcBef>
                <a:spcPct val="50000"/>
              </a:spcBef>
              <a:defRPr/>
            </a:pPr>
            <a:r>
              <a:rPr lang="en-GB" altLang="en-US" sz="800">
                <a:solidFill>
                  <a:schemeClr val="bg2"/>
                </a:solidFill>
              </a:rPr>
              <a:t> </a:t>
            </a:r>
            <a:fld id="{50F9948D-FA28-478D-A82E-F93DDFBE36D5}" type="slidenum">
              <a:rPr lang="en-GB" altLang="en-US" sz="800" smtClean="0">
                <a:solidFill>
                  <a:schemeClr val="bg2"/>
                </a:solidFill>
              </a:rPr>
              <a:pPr algn="r">
                <a:spcBef>
                  <a:spcPct val="50000"/>
                </a:spcBef>
                <a:defRPr/>
              </a:pPr>
              <a:t>‹#›</a:t>
            </a:fld>
            <a:endParaRPr lang="en-GB" altLang="en-US" sz="800">
              <a:solidFill>
                <a:schemeClr val="bg2"/>
              </a:solidFill>
            </a:endParaRPr>
          </a:p>
        </p:txBody>
      </p:sp>
      <p:sp>
        <p:nvSpPr>
          <p:cNvPr id="1030" name="Rectangle 8"/>
          <p:cNvSpPr>
            <a:spLocks noChangeArrowheads="1"/>
          </p:cNvSpPr>
          <p:nvPr/>
        </p:nvSpPr>
        <p:spPr bwMode="auto">
          <a:xfrm>
            <a:off x="533400" y="6460282"/>
            <a:ext cx="4906061" cy="245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marL="0" marR="0" indent="0" algn="l" defTabSz="914400" rtl="0" eaLnBrk="0" fontAlgn="base" latinLnBrk="0" hangingPunct="0">
              <a:lnSpc>
                <a:spcPct val="100000"/>
              </a:lnSpc>
              <a:spcBef>
                <a:spcPct val="50000"/>
              </a:spcBef>
              <a:spcAft>
                <a:spcPct val="0"/>
              </a:spcAft>
              <a:buClrTx/>
              <a:buSzTx/>
              <a:buFontTx/>
              <a:buNone/>
              <a:tabLst/>
              <a:defRPr/>
            </a:pPr>
            <a:r>
              <a:rPr lang="en-US" sz="1200" kern="1200" dirty="0">
                <a:solidFill>
                  <a:schemeClr val="tx1"/>
                </a:solidFill>
                <a:latin typeface="Verdana"/>
                <a:ea typeface="+mn-ea"/>
                <a:cs typeface="Verdana"/>
              </a:rPr>
              <a:t>Lepton Collider </a:t>
            </a:r>
            <a:r>
              <a:rPr lang="en-US" sz="1200" kern="1200" baseline="0" dirty="0">
                <a:solidFill>
                  <a:schemeClr val="tx1"/>
                </a:solidFill>
                <a:latin typeface="Verdana"/>
                <a:ea typeface="+mn-ea"/>
                <a:cs typeface="Verdana"/>
              </a:rPr>
              <a:t>meeting 29 November 2021</a:t>
            </a:r>
            <a:endParaRPr lang="en-GB" altLang="en-US" sz="900" dirty="0">
              <a:latin typeface="Verdana"/>
              <a:cs typeface="Verdan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Times New Roman" pitchFamily="18" charset="0"/>
        </a:defRPr>
      </a:lvl2pPr>
      <a:lvl3pPr algn="ctr" rtl="0" eaLnBrk="0" fontAlgn="base" hangingPunct="0">
        <a:spcBef>
          <a:spcPct val="0"/>
        </a:spcBef>
        <a:spcAft>
          <a:spcPct val="0"/>
        </a:spcAft>
        <a:defRPr sz="2800" b="1">
          <a:solidFill>
            <a:schemeClr val="tx2"/>
          </a:solidFill>
          <a:latin typeface="Times New Roman" pitchFamily="18" charset="0"/>
        </a:defRPr>
      </a:lvl3pPr>
      <a:lvl4pPr algn="ctr" rtl="0" eaLnBrk="0" fontAlgn="base" hangingPunct="0">
        <a:spcBef>
          <a:spcPct val="0"/>
        </a:spcBef>
        <a:spcAft>
          <a:spcPct val="0"/>
        </a:spcAft>
        <a:defRPr sz="2800" b="1">
          <a:solidFill>
            <a:schemeClr val="tx2"/>
          </a:solidFill>
          <a:latin typeface="Times New Roman" pitchFamily="18" charset="0"/>
        </a:defRPr>
      </a:lvl4pPr>
      <a:lvl5pPr algn="ctr" rtl="0" eaLnBrk="0" fontAlgn="base" hangingPunct="0">
        <a:spcBef>
          <a:spcPct val="0"/>
        </a:spcBef>
        <a:spcAft>
          <a:spcPct val="0"/>
        </a:spcAft>
        <a:defRPr sz="2800" b="1">
          <a:solidFill>
            <a:schemeClr val="tx2"/>
          </a:solidFill>
          <a:latin typeface="Times New Roman" pitchFamily="18" charset="0"/>
        </a:defRPr>
      </a:lvl5pPr>
      <a:lvl6pPr marL="457200" algn="ctr" rtl="0" eaLnBrk="0" fontAlgn="base" hangingPunct="0">
        <a:spcBef>
          <a:spcPct val="0"/>
        </a:spcBef>
        <a:spcAft>
          <a:spcPct val="0"/>
        </a:spcAft>
        <a:defRPr sz="2800" b="1">
          <a:solidFill>
            <a:schemeClr val="tx2"/>
          </a:solidFill>
          <a:latin typeface="Times New Roman" pitchFamily="18" charset="0"/>
        </a:defRPr>
      </a:lvl6pPr>
      <a:lvl7pPr marL="914400" algn="ctr" rtl="0" eaLnBrk="0" fontAlgn="base" hangingPunct="0">
        <a:spcBef>
          <a:spcPct val="0"/>
        </a:spcBef>
        <a:spcAft>
          <a:spcPct val="0"/>
        </a:spcAft>
        <a:defRPr sz="2800" b="1">
          <a:solidFill>
            <a:schemeClr val="tx2"/>
          </a:solidFill>
          <a:latin typeface="Times New Roman" pitchFamily="18" charset="0"/>
        </a:defRPr>
      </a:lvl7pPr>
      <a:lvl8pPr marL="1371600" algn="ctr" rtl="0" eaLnBrk="0" fontAlgn="base" hangingPunct="0">
        <a:spcBef>
          <a:spcPct val="0"/>
        </a:spcBef>
        <a:spcAft>
          <a:spcPct val="0"/>
        </a:spcAft>
        <a:defRPr sz="2800" b="1">
          <a:solidFill>
            <a:schemeClr val="tx2"/>
          </a:solidFill>
          <a:latin typeface="Times New Roman" pitchFamily="18" charset="0"/>
        </a:defRPr>
      </a:lvl8pPr>
      <a:lvl9pPr marL="1828800" algn="ctr" rtl="0" eaLnBrk="0" fontAlgn="base" hangingPunct="0">
        <a:spcBef>
          <a:spcPct val="0"/>
        </a:spcBef>
        <a:spcAft>
          <a:spcPct val="0"/>
        </a:spcAft>
        <a:defRPr sz="28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100000"/>
        <a:buFont typeface="Monotype Sorts"/>
        <a:buChar char="u"/>
        <a:defRPr>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100000"/>
        <a:buFont typeface="Monotype Sorts"/>
        <a:buChar char="l"/>
        <a:defRPr sz="1600">
          <a:solidFill>
            <a:schemeClr val="tx1"/>
          </a:solidFill>
          <a:latin typeface="+mn-lt"/>
        </a:defRPr>
      </a:lvl2pPr>
      <a:lvl3pPr marL="1143000" indent="-228600" algn="l" rtl="0" eaLnBrk="0" fontAlgn="base" hangingPunct="0">
        <a:spcBef>
          <a:spcPct val="20000"/>
        </a:spcBef>
        <a:spcAft>
          <a:spcPct val="0"/>
        </a:spcAft>
        <a:buClr>
          <a:schemeClr val="folHlink"/>
        </a:buClr>
        <a:buSzPct val="100000"/>
        <a:buFont typeface="Monotype Sorts"/>
        <a:buChar char="n"/>
        <a:defRPr sz="1400">
          <a:solidFill>
            <a:schemeClr val="tx1"/>
          </a:solidFill>
          <a:latin typeface="+mn-lt"/>
        </a:defRPr>
      </a:lvl3pPr>
      <a:lvl4pPr marL="1600200" indent="-228600" algn="l" rtl="0" eaLnBrk="0" fontAlgn="base" hangingPunct="0">
        <a:spcBef>
          <a:spcPct val="20000"/>
        </a:spcBef>
        <a:spcAft>
          <a:spcPct val="0"/>
        </a:spcAft>
        <a:buClr>
          <a:schemeClr val="accent2"/>
        </a:buClr>
        <a:buSzPct val="100000"/>
        <a:buFont typeface="Monotype Sorts"/>
        <a:buChar char="u"/>
        <a:defRPr sz="1200">
          <a:solidFill>
            <a:schemeClr val="tx1"/>
          </a:solidFill>
          <a:latin typeface="+mn-lt"/>
        </a:defRPr>
      </a:lvl4pPr>
      <a:lvl5pPr marL="2057400" indent="-228600" algn="l" rtl="0" eaLnBrk="0" fontAlgn="base" hangingPunct="0">
        <a:spcBef>
          <a:spcPct val="20000"/>
        </a:spcBef>
        <a:spcAft>
          <a:spcPct val="0"/>
        </a:spcAft>
        <a:buClr>
          <a:schemeClr val="folHlink"/>
        </a:buClr>
        <a:buSzPct val="100000"/>
        <a:buFont typeface="Monotype Sorts"/>
        <a:buChar char="l"/>
        <a:defRPr sz="1000">
          <a:solidFill>
            <a:schemeClr val="tx1"/>
          </a:solidFill>
          <a:latin typeface="+mn-lt"/>
        </a:defRPr>
      </a:lvl5pPr>
      <a:lvl6pPr marL="2514600" indent="-228600" algn="l" rtl="0" eaLnBrk="0" fontAlgn="base" hangingPunct="0">
        <a:spcBef>
          <a:spcPct val="20000"/>
        </a:spcBef>
        <a:spcAft>
          <a:spcPct val="0"/>
        </a:spcAft>
        <a:buClr>
          <a:schemeClr val="folHlink"/>
        </a:buClr>
        <a:buSzPct val="100000"/>
        <a:buFont typeface="Monotype Sorts" pitchFamily="2" charset="2"/>
        <a:buChar char="l"/>
        <a:defRPr sz="1000">
          <a:solidFill>
            <a:schemeClr val="tx1"/>
          </a:solidFill>
          <a:latin typeface="+mn-lt"/>
        </a:defRPr>
      </a:lvl6pPr>
      <a:lvl7pPr marL="2971800" indent="-228600" algn="l" rtl="0" eaLnBrk="0" fontAlgn="base" hangingPunct="0">
        <a:spcBef>
          <a:spcPct val="20000"/>
        </a:spcBef>
        <a:spcAft>
          <a:spcPct val="0"/>
        </a:spcAft>
        <a:buClr>
          <a:schemeClr val="folHlink"/>
        </a:buClr>
        <a:buSzPct val="100000"/>
        <a:buFont typeface="Monotype Sorts" pitchFamily="2" charset="2"/>
        <a:buChar char="l"/>
        <a:defRPr sz="1000">
          <a:solidFill>
            <a:schemeClr val="tx1"/>
          </a:solidFill>
          <a:latin typeface="+mn-lt"/>
        </a:defRPr>
      </a:lvl7pPr>
      <a:lvl8pPr marL="3429000" indent="-228600" algn="l" rtl="0" eaLnBrk="0" fontAlgn="base" hangingPunct="0">
        <a:spcBef>
          <a:spcPct val="20000"/>
        </a:spcBef>
        <a:spcAft>
          <a:spcPct val="0"/>
        </a:spcAft>
        <a:buClr>
          <a:schemeClr val="folHlink"/>
        </a:buClr>
        <a:buSzPct val="100000"/>
        <a:buFont typeface="Monotype Sorts" pitchFamily="2" charset="2"/>
        <a:buChar char="l"/>
        <a:defRPr sz="1000">
          <a:solidFill>
            <a:schemeClr val="tx1"/>
          </a:solidFill>
          <a:latin typeface="+mn-lt"/>
        </a:defRPr>
      </a:lvl8pPr>
      <a:lvl9pPr marL="3886200" indent="-228600" algn="l" rtl="0" eaLnBrk="0" fontAlgn="base" hangingPunct="0">
        <a:spcBef>
          <a:spcPct val="20000"/>
        </a:spcBef>
        <a:spcAft>
          <a:spcPct val="0"/>
        </a:spcAft>
        <a:buClr>
          <a:schemeClr val="folHlink"/>
        </a:buClr>
        <a:buSzPct val="100000"/>
        <a:buFont typeface="Monotype Sorts" pitchFamily="2" charset="2"/>
        <a:buChar char="l"/>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260648"/>
            <a:ext cx="10009112" cy="800100"/>
          </a:xfrm>
        </p:spPr>
        <p:txBody>
          <a:bodyPr/>
          <a:lstStyle/>
          <a:p>
            <a:r>
              <a:rPr lang="nl-NL" sz="3200" b="0" dirty="0">
                <a:solidFill>
                  <a:srgbClr val="FF0000"/>
                </a:solidFill>
                <a:latin typeface="Verdana"/>
                <a:cs typeface="Verdana"/>
              </a:rPr>
              <a:t>  </a:t>
            </a:r>
            <a:r>
              <a:rPr lang="nl-NL" sz="3200" b="0" dirty="0" err="1">
                <a:solidFill>
                  <a:srgbClr val="FF0000"/>
                </a:solidFill>
                <a:latin typeface="Verdana"/>
                <a:cs typeface="Verdana"/>
              </a:rPr>
              <a:t>Refitting</a:t>
            </a:r>
            <a:r>
              <a:rPr lang="nl-NL" sz="3200" b="0" dirty="0">
                <a:solidFill>
                  <a:srgbClr val="FF0000"/>
                </a:solidFill>
                <a:latin typeface="Verdana"/>
                <a:cs typeface="Verdana"/>
              </a:rPr>
              <a:t> </a:t>
            </a:r>
            <a:r>
              <a:rPr lang="nl-NL" sz="3200" b="0" dirty="0" err="1">
                <a:solidFill>
                  <a:srgbClr val="FF0000"/>
                </a:solidFill>
                <a:latin typeface="Verdana"/>
                <a:cs typeface="Verdana"/>
              </a:rPr>
              <a:t>the</a:t>
            </a:r>
            <a:r>
              <a:rPr lang="nl-NL" sz="3200" b="0" dirty="0">
                <a:solidFill>
                  <a:srgbClr val="FF0000"/>
                </a:solidFill>
                <a:latin typeface="Verdana"/>
                <a:cs typeface="Verdana"/>
              </a:rPr>
              <a:t> </a:t>
            </a:r>
            <a:r>
              <a:rPr lang="nl-NL" sz="3200" b="0" dirty="0" err="1">
                <a:solidFill>
                  <a:srgbClr val="FF0000"/>
                </a:solidFill>
                <a:latin typeface="Verdana"/>
                <a:cs typeface="Verdana"/>
              </a:rPr>
              <a:t>plane</a:t>
            </a:r>
            <a:r>
              <a:rPr lang="nl-NL" sz="3200" b="0" dirty="0">
                <a:solidFill>
                  <a:srgbClr val="FF0000"/>
                </a:solidFill>
                <a:latin typeface="Verdana"/>
                <a:cs typeface="Verdana"/>
              </a:rPr>
              <a:t> </a:t>
            </a:r>
            <a:r>
              <a:rPr lang="nl-NL" sz="3200" b="0" dirty="0" err="1">
                <a:solidFill>
                  <a:srgbClr val="FF0000"/>
                </a:solidFill>
                <a:latin typeface="Verdana"/>
                <a:cs typeface="Verdana"/>
              </a:rPr>
              <a:t>rotations</a:t>
            </a:r>
            <a:r>
              <a:rPr lang="nl-NL" sz="3200" b="0" dirty="0">
                <a:solidFill>
                  <a:srgbClr val="FF0000"/>
                </a:solidFill>
                <a:latin typeface="Verdana"/>
                <a:cs typeface="Verdana"/>
              </a:rPr>
              <a:t> B=0T field data</a:t>
            </a:r>
          </a:p>
        </p:txBody>
      </p:sp>
      <p:sp>
        <p:nvSpPr>
          <p:cNvPr id="5" name="TextBox 4">
            <a:extLst>
              <a:ext uri="{FF2B5EF4-FFF2-40B4-BE49-F238E27FC236}">
                <a16:creationId xmlns:a16="http://schemas.microsoft.com/office/drawing/2014/main" id="{89F77EE4-2199-7F40-8F78-4D5CD00A099F}"/>
              </a:ext>
            </a:extLst>
          </p:cNvPr>
          <p:cNvSpPr txBox="1"/>
          <p:nvPr/>
        </p:nvSpPr>
        <p:spPr>
          <a:xfrm>
            <a:off x="1919536" y="1216486"/>
            <a:ext cx="10009112" cy="7325082"/>
          </a:xfrm>
          <a:prstGeom prst="rect">
            <a:avLst/>
          </a:prstGeom>
          <a:noFill/>
        </p:spPr>
        <p:txBody>
          <a:bodyPr wrap="square" rtlCol="0">
            <a:spAutoFit/>
          </a:bodyPr>
          <a:lstStyle/>
          <a:p>
            <a:r>
              <a:rPr lang="en-NL" sz="2000" dirty="0">
                <a:latin typeface="Verdana" panose="020B0604030504040204" pitchFamily="34" charset="0"/>
                <a:ea typeface="Verdana" panose="020B0604030504040204" pitchFamily="34" charset="0"/>
                <a:cs typeface="Verdana" panose="020B0604030504040204" pitchFamily="34" charset="0"/>
              </a:rPr>
              <a:t>In order to get good residuals, the planes had to be rotated in the B = 1 T data wrt the B = 0 field data.</a:t>
            </a:r>
          </a:p>
          <a:p>
            <a:endParaRPr lang="en-NL" sz="2000" dirty="0">
              <a:latin typeface="Verdana" panose="020B0604030504040204" pitchFamily="34" charset="0"/>
              <a:ea typeface="Verdana" panose="020B0604030504040204" pitchFamily="34" charset="0"/>
              <a:cs typeface="Verdana" panose="020B0604030504040204" pitchFamily="34" charset="0"/>
            </a:endParaRPr>
          </a:p>
          <a:p>
            <a:r>
              <a:rPr lang="en-GB" sz="1800" dirty="0">
                <a:latin typeface="Verdana" panose="020B0604030504040204" pitchFamily="34" charset="0"/>
                <a:ea typeface="Verdana" panose="020B0604030504040204" pitchFamily="34" charset="0"/>
                <a:cs typeface="Verdana" panose="020B0604030504040204" pitchFamily="34" charset="0"/>
              </a:rPr>
              <a:t>MIMOSA26_0   B=0  -0.237663deg,-0.226548deg,-0.509474deg    </a:t>
            </a:r>
          </a:p>
          <a:p>
            <a:r>
              <a:rPr lang="en-GB" sz="1800" dirty="0">
                <a:latin typeface="Verdana" panose="020B0604030504040204" pitchFamily="34" charset="0"/>
                <a:ea typeface="Verdana" panose="020B0604030504040204" pitchFamily="34" charset="0"/>
                <a:cs typeface="Verdana" panose="020B0604030504040204" pitchFamily="34" charset="0"/>
              </a:rPr>
              <a:t>                      B=1  1.18511deg,0.617419deg,-0.546716deg</a:t>
            </a:r>
          </a:p>
          <a:p>
            <a:endParaRPr lang="en-GB" sz="1800" dirty="0">
              <a:latin typeface="Verdana" panose="020B0604030504040204" pitchFamily="34" charset="0"/>
              <a:ea typeface="Verdana" panose="020B0604030504040204" pitchFamily="34" charset="0"/>
              <a:cs typeface="Verdana" panose="020B0604030504040204" pitchFamily="34" charset="0"/>
            </a:endParaRPr>
          </a:p>
          <a:p>
            <a:r>
              <a:rPr lang="en-GB" sz="1800" dirty="0">
                <a:latin typeface="Verdana" panose="020B0604030504040204" pitchFamily="34" charset="0"/>
                <a:ea typeface="Verdana" panose="020B0604030504040204" pitchFamily="34" charset="0"/>
                <a:cs typeface="Verdana" panose="020B0604030504040204" pitchFamily="34" charset="0"/>
              </a:rPr>
              <a:t>MIMOSA26_1   B=0  0.950365deg,0.0589001deg,-0.781744deg</a:t>
            </a:r>
          </a:p>
          <a:p>
            <a:r>
              <a:rPr lang="en-GB" sz="1800" dirty="0">
                <a:latin typeface="Verdana" panose="020B0604030504040204" pitchFamily="34" charset="0"/>
                <a:ea typeface="Verdana" panose="020B0604030504040204" pitchFamily="34" charset="0"/>
                <a:cs typeface="Verdana" panose="020B0604030504040204" pitchFamily="34" charset="0"/>
              </a:rPr>
              <a:t>                      B=1  1.71068deg,0.497614deg,-0.777848deg</a:t>
            </a:r>
          </a:p>
          <a:p>
            <a:endParaRPr lang="en-GB" sz="1800" dirty="0">
              <a:latin typeface="Verdana" panose="020B0604030504040204" pitchFamily="34" charset="0"/>
              <a:ea typeface="Verdana" panose="020B0604030504040204" pitchFamily="34" charset="0"/>
              <a:cs typeface="Verdana" panose="020B0604030504040204" pitchFamily="34" charset="0"/>
            </a:endParaRPr>
          </a:p>
          <a:p>
            <a:r>
              <a:rPr lang="en-GB" sz="1800" dirty="0">
                <a:latin typeface="Verdana" panose="020B0604030504040204" pitchFamily="34" charset="0"/>
                <a:ea typeface="Verdana" panose="020B0604030504040204" pitchFamily="34" charset="0"/>
                <a:cs typeface="Verdana" panose="020B0604030504040204" pitchFamily="34" charset="0"/>
              </a:rPr>
              <a:t>MIMOSA26_3   B=0  -7.59209deg,-3.96808deg,0.0561499deg</a:t>
            </a:r>
          </a:p>
          <a:p>
            <a:r>
              <a:rPr lang="en-GB" sz="1800" dirty="0">
                <a:latin typeface="Verdana" panose="020B0604030504040204" pitchFamily="34" charset="0"/>
                <a:ea typeface="Verdana" panose="020B0604030504040204" pitchFamily="34" charset="0"/>
                <a:cs typeface="Verdana" panose="020B0604030504040204" pitchFamily="34" charset="0"/>
              </a:rPr>
              <a:t>                      B=1  -7.46312deg,-3.71741deg,0.0810735deg</a:t>
            </a:r>
          </a:p>
          <a:p>
            <a:endParaRPr lang="en-GB" sz="1800" dirty="0">
              <a:latin typeface="Verdana" panose="020B0604030504040204" pitchFamily="34" charset="0"/>
              <a:ea typeface="Verdana" panose="020B0604030504040204" pitchFamily="34" charset="0"/>
              <a:cs typeface="Verdana" panose="020B0604030504040204" pitchFamily="34" charset="0"/>
            </a:endParaRPr>
          </a:p>
          <a:p>
            <a:r>
              <a:rPr lang="en-GB" sz="1800" dirty="0">
                <a:latin typeface="Verdana" panose="020B0604030504040204" pitchFamily="34" charset="0"/>
                <a:ea typeface="Verdana" panose="020B0604030504040204" pitchFamily="34" charset="0"/>
                <a:cs typeface="Verdana" panose="020B0604030504040204" pitchFamily="34" charset="0"/>
              </a:rPr>
              <a:t>MIMOSA26_4   B=0  -7.78793deg,-4.01162deg,0.251758deg</a:t>
            </a:r>
          </a:p>
          <a:p>
            <a:r>
              <a:rPr lang="en-GB" sz="1800" dirty="0">
                <a:latin typeface="Verdana" panose="020B0604030504040204" pitchFamily="34" charset="0"/>
                <a:ea typeface="Verdana" panose="020B0604030504040204" pitchFamily="34" charset="0"/>
                <a:cs typeface="Verdana" panose="020B0604030504040204" pitchFamily="34" charset="0"/>
              </a:rPr>
              <a:t>                      B=1  -7.8627deg,-4.08141deg,0.224428deg</a:t>
            </a:r>
          </a:p>
          <a:p>
            <a:endParaRPr lang="en-GB" sz="1800" dirty="0">
              <a:latin typeface="Verdana" panose="020B0604030504040204" pitchFamily="34" charset="0"/>
              <a:ea typeface="Verdana" panose="020B0604030504040204" pitchFamily="34" charset="0"/>
              <a:cs typeface="Verdana" panose="020B0604030504040204" pitchFamily="34" charset="0"/>
            </a:endParaRPr>
          </a:p>
          <a:p>
            <a:r>
              <a:rPr lang="en-GB" sz="1800" dirty="0">
                <a:latin typeface="Verdana" panose="020B0604030504040204" pitchFamily="34" charset="0"/>
                <a:ea typeface="Verdana" panose="020B0604030504040204" pitchFamily="34" charset="0"/>
                <a:cs typeface="Verdana" panose="020B0604030504040204" pitchFamily="34" charset="0"/>
              </a:rPr>
              <a:t>MIMOSA26_5   B=0  7.59776deg,3.74256deg,0.0428572deg</a:t>
            </a:r>
          </a:p>
          <a:p>
            <a:r>
              <a:rPr lang="en-GB" sz="1800" dirty="0">
                <a:latin typeface="Verdana" panose="020B0604030504040204" pitchFamily="34" charset="0"/>
                <a:ea typeface="Verdana" panose="020B0604030504040204" pitchFamily="34" charset="0"/>
                <a:cs typeface="Verdana" panose="020B0604030504040204" pitchFamily="34" charset="0"/>
              </a:rPr>
              <a:t>                      B=1  7.87038deg</a:t>
            </a:r>
            <a:r>
              <a:rPr lang="en-GB" sz="1800" dirty="0">
                <a:solidFill>
                  <a:srgbClr val="FF0000"/>
                </a:solidFill>
                <a:latin typeface="Verdana" panose="020B0604030504040204" pitchFamily="34" charset="0"/>
                <a:ea typeface="Verdana" panose="020B0604030504040204" pitchFamily="34" charset="0"/>
                <a:cs typeface="Verdana" panose="020B0604030504040204" pitchFamily="34" charset="0"/>
              </a:rPr>
              <a:t>,-0.588829deg</a:t>
            </a:r>
            <a:r>
              <a:rPr lang="en-GB" sz="1800" dirty="0">
                <a:latin typeface="Verdana" panose="020B0604030504040204" pitchFamily="34" charset="0"/>
                <a:ea typeface="Verdana" panose="020B0604030504040204" pitchFamily="34" charset="0"/>
                <a:cs typeface="Verdana" panose="020B0604030504040204" pitchFamily="34" charset="0"/>
              </a:rPr>
              <a:t>,-0.0336899deg</a:t>
            </a:r>
          </a:p>
          <a:p>
            <a:endParaRPr lang="en-GB" sz="1800" dirty="0">
              <a:latin typeface="Verdana" panose="020B0604030504040204" pitchFamily="34" charset="0"/>
              <a:ea typeface="Verdana" panose="020B0604030504040204" pitchFamily="34" charset="0"/>
              <a:cs typeface="Verdana" panose="020B0604030504040204" pitchFamily="34" charset="0"/>
            </a:endParaRPr>
          </a:p>
          <a:p>
            <a:endParaRPr lang="en-GB" dirty="0"/>
          </a:p>
          <a:p>
            <a:r>
              <a:rPr lang="en-GB" dirty="0"/>
              <a:t>    </a:t>
            </a:r>
          </a:p>
          <a:p>
            <a:r>
              <a:rPr lang="en-GB" dirty="0"/>
              <a:t> </a:t>
            </a:r>
          </a:p>
          <a:p>
            <a:endParaRPr lang="en-GB" dirty="0"/>
          </a:p>
          <a:p>
            <a:endParaRPr lang="en-GB" dirty="0"/>
          </a:p>
          <a:p>
            <a:endParaRPr lang="en-NL"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40173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260648"/>
            <a:ext cx="10009112" cy="800100"/>
          </a:xfrm>
        </p:spPr>
        <p:txBody>
          <a:bodyPr/>
          <a:lstStyle/>
          <a:p>
            <a:r>
              <a:rPr lang="nl-NL" sz="3200" b="0" dirty="0" err="1">
                <a:solidFill>
                  <a:srgbClr val="FF0000"/>
                </a:solidFill>
                <a:latin typeface="Verdana"/>
                <a:cs typeface="Verdana"/>
              </a:rPr>
              <a:t>Unbiased</a:t>
            </a:r>
            <a:r>
              <a:rPr lang="nl-NL" sz="3200" b="0" dirty="0">
                <a:solidFill>
                  <a:srgbClr val="FF0000"/>
                </a:solidFill>
                <a:latin typeface="Verdana"/>
                <a:cs typeface="Verdana"/>
              </a:rPr>
              <a:t> </a:t>
            </a:r>
            <a:r>
              <a:rPr lang="nl-NL" sz="3200" b="0" dirty="0" err="1">
                <a:solidFill>
                  <a:srgbClr val="FF0000"/>
                </a:solidFill>
                <a:latin typeface="Verdana"/>
                <a:cs typeface="Verdana"/>
              </a:rPr>
              <a:t>Alignment</a:t>
            </a:r>
            <a:endParaRPr lang="nl-NL" sz="3200" b="0" dirty="0">
              <a:solidFill>
                <a:srgbClr val="FF0000"/>
              </a:solidFill>
              <a:latin typeface="Verdana"/>
              <a:cs typeface="Verdana"/>
            </a:endParaRPr>
          </a:p>
        </p:txBody>
      </p:sp>
      <p:sp>
        <p:nvSpPr>
          <p:cNvPr id="3" name="TextBox 2">
            <a:extLst>
              <a:ext uri="{FF2B5EF4-FFF2-40B4-BE49-F238E27FC236}">
                <a16:creationId xmlns:a16="http://schemas.microsoft.com/office/drawing/2014/main" id="{3636E75F-9A80-774D-91ED-A21AD79ABF1C}"/>
              </a:ext>
            </a:extLst>
          </p:cNvPr>
          <p:cNvSpPr txBox="1"/>
          <p:nvPr/>
        </p:nvSpPr>
        <p:spPr>
          <a:xfrm>
            <a:off x="1415480" y="1214750"/>
            <a:ext cx="9289032" cy="5016758"/>
          </a:xfrm>
          <a:prstGeom prst="rect">
            <a:avLst/>
          </a:prstGeom>
          <a:noFill/>
        </p:spPr>
        <p:txBody>
          <a:bodyPr wrap="square" rtlCol="0">
            <a:spAutoFit/>
          </a:bodyPr>
          <a:lstStyle/>
          <a:p>
            <a:pPr marL="800100" lvl="1" indent="-342900">
              <a:buFontTx/>
              <a:buChar char="-"/>
            </a:pPr>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The position residuals in plane 0, then 1 are fitted (3 iterations)</a:t>
            </a:r>
          </a:p>
          <a:p>
            <a:pPr marL="800100" lvl="1" indent="-342900">
              <a:buFontTx/>
              <a:buChar char="-"/>
            </a:pPr>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The then positions in 0 and 1 are fixed and the rotations are fitted in planes 0 and 1 (2 iterations)</a:t>
            </a:r>
          </a:p>
          <a:p>
            <a:pPr marL="800100" lvl="1" indent="-342900">
              <a:buFontTx/>
              <a:buChar char="-"/>
            </a:pPr>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This gives an unbiased alignment of planes 0-3</a:t>
            </a:r>
          </a:p>
          <a:p>
            <a:pPr marL="800100" lvl="1" indent="-342900">
              <a:buFontTx/>
              <a:buChar char="-"/>
            </a:pPr>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Then the errors in planes 3-5 are put to their nominal values</a:t>
            </a:r>
          </a:p>
          <a:p>
            <a:pPr marL="800100" lvl="1" indent="-342900">
              <a:buFontTx/>
              <a:buChar char="-"/>
            </a:pPr>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After that the planes 3-5 are aligned in position (3 iterations)</a:t>
            </a:r>
          </a:p>
          <a:p>
            <a:pPr marL="800100" lvl="1" indent="-342900">
              <a:buFontTx/>
              <a:buChar char="-"/>
            </a:pPr>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Finally, the 9 Euler angles of planes 3-5 are fitted (2 iterations)</a:t>
            </a:r>
          </a:p>
          <a:p>
            <a:pPr lvl="1"/>
            <a:endPar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pPr lvl="1"/>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This gives detector that is fully aligned wrt the reference plane. </a:t>
            </a:r>
          </a:p>
          <a:p>
            <a:pPr lvl="1"/>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Note that this can only be done with straight lines (B=0 field)</a:t>
            </a:r>
          </a:p>
          <a:p>
            <a:pPr lvl="1"/>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The results for angles etc. are different from the Table on slide 1.</a:t>
            </a:r>
          </a:p>
          <a:p>
            <a:pPr lvl="1"/>
            <a:endPar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pPr lvl="1"/>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One can then fit all the B=0 field data with a curved fit and plot the residuals. This in order to comapre later to the B=0.5 and 1 T data sets.</a:t>
            </a:r>
          </a:p>
          <a:p>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endParaRPr lang="en-NL" sz="2000" dirty="0"/>
          </a:p>
        </p:txBody>
      </p:sp>
    </p:spTree>
    <p:extLst>
      <p:ext uri="{BB962C8B-B14F-4D97-AF65-F5344CB8AC3E}">
        <p14:creationId xmlns:p14="http://schemas.microsoft.com/office/powerpoint/2010/main" val="207597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44624"/>
            <a:ext cx="10009112" cy="800100"/>
          </a:xfrm>
        </p:spPr>
        <p:txBody>
          <a:bodyPr/>
          <a:lstStyle/>
          <a:p>
            <a:r>
              <a:rPr lang="nl-NL" sz="3200" b="0" dirty="0">
                <a:solidFill>
                  <a:srgbClr val="FF0000"/>
                </a:solidFill>
                <a:latin typeface="Verdana"/>
                <a:cs typeface="Verdana"/>
              </a:rPr>
              <a:t>  </a:t>
            </a:r>
            <a:r>
              <a:rPr lang="nl-NL" sz="3200" b="0" dirty="0" err="1">
                <a:solidFill>
                  <a:srgbClr val="FF0000"/>
                </a:solidFill>
                <a:latin typeface="Verdana"/>
                <a:cs typeface="Verdana"/>
              </a:rPr>
              <a:t>Alignment</a:t>
            </a:r>
            <a:r>
              <a:rPr lang="nl-NL" sz="3200" b="0" dirty="0">
                <a:solidFill>
                  <a:srgbClr val="FF0000"/>
                </a:solidFill>
                <a:latin typeface="Verdana"/>
                <a:cs typeface="Verdana"/>
              </a:rPr>
              <a:t> B=0 T run 6905</a:t>
            </a:r>
          </a:p>
        </p:txBody>
      </p:sp>
      <p:pic>
        <p:nvPicPr>
          <p:cNvPr id="5" name="Picture 4">
            <a:extLst>
              <a:ext uri="{FF2B5EF4-FFF2-40B4-BE49-F238E27FC236}">
                <a16:creationId xmlns:a16="http://schemas.microsoft.com/office/drawing/2014/main" id="{2F589B39-D409-C542-BAFE-4A10511A9D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50654" y="-700856"/>
            <a:ext cx="5575277" cy="8613576"/>
          </a:xfrm>
          <a:prstGeom prst="rect">
            <a:avLst/>
          </a:prstGeom>
        </p:spPr>
      </p:pic>
    </p:spTree>
    <p:extLst>
      <p:ext uri="{BB962C8B-B14F-4D97-AF65-F5344CB8AC3E}">
        <p14:creationId xmlns:p14="http://schemas.microsoft.com/office/powerpoint/2010/main" val="1210565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44624"/>
            <a:ext cx="10009112" cy="800100"/>
          </a:xfrm>
        </p:spPr>
        <p:txBody>
          <a:bodyPr/>
          <a:lstStyle/>
          <a:p>
            <a:r>
              <a:rPr lang="nl-NL" sz="3200" b="0" dirty="0">
                <a:solidFill>
                  <a:srgbClr val="FF0000"/>
                </a:solidFill>
                <a:latin typeface="Verdana"/>
                <a:cs typeface="Verdana"/>
              </a:rPr>
              <a:t>  </a:t>
            </a:r>
            <a:r>
              <a:rPr lang="nl-NL" sz="3200" b="0" dirty="0" err="1">
                <a:solidFill>
                  <a:srgbClr val="FF0000"/>
                </a:solidFill>
                <a:latin typeface="Verdana"/>
                <a:cs typeface="Verdana"/>
              </a:rPr>
              <a:t>Alignment</a:t>
            </a:r>
            <a:r>
              <a:rPr lang="nl-NL" sz="3200" b="0" dirty="0">
                <a:solidFill>
                  <a:srgbClr val="FF0000"/>
                </a:solidFill>
                <a:latin typeface="Verdana"/>
                <a:cs typeface="Verdana"/>
              </a:rPr>
              <a:t> B=0 T run 6905</a:t>
            </a:r>
          </a:p>
        </p:txBody>
      </p:sp>
      <p:pic>
        <p:nvPicPr>
          <p:cNvPr id="4" name="Picture 3">
            <a:extLst>
              <a:ext uri="{FF2B5EF4-FFF2-40B4-BE49-F238E27FC236}">
                <a16:creationId xmlns:a16="http://schemas.microsoft.com/office/drawing/2014/main" id="{CA8BC4AB-C387-9844-A127-68854BDF80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086432" y="-682211"/>
            <a:ext cx="5603852" cy="8657723"/>
          </a:xfrm>
          <a:prstGeom prst="rect">
            <a:avLst/>
          </a:prstGeom>
        </p:spPr>
      </p:pic>
    </p:spTree>
    <p:extLst>
      <p:ext uri="{BB962C8B-B14F-4D97-AF65-F5344CB8AC3E}">
        <p14:creationId xmlns:p14="http://schemas.microsoft.com/office/powerpoint/2010/main" val="3034261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260648"/>
            <a:ext cx="10009112" cy="800100"/>
          </a:xfrm>
        </p:spPr>
        <p:txBody>
          <a:bodyPr/>
          <a:lstStyle/>
          <a:p>
            <a:r>
              <a:rPr lang="nl-NL" sz="3200" b="0" dirty="0">
                <a:solidFill>
                  <a:srgbClr val="FF0000"/>
                </a:solidFill>
                <a:latin typeface="Verdana"/>
                <a:cs typeface="Verdana"/>
              </a:rPr>
              <a:t>Procedure </a:t>
            </a:r>
            <a:r>
              <a:rPr lang="nl-NL" sz="3200" b="0" dirty="0" err="1">
                <a:solidFill>
                  <a:srgbClr val="FF0000"/>
                </a:solidFill>
                <a:latin typeface="Verdana"/>
                <a:cs typeface="Verdana"/>
              </a:rPr>
              <a:t>for</a:t>
            </a:r>
            <a:r>
              <a:rPr lang="nl-NL" sz="3200" b="0" dirty="0">
                <a:solidFill>
                  <a:srgbClr val="FF0000"/>
                </a:solidFill>
                <a:latin typeface="Verdana"/>
                <a:cs typeface="Verdana"/>
              </a:rPr>
              <a:t> </a:t>
            </a:r>
            <a:r>
              <a:rPr lang="nl-NL" sz="3200" b="0" dirty="0" err="1">
                <a:solidFill>
                  <a:srgbClr val="FF0000"/>
                </a:solidFill>
                <a:latin typeface="Verdana"/>
                <a:cs typeface="Verdana"/>
              </a:rPr>
              <a:t>Alignment</a:t>
            </a:r>
            <a:r>
              <a:rPr lang="nl-NL" sz="3200" b="0" dirty="0">
                <a:solidFill>
                  <a:srgbClr val="FF0000"/>
                </a:solidFill>
                <a:latin typeface="Verdana"/>
                <a:cs typeface="Verdana"/>
              </a:rPr>
              <a:t>  in B field</a:t>
            </a:r>
          </a:p>
        </p:txBody>
      </p:sp>
      <p:sp>
        <p:nvSpPr>
          <p:cNvPr id="3" name="TextBox 2">
            <a:extLst>
              <a:ext uri="{FF2B5EF4-FFF2-40B4-BE49-F238E27FC236}">
                <a16:creationId xmlns:a16="http://schemas.microsoft.com/office/drawing/2014/main" id="{3636E75F-9A80-774D-91ED-A21AD79ABF1C}"/>
              </a:ext>
            </a:extLst>
          </p:cNvPr>
          <p:cNvSpPr txBox="1"/>
          <p:nvPr/>
        </p:nvSpPr>
        <p:spPr>
          <a:xfrm>
            <a:off x="1272177" y="1340768"/>
            <a:ext cx="9721080" cy="3477875"/>
          </a:xfrm>
          <a:prstGeom prst="rect">
            <a:avLst/>
          </a:prstGeom>
          <a:noFill/>
        </p:spPr>
        <p:txBody>
          <a:bodyPr wrap="square" rtlCol="0">
            <a:spAutoFit/>
          </a:bodyPr>
          <a:lstStyle/>
          <a:p>
            <a:pPr lvl="1"/>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Starting point is the B=0 field positions and rotations.</a:t>
            </a:r>
          </a:p>
          <a:p>
            <a:pPr lvl="1"/>
            <a:endPar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pPr lvl="1"/>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First, the positions of planes 0,1,3,4,5 are fitted in three iterations</a:t>
            </a:r>
          </a:p>
          <a:p>
            <a:pPr lvl="1"/>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Secondly, the 6 Euler angles in planes 0-1 and subsequently the 9 Euler angles in 3-5 are fitted in two iterations.</a:t>
            </a:r>
          </a:p>
          <a:p>
            <a:pPr lvl="1"/>
            <a:endPar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pPr lvl="1"/>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From the fits it is clear that rotations are need in all planes.</a:t>
            </a:r>
          </a:p>
          <a:p>
            <a:pPr lvl="1"/>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The shifts in positions are smaller but non zero.</a:t>
            </a:r>
          </a:p>
          <a:p>
            <a:pPr lvl="1"/>
            <a:endPar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pPr lvl="1"/>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The results of this procedure is shown in the following plots and Table.</a:t>
            </a:r>
          </a:p>
          <a:p>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endParaRPr lang="en-NL" sz="2000" dirty="0"/>
          </a:p>
        </p:txBody>
      </p:sp>
    </p:spTree>
    <p:extLst>
      <p:ext uri="{BB962C8B-B14F-4D97-AF65-F5344CB8AC3E}">
        <p14:creationId xmlns:p14="http://schemas.microsoft.com/office/powerpoint/2010/main" val="931325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44624"/>
            <a:ext cx="10009112" cy="800100"/>
          </a:xfrm>
        </p:spPr>
        <p:txBody>
          <a:bodyPr/>
          <a:lstStyle/>
          <a:p>
            <a:r>
              <a:rPr lang="nl-NL" sz="3200" b="0" dirty="0">
                <a:solidFill>
                  <a:srgbClr val="FF0000"/>
                </a:solidFill>
                <a:latin typeface="Verdana"/>
                <a:cs typeface="Verdana"/>
              </a:rPr>
              <a:t>  </a:t>
            </a:r>
            <a:r>
              <a:rPr lang="nl-NL" sz="3200" b="0" dirty="0" err="1">
                <a:solidFill>
                  <a:srgbClr val="FF0000"/>
                </a:solidFill>
                <a:latin typeface="Verdana"/>
                <a:cs typeface="Verdana"/>
              </a:rPr>
              <a:t>Alignment</a:t>
            </a:r>
            <a:r>
              <a:rPr lang="nl-NL" sz="3200" b="0" dirty="0">
                <a:solidFill>
                  <a:srgbClr val="FF0000"/>
                </a:solidFill>
                <a:latin typeface="Verdana"/>
                <a:cs typeface="Verdana"/>
              </a:rPr>
              <a:t> B=0.5 T run 6963</a:t>
            </a:r>
          </a:p>
        </p:txBody>
      </p:sp>
      <p:pic>
        <p:nvPicPr>
          <p:cNvPr id="4" name="Picture 3">
            <a:extLst>
              <a:ext uri="{FF2B5EF4-FFF2-40B4-BE49-F238E27FC236}">
                <a16:creationId xmlns:a16="http://schemas.microsoft.com/office/drawing/2014/main" id="{5BFFB2DB-E307-BC4A-A775-4C1793BED0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58440" y="-682211"/>
            <a:ext cx="5603852" cy="8657723"/>
          </a:xfrm>
          <a:prstGeom prst="rect">
            <a:avLst/>
          </a:prstGeom>
        </p:spPr>
      </p:pic>
      <p:sp>
        <p:nvSpPr>
          <p:cNvPr id="6" name="Rectangle 5">
            <a:extLst>
              <a:ext uri="{FF2B5EF4-FFF2-40B4-BE49-F238E27FC236}">
                <a16:creationId xmlns:a16="http://schemas.microsoft.com/office/drawing/2014/main" id="{F968CD5C-6577-FB4A-ACF2-1D8FCD137EF9}"/>
              </a:ext>
            </a:extLst>
          </p:cNvPr>
          <p:cNvSpPr/>
          <p:nvPr/>
        </p:nvSpPr>
        <p:spPr>
          <a:xfrm>
            <a:off x="10167927" y="2937138"/>
            <a:ext cx="2013551" cy="707886"/>
          </a:xfrm>
          <a:prstGeom prst="rect">
            <a:avLst/>
          </a:prstGeom>
        </p:spPr>
        <p:txBody>
          <a:bodyPr wrap="square">
            <a:spAutoFit/>
          </a:bodyPr>
          <a:lstStyle/>
          <a:p>
            <a:r>
              <a:rPr lang="en-GB" sz="2000" dirty="0">
                <a:latin typeface="Verdana" panose="020B0604030504040204" pitchFamily="34" charset="0"/>
                <a:ea typeface="Verdana" panose="020B0604030504040204" pitchFamily="34" charset="0"/>
                <a:cs typeface="Verdana" panose="020B0604030504040204" pitchFamily="34" charset="0"/>
              </a:rPr>
              <a:t>W</a:t>
            </a:r>
            <a:r>
              <a:rPr lang="en-NL" sz="2000" dirty="0">
                <a:latin typeface="Verdana" panose="020B0604030504040204" pitchFamily="34" charset="0"/>
                <a:ea typeface="Verdana" panose="020B0604030504040204" pitchFamily="34" charset="0"/>
                <a:cs typeface="Verdana" panose="020B0604030504040204" pitchFamily="34" charset="0"/>
              </a:rPr>
              <a:t>ith B field angle -0.0175</a:t>
            </a:r>
          </a:p>
        </p:txBody>
      </p:sp>
    </p:spTree>
    <p:extLst>
      <p:ext uri="{BB962C8B-B14F-4D97-AF65-F5344CB8AC3E}">
        <p14:creationId xmlns:p14="http://schemas.microsoft.com/office/powerpoint/2010/main" val="4184409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44624"/>
            <a:ext cx="10009112" cy="800100"/>
          </a:xfrm>
        </p:spPr>
        <p:txBody>
          <a:bodyPr/>
          <a:lstStyle/>
          <a:p>
            <a:r>
              <a:rPr lang="nl-NL" sz="3200" b="0" dirty="0">
                <a:solidFill>
                  <a:srgbClr val="FF0000"/>
                </a:solidFill>
                <a:latin typeface="Verdana"/>
                <a:cs typeface="Verdana"/>
              </a:rPr>
              <a:t>  </a:t>
            </a:r>
            <a:r>
              <a:rPr lang="nl-NL" sz="3200" b="0" dirty="0" err="1">
                <a:solidFill>
                  <a:srgbClr val="FF0000"/>
                </a:solidFill>
                <a:latin typeface="Verdana"/>
                <a:cs typeface="Verdana"/>
              </a:rPr>
              <a:t>Alignment</a:t>
            </a:r>
            <a:r>
              <a:rPr lang="nl-NL" sz="3200" b="0" dirty="0">
                <a:solidFill>
                  <a:srgbClr val="FF0000"/>
                </a:solidFill>
                <a:latin typeface="Verdana"/>
                <a:cs typeface="Verdana"/>
              </a:rPr>
              <a:t> B=0.5 T run 6963</a:t>
            </a:r>
          </a:p>
        </p:txBody>
      </p:sp>
      <p:pic>
        <p:nvPicPr>
          <p:cNvPr id="5" name="Picture 4">
            <a:extLst>
              <a:ext uri="{FF2B5EF4-FFF2-40B4-BE49-F238E27FC236}">
                <a16:creationId xmlns:a16="http://schemas.microsoft.com/office/drawing/2014/main" id="{AA8AC1F1-C72E-F74F-8604-58457B5A91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44597" y="-656863"/>
            <a:ext cx="5553053" cy="8579240"/>
          </a:xfrm>
          <a:prstGeom prst="rect">
            <a:avLst/>
          </a:prstGeom>
        </p:spPr>
      </p:pic>
      <p:sp>
        <p:nvSpPr>
          <p:cNvPr id="6" name="Rectangle 5">
            <a:extLst>
              <a:ext uri="{FF2B5EF4-FFF2-40B4-BE49-F238E27FC236}">
                <a16:creationId xmlns:a16="http://schemas.microsoft.com/office/drawing/2014/main" id="{1B84AB01-54E6-6541-B8AE-40E70DADF84E}"/>
              </a:ext>
            </a:extLst>
          </p:cNvPr>
          <p:cNvSpPr/>
          <p:nvPr/>
        </p:nvSpPr>
        <p:spPr>
          <a:xfrm>
            <a:off x="10186661" y="2937138"/>
            <a:ext cx="2005339" cy="707886"/>
          </a:xfrm>
          <a:prstGeom prst="rect">
            <a:avLst/>
          </a:prstGeom>
        </p:spPr>
        <p:txBody>
          <a:bodyPr wrap="square">
            <a:spAutoFit/>
          </a:bodyPr>
          <a:lstStyle/>
          <a:p>
            <a:pPr lvl="0"/>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W</a:t>
            </a:r>
            <a:r>
              <a:rPr lang="en-NL" sz="2000" dirty="0">
                <a:solidFill>
                  <a:srgbClr val="000000"/>
                </a:solidFill>
                <a:latin typeface="Verdana" panose="020B0604030504040204" pitchFamily="34" charset="0"/>
                <a:ea typeface="Verdana" panose="020B0604030504040204" pitchFamily="34" charset="0"/>
                <a:cs typeface="Verdana" panose="020B0604030504040204" pitchFamily="34" charset="0"/>
              </a:rPr>
              <a:t>ith B field angle -0.0175</a:t>
            </a:r>
          </a:p>
        </p:txBody>
      </p:sp>
    </p:spTree>
    <p:extLst>
      <p:ext uri="{BB962C8B-B14F-4D97-AF65-F5344CB8AC3E}">
        <p14:creationId xmlns:p14="http://schemas.microsoft.com/office/powerpoint/2010/main" val="2020255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44624"/>
            <a:ext cx="10009112" cy="800100"/>
          </a:xfrm>
        </p:spPr>
        <p:txBody>
          <a:bodyPr/>
          <a:lstStyle/>
          <a:p>
            <a:r>
              <a:rPr lang="nl-NL" sz="3200" b="0" dirty="0">
                <a:solidFill>
                  <a:srgbClr val="FF0000"/>
                </a:solidFill>
                <a:latin typeface="Verdana"/>
                <a:cs typeface="Verdana"/>
              </a:rPr>
              <a:t>  </a:t>
            </a:r>
            <a:r>
              <a:rPr lang="nl-NL" sz="3200" b="0" dirty="0" err="1">
                <a:solidFill>
                  <a:srgbClr val="FF0000"/>
                </a:solidFill>
                <a:latin typeface="Verdana"/>
                <a:cs typeface="Verdana"/>
              </a:rPr>
              <a:t>Alignment</a:t>
            </a:r>
            <a:r>
              <a:rPr lang="nl-NL" sz="3200" b="0" dirty="0">
                <a:solidFill>
                  <a:srgbClr val="FF0000"/>
                </a:solidFill>
                <a:latin typeface="Verdana"/>
                <a:cs typeface="Verdana"/>
              </a:rPr>
              <a:t> B=1 T run 6986</a:t>
            </a:r>
          </a:p>
        </p:txBody>
      </p:sp>
      <p:pic>
        <p:nvPicPr>
          <p:cNvPr id="5" name="Picture 4">
            <a:extLst>
              <a:ext uri="{FF2B5EF4-FFF2-40B4-BE49-F238E27FC236}">
                <a16:creationId xmlns:a16="http://schemas.microsoft.com/office/drawing/2014/main" id="{7EED33C2-4BA6-D247-8685-9D4B0CE880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086432" y="-677452"/>
            <a:ext cx="5603852" cy="8657723"/>
          </a:xfrm>
          <a:prstGeom prst="rect">
            <a:avLst/>
          </a:prstGeom>
        </p:spPr>
      </p:pic>
    </p:spTree>
    <p:extLst>
      <p:ext uri="{BB962C8B-B14F-4D97-AF65-F5344CB8AC3E}">
        <p14:creationId xmlns:p14="http://schemas.microsoft.com/office/powerpoint/2010/main" val="1295971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44624"/>
            <a:ext cx="10009112" cy="800100"/>
          </a:xfrm>
        </p:spPr>
        <p:txBody>
          <a:bodyPr/>
          <a:lstStyle/>
          <a:p>
            <a:r>
              <a:rPr lang="nl-NL" sz="3200" b="0" dirty="0">
                <a:solidFill>
                  <a:srgbClr val="FF0000"/>
                </a:solidFill>
                <a:latin typeface="Verdana"/>
                <a:cs typeface="Verdana"/>
              </a:rPr>
              <a:t>  </a:t>
            </a:r>
            <a:r>
              <a:rPr lang="nl-NL" sz="3200" b="0" dirty="0" err="1">
                <a:solidFill>
                  <a:srgbClr val="FF0000"/>
                </a:solidFill>
                <a:latin typeface="Verdana"/>
                <a:cs typeface="Verdana"/>
              </a:rPr>
              <a:t>Alignment</a:t>
            </a:r>
            <a:r>
              <a:rPr lang="nl-NL" sz="3200" b="0" dirty="0">
                <a:solidFill>
                  <a:srgbClr val="FF0000"/>
                </a:solidFill>
                <a:latin typeface="Verdana"/>
                <a:cs typeface="Verdana"/>
              </a:rPr>
              <a:t> B=1 T run 6986</a:t>
            </a:r>
          </a:p>
        </p:txBody>
      </p:sp>
      <p:pic>
        <p:nvPicPr>
          <p:cNvPr id="4" name="Picture 3">
            <a:extLst>
              <a:ext uri="{FF2B5EF4-FFF2-40B4-BE49-F238E27FC236}">
                <a16:creationId xmlns:a16="http://schemas.microsoft.com/office/drawing/2014/main" id="{29A4DE88-9ACF-DD47-8273-C8DC171656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58440" y="-690223"/>
            <a:ext cx="5603852" cy="8657723"/>
          </a:xfrm>
          <a:prstGeom prst="rect">
            <a:avLst/>
          </a:prstGeom>
        </p:spPr>
      </p:pic>
    </p:spTree>
    <p:extLst>
      <p:ext uri="{BB962C8B-B14F-4D97-AF65-F5344CB8AC3E}">
        <p14:creationId xmlns:p14="http://schemas.microsoft.com/office/powerpoint/2010/main" val="281248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260648"/>
            <a:ext cx="10009112" cy="800100"/>
          </a:xfrm>
        </p:spPr>
        <p:txBody>
          <a:bodyPr/>
          <a:lstStyle/>
          <a:p>
            <a:r>
              <a:rPr lang="nl-NL" sz="3200" b="0" dirty="0">
                <a:solidFill>
                  <a:srgbClr val="FF0000"/>
                </a:solidFill>
                <a:latin typeface="Verdana"/>
                <a:cs typeface="Verdana"/>
              </a:rPr>
              <a:t>  </a:t>
            </a:r>
            <a:r>
              <a:rPr lang="nl-NL" sz="3200" b="0" dirty="0" err="1">
                <a:solidFill>
                  <a:srgbClr val="FF0000"/>
                </a:solidFill>
                <a:latin typeface="Verdana"/>
                <a:cs typeface="Verdana"/>
              </a:rPr>
              <a:t>Alignment</a:t>
            </a:r>
            <a:r>
              <a:rPr lang="nl-NL" sz="3200" b="0" dirty="0">
                <a:solidFill>
                  <a:srgbClr val="FF0000"/>
                </a:solidFill>
                <a:latin typeface="Verdana"/>
                <a:cs typeface="Verdana"/>
              </a:rPr>
              <a:t> </a:t>
            </a:r>
            <a:r>
              <a:rPr lang="nl-NL" sz="3200" b="0" dirty="0" err="1">
                <a:solidFill>
                  <a:srgbClr val="FF0000"/>
                </a:solidFill>
                <a:latin typeface="Verdana"/>
                <a:cs typeface="Verdana"/>
              </a:rPr>
              <a:t>results</a:t>
            </a:r>
            <a:r>
              <a:rPr lang="nl-NL" sz="3200" b="0" dirty="0">
                <a:solidFill>
                  <a:srgbClr val="FF0000"/>
                </a:solidFill>
                <a:latin typeface="Verdana"/>
                <a:cs typeface="Verdana"/>
              </a:rPr>
              <a:t> </a:t>
            </a:r>
          </a:p>
        </p:txBody>
      </p:sp>
      <p:sp>
        <p:nvSpPr>
          <p:cNvPr id="5" name="TextBox 4">
            <a:extLst>
              <a:ext uri="{FF2B5EF4-FFF2-40B4-BE49-F238E27FC236}">
                <a16:creationId xmlns:a16="http://schemas.microsoft.com/office/drawing/2014/main" id="{89F77EE4-2199-7F40-8F78-4D5CD00A099F}"/>
              </a:ext>
            </a:extLst>
          </p:cNvPr>
          <p:cNvSpPr txBox="1"/>
          <p:nvPr/>
        </p:nvSpPr>
        <p:spPr>
          <a:xfrm>
            <a:off x="1127448" y="1124744"/>
            <a:ext cx="10513168" cy="4893647"/>
          </a:xfrm>
          <a:prstGeom prst="rect">
            <a:avLst/>
          </a:prstGeom>
          <a:noFill/>
        </p:spPr>
        <p:txBody>
          <a:bodyPr wrap="square" rtlCol="0">
            <a:spAutoFit/>
          </a:bodyPr>
          <a:lstStyle/>
          <a:p>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plane            B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pos</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x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pos</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y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pos</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z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euleryz</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eulerxz</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eulerxy</a:t>
            </a:r>
            <a:endPar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(T)   (um)       (um)       (mm)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deg</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deg</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deg</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a:t>
            </a:r>
          </a:p>
          <a:p>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en-GB" sz="1800" dirty="0">
                <a:solidFill>
                  <a:srgbClr val="000000"/>
                </a:solidFill>
                <a:latin typeface="Verdana" panose="020B0604030504040204" pitchFamily="34" charset="0"/>
                <a:ea typeface="Verdana" panose="020B0604030504040204" pitchFamily="34" charset="0"/>
                <a:cs typeface="Verdana" panose="020B0604030504040204" pitchFamily="34" charset="0"/>
              </a:rPr>
              <a:t>MIMOSA26_0   0   -25.984    -45.495        0.04     2.10264   -1.18419   -0.454928</a:t>
            </a:r>
          </a:p>
          <a:p>
            <a:r>
              <a:rPr lang="en-GB" sz="1800" dirty="0">
                <a:solidFill>
                  <a:srgbClr val="000000"/>
                </a:solidFill>
                <a:latin typeface="Verdana" panose="020B0604030504040204" pitchFamily="34" charset="0"/>
                <a:ea typeface="Verdana" panose="020B0604030504040204" pitchFamily="34" charset="0"/>
                <a:cs typeface="Verdana" panose="020B0604030504040204" pitchFamily="34" charset="0"/>
              </a:rPr>
              <a:t>                      0.5  -28.721    -44.259        0.04     0.54671    1.68123    -0.53371</a:t>
            </a:r>
          </a:p>
          <a:p>
            <a:r>
              <a:rPr lang="en-GB" sz="1800" dirty="0">
                <a:solidFill>
                  <a:srgbClr val="000000"/>
                </a:solidFill>
                <a:latin typeface="Verdana" panose="020B0604030504040204" pitchFamily="34" charset="0"/>
                <a:ea typeface="Verdana" panose="020B0604030504040204" pitchFamily="34" charset="0"/>
                <a:cs typeface="Verdana" panose="020B0604030504040204" pitchFamily="34" charset="0"/>
              </a:rPr>
              <a:t>                      1.0- 27.749    -41.764        0.04     1.3865      3.97541    -0.53222</a:t>
            </a:r>
          </a:p>
          <a:p>
            <a:r>
              <a:rPr lang="en-GB" sz="1800" dirty="0">
                <a:solidFill>
                  <a:srgbClr val="000000"/>
                </a:solidFill>
                <a:latin typeface="Verdana" panose="020B0604030504040204" pitchFamily="34" charset="0"/>
                <a:ea typeface="Verdana" panose="020B0604030504040204" pitchFamily="34" charset="0"/>
                <a:cs typeface="Verdana" panose="020B0604030504040204" pitchFamily="34" charset="0"/>
              </a:rPr>
              <a:t> MIMOSA26_1   0  -199.698   121.753      23.94     2.00295   -0.386747  -0.751205</a:t>
            </a:r>
          </a:p>
          <a:p>
            <a:r>
              <a:rPr lang="en-GB" sz="1800" dirty="0">
                <a:solidFill>
                  <a:srgbClr val="000000"/>
                </a:solidFill>
                <a:latin typeface="Verdana" panose="020B0604030504040204" pitchFamily="34" charset="0"/>
                <a:ea typeface="Verdana" panose="020B0604030504040204" pitchFamily="34" charset="0"/>
                <a:cs typeface="Verdana" panose="020B0604030504040204" pitchFamily="34" charset="0"/>
              </a:rPr>
              <a:t>                      0.5 -200.336   122.324      23.94    -1.54412   -1.51209    -0.782374</a:t>
            </a:r>
          </a:p>
          <a:p>
            <a:r>
              <a:rPr lang="en-GB" sz="1800" dirty="0">
                <a:solidFill>
                  <a:srgbClr val="000000"/>
                </a:solidFill>
                <a:latin typeface="Verdana" panose="020B0604030504040204" pitchFamily="34" charset="0"/>
                <a:ea typeface="Verdana" panose="020B0604030504040204" pitchFamily="34" charset="0"/>
                <a:cs typeface="Verdana" panose="020B0604030504040204" pitchFamily="34" charset="0"/>
              </a:rPr>
              <a:t>                      1.0 -198.976   122.956      23.94     1.50705    2.24359    -0.788562</a:t>
            </a:r>
          </a:p>
          <a:p>
            <a:r>
              <a:rPr lang="en-GB" sz="1800" dirty="0">
                <a:solidFill>
                  <a:srgbClr val="000000"/>
                </a:solidFill>
                <a:latin typeface="Verdana" panose="020B0604030504040204" pitchFamily="34" charset="0"/>
                <a:ea typeface="Verdana" panose="020B0604030504040204" pitchFamily="34" charset="0"/>
                <a:cs typeface="Verdana" panose="020B0604030504040204" pitchFamily="34" charset="0"/>
              </a:rPr>
              <a:t> MIMOSA26_3   0   -154.309     53.843    369.81  -23.0476     -3.10262     0.167991</a:t>
            </a:r>
          </a:p>
          <a:p>
            <a:r>
              <a:rPr lang="en-GB" sz="1800" dirty="0">
                <a:solidFill>
                  <a:srgbClr val="000000"/>
                </a:solidFill>
                <a:latin typeface="Verdana" panose="020B0604030504040204" pitchFamily="34" charset="0"/>
                <a:ea typeface="Verdana" panose="020B0604030504040204" pitchFamily="34" charset="0"/>
                <a:cs typeface="Verdana" panose="020B0604030504040204" pitchFamily="34" charset="0"/>
              </a:rPr>
              <a:t>                      0.5 -156.498     50.197    369.81  -14.6385     -3.64779     0.180253</a:t>
            </a:r>
          </a:p>
          <a:p>
            <a:r>
              <a:rPr lang="en-GB" sz="1800" dirty="0">
                <a:solidFill>
                  <a:srgbClr val="000000"/>
                </a:solidFill>
                <a:latin typeface="Verdana" panose="020B0604030504040204" pitchFamily="34" charset="0"/>
                <a:ea typeface="Verdana" panose="020B0604030504040204" pitchFamily="34" charset="0"/>
                <a:cs typeface="Verdana" panose="020B0604030504040204" pitchFamily="34" charset="0"/>
              </a:rPr>
              <a:t>                      1.0 -154.733     46.909    369.81    -8.48052   -5.42585     0.354432</a:t>
            </a:r>
          </a:p>
          <a:p>
            <a:r>
              <a:rPr lang="en-GB" sz="1800" dirty="0">
                <a:solidFill>
                  <a:srgbClr val="000000"/>
                </a:solidFill>
                <a:latin typeface="Verdana" panose="020B0604030504040204" pitchFamily="34" charset="0"/>
                <a:ea typeface="Verdana" panose="020B0604030504040204" pitchFamily="34" charset="0"/>
                <a:cs typeface="Verdana" panose="020B0604030504040204" pitchFamily="34" charset="0"/>
              </a:rPr>
              <a:t> MIMOSA26_4    0    63.521    176.188    392.27  -23.476       -3.18977     0.360047</a:t>
            </a:r>
          </a:p>
          <a:p>
            <a:r>
              <a:rPr lang="en-GB" sz="1800" dirty="0">
                <a:solidFill>
                  <a:srgbClr val="000000"/>
                </a:solidFill>
                <a:latin typeface="Verdana" panose="020B0604030504040204" pitchFamily="34" charset="0"/>
                <a:ea typeface="Verdana" panose="020B0604030504040204" pitchFamily="34" charset="0"/>
                <a:cs typeface="Verdana" panose="020B0604030504040204" pitchFamily="34" charset="0"/>
              </a:rPr>
              <a:t>                       0.5   61.565    175.247    392.27  -14.8068      -3.18112    0.351739</a:t>
            </a:r>
          </a:p>
          <a:p>
            <a:r>
              <a:rPr lang="en-GB" sz="1800" dirty="0">
                <a:solidFill>
                  <a:srgbClr val="000000"/>
                </a:solidFill>
                <a:latin typeface="Verdana" panose="020B0604030504040204" pitchFamily="34" charset="0"/>
                <a:ea typeface="Verdana" panose="020B0604030504040204" pitchFamily="34" charset="0"/>
                <a:cs typeface="Verdana" panose="020B0604030504040204" pitchFamily="34" charset="0"/>
              </a:rPr>
              <a:t>                       1.0   61.257    175.773    392.27    -8.34479    -4.67344    0.505291</a:t>
            </a:r>
          </a:p>
          <a:p>
            <a:r>
              <a:rPr lang="en-GB" sz="1800" dirty="0">
                <a:solidFill>
                  <a:srgbClr val="000000"/>
                </a:solidFill>
                <a:latin typeface="Verdana" panose="020B0604030504040204" pitchFamily="34" charset="0"/>
                <a:ea typeface="Verdana" panose="020B0604030504040204" pitchFamily="34" charset="0"/>
                <a:cs typeface="Verdana" panose="020B0604030504040204" pitchFamily="34" charset="0"/>
              </a:rPr>
              <a:t> MIMOSA26_5   0    -40.305    -19.455    415.84    23.4629       3.01622    0.174065</a:t>
            </a:r>
          </a:p>
          <a:p>
            <a:r>
              <a:rPr lang="en-GB" sz="1800" dirty="0">
                <a:solidFill>
                  <a:srgbClr val="000000"/>
                </a:solidFill>
                <a:latin typeface="Verdana" panose="020B0604030504040204" pitchFamily="34" charset="0"/>
                <a:ea typeface="Verdana" panose="020B0604030504040204" pitchFamily="34" charset="0"/>
                <a:cs typeface="Verdana" panose="020B0604030504040204" pitchFamily="34" charset="0"/>
              </a:rPr>
              <a:t>                      0.5   -28.377    -12.54      415.84    14.6509       0.577541   0.236001</a:t>
            </a:r>
          </a:p>
          <a:p>
            <a:r>
              <a:rPr lang="en-GB" sz="1800" dirty="0">
                <a:solidFill>
                  <a:srgbClr val="000000"/>
                </a:solidFill>
                <a:latin typeface="Verdana" panose="020B0604030504040204" pitchFamily="34" charset="0"/>
                <a:ea typeface="Verdana" panose="020B0604030504040204" pitchFamily="34" charset="0"/>
                <a:cs typeface="Verdana" panose="020B0604030504040204" pitchFamily="34" charset="0"/>
              </a:rPr>
              <a:t>                      1.0   -27.935    -10.875    415.84      8.06444     0.989785   0.423359</a:t>
            </a:r>
          </a:p>
        </p:txBody>
      </p:sp>
    </p:spTree>
    <p:extLst>
      <p:ext uri="{BB962C8B-B14F-4D97-AF65-F5344CB8AC3E}">
        <p14:creationId xmlns:p14="http://schemas.microsoft.com/office/powerpoint/2010/main" val="1735649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260648"/>
            <a:ext cx="10009112" cy="800100"/>
          </a:xfrm>
        </p:spPr>
        <p:txBody>
          <a:bodyPr/>
          <a:lstStyle/>
          <a:p>
            <a:r>
              <a:rPr lang="nl-NL" sz="3200" b="0" dirty="0">
                <a:solidFill>
                  <a:srgbClr val="FF0000"/>
                </a:solidFill>
                <a:latin typeface="Verdana"/>
                <a:cs typeface="Verdana"/>
              </a:rPr>
              <a:t>  </a:t>
            </a:r>
            <a:r>
              <a:rPr lang="nl-NL" sz="3200" b="0" dirty="0" err="1">
                <a:solidFill>
                  <a:srgbClr val="FF0000"/>
                </a:solidFill>
                <a:latin typeface="Verdana"/>
                <a:cs typeface="Verdana"/>
              </a:rPr>
              <a:t>Interpretation</a:t>
            </a:r>
            <a:r>
              <a:rPr lang="nl-NL" sz="3200" b="0" dirty="0">
                <a:solidFill>
                  <a:srgbClr val="FF0000"/>
                </a:solidFill>
                <a:latin typeface="Verdana"/>
                <a:cs typeface="Verdana"/>
              </a:rPr>
              <a:t> of </a:t>
            </a:r>
            <a:r>
              <a:rPr lang="nl-NL" sz="3200" b="0" dirty="0" err="1">
                <a:solidFill>
                  <a:srgbClr val="FF0000"/>
                </a:solidFill>
                <a:latin typeface="Verdana"/>
                <a:cs typeface="Verdana"/>
              </a:rPr>
              <a:t>the</a:t>
            </a:r>
            <a:r>
              <a:rPr lang="nl-NL" sz="3200" b="0" dirty="0">
                <a:solidFill>
                  <a:srgbClr val="FF0000"/>
                </a:solidFill>
                <a:latin typeface="Verdana"/>
                <a:cs typeface="Verdana"/>
              </a:rPr>
              <a:t> </a:t>
            </a:r>
            <a:r>
              <a:rPr lang="nl-NL" sz="3200" b="0" dirty="0" err="1">
                <a:solidFill>
                  <a:srgbClr val="FF0000"/>
                </a:solidFill>
                <a:latin typeface="Verdana"/>
                <a:cs typeface="Verdana"/>
              </a:rPr>
              <a:t>alignment</a:t>
            </a:r>
            <a:r>
              <a:rPr lang="nl-NL" sz="3200" b="0" dirty="0">
                <a:solidFill>
                  <a:srgbClr val="FF0000"/>
                </a:solidFill>
                <a:latin typeface="Verdana"/>
                <a:cs typeface="Verdana"/>
              </a:rPr>
              <a:t> </a:t>
            </a:r>
            <a:r>
              <a:rPr lang="nl-NL" sz="3200" b="0" dirty="0" err="1">
                <a:solidFill>
                  <a:srgbClr val="FF0000"/>
                </a:solidFill>
                <a:latin typeface="Verdana"/>
                <a:cs typeface="Verdana"/>
              </a:rPr>
              <a:t>results</a:t>
            </a:r>
            <a:r>
              <a:rPr lang="nl-NL" sz="3200" b="0" dirty="0">
                <a:solidFill>
                  <a:srgbClr val="FF0000"/>
                </a:solidFill>
                <a:latin typeface="Verdana"/>
                <a:cs typeface="Verdana"/>
              </a:rPr>
              <a:t> </a:t>
            </a:r>
          </a:p>
        </p:txBody>
      </p:sp>
      <p:sp>
        <p:nvSpPr>
          <p:cNvPr id="5" name="TextBox 4">
            <a:extLst>
              <a:ext uri="{FF2B5EF4-FFF2-40B4-BE49-F238E27FC236}">
                <a16:creationId xmlns:a16="http://schemas.microsoft.com/office/drawing/2014/main" id="{89F77EE4-2199-7F40-8F78-4D5CD00A099F}"/>
              </a:ext>
            </a:extLst>
          </p:cNvPr>
          <p:cNvSpPr txBox="1"/>
          <p:nvPr/>
        </p:nvSpPr>
        <p:spPr>
          <a:xfrm>
            <a:off x="1631504" y="1196752"/>
            <a:ext cx="10009112" cy="4985980"/>
          </a:xfrm>
          <a:prstGeom prst="rect">
            <a:avLst/>
          </a:prstGeom>
          <a:noFill/>
        </p:spPr>
        <p:txBody>
          <a:bodyPr wrap="square" rtlCol="0">
            <a:spAutoFit/>
          </a:bodyPr>
          <a:lstStyle/>
          <a:p>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The shift in position </a:t>
            </a:r>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are largest for plane 5:   13 and 9 um (x y)</a:t>
            </a:r>
          </a:p>
          <a:p>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 Other planes also move e.g. plane 0: 3 and 4 um plane 3: 2 and 7 um</a:t>
            </a:r>
          </a:p>
          <a:p>
            <a:endPar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Rotations</a:t>
            </a:r>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 in </a:t>
            </a:r>
            <a:r>
              <a:rPr lang="en-GB" sz="2000" dirty="0" err="1">
                <a:solidFill>
                  <a:srgbClr val="000000"/>
                </a:solidFill>
                <a:latin typeface="Verdana" panose="020B0604030504040204" pitchFamily="34" charset="0"/>
                <a:ea typeface="Verdana" panose="020B0604030504040204" pitchFamily="34" charset="0"/>
                <a:cs typeface="Verdana" panose="020B0604030504040204" pitchFamily="34" charset="0"/>
              </a:rPr>
              <a:t>euleryz</a:t>
            </a:r>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 and </a:t>
            </a:r>
            <a:r>
              <a:rPr lang="en-GB" sz="2000" dirty="0" err="1">
                <a:solidFill>
                  <a:srgbClr val="000000"/>
                </a:solidFill>
                <a:latin typeface="Verdana" panose="020B0604030504040204" pitchFamily="34" charset="0"/>
                <a:ea typeface="Verdana" panose="020B0604030504040204" pitchFamily="34" charset="0"/>
                <a:cs typeface="Verdana" panose="020B0604030504040204" pitchFamily="34" charset="0"/>
              </a:rPr>
              <a:t>eulerxz</a:t>
            </a:r>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 are far larger and have more impact on the residuals. </a:t>
            </a:r>
            <a:r>
              <a:rPr lang="en-GB" sz="2000" dirty="0" err="1">
                <a:solidFill>
                  <a:srgbClr val="000000"/>
                </a:solidFill>
                <a:latin typeface="Verdana" panose="020B0604030504040204" pitchFamily="34" charset="0"/>
                <a:ea typeface="Verdana" panose="020B0604030504040204" pitchFamily="34" charset="0"/>
                <a:cs typeface="Verdana" panose="020B0604030504040204" pitchFamily="34" charset="0"/>
              </a:rPr>
              <a:t>Eulerxy</a:t>
            </a:r>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 is rather stable and has a smaller impact.</a:t>
            </a:r>
          </a:p>
          <a:p>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Concerning planes 3-4-5:</a:t>
            </a:r>
          </a:p>
          <a:p>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 There is a pattern  for </a:t>
            </a:r>
            <a:r>
              <a:rPr lang="en-GB" sz="2000" dirty="0" err="1">
                <a:solidFill>
                  <a:srgbClr val="000000"/>
                </a:solidFill>
                <a:latin typeface="Verdana" panose="020B0604030504040204" pitchFamily="34" charset="0"/>
                <a:ea typeface="Verdana" panose="020B0604030504040204" pitchFamily="34" charset="0"/>
                <a:cs typeface="Verdana" panose="020B0604030504040204" pitchFamily="34" charset="0"/>
              </a:rPr>
              <a:t>euleryz</a:t>
            </a:r>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 “-angle – angle +angle”  </a:t>
            </a:r>
          </a:p>
          <a:p>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 The angle is large: 23, 14 and 8 degrees (B=0,0.5,1 T); with a linear trend.</a:t>
            </a:r>
          </a:p>
          <a:p>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 The  </a:t>
            </a:r>
            <a:r>
              <a:rPr lang="en-GB" sz="2000" dirty="0" err="1">
                <a:solidFill>
                  <a:srgbClr val="000000"/>
                </a:solidFill>
                <a:latin typeface="Verdana" panose="020B0604030504040204" pitchFamily="34" charset="0"/>
                <a:ea typeface="Verdana" panose="020B0604030504040204" pitchFamily="34" charset="0"/>
                <a:cs typeface="Verdana" panose="020B0604030504040204" pitchFamily="34" charset="0"/>
              </a:rPr>
              <a:t>eulerxz</a:t>
            </a:r>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 is more stable but still changes by 2 degrees.</a:t>
            </a:r>
          </a:p>
          <a:p>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In planes 0-1 </a:t>
            </a:r>
            <a:r>
              <a:rPr lang="en-GB" sz="2000" dirty="0" err="1">
                <a:solidFill>
                  <a:srgbClr val="000000"/>
                </a:solidFill>
                <a:latin typeface="Verdana" panose="020B0604030504040204" pitchFamily="34" charset="0"/>
                <a:ea typeface="Verdana" panose="020B0604030504040204" pitchFamily="34" charset="0"/>
                <a:cs typeface="Verdana" panose="020B0604030504040204" pitchFamily="34" charset="0"/>
              </a:rPr>
              <a:t>euleryz</a:t>
            </a:r>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 changes by 3.5 degrees and </a:t>
            </a:r>
            <a:r>
              <a:rPr lang="en-GB" sz="2000" dirty="0" err="1">
                <a:solidFill>
                  <a:srgbClr val="000000"/>
                </a:solidFill>
                <a:latin typeface="Verdana" panose="020B0604030504040204" pitchFamily="34" charset="0"/>
                <a:ea typeface="Verdana" panose="020B0604030504040204" pitchFamily="34" charset="0"/>
                <a:cs typeface="Verdana" panose="020B0604030504040204" pitchFamily="34" charset="0"/>
              </a:rPr>
              <a:t>xz</a:t>
            </a:r>
            <a:r>
              <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rPr>
              <a:t> by 5 degrees.</a:t>
            </a:r>
          </a:p>
          <a:p>
            <a:endParaRPr lang="en-GB" sz="20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In Summary: shifts due to the field are observed in planes (up to 13 mu) </a:t>
            </a: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Rotation changes due to the field are large up to 15 degrees in the last three planes, in the first planes they go up to 5 degrees.</a:t>
            </a:r>
          </a:p>
          <a:p>
            <a:r>
              <a:rPr lang="en-GB" sz="2000">
                <a:solidFill>
                  <a:srgbClr val="0066FF"/>
                </a:solidFill>
                <a:latin typeface="Verdana" panose="020B0604030504040204" pitchFamily="34" charset="0"/>
                <a:ea typeface="Verdana" panose="020B0604030504040204" pitchFamily="34" charset="0"/>
                <a:cs typeface="Verdana" panose="020B0604030504040204" pitchFamily="34" charset="0"/>
              </a:rPr>
              <a:t>Puzzle: the </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B=0 data gives too large values for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euleryz</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p>
          <a:p>
            <a:endParaRPr lang="en-GB" sz="1800"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97446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44624"/>
            <a:ext cx="10009112" cy="800100"/>
          </a:xfrm>
        </p:spPr>
        <p:txBody>
          <a:bodyPr/>
          <a:lstStyle/>
          <a:p>
            <a:r>
              <a:rPr lang="nl-NL" sz="3200" b="0" dirty="0">
                <a:solidFill>
                  <a:srgbClr val="FF0000"/>
                </a:solidFill>
                <a:latin typeface="Verdana"/>
                <a:cs typeface="Verdana"/>
              </a:rPr>
              <a:t>  </a:t>
            </a:r>
            <a:r>
              <a:rPr lang="nl-NL" sz="3200" b="0" dirty="0" err="1">
                <a:solidFill>
                  <a:srgbClr val="FF0000"/>
                </a:solidFill>
                <a:latin typeface="Verdana"/>
                <a:cs typeface="Verdana"/>
              </a:rPr>
              <a:t>Alignment</a:t>
            </a:r>
            <a:r>
              <a:rPr lang="nl-NL" sz="3200" b="0" dirty="0">
                <a:solidFill>
                  <a:srgbClr val="FF0000"/>
                </a:solidFill>
                <a:latin typeface="Verdana"/>
                <a:cs typeface="Verdana"/>
              </a:rPr>
              <a:t> B=0.5T run 6963</a:t>
            </a:r>
          </a:p>
        </p:txBody>
      </p:sp>
      <p:pic>
        <p:nvPicPr>
          <p:cNvPr id="4" name="Picture 3">
            <a:extLst>
              <a:ext uri="{FF2B5EF4-FFF2-40B4-BE49-F238E27FC236}">
                <a16:creationId xmlns:a16="http://schemas.microsoft.com/office/drawing/2014/main" id="{8FB9721D-E8C7-5F4F-BB71-5BE955691E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439082" y="-402914"/>
            <a:ext cx="5342235" cy="8253536"/>
          </a:xfrm>
          <a:prstGeom prst="rect">
            <a:avLst/>
          </a:prstGeom>
        </p:spPr>
      </p:pic>
      <p:sp>
        <p:nvSpPr>
          <p:cNvPr id="6" name="TextBox 5">
            <a:extLst>
              <a:ext uri="{FF2B5EF4-FFF2-40B4-BE49-F238E27FC236}">
                <a16:creationId xmlns:a16="http://schemas.microsoft.com/office/drawing/2014/main" id="{40692E2A-21A5-C441-BFCA-9FA91D0DBC85}"/>
              </a:ext>
            </a:extLst>
          </p:cNvPr>
          <p:cNvSpPr txBox="1"/>
          <p:nvPr/>
        </p:nvSpPr>
        <p:spPr>
          <a:xfrm>
            <a:off x="9408368" y="1661899"/>
            <a:ext cx="2835696" cy="2677656"/>
          </a:xfrm>
          <a:prstGeom prst="rect">
            <a:avLst/>
          </a:prstGeom>
          <a:noFill/>
        </p:spPr>
        <p:txBody>
          <a:bodyPr wrap="square" rtlCol="0">
            <a:spAutoFit/>
          </a:bodyPr>
          <a:lstStyle/>
          <a:p>
            <a:r>
              <a:rPr lang="en-GB" dirty="0">
                <a:latin typeface="Verdana" panose="020B0604030504040204" pitchFamily="34" charset="0"/>
                <a:ea typeface="Verdana" panose="020B0604030504040204" pitchFamily="34" charset="0"/>
                <a:cs typeface="Verdana" panose="020B0604030504040204" pitchFamily="34" charset="0"/>
              </a:rPr>
              <a:t>W</a:t>
            </a:r>
            <a:r>
              <a:rPr lang="en-NL" dirty="0">
                <a:latin typeface="Verdana" panose="020B0604030504040204" pitchFamily="34" charset="0"/>
                <a:ea typeface="Verdana" panose="020B0604030504040204" pitchFamily="34" charset="0"/>
                <a:cs typeface="Verdana" panose="020B0604030504040204" pitchFamily="34" charset="0"/>
              </a:rPr>
              <a:t>ith B field angle -0.0175</a:t>
            </a:r>
          </a:p>
          <a:p>
            <a:r>
              <a:rPr lang="en-GB" dirty="0">
                <a:latin typeface="Verdana" panose="020B0604030504040204" pitchFamily="34" charset="0"/>
                <a:ea typeface="Verdana" panose="020B0604030504040204" pitchFamily="34" charset="0"/>
                <a:cs typeface="Verdana" panose="020B0604030504040204" pitchFamily="34" charset="0"/>
              </a:rPr>
              <a:t>from 1T data</a:t>
            </a:r>
            <a:endParaRPr lang="en-NL" dirty="0">
              <a:latin typeface="Verdana" panose="020B0604030504040204" pitchFamily="34" charset="0"/>
              <a:ea typeface="Verdana" panose="020B0604030504040204" pitchFamily="34" charset="0"/>
              <a:cs typeface="Verdana" panose="020B0604030504040204" pitchFamily="34" charset="0"/>
            </a:endParaRPr>
          </a:p>
          <a:p>
            <a:endParaRPr lang="en-NL" dirty="0">
              <a:latin typeface="Verdana" panose="020B0604030504040204" pitchFamily="34" charset="0"/>
              <a:ea typeface="Verdana" panose="020B0604030504040204" pitchFamily="34" charset="0"/>
              <a:cs typeface="Verdana" panose="020B0604030504040204" pitchFamily="34" charset="0"/>
            </a:endParaRPr>
          </a:p>
          <a:p>
            <a:endParaRPr lang="en-NL" dirty="0">
              <a:latin typeface="Verdana" panose="020B0604030504040204" pitchFamily="34" charset="0"/>
              <a:ea typeface="Verdana" panose="020B0604030504040204" pitchFamily="34" charset="0"/>
              <a:cs typeface="Verdana" panose="020B0604030504040204" pitchFamily="34" charset="0"/>
            </a:endParaRPr>
          </a:p>
          <a:p>
            <a:r>
              <a:rPr lang="en-GB" dirty="0">
                <a:latin typeface="Verdana" panose="020B0604030504040204" pitchFamily="34" charset="0"/>
                <a:ea typeface="Verdana" panose="020B0604030504040204" pitchFamily="34" charset="0"/>
                <a:cs typeface="Verdana" panose="020B0604030504040204" pitchFamily="34" charset="0"/>
              </a:rPr>
              <a:t>F</a:t>
            </a:r>
            <a:r>
              <a:rPr lang="en-NL" dirty="0">
                <a:latin typeface="Verdana" panose="020B0604030504040204" pitchFamily="34" charset="0"/>
                <a:ea typeface="Verdana" panose="020B0604030504040204" pitchFamily="34" charset="0"/>
                <a:cs typeface="Verdana" panose="020B0604030504040204" pitchFamily="34" charset="0"/>
              </a:rPr>
              <a:t>ree fit gives</a:t>
            </a:r>
          </a:p>
          <a:p>
            <a:r>
              <a:rPr lang="en-NL" dirty="0">
                <a:latin typeface="Verdana" panose="020B0604030504040204" pitchFamily="34" charset="0"/>
                <a:ea typeface="Verdana" panose="020B0604030504040204" pitchFamily="34" charset="0"/>
                <a:cs typeface="Verdana" panose="020B0604030504040204" pitchFamily="34" charset="0"/>
              </a:rPr>
              <a:t>-0.0193</a:t>
            </a:r>
          </a:p>
        </p:txBody>
      </p:sp>
    </p:spTree>
    <p:extLst>
      <p:ext uri="{BB962C8B-B14F-4D97-AF65-F5344CB8AC3E}">
        <p14:creationId xmlns:p14="http://schemas.microsoft.com/office/powerpoint/2010/main" val="3226944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44624"/>
            <a:ext cx="10009112" cy="800100"/>
          </a:xfrm>
        </p:spPr>
        <p:txBody>
          <a:bodyPr/>
          <a:lstStyle/>
          <a:p>
            <a:r>
              <a:rPr lang="nl-NL" sz="3200" b="0" dirty="0">
                <a:solidFill>
                  <a:srgbClr val="FF0000"/>
                </a:solidFill>
                <a:latin typeface="Verdana"/>
                <a:cs typeface="Verdana"/>
              </a:rPr>
              <a:t>  </a:t>
            </a:r>
            <a:r>
              <a:rPr lang="nl-NL" sz="3200" b="0" dirty="0" err="1">
                <a:solidFill>
                  <a:srgbClr val="FF0000"/>
                </a:solidFill>
                <a:latin typeface="Verdana"/>
                <a:cs typeface="Verdana"/>
              </a:rPr>
              <a:t>Alignment</a:t>
            </a:r>
            <a:r>
              <a:rPr lang="nl-NL" sz="3200" b="0" dirty="0">
                <a:solidFill>
                  <a:srgbClr val="FF0000"/>
                </a:solidFill>
                <a:latin typeface="Verdana"/>
                <a:cs typeface="Verdana"/>
              </a:rPr>
              <a:t> B=0.5T run 6963</a:t>
            </a:r>
          </a:p>
        </p:txBody>
      </p:sp>
      <p:pic>
        <p:nvPicPr>
          <p:cNvPr id="4" name="Picture 3">
            <a:extLst>
              <a:ext uri="{FF2B5EF4-FFF2-40B4-BE49-F238E27FC236}">
                <a16:creationId xmlns:a16="http://schemas.microsoft.com/office/drawing/2014/main" id="{1463A917-46B7-9648-859B-FCA1621F2C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269666" y="-377514"/>
            <a:ext cx="5249019" cy="8109520"/>
          </a:xfrm>
          <a:prstGeom prst="rect">
            <a:avLst/>
          </a:prstGeom>
        </p:spPr>
      </p:pic>
      <p:sp>
        <p:nvSpPr>
          <p:cNvPr id="5" name="Rectangle 4">
            <a:extLst>
              <a:ext uri="{FF2B5EF4-FFF2-40B4-BE49-F238E27FC236}">
                <a16:creationId xmlns:a16="http://schemas.microsoft.com/office/drawing/2014/main" id="{DA5639DA-5F26-4D48-9F71-5FABEFB6BC5A}"/>
              </a:ext>
            </a:extLst>
          </p:cNvPr>
          <p:cNvSpPr/>
          <p:nvPr/>
        </p:nvSpPr>
        <p:spPr>
          <a:xfrm>
            <a:off x="9624392" y="1484784"/>
            <a:ext cx="2030457" cy="1200329"/>
          </a:xfrm>
          <a:prstGeom prst="rect">
            <a:avLst/>
          </a:prstGeom>
        </p:spPr>
        <p:txBody>
          <a:bodyPr wrap="square">
            <a:spAutoFit/>
          </a:bodyPr>
          <a:lstStyle/>
          <a:p>
            <a:r>
              <a:rPr lang="en-GB" dirty="0">
                <a:latin typeface="Verdana" panose="020B0604030504040204" pitchFamily="34" charset="0"/>
                <a:ea typeface="Verdana" panose="020B0604030504040204" pitchFamily="34" charset="0"/>
                <a:cs typeface="Verdana" panose="020B0604030504040204" pitchFamily="34" charset="0"/>
              </a:rPr>
              <a:t>W</a:t>
            </a:r>
            <a:r>
              <a:rPr lang="en-NL" dirty="0">
                <a:latin typeface="Verdana" panose="020B0604030504040204" pitchFamily="34" charset="0"/>
                <a:ea typeface="Verdana" panose="020B0604030504040204" pitchFamily="34" charset="0"/>
                <a:cs typeface="Verdana" panose="020B0604030504040204" pitchFamily="34" charset="0"/>
              </a:rPr>
              <a:t>ith B field angle -0.0175</a:t>
            </a:r>
          </a:p>
        </p:txBody>
      </p:sp>
    </p:spTree>
    <p:extLst>
      <p:ext uri="{BB962C8B-B14F-4D97-AF65-F5344CB8AC3E}">
        <p14:creationId xmlns:p14="http://schemas.microsoft.com/office/powerpoint/2010/main" val="1948089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44624"/>
            <a:ext cx="10009112" cy="800100"/>
          </a:xfrm>
        </p:spPr>
        <p:txBody>
          <a:bodyPr/>
          <a:lstStyle/>
          <a:p>
            <a:r>
              <a:rPr lang="nl-NL" sz="3200" b="0" dirty="0">
                <a:solidFill>
                  <a:srgbClr val="FF0000"/>
                </a:solidFill>
                <a:latin typeface="Verdana"/>
                <a:cs typeface="Verdana"/>
              </a:rPr>
              <a:t>  </a:t>
            </a:r>
            <a:r>
              <a:rPr lang="nl-NL" sz="3200" b="0" dirty="0" err="1">
                <a:solidFill>
                  <a:srgbClr val="FF0000"/>
                </a:solidFill>
                <a:latin typeface="Verdana"/>
                <a:cs typeface="Verdana"/>
              </a:rPr>
              <a:t>Alignment</a:t>
            </a:r>
            <a:r>
              <a:rPr lang="nl-NL" sz="3200" b="0" dirty="0">
                <a:solidFill>
                  <a:srgbClr val="FF0000"/>
                </a:solidFill>
                <a:latin typeface="Verdana"/>
                <a:cs typeface="Verdana"/>
              </a:rPr>
              <a:t> B=1T run 6986</a:t>
            </a:r>
          </a:p>
        </p:txBody>
      </p:sp>
      <p:sp>
        <p:nvSpPr>
          <p:cNvPr id="6" name="TextBox 5">
            <a:extLst>
              <a:ext uri="{FF2B5EF4-FFF2-40B4-BE49-F238E27FC236}">
                <a16:creationId xmlns:a16="http://schemas.microsoft.com/office/drawing/2014/main" id="{40692E2A-21A5-C441-BFCA-9FA91D0DBC85}"/>
              </a:ext>
            </a:extLst>
          </p:cNvPr>
          <p:cNvSpPr txBox="1"/>
          <p:nvPr/>
        </p:nvSpPr>
        <p:spPr>
          <a:xfrm>
            <a:off x="9408368" y="1661899"/>
            <a:ext cx="2835696" cy="2308324"/>
          </a:xfrm>
          <a:prstGeom prst="rect">
            <a:avLst/>
          </a:prstGeom>
          <a:noFill/>
        </p:spPr>
        <p:txBody>
          <a:bodyPr wrap="square" rtlCol="0">
            <a:spAutoFit/>
          </a:bodyPr>
          <a:lstStyle/>
          <a:p>
            <a:r>
              <a:rPr lang="en-GB" dirty="0">
                <a:latin typeface="Verdana" panose="020B0604030504040204" pitchFamily="34" charset="0"/>
                <a:ea typeface="Verdana" panose="020B0604030504040204" pitchFamily="34" charset="0"/>
                <a:cs typeface="Verdana" panose="020B0604030504040204" pitchFamily="34" charset="0"/>
              </a:rPr>
              <a:t>W</a:t>
            </a:r>
            <a:r>
              <a:rPr lang="en-NL" dirty="0">
                <a:latin typeface="Verdana" panose="020B0604030504040204" pitchFamily="34" charset="0"/>
                <a:ea typeface="Verdana" panose="020B0604030504040204" pitchFamily="34" charset="0"/>
                <a:cs typeface="Verdana" panose="020B0604030504040204" pitchFamily="34" charset="0"/>
              </a:rPr>
              <a:t>ith B field angle -0.0175</a:t>
            </a:r>
          </a:p>
          <a:p>
            <a:r>
              <a:rPr lang="en-GB" dirty="0">
                <a:latin typeface="Verdana" panose="020B0604030504040204" pitchFamily="34" charset="0"/>
                <a:ea typeface="Verdana" panose="020B0604030504040204" pitchFamily="34" charset="0"/>
                <a:cs typeface="Verdana" panose="020B0604030504040204" pitchFamily="34" charset="0"/>
              </a:rPr>
              <a:t>from fit to 1T data (these)</a:t>
            </a:r>
            <a:endParaRPr lang="en-NL" dirty="0">
              <a:latin typeface="Verdana" panose="020B0604030504040204" pitchFamily="34" charset="0"/>
              <a:ea typeface="Verdana" panose="020B0604030504040204" pitchFamily="34" charset="0"/>
              <a:cs typeface="Verdana" panose="020B0604030504040204" pitchFamily="34" charset="0"/>
            </a:endParaRPr>
          </a:p>
          <a:p>
            <a:endParaRPr lang="en-NL" dirty="0">
              <a:latin typeface="Verdana" panose="020B0604030504040204" pitchFamily="34" charset="0"/>
              <a:ea typeface="Verdana" panose="020B0604030504040204" pitchFamily="34" charset="0"/>
              <a:cs typeface="Verdana" panose="020B0604030504040204" pitchFamily="34" charset="0"/>
            </a:endParaRPr>
          </a:p>
          <a:p>
            <a:endParaRPr lang="en-NL"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75952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44624"/>
            <a:ext cx="10009112" cy="800100"/>
          </a:xfrm>
        </p:spPr>
        <p:txBody>
          <a:bodyPr/>
          <a:lstStyle/>
          <a:p>
            <a:r>
              <a:rPr lang="nl-NL" sz="3200" b="0" dirty="0">
                <a:solidFill>
                  <a:srgbClr val="FF0000"/>
                </a:solidFill>
                <a:latin typeface="Verdana"/>
                <a:cs typeface="Verdana"/>
              </a:rPr>
              <a:t>  </a:t>
            </a:r>
            <a:r>
              <a:rPr lang="nl-NL" sz="3200" b="0" dirty="0" err="1">
                <a:solidFill>
                  <a:srgbClr val="FF0000"/>
                </a:solidFill>
                <a:latin typeface="Verdana"/>
                <a:cs typeface="Verdana"/>
              </a:rPr>
              <a:t>Alignment</a:t>
            </a:r>
            <a:r>
              <a:rPr lang="nl-NL" sz="3200" b="0" dirty="0">
                <a:solidFill>
                  <a:srgbClr val="FF0000"/>
                </a:solidFill>
                <a:latin typeface="Verdana"/>
                <a:cs typeface="Verdana"/>
              </a:rPr>
              <a:t> B=1T run 6986</a:t>
            </a:r>
          </a:p>
        </p:txBody>
      </p:sp>
      <p:sp>
        <p:nvSpPr>
          <p:cNvPr id="6" name="TextBox 5">
            <a:extLst>
              <a:ext uri="{FF2B5EF4-FFF2-40B4-BE49-F238E27FC236}">
                <a16:creationId xmlns:a16="http://schemas.microsoft.com/office/drawing/2014/main" id="{40692E2A-21A5-C441-BFCA-9FA91D0DBC85}"/>
              </a:ext>
            </a:extLst>
          </p:cNvPr>
          <p:cNvSpPr txBox="1"/>
          <p:nvPr/>
        </p:nvSpPr>
        <p:spPr>
          <a:xfrm>
            <a:off x="9408368" y="1661899"/>
            <a:ext cx="2835696" cy="2308324"/>
          </a:xfrm>
          <a:prstGeom prst="rect">
            <a:avLst/>
          </a:prstGeom>
          <a:noFill/>
        </p:spPr>
        <p:txBody>
          <a:bodyPr wrap="square" rtlCol="0">
            <a:spAutoFit/>
          </a:bodyPr>
          <a:lstStyle/>
          <a:p>
            <a:r>
              <a:rPr lang="en-GB" dirty="0">
                <a:latin typeface="Verdana" panose="020B0604030504040204" pitchFamily="34" charset="0"/>
                <a:ea typeface="Verdana" panose="020B0604030504040204" pitchFamily="34" charset="0"/>
                <a:cs typeface="Verdana" panose="020B0604030504040204" pitchFamily="34" charset="0"/>
              </a:rPr>
              <a:t>W</a:t>
            </a:r>
            <a:r>
              <a:rPr lang="en-NL" dirty="0">
                <a:latin typeface="Verdana" panose="020B0604030504040204" pitchFamily="34" charset="0"/>
                <a:ea typeface="Verdana" panose="020B0604030504040204" pitchFamily="34" charset="0"/>
                <a:cs typeface="Verdana" panose="020B0604030504040204" pitchFamily="34" charset="0"/>
              </a:rPr>
              <a:t>ith B field angle -0.0175</a:t>
            </a:r>
          </a:p>
          <a:p>
            <a:r>
              <a:rPr lang="en-GB" dirty="0">
                <a:latin typeface="Verdana" panose="020B0604030504040204" pitchFamily="34" charset="0"/>
                <a:ea typeface="Verdana" panose="020B0604030504040204" pitchFamily="34" charset="0"/>
                <a:cs typeface="Verdana" panose="020B0604030504040204" pitchFamily="34" charset="0"/>
              </a:rPr>
              <a:t>from fit to 1T data (these)</a:t>
            </a:r>
            <a:endParaRPr lang="en-NL" dirty="0">
              <a:latin typeface="Verdana" panose="020B0604030504040204" pitchFamily="34" charset="0"/>
              <a:ea typeface="Verdana" panose="020B0604030504040204" pitchFamily="34" charset="0"/>
              <a:cs typeface="Verdana" panose="020B0604030504040204" pitchFamily="34" charset="0"/>
            </a:endParaRPr>
          </a:p>
          <a:p>
            <a:endParaRPr lang="en-NL" dirty="0">
              <a:latin typeface="Verdana" panose="020B0604030504040204" pitchFamily="34" charset="0"/>
              <a:ea typeface="Verdana" panose="020B0604030504040204" pitchFamily="34" charset="0"/>
              <a:cs typeface="Verdana" panose="020B0604030504040204" pitchFamily="34" charset="0"/>
            </a:endParaRPr>
          </a:p>
          <a:p>
            <a:endParaRPr lang="en-NL"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a:extLst>
              <a:ext uri="{FF2B5EF4-FFF2-40B4-BE49-F238E27FC236}">
                <a16:creationId xmlns:a16="http://schemas.microsoft.com/office/drawing/2014/main" id="{558807CF-8624-5C45-BEBF-60F536F964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223058" y="-416558"/>
            <a:ext cx="5342235" cy="8253536"/>
          </a:xfrm>
          <a:prstGeom prst="rect">
            <a:avLst/>
          </a:prstGeom>
        </p:spPr>
      </p:pic>
    </p:spTree>
    <p:extLst>
      <p:ext uri="{BB962C8B-B14F-4D97-AF65-F5344CB8AC3E}">
        <p14:creationId xmlns:p14="http://schemas.microsoft.com/office/powerpoint/2010/main" val="206137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260648"/>
            <a:ext cx="10009112" cy="800100"/>
          </a:xfrm>
        </p:spPr>
        <p:txBody>
          <a:bodyPr/>
          <a:lstStyle/>
          <a:p>
            <a:r>
              <a:rPr lang="nl-NL" sz="3200" b="0" dirty="0" err="1">
                <a:solidFill>
                  <a:srgbClr val="FF0000"/>
                </a:solidFill>
                <a:latin typeface="Verdana"/>
                <a:cs typeface="Verdana"/>
              </a:rPr>
              <a:t>Why</a:t>
            </a:r>
            <a:r>
              <a:rPr lang="nl-NL" sz="3200" b="0" dirty="0">
                <a:solidFill>
                  <a:srgbClr val="FF0000"/>
                </a:solidFill>
                <a:latin typeface="Verdana"/>
                <a:cs typeface="Verdana"/>
              </a:rPr>
              <a:t> are </a:t>
            </a:r>
            <a:r>
              <a:rPr lang="nl-NL" sz="3200" b="0" dirty="0" err="1">
                <a:solidFill>
                  <a:srgbClr val="FF0000"/>
                </a:solidFill>
                <a:latin typeface="Verdana"/>
                <a:cs typeface="Verdana"/>
              </a:rPr>
              <a:t>plane</a:t>
            </a:r>
            <a:r>
              <a:rPr lang="nl-NL" sz="3200" b="0" dirty="0">
                <a:solidFill>
                  <a:srgbClr val="FF0000"/>
                </a:solidFill>
                <a:latin typeface="Verdana"/>
                <a:cs typeface="Verdana"/>
              </a:rPr>
              <a:t> </a:t>
            </a:r>
            <a:r>
              <a:rPr lang="nl-NL" sz="3200" b="0" dirty="0" err="1">
                <a:solidFill>
                  <a:srgbClr val="FF0000"/>
                </a:solidFill>
                <a:latin typeface="Verdana"/>
                <a:cs typeface="Verdana"/>
              </a:rPr>
              <a:t>rotations</a:t>
            </a:r>
            <a:r>
              <a:rPr lang="nl-NL" sz="3200" b="0" dirty="0">
                <a:solidFill>
                  <a:srgbClr val="FF0000"/>
                </a:solidFill>
                <a:latin typeface="Verdana"/>
                <a:cs typeface="Verdana"/>
              </a:rPr>
              <a:t> </a:t>
            </a:r>
            <a:r>
              <a:rPr lang="nl-NL" sz="3200" b="0" dirty="0" err="1">
                <a:solidFill>
                  <a:srgbClr val="FF0000"/>
                </a:solidFill>
                <a:latin typeface="Verdana"/>
                <a:cs typeface="Verdana"/>
              </a:rPr>
              <a:t>needed</a:t>
            </a:r>
            <a:r>
              <a:rPr lang="nl-NL" sz="3200" b="0" dirty="0">
                <a:solidFill>
                  <a:srgbClr val="FF0000"/>
                </a:solidFill>
                <a:latin typeface="Verdana"/>
                <a:cs typeface="Verdana"/>
              </a:rPr>
              <a:t>? </a:t>
            </a:r>
          </a:p>
        </p:txBody>
      </p:sp>
      <p:sp>
        <p:nvSpPr>
          <p:cNvPr id="5" name="TextBox 4">
            <a:extLst>
              <a:ext uri="{FF2B5EF4-FFF2-40B4-BE49-F238E27FC236}">
                <a16:creationId xmlns:a16="http://schemas.microsoft.com/office/drawing/2014/main" id="{89F77EE4-2199-7F40-8F78-4D5CD00A099F}"/>
              </a:ext>
            </a:extLst>
          </p:cNvPr>
          <p:cNvSpPr txBox="1"/>
          <p:nvPr/>
        </p:nvSpPr>
        <p:spPr>
          <a:xfrm>
            <a:off x="1271464" y="1216486"/>
            <a:ext cx="9793088" cy="7140416"/>
          </a:xfrm>
          <a:prstGeom prst="rect">
            <a:avLst/>
          </a:prstGeom>
          <a:noFill/>
        </p:spPr>
        <p:txBody>
          <a:bodyPr wrap="square" rtlCol="0">
            <a:spAutoFit/>
          </a:bodyPr>
          <a:lstStyle/>
          <a:p>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B Field inhomogeneities?</a:t>
            </a:r>
          </a:p>
          <a:p>
            <a:endParaRPr lang="en-NL" sz="2000" dirty="0">
              <a:latin typeface="Verdana" panose="020B0604030504040204" pitchFamily="34" charset="0"/>
              <a:ea typeface="Verdana" panose="020B0604030504040204" pitchFamily="34" charset="0"/>
              <a:cs typeface="Verdana" panose="020B0604030504040204" pitchFamily="34" charset="0"/>
            </a:endParaRPr>
          </a:p>
          <a:p>
            <a:r>
              <a:rPr lang="en-NL" sz="2000" dirty="0">
                <a:latin typeface="Verdana" panose="020B0604030504040204" pitchFamily="34" charset="0"/>
                <a:ea typeface="Verdana" panose="020B0604030504040204" pitchFamily="34" charset="0"/>
                <a:cs typeface="Verdana" panose="020B0604030504040204" pitchFamily="34" charset="0"/>
              </a:rPr>
              <a:t>In the meeting Jan proposed to study whether B field inhomogeneities could cause these rotations. </a:t>
            </a:r>
          </a:p>
          <a:p>
            <a:r>
              <a:rPr lang="en-NL" sz="2000" dirty="0">
                <a:latin typeface="Verdana" panose="020B0604030504040204" pitchFamily="34" charset="0"/>
                <a:ea typeface="Verdana" panose="020B0604030504040204" pitchFamily="34" charset="0"/>
                <a:cs typeface="Verdana" panose="020B0604030504040204" pitchFamily="34" charset="0"/>
              </a:rPr>
              <a:t>The fit was update to include 5 parameters for the B scales.</a:t>
            </a:r>
          </a:p>
          <a:p>
            <a:r>
              <a:rPr lang="en-NL" sz="2000" dirty="0">
                <a:latin typeface="Verdana" panose="020B0604030504040204" pitchFamily="34" charset="0"/>
                <a:ea typeface="Verdana" panose="020B0604030504040204" pitchFamily="34" charset="0"/>
                <a:cs typeface="Verdana" panose="020B0604030504040204" pitchFamily="34" charset="0"/>
              </a:rPr>
              <a:t>Scale plane 0 and 1 was fixed at 1</a:t>
            </a:r>
          </a:p>
          <a:p>
            <a:r>
              <a:rPr lang="en-NL" sz="2000" dirty="0">
                <a:latin typeface="Verdana" panose="020B0604030504040204" pitchFamily="34" charset="0"/>
                <a:ea typeface="Verdana" panose="020B0604030504040204" pitchFamily="34" charset="0"/>
                <a:cs typeface="Verdana" panose="020B0604030504040204" pitchFamily="34" charset="0"/>
              </a:rPr>
              <a:t>In between planes 1-2, 2-3, 3-4 and 4-5 the value was free.</a:t>
            </a:r>
          </a:p>
          <a:p>
            <a:endParaRPr lang="en-GB" sz="2000" dirty="0">
              <a:latin typeface="Verdana" panose="020B0604030504040204" pitchFamily="34" charset="0"/>
              <a:ea typeface="Verdana" panose="020B0604030504040204" pitchFamily="34" charset="0"/>
              <a:cs typeface="Verdana" panose="020B0604030504040204" pitchFamily="34" charset="0"/>
            </a:endParaRPr>
          </a:p>
          <a:p>
            <a:r>
              <a:rPr lang="en-GB" sz="1600" dirty="0">
                <a:latin typeface="Verdana" panose="020B0604030504040204" pitchFamily="34" charset="0"/>
                <a:ea typeface="Verdana" panose="020B0604030504040204" pitchFamily="34" charset="0"/>
                <a:cs typeface="Verdana" panose="020B0604030504040204" pitchFamily="34" charset="0"/>
              </a:rPr>
              <a:t>Run 6986  B=1T</a:t>
            </a:r>
          </a:p>
          <a:p>
            <a:r>
              <a:rPr lang="en-GB" sz="1600" dirty="0">
                <a:latin typeface="Verdana" panose="020B0604030504040204" pitchFamily="34" charset="0"/>
                <a:ea typeface="Verdana" panose="020B0604030504040204" pitchFamily="34" charset="0"/>
                <a:cs typeface="Verdana" panose="020B0604030504040204" pitchFamily="34" charset="0"/>
              </a:rPr>
              <a:t>B field scale 01  1 scale 12 1.00322 scale 23 0.995699 scale 34 1.00414 scale 45 0.986115</a:t>
            </a:r>
          </a:p>
          <a:p>
            <a:endParaRPr lang="en-GB" sz="1600" dirty="0">
              <a:latin typeface="Verdana" panose="020B0604030504040204" pitchFamily="34" charset="0"/>
              <a:ea typeface="Verdana" panose="020B0604030504040204" pitchFamily="34" charset="0"/>
              <a:cs typeface="Verdana" panose="020B0604030504040204" pitchFamily="34" charset="0"/>
            </a:endParaRPr>
          </a:p>
          <a:p>
            <a:r>
              <a:rPr lang="en-GB" sz="1600" dirty="0">
                <a:latin typeface="Verdana" panose="020B0604030504040204" pitchFamily="34" charset="0"/>
                <a:ea typeface="Verdana" panose="020B0604030504040204" pitchFamily="34" charset="0"/>
                <a:cs typeface="Verdana" panose="020B0604030504040204" pitchFamily="34" charset="0"/>
              </a:rPr>
              <a:t>Run 6963  B=0.5T</a:t>
            </a:r>
          </a:p>
          <a:p>
            <a:r>
              <a:rPr lang="en-GB" sz="1600" dirty="0">
                <a:latin typeface="Verdana" panose="020B0604030504040204" pitchFamily="34" charset="0"/>
                <a:ea typeface="Verdana" panose="020B0604030504040204" pitchFamily="34" charset="0"/>
                <a:cs typeface="Verdana" panose="020B0604030504040204" pitchFamily="34" charset="0"/>
              </a:rPr>
              <a:t>B field scale 01  1 scale 12 1.12293 scale 23 0.976624 scale 34 1.00482 scale 45 0.930879</a:t>
            </a:r>
          </a:p>
          <a:p>
            <a:endParaRPr lang="en-NL" sz="2000" dirty="0">
              <a:latin typeface="Verdana" panose="020B0604030504040204" pitchFamily="34" charset="0"/>
              <a:ea typeface="Verdana" panose="020B0604030504040204" pitchFamily="34" charset="0"/>
              <a:cs typeface="Verdana" panose="020B0604030504040204" pitchFamily="34" charset="0"/>
            </a:endParaRPr>
          </a:p>
          <a:p>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Conclusion </a:t>
            </a:r>
            <a:r>
              <a:rPr lang="en-NL" sz="2000" dirty="0">
                <a:latin typeface="Verdana" panose="020B0604030504040204" pitchFamily="34" charset="0"/>
                <a:ea typeface="Verdana" panose="020B0604030504040204" pitchFamily="34" charset="0"/>
                <a:cs typeface="Verdana" panose="020B0604030504040204" pitchFamily="34" charset="0"/>
              </a:rPr>
              <a:t>the B scale values are slightly different from zero, </a:t>
            </a:r>
            <a:r>
              <a:rPr lang="en-NL" sz="2000" dirty="0">
                <a:solidFill>
                  <a:srgbClr val="FF0000"/>
                </a:solidFill>
                <a:latin typeface="Verdana" panose="020B0604030504040204" pitchFamily="34" charset="0"/>
                <a:ea typeface="Verdana" panose="020B0604030504040204" pitchFamily="34" charset="0"/>
                <a:cs typeface="Verdana" panose="020B0604030504040204" pitchFamily="34" charset="0"/>
              </a:rPr>
              <a:t>but we still need to rotate the planes to get good residuals. </a:t>
            </a:r>
          </a:p>
          <a:p>
            <a:endParaRPr lang="en-GB" sz="1800" dirty="0">
              <a:latin typeface="Verdana" panose="020B0604030504040204" pitchFamily="34" charset="0"/>
              <a:ea typeface="Verdana" panose="020B0604030504040204" pitchFamily="34" charset="0"/>
              <a:cs typeface="Verdana" panose="020B0604030504040204" pitchFamily="34" charset="0"/>
            </a:endParaRPr>
          </a:p>
          <a:p>
            <a:endParaRPr lang="en-GB" dirty="0"/>
          </a:p>
          <a:p>
            <a:r>
              <a:rPr lang="en-GB" dirty="0"/>
              <a:t>    </a:t>
            </a:r>
          </a:p>
          <a:p>
            <a:r>
              <a:rPr lang="en-GB" dirty="0"/>
              <a:t> </a:t>
            </a:r>
          </a:p>
          <a:p>
            <a:endParaRPr lang="en-GB" dirty="0"/>
          </a:p>
          <a:p>
            <a:endParaRPr lang="en-GB" dirty="0"/>
          </a:p>
          <a:p>
            <a:endParaRPr lang="en-NL"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42217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260648"/>
            <a:ext cx="10009112" cy="800100"/>
          </a:xfrm>
        </p:spPr>
        <p:txBody>
          <a:bodyPr/>
          <a:lstStyle/>
          <a:p>
            <a:r>
              <a:rPr lang="nl-NL" sz="3200" b="0" dirty="0" err="1">
                <a:solidFill>
                  <a:srgbClr val="FF0000"/>
                </a:solidFill>
                <a:latin typeface="Verdana"/>
                <a:cs typeface="Verdana"/>
              </a:rPr>
              <a:t>Why</a:t>
            </a:r>
            <a:r>
              <a:rPr lang="nl-NL" sz="3200" b="0" dirty="0">
                <a:solidFill>
                  <a:srgbClr val="FF0000"/>
                </a:solidFill>
                <a:latin typeface="Verdana"/>
                <a:cs typeface="Verdana"/>
              </a:rPr>
              <a:t> are </a:t>
            </a:r>
            <a:r>
              <a:rPr lang="nl-NL" sz="3200" b="0" dirty="0" err="1">
                <a:solidFill>
                  <a:srgbClr val="FF0000"/>
                </a:solidFill>
                <a:latin typeface="Verdana"/>
                <a:cs typeface="Verdana"/>
              </a:rPr>
              <a:t>plane</a:t>
            </a:r>
            <a:r>
              <a:rPr lang="nl-NL" sz="3200" b="0" dirty="0">
                <a:solidFill>
                  <a:srgbClr val="FF0000"/>
                </a:solidFill>
                <a:latin typeface="Verdana"/>
                <a:cs typeface="Verdana"/>
              </a:rPr>
              <a:t> </a:t>
            </a:r>
            <a:r>
              <a:rPr lang="nl-NL" sz="3200" b="0" dirty="0" err="1">
                <a:solidFill>
                  <a:srgbClr val="FF0000"/>
                </a:solidFill>
                <a:latin typeface="Verdana"/>
                <a:cs typeface="Verdana"/>
              </a:rPr>
              <a:t>rotations</a:t>
            </a:r>
            <a:r>
              <a:rPr lang="nl-NL" sz="3200" b="0" dirty="0">
                <a:solidFill>
                  <a:srgbClr val="FF0000"/>
                </a:solidFill>
                <a:latin typeface="Verdana"/>
                <a:cs typeface="Verdana"/>
              </a:rPr>
              <a:t> </a:t>
            </a:r>
            <a:r>
              <a:rPr lang="nl-NL" sz="3200" b="0" dirty="0" err="1">
                <a:solidFill>
                  <a:srgbClr val="FF0000"/>
                </a:solidFill>
                <a:latin typeface="Verdana"/>
                <a:cs typeface="Verdana"/>
              </a:rPr>
              <a:t>needed</a:t>
            </a:r>
            <a:r>
              <a:rPr lang="nl-NL" sz="3200" b="0" dirty="0">
                <a:solidFill>
                  <a:srgbClr val="FF0000"/>
                </a:solidFill>
                <a:latin typeface="Verdana"/>
                <a:cs typeface="Verdana"/>
              </a:rPr>
              <a:t>? </a:t>
            </a:r>
          </a:p>
        </p:txBody>
      </p:sp>
      <p:sp>
        <p:nvSpPr>
          <p:cNvPr id="5" name="TextBox 4">
            <a:extLst>
              <a:ext uri="{FF2B5EF4-FFF2-40B4-BE49-F238E27FC236}">
                <a16:creationId xmlns:a16="http://schemas.microsoft.com/office/drawing/2014/main" id="{89F77EE4-2199-7F40-8F78-4D5CD00A099F}"/>
              </a:ext>
            </a:extLst>
          </p:cNvPr>
          <p:cNvSpPr txBox="1"/>
          <p:nvPr/>
        </p:nvSpPr>
        <p:spPr>
          <a:xfrm>
            <a:off x="1271464" y="1305336"/>
            <a:ext cx="9793088" cy="6247864"/>
          </a:xfrm>
          <a:prstGeom prst="rect">
            <a:avLst/>
          </a:prstGeom>
          <a:noFill/>
        </p:spPr>
        <p:txBody>
          <a:bodyPr wrap="square" rtlCol="0">
            <a:spAutoFit/>
          </a:bodyPr>
          <a:lstStyle/>
          <a:p>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Cou</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ld</a:t>
            </a:r>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 this be a Lorentz angle effect?</a:t>
            </a:r>
          </a:p>
          <a:p>
            <a:endParaRPr lang="en-NL" sz="2000" dirty="0">
              <a:latin typeface="Verdana" panose="020B0604030504040204" pitchFamily="34" charset="0"/>
              <a:ea typeface="Verdana" panose="020B0604030504040204" pitchFamily="34" charset="0"/>
              <a:cs typeface="Verdana" panose="020B0604030504040204" pitchFamily="34" charset="0"/>
            </a:endParaRPr>
          </a:p>
          <a:p>
            <a:r>
              <a:rPr lang="en-NL" sz="2000" dirty="0">
                <a:latin typeface="Verdana" panose="020B0604030504040204" pitchFamily="34" charset="0"/>
                <a:ea typeface="Verdana" panose="020B0604030504040204" pitchFamily="34" charset="0"/>
                <a:cs typeface="Verdana" panose="020B0604030504040204" pitchFamily="34" charset="0"/>
              </a:rPr>
              <a:t>In the silicon sensor the charge is collected on several strips, and the strip width is correlated to the angle of the track and the Lorentz angle of the electrons in the silicon. The expected effect should be rather small because the CMOS sensor is only 25 microns thick. The charge is also collected from a small region of a few microns.</a:t>
            </a:r>
          </a:p>
          <a:p>
            <a:endParaRPr lang="en-NL" sz="2000" dirty="0">
              <a:latin typeface="Verdana" panose="020B0604030504040204" pitchFamily="34" charset="0"/>
              <a:ea typeface="Verdana" panose="020B0604030504040204" pitchFamily="34" charset="0"/>
              <a:cs typeface="Verdana" panose="020B0604030504040204" pitchFamily="34" charset="0"/>
            </a:endParaRPr>
          </a:p>
          <a:p>
            <a:r>
              <a:rPr lang="en-NL" sz="2000" dirty="0">
                <a:latin typeface="Verdana" panose="020B0604030504040204" pitchFamily="34" charset="0"/>
                <a:ea typeface="Verdana" panose="020B0604030504040204" pitchFamily="34" charset="0"/>
                <a:cs typeface="Verdana" panose="020B0604030504040204" pitchFamily="34" charset="0"/>
              </a:rPr>
              <a:t>The fit was adopted to included a general angular correction (for B field = 0). The fit gave a 3 microns displacement in z. The fit for the Lorentz angle gave zero with the errors.</a:t>
            </a:r>
          </a:p>
          <a:p>
            <a:endParaRPr lang="en-NL" sz="2000" dirty="0">
              <a:latin typeface="Verdana" panose="020B0604030504040204" pitchFamily="34" charset="0"/>
              <a:ea typeface="Verdana" panose="020B0604030504040204" pitchFamily="34" charset="0"/>
              <a:cs typeface="Verdana" panose="020B0604030504040204" pitchFamily="34" charset="0"/>
            </a:endParaRPr>
          </a:p>
          <a:p>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Conclusion </a:t>
            </a:r>
            <a:r>
              <a:rPr lang="en-NL" sz="2000" dirty="0">
                <a:latin typeface="Verdana" panose="020B0604030504040204" pitchFamily="34" charset="0"/>
                <a:ea typeface="Verdana" panose="020B0604030504040204" pitchFamily="34" charset="0"/>
                <a:cs typeface="Verdana" panose="020B0604030504040204" pitchFamily="34" charset="0"/>
              </a:rPr>
              <a:t>the Lorentz angle cannot cause the observed plane rotations.</a:t>
            </a:r>
            <a:endParaRPr lang="en-GB" sz="1800" dirty="0">
              <a:latin typeface="Verdana" panose="020B0604030504040204" pitchFamily="34" charset="0"/>
              <a:ea typeface="Verdana" panose="020B0604030504040204" pitchFamily="34" charset="0"/>
              <a:cs typeface="Verdana" panose="020B0604030504040204" pitchFamily="34" charset="0"/>
            </a:endParaRPr>
          </a:p>
          <a:p>
            <a:endParaRPr lang="en-GB" dirty="0"/>
          </a:p>
          <a:p>
            <a:r>
              <a:rPr lang="en-GB" dirty="0"/>
              <a:t>    </a:t>
            </a:r>
          </a:p>
          <a:p>
            <a:r>
              <a:rPr lang="en-GB" dirty="0"/>
              <a:t> </a:t>
            </a:r>
          </a:p>
          <a:p>
            <a:endParaRPr lang="en-GB" dirty="0"/>
          </a:p>
          <a:p>
            <a:endParaRPr lang="en-GB" dirty="0"/>
          </a:p>
          <a:p>
            <a:endParaRPr lang="en-NL"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55920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260648"/>
            <a:ext cx="10009112" cy="800100"/>
          </a:xfrm>
        </p:spPr>
        <p:txBody>
          <a:bodyPr/>
          <a:lstStyle/>
          <a:p>
            <a:r>
              <a:rPr lang="nl-NL" sz="3200" b="0" dirty="0">
                <a:solidFill>
                  <a:srgbClr val="FF0000"/>
                </a:solidFill>
                <a:latin typeface="Verdana"/>
                <a:cs typeface="Verdana"/>
              </a:rPr>
              <a:t>.. </a:t>
            </a:r>
            <a:r>
              <a:rPr lang="nl-NL" sz="3200" b="0" dirty="0" err="1">
                <a:solidFill>
                  <a:srgbClr val="FF0000"/>
                </a:solidFill>
                <a:latin typeface="Verdana"/>
                <a:cs typeface="Verdana"/>
              </a:rPr>
              <a:t>the</a:t>
            </a:r>
            <a:r>
              <a:rPr lang="nl-NL" sz="3200" b="0" dirty="0">
                <a:solidFill>
                  <a:srgbClr val="FF0000"/>
                </a:solidFill>
                <a:latin typeface="Verdana"/>
                <a:cs typeface="Verdana"/>
              </a:rPr>
              <a:t> </a:t>
            </a:r>
            <a:r>
              <a:rPr lang="nl-NL" sz="3200" b="0" dirty="0" err="1">
                <a:solidFill>
                  <a:srgbClr val="FF0000"/>
                </a:solidFill>
                <a:latin typeface="Verdana"/>
                <a:cs typeface="Verdana"/>
              </a:rPr>
              <a:t>plane</a:t>
            </a:r>
            <a:r>
              <a:rPr lang="nl-NL" sz="3200" b="0" dirty="0">
                <a:solidFill>
                  <a:srgbClr val="FF0000"/>
                </a:solidFill>
                <a:latin typeface="Verdana"/>
                <a:cs typeface="Verdana"/>
              </a:rPr>
              <a:t> </a:t>
            </a:r>
            <a:r>
              <a:rPr lang="nl-NL" sz="3200" b="0" dirty="0" err="1">
                <a:solidFill>
                  <a:srgbClr val="FF0000"/>
                </a:solidFill>
                <a:latin typeface="Verdana"/>
                <a:cs typeface="Verdana"/>
              </a:rPr>
              <a:t>rotations</a:t>
            </a:r>
            <a:r>
              <a:rPr lang="nl-NL" sz="3200" b="0" dirty="0">
                <a:solidFill>
                  <a:srgbClr val="FF0000"/>
                </a:solidFill>
                <a:latin typeface="Verdana"/>
                <a:cs typeface="Verdana"/>
              </a:rPr>
              <a:t> …  </a:t>
            </a:r>
          </a:p>
        </p:txBody>
      </p:sp>
      <p:sp>
        <p:nvSpPr>
          <p:cNvPr id="5" name="TextBox 4">
            <a:extLst>
              <a:ext uri="{FF2B5EF4-FFF2-40B4-BE49-F238E27FC236}">
                <a16:creationId xmlns:a16="http://schemas.microsoft.com/office/drawing/2014/main" id="{89F77EE4-2199-7F40-8F78-4D5CD00A099F}"/>
              </a:ext>
            </a:extLst>
          </p:cNvPr>
          <p:cNvSpPr txBox="1"/>
          <p:nvPr/>
        </p:nvSpPr>
        <p:spPr>
          <a:xfrm>
            <a:off x="1271464" y="1305336"/>
            <a:ext cx="9793088" cy="6494085"/>
          </a:xfrm>
          <a:prstGeom prst="rect">
            <a:avLst/>
          </a:prstGeom>
          <a:noFill/>
        </p:spPr>
        <p:txBody>
          <a:bodyPr wrap="square" rtlCol="0">
            <a:spAutoFit/>
          </a:bodyPr>
          <a:lstStyle/>
          <a:p>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Currrent hypothesis is that the planes move due to the large field.</a:t>
            </a:r>
          </a:p>
          <a:p>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Probably this is related to the way the silicon sensors are fixed to the support frame. They are hanging on a rails and fixed in one fixed point with a screw.</a:t>
            </a:r>
          </a:p>
          <a:p>
            <a:endParaRPr lang="en-NL" sz="2000" dirty="0">
              <a:latin typeface="Verdana" panose="020B0604030504040204" pitchFamily="34" charset="0"/>
              <a:ea typeface="Verdana" panose="020B0604030504040204" pitchFamily="34" charset="0"/>
              <a:cs typeface="Verdana" panose="020B0604030504040204" pitchFamily="34" charset="0"/>
            </a:endParaRPr>
          </a:p>
          <a:p>
            <a:r>
              <a:rPr lang="en-NL" sz="2000" dirty="0">
                <a:latin typeface="Verdana" panose="020B0604030504040204" pitchFamily="34" charset="0"/>
                <a:ea typeface="Verdana" panose="020B0604030504040204" pitchFamily="34" charset="0"/>
                <a:cs typeface="Verdana" panose="020B0604030504040204" pitchFamily="34" charset="0"/>
              </a:rPr>
              <a:t>Concerning the aligment process. The sensor are aligned one by one leaving free dx, dy (dz fixed) and three directions. </a:t>
            </a:r>
          </a:p>
          <a:p>
            <a:r>
              <a:rPr lang="en-NL" sz="2000" dirty="0">
                <a:latin typeface="Verdana" panose="020B0604030504040204" pitchFamily="34" charset="0"/>
                <a:ea typeface="Verdana" panose="020B0604030504040204" pitchFamily="34" charset="0"/>
                <a:cs typeface="Verdana" panose="020B0604030504040204" pitchFamily="34" charset="0"/>
              </a:rPr>
              <a:t>This means that ‘all’ effects are fully absorbed in this plane. So if plane 1 is not shifted or rotated, it will move to compensate for the shifts and rotations of the other planes.</a:t>
            </a:r>
          </a:p>
          <a:p>
            <a:r>
              <a:rPr lang="en-NL" sz="2000" dirty="0">
                <a:latin typeface="Verdana" panose="020B0604030504040204" pitchFamily="34" charset="0"/>
                <a:ea typeface="Verdana" panose="020B0604030504040204" pitchFamily="34" charset="0"/>
                <a:cs typeface="Verdana" panose="020B0604030504040204" pitchFamily="34" charset="0"/>
              </a:rPr>
              <a:t>This means that one has to iterate the aligment till the process converges.</a:t>
            </a:r>
          </a:p>
          <a:p>
            <a:endParaRPr lang="en-NL" sz="2000" dirty="0">
              <a:latin typeface="Verdana" panose="020B0604030504040204" pitchFamily="34" charset="0"/>
              <a:ea typeface="Verdana" panose="020B0604030504040204" pitchFamily="34" charset="0"/>
              <a:cs typeface="Verdana" panose="020B0604030504040204" pitchFamily="34" charset="0"/>
            </a:endParaRPr>
          </a:p>
          <a:p>
            <a:r>
              <a:rPr lang="en-NL" sz="2000" dirty="0">
                <a:solidFill>
                  <a:srgbClr val="FF0000"/>
                </a:solidFill>
                <a:latin typeface="Verdana" panose="020B0604030504040204" pitchFamily="34" charset="0"/>
                <a:ea typeface="Verdana" panose="020B0604030504040204" pitchFamily="34" charset="0"/>
                <a:cs typeface="Verdana" panose="020B0604030504040204" pitchFamily="34" charset="0"/>
              </a:rPr>
              <a:t>The problem is that the fit of the rotations do not really converge properly, one needs many (&gt;10) iterations.</a:t>
            </a:r>
          </a:p>
          <a:p>
            <a:endParaRPr lang="en-NL" sz="2000" dirty="0">
              <a:latin typeface="Verdana" panose="020B0604030504040204" pitchFamily="34" charset="0"/>
              <a:ea typeface="Verdana" panose="020B0604030504040204" pitchFamily="34" charset="0"/>
              <a:cs typeface="Verdana" panose="020B0604030504040204" pitchFamily="34" charset="0"/>
            </a:endParaRPr>
          </a:p>
          <a:p>
            <a:r>
              <a:rPr lang="en-GB" dirty="0"/>
              <a:t>    </a:t>
            </a:r>
          </a:p>
          <a:p>
            <a:r>
              <a:rPr lang="en-GB" dirty="0"/>
              <a:t> </a:t>
            </a:r>
          </a:p>
          <a:p>
            <a:endParaRPr lang="en-GB" dirty="0"/>
          </a:p>
          <a:p>
            <a:endParaRPr lang="en-GB" dirty="0"/>
          </a:p>
          <a:p>
            <a:endParaRPr lang="en-NL"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44038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6612"/>
            <a:ext cx="10009112" cy="800100"/>
          </a:xfrm>
        </p:spPr>
        <p:txBody>
          <a:bodyPr/>
          <a:lstStyle/>
          <a:p>
            <a:r>
              <a:rPr lang="nl-NL" sz="3200" b="0" dirty="0" err="1">
                <a:solidFill>
                  <a:srgbClr val="FF0000"/>
                </a:solidFill>
                <a:latin typeface="Verdana"/>
                <a:cs typeface="Verdana"/>
              </a:rPr>
              <a:t>Unbiased</a:t>
            </a:r>
            <a:r>
              <a:rPr lang="nl-NL" sz="3200" b="0" dirty="0">
                <a:solidFill>
                  <a:srgbClr val="FF0000"/>
                </a:solidFill>
                <a:latin typeface="Verdana"/>
                <a:cs typeface="Verdana"/>
              </a:rPr>
              <a:t> </a:t>
            </a:r>
            <a:r>
              <a:rPr lang="nl-NL" sz="3200" b="0" dirty="0" err="1">
                <a:solidFill>
                  <a:srgbClr val="FF0000"/>
                </a:solidFill>
                <a:latin typeface="Verdana"/>
                <a:cs typeface="Verdana"/>
              </a:rPr>
              <a:t>Alignment</a:t>
            </a:r>
            <a:endParaRPr lang="nl-NL" sz="3200" b="0" dirty="0">
              <a:solidFill>
                <a:srgbClr val="FF0000"/>
              </a:solidFill>
              <a:latin typeface="Verdana"/>
              <a:cs typeface="Verdana"/>
            </a:endParaRPr>
          </a:p>
        </p:txBody>
      </p:sp>
      <p:sp>
        <p:nvSpPr>
          <p:cNvPr id="3" name="TextBox 2">
            <a:extLst>
              <a:ext uri="{FF2B5EF4-FFF2-40B4-BE49-F238E27FC236}">
                <a16:creationId xmlns:a16="http://schemas.microsoft.com/office/drawing/2014/main" id="{3636E75F-9A80-774D-91ED-A21AD79ABF1C}"/>
              </a:ext>
            </a:extLst>
          </p:cNvPr>
          <p:cNvSpPr txBox="1"/>
          <p:nvPr/>
        </p:nvSpPr>
        <p:spPr>
          <a:xfrm>
            <a:off x="1631504" y="984785"/>
            <a:ext cx="9289032" cy="5016758"/>
          </a:xfrm>
          <a:prstGeom prst="rect">
            <a:avLst/>
          </a:prstGeom>
          <a:noFill/>
        </p:spPr>
        <p:txBody>
          <a:bodyPr wrap="square" rtlCol="0">
            <a:spAutoFit/>
          </a:bodyPr>
          <a:lstStyle/>
          <a:p>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In order to get so</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me</a:t>
            </a:r>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 idea of the origin of the plane rotations two problems in the procedure were found:</a:t>
            </a:r>
          </a:p>
          <a:p>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1) The standard procredure of fitting the position residuals per plane one by one (0,1,3,4,5), </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leaving free the positions in x and z needs iterations and converges quickly in three iterations, but can have biases. As explained earlier plane 2 == reference.</a:t>
            </a:r>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p>
          <a:p>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2) The procedure for the rotations angles: three Euler angles per plane doesnot converge properly.</a:t>
            </a:r>
          </a:p>
          <a:p>
            <a:endPar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To solve the second problem the 6 Euler angles in plane 0 and 1 are fitted together. In planes 3-5 all 9 angles are left free. This leads to a fast convergence in two iterations.</a:t>
            </a:r>
          </a:p>
          <a:p>
            <a:pPr marL="342900" indent="-342900">
              <a:buFontTx/>
              <a:buChar char="-"/>
            </a:pPr>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A more unbiased alignment procedure is followed:</a:t>
            </a:r>
          </a:p>
          <a:p>
            <a:pPr marL="800100" lvl="1" indent="-342900">
              <a:buFontTx/>
              <a:buChar char="-"/>
            </a:pPr>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Only the B=0 field data is used</a:t>
            </a:r>
          </a:p>
          <a:p>
            <a:pPr marL="800100" lvl="1" indent="-342900">
              <a:buFontTx/>
              <a:buChar char="-"/>
            </a:pP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F</a:t>
            </a:r>
            <a:r>
              <a:rPr lang="en-NL" sz="2000" dirty="0">
                <a:solidFill>
                  <a:srgbClr val="0066FF"/>
                </a:solidFill>
                <a:latin typeface="Verdana" panose="020B0604030504040204" pitchFamily="34" charset="0"/>
                <a:ea typeface="Verdana" panose="020B0604030504040204" pitchFamily="34" charset="0"/>
                <a:cs typeface="Verdana" panose="020B0604030504040204" pitchFamily="34" charset="0"/>
              </a:rPr>
              <a:t>irst the errors in planes 3-4 are put to mm in order not to biases the fit results in planes 0-1</a:t>
            </a:r>
          </a:p>
        </p:txBody>
      </p:sp>
    </p:spTree>
    <p:extLst>
      <p:ext uri="{BB962C8B-B14F-4D97-AF65-F5344CB8AC3E}">
        <p14:creationId xmlns:p14="http://schemas.microsoft.com/office/powerpoint/2010/main" val="1177624749"/>
      </p:ext>
    </p:extLst>
  </p:cSld>
  <p:clrMapOvr>
    <a:masterClrMapping/>
  </p:clrMapOvr>
</p:sld>
</file>

<file path=ppt/theme/theme1.xml><?xml version="1.0" encoding="utf-8"?>
<a:theme xmlns:a="http://schemas.openxmlformats.org/drawingml/2006/main" name="Como">
  <a:themeElements>
    <a:clrScheme name="">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m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m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m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m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m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m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m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m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9112191</TotalTime>
  <Pages>11</Pages>
  <Words>1762</Words>
  <Application>Microsoft Macintosh PowerPoint</Application>
  <PresentationFormat>Widescreen</PresentationFormat>
  <Paragraphs>156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Monotype Sorts</vt:lpstr>
      <vt:lpstr>Times New Roman</vt:lpstr>
      <vt:lpstr>Verdana</vt:lpstr>
      <vt:lpstr>Wingdings</vt:lpstr>
      <vt:lpstr>Como</vt:lpstr>
      <vt:lpstr>  Refitting the plane rotations B=0T field data</vt:lpstr>
      <vt:lpstr>  Alignment B=0.5T run 6963</vt:lpstr>
      <vt:lpstr>  Alignment B=0.5T run 6963</vt:lpstr>
      <vt:lpstr>  Alignment B=1T run 6986</vt:lpstr>
      <vt:lpstr>  Alignment B=1T run 6986</vt:lpstr>
      <vt:lpstr>Why are plane rotations needed? </vt:lpstr>
      <vt:lpstr>Why are plane rotations needed? </vt:lpstr>
      <vt:lpstr>.. the plane rotations …  </vt:lpstr>
      <vt:lpstr>Unbiased Alignment</vt:lpstr>
      <vt:lpstr>Unbiased Alignment</vt:lpstr>
      <vt:lpstr>  Alignment B=0 T run 6905</vt:lpstr>
      <vt:lpstr>  Alignment B=0 T run 6905</vt:lpstr>
      <vt:lpstr>Procedure for Alignment  in B field</vt:lpstr>
      <vt:lpstr>  Alignment B=0.5 T run 6963</vt:lpstr>
      <vt:lpstr>  Alignment B=0.5 T run 6963</vt:lpstr>
      <vt:lpstr>  Alignment B=1 T run 6986</vt:lpstr>
      <vt:lpstr>  Alignment B=1 T run 6986</vt:lpstr>
      <vt:lpstr>  Alignment results </vt:lpstr>
      <vt:lpstr>  Interpretation of the alignment results </vt:lpstr>
    </vt:vector>
  </TitlesOfParts>
  <Manager/>
  <Company>NIKHEF</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ILC Lepton Collider</dc:title>
  <dc:subject/>
  <dc:creator>Peter Kluit </dc:creator>
  <cp:keywords/>
  <dc:description/>
  <cp:lastModifiedBy>Microsoft Office User</cp:lastModifiedBy>
  <cp:revision>2624</cp:revision>
  <cp:lastPrinted>2002-02-06T08:01:21Z</cp:lastPrinted>
  <dcterms:created xsi:type="dcterms:W3CDTF">2020-03-07T12:22:56Z</dcterms:created>
  <dcterms:modified xsi:type="dcterms:W3CDTF">2021-11-29T14:46:02Z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F.Hartjes@nikhef.nl</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\\Nikhefh\CT www\pub\techphys\diamond</vt:lpwstr>
  </property>
</Properties>
</file>