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62" r:id="rId2"/>
    <p:sldId id="299" r:id="rId3"/>
    <p:sldId id="269" r:id="rId4"/>
    <p:sldId id="301" r:id="rId5"/>
    <p:sldId id="280" r:id="rId6"/>
    <p:sldId id="281" r:id="rId7"/>
    <p:sldId id="282" r:id="rId8"/>
    <p:sldId id="283" r:id="rId9"/>
    <p:sldId id="286" r:id="rId10"/>
    <p:sldId id="297" r:id="rId11"/>
    <p:sldId id="287" r:id="rId12"/>
    <p:sldId id="289" r:id="rId13"/>
    <p:sldId id="288" r:id="rId14"/>
    <p:sldId id="271" r:id="rId15"/>
    <p:sldId id="291" r:id="rId16"/>
    <p:sldId id="292" r:id="rId17"/>
    <p:sldId id="298" r:id="rId18"/>
    <p:sldId id="295" r:id="rId19"/>
    <p:sldId id="294"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530F"/>
    <a:srgbClr val="9B42E0"/>
    <a:srgbClr val="DB0000"/>
    <a:srgbClr val="FFF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26"/>
    <p:restoredTop sz="96424"/>
  </p:normalViewPr>
  <p:slideViewPr>
    <p:cSldViewPr snapToGrid="0">
      <p:cViewPr varScale="1">
        <p:scale>
          <a:sx n="79" d="100"/>
          <a:sy n="79" d="100"/>
        </p:scale>
        <p:origin x="224"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7843E-8E9C-B244-9823-E49E3410EE25}" type="datetimeFigureOut">
              <a:rPr lang="en-NL" smtClean="0"/>
              <a:t>03/11/2022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102AC-2EE2-8A43-9C0C-84747C207E81}" type="slidenum">
              <a:rPr lang="en-NL" smtClean="0"/>
              <a:t>‹#›</a:t>
            </a:fld>
            <a:endParaRPr lang="en-NL"/>
          </a:p>
        </p:txBody>
      </p:sp>
    </p:spTree>
    <p:extLst>
      <p:ext uri="{BB962C8B-B14F-4D97-AF65-F5344CB8AC3E}">
        <p14:creationId xmlns:p14="http://schemas.microsoft.com/office/powerpoint/2010/main" val="221615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F8102AC-2EE2-8A43-9C0C-84747C207E81}" type="slidenum">
              <a:rPr lang="en-NL" smtClean="0"/>
              <a:t>1</a:t>
            </a:fld>
            <a:endParaRPr lang="en-NL"/>
          </a:p>
        </p:txBody>
      </p:sp>
    </p:spTree>
    <p:extLst>
      <p:ext uri="{BB962C8B-B14F-4D97-AF65-F5344CB8AC3E}">
        <p14:creationId xmlns:p14="http://schemas.microsoft.com/office/powerpoint/2010/main" val="259842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DD and LL difference, does Lambda decay in velo or also outside? Lb always decays in velo?</a:t>
            </a:r>
          </a:p>
        </p:txBody>
      </p:sp>
      <p:sp>
        <p:nvSpPr>
          <p:cNvPr id="4" name="Slide Number Placeholder 3"/>
          <p:cNvSpPr>
            <a:spLocks noGrp="1"/>
          </p:cNvSpPr>
          <p:nvPr>
            <p:ph type="sldNum" sz="quarter" idx="5"/>
          </p:nvPr>
        </p:nvSpPr>
        <p:spPr/>
        <p:txBody>
          <a:bodyPr/>
          <a:lstStyle/>
          <a:p>
            <a:fld id="{CF8102AC-2EE2-8A43-9C0C-84747C207E81}" type="slidenum">
              <a:rPr lang="en-NL" smtClean="0"/>
              <a:t>9</a:t>
            </a:fld>
            <a:endParaRPr lang="en-NL"/>
          </a:p>
        </p:txBody>
      </p:sp>
    </p:spTree>
    <p:extLst>
      <p:ext uri="{BB962C8B-B14F-4D97-AF65-F5344CB8AC3E}">
        <p14:creationId xmlns:p14="http://schemas.microsoft.com/office/powerpoint/2010/main" val="110253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DD and LL difference, does Lambda decay in velo or also outside? Lb always decays in velo?</a:t>
            </a:r>
          </a:p>
        </p:txBody>
      </p:sp>
      <p:sp>
        <p:nvSpPr>
          <p:cNvPr id="4" name="Slide Number Placeholder 3"/>
          <p:cNvSpPr>
            <a:spLocks noGrp="1"/>
          </p:cNvSpPr>
          <p:nvPr>
            <p:ph type="sldNum" sz="quarter" idx="5"/>
          </p:nvPr>
        </p:nvSpPr>
        <p:spPr/>
        <p:txBody>
          <a:bodyPr/>
          <a:lstStyle/>
          <a:p>
            <a:fld id="{CF8102AC-2EE2-8A43-9C0C-84747C207E81}" type="slidenum">
              <a:rPr lang="en-NL" smtClean="0"/>
              <a:t>10</a:t>
            </a:fld>
            <a:endParaRPr lang="en-NL"/>
          </a:p>
        </p:txBody>
      </p:sp>
    </p:spTree>
    <p:extLst>
      <p:ext uri="{BB962C8B-B14F-4D97-AF65-F5344CB8AC3E}">
        <p14:creationId xmlns:p14="http://schemas.microsoft.com/office/powerpoint/2010/main" val="48195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F8102AC-2EE2-8A43-9C0C-84747C207E81}" type="slidenum">
              <a:rPr lang="en-NL" smtClean="0"/>
              <a:t>19</a:t>
            </a:fld>
            <a:endParaRPr lang="en-NL"/>
          </a:p>
        </p:txBody>
      </p:sp>
    </p:spTree>
    <p:extLst>
      <p:ext uri="{BB962C8B-B14F-4D97-AF65-F5344CB8AC3E}">
        <p14:creationId xmlns:p14="http://schemas.microsoft.com/office/powerpoint/2010/main" val="240451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9C34-A738-6992-C254-BEA7043C1FB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4923524D-6C3C-E15E-AABA-83C42EAE9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B175CD0D-9FDE-0856-1EEA-2744E86DF765}"/>
              </a:ext>
            </a:extLst>
          </p:cNvPr>
          <p:cNvSpPr>
            <a:spLocks noGrp="1"/>
          </p:cNvSpPr>
          <p:nvPr>
            <p:ph type="dt" sz="half" idx="10"/>
          </p:nvPr>
        </p:nvSpPr>
        <p:spPr/>
        <p:txBody>
          <a:bodyPr/>
          <a:lstStyle/>
          <a:p>
            <a:r>
              <a:rPr lang="en-US"/>
              <a:t>Jan de Boer</a:t>
            </a:r>
            <a:endParaRPr lang="en-NL"/>
          </a:p>
        </p:txBody>
      </p:sp>
      <p:sp>
        <p:nvSpPr>
          <p:cNvPr id="5" name="Footer Placeholder 4">
            <a:extLst>
              <a:ext uri="{FF2B5EF4-FFF2-40B4-BE49-F238E27FC236}">
                <a16:creationId xmlns:a16="http://schemas.microsoft.com/office/drawing/2014/main" id="{5DAEBE5C-642E-03AF-F0C2-0AAF1DA656BE}"/>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B8187E50-F197-B467-CEE8-7BDE707A2E33}"/>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346548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0D-8C6B-6604-F783-94585CEC6335}"/>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4DC389A8-B6B5-D7FF-9CE6-5C6460C17D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99F833F-F5FC-3F89-566C-313FC5176DE9}"/>
              </a:ext>
            </a:extLst>
          </p:cNvPr>
          <p:cNvSpPr>
            <a:spLocks noGrp="1"/>
          </p:cNvSpPr>
          <p:nvPr>
            <p:ph type="dt" sz="half" idx="10"/>
          </p:nvPr>
        </p:nvSpPr>
        <p:spPr/>
        <p:txBody>
          <a:bodyPr/>
          <a:lstStyle/>
          <a:p>
            <a:r>
              <a:rPr lang="en-US"/>
              <a:t>Jan de Boer</a:t>
            </a:r>
            <a:endParaRPr lang="en-NL"/>
          </a:p>
        </p:txBody>
      </p:sp>
      <p:sp>
        <p:nvSpPr>
          <p:cNvPr id="5" name="Footer Placeholder 4">
            <a:extLst>
              <a:ext uri="{FF2B5EF4-FFF2-40B4-BE49-F238E27FC236}">
                <a16:creationId xmlns:a16="http://schemas.microsoft.com/office/drawing/2014/main" id="{9ECA6D03-9E8A-3349-C70A-B230E34BFB0D}"/>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2F7176E6-A9E6-CAE0-9774-830C9A4C43F1}"/>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330647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0B99F-9977-89AE-D204-0FE3C46339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DA186B62-C0DE-6AB3-10CC-882BAFEC03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B7FC45A-9B60-0781-52AA-6E8AB61B0C4C}"/>
              </a:ext>
            </a:extLst>
          </p:cNvPr>
          <p:cNvSpPr>
            <a:spLocks noGrp="1"/>
          </p:cNvSpPr>
          <p:nvPr>
            <p:ph type="dt" sz="half" idx="10"/>
          </p:nvPr>
        </p:nvSpPr>
        <p:spPr/>
        <p:txBody>
          <a:bodyPr/>
          <a:lstStyle/>
          <a:p>
            <a:r>
              <a:rPr lang="en-US"/>
              <a:t>Jan de Boer</a:t>
            </a:r>
            <a:endParaRPr lang="en-NL"/>
          </a:p>
        </p:txBody>
      </p:sp>
      <p:sp>
        <p:nvSpPr>
          <p:cNvPr id="5" name="Footer Placeholder 4">
            <a:extLst>
              <a:ext uri="{FF2B5EF4-FFF2-40B4-BE49-F238E27FC236}">
                <a16:creationId xmlns:a16="http://schemas.microsoft.com/office/drawing/2014/main" id="{87D6E1D3-69B1-1105-7479-3B1A3F5D475F}"/>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1BFBF631-F08D-FC68-D0F6-0B0A69A633AE}"/>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102576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041A-6BE2-1119-BDD6-C5A2AD02649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051F32DF-1562-DC6D-3ECA-1816A5307F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AFEB4E2-A400-35B8-4872-74867B80FE73}"/>
              </a:ext>
            </a:extLst>
          </p:cNvPr>
          <p:cNvSpPr>
            <a:spLocks noGrp="1"/>
          </p:cNvSpPr>
          <p:nvPr>
            <p:ph type="dt" sz="half" idx="10"/>
          </p:nvPr>
        </p:nvSpPr>
        <p:spPr/>
        <p:txBody>
          <a:bodyPr/>
          <a:lstStyle/>
          <a:p>
            <a:r>
              <a:rPr lang="en-US"/>
              <a:t>Jan de Boer</a:t>
            </a:r>
            <a:endParaRPr lang="en-NL"/>
          </a:p>
        </p:txBody>
      </p:sp>
      <p:sp>
        <p:nvSpPr>
          <p:cNvPr id="5" name="Footer Placeholder 4">
            <a:extLst>
              <a:ext uri="{FF2B5EF4-FFF2-40B4-BE49-F238E27FC236}">
                <a16:creationId xmlns:a16="http://schemas.microsoft.com/office/drawing/2014/main" id="{59069B1A-81DD-1D03-971E-5A0EF5CBF09A}"/>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24A4BECA-D79F-1371-86CB-F35AAAAF9718}"/>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11322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5784-BDF5-96B9-5F4E-9599FEA5B1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8C128039-65B9-59D6-9DE2-BF3A3BF3F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8B3529-3C82-03A9-8EF4-56018278FC71}"/>
              </a:ext>
            </a:extLst>
          </p:cNvPr>
          <p:cNvSpPr>
            <a:spLocks noGrp="1"/>
          </p:cNvSpPr>
          <p:nvPr>
            <p:ph type="dt" sz="half" idx="10"/>
          </p:nvPr>
        </p:nvSpPr>
        <p:spPr/>
        <p:txBody>
          <a:bodyPr/>
          <a:lstStyle/>
          <a:p>
            <a:r>
              <a:rPr lang="en-US"/>
              <a:t>Jan de Boer</a:t>
            </a:r>
            <a:endParaRPr lang="en-NL"/>
          </a:p>
        </p:txBody>
      </p:sp>
      <p:sp>
        <p:nvSpPr>
          <p:cNvPr id="5" name="Footer Placeholder 4">
            <a:extLst>
              <a:ext uri="{FF2B5EF4-FFF2-40B4-BE49-F238E27FC236}">
                <a16:creationId xmlns:a16="http://schemas.microsoft.com/office/drawing/2014/main" id="{025A37F9-135D-3D37-BA35-6E173CE87CE6}"/>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A0E45ADE-E4FB-920C-013D-065B3751F965}"/>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4044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39B2-33AF-92DB-DFEA-B7907B073451}"/>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F0B101ED-E507-5D14-F85E-A72DD4BAED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FBD6D25E-B020-9406-50E4-8D54062FED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7371DF6-1348-790A-F89E-74A3EAA6A946}"/>
              </a:ext>
            </a:extLst>
          </p:cNvPr>
          <p:cNvSpPr>
            <a:spLocks noGrp="1"/>
          </p:cNvSpPr>
          <p:nvPr>
            <p:ph type="dt" sz="half" idx="10"/>
          </p:nvPr>
        </p:nvSpPr>
        <p:spPr/>
        <p:txBody>
          <a:bodyPr/>
          <a:lstStyle/>
          <a:p>
            <a:r>
              <a:rPr lang="en-US"/>
              <a:t>Jan de Boer</a:t>
            </a:r>
            <a:endParaRPr lang="en-NL"/>
          </a:p>
        </p:txBody>
      </p:sp>
      <p:sp>
        <p:nvSpPr>
          <p:cNvPr id="6" name="Footer Placeholder 5">
            <a:extLst>
              <a:ext uri="{FF2B5EF4-FFF2-40B4-BE49-F238E27FC236}">
                <a16:creationId xmlns:a16="http://schemas.microsoft.com/office/drawing/2014/main" id="{F993DA2E-2F5D-8C60-2FDB-3290D5744317}"/>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7" name="Slide Number Placeholder 6">
            <a:extLst>
              <a:ext uri="{FF2B5EF4-FFF2-40B4-BE49-F238E27FC236}">
                <a16:creationId xmlns:a16="http://schemas.microsoft.com/office/drawing/2014/main" id="{566D89F6-4ED2-2BB6-5AEE-6BB38CFFA455}"/>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300229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96A8-4513-1C6F-3F5E-C0FFAEB3B69E}"/>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A1CEB32-80D7-5774-F294-268E66BEF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99941C-2EF7-794A-5A59-BD01A91C6C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55AA30B-A1D6-086B-6490-B6B48F5BD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805156-AC38-C173-8FC9-14AC40BEF1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A373F11-3795-0139-0824-2351F0C4D7FB}"/>
              </a:ext>
            </a:extLst>
          </p:cNvPr>
          <p:cNvSpPr>
            <a:spLocks noGrp="1"/>
          </p:cNvSpPr>
          <p:nvPr>
            <p:ph type="dt" sz="half" idx="10"/>
          </p:nvPr>
        </p:nvSpPr>
        <p:spPr/>
        <p:txBody>
          <a:bodyPr/>
          <a:lstStyle/>
          <a:p>
            <a:r>
              <a:rPr lang="en-US"/>
              <a:t>Jan de Boer</a:t>
            </a:r>
            <a:endParaRPr lang="en-NL"/>
          </a:p>
        </p:txBody>
      </p:sp>
      <p:sp>
        <p:nvSpPr>
          <p:cNvPr id="8" name="Footer Placeholder 7">
            <a:extLst>
              <a:ext uri="{FF2B5EF4-FFF2-40B4-BE49-F238E27FC236}">
                <a16:creationId xmlns:a16="http://schemas.microsoft.com/office/drawing/2014/main" id="{0CDD1924-77EA-C32F-FDB7-940CE07E9684}"/>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9" name="Slide Number Placeholder 8">
            <a:extLst>
              <a:ext uri="{FF2B5EF4-FFF2-40B4-BE49-F238E27FC236}">
                <a16:creationId xmlns:a16="http://schemas.microsoft.com/office/drawing/2014/main" id="{3F3DE1BB-FA32-2361-6CCF-3653C3AC59B5}"/>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328588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6DC8-5CD3-1DD1-E407-D34C8D62151D}"/>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DA2F2860-B841-110E-C2A9-4AD933CF83C5}"/>
              </a:ext>
            </a:extLst>
          </p:cNvPr>
          <p:cNvSpPr>
            <a:spLocks noGrp="1"/>
          </p:cNvSpPr>
          <p:nvPr>
            <p:ph type="dt" sz="half" idx="10"/>
          </p:nvPr>
        </p:nvSpPr>
        <p:spPr/>
        <p:txBody>
          <a:bodyPr/>
          <a:lstStyle/>
          <a:p>
            <a:r>
              <a:rPr lang="en-US"/>
              <a:t>Jan de Boer</a:t>
            </a:r>
            <a:endParaRPr lang="en-NL"/>
          </a:p>
        </p:txBody>
      </p:sp>
      <p:sp>
        <p:nvSpPr>
          <p:cNvPr id="4" name="Footer Placeholder 3">
            <a:extLst>
              <a:ext uri="{FF2B5EF4-FFF2-40B4-BE49-F238E27FC236}">
                <a16:creationId xmlns:a16="http://schemas.microsoft.com/office/drawing/2014/main" id="{C3156927-E164-129F-D0CE-158A8FE84661}"/>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5" name="Slide Number Placeholder 4">
            <a:extLst>
              <a:ext uri="{FF2B5EF4-FFF2-40B4-BE49-F238E27FC236}">
                <a16:creationId xmlns:a16="http://schemas.microsoft.com/office/drawing/2014/main" id="{1A86C2E6-5FD9-7753-5085-B7618AE90BE7}"/>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189193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217FA-6EA4-8040-60EF-3D0C10CED768}"/>
              </a:ext>
            </a:extLst>
          </p:cNvPr>
          <p:cNvSpPr>
            <a:spLocks noGrp="1"/>
          </p:cNvSpPr>
          <p:nvPr>
            <p:ph type="dt" sz="half" idx="10"/>
          </p:nvPr>
        </p:nvSpPr>
        <p:spPr/>
        <p:txBody>
          <a:bodyPr/>
          <a:lstStyle/>
          <a:p>
            <a:r>
              <a:rPr lang="en-US"/>
              <a:t>Jan de Boer</a:t>
            </a:r>
            <a:endParaRPr lang="en-NL"/>
          </a:p>
        </p:txBody>
      </p:sp>
      <p:sp>
        <p:nvSpPr>
          <p:cNvPr id="3" name="Footer Placeholder 2">
            <a:extLst>
              <a:ext uri="{FF2B5EF4-FFF2-40B4-BE49-F238E27FC236}">
                <a16:creationId xmlns:a16="http://schemas.microsoft.com/office/drawing/2014/main" id="{3406E98F-CE82-F92C-5337-D79DEA41C377}"/>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4" name="Slide Number Placeholder 3">
            <a:extLst>
              <a:ext uri="{FF2B5EF4-FFF2-40B4-BE49-F238E27FC236}">
                <a16:creationId xmlns:a16="http://schemas.microsoft.com/office/drawing/2014/main" id="{25C3E603-8829-2663-E1B4-4C788ACE77DF}"/>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348336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2033-C205-AF2E-6634-4EC32647B5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553F0A9E-5E9C-9410-56B8-F89CD83E5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B7B122-CC88-3439-7206-75F93F54B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0B5420-8FA9-1FBF-B026-09EACD1F21B0}"/>
              </a:ext>
            </a:extLst>
          </p:cNvPr>
          <p:cNvSpPr>
            <a:spLocks noGrp="1"/>
          </p:cNvSpPr>
          <p:nvPr>
            <p:ph type="dt" sz="half" idx="10"/>
          </p:nvPr>
        </p:nvSpPr>
        <p:spPr/>
        <p:txBody>
          <a:bodyPr/>
          <a:lstStyle/>
          <a:p>
            <a:r>
              <a:rPr lang="en-US"/>
              <a:t>Jan de Boer</a:t>
            </a:r>
            <a:endParaRPr lang="en-NL"/>
          </a:p>
        </p:txBody>
      </p:sp>
      <p:sp>
        <p:nvSpPr>
          <p:cNvPr id="6" name="Footer Placeholder 5">
            <a:extLst>
              <a:ext uri="{FF2B5EF4-FFF2-40B4-BE49-F238E27FC236}">
                <a16:creationId xmlns:a16="http://schemas.microsoft.com/office/drawing/2014/main" id="{4FBF71D5-8313-1B35-E54C-FB547547F751}"/>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7" name="Slide Number Placeholder 6">
            <a:extLst>
              <a:ext uri="{FF2B5EF4-FFF2-40B4-BE49-F238E27FC236}">
                <a16:creationId xmlns:a16="http://schemas.microsoft.com/office/drawing/2014/main" id="{F955207D-E2B9-6D03-7B20-505DF5F18E50}"/>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119516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077E-6DAF-007E-2BA7-2FF31D95C1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7979E092-815E-CA57-3D75-EA193E668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86E8DFD5-BE6D-3D84-9F70-C1AC906D6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458776-FD2E-36F6-11A7-6681788D6FD5}"/>
              </a:ext>
            </a:extLst>
          </p:cNvPr>
          <p:cNvSpPr>
            <a:spLocks noGrp="1"/>
          </p:cNvSpPr>
          <p:nvPr>
            <p:ph type="dt" sz="half" idx="10"/>
          </p:nvPr>
        </p:nvSpPr>
        <p:spPr/>
        <p:txBody>
          <a:bodyPr/>
          <a:lstStyle/>
          <a:p>
            <a:r>
              <a:rPr lang="en-US"/>
              <a:t>Jan de Boer</a:t>
            </a:r>
            <a:endParaRPr lang="en-NL"/>
          </a:p>
        </p:txBody>
      </p:sp>
      <p:sp>
        <p:nvSpPr>
          <p:cNvPr id="6" name="Footer Placeholder 5">
            <a:extLst>
              <a:ext uri="{FF2B5EF4-FFF2-40B4-BE49-F238E27FC236}">
                <a16:creationId xmlns:a16="http://schemas.microsoft.com/office/drawing/2014/main" id="{6A93BAC6-5C36-699E-BF7E-C54723B6941A}"/>
              </a:ext>
            </a:extLst>
          </p:cNvPr>
          <p:cNvSpPr>
            <a:spLocks noGrp="1"/>
          </p:cNvSpPr>
          <p:nvPr>
            <p:ph type="ftr" sz="quarter" idx="11"/>
          </p:nvPr>
        </p:nvSpPr>
        <p:spPr/>
        <p:txBody>
          <a:bodyPr/>
          <a:lstStyle/>
          <a:p>
            <a:r>
              <a:rPr lang="en-GB"/>
              <a:t>New test of Lepton Flavour Universality with rare Ʌb decays at LHCb</a:t>
            </a:r>
            <a:endParaRPr lang="en-NL"/>
          </a:p>
        </p:txBody>
      </p:sp>
      <p:sp>
        <p:nvSpPr>
          <p:cNvPr id="7" name="Slide Number Placeholder 6">
            <a:extLst>
              <a:ext uri="{FF2B5EF4-FFF2-40B4-BE49-F238E27FC236}">
                <a16:creationId xmlns:a16="http://schemas.microsoft.com/office/drawing/2014/main" id="{7E802B4C-0A2A-F2C9-2EFD-01EB67DCEE1A}"/>
              </a:ext>
            </a:extLst>
          </p:cNvPr>
          <p:cNvSpPr>
            <a:spLocks noGrp="1"/>
          </p:cNvSpPr>
          <p:nvPr>
            <p:ph type="sldNum" sz="quarter" idx="12"/>
          </p:nvPr>
        </p:nvSpPr>
        <p:spPr/>
        <p:txBody>
          <a:bodyPr/>
          <a:lstStyle/>
          <a:p>
            <a:fld id="{6D287454-D69A-B74F-8E14-6B6B1FE3F306}" type="slidenum">
              <a:rPr lang="en-NL" smtClean="0"/>
              <a:t>‹#›</a:t>
            </a:fld>
            <a:endParaRPr lang="en-NL"/>
          </a:p>
        </p:txBody>
      </p:sp>
    </p:spTree>
    <p:extLst>
      <p:ext uri="{BB962C8B-B14F-4D97-AF65-F5344CB8AC3E}">
        <p14:creationId xmlns:p14="http://schemas.microsoft.com/office/powerpoint/2010/main" val="240332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7FF0C-C35B-8D29-8EDD-55347E944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78399FD-C618-3659-FF7D-A028546C8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BF9B52A-B0B5-CC49-BA1E-9B613C9C8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de Boer</a:t>
            </a:r>
            <a:endParaRPr lang="en-NL"/>
          </a:p>
        </p:txBody>
      </p:sp>
      <p:sp>
        <p:nvSpPr>
          <p:cNvPr id="5" name="Footer Placeholder 4">
            <a:extLst>
              <a:ext uri="{FF2B5EF4-FFF2-40B4-BE49-F238E27FC236}">
                <a16:creationId xmlns:a16="http://schemas.microsoft.com/office/drawing/2014/main" id="{D27E45C6-6BCF-D0D1-2C19-813BF23FF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New test of Lepton Flavour Universality with rare Ʌb decays at LHCb</a:t>
            </a:r>
            <a:endParaRPr lang="en-NL"/>
          </a:p>
        </p:txBody>
      </p:sp>
      <p:sp>
        <p:nvSpPr>
          <p:cNvPr id="6" name="Slide Number Placeholder 5">
            <a:extLst>
              <a:ext uri="{FF2B5EF4-FFF2-40B4-BE49-F238E27FC236}">
                <a16:creationId xmlns:a16="http://schemas.microsoft.com/office/drawing/2014/main" id="{19E86FC2-84DC-79B6-6FCC-FD8ABA045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87454-D69A-B74F-8E14-6B6B1FE3F306}" type="slidenum">
              <a:rPr lang="en-NL" smtClean="0"/>
              <a:t>‹#›</a:t>
            </a:fld>
            <a:endParaRPr lang="en-NL"/>
          </a:p>
        </p:txBody>
      </p:sp>
    </p:spTree>
    <p:extLst>
      <p:ext uri="{BB962C8B-B14F-4D97-AF65-F5344CB8AC3E}">
        <p14:creationId xmlns:p14="http://schemas.microsoft.com/office/powerpoint/2010/main" val="29981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journals.aps.org/prd/pdf/10.1103/PhysRevD.93.074501"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4.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emf"/><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4C672DB-8B4B-9F97-F1CC-22C90FA45CD5}"/>
                  </a:ext>
                </a:extLst>
              </p:cNvPr>
              <p:cNvSpPr>
                <a:spLocks noGrp="1"/>
              </p:cNvSpPr>
              <p:nvPr>
                <p:ph type="ctrTitle"/>
              </p:nvPr>
            </p:nvSpPr>
            <p:spPr>
              <a:xfrm>
                <a:off x="2238907" y="2674684"/>
                <a:ext cx="9246511" cy="1297915"/>
              </a:xfrm>
            </p:spPr>
            <p:txBody>
              <a:bodyPr>
                <a:noAutofit/>
              </a:bodyPr>
              <a:lstStyle/>
              <a:p>
                <a:pPr algn="l"/>
                <a:r>
                  <a:rPr lang="nl-NL" sz="4000" i="0" dirty="0">
                    <a:solidFill>
                      <a:srgbClr val="002060"/>
                    </a:solidFill>
                    <a:effectLst/>
                    <a:latin typeface="Avenir Book" panose="02000503020000020003" pitchFamily="2" charset="0"/>
                  </a:rPr>
                  <a:t>New test of Lepton Flavour </a:t>
                </a:r>
                <a:r>
                  <a:rPr lang="nl-NL" sz="4000" i="0" dirty="0" err="1">
                    <a:solidFill>
                      <a:srgbClr val="002060"/>
                    </a:solidFill>
                    <a:effectLst/>
                    <a:latin typeface="Avenir Book" panose="02000503020000020003" pitchFamily="2" charset="0"/>
                  </a:rPr>
                  <a:t>Universality</a:t>
                </a:r>
                <a:r>
                  <a:rPr lang="nl-NL" sz="4000" i="0" dirty="0">
                    <a:solidFill>
                      <a:srgbClr val="002060"/>
                    </a:solidFill>
                    <a:effectLst/>
                    <a:latin typeface="Avenir Book" panose="02000503020000020003" pitchFamily="2" charset="0"/>
                  </a:rPr>
                  <a:t> </a:t>
                </a:r>
                <a:r>
                  <a:rPr lang="nl-NL" sz="4000" i="0" dirty="0" err="1">
                    <a:solidFill>
                      <a:srgbClr val="002060"/>
                    </a:solidFill>
                    <a:effectLst/>
                    <a:latin typeface="Avenir Book" panose="02000503020000020003" pitchFamily="2" charset="0"/>
                  </a:rPr>
                  <a:t>with</a:t>
                </a:r>
                <a:r>
                  <a:rPr lang="nl-NL" sz="4000" i="0" dirty="0">
                    <a:solidFill>
                      <a:srgbClr val="002060"/>
                    </a:solidFill>
                    <a:effectLst/>
                    <a:latin typeface="Avenir Book" panose="02000503020000020003" pitchFamily="2" charset="0"/>
                  </a:rPr>
                  <a:t> rare </a:t>
                </a:r>
                <a14:m>
                  <m:oMath xmlns:m="http://schemas.openxmlformats.org/officeDocument/2006/math">
                    <m:sSubSup>
                      <m:sSubSupPr>
                        <m:ctrlPr>
                          <a:rPr lang="nl-NL" sz="4400" i="1" smtClean="0">
                            <a:solidFill>
                              <a:srgbClr val="002060"/>
                            </a:solidFill>
                            <a:effectLst/>
                            <a:latin typeface="Cambria Math" panose="02040503050406030204" pitchFamily="18" charset="0"/>
                          </a:rPr>
                        </m:ctrlPr>
                      </m:sSubSupPr>
                      <m:e>
                        <m:r>
                          <m:rPr>
                            <m:nor/>
                          </m:rPr>
                          <a:rPr lang="el-GR" sz="4400" dirty="0">
                            <a:solidFill>
                              <a:srgbClr val="002060"/>
                            </a:solidFill>
                            <a:latin typeface="Arial" panose="020B0604020202020204" pitchFamily="34" charset="0"/>
                            <a:cs typeface="Arial" panose="020B0604020202020204" pitchFamily="34" charset="0"/>
                          </a:rPr>
                          <m:t>Λ</m:t>
                        </m:r>
                      </m:e>
                      <m:sub>
                        <m:r>
                          <a:rPr lang="nl-NL" sz="4400" b="0" i="1" smtClean="0">
                            <a:solidFill>
                              <a:srgbClr val="002060"/>
                            </a:solidFill>
                            <a:effectLst/>
                            <a:latin typeface="Cambria Math" panose="02040503050406030204" pitchFamily="18" charset="0"/>
                          </a:rPr>
                          <m:t>𝑏</m:t>
                        </m:r>
                      </m:sub>
                      <m:sup>
                        <m:r>
                          <a:rPr lang="nl-NL" sz="4400" b="0" i="1" smtClean="0">
                            <a:solidFill>
                              <a:srgbClr val="002060"/>
                            </a:solidFill>
                            <a:effectLst/>
                            <a:latin typeface="Cambria Math" panose="02040503050406030204" pitchFamily="18" charset="0"/>
                          </a:rPr>
                          <m:t>0</m:t>
                        </m:r>
                      </m:sup>
                    </m:sSubSup>
                    <m:r>
                      <a:rPr lang="nl-NL" sz="4400" i="1" smtClean="0">
                        <a:solidFill>
                          <a:srgbClr val="002060"/>
                        </a:solidFill>
                        <a:effectLst/>
                        <a:latin typeface="Cambria Math" panose="02040503050406030204" pitchFamily="18" charset="0"/>
                        <a:ea typeface="Cambria Math" panose="02040503050406030204" pitchFamily="18" charset="0"/>
                      </a:rPr>
                      <m:t>→</m:t>
                    </m:r>
                    <m:r>
                      <m:rPr>
                        <m:nor/>
                      </m:rPr>
                      <a:rPr lang="el-GR" sz="4400" dirty="0">
                        <a:solidFill>
                          <a:srgbClr val="002060"/>
                        </a:solidFill>
                        <a:latin typeface="Arial" panose="020B0604020202020204" pitchFamily="34" charset="0"/>
                        <a:cs typeface="Arial" panose="020B0604020202020204" pitchFamily="34" charset="0"/>
                      </a:rPr>
                      <m:t>Λ</m:t>
                    </m:r>
                  </m:oMath>
                </a14:m>
                <a:r>
                  <a:rPr lang="en-NL" dirty="0">
                    <a:solidFill>
                      <a:srgbClr val="002060"/>
                    </a:solidFill>
                    <a:latin typeface="Avenir Book" panose="02000503020000020003" pitchFamily="2" charset="0"/>
                  </a:rPr>
                  <a:t>ℓℓ </a:t>
                </a:r>
                <a:r>
                  <a:rPr lang="en-NL" sz="4000" dirty="0">
                    <a:solidFill>
                      <a:srgbClr val="002060"/>
                    </a:solidFill>
                    <a:latin typeface="Avenir Book" panose="02000503020000020003" pitchFamily="2" charset="0"/>
                  </a:rPr>
                  <a:t>decays at LHCb</a:t>
                </a:r>
                <a:endParaRPr lang="en-NL" sz="4000" baseline="-25000" dirty="0">
                  <a:solidFill>
                    <a:srgbClr val="002060"/>
                  </a:solidFill>
                  <a:latin typeface="Arial" panose="020B0604020202020204" pitchFamily="34" charset="0"/>
                  <a:ea typeface="Menlo" panose="020B0609030804020204" pitchFamily="49"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54C672DB-8B4B-9F97-F1CC-22C90FA45CD5}"/>
                  </a:ext>
                </a:extLst>
              </p:cNvPr>
              <p:cNvSpPr>
                <a:spLocks noGrp="1" noRot="1" noChangeAspect="1" noMove="1" noResize="1" noEditPoints="1" noAdjustHandles="1" noChangeArrowheads="1" noChangeShapeType="1" noTextEdit="1"/>
              </p:cNvSpPr>
              <p:nvPr>
                <p:ph type="ctrTitle"/>
              </p:nvPr>
            </p:nvSpPr>
            <p:spPr>
              <a:xfrm>
                <a:off x="2238907" y="2674684"/>
                <a:ext cx="9246511" cy="1297915"/>
              </a:xfrm>
              <a:blipFill>
                <a:blip r:embed="rId3"/>
                <a:stretch>
                  <a:fillRect l="-2332" t="-26214" r="-412" b="-33010"/>
                </a:stretch>
              </a:blipFill>
            </p:spPr>
            <p:txBody>
              <a:bodyPr/>
              <a:lstStyle/>
              <a:p>
                <a:r>
                  <a:rPr lang="en-NL">
                    <a:noFill/>
                  </a:rPr>
                  <a:t> </a:t>
                </a:r>
              </a:p>
            </p:txBody>
          </p:sp>
        </mc:Fallback>
      </mc:AlternateContent>
      <p:sp>
        <p:nvSpPr>
          <p:cNvPr id="3" name="Subtitle 2">
            <a:extLst>
              <a:ext uri="{FF2B5EF4-FFF2-40B4-BE49-F238E27FC236}">
                <a16:creationId xmlns:a16="http://schemas.microsoft.com/office/drawing/2014/main" id="{87807061-8A84-B92D-D68F-AEB6C5F8CD20}"/>
              </a:ext>
            </a:extLst>
          </p:cNvPr>
          <p:cNvSpPr>
            <a:spLocks noGrp="1"/>
          </p:cNvSpPr>
          <p:nvPr>
            <p:ph type="subTitle" idx="1"/>
          </p:nvPr>
        </p:nvSpPr>
        <p:spPr>
          <a:xfrm>
            <a:off x="2238907" y="5270514"/>
            <a:ext cx="9144000" cy="1492638"/>
          </a:xfrm>
        </p:spPr>
        <p:txBody>
          <a:bodyPr>
            <a:normAutofit/>
          </a:bodyPr>
          <a:lstStyle/>
          <a:p>
            <a:pPr algn="l"/>
            <a:r>
              <a:rPr lang="nl-NL" dirty="0">
                <a:solidFill>
                  <a:srgbClr val="002060"/>
                </a:solidFill>
                <a:latin typeface="Avenir Book" panose="02000503020000020003" pitchFamily="2" charset="0"/>
              </a:rPr>
              <a:t>Jan de Boer</a:t>
            </a:r>
          </a:p>
          <a:p>
            <a:pPr algn="l"/>
            <a:r>
              <a:rPr lang="en-NL" dirty="0">
                <a:solidFill>
                  <a:srgbClr val="002060"/>
                </a:solidFill>
                <a:latin typeface="Avenir Book" panose="02000503020000020003" pitchFamily="2" charset="0"/>
              </a:rPr>
              <a:t>NNV Annual Meeting</a:t>
            </a:r>
          </a:p>
          <a:p>
            <a:pPr algn="l"/>
            <a:r>
              <a:rPr lang="en-NL" dirty="0">
                <a:solidFill>
                  <a:srgbClr val="002060"/>
                </a:solidFill>
                <a:latin typeface="Avenir Book" panose="02000503020000020003" pitchFamily="2" charset="0"/>
              </a:rPr>
              <a:t>4 November 2022</a:t>
            </a:r>
          </a:p>
        </p:txBody>
      </p:sp>
      <p:sp>
        <p:nvSpPr>
          <p:cNvPr id="4" name="Rectangle 3">
            <a:extLst>
              <a:ext uri="{FF2B5EF4-FFF2-40B4-BE49-F238E27FC236}">
                <a16:creationId xmlns:a16="http://schemas.microsoft.com/office/drawing/2014/main" id="{1CF8E2E4-C174-D4EA-1839-EDA3741C0706}"/>
              </a:ext>
            </a:extLst>
          </p:cNvPr>
          <p:cNvSpPr/>
          <p:nvPr/>
        </p:nvSpPr>
        <p:spPr>
          <a:xfrm flipV="1">
            <a:off x="-34201" y="0"/>
            <a:ext cx="1954061" cy="6868046"/>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pic>
        <p:nvPicPr>
          <p:cNvPr id="6" name="Picture 5">
            <a:extLst>
              <a:ext uri="{FF2B5EF4-FFF2-40B4-BE49-F238E27FC236}">
                <a16:creationId xmlns:a16="http://schemas.microsoft.com/office/drawing/2014/main" id="{6CF50EDE-E85A-24B9-F72E-350FB5BB06FC}"/>
              </a:ext>
            </a:extLst>
          </p:cNvPr>
          <p:cNvPicPr>
            <a:picLocks noChangeAspect="1"/>
          </p:cNvPicPr>
          <p:nvPr/>
        </p:nvPicPr>
        <p:blipFill>
          <a:blip r:embed="rId4">
            <a:biLevel thresh="25000"/>
          </a:blip>
          <a:stretch>
            <a:fillRect/>
          </a:stretch>
        </p:blipFill>
        <p:spPr>
          <a:xfrm>
            <a:off x="284846" y="2496436"/>
            <a:ext cx="1032769" cy="464747"/>
          </a:xfrm>
          <a:prstGeom prst="rect">
            <a:avLst/>
          </a:prstGeom>
        </p:spPr>
      </p:pic>
      <p:pic>
        <p:nvPicPr>
          <p:cNvPr id="1026" name="Picture 2">
            <a:extLst>
              <a:ext uri="{FF2B5EF4-FFF2-40B4-BE49-F238E27FC236}">
                <a16:creationId xmlns:a16="http://schemas.microsoft.com/office/drawing/2014/main" id="{F7174ABF-C920-CFF3-0EA3-EA2C37973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5623" y="541788"/>
            <a:ext cx="1639795" cy="983877"/>
          </a:xfrm>
          <a:prstGeom prst="rect">
            <a:avLst/>
          </a:prstGeom>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F8B2AAE2-BAC7-B9BD-E65F-A6D8F3638A52}"/>
              </a:ext>
            </a:extLst>
          </p:cNvPr>
          <p:cNvCxnSpPr>
            <a:cxnSpLocks/>
          </p:cNvCxnSpPr>
          <p:nvPr/>
        </p:nvCxnSpPr>
        <p:spPr>
          <a:xfrm>
            <a:off x="2322414" y="3972599"/>
            <a:ext cx="9163004"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7C8FD4-C3C0-319E-6745-36EEB209B1FE}"/>
              </a:ext>
            </a:extLst>
          </p:cNvPr>
          <p:cNvPicPr>
            <a:picLocks noChangeAspect="1"/>
          </p:cNvPicPr>
          <p:nvPr/>
        </p:nvPicPr>
        <p:blipFill>
          <a:blip r:embed="rId6">
            <a:biLevel thresh="25000"/>
          </a:blip>
          <a:stretch>
            <a:fillRect/>
          </a:stretch>
        </p:blipFill>
        <p:spPr>
          <a:xfrm>
            <a:off x="407997" y="213180"/>
            <a:ext cx="854143" cy="869042"/>
          </a:xfrm>
          <a:prstGeom prst="rect">
            <a:avLst/>
          </a:prstGeom>
        </p:spPr>
      </p:pic>
      <p:grpSp>
        <p:nvGrpSpPr>
          <p:cNvPr id="27" name="Group 26">
            <a:extLst>
              <a:ext uri="{FF2B5EF4-FFF2-40B4-BE49-F238E27FC236}">
                <a16:creationId xmlns:a16="http://schemas.microsoft.com/office/drawing/2014/main" id="{F98BE35E-A629-486E-8B8E-A81CFE9EB3B9}"/>
              </a:ext>
            </a:extLst>
          </p:cNvPr>
          <p:cNvGrpSpPr>
            <a:grpSpLocks noChangeAspect="1"/>
          </p:cNvGrpSpPr>
          <p:nvPr/>
        </p:nvGrpSpPr>
        <p:grpSpPr>
          <a:xfrm>
            <a:off x="374158" y="1143119"/>
            <a:ext cx="854143" cy="1297897"/>
            <a:chOff x="273082" y="3858015"/>
            <a:chExt cx="1153647" cy="1753003"/>
          </a:xfrm>
        </p:grpSpPr>
        <p:sp>
          <p:nvSpPr>
            <p:cNvPr id="24" name="Rectangle 23">
              <a:extLst>
                <a:ext uri="{FF2B5EF4-FFF2-40B4-BE49-F238E27FC236}">
                  <a16:creationId xmlns:a16="http://schemas.microsoft.com/office/drawing/2014/main" id="{925AF63D-0342-F8CC-A3DF-B091959350CE}"/>
                </a:ext>
              </a:extLst>
            </p:cNvPr>
            <p:cNvSpPr/>
            <p:nvPr/>
          </p:nvSpPr>
          <p:spPr>
            <a:xfrm>
              <a:off x="440499" y="4374700"/>
              <a:ext cx="862208" cy="77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Oval 24">
              <a:extLst>
                <a:ext uri="{FF2B5EF4-FFF2-40B4-BE49-F238E27FC236}">
                  <a16:creationId xmlns:a16="http://schemas.microsoft.com/office/drawing/2014/main" id="{EF861B0C-AFD9-A3C1-4EC7-5D9FDE65998E}"/>
                </a:ext>
              </a:extLst>
            </p:cNvPr>
            <p:cNvSpPr/>
            <p:nvPr/>
          </p:nvSpPr>
          <p:spPr>
            <a:xfrm>
              <a:off x="442385" y="4548507"/>
              <a:ext cx="862208" cy="912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3" name="Content Placeholder 4">
              <a:extLst>
                <a:ext uri="{FF2B5EF4-FFF2-40B4-BE49-F238E27FC236}">
                  <a16:creationId xmlns:a16="http://schemas.microsoft.com/office/drawing/2014/main" id="{173E7525-1325-CCD1-8B93-E21CF69F72E4}"/>
                </a:ext>
              </a:extLst>
            </p:cNvPr>
            <p:cNvPicPr>
              <a:picLocks noChangeAspect="1"/>
            </p:cNvPicPr>
            <p:nvPr/>
          </p:nvPicPr>
          <p:blipFill>
            <a:blip r:embed="rId7"/>
            <a:stretch>
              <a:fillRect/>
            </a:stretch>
          </p:blipFill>
          <p:spPr>
            <a:xfrm>
              <a:off x="273082" y="3858015"/>
              <a:ext cx="1153647" cy="1753003"/>
            </a:xfrm>
            <a:prstGeom prst="rect">
              <a:avLst/>
            </a:prstGeom>
          </p:spPr>
        </p:pic>
      </p:grpSp>
      <p:sp>
        <p:nvSpPr>
          <p:cNvPr id="5" name="Subtitle 2">
            <a:extLst>
              <a:ext uri="{FF2B5EF4-FFF2-40B4-BE49-F238E27FC236}">
                <a16:creationId xmlns:a16="http://schemas.microsoft.com/office/drawing/2014/main" id="{8BE4E74C-1C98-68E1-7A65-2924D2ED6F27}"/>
              </a:ext>
            </a:extLst>
          </p:cNvPr>
          <p:cNvSpPr txBox="1">
            <a:spLocks/>
          </p:cNvSpPr>
          <p:nvPr/>
        </p:nvSpPr>
        <p:spPr>
          <a:xfrm rot="5400000">
            <a:off x="-3865165" y="7114412"/>
            <a:ext cx="9144000" cy="10429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300" i="0" dirty="0">
                <a:solidFill>
                  <a:schemeClr val="bg1">
                    <a:lumMod val="95000"/>
                  </a:schemeClr>
                </a:solidFill>
                <a:effectLst/>
                <a:latin typeface="Avenir Book" panose="02000503020000020003" pitchFamily="2" charset="0"/>
              </a:rPr>
              <a:t>Conseil </a:t>
            </a:r>
            <a:r>
              <a:rPr lang="en-GB" sz="1300" i="0" dirty="0" err="1">
                <a:solidFill>
                  <a:schemeClr val="bg1">
                    <a:lumMod val="95000"/>
                  </a:schemeClr>
                </a:solidFill>
                <a:effectLst/>
                <a:latin typeface="Avenir Book" panose="02000503020000020003" pitchFamily="2" charset="0"/>
              </a:rPr>
              <a:t>Européen</a:t>
            </a:r>
            <a:r>
              <a:rPr lang="en-GB" sz="1300" i="0" dirty="0">
                <a:solidFill>
                  <a:schemeClr val="bg1">
                    <a:lumMod val="95000"/>
                  </a:schemeClr>
                </a:solidFill>
                <a:effectLst/>
                <a:latin typeface="Avenir Book" panose="02000503020000020003" pitchFamily="2" charset="0"/>
              </a:rPr>
              <a:t> pour la Recherche </a:t>
            </a:r>
            <a:r>
              <a:rPr lang="en-GB" sz="1300" i="0" dirty="0" err="1">
                <a:solidFill>
                  <a:schemeClr val="bg1">
                    <a:lumMod val="95000"/>
                  </a:schemeClr>
                </a:solidFill>
                <a:effectLst/>
                <a:latin typeface="Avenir Book" panose="02000503020000020003" pitchFamily="2" charset="0"/>
              </a:rPr>
              <a:t>Nucléaire</a:t>
            </a:r>
            <a:endParaRPr lang="en-GB" sz="1300" i="0" dirty="0">
              <a:solidFill>
                <a:schemeClr val="bg1">
                  <a:lumMod val="95000"/>
                </a:schemeClr>
              </a:solidFill>
              <a:effectLst/>
              <a:latin typeface="Avenir Book" panose="02000503020000020003" pitchFamily="2" charset="0"/>
            </a:endParaRPr>
          </a:p>
          <a:p>
            <a:pPr algn="l"/>
            <a:r>
              <a:rPr lang="nl-NL" sz="1300" dirty="0">
                <a:solidFill>
                  <a:schemeClr val="bg1">
                    <a:lumMod val="95000"/>
                  </a:schemeClr>
                </a:solidFill>
                <a:latin typeface="Avenir Book" panose="02000503020000020003" pitchFamily="2" charset="0"/>
              </a:rPr>
              <a:t>University of Groningen</a:t>
            </a:r>
          </a:p>
          <a:p>
            <a:pPr algn="l"/>
            <a:r>
              <a:rPr lang="nl-NL" sz="1300" dirty="0">
                <a:solidFill>
                  <a:schemeClr val="bg1">
                    <a:lumMod val="95000"/>
                  </a:schemeClr>
                </a:solidFill>
                <a:latin typeface="Avenir Book" panose="02000503020000020003" pitchFamily="2" charset="0"/>
              </a:rPr>
              <a:t>National </a:t>
            </a:r>
            <a:r>
              <a:rPr lang="nl-NL" sz="1300" dirty="0" err="1">
                <a:solidFill>
                  <a:schemeClr val="bg1">
                    <a:lumMod val="95000"/>
                  </a:schemeClr>
                </a:solidFill>
                <a:latin typeface="Avenir Book" panose="02000503020000020003" pitchFamily="2" charset="0"/>
              </a:rPr>
              <a:t>Institute</a:t>
            </a:r>
            <a:r>
              <a:rPr lang="nl-NL" sz="1300" dirty="0">
                <a:solidFill>
                  <a:schemeClr val="bg1">
                    <a:lumMod val="95000"/>
                  </a:schemeClr>
                </a:solidFill>
                <a:latin typeface="Avenir Book" panose="02000503020000020003" pitchFamily="2" charset="0"/>
              </a:rPr>
              <a:t> </a:t>
            </a:r>
            <a:r>
              <a:rPr lang="nl-NL" sz="1300" dirty="0" err="1">
                <a:solidFill>
                  <a:schemeClr val="bg1">
                    <a:lumMod val="95000"/>
                  </a:schemeClr>
                </a:solidFill>
                <a:latin typeface="Avenir Book" panose="02000503020000020003" pitchFamily="2" charset="0"/>
              </a:rPr>
              <a:t>for</a:t>
            </a:r>
            <a:r>
              <a:rPr lang="nl-NL" sz="1300" dirty="0">
                <a:solidFill>
                  <a:schemeClr val="bg1">
                    <a:lumMod val="95000"/>
                  </a:schemeClr>
                </a:solidFill>
                <a:latin typeface="Avenir Book" panose="02000503020000020003" pitchFamily="2" charset="0"/>
              </a:rPr>
              <a:t> </a:t>
            </a:r>
            <a:r>
              <a:rPr lang="nl-NL" sz="1300" dirty="0" err="1">
                <a:solidFill>
                  <a:schemeClr val="bg1">
                    <a:lumMod val="95000"/>
                  </a:schemeClr>
                </a:solidFill>
                <a:latin typeface="Avenir Book" panose="02000503020000020003" pitchFamily="2" charset="0"/>
              </a:rPr>
              <a:t>Subatomic</a:t>
            </a:r>
            <a:r>
              <a:rPr lang="nl-NL" sz="1300" dirty="0">
                <a:solidFill>
                  <a:schemeClr val="bg1">
                    <a:lumMod val="95000"/>
                  </a:schemeClr>
                </a:solidFill>
                <a:latin typeface="Avenir Book" panose="02000503020000020003" pitchFamily="2" charset="0"/>
              </a:rPr>
              <a:t> </a:t>
            </a:r>
            <a:r>
              <a:rPr lang="nl-NL" sz="1300" dirty="0" err="1">
                <a:solidFill>
                  <a:schemeClr val="bg1">
                    <a:lumMod val="95000"/>
                  </a:schemeClr>
                </a:solidFill>
                <a:latin typeface="Avenir Book" panose="02000503020000020003" pitchFamily="2" charset="0"/>
              </a:rPr>
              <a:t>Physics</a:t>
            </a:r>
            <a:endParaRPr lang="en-NL" sz="1300" dirty="0">
              <a:solidFill>
                <a:schemeClr val="bg1">
                  <a:lumMod val="95000"/>
                </a:schemeClr>
              </a:solidFill>
              <a:latin typeface="Avenir Book" panose="02000503020000020003" pitchFamily="2" charset="0"/>
            </a:endParaRPr>
          </a:p>
        </p:txBody>
      </p:sp>
    </p:spTree>
    <p:extLst>
      <p:ext uri="{BB962C8B-B14F-4D97-AF65-F5344CB8AC3E}">
        <p14:creationId xmlns:p14="http://schemas.microsoft.com/office/powerpoint/2010/main" val="2655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197" y="365126"/>
            <a:ext cx="10515600" cy="1082674"/>
          </a:xfrm>
        </p:spPr>
        <p:txBody>
          <a:bodyPr/>
          <a:lstStyle/>
          <a:p>
            <a:pPr algn="l"/>
            <a:r>
              <a:rPr lang="nl-NL" dirty="0">
                <a:solidFill>
                  <a:srgbClr val="002060"/>
                </a:solidFill>
                <a:latin typeface="Avenir Book" panose="02000503020000020003" pitchFamily="2" charset="0"/>
              </a:rPr>
              <a:t>Samples</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10</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66545" y="1327808"/>
            <a:ext cx="7115214"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B790AA5-11D5-D20F-FEA0-DEC2278792AB}"/>
              </a:ext>
            </a:extLst>
          </p:cNvPr>
          <p:cNvPicPr>
            <a:picLocks noChangeAspect="1"/>
          </p:cNvPicPr>
          <p:nvPr/>
        </p:nvPicPr>
        <p:blipFill>
          <a:blip r:embed="rId3"/>
          <a:stretch>
            <a:fillRect/>
          </a:stretch>
        </p:blipFill>
        <p:spPr>
          <a:xfrm>
            <a:off x="10781874" y="732551"/>
            <a:ext cx="468016" cy="595257"/>
          </a:xfrm>
          <a:prstGeom prst="rect">
            <a:avLst/>
          </a:prstGeom>
        </p:spPr>
      </p:pic>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7D212833-E529-B5AE-F66C-7F9BB3A1B53E}"/>
                  </a:ext>
                </a:extLst>
              </p:cNvPr>
              <p:cNvSpPr>
                <a:spLocks noGrp="1"/>
              </p:cNvSpPr>
              <p:nvPr>
                <p:ph idx="1"/>
              </p:nvPr>
            </p:nvSpPr>
            <p:spPr>
              <a:xfrm>
                <a:off x="879805" y="1447800"/>
                <a:ext cx="10515600" cy="4729163"/>
              </a:xfrm>
            </p:spPr>
            <p:txBody>
              <a:bodyPr>
                <a:normAutofit/>
              </a:bodyPr>
              <a:lstStyle/>
              <a:p>
                <a14:m>
                  <m:oMath xmlns:m="http://schemas.openxmlformats.org/officeDocument/2006/math">
                    <m:sSubSup>
                      <m:sSubSupPr>
                        <m:ctrlPr>
                          <a:rPr lang="nl-NL" sz="2400" i="1" dirty="0" smtClean="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b="0" i="1" dirty="0" smtClean="0">
                            <a:solidFill>
                              <a:srgbClr val="002060"/>
                            </a:solidFill>
                            <a:latin typeface="Cambria Math" panose="02040503050406030204" pitchFamily="18" charset="0"/>
                            <a:cs typeface="Arial" panose="020B0604020202020204" pitchFamily="34" charset="0"/>
                          </a:rPr>
                          <m:t>𝑏</m:t>
                        </m:r>
                      </m:sub>
                      <m:sup>
                        <m:r>
                          <a:rPr lang="nl-NL" sz="2400" b="0" i="1" dirty="0" smtClean="0">
                            <a:solidFill>
                              <a:srgbClr val="002060"/>
                            </a:solidFill>
                            <a:latin typeface="Cambria Math" panose="02040503050406030204" pitchFamily="18" charset="0"/>
                            <a:cs typeface="Arial" panose="020B0604020202020204" pitchFamily="34" charset="0"/>
                          </a:rPr>
                          <m:t>0</m:t>
                        </m:r>
                      </m:sup>
                    </m:sSubSup>
                    <m:r>
                      <m:rPr>
                        <m:nor/>
                      </m:rPr>
                      <a:rPr lang="nl-NL" sz="2400" dirty="0" smtClean="0">
                        <a:solidFill>
                          <a:srgbClr val="002060"/>
                        </a:solidFill>
                        <a:latin typeface="Arial" panose="020B0604020202020204" pitchFamily="34" charset="0"/>
                        <a:cs typeface="Arial" panose="020B0604020202020204" pitchFamily="34" charset="0"/>
                      </a:rPr>
                      <m:t>→</m:t>
                    </m:r>
                    <m:r>
                      <m:rPr>
                        <m:nor/>
                      </m:rPr>
                      <a:rPr lang="nl-NL" sz="2400" i="0" dirty="0" smtClean="0">
                        <a:solidFill>
                          <a:srgbClr val="002060"/>
                        </a:solidFill>
                        <a:latin typeface="Arial" panose="020B0604020202020204" pitchFamily="34" charset="0"/>
                        <a:cs typeface="Arial" panose="020B0604020202020204" pitchFamily="34" charset="0"/>
                      </a:rPr>
                      <m:t> </m:t>
                    </m:r>
                    <m:r>
                      <m:rPr>
                        <m:nor/>
                      </m:rPr>
                      <a:rPr lang="el-GR" sz="2400" dirty="0" smtClean="0">
                        <a:solidFill>
                          <a:srgbClr val="002060"/>
                        </a:solidFill>
                        <a:latin typeface="Arial" panose="020B0604020202020204" pitchFamily="34" charset="0"/>
                        <a:cs typeface="Arial" panose="020B0604020202020204" pitchFamily="34" charset="0"/>
                      </a:rPr>
                      <m:t>Λ</m:t>
                    </m:r>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b="0" i="1" dirty="0" smtClean="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b="0" i="1" dirty="0" smtClean="0">
                            <a:solidFill>
                              <a:srgbClr val="002060"/>
                            </a:solidFill>
                            <a:latin typeface="Cambria Math" panose="02040503050406030204" pitchFamily="18" charset="0"/>
                          </a:rPr>
                          <m:t>−</m:t>
                        </m:r>
                      </m:sup>
                    </m:sSup>
                  </m:oMath>
                </a14:m>
                <a:r>
                  <a:rPr lang="en-GB" sz="2400" i="1" dirty="0">
                    <a:solidFill>
                      <a:srgbClr val="002060"/>
                    </a:solidFill>
                    <a:effectLst/>
                    <a:latin typeface="Avenir Book" panose="02000503020000020003" pitchFamily="2" charset="0"/>
                  </a:rPr>
                  <a:t> </a:t>
                </a:r>
                <a:r>
                  <a:rPr lang="en-GB" sz="2400" dirty="0">
                    <a:solidFill>
                      <a:srgbClr val="002060"/>
                    </a:solidFill>
                    <a:effectLst/>
                    <a:latin typeface="Avenir Book" panose="02000503020000020003" pitchFamily="2" charset="0"/>
                  </a:rPr>
                  <a:t>and</a:t>
                </a:r>
                <a:r>
                  <a:rPr lang="en-GB" sz="2400" i="1" dirty="0">
                    <a:solidFill>
                      <a:srgbClr val="002060"/>
                    </a:solidFill>
                    <a:effectLst/>
                    <a:latin typeface="Avenir Book" panose="02000503020000020003" pitchFamily="2" charset="0"/>
                  </a:rPr>
                  <a:t> </a:t>
                </a:r>
                <a14:m>
                  <m:oMath xmlns:m="http://schemas.openxmlformats.org/officeDocument/2006/math">
                    <m:sSubSup>
                      <m:sSubSupPr>
                        <m:ctrlPr>
                          <a:rPr lang="nl-NL" sz="2400" i="1" dirty="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i="1" dirty="0">
                            <a:solidFill>
                              <a:srgbClr val="002060"/>
                            </a:solidFill>
                            <a:latin typeface="Cambria Math" panose="02040503050406030204" pitchFamily="18" charset="0"/>
                            <a:cs typeface="Arial" panose="020B0604020202020204" pitchFamily="34" charset="0"/>
                          </a:rPr>
                          <m:t>𝑏</m:t>
                        </m:r>
                      </m:sub>
                      <m:sup>
                        <m:r>
                          <a:rPr lang="nl-NL" sz="2400" i="1" dirty="0">
                            <a:solidFill>
                              <a:srgbClr val="002060"/>
                            </a:solidFill>
                            <a:latin typeface="Cambria Math" panose="02040503050406030204" pitchFamily="18" charset="0"/>
                            <a:cs typeface="Arial" panose="020B0604020202020204" pitchFamily="34" charset="0"/>
                          </a:rPr>
                          <m:t>0</m:t>
                        </m:r>
                      </m:sup>
                    </m:sSubSup>
                    <m:r>
                      <m:rPr>
                        <m:nor/>
                      </m:rPr>
                      <a:rPr lang="nl-NL" sz="2400" dirty="0">
                        <a:solidFill>
                          <a:srgbClr val="002060"/>
                        </a:solidFill>
                        <a:latin typeface="Arial" panose="020B0604020202020204" pitchFamily="34" charset="0"/>
                        <a:cs typeface="Arial" panose="020B0604020202020204" pitchFamily="34" charset="0"/>
                      </a:rPr>
                      <m:t>→ </m:t>
                    </m:r>
                    <m:r>
                      <m:rPr>
                        <m:nor/>
                      </m:rPr>
                      <a:rPr lang="el-GR" sz="2400" dirty="0">
                        <a:solidFill>
                          <a:srgbClr val="002060"/>
                        </a:solidFill>
                        <a:latin typeface="Arial" panose="020B0604020202020204" pitchFamily="34" charset="0"/>
                        <a:cs typeface="Arial" panose="020B0604020202020204" pitchFamily="34" charset="0"/>
                      </a:rPr>
                      <m:t>Λ</m:t>
                    </m:r>
                    <m:sSup>
                      <m:sSupPr>
                        <m:ctrlPr>
                          <a:rPr lang="en-NL" sz="2400" i="1" dirty="0" smtClean="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e</m:t>
                        </m:r>
                      </m:e>
                      <m:sup>
                        <m:r>
                          <a:rPr lang="nl-NL" sz="2400" i="1" dirty="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e</m:t>
                        </m:r>
                      </m:e>
                      <m:sup>
                        <m:r>
                          <a:rPr lang="nl-NL" sz="2400" i="1" dirty="0">
                            <a:solidFill>
                              <a:srgbClr val="002060"/>
                            </a:solidFill>
                            <a:latin typeface="Cambria Math" panose="02040503050406030204" pitchFamily="18" charset="0"/>
                          </a:rPr>
                          <m:t>−</m:t>
                        </m:r>
                      </m:sup>
                    </m:sSup>
                  </m:oMath>
                </a14:m>
                <a:r>
                  <a:rPr lang="en-GB" sz="2400" i="1" dirty="0">
                    <a:solidFill>
                      <a:srgbClr val="002060"/>
                    </a:solidFill>
                    <a:effectLst/>
                    <a:latin typeface="Avenir Book" panose="02000503020000020003" pitchFamily="2" charset="0"/>
                  </a:rPr>
                  <a:t> </a:t>
                </a:r>
                <a:r>
                  <a:rPr lang="en-GB" sz="2400" dirty="0">
                    <a:solidFill>
                      <a:srgbClr val="002060"/>
                    </a:solidFill>
                    <a:effectLst/>
                    <a:latin typeface="Avenir Book" panose="02000503020000020003" pitchFamily="2" charset="0"/>
                  </a:rPr>
                  <a:t>decays</a:t>
                </a:r>
              </a:p>
              <a:p>
                <a:endParaRPr lang="en-GB" sz="2400" dirty="0">
                  <a:solidFill>
                    <a:srgbClr val="002060"/>
                  </a:solidFill>
                  <a:effectLst/>
                  <a:latin typeface="Avenir Book" panose="02000503020000020003" pitchFamily="2" charset="0"/>
                </a:endParaRPr>
              </a:p>
              <a:p>
                <a:r>
                  <a:rPr lang="en-GB" sz="2400" dirty="0">
                    <a:solidFill>
                      <a:srgbClr val="002060"/>
                    </a:solidFill>
                    <a:latin typeface="Avenir Book" panose="02000503020000020003" pitchFamily="2" charset="0"/>
                  </a:rPr>
                  <a:t>Cross-checks via resonances:</a:t>
                </a:r>
                <a:endParaRPr lang="en-GB" sz="2400" dirty="0">
                  <a:solidFill>
                    <a:srgbClr val="002060"/>
                  </a:solidFill>
                  <a:effectLst/>
                  <a:latin typeface="Avenir Book" panose="02000503020000020003" pitchFamily="2" charset="0"/>
                </a:endParaRPr>
              </a:p>
              <a:p>
                <a:pPr marL="0" indent="0">
                  <a:buNone/>
                </a:pPr>
                <a:r>
                  <a:rPr lang="nl-NL" sz="2400" dirty="0">
                    <a:solidFill>
                      <a:srgbClr val="002060"/>
                    </a:solidFill>
                    <a:cs typeface="Arial" panose="020B0604020202020204" pitchFamily="34" charset="0"/>
                  </a:rPr>
                  <a:t>   </a:t>
                </a:r>
                <a14:m>
                  <m:oMath xmlns:m="http://schemas.openxmlformats.org/officeDocument/2006/math">
                    <m:sSubSup>
                      <m:sSubSupPr>
                        <m:ctrlPr>
                          <a:rPr lang="nl-NL" sz="2400" i="1" dirty="0" smtClean="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b="0" i="1" dirty="0" smtClean="0">
                            <a:solidFill>
                              <a:srgbClr val="002060"/>
                            </a:solidFill>
                            <a:latin typeface="Cambria Math" panose="02040503050406030204" pitchFamily="18" charset="0"/>
                            <a:cs typeface="Arial" panose="020B0604020202020204" pitchFamily="34" charset="0"/>
                          </a:rPr>
                          <m:t>𝑏</m:t>
                        </m:r>
                      </m:sub>
                      <m:sup>
                        <m:r>
                          <a:rPr lang="nl-NL" sz="2400" b="0" i="1" dirty="0" smtClean="0">
                            <a:solidFill>
                              <a:srgbClr val="002060"/>
                            </a:solidFill>
                            <a:latin typeface="Cambria Math" panose="02040503050406030204" pitchFamily="18" charset="0"/>
                            <a:cs typeface="Arial" panose="020B0604020202020204" pitchFamily="34" charset="0"/>
                          </a:rPr>
                          <m:t>0</m:t>
                        </m:r>
                      </m:sup>
                    </m:sSubSup>
                    <m:r>
                      <m:rPr>
                        <m:nor/>
                      </m:rPr>
                      <a:rPr lang="nl-NL" sz="2400" dirty="0" smtClean="0">
                        <a:solidFill>
                          <a:srgbClr val="002060"/>
                        </a:solidFill>
                        <a:latin typeface="Arial" panose="020B0604020202020204" pitchFamily="34" charset="0"/>
                        <a:cs typeface="Arial" panose="020B0604020202020204" pitchFamily="34" charset="0"/>
                      </a:rPr>
                      <m:t>→</m:t>
                    </m:r>
                    <m:r>
                      <m:rPr>
                        <m:nor/>
                      </m:rPr>
                      <a:rPr lang="nl-NL" sz="2400" b="0" i="0" dirty="0" smtClean="0">
                        <a:solidFill>
                          <a:srgbClr val="002060"/>
                        </a:solidFill>
                        <a:latin typeface="Arial" panose="020B0604020202020204" pitchFamily="34" charset="0"/>
                        <a:cs typeface="Arial" panose="020B0604020202020204" pitchFamily="34" charset="0"/>
                      </a:rPr>
                      <m:t> </m:t>
                    </m:r>
                    <m:r>
                      <m:rPr>
                        <m:nor/>
                      </m:rPr>
                      <a:rPr lang="el-GR" sz="2400" dirty="0" smtClean="0">
                        <a:solidFill>
                          <a:srgbClr val="002060"/>
                        </a:solidFill>
                        <a:latin typeface="Arial" panose="020B0604020202020204" pitchFamily="34" charset="0"/>
                        <a:cs typeface="Arial" panose="020B0604020202020204" pitchFamily="34" charset="0"/>
                      </a:rPr>
                      <m:t>Λ</m:t>
                    </m:r>
                    <m:r>
                      <m:rPr>
                        <m:nor/>
                      </m:rPr>
                      <a:rPr lang="en-GB" sz="2400" i="1" dirty="0" smtClean="0">
                        <a:solidFill>
                          <a:srgbClr val="002060"/>
                        </a:solidFill>
                        <a:latin typeface="Avenir Book" panose="02000503020000020003" pitchFamily="2" charset="0"/>
                      </a:rPr>
                      <m:t>J</m:t>
                    </m:r>
                    <m:r>
                      <m:rPr>
                        <m:nor/>
                      </m:rPr>
                      <a:rPr lang="en-GB" sz="2400" i="1" dirty="0" smtClean="0">
                        <a:solidFill>
                          <a:srgbClr val="002060"/>
                        </a:solidFill>
                        <a:latin typeface="Avenir Book" panose="02000503020000020003" pitchFamily="2" charset="0"/>
                      </a:rPr>
                      <m:t>/</m:t>
                    </m:r>
                    <m:r>
                      <m:rPr>
                        <m:nor/>
                      </m:rPr>
                      <a:rPr lang="nl-NL" sz="2400" dirty="0" smtClean="0">
                        <a:solidFill>
                          <a:srgbClr val="002060"/>
                        </a:solidFill>
                        <a:latin typeface="arial" panose="020B0604020202020204" pitchFamily="34" charset="0"/>
                      </a:rPr>
                      <m:t>𝜓</m:t>
                    </m:r>
                    <m:r>
                      <m:rPr>
                        <m:nor/>
                      </m:rPr>
                      <a:rPr lang="nl-NL" sz="2400" b="0" i="0" dirty="0" smtClean="0">
                        <a:solidFill>
                          <a:srgbClr val="002060"/>
                        </a:solidFill>
                        <a:latin typeface="arial" panose="020B0604020202020204" pitchFamily="34" charset="0"/>
                      </a:rPr>
                      <m:t>(</m:t>
                    </m:r>
                    <m:r>
                      <m:rPr>
                        <m:nor/>
                      </m:rPr>
                      <a:rPr lang="nl-NL" sz="2400" dirty="0">
                        <a:solidFill>
                          <a:srgbClr val="002060"/>
                        </a:solidFill>
                        <a:latin typeface="Arial" panose="020B0604020202020204" pitchFamily="34" charset="0"/>
                        <a:cs typeface="Arial" panose="020B0604020202020204" pitchFamily="34" charset="0"/>
                      </a:rPr>
                      <m:t>→</m:t>
                    </m:r>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b="0" i="1" dirty="0" smtClean="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b="0" i="1" dirty="0" smtClean="0">
                            <a:solidFill>
                              <a:srgbClr val="002060"/>
                            </a:solidFill>
                            <a:latin typeface="Cambria Math" panose="02040503050406030204" pitchFamily="18" charset="0"/>
                          </a:rPr>
                          <m:t>−</m:t>
                        </m:r>
                      </m:sup>
                    </m:sSup>
                    <m:r>
                      <a:rPr lang="nl-NL" sz="2400" b="0" i="1" dirty="0" smtClean="0">
                        <a:solidFill>
                          <a:srgbClr val="002060"/>
                        </a:solidFill>
                        <a:latin typeface="Cambria Math" panose="02040503050406030204" pitchFamily="18" charset="0"/>
                      </a:rPr>
                      <m:t>) </m:t>
                    </m:r>
                  </m:oMath>
                </a14:m>
                <a:r>
                  <a:rPr lang="en-GB" sz="2400" i="0" dirty="0">
                    <a:solidFill>
                      <a:srgbClr val="002060"/>
                    </a:solidFill>
                    <a:effectLst/>
                    <a:latin typeface="Avenir Book" panose="02000503020000020003" pitchFamily="2" charset="0"/>
                  </a:rPr>
                  <a:t>and </a:t>
                </a:r>
                <a14:m>
                  <m:oMath xmlns:m="http://schemas.openxmlformats.org/officeDocument/2006/math">
                    <m:sSubSup>
                      <m:sSubSupPr>
                        <m:ctrlPr>
                          <a:rPr lang="nl-NL" sz="2400" i="1" dirty="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i="1" dirty="0">
                            <a:solidFill>
                              <a:srgbClr val="002060"/>
                            </a:solidFill>
                            <a:latin typeface="Cambria Math" panose="02040503050406030204" pitchFamily="18" charset="0"/>
                            <a:cs typeface="Arial" panose="020B0604020202020204" pitchFamily="34" charset="0"/>
                          </a:rPr>
                          <m:t>𝑏</m:t>
                        </m:r>
                      </m:sub>
                      <m:sup>
                        <m:r>
                          <a:rPr lang="nl-NL" sz="2400" i="1" dirty="0">
                            <a:solidFill>
                              <a:srgbClr val="002060"/>
                            </a:solidFill>
                            <a:latin typeface="Cambria Math" panose="02040503050406030204" pitchFamily="18" charset="0"/>
                            <a:cs typeface="Arial" panose="020B0604020202020204" pitchFamily="34" charset="0"/>
                          </a:rPr>
                          <m:t>0</m:t>
                        </m:r>
                      </m:sup>
                    </m:sSubSup>
                    <m:r>
                      <m:rPr>
                        <m:nor/>
                      </m:rPr>
                      <a:rPr lang="nl-NL" sz="2400" dirty="0">
                        <a:solidFill>
                          <a:srgbClr val="002060"/>
                        </a:solidFill>
                        <a:latin typeface="Arial" panose="020B0604020202020204" pitchFamily="34" charset="0"/>
                        <a:cs typeface="Arial" panose="020B0604020202020204" pitchFamily="34" charset="0"/>
                      </a:rPr>
                      <m:t>→ </m:t>
                    </m:r>
                    <m:r>
                      <m:rPr>
                        <m:nor/>
                      </m:rPr>
                      <a:rPr lang="el-GR" sz="2400" dirty="0">
                        <a:solidFill>
                          <a:srgbClr val="002060"/>
                        </a:solidFill>
                        <a:latin typeface="Arial" panose="020B0604020202020204" pitchFamily="34" charset="0"/>
                        <a:cs typeface="Arial" panose="020B0604020202020204" pitchFamily="34" charset="0"/>
                      </a:rPr>
                      <m:t>Λ</m:t>
                    </m:r>
                    <m:r>
                      <m:rPr>
                        <m:nor/>
                      </m:rPr>
                      <a:rPr lang="nl-NL" sz="2400" dirty="0" smtClean="0">
                        <a:solidFill>
                          <a:srgbClr val="002060"/>
                        </a:solidFill>
                        <a:latin typeface="arial" panose="020B0604020202020204" pitchFamily="34" charset="0"/>
                      </a:rPr>
                      <m:t>𝜓</m:t>
                    </m:r>
                    <m:r>
                      <m:rPr>
                        <m:nor/>
                      </m:rPr>
                      <a:rPr lang="nl-NL" sz="2400" b="0" i="0" dirty="0" smtClean="0">
                        <a:solidFill>
                          <a:srgbClr val="002060"/>
                        </a:solidFill>
                        <a:latin typeface="arial" panose="020B0604020202020204" pitchFamily="34" charset="0"/>
                      </a:rPr>
                      <m:t>(2</m:t>
                    </m:r>
                    <m:r>
                      <m:rPr>
                        <m:nor/>
                      </m:rPr>
                      <a:rPr lang="nl-NL" sz="2400" b="0" i="0" dirty="0" smtClean="0">
                        <a:solidFill>
                          <a:srgbClr val="002060"/>
                        </a:solidFill>
                        <a:latin typeface="arial" panose="020B0604020202020204" pitchFamily="34" charset="0"/>
                      </a:rPr>
                      <m:t>s</m:t>
                    </m:r>
                    <m:r>
                      <m:rPr>
                        <m:nor/>
                      </m:rPr>
                      <a:rPr lang="nl-NL" sz="2400" b="0" i="0" dirty="0" smtClean="0">
                        <a:solidFill>
                          <a:srgbClr val="002060"/>
                        </a:solidFill>
                        <a:latin typeface="arial" panose="020B0604020202020204" pitchFamily="34" charset="0"/>
                      </a:rPr>
                      <m:t>)(</m:t>
                    </m:r>
                    <m:r>
                      <m:rPr>
                        <m:nor/>
                      </m:rPr>
                      <a:rPr lang="nl-NL" sz="2400" dirty="0">
                        <a:solidFill>
                          <a:srgbClr val="002060"/>
                        </a:solidFill>
                        <a:latin typeface="Arial" panose="020B0604020202020204" pitchFamily="34" charset="0"/>
                        <a:cs typeface="Arial" panose="020B0604020202020204" pitchFamily="34" charset="0"/>
                      </a:rPr>
                      <m:t>→</m:t>
                    </m:r>
                    <m:sSup>
                      <m:sSupPr>
                        <m:ctrlPr>
                          <a:rPr lang="en-NL" sz="2400" i="1" dirty="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i="1" dirty="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µ</m:t>
                        </m:r>
                      </m:e>
                      <m:sup>
                        <m:r>
                          <a:rPr lang="nl-NL" sz="2400" i="1" dirty="0">
                            <a:solidFill>
                              <a:srgbClr val="002060"/>
                            </a:solidFill>
                            <a:latin typeface="Cambria Math" panose="02040503050406030204" pitchFamily="18" charset="0"/>
                          </a:rPr>
                          <m:t>−</m:t>
                        </m:r>
                      </m:sup>
                    </m:sSup>
                    <m:r>
                      <a:rPr lang="nl-NL" sz="2400" i="1" dirty="0">
                        <a:solidFill>
                          <a:srgbClr val="002060"/>
                        </a:solidFill>
                        <a:latin typeface="Cambria Math" panose="02040503050406030204" pitchFamily="18" charset="0"/>
                      </a:rPr>
                      <m:t>) </m:t>
                    </m:r>
                  </m:oMath>
                </a14:m>
                <a:endParaRPr lang="nl-NL" sz="2400" i="0" dirty="0">
                  <a:solidFill>
                    <a:srgbClr val="002060"/>
                  </a:solidFill>
                  <a:latin typeface="Avenir Book" panose="02000503020000020003" pitchFamily="2" charset="0"/>
                </a:endParaRPr>
              </a:p>
              <a:p>
                <a:pPr marL="0" indent="0">
                  <a:buNone/>
                </a:pPr>
                <a:r>
                  <a:rPr lang="nl-NL" sz="2400" dirty="0">
                    <a:solidFill>
                      <a:srgbClr val="002060"/>
                    </a:solidFill>
                    <a:cs typeface="Arial" panose="020B0604020202020204" pitchFamily="34" charset="0"/>
                  </a:rPr>
                  <a:t>   </a:t>
                </a:r>
                <a14:m>
                  <m:oMath xmlns:m="http://schemas.openxmlformats.org/officeDocument/2006/math">
                    <m:sSubSup>
                      <m:sSubSupPr>
                        <m:ctrlPr>
                          <a:rPr lang="nl-NL" sz="2400" i="1" dirty="0" smtClean="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b="0" i="1" dirty="0" smtClean="0">
                            <a:solidFill>
                              <a:srgbClr val="002060"/>
                            </a:solidFill>
                            <a:latin typeface="Cambria Math" panose="02040503050406030204" pitchFamily="18" charset="0"/>
                            <a:cs typeface="Arial" panose="020B0604020202020204" pitchFamily="34" charset="0"/>
                          </a:rPr>
                          <m:t>𝑏</m:t>
                        </m:r>
                      </m:sub>
                      <m:sup>
                        <m:r>
                          <a:rPr lang="nl-NL" sz="2400" b="0" i="1" dirty="0" smtClean="0">
                            <a:solidFill>
                              <a:srgbClr val="002060"/>
                            </a:solidFill>
                            <a:latin typeface="Cambria Math" panose="02040503050406030204" pitchFamily="18" charset="0"/>
                            <a:cs typeface="Arial" panose="020B0604020202020204" pitchFamily="34" charset="0"/>
                          </a:rPr>
                          <m:t>0</m:t>
                        </m:r>
                      </m:sup>
                    </m:sSubSup>
                    <m:r>
                      <m:rPr>
                        <m:nor/>
                      </m:rPr>
                      <a:rPr lang="nl-NL" sz="2400" dirty="0" smtClean="0">
                        <a:solidFill>
                          <a:srgbClr val="002060"/>
                        </a:solidFill>
                        <a:latin typeface="Arial" panose="020B0604020202020204" pitchFamily="34" charset="0"/>
                        <a:cs typeface="Arial" panose="020B0604020202020204" pitchFamily="34" charset="0"/>
                      </a:rPr>
                      <m:t>→</m:t>
                    </m:r>
                    <m:r>
                      <m:rPr>
                        <m:nor/>
                      </m:rPr>
                      <a:rPr lang="nl-NL" sz="2400" b="0" i="0" dirty="0" smtClean="0">
                        <a:solidFill>
                          <a:srgbClr val="002060"/>
                        </a:solidFill>
                        <a:latin typeface="Arial" panose="020B0604020202020204" pitchFamily="34" charset="0"/>
                        <a:cs typeface="Arial" panose="020B0604020202020204" pitchFamily="34" charset="0"/>
                      </a:rPr>
                      <m:t> </m:t>
                    </m:r>
                    <m:r>
                      <m:rPr>
                        <m:nor/>
                      </m:rPr>
                      <a:rPr lang="el-GR" sz="2400" dirty="0" smtClean="0">
                        <a:solidFill>
                          <a:srgbClr val="002060"/>
                        </a:solidFill>
                        <a:latin typeface="Arial" panose="020B0604020202020204" pitchFamily="34" charset="0"/>
                        <a:cs typeface="Arial" panose="020B0604020202020204" pitchFamily="34" charset="0"/>
                      </a:rPr>
                      <m:t>Λ</m:t>
                    </m:r>
                    <m:r>
                      <m:rPr>
                        <m:nor/>
                      </m:rPr>
                      <a:rPr lang="en-GB" sz="2400" i="1" dirty="0" smtClean="0">
                        <a:solidFill>
                          <a:srgbClr val="002060"/>
                        </a:solidFill>
                        <a:latin typeface="Avenir Book" panose="02000503020000020003" pitchFamily="2" charset="0"/>
                      </a:rPr>
                      <m:t>J</m:t>
                    </m:r>
                    <m:r>
                      <m:rPr>
                        <m:nor/>
                      </m:rPr>
                      <a:rPr lang="en-GB" sz="2400" i="1" dirty="0" smtClean="0">
                        <a:solidFill>
                          <a:srgbClr val="002060"/>
                        </a:solidFill>
                        <a:latin typeface="Avenir Book" panose="02000503020000020003" pitchFamily="2" charset="0"/>
                      </a:rPr>
                      <m:t>/</m:t>
                    </m:r>
                    <m:r>
                      <m:rPr>
                        <m:nor/>
                      </m:rPr>
                      <a:rPr lang="nl-NL" sz="2400" dirty="0" smtClean="0">
                        <a:solidFill>
                          <a:srgbClr val="002060"/>
                        </a:solidFill>
                        <a:latin typeface="arial" panose="020B0604020202020204" pitchFamily="34" charset="0"/>
                      </a:rPr>
                      <m:t>𝜓</m:t>
                    </m:r>
                    <m:r>
                      <m:rPr>
                        <m:nor/>
                      </m:rPr>
                      <a:rPr lang="nl-NL" sz="2400" b="0" i="0" dirty="0" smtClean="0">
                        <a:solidFill>
                          <a:srgbClr val="002060"/>
                        </a:solidFill>
                        <a:latin typeface="arial" panose="020B0604020202020204" pitchFamily="34" charset="0"/>
                      </a:rPr>
                      <m:t>(</m:t>
                    </m:r>
                    <m:r>
                      <m:rPr>
                        <m:nor/>
                      </m:rPr>
                      <a:rPr lang="nl-NL" sz="2400" dirty="0">
                        <a:solidFill>
                          <a:srgbClr val="002060"/>
                        </a:solidFill>
                        <a:latin typeface="Arial" panose="020B0604020202020204" pitchFamily="34" charset="0"/>
                        <a:cs typeface="Arial" panose="020B0604020202020204" pitchFamily="34" charset="0"/>
                      </a:rPr>
                      <m:t>→</m:t>
                    </m:r>
                    <m:sSup>
                      <m:sSupPr>
                        <m:ctrlPr>
                          <a:rPr lang="en-NL" sz="2400" i="1" dirty="0" smtClean="0">
                            <a:solidFill>
                              <a:srgbClr val="002060"/>
                            </a:solidFill>
                            <a:latin typeface="Cambria Math" panose="02040503050406030204" pitchFamily="18" charset="0"/>
                          </a:rPr>
                        </m:ctrlPr>
                      </m:sSupPr>
                      <m:e>
                        <m:r>
                          <a:rPr lang="nl-NL" sz="2400" b="0" i="1" dirty="0" smtClean="0">
                            <a:solidFill>
                              <a:srgbClr val="002060"/>
                            </a:solidFill>
                            <a:latin typeface="Cambria Math" panose="02040503050406030204" pitchFamily="18" charset="0"/>
                          </a:rPr>
                          <m:t>𝑒</m:t>
                        </m:r>
                      </m:e>
                      <m:sup>
                        <m:r>
                          <a:rPr lang="nl-NL" sz="2400" b="0" i="1" dirty="0" smtClean="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e</m:t>
                        </m:r>
                      </m:e>
                      <m:sup>
                        <m:r>
                          <a:rPr lang="nl-NL" sz="2400" b="0" i="1" dirty="0" smtClean="0">
                            <a:solidFill>
                              <a:srgbClr val="002060"/>
                            </a:solidFill>
                            <a:latin typeface="Cambria Math" panose="02040503050406030204" pitchFamily="18" charset="0"/>
                          </a:rPr>
                          <m:t>−</m:t>
                        </m:r>
                      </m:sup>
                    </m:sSup>
                    <m:r>
                      <a:rPr lang="nl-NL" sz="2400" b="0" i="1" dirty="0" smtClean="0">
                        <a:solidFill>
                          <a:srgbClr val="002060"/>
                        </a:solidFill>
                        <a:latin typeface="Cambria Math" panose="02040503050406030204" pitchFamily="18" charset="0"/>
                      </a:rPr>
                      <m:t>) </m:t>
                    </m:r>
                  </m:oMath>
                </a14:m>
                <a:r>
                  <a:rPr lang="en-GB" sz="2400" i="0" dirty="0">
                    <a:solidFill>
                      <a:srgbClr val="002060"/>
                    </a:solidFill>
                    <a:effectLst/>
                    <a:latin typeface="Avenir Book" panose="02000503020000020003" pitchFamily="2" charset="0"/>
                  </a:rPr>
                  <a:t>and </a:t>
                </a:r>
                <a14:m>
                  <m:oMath xmlns:m="http://schemas.openxmlformats.org/officeDocument/2006/math">
                    <m:sSubSup>
                      <m:sSubSupPr>
                        <m:ctrlPr>
                          <a:rPr lang="nl-NL" sz="2400" i="1" dirty="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i="1" dirty="0">
                            <a:solidFill>
                              <a:srgbClr val="002060"/>
                            </a:solidFill>
                            <a:latin typeface="Cambria Math" panose="02040503050406030204" pitchFamily="18" charset="0"/>
                            <a:cs typeface="Arial" panose="020B0604020202020204" pitchFamily="34" charset="0"/>
                          </a:rPr>
                          <m:t>𝑏</m:t>
                        </m:r>
                      </m:sub>
                      <m:sup>
                        <m:r>
                          <a:rPr lang="nl-NL" sz="2400" i="1" dirty="0">
                            <a:solidFill>
                              <a:srgbClr val="002060"/>
                            </a:solidFill>
                            <a:latin typeface="Cambria Math" panose="02040503050406030204" pitchFamily="18" charset="0"/>
                            <a:cs typeface="Arial" panose="020B0604020202020204" pitchFamily="34" charset="0"/>
                          </a:rPr>
                          <m:t>0</m:t>
                        </m:r>
                      </m:sup>
                    </m:sSubSup>
                    <m:r>
                      <m:rPr>
                        <m:nor/>
                      </m:rPr>
                      <a:rPr lang="nl-NL" sz="2400" dirty="0">
                        <a:solidFill>
                          <a:srgbClr val="002060"/>
                        </a:solidFill>
                        <a:latin typeface="Arial" panose="020B0604020202020204" pitchFamily="34" charset="0"/>
                        <a:cs typeface="Arial" panose="020B0604020202020204" pitchFamily="34" charset="0"/>
                      </a:rPr>
                      <m:t>→ </m:t>
                    </m:r>
                    <m:r>
                      <m:rPr>
                        <m:nor/>
                      </m:rPr>
                      <a:rPr lang="el-GR" sz="2400" dirty="0">
                        <a:solidFill>
                          <a:srgbClr val="002060"/>
                        </a:solidFill>
                        <a:latin typeface="Arial" panose="020B0604020202020204" pitchFamily="34" charset="0"/>
                        <a:cs typeface="Arial" panose="020B0604020202020204" pitchFamily="34" charset="0"/>
                      </a:rPr>
                      <m:t>Λ</m:t>
                    </m:r>
                    <m:r>
                      <m:rPr>
                        <m:nor/>
                      </m:rPr>
                      <a:rPr lang="nl-NL" sz="2400" dirty="0" smtClean="0">
                        <a:solidFill>
                          <a:srgbClr val="002060"/>
                        </a:solidFill>
                        <a:latin typeface="arial" panose="020B0604020202020204" pitchFamily="34" charset="0"/>
                      </a:rPr>
                      <m:t>𝜓</m:t>
                    </m:r>
                    <m:r>
                      <m:rPr>
                        <m:nor/>
                      </m:rPr>
                      <a:rPr lang="nl-NL" sz="2400" b="0" i="0" dirty="0" smtClean="0">
                        <a:solidFill>
                          <a:srgbClr val="002060"/>
                        </a:solidFill>
                        <a:latin typeface="arial" panose="020B0604020202020204" pitchFamily="34" charset="0"/>
                      </a:rPr>
                      <m:t>(2</m:t>
                    </m:r>
                    <m:r>
                      <m:rPr>
                        <m:nor/>
                      </m:rPr>
                      <a:rPr lang="nl-NL" sz="2400" b="0" i="0" dirty="0" smtClean="0">
                        <a:solidFill>
                          <a:srgbClr val="002060"/>
                        </a:solidFill>
                        <a:latin typeface="arial" panose="020B0604020202020204" pitchFamily="34" charset="0"/>
                      </a:rPr>
                      <m:t>s</m:t>
                    </m:r>
                    <m:r>
                      <m:rPr>
                        <m:nor/>
                      </m:rPr>
                      <a:rPr lang="nl-NL" sz="2400" b="0" i="0" dirty="0" smtClean="0">
                        <a:solidFill>
                          <a:srgbClr val="002060"/>
                        </a:solidFill>
                        <a:latin typeface="arial" panose="020B0604020202020204" pitchFamily="34" charset="0"/>
                      </a:rPr>
                      <m:t>)(</m:t>
                    </m:r>
                    <m:r>
                      <m:rPr>
                        <m:nor/>
                      </m:rPr>
                      <a:rPr lang="nl-NL" sz="2400" dirty="0">
                        <a:solidFill>
                          <a:srgbClr val="002060"/>
                        </a:solidFill>
                        <a:latin typeface="Arial" panose="020B0604020202020204" pitchFamily="34" charset="0"/>
                        <a:cs typeface="Arial" panose="020B0604020202020204" pitchFamily="34" charset="0"/>
                      </a:rPr>
                      <m:t>→</m:t>
                    </m:r>
                    <m:sSup>
                      <m:sSupPr>
                        <m:ctrlPr>
                          <a:rPr lang="en-NL" sz="2400" i="1" dirty="0">
                            <a:solidFill>
                              <a:srgbClr val="002060"/>
                            </a:solidFill>
                            <a:latin typeface="Cambria Math" panose="02040503050406030204" pitchFamily="18" charset="0"/>
                          </a:rPr>
                        </m:ctrlPr>
                      </m:sSupPr>
                      <m:e>
                        <m:r>
                          <a:rPr lang="nl-NL" sz="2400" b="0" i="1" dirty="0" smtClean="0">
                            <a:solidFill>
                              <a:srgbClr val="002060"/>
                            </a:solidFill>
                            <a:latin typeface="Cambria Math" panose="02040503050406030204" pitchFamily="18" charset="0"/>
                          </a:rPr>
                          <m:t>𝑒</m:t>
                        </m:r>
                      </m:e>
                      <m:sup>
                        <m:r>
                          <a:rPr lang="nl-NL" sz="2400" i="1" dirty="0">
                            <a:solidFill>
                              <a:srgbClr val="002060"/>
                            </a:solidFill>
                            <a:latin typeface="Cambria Math" panose="02040503050406030204" pitchFamily="18" charset="0"/>
                          </a:rPr>
                          <m:t>+</m:t>
                        </m:r>
                      </m:sup>
                    </m:sSup>
                    <m:sSup>
                      <m:sSupPr>
                        <m:ctrlPr>
                          <a:rPr lang="en-NL" sz="2400" i="1" dirty="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e</m:t>
                        </m:r>
                      </m:e>
                      <m:sup>
                        <m:r>
                          <a:rPr lang="nl-NL" sz="2400" i="1" dirty="0">
                            <a:solidFill>
                              <a:srgbClr val="002060"/>
                            </a:solidFill>
                            <a:latin typeface="Cambria Math" panose="02040503050406030204" pitchFamily="18" charset="0"/>
                          </a:rPr>
                          <m:t>−</m:t>
                        </m:r>
                      </m:sup>
                    </m:sSup>
                    <m:r>
                      <a:rPr lang="nl-NL" sz="2400" i="1" dirty="0">
                        <a:solidFill>
                          <a:srgbClr val="002060"/>
                        </a:solidFill>
                        <a:latin typeface="Cambria Math" panose="02040503050406030204" pitchFamily="18" charset="0"/>
                      </a:rPr>
                      <m:t>) </m:t>
                    </m:r>
                  </m:oMath>
                </a14:m>
                <a:endParaRPr lang="nl-NL" sz="2400" i="0" dirty="0">
                  <a:solidFill>
                    <a:srgbClr val="002060"/>
                  </a:solidFill>
                  <a:latin typeface="Avenir Book" panose="02000503020000020003" pitchFamily="2" charset="0"/>
                </a:endParaRPr>
              </a:p>
              <a:p>
                <a:endParaRPr lang="nl-NL" sz="2400" b="1" i="0" dirty="0">
                  <a:solidFill>
                    <a:srgbClr val="002060"/>
                  </a:solidFill>
                  <a:latin typeface="Avenir Book" panose="02000503020000020003" pitchFamily="2" charset="0"/>
                </a:endParaRPr>
              </a:p>
              <a:p>
                <a:endParaRPr lang="en-GB" sz="2400" i="0" dirty="0">
                  <a:solidFill>
                    <a:srgbClr val="002060"/>
                  </a:solidFill>
                  <a:effectLst/>
                  <a:latin typeface="Avenir Book" panose="02000503020000020003" pitchFamily="2" charset="0"/>
                </a:endParaRPr>
              </a:p>
              <a:p>
                <a:endParaRPr lang="en-GB" sz="2400" dirty="0">
                  <a:solidFill>
                    <a:srgbClr val="002060"/>
                  </a:solidFill>
                  <a:latin typeface="Avenir Book" panose="02000503020000020003" pitchFamily="2" charset="0"/>
                </a:endParaRPr>
              </a:p>
              <a:p>
                <a:pPr marL="0" indent="0">
                  <a:buNone/>
                </a:pPr>
                <a:endParaRPr lang="en-GB" sz="2400" i="0" dirty="0">
                  <a:solidFill>
                    <a:srgbClr val="002060"/>
                  </a:solidFill>
                  <a:effectLst/>
                  <a:latin typeface="Avenir Book" panose="02000503020000020003" pitchFamily="2" charset="0"/>
                </a:endParaRPr>
              </a:p>
              <a:p>
                <a:r>
                  <a:rPr lang="en-GB" sz="2400" dirty="0">
                    <a:solidFill>
                      <a:srgbClr val="002060"/>
                    </a:solidFill>
                    <a:latin typeface="Avenir Book" panose="02000503020000020003" pitchFamily="2" charset="0"/>
                  </a:rPr>
                  <a:t>Split over periods: LHC Run1, Run2</a:t>
                </a:r>
                <a:endParaRPr lang="en-GB" sz="2400" i="0" dirty="0">
                  <a:solidFill>
                    <a:srgbClr val="002060"/>
                  </a:solidFill>
                  <a:effectLst/>
                  <a:latin typeface="Avenir Book" panose="02000503020000020003" pitchFamily="2" charset="0"/>
                </a:endParaRPr>
              </a:p>
              <a:p>
                <a:pPr lvl="1">
                  <a:buFont typeface="Wingdings" pitchFamily="2" charset="2"/>
                  <a:buChar char="Ø"/>
                </a:pPr>
                <a:endParaRPr lang="en-GB" sz="2400" i="0" dirty="0">
                  <a:solidFill>
                    <a:srgbClr val="002060"/>
                  </a:solidFill>
                  <a:effectLst/>
                  <a:latin typeface="Avenir Book" panose="02000503020000020003" pitchFamily="2" charset="0"/>
                </a:endParaRPr>
              </a:p>
              <a:p>
                <a:pPr lvl="1"/>
                <a:endParaRPr lang="en-NL" dirty="0">
                  <a:solidFill>
                    <a:srgbClr val="002060"/>
                  </a:solidFill>
                  <a:latin typeface="Avenir Book" panose="02000503020000020003" pitchFamily="2" charset="0"/>
                </a:endParaRPr>
              </a:p>
              <a:p>
                <a:endParaRPr lang="en-NL" dirty="0">
                  <a:solidFill>
                    <a:srgbClr val="002060"/>
                  </a:solidFill>
                  <a:latin typeface="Avenir Book" panose="02000503020000020003" pitchFamily="2" charset="0"/>
                </a:endParaRPr>
              </a:p>
              <a:p>
                <a:pPr marL="0" indent="0">
                  <a:buNone/>
                </a:pPr>
                <a:endParaRPr lang="en-NL" dirty="0">
                  <a:solidFill>
                    <a:srgbClr val="002060"/>
                  </a:solidFill>
                  <a:latin typeface="Avenir Book" panose="02000503020000020003" pitchFamily="2" charset="0"/>
                </a:endParaRPr>
              </a:p>
              <a:p>
                <a:endParaRPr lang="en-NL" dirty="0"/>
              </a:p>
            </p:txBody>
          </p:sp>
        </mc:Choice>
        <mc:Fallback xmlns="">
          <p:sp>
            <p:nvSpPr>
              <p:cNvPr id="12" name="Content Placeholder 11">
                <a:extLst>
                  <a:ext uri="{FF2B5EF4-FFF2-40B4-BE49-F238E27FC236}">
                    <a16:creationId xmlns:a16="http://schemas.microsoft.com/office/drawing/2014/main" id="{7D212833-E529-B5AE-F66C-7F9BB3A1B53E}"/>
                  </a:ext>
                </a:extLst>
              </p:cNvPr>
              <p:cNvSpPr>
                <a:spLocks noGrp="1" noRot="1" noChangeAspect="1" noMove="1" noResize="1" noEditPoints="1" noAdjustHandles="1" noChangeArrowheads="1" noChangeShapeType="1" noTextEdit="1"/>
              </p:cNvSpPr>
              <p:nvPr>
                <p:ph idx="1"/>
              </p:nvPr>
            </p:nvSpPr>
            <p:spPr>
              <a:xfrm>
                <a:off x="879805" y="1447800"/>
                <a:ext cx="10515600" cy="4729163"/>
              </a:xfrm>
              <a:blipFill>
                <a:blip r:embed="rId4"/>
                <a:stretch>
                  <a:fillRect l="-844" t="-1609"/>
                </a:stretch>
              </a:blipFill>
            </p:spPr>
            <p:txBody>
              <a:bodyPr/>
              <a:lstStyle/>
              <a:p>
                <a:r>
                  <a:rPr lang="en-NL">
                    <a:noFill/>
                  </a:rPr>
                  <a:t> </a:t>
                </a:r>
              </a:p>
            </p:txBody>
          </p:sp>
        </mc:Fallback>
      </mc:AlternateContent>
      <p:grpSp>
        <p:nvGrpSpPr>
          <p:cNvPr id="48" name="Group 47">
            <a:extLst>
              <a:ext uri="{FF2B5EF4-FFF2-40B4-BE49-F238E27FC236}">
                <a16:creationId xmlns:a16="http://schemas.microsoft.com/office/drawing/2014/main" id="{4ECFCEAA-17D8-29D5-8BB2-827C9A39CB47}"/>
              </a:ext>
            </a:extLst>
          </p:cNvPr>
          <p:cNvGrpSpPr/>
          <p:nvPr/>
        </p:nvGrpSpPr>
        <p:grpSpPr>
          <a:xfrm>
            <a:off x="7710283" y="3425593"/>
            <a:ext cx="4267198" cy="2982908"/>
            <a:chOff x="5314123" y="2739683"/>
            <a:chExt cx="4267198" cy="2982908"/>
          </a:xfrm>
        </p:grpSpPr>
        <p:sp>
          <p:nvSpPr>
            <p:cNvPr id="17" name="Explosion 2 16">
              <a:extLst>
                <a:ext uri="{FF2B5EF4-FFF2-40B4-BE49-F238E27FC236}">
                  <a16:creationId xmlns:a16="http://schemas.microsoft.com/office/drawing/2014/main" id="{F41CEB2B-3DE6-C56C-F2AA-444FABE036DA}"/>
                </a:ext>
              </a:extLst>
            </p:cNvPr>
            <p:cNvSpPr/>
            <p:nvPr/>
          </p:nvSpPr>
          <p:spPr>
            <a:xfrm>
              <a:off x="5314123" y="4847590"/>
              <a:ext cx="675860" cy="479784"/>
            </a:xfrm>
            <a:prstGeom prst="irregularSeal2">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9" name="Straight Arrow Connector 18">
              <a:extLst>
                <a:ext uri="{FF2B5EF4-FFF2-40B4-BE49-F238E27FC236}">
                  <a16:creationId xmlns:a16="http://schemas.microsoft.com/office/drawing/2014/main" id="{99B9ECD3-1E6A-D392-D024-9BE908B50899}"/>
                </a:ext>
              </a:extLst>
            </p:cNvPr>
            <p:cNvCxnSpPr>
              <a:cxnSpLocks/>
            </p:cNvCxnSpPr>
            <p:nvPr/>
          </p:nvCxnSpPr>
          <p:spPr>
            <a:xfrm flipV="1">
              <a:off x="5911300" y="4690833"/>
              <a:ext cx="581438" cy="25488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27F94E4-50FB-BAF3-D46B-08884426DB50}"/>
                </a:ext>
              </a:extLst>
            </p:cNvPr>
            <p:cNvCxnSpPr>
              <a:cxnSpLocks/>
            </p:cNvCxnSpPr>
            <p:nvPr/>
          </p:nvCxnSpPr>
          <p:spPr>
            <a:xfrm flipV="1">
              <a:off x="6508477" y="3881626"/>
              <a:ext cx="1588601" cy="809207"/>
            </a:xfrm>
            <a:prstGeom prst="straightConnector1">
              <a:avLst/>
            </a:prstGeom>
            <a:ln w="38100">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5D68906-E910-5A9B-6090-885A88219A74}"/>
                </a:ext>
              </a:extLst>
            </p:cNvPr>
            <p:cNvCxnSpPr>
              <a:cxnSpLocks/>
            </p:cNvCxnSpPr>
            <p:nvPr/>
          </p:nvCxnSpPr>
          <p:spPr>
            <a:xfrm>
              <a:off x="6510966" y="4683499"/>
              <a:ext cx="791811" cy="5193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0EF3A19-7140-4594-23EB-9F61FEE56BA9}"/>
                </a:ext>
              </a:extLst>
            </p:cNvPr>
            <p:cNvCxnSpPr>
              <a:cxnSpLocks/>
            </p:cNvCxnSpPr>
            <p:nvPr/>
          </p:nvCxnSpPr>
          <p:spPr>
            <a:xfrm>
              <a:off x="6529194" y="4698157"/>
              <a:ext cx="945032" cy="12011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7BCB6C00-E7B4-9271-2A16-02E5EA965824}"/>
                </a:ext>
              </a:extLst>
            </p:cNvPr>
            <p:cNvCxnSpPr>
              <a:cxnSpLocks/>
            </p:cNvCxnSpPr>
            <p:nvPr/>
          </p:nvCxnSpPr>
          <p:spPr>
            <a:xfrm flipV="1">
              <a:off x="8112817" y="3711286"/>
              <a:ext cx="951670" cy="1703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EF348BD6-E7CB-0B82-BB26-7316B3E212E4}"/>
                </a:ext>
              </a:extLst>
            </p:cNvPr>
            <p:cNvCxnSpPr>
              <a:cxnSpLocks/>
            </p:cNvCxnSpPr>
            <p:nvPr/>
          </p:nvCxnSpPr>
          <p:spPr>
            <a:xfrm flipV="1">
              <a:off x="8097078" y="3167202"/>
              <a:ext cx="728870" cy="6851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1572E65-40E5-4804-E82A-97CE3C6C75A9}"/>
                    </a:ext>
                  </a:extLst>
                </p:cNvPr>
                <p:cNvSpPr txBox="1"/>
                <p:nvPr/>
              </p:nvSpPr>
              <p:spPr>
                <a:xfrm>
                  <a:off x="7478368" y="4556665"/>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ℓ</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0" name="TextBox 39">
                  <a:extLst>
                    <a:ext uri="{FF2B5EF4-FFF2-40B4-BE49-F238E27FC236}">
                      <a16:creationId xmlns:a16="http://schemas.microsoft.com/office/drawing/2014/main" id="{C1572E65-40E5-4804-E82A-97CE3C6C75A9}"/>
                    </a:ext>
                  </a:extLst>
                </p:cNvPr>
                <p:cNvSpPr txBox="1">
                  <a:spLocks noRot="1" noChangeAspect="1" noMove="1" noResize="1" noEditPoints="1" noAdjustHandles="1" noChangeArrowheads="1" noChangeShapeType="1" noTextEdit="1"/>
                </p:cNvSpPr>
                <p:nvPr/>
              </p:nvSpPr>
              <p:spPr>
                <a:xfrm>
                  <a:off x="7478368" y="4556665"/>
                  <a:ext cx="516835" cy="461665"/>
                </a:xfrm>
                <a:prstGeom prst="rect">
                  <a:avLst/>
                </a:prstGeom>
                <a:blipFill>
                  <a:blip r:embed="rId5"/>
                  <a:stretch>
                    <a:fillRect l="-2381"/>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E27A110-63A8-F8E5-7F8E-2AF1F414577E}"/>
                    </a:ext>
                  </a:extLst>
                </p:cNvPr>
                <p:cNvSpPr txBox="1"/>
                <p:nvPr/>
              </p:nvSpPr>
              <p:spPr>
                <a:xfrm>
                  <a:off x="7244797" y="5056430"/>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ℓ</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1" name="TextBox 40">
                  <a:extLst>
                    <a:ext uri="{FF2B5EF4-FFF2-40B4-BE49-F238E27FC236}">
                      <a16:creationId xmlns:a16="http://schemas.microsoft.com/office/drawing/2014/main" id="{BE27A110-63A8-F8E5-7F8E-2AF1F414577E}"/>
                    </a:ext>
                  </a:extLst>
                </p:cNvPr>
                <p:cNvSpPr txBox="1">
                  <a:spLocks noRot="1" noChangeAspect="1" noMove="1" noResize="1" noEditPoints="1" noAdjustHandles="1" noChangeArrowheads="1" noChangeShapeType="1" noTextEdit="1"/>
                </p:cNvSpPr>
                <p:nvPr/>
              </p:nvSpPr>
              <p:spPr>
                <a:xfrm>
                  <a:off x="7244797" y="5056430"/>
                  <a:ext cx="516835" cy="461665"/>
                </a:xfrm>
                <a:prstGeom prst="rect">
                  <a:avLst/>
                </a:prstGeom>
                <a:blipFill>
                  <a:blip r:embed="rId6"/>
                  <a:stretch>
                    <a:fillRect l="-4878"/>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524EECE-2F77-75DB-37AE-365F5FF6F136}"/>
                    </a:ext>
                  </a:extLst>
                </p:cNvPr>
                <p:cNvSpPr txBox="1"/>
                <p:nvPr/>
              </p:nvSpPr>
              <p:spPr>
                <a:xfrm>
                  <a:off x="5765111" y="4303506"/>
                  <a:ext cx="449743" cy="4785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nl-NL" sz="2400" i="1" dirty="0" smtClean="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b="0" i="1" dirty="0" smtClean="0">
                                <a:solidFill>
                                  <a:srgbClr val="002060"/>
                                </a:solidFill>
                                <a:latin typeface="Cambria Math" panose="02040503050406030204" pitchFamily="18" charset="0"/>
                                <a:cs typeface="Arial" panose="020B0604020202020204" pitchFamily="34" charset="0"/>
                              </a:rPr>
                              <m:t>𝑏</m:t>
                            </m:r>
                          </m:sub>
                          <m:sup>
                            <m:r>
                              <a:rPr lang="nl-NL" sz="2400" b="0" i="1" dirty="0" smtClean="0">
                                <a:solidFill>
                                  <a:srgbClr val="002060"/>
                                </a:solidFill>
                                <a:latin typeface="Cambria Math" panose="02040503050406030204" pitchFamily="18" charset="0"/>
                                <a:cs typeface="Arial" panose="020B0604020202020204" pitchFamily="34" charset="0"/>
                              </a:rPr>
                              <m:t>0</m:t>
                            </m:r>
                          </m:sup>
                        </m:sSubSup>
                      </m:oMath>
                    </m:oMathPara>
                  </a14:m>
                  <a:endParaRPr lang="en-NL" sz="2400" dirty="0"/>
                </a:p>
              </p:txBody>
            </p:sp>
          </mc:Choice>
          <mc:Fallback xmlns="">
            <p:sp>
              <p:nvSpPr>
                <p:cNvPr id="42" name="TextBox 41">
                  <a:extLst>
                    <a:ext uri="{FF2B5EF4-FFF2-40B4-BE49-F238E27FC236}">
                      <a16:creationId xmlns:a16="http://schemas.microsoft.com/office/drawing/2014/main" id="{0524EECE-2F77-75DB-37AE-365F5FF6F136}"/>
                    </a:ext>
                  </a:extLst>
                </p:cNvPr>
                <p:cNvSpPr txBox="1">
                  <a:spLocks noRot="1" noChangeAspect="1" noMove="1" noResize="1" noEditPoints="1" noAdjustHandles="1" noChangeArrowheads="1" noChangeShapeType="1" noTextEdit="1"/>
                </p:cNvSpPr>
                <p:nvPr/>
              </p:nvSpPr>
              <p:spPr>
                <a:xfrm>
                  <a:off x="5765111" y="4303506"/>
                  <a:ext cx="449743" cy="478593"/>
                </a:xfrm>
                <a:prstGeom prst="rect">
                  <a:avLst/>
                </a:prstGeom>
                <a:blipFill>
                  <a:blip r:embed="rId7"/>
                  <a:stretch>
                    <a:fillRect l="-2703" r="-10811" b="-5128"/>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8439BE9-9F31-247F-93F6-3129F7F687E1}"/>
                    </a:ext>
                  </a:extLst>
                </p:cNvPr>
                <p:cNvSpPr txBox="1"/>
                <p:nvPr/>
              </p:nvSpPr>
              <p:spPr>
                <a:xfrm>
                  <a:off x="6958221" y="3802089"/>
                  <a:ext cx="4199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l-GR" sz="2400" i="1" dirty="0" smtClean="0">
                                <a:solidFill>
                                  <a:srgbClr val="002060"/>
                                </a:solidFill>
                                <a:latin typeface="Cambria Math" panose="02040503050406030204" pitchFamily="18" charset="0"/>
                                <a:cs typeface="Arial" panose="020B0604020202020204" pitchFamily="34" charset="0"/>
                              </a:rPr>
                            </m:ctrlPr>
                          </m:sSupPr>
                          <m:e>
                            <m:r>
                              <m:rPr>
                                <m:nor/>
                              </m:rPr>
                              <a:rPr lang="el-GR" sz="2400" dirty="0">
                                <a:solidFill>
                                  <a:srgbClr val="002060"/>
                                </a:solidFill>
                                <a:latin typeface="Arial" panose="020B0604020202020204" pitchFamily="34" charset="0"/>
                                <a:cs typeface="Arial" panose="020B0604020202020204" pitchFamily="34" charset="0"/>
                              </a:rPr>
                              <m:t>Λ</m:t>
                            </m:r>
                          </m:e>
                          <m:sup>
                            <m:r>
                              <a:rPr lang="nl-NL" sz="2400" b="0" i="1" dirty="0" smtClean="0">
                                <a:solidFill>
                                  <a:srgbClr val="002060"/>
                                </a:solidFill>
                                <a:latin typeface="Cambria Math" panose="02040503050406030204" pitchFamily="18" charset="0"/>
                                <a:cs typeface="Arial" panose="020B0604020202020204" pitchFamily="34" charset="0"/>
                              </a:rPr>
                              <m:t>0</m:t>
                            </m:r>
                          </m:sup>
                        </m:sSup>
                      </m:oMath>
                    </m:oMathPara>
                  </a14:m>
                  <a:endParaRPr lang="en-NL" sz="2400" dirty="0"/>
                </a:p>
              </p:txBody>
            </p:sp>
          </mc:Choice>
          <mc:Fallback xmlns="">
            <p:sp>
              <p:nvSpPr>
                <p:cNvPr id="43" name="TextBox 42">
                  <a:extLst>
                    <a:ext uri="{FF2B5EF4-FFF2-40B4-BE49-F238E27FC236}">
                      <a16:creationId xmlns:a16="http://schemas.microsoft.com/office/drawing/2014/main" id="{98439BE9-9F31-247F-93F6-3129F7F687E1}"/>
                    </a:ext>
                  </a:extLst>
                </p:cNvPr>
                <p:cNvSpPr txBox="1">
                  <a:spLocks noRot="1" noChangeAspect="1" noMove="1" noResize="1" noEditPoints="1" noAdjustHandles="1" noChangeArrowheads="1" noChangeShapeType="1" noTextEdit="1"/>
                </p:cNvSpPr>
                <p:nvPr/>
              </p:nvSpPr>
              <p:spPr>
                <a:xfrm>
                  <a:off x="6958221" y="3802089"/>
                  <a:ext cx="419927" cy="461665"/>
                </a:xfrm>
                <a:prstGeom prst="rect">
                  <a:avLst/>
                </a:prstGeom>
                <a:blipFill>
                  <a:blip r:embed="rId8"/>
                  <a:stretch>
                    <a:fillRect l="-5882" r="-17647"/>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E5995FA-BACF-370F-0924-92D9EC14DC86}"/>
                    </a:ext>
                  </a:extLst>
                </p:cNvPr>
                <p:cNvSpPr txBox="1"/>
                <p:nvPr/>
              </p:nvSpPr>
              <p:spPr>
                <a:xfrm>
                  <a:off x="8806069" y="2739683"/>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p</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5" name="TextBox 44">
                  <a:extLst>
                    <a:ext uri="{FF2B5EF4-FFF2-40B4-BE49-F238E27FC236}">
                      <a16:creationId xmlns:a16="http://schemas.microsoft.com/office/drawing/2014/main" id="{EE5995FA-BACF-370F-0924-92D9EC14DC86}"/>
                    </a:ext>
                  </a:extLst>
                </p:cNvPr>
                <p:cNvSpPr txBox="1">
                  <a:spLocks noRot="1" noChangeAspect="1" noMove="1" noResize="1" noEditPoints="1" noAdjustHandles="1" noChangeArrowheads="1" noChangeShapeType="1" noTextEdit="1"/>
                </p:cNvSpPr>
                <p:nvPr/>
              </p:nvSpPr>
              <p:spPr>
                <a:xfrm>
                  <a:off x="8806069" y="2739683"/>
                  <a:ext cx="516835" cy="461665"/>
                </a:xfrm>
                <a:prstGeom prst="rect">
                  <a:avLst/>
                </a:prstGeom>
                <a:blipFill>
                  <a:blip r:embed="rId9"/>
                  <a:stretch>
                    <a:fillRect l="-4878" b="-789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230CF1B-620C-F416-A034-C1B30374B5FB}"/>
                    </a:ext>
                  </a:extLst>
                </p:cNvPr>
                <p:cNvSpPr txBox="1"/>
                <p:nvPr/>
              </p:nvSpPr>
              <p:spPr>
                <a:xfrm>
                  <a:off x="9064486" y="3480453"/>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a:rPr lang="el-GR" sz="2400" i="1" dirty="0" smtClean="0">
                                <a:solidFill>
                                  <a:srgbClr val="002060"/>
                                </a:solidFill>
                                <a:latin typeface="Cambria Math" panose="02040503050406030204" pitchFamily="18" charset="0"/>
                              </a:rPr>
                              <m:t>𝜋</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6" name="TextBox 45">
                  <a:extLst>
                    <a:ext uri="{FF2B5EF4-FFF2-40B4-BE49-F238E27FC236}">
                      <a16:creationId xmlns:a16="http://schemas.microsoft.com/office/drawing/2014/main" id="{7230CF1B-620C-F416-A034-C1B30374B5FB}"/>
                    </a:ext>
                  </a:extLst>
                </p:cNvPr>
                <p:cNvSpPr txBox="1">
                  <a:spLocks noRot="1" noChangeAspect="1" noMove="1" noResize="1" noEditPoints="1" noAdjustHandles="1" noChangeArrowheads="1" noChangeShapeType="1" noTextEdit="1"/>
                </p:cNvSpPr>
                <p:nvPr/>
              </p:nvSpPr>
              <p:spPr>
                <a:xfrm>
                  <a:off x="9064486" y="3480453"/>
                  <a:ext cx="516835" cy="461665"/>
                </a:xfrm>
                <a:prstGeom prst="rect">
                  <a:avLst/>
                </a:prstGeom>
                <a:blipFill>
                  <a:blip r:embed="rId10"/>
                  <a:stretch>
                    <a:fillRect/>
                  </a:stretch>
                </a:blipFill>
              </p:spPr>
              <p:txBody>
                <a:bodyPr/>
                <a:lstStyle/>
                <a:p>
                  <a:r>
                    <a:rPr lang="en-NL">
                      <a:noFill/>
                    </a:rPr>
                    <a:t> </a:t>
                  </a:r>
                </a:p>
              </p:txBody>
            </p:sp>
          </mc:Fallback>
        </mc:AlternateContent>
        <p:sp>
          <p:nvSpPr>
            <p:cNvPr id="47" name="TextBox 46">
              <a:extLst>
                <a:ext uri="{FF2B5EF4-FFF2-40B4-BE49-F238E27FC236}">
                  <a16:creationId xmlns:a16="http://schemas.microsoft.com/office/drawing/2014/main" id="{512EABC7-7863-774E-BE96-05178F0A1A8D}"/>
                </a:ext>
              </a:extLst>
            </p:cNvPr>
            <p:cNvSpPr txBox="1"/>
            <p:nvPr/>
          </p:nvSpPr>
          <p:spPr>
            <a:xfrm>
              <a:off x="5367545" y="5260926"/>
              <a:ext cx="795131" cy="461665"/>
            </a:xfrm>
            <a:prstGeom prst="rect">
              <a:avLst/>
            </a:prstGeom>
            <a:noFill/>
          </p:spPr>
          <p:txBody>
            <a:bodyPr wrap="square" rtlCol="0">
              <a:spAutoFit/>
            </a:bodyPr>
            <a:lstStyle/>
            <a:p>
              <a:r>
                <a:rPr lang="en-NL" sz="2400" dirty="0">
                  <a:solidFill>
                    <a:srgbClr val="002060"/>
                  </a:solidFill>
                </a:rPr>
                <a:t>PV</a:t>
              </a:r>
            </a:p>
          </p:txBody>
        </p:sp>
      </p:grpSp>
      <p:pic>
        <p:nvPicPr>
          <p:cNvPr id="49" name="Picture 48">
            <a:extLst>
              <a:ext uri="{FF2B5EF4-FFF2-40B4-BE49-F238E27FC236}">
                <a16:creationId xmlns:a16="http://schemas.microsoft.com/office/drawing/2014/main" id="{528FFC75-349D-D301-EFB9-77775D3A84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7797" y="522158"/>
            <a:ext cx="4114800" cy="2690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9CF02B6B-D21A-FCAB-4D52-0047D24EE353}"/>
              </a:ext>
            </a:extLst>
          </p:cNvPr>
          <p:cNvGraphicFramePr>
            <a:graphicFrameLocks noGrp="1"/>
          </p:cNvGraphicFramePr>
          <p:nvPr>
            <p:extLst>
              <p:ext uri="{D42A27DB-BD31-4B8C-83A1-F6EECF244321}">
                <p14:modId xmlns:p14="http://schemas.microsoft.com/office/powerpoint/2010/main" val="631729525"/>
              </p:ext>
            </p:extLst>
          </p:nvPr>
        </p:nvGraphicFramePr>
        <p:xfrm>
          <a:off x="1136534" y="4128887"/>
          <a:ext cx="5707352" cy="1112520"/>
        </p:xfrm>
        <a:graphic>
          <a:graphicData uri="http://schemas.openxmlformats.org/drawingml/2006/table">
            <a:tbl>
              <a:tblPr firstRow="1" bandRow="1">
                <a:tableStyleId>{00A15C55-8517-42AA-B614-E9B94910E393}</a:tableStyleId>
              </a:tblPr>
              <a:tblGrid>
                <a:gridCol w="1426838">
                  <a:extLst>
                    <a:ext uri="{9D8B030D-6E8A-4147-A177-3AD203B41FA5}">
                      <a16:colId xmlns:a16="http://schemas.microsoft.com/office/drawing/2014/main" val="2513805260"/>
                    </a:ext>
                  </a:extLst>
                </a:gridCol>
                <a:gridCol w="1426838">
                  <a:extLst>
                    <a:ext uri="{9D8B030D-6E8A-4147-A177-3AD203B41FA5}">
                      <a16:colId xmlns:a16="http://schemas.microsoft.com/office/drawing/2014/main" val="4279293609"/>
                    </a:ext>
                  </a:extLst>
                </a:gridCol>
                <a:gridCol w="1426838">
                  <a:extLst>
                    <a:ext uri="{9D8B030D-6E8A-4147-A177-3AD203B41FA5}">
                      <a16:colId xmlns:a16="http://schemas.microsoft.com/office/drawing/2014/main" val="3812905886"/>
                    </a:ext>
                  </a:extLst>
                </a:gridCol>
                <a:gridCol w="1426838">
                  <a:extLst>
                    <a:ext uri="{9D8B030D-6E8A-4147-A177-3AD203B41FA5}">
                      <a16:colId xmlns:a16="http://schemas.microsoft.com/office/drawing/2014/main" val="1699095612"/>
                    </a:ext>
                  </a:extLst>
                </a:gridCol>
              </a:tblGrid>
              <a:tr h="370840">
                <a:tc>
                  <a:txBody>
                    <a:bodyPr/>
                    <a:lstStyle/>
                    <a:p>
                      <a:pPr algn="r"/>
                      <a:r>
                        <a:rPr lang="en-NL" b="0" dirty="0">
                          <a:solidFill>
                            <a:srgbClr val="002060"/>
                          </a:solidFill>
                        </a:rPr>
                        <a:t>q</a:t>
                      </a:r>
                      <a:r>
                        <a:rPr lang="en-NL" b="0" baseline="30000" dirty="0">
                          <a:solidFill>
                            <a:srgbClr val="002060"/>
                          </a:solidFill>
                        </a:rPr>
                        <a:t>2</a:t>
                      </a:r>
                      <a:r>
                        <a:rPr lang="en-NL" b="0" baseline="0" dirty="0">
                          <a:solidFill>
                            <a:srgbClr val="002060"/>
                          </a:solidFill>
                        </a:rPr>
                        <a:t>-range:</a:t>
                      </a:r>
                      <a:endParaRPr lang="en-NL" b="0" dirty="0">
                        <a:solidFill>
                          <a:srgbClr val="002060"/>
                        </a:solidFill>
                      </a:endParaRPr>
                    </a:p>
                  </a:txBody>
                  <a:tcPr/>
                </a:tc>
                <a:tc>
                  <a:txBody>
                    <a:bodyPr/>
                    <a:lstStyle/>
                    <a:p>
                      <a:r>
                        <a:rPr lang="en-GB" sz="1800" b="0" dirty="0">
                          <a:solidFill>
                            <a:srgbClr val="002060"/>
                          </a:solidFill>
                          <a:effectLst/>
                        </a:rPr>
                        <a:t>J/</a:t>
                      </a:r>
                      <a:r>
                        <a:rPr lang="nl-NL" sz="1800" b="0" dirty="0">
                          <a:solidFill>
                            <a:srgbClr val="002060"/>
                          </a:solidFill>
                          <a:effectLst/>
                        </a:rPr>
                        <a:t>𝜓</a:t>
                      </a:r>
                      <a:r>
                        <a:rPr lang="en-GB" sz="1800" dirty="0">
                          <a:solidFill>
                            <a:srgbClr val="002060"/>
                          </a:solidFill>
                          <a:effectLst/>
                        </a:rPr>
                        <a:t> </a:t>
                      </a:r>
                      <a:endParaRPr lang="en-NL" dirty="0"/>
                    </a:p>
                  </a:txBody>
                  <a:tcPr/>
                </a:tc>
                <a:tc>
                  <a:txBody>
                    <a:bodyPr/>
                    <a:lstStyle/>
                    <a:p>
                      <a:r>
                        <a:rPr lang="nl-NL" sz="1800" b="0" dirty="0">
                          <a:solidFill>
                            <a:srgbClr val="002060"/>
                          </a:solidFill>
                          <a:effectLst/>
                        </a:rPr>
                        <a:t>𝜓</a:t>
                      </a:r>
                      <a:r>
                        <a:rPr lang="en-GB" sz="1800" b="0" dirty="0">
                          <a:solidFill>
                            <a:srgbClr val="002060"/>
                          </a:solidFill>
                          <a:effectLst/>
                        </a:rPr>
                        <a:t>(2S) </a:t>
                      </a:r>
                      <a:endParaRPr lang="en-NL" b="0" dirty="0"/>
                    </a:p>
                  </a:txBody>
                  <a:tcPr/>
                </a:tc>
                <a:tc>
                  <a:txBody>
                    <a:bodyPr/>
                    <a:lstStyle/>
                    <a:p>
                      <a:r>
                        <a:rPr lang="en-NL" b="0" dirty="0">
                          <a:solidFill>
                            <a:srgbClr val="002060"/>
                          </a:solidFill>
                          <a:latin typeface="Avenir Book" panose="02000503020000020003" pitchFamily="2" charset="0"/>
                        </a:rPr>
                        <a:t>Rare</a:t>
                      </a:r>
                    </a:p>
                  </a:txBody>
                  <a:tcPr/>
                </a:tc>
                <a:extLst>
                  <a:ext uri="{0D108BD9-81ED-4DB2-BD59-A6C34878D82A}">
                    <a16:rowId xmlns:a16="http://schemas.microsoft.com/office/drawing/2014/main" val="44800291"/>
                  </a:ext>
                </a:extLst>
              </a:tr>
              <a:tr h="370840">
                <a:tc>
                  <a:txBody>
                    <a:bodyPr/>
                    <a:lstStyle/>
                    <a:p>
                      <a:r>
                        <a:rPr lang="en-NL" dirty="0">
                          <a:solidFill>
                            <a:srgbClr val="7030A0"/>
                          </a:solidFill>
                        </a:rPr>
                        <a:t>Downstream</a:t>
                      </a:r>
                    </a:p>
                  </a:txBody>
                  <a:tcPr/>
                </a:tc>
                <a:tc>
                  <a:txBody>
                    <a:bodyPr/>
                    <a:lstStyle/>
                    <a:p>
                      <a:endParaRPr lang="en-NL" dirty="0"/>
                    </a:p>
                  </a:txBody>
                  <a:tcPr/>
                </a:tc>
                <a:tc>
                  <a:txBody>
                    <a:bodyPr/>
                    <a:lstStyle/>
                    <a:p>
                      <a:endParaRPr lang="en-NL"/>
                    </a:p>
                  </a:txBody>
                  <a:tcPr/>
                </a:tc>
                <a:tc>
                  <a:txBody>
                    <a:bodyPr/>
                    <a:lstStyle/>
                    <a:p>
                      <a:endParaRPr lang="en-NL"/>
                    </a:p>
                  </a:txBody>
                  <a:tcPr/>
                </a:tc>
                <a:extLst>
                  <a:ext uri="{0D108BD9-81ED-4DB2-BD59-A6C34878D82A}">
                    <a16:rowId xmlns:a16="http://schemas.microsoft.com/office/drawing/2014/main" val="3292886952"/>
                  </a:ext>
                </a:extLst>
              </a:tr>
              <a:tr h="370840">
                <a:tc>
                  <a:txBody>
                    <a:bodyPr/>
                    <a:lstStyle/>
                    <a:p>
                      <a:r>
                        <a:rPr lang="en-NL" dirty="0">
                          <a:solidFill>
                            <a:srgbClr val="DB0000"/>
                          </a:solidFill>
                        </a:rPr>
                        <a:t>Long</a:t>
                      </a:r>
                    </a:p>
                  </a:txBody>
                  <a:tcPr/>
                </a:tc>
                <a:tc>
                  <a:txBody>
                    <a:bodyPr/>
                    <a:lstStyle/>
                    <a:p>
                      <a:endParaRPr lang="en-NL" dirty="0"/>
                    </a:p>
                  </a:txBody>
                  <a:tcPr/>
                </a:tc>
                <a:tc>
                  <a:txBody>
                    <a:bodyPr/>
                    <a:lstStyle/>
                    <a:p>
                      <a:endParaRPr lang="en-NL"/>
                    </a:p>
                  </a:txBody>
                  <a:tcPr/>
                </a:tc>
                <a:tc>
                  <a:txBody>
                    <a:bodyPr/>
                    <a:lstStyle/>
                    <a:p>
                      <a:endParaRPr lang="en-NL" dirty="0"/>
                    </a:p>
                  </a:txBody>
                  <a:tcPr/>
                </a:tc>
                <a:extLst>
                  <a:ext uri="{0D108BD9-81ED-4DB2-BD59-A6C34878D82A}">
                    <a16:rowId xmlns:a16="http://schemas.microsoft.com/office/drawing/2014/main" val="1826145285"/>
                  </a:ext>
                </a:extLst>
              </a:tr>
            </a:tbl>
          </a:graphicData>
        </a:graphic>
      </p:graphicFrame>
      <p:sp>
        <p:nvSpPr>
          <p:cNvPr id="14" name="Rectangle 13">
            <a:extLst>
              <a:ext uri="{FF2B5EF4-FFF2-40B4-BE49-F238E27FC236}">
                <a16:creationId xmlns:a16="http://schemas.microsoft.com/office/drawing/2014/main" id="{B42EA2FB-CF31-3253-B9A5-41250BB09B9E}"/>
              </a:ext>
            </a:extLst>
          </p:cNvPr>
          <p:cNvSpPr/>
          <p:nvPr/>
        </p:nvSpPr>
        <p:spPr>
          <a:xfrm>
            <a:off x="5411011" y="4508148"/>
            <a:ext cx="1418051" cy="7217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p>
        </p:txBody>
      </p:sp>
      <p:sp>
        <p:nvSpPr>
          <p:cNvPr id="7" name="TextBox 6">
            <a:extLst>
              <a:ext uri="{FF2B5EF4-FFF2-40B4-BE49-F238E27FC236}">
                <a16:creationId xmlns:a16="http://schemas.microsoft.com/office/drawing/2014/main" id="{EB04FA32-F4D8-D5FE-1F11-4C2427FA4CFE}"/>
              </a:ext>
            </a:extLst>
          </p:cNvPr>
          <p:cNvSpPr txBox="1"/>
          <p:nvPr/>
        </p:nvSpPr>
        <p:spPr>
          <a:xfrm rot="19956407">
            <a:off x="5540533" y="4533551"/>
            <a:ext cx="1643605" cy="400110"/>
          </a:xfrm>
          <a:prstGeom prst="rect">
            <a:avLst/>
          </a:prstGeom>
          <a:noFill/>
        </p:spPr>
        <p:txBody>
          <a:bodyPr wrap="square" rtlCol="0">
            <a:spAutoFit/>
          </a:bodyPr>
          <a:lstStyle/>
          <a:p>
            <a:r>
              <a:rPr lang="en-NL" sz="2000" dirty="0">
                <a:solidFill>
                  <a:schemeClr val="bg1"/>
                </a:solidFill>
              </a:rPr>
              <a:t>Blinded!</a:t>
            </a:r>
          </a:p>
        </p:txBody>
      </p:sp>
      <p:sp>
        <p:nvSpPr>
          <p:cNvPr id="15" name="TextBox 14">
            <a:extLst>
              <a:ext uri="{FF2B5EF4-FFF2-40B4-BE49-F238E27FC236}">
                <a16:creationId xmlns:a16="http://schemas.microsoft.com/office/drawing/2014/main" id="{CA67170A-27FE-A946-981E-24E4C99787C7}"/>
              </a:ext>
            </a:extLst>
          </p:cNvPr>
          <p:cNvSpPr txBox="1"/>
          <p:nvPr/>
        </p:nvSpPr>
        <p:spPr>
          <a:xfrm rot="20313314">
            <a:off x="2512588" y="4628505"/>
            <a:ext cx="1643605" cy="400110"/>
          </a:xfrm>
          <a:prstGeom prst="rect">
            <a:avLst/>
          </a:prstGeom>
          <a:noFill/>
        </p:spPr>
        <p:txBody>
          <a:bodyPr wrap="square" rtlCol="0">
            <a:spAutoFit/>
          </a:bodyPr>
          <a:lstStyle/>
          <a:p>
            <a:r>
              <a:rPr lang="en-NL" sz="2000" dirty="0">
                <a:solidFill>
                  <a:srgbClr val="002060"/>
                </a:solidFill>
              </a:rPr>
              <a:t>Cross-checks</a:t>
            </a:r>
          </a:p>
        </p:txBody>
      </p:sp>
      <p:sp>
        <p:nvSpPr>
          <p:cNvPr id="16" name="TextBox 15">
            <a:extLst>
              <a:ext uri="{FF2B5EF4-FFF2-40B4-BE49-F238E27FC236}">
                <a16:creationId xmlns:a16="http://schemas.microsoft.com/office/drawing/2014/main" id="{5E9B3C14-815A-5972-16B2-4798A7076619}"/>
              </a:ext>
            </a:extLst>
          </p:cNvPr>
          <p:cNvSpPr txBox="1"/>
          <p:nvPr/>
        </p:nvSpPr>
        <p:spPr>
          <a:xfrm rot="20313314">
            <a:off x="3940229" y="4633909"/>
            <a:ext cx="1643605" cy="400110"/>
          </a:xfrm>
          <a:prstGeom prst="rect">
            <a:avLst/>
          </a:prstGeom>
          <a:noFill/>
        </p:spPr>
        <p:txBody>
          <a:bodyPr wrap="square" rtlCol="0">
            <a:spAutoFit/>
          </a:bodyPr>
          <a:lstStyle/>
          <a:p>
            <a:r>
              <a:rPr lang="en-NL" sz="2000" dirty="0">
                <a:solidFill>
                  <a:srgbClr val="002060"/>
                </a:solidFill>
              </a:rPr>
              <a:t>Cross-checks</a:t>
            </a:r>
          </a:p>
        </p:txBody>
      </p:sp>
    </p:spTree>
    <p:extLst>
      <p:ext uri="{BB962C8B-B14F-4D97-AF65-F5344CB8AC3E}">
        <p14:creationId xmlns:p14="http://schemas.microsoft.com/office/powerpoint/2010/main" val="101415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r>
                  <a:rPr lang="nl-NL" dirty="0" err="1">
                    <a:solidFill>
                      <a:srgbClr val="002060"/>
                    </a:solidFill>
                    <a:latin typeface="Avenir Book" panose="02000503020000020003" pitchFamily="2" charset="0"/>
                    <a:cs typeface="Arial" panose="020B0604020202020204" pitchFamily="34" charset="0"/>
                  </a:rPr>
                  <a:t>What</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about</a:t>
                </a:r>
                <a:r>
                  <a:rPr lang="nl-NL" dirty="0">
                    <a:solidFill>
                      <a:srgbClr val="002060"/>
                    </a:solidFill>
                    <a:cs typeface="Arial" panose="020B0604020202020204" pitchFamily="34" charset="0"/>
                  </a:rPr>
                  <a:t> </a:t>
                </a:r>
                <a14:m>
                  <m:oMath xmlns:m="http://schemas.openxmlformats.org/officeDocument/2006/math">
                    <m:sSubSup>
                      <m:sSubSupPr>
                        <m:ctrlPr>
                          <a:rPr lang="nl-NL" i="1" dirty="0" smtClean="0">
                            <a:solidFill>
                              <a:srgbClr val="002060"/>
                            </a:solidFill>
                            <a:latin typeface="Cambria Math" panose="02040503050406030204" pitchFamily="18" charset="0"/>
                            <a:cs typeface="Arial" panose="020B0604020202020204" pitchFamily="34" charset="0"/>
                          </a:rPr>
                        </m:ctrlPr>
                      </m:sSubSupPr>
                      <m:e>
                        <m:r>
                          <m:rPr>
                            <m:nor/>
                          </m:rPr>
                          <a:rPr lang="el-GR" dirty="0">
                            <a:solidFill>
                              <a:srgbClr val="002060"/>
                            </a:solidFill>
                            <a:latin typeface="Arial" panose="020B0604020202020204" pitchFamily="34" charset="0"/>
                            <a:cs typeface="Arial" panose="020B0604020202020204" pitchFamily="34" charset="0"/>
                          </a:rPr>
                          <m:t>Λ</m:t>
                        </m:r>
                      </m:e>
                      <m:sub>
                        <m:r>
                          <a:rPr lang="nl-NL" b="0" i="1" dirty="0" smtClean="0">
                            <a:solidFill>
                              <a:srgbClr val="002060"/>
                            </a:solidFill>
                            <a:latin typeface="Cambria Math" panose="02040503050406030204" pitchFamily="18" charset="0"/>
                            <a:cs typeface="Arial" panose="020B0604020202020204" pitchFamily="34" charset="0"/>
                          </a:rPr>
                          <m:t>𝑏</m:t>
                        </m:r>
                      </m:sub>
                      <m:sup>
                        <m:r>
                          <a:rPr lang="nl-NL" b="0" i="1" dirty="0" smtClean="0">
                            <a:solidFill>
                              <a:srgbClr val="002060"/>
                            </a:solidFill>
                            <a:latin typeface="Cambria Math" panose="02040503050406030204" pitchFamily="18" charset="0"/>
                            <a:cs typeface="Arial" panose="020B0604020202020204" pitchFamily="34" charset="0"/>
                          </a:rPr>
                          <m:t>0</m:t>
                        </m:r>
                      </m:sup>
                    </m:sSubSup>
                    <m:r>
                      <m:rPr>
                        <m:nor/>
                      </m:rPr>
                      <a:rPr lang="nl-NL" dirty="0" smtClean="0">
                        <a:solidFill>
                          <a:srgbClr val="002060"/>
                        </a:solidFill>
                        <a:latin typeface="Arial" panose="020B0604020202020204" pitchFamily="34" charset="0"/>
                        <a:cs typeface="Arial" panose="020B0604020202020204" pitchFamily="34" charset="0"/>
                      </a:rPr>
                      <m:t>→</m:t>
                    </m:r>
                    <m:r>
                      <m:rPr>
                        <m:nor/>
                      </m:rPr>
                      <a:rPr lang="nl-NL" b="0" i="0" dirty="0" smtClean="0">
                        <a:solidFill>
                          <a:srgbClr val="002060"/>
                        </a:solidFill>
                        <a:latin typeface="Arial" panose="020B0604020202020204" pitchFamily="34" charset="0"/>
                        <a:cs typeface="Arial" panose="020B0604020202020204" pitchFamily="34" charset="0"/>
                      </a:rPr>
                      <m:t> </m:t>
                    </m:r>
                    <m:r>
                      <m:rPr>
                        <m:nor/>
                      </m:rPr>
                      <a:rPr lang="el-GR" dirty="0" smtClean="0">
                        <a:solidFill>
                          <a:srgbClr val="002060"/>
                        </a:solidFill>
                        <a:latin typeface="Arial" panose="020B0604020202020204" pitchFamily="34" charset="0"/>
                        <a:cs typeface="Arial" panose="020B0604020202020204" pitchFamily="34" charset="0"/>
                      </a:rPr>
                      <m:t>Λ</m:t>
                    </m:r>
                    <m:sSup>
                      <m:sSupPr>
                        <m:ctrlPr>
                          <a:rPr lang="en-NL" i="1" dirty="0" smtClean="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µ</m:t>
                        </m:r>
                      </m:e>
                      <m:sup>
                        <m:r>
                          <a:rPr lang="nl-NL" b="0" i="1" dirty="0" smtClean="0">
                            <a:solidFill>
                              <a:srgbClr val="002060"/>
                            </a:solidFill>
                            <a:latin typeface="Cambria Math" panose="02040503050406030204" pitchFamily="18" charset="0"/>
                          </a:rPr>
                          <m:t>+</m:t>
                        </m:r>
                      </m:sup>
                    </m:sSup>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µ</m:t>
                        </m:r>
                      </m:e>
                      <m:sup>
                        <m:r>
                          <a:rPr lang="nl-NL" b="0" i="1" dirty="0" smtClean="0">
                            <a:solidFill>
                              <a:srgbClr val="002060"/>
                            </a:solidFill>
                            <a:latin typeface="Cambria Math" panose="02040503050406030204" pitchFamily="18" charset="0"/>
                          </a:rPr>
                          <m:t>−</m:t>
                        </m:r>
                      </m:sup>
                    </m:sSup>
                  </m:oMath>
                </a14:m>
                <a:r>
                  <a:rPr lang="nl-NL" dirty="0">
                    <a:solidFill>
                      <a:srgbClr val="002060"/>
                    </a:solidFill>
                    <a:latin typeface="Avenir Book" panose="02000503020000020003" pitchFamily="2" charset="0"/>
                    <a:cs typeface="Arial" panose="020B0604020202020204" pitchFamily="34" charset="0"/>
                  </a:rPr>
                  <a:t>decays?</a:t>
                </a:r>
                <a:endParaRPr lang="en-NL" dirty="0">
                  <a:solidFill>
                    <a:srgbClr val="002060"/>
                  </a:solidFill>
                  <a:latin typeface="Avenir Book" panose="02000503020000020003" pitchFamily="2" charset="0"/>
                </a:endParaRPr>
              </a:p>
            </p:txBody>
          </p:sp>
        </mc:Choice>
        <mc:Fallback xmlns="">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365126"/>
                <a:ext cx="10515600" cy="1082674"/>
              </a:xfrm>
              <a:blipFill>
                <a:blip r:embed="rId2"/>
                <a:stretch>
                  <a:fillRect l="-2413" b="-1034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11</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6">
                <a:extLst>
                  <a:ext uri="{FF2B5EF4-FFF2-40B4-BE49-F238E27FC236}">
                    <a16:creationId xmlns:a16="http://schemas.microsoft.com/office/drawing/2014/main" id="{796D06C1-F582-A831-EC14-47E47EA1ED80}"/>
                  </a:ext>
                </a:extLst>
              </p:cNvPr>
              <p:cNvSpPr txBox="1">
                <a:spLocks/>
              </p:cNvSpPr>
              <p:nvPr/>
            </p:nvSpPr>
            <p:spPr>
              <a:xfrm>
                <a:off x="481361" y="1825953"/>
                <a:ext cx="6718183" cy="4351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2060"/>
                    </a:solidFill>
                    <a:latin typeface="Avenir Book" panose="02000503020000020003" pitchFamily="2" charset="0"/>
                  </a:rPr>
                  <a:t>Lepton pair created:</a:t>
                </a:r>
                <a:endParaRPr lang="en-NL" dirty="0">
                  <a:solidFill>
                    <a:srgbClr val="002060"/>
                  </a:solidFill>
                  <a:latin typeface="Avenir Book" panose="02000503020000020003" pitchFamily="2" charset="0"/>
                </a:endParaRPr>
              </a:p>
              <a:p>
                <a:pPr lvl="1">
                  <a:buFont typeface="Wingdings" pitchFamily="2" charset="2"/>
                  <a:buChar char="Ø"/>
                </a:pPr>
                <a:r>
                  <a:rPr lang="en-GB" dirty="0">
                    <a:solidFill>
                      <a:srgbClr val="002060"/>
                    </a:solidFill>
                    <a:latin typeface="Avenir Book" panose="02000503020000020003" pitchFamily="2" charset="0"/>
                  </a:rPr>
                  <a:t> Dilepton invariant mass (</a:t>
                </a:r>
                <a14:m>
                  <m:oMath xmlns:m="http://schemas.openxmlformats.org/officeDocument/2006/math">
                    <m:sSup>
                      <m:sSupPr>
                        <m:ctrlPr>
                          <a:rPr lang="en-GB" i="1" smtClean="0">
                            <a:solidFill>
                              <a:srgbClr val="D6530F"/>
                            </a:solidFill>
                            <a:latin typeface="Cambria Math" panose="02040503050406030204" pitchFamily="18" charset="0"/>
                          </a:rPr>
                        </m:ctrlPr>
                      </m:sSupPr>
                      <m:e>
                        <m:r>
                          <a:rPr lang="nl-NL" b="0" i="1" smtClean="0">
                            <a:solidFill>
                              <a:srgbClr val="D6530F"/>
                            </a:solidFill>
                            <a:latin typeface="Cambria Math" panose="02040503050406030204" pitchFamily="18" charset="0"/>
                          </a:rPr>
                          <m:t>𝑞</m:t>
                        </m:r>
                      </m:e>
                      <m:sup>
                        <m:r>
                          <a:rPr lang="nl-NL" b="0" i="1" smtClean="0">
                            <a:solidFill>
                              <a:srgbClr val="D6530F"/>
                            </a:solidFill>
                            <a:latin typeface="Cambria Math" panose="02040503050406030204" pitchFamily="18" charset="0"/>
                          </a:rPr>
                          <m:t>2</m:t>
                        </m:r>
                      </m:sup>
                    </m:sSup>
                    <m:r>
                      <a:rPr lang="nl-NL" b="0" i="1" smtClean="0">
                        <a:solidFill>
                          <a:srgbClr val="002060"/>
                        </a:solidFill>
                        <a:latin typeface="Cambria Math" panose="02040503050406030204" pitchFamily="18" charset="0"/>
                      </a:rPr>
                      <m:t>)</m:t>
                    </m:r>
                  </m:oMath>
                </a14:m>
                <a:r>
                  <a:rPr lang="en-NL" dirty="0">
                    <a:solidFill>
                      <a:srgbClr val="002060"/>
                    </a:solidFill>
                    <a:latin typeface="Avenir Book" panose="02000503020000020003" pitchFamily="2" charset="0"/>
                  </a:rPr>
                  <a:t> measured</a:t>
                </a:r>
              </a:p>
              <a:p>
                <a:pPr lvl="1">
                  <a:buFont typeface="Wingdings" pitchFamily="2" charset="2"/>
                  <a:buChar char="Ø"/>
                </a:pPr>
                <a:r>
                  <a:rPr lang="en-NL" dirty="0">
                    <a:solidFill>
                      <a:srgbClr val="002060"/>
                    </a:solidFill>
                    <a:latin typeface="Avenir Book" panose="02000503020000020003" pitchFamily="2" charset="0"/>
                  </a:rPr>
                  <a:t> Incl. two resonances: </a:t>
                </a:r>
                <a:r>
                  <a:rPr lang="en-GB" sz="2400" i="1" dirty="0">
                    <a:solidFill>
                      <a:srgbClr val="002060"/>
                    </a:solidFill>
                    <a:effectLst/>
                    <a:latin typeface="Avenir Book" panose="02000503020000020003" pitchFamily="2" charset="0"/>
                  </a:rPr>
                  <a:t>J/</a:t>
                </a:r>
                <a:r>
                  <a:rPr lang="nl-NL" sz="2400" b="0" dirty="0">
                    <a:solidFill>
                      <a:srgbClr val="002060"/>
                    </a:solidFill>
                    <a:effectLst/>
                    <a:latin typeface="arial" panose="020B0604020202020204" pitchFamily="34" charset="0"/>
                  </a:rPr>
                  <a:t>𝜓</a:t>
                </a:r>
                <a:r>
                  <a:rPr lang="en-GB" sz="2400" i="0" dirty="0">
                    <a:solidFill>
                      <a:srgbClr val="002060"/>
                    </a:solidFill>
                    <a:effectLst/>
                    <a:latin typeface="Avenir Book" panose="02000503020000020003" pitchFamily="2" charset="0"/>
                  </a:rPr>
                  <a:t> and </a:t>
                </a:r>
                <a:r>
                  <a:rPr lang="nl-NL" sz="2400" b="0" dirty="0">
                    <a:solidFill>
                      <a:srgbClr val="002060"/>
                    </a:solidFill>
                    <a:effectLst/>
                    <a:latin typeface="arial" panose="020B0604020202020204" pitchFamily="34" charset="0"/>
                  </a:rPr>
                  <a:t>𝜓</a:t>
                </a:r>
                <a:r>
                  <a:rPr lang="en-GB" sz="2400" i="0" dirty="0">
                    <a:solidFill>
                      <a:srgbClr val="002060"/>
                    </a:solidFill>
                    <a:effectLst/>
                    <a:latin typeface="Avenir Book" panose="02000503020000020003" pitchFamily="2" charset="0"/>
                  </a:rPr>
                  <a:t>(2S) </a:t>
                </a:r>
              </a:p>
              <a:p>
                <a:endParaRPr lang="en-NL" dirty="0">
                  <a:ln>
                    <a:solidFill>
                      <a:srgbClr val="D6530F"/>
                    </a:solidFill>
                  </a:ln>
                  <a:solidFill>
                    <a:srgbClr val="002060"/>
                  </a:solidFill>
                  <a:latin typeface="Avenir Book" panose="02000503020000020003" pitchFamily="2" charset="0"/>
                </a:endParaRPr>
              </a:p>
              <a:p>
                <a:r>
                  <a:rPr lang="en-NL" dirty="0">
                    <a:solidFill>
                      <a:srgbClr val="002060"/>
                    </a:solidFill>
                    <a:latin typeface="Avenir Book" panose="02000503020000020003" pitchFamily="2" charset="0"/>
                  </a:rPr>
                  <a:t>Muon mode has been measured before</a:t>
                </a:r>
              </a:p>
              <a:p>
                <a:endParaRPr lang="en-NL" dirty="0">
                  <a:solidFill>
                    <a:srgbClr val="002060"/>
                  </a:solidFill>
                  <a:latin typeface="Avenir Book" panose="02000503020000020003" pitchFamily="2" charset="0"/>
                </a:endParaRPr>
              </a:p>
              <a:p>
                <a:r>
                  <a:rPr lang="nl-NL" dirty="0">
                    <a:solidFill>
                      <a:srgbClr val="002060"/>
                    </a:solidFill>
                    <a:latin typeface="Avenir Book" panose="02000503020000020003" pitchFamily="2" charset="0"/>
                  </a:rPr>
                  <a:t>Most </a:t>
                </a:r>
                <a:r>
                  <a:rPr lang="nl-NL" dirty="0" err="1">
                    <a:solidFill>
                      <a:srgbClr val="002060"/>
                    </a:solidFill>
                    <a:latin typeface="Avenir Book" panose="02000503020000020003" pitchFamily="2" charset="0"/>
                  </a:rPr>
                  <a:t>signal</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expected</a:t>
                </a:r>
                <a:r>
                  <a:rPr lang="nl-NL" dirty="0">
                    <a:solidFill>
                      <a:srgbClr val="002060"/>
                    </a:solidFill>
                    <a:latin typeface="Avenir Book" panose="02000503020000020003" pitchFamily="2" charset="0"/>
                  </a:rPr>
                  <a:t> at high </a:t>
                </a:r>
                <a14:m>
                  <m:oMath xmlns:m="http://schemas.openxmlformats.org/officeDocument/2006/math">
                    <m:sSup>
                      <m:sSupPr>
                        <m:ctrlPr>
                          <a:rPr lang="en-GB" i="1">
                            <a:solidFill>
                              <a:srgbClr val="002060"/>
                            </a:solidFill>
                            <a:latin typeface="Cambria Math" panose="02040503050406030204" pitchFamily="18" charset="0"/>
                          </a:rPr>
                        </m:ctrlPr>
                      </m:sSupPr>
                      <m:e>
                        <m:r>
                          <a:rPr lang="nl-NL" i="1">
                            <a:solidFill>
                              <a:srgbClr val="002060"/>
                            </a:solidFill>
                            <a:latin typeface="Cambria Math" panose="02040503050406030204" pitchFamily="18" charset="0"/>
                          </a:rPr>
                          <m:t>𝑞</m:t>
                        </m:r>
                      </m:e>
                      <m:sup>
                        <m:r>
                          <a:rPr lang="nl-NL" i="1">
                            <a:solidFill>
                              <a:srgbClr val="002060"/>
                            </a:solidFill>
                            <a:latin typeface="Cambria Math" panose="02040503050406030204" pitchFamily="18" charset="0"/>
                          </a:rPr>
                          <m:t>2</m:t>
                        </m:r>
                      </m:sup>
                    </m:sSup>
                  </m:oMath>
                </a14:m>
                <a:endParaRPr lang="en-NL" dirty="0">
                  <a:solidFill>
                    <a:srgbClr val="002060"/>
                  </a:solidFill>
                  <a:latin typeface="Avenir Book" panose="02000503020000020003" pitchFamily="2" charset="0"/>
                </a:endParaRPr>
              </a:p>
              <a:p>
                <a:endParaRPr lang="en-NL" dirty="0">
                  <a:solidFill>
                    <a:srgbClr val="002060"/>
                  </a:solidFill>
                  <a:latin typeface="Avenir Book" panose="02000503020000020003" pitchFamily="2" charset="0"/>
                </a:endParaRPr>
              </a:p>
            </p:txBody>
          </p:sp>
        </mc:Choice>
        <mc:Fallback xmlns="">
          <p:sp>
            <p:nvSpPr>
              <p:cNvPr id="26" name="Content Placeholder 6">
                <a:extLst>
                  <a:ext uri="{FF2B5EF4-FFF2-40B4-BE49-F238E27FC236}">
                    <a16:creationId xmlns:a16="http://schemas.microsoft.com/office/drawing/2014/main" id="{796D06C1-F582-A831-EC14-47E47EA1ED80}"/>
                  </a:ext>
                </a:extLst>
              </p:cNvPr>
              <p:cNvSpPr txBox="1">
                <a:spLocks noRot="1" noChangeAspect="1" noMove="1" noResize="1" noEditPoints="1" noAdjustHandles="1" noChangeArrowheads="1" noChangeShapeType="1" noTextEdit="1"/>
              </p:cNvSpPr>
              <p:nvPr/>
            </p:nvSpPr>
            <p:spPr>
              <a:xfrm>
                <a:off x="481361" y="1825953"/>
                <a:ext cx="6718183" cy="4351010"/>
              </a:xfrm>
              <a:prstGeom prst="rect">
                <a:avLst/>
              </a:prstGeom>
              <a:blipFill>
                <a:blip r:embed="rId3"/>
                <a:stretch>
                  <a:fillRect l="-1509" t="-2332" r="-1698"/>
                </a:stretch>
              </a:blipFill>
            </p:spPr>
            <p:txBody>
              <a:bodyPr/>
              <a:lstStyle/>
              <a:p>
                <a:r>
                  <a:rPr lang="en-NL">
                    <a:noFill/>
                  </a:rPr>
                  <a:t> </a:t>
                </a:r>
              </a:p>
            </p:txBody>
          </p:sp>
        </mc:Fallback>
      </mc:AlternateContent>
      <p:grpSp>
        <p:nvGrpSpPr>
          <p:cNvPr id="27" name="Group 26">
            <a:extLst>
              <a:ext uri="{FF2B5EF4-FFF2-40B4-BE49-F238E27FC236}">
                <a16:creationId xmlns:a16="http://schemas.microsoft.com/office/drawing/2014/main" id="{16CD1BC0-B6EB-BC59-EA87-B7A05AD7145C}"/>
              </a:ext>
            </a:extLst>
          </p:cNvPr>
          <p:cNvGrpSpPr/>
          <p:nvPr/>
        </p:nvGrpSpPr>
        <p:grpSpPr>
          <a:xfrm>
            <a:off x="7165577" y="2072126"/>
            <a:ext cx="6673620" cy="3422012"/>
            <a:chOff x="7187879" y="2105580"/>
            <a:chExt cx="6673620" cy="3422012"/>
          </a:xfrm>
        </p:grpSpPr>
        <p:grpSp>
          <p:nvGrpSpPr>
            <p:cNvPr id="28" name="Group 27">
              <a:extLst>
                <a:ext uri="{FF2B5EF4-FFF2-40B4-BE49-F238E27FC236}">
                  <a16:creationId xmlns:a16="http://schemas.microsoft.com/office/drawing/2014/main" id="{C6851CB5-ACBC-C85E-A67A-891F49F4AA4E}"/>
                </a:ext>
              </a:extLst>
            </p:cNvPr>
            <p:cNvGrpSpPr/>
            <p:nvPr/>
          </p:nvGrpSpPr>
          <p:grpSpPr>
            <a:xfrm>
              <a:off x="7187879" y="2105580"/>
              <a:ext cx="6673620" cy="3422012"/>
              <a:chOff x="5852598" y="1593819"/>
              <a:chExt cx="7106295" cy="3715261"/>
            </a:xfrm>
          </p:grpSpPr>
          <p:pic>
            <p:nvPicPr>
              <p:cNvPr id="33" name="Picture 32" descr="Chart, box and whisker chart&#10;&#10;Description automatically generated">
                <a:extLst>
                  <a:ext uri="{FF2B5EF4-FFF2-40B4-BE49-F238E27FC236}">
                    <a16:creationId xmlns:a16="http://schemas.microsoft.com/office/drawing/2014/main" id="{904118FD-13C9-0842-6C9E-2B15969B087D}"/>
                  </a:ext>
                </a:extLst>
              </p:cNvPr>
              <p:cNvPicPr>
                <a:picLocks noChangeAspect="1"/>
              </p:cNvPicPr>
              <p:nvPr/>
            </p:nvPicPr>
            <p:blipFill>
              <a:blip r:embed="rId4"/>
              <a:stretch>
                <a:fillRect/>
              </a:stretch>
            </p:blipFill>
            <p:spPr>
              <a:xfrm>
                <a:off x="5852598" y="1858148"/>
                <a:ext cx="4748199" cy="3450932"/>
              </a:xfrm>
              <a:prstGeom prst="rect">
                <a:avLst/>
              </a:prstGeom>
            </p:spPr>
          </p:pic>
          <p:sp>
            <p:nvSpPr>
              <p:cNvPr id="34" name="TextBox 33">
                <a:extLst>
                  <a:ext uri="{FF2B5EF4-FFF2-40B4-BE49-F238E27FC236}">
                    <a16:creationId xmlns:a16="http://schemas.microsoft.com/office/drawing/2014/main" id="{A08F7DE9-8A09-7DDA-EE9B-CD0FDAC58B41}"/>
                  </a:ext>
                </a:extLst>
              </p:cNvPr>
              <p:cNvSpPr txBox="1"/>
              <p:nvPr/>
            </p:nvSpPr>
            <p:spPr>
              <a:xfrm>
                <a:off x="6472369" y="1593819"/>
                <a:ext cx="6486524" cy="369332"/>
              </a:xfrm>
              <a:prstGeom prst="rect">
                <a:avLst/>
              </a:prstGeom>
              <a:noFill/>
            </p:spPr>
            <p:txBody>
              <a:bodyPr wrap="square">
                <a:spAutoFit/>
              </a:bodyPr>
              <a:lstStyle/>
              <a:p>
                <a:r>
                  <a:rPr lang="en-GB" dirty="0">
                    <a:solidFill>
                      <a:schemeClr val="accent5"/>
                    </a:solidFill>
                    <a:hlinkClick r:id="rId5"/>
                  </a:rPr>
                  <a:t>PHYSICAL REVIEW D 93, 074501 (2016)</a:t>
                </a:r>
                <a:endParaRPr lang="en-NL" dirty="0">
                  <a:solidFill>
                    <a:schemeClr val="accent5"/>
                  </a:solidFill>
                </a:endParaRPr>
              </a:p>
            </p:txBody>
          </p:sp>
          <p:sp>
            <p:nvSpPr>
              <p:cNvPr id="35" name="TextBox 34">
                <a:extLst>
                  <a:ext uri="{FF2B5EF4-FFF2-40B4-BE49-F238E27FC236}">
                    <a16:creationId xmlns:a16="http://schemas.microsoft.com/office/drawing/2014/main" id="{2F7B38C5-24BC-83EC-E917-E25DE277211F}"/>
                  </a:ext>
                </a:extLst>
              </p:cNvPr>
              <p:cNvSpPr txBox="1"/>
              <p:nvPr/>
            </p:nvSpPr>
            <p:spPr>
              <a:xfrm>
                <a:off x="6094636" y="4902553"/>
                <a:ext cx="1713826" cy="400982"/>
              </a:xfrm>
              <a:prstGeom prst="rect">
                <a:avLst/>
              </a:prstGeom>
              <a:noFill/>
            </p:spPr>
            <p:txBody>
              <a:bodyPr wrap="square" rtlCol="0">
                <a:spAutoFit/>
              </a:bodyPr>
              <a:lstStyle/>
              <a:p>
                <a:r>
                  <a:rPr lang="en-NL" b="1" dirty="0">
                    <a:solidFill>
                      <a:srgbClr val="D6530F"/>
                    </a:solidFill>
                    <a:latin typeface="Avenir Book" panose="02000503020000020003" pitchFamily="2" charset="0"/>
                  </a:rPr>
                  <a:t>muon mode</a:t>
                </a:r>
              </a:p>
            </p:txBody>
          </p:sp>
        </p:grpSp>
        <p:sp>
          <p:nvSpPr>
            <p:cNvPr id="29" name="Rectangle 28">
              <a:extLst>
                <a:ext uri="{FF2B5EF4-FFF2-40B4-BE49-F238E27FC236}">
                  <a16:creationId xmlns:a16="http://schemas.microsoft.com/office/drawing/2014/main" id="{1401A451-C44D-6C2A-8475-BB3D44B63A0B}"/>
                </a:ext>
              </a:extLst>
            </p:cNvPr>
            <p:cNvSpPr/>
            <p:nvPr/>
          </p:nvSpPr>
          <p:spPr>
            <a:xfrm>
              <a:off x="9154574" y="3259045"/>
              <a:ext cx="510287" cy="15328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TextBox 29">
              <a:extLst>
                <a:ext uri="{FF2B5EF4-FFF2-40B4-BE49-F238E27FC236}">
                  <a16:creationId xmlns:a16="http://schemas.microsoft.com/office/drawing/2014/main" id="{F16BEA51-C034-94A9-8940-A02DDF6821CE}"/>
                </a:ext>
              </a:extLst>
            </p:cNvPr>
            <p:cNvSpPr txBox="1"/>
            <p:nvPr/>
          </p:nvSpPr>
          <p:spPr>
            <a:xfrm>
              <a:off x="9108274" y="3968668"/>
              <a:ext cx="595156" cy="338554"/>
            </a:xfrm>
            <a:prstGeom prst="rect">
              <a:avLst/>
            </a:prstGeom>
            <a:noFill/>
          </p:spPr>
          <p:txBody>
            <a:bodyPr wrap="square" rtlCol="0">
              <a:spAutoFit/>
            </a:bodyPr>
            <a:lstStyle/>
            <a:p>
              <a:pPr algn="ctr"/>
              <a:r>
                <a:rPr lang="en-GB" sz="1600" i="1" dirty="0">
                  <a:ln>
                    <a:solidFill>
                      <a:srgbClr val="D6530F"/>
                    </a:solidFill>
                  </a:ln>
                  <a:solidFill>
                    <a:srgbClr val="002060"/>
                  </a:solidFill>
                  <a:effectLst/>
                  <a:latin typeface="Avenir Book" panose="02000503020000020003" pitchFamily="2" charset="0"/>
                </a:rPr>
                <a:t>J/</a:t>
              </a:r>
              <a:r>
                <a:rPr lang="nl-NL" sz="1600" b="0" dirty="0">
                  <a:ln>
                    <a:solidFill>
                      <a:srgbClr val="D6530F"/>
                    </a:solidFill>
                  </a:ln>
                  <a:solidFill>
                    <a:srgbClr val="002060"/>
                  </a:solidFill>
                  <a:effectLst/>
                  <a:latin typeface="arial" panose="020B0604020202020204" pitchFamily="34" charset="0"/>
                </a:rPr>
                <a:t>𝜓</a:t>
              </a:r>
              <a:endParaRPr lang="en-NL" sz="1600" dirty="0">
                <a:ln>
                  <a:solidFill>
                    <a:srgbClr val="D6530F"/>
                  </a:solidFill>
                </a:ln>
              </a:endParaRPr>
            </a:p>
          </p:txBody>
        </p:sp>
        <p:sp>
          <p:nvSpPr>
            <p:cNvPr id="31" name="Rectangle 30">
              <a:extLst>
                <a:ext uri="{FF2B5EF4-FFF2-40B4-BE49-F238E27FC236}">
                  <a16:creationId xmlns:a16="http://schemas.microsoft.com/office/drawing/2014/main" id="{201018AD-3FB8-C752-BFD5-3B00590EFE85}"/>
                </a:ext>
              </a:extLst>
            </p:cNvPr>
            <p:cNvSpPr/>
            <p:nvPr/>
          </p:nvSpPr>
          <p:spPr>
            <a:xfrm>
              <a:off x="10055285" y="3259044"/>
              <a:ext cx="419803" cy="15328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2" name="TextBox 31">
              <a:extLst>
                <a:ext uri="{FF2B5EF4-FFF2-40B4-BE49-F238E27FC236}">
                  <a16:creationId xmlns:a16="http://schemas.microsoft.com/office/drawing/2014/main" id="{0A3DBC92-7129-F0DF-175D-B990629507A2}"/>
                </a:ext>
              </a:extLst>
            </p:cNvPr>
            <p:cNvSpPr txBox="1"/>
            <p:nvPr/>
          </p:nvSpPr>
          <p:spPr>
            <a:xfrm>
              <a:off x="9916962" y="3968668"/>
              <a:ext cx="696447" cy="338554"/>
            </a:xfrm>
            <a:prstGeom prst="rect">
              <a:avLst/>
            </a:prstGeom>
            <a:noFill/>
          </p:spPr>
          <p:txBody>
            <a:bodyPr wrap="square" rtlCol="0">
              <a:spAutoFit/>
            </a:bodyPr>
            <a:lstStyle/>
            <a:p>
              <a:pPr algn="ctr"/>
              <a:r>
                <a:rPr lang="nl-NL" sz="1600" b="0" dirty="0">
                  <a:ln>
                    <a:solidFill>
                      <a:srgbClr val="D6530F"/>
                    </a:solidFill>
                  </a:ln>
                  <a:solidFill>
                    <a:srgbClr val="002060"/>
                  </a:solidFill>
                  <a:effectLst/>
                  <a:latin typeface="arial" panose="020B0604020202020204" pitchFamily="34" charset="0"/>
                </a:rPr>
                <a:t>𝜓</a:t>
              </a:r>
              <a:r>
                <a:rPr lang="en-GB" sz="1600" i="0" dirty="0">
                  <a:ln>
                    <a:solidFill>
                      <a:srgbClr val="D6530F"/>
                    </a:solidFill>
                  </a:ln>
                  <a:solidFill>
                    <a:srgbClr val="002060"/>
                  </a:solidFill>
                  <a:effectLst/>
                  <a:latin typeface="Avenir Book" panose="02000503020000020003" pitchFamily="2" charset="0"/>
                </a:rPr>
                <a:t>(2S)</a:t>
              </a:r>
              <a:endParaRPr lang="en-NL" sz="1600" dirty="0">
                <a:ln>
                  <a:solidFill>
                    <a:srgbClr val="D6530F"/>
                  </a:solidFill>
                </a:ln>
              </a:endParaRPr>
            </a:p>
          </p:txBody>
        </p:sp>
      </p:grpSp>
      <p:cxnSp>
        <p:nvCxnSpPr>
          <p:cNvPr id="4" name="Curved Connector 3">
            <a:extLst>
              <a:ext uri="{FF2B5EF4-FFF2-40B4-BE49-F238E27FC236}">
                <a16:creationId xmlns:a16="http://schemas.microsoft.com/office/drawing/2014/main" id="{D1FD734D-2A45-CFE8-1122-29C6343BB4E4}"/>
              </a:ext>
            </a:extLst>
          </p:cNvPr>
          <p:cNvCxnSpPr>
            <a:cxnSpLocks/>
          </p:cNvCxnSpPr>
          <p:nvPr/>
        </p:nvCxnSpPr>
        <p:spPr>
          <a:xfrm>
            <a:off x="1352166" y="4077050"/>
            <a:ext cx="998290" cy="230172"/>
          </a:xfrm>
          <a:prstGeom prst="curvedConnector3">
            <a:avLst>
              <a:gd name="adj1" fmla="val -42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5C5C05-B697-0292-4088-8E5C29F6FC96}"/>
              </a:ext>
            </a:extLst>
          </p:cNvPr>
          <p:cNvSpPr txBox="1"/>
          <p:nvPr/>
        </p:nvSpPr>
        <p:spPr>
          <a:xfrm>
            <a:off x="2415234" y="4122556"/>
            <a:ext cx="3819645" cy="369332"/>
          </a:xfrm>
          <a:prstGeom prst="rect">
            <a:avLst/>
          </a:prstGeom>
          <a:noFill/>
        </p:spPr>
        <p:txBody>
          <a:bodyPr wrap="square" rtlCol="0">
            <a:spAutoFit/>
          </a:bodyPr>
          <a:lstStyle/>
          <a:p>
            <a:r>
              <a:rPr lang="nl-NL" dirty="0">
                <a:solidFill>
                  <a:srgbClr val="002060"/>
                </a:solidFill>
                <a:latin typeface="Avenir Book" panose="02000503020000020003" pitchFamily="2" charset="0"/>
              </a:rPr>
              <a:t>𝓑 (</a:t>
            </a:r>
            <a:r>
              <a:rPr lang="en-GB" sz="1800" i="1" dirty="0">
                <a:solidFill>
                  <a:srgbClr val="002060"/>
                </a:solidFill>
                <a:effectLst/>
                <a:latin typeface="Avenir Book" panose="02000503020000020003" pitchFamily="2" charset="0"/>
              </a:rPr>
              <a:t>J/</a:t>
            </a:r>
            <a:r>
              <a:rPr lang="nl-NL" sz="1800" b="0" dirty="0">
                <a:solidFill>
                  <a:srgbClr val="002060"/>
                </a:solidFill>
                <a:effectLst/>
                <a:latin typeface="arial" panose="020B0604020202020204" pitchFamily="34" charset="0"/>
              </a:rPr>
              <a:t>𝜓</a:t>
            </a:r>
            <a:r>
              <a:rPr lang="en-GB" sz="1800" dirty="0">
                <a:solidFill>
                  <a:srgbClr val="002060"/>
                </a:solidFill>
                <a:effectLst/>
                <a:latin typeface="Avenir Book" panose="02000503020000020003" pitchFamily="2" charset="0"/>
              </a:rPr>
              <a:t>) also being re-measured</a:t>
            </a:r>
            <a:endParaRPr lang="en-NL" dirty="0">
              <a:solidFill>
                <a:srgbClr val="002060"/>
              </a:solidFill>
              <a:latin typeface="Avenir Book" panose="02000503020000020003" pitchFamily="2" charset="0"/>
            </a:endParaRPr>
          </a:p>
        </p:txBody>
      </p:sp>
    </p:spTree>
    <p:extLst>
      <p:ext uri="{BB962C8B-B14F-4D97-AF65-F5344CB8AC3E}">
        <p14:creationId xmlns:p14="http://schemas.microsoft.com/office/powerpoint/2010/main" val="347504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nl-NL" dirty="0" err="1">
                    <a:solidFill>
                      <a:srgbClr val="002060"/>
                    </a:solidFill>
                    <a:latin typeface="Avenir Book" panose="02000503020000020003" pitchFamily="2" charset="0"/>
                    <a:cs typeface="Arial" panose="020B0604020202020204" pitchFamily="34" charset="0"/>
                  </a:rPr>
                  <a:t>What</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about</a:t>
                </a:r>
                <a:r>
                  <a:rPr lang="nl-NL" dirty="0">
                    <a:solidFill>
                      <a:srgbClr val="002060"/>
                    </a:solidFill>
                    <a:cs typeface="Arial" panose="020B0604020202020204" pitchFamily="34" charset="0"/>
                  </a:rPr>
                  <a:t> </a:t>
                </a:r>
                <a14:m>
                  <m:oMath xmlns:m="http://schemas.openxmlformats.org/officeDocument/2006/math">
                    <m:sSubSup>
                      <m:sSubSupPr>
                        <m:ctrlPr>
                          <a:rPr lang="nl-NL" i="1" dirty="0" smtClean="0">
                            <a:solidFill>
                              <a:srgbClr val="002060"/>
                            </a:solidFill>
                            <a:latin typeface="Cambria Math" panose="02040503050406030204" pitchFamily="18" charset="0"/>
                            <a:cs typeface="Arial" panose="020B0604020202020204" pitchFamily="34" charset="0"/>
                          </a:rPr>
                        </m:ctrlPr>
                      </m:sSubSupPr>
                      <m:e>
                        <m:r>
                          <m:rPr>
                            <m:nor/>
                          </m:rPr>
                          <a:rPr lang="el-GR" dirty="0">
                            <a:solidFill>
                              <a:srgbClr val="002060"/>
                            </a:solidFill>
                            <a:latin typeface="Arial" panose="020B0604020202020204" pitchFamily="34" charset="0"/>
                            <a:cs typeface="Arial" panose="020B0604020202020204" pitchFamily="34" charset="0"/>
                          </a:rPr>
                          <m:t>Λ</m:t>
                        </m:r>
                      </m:e>
                      <m:sub>
                        <m:r>
                          <a:rPr lang="nl-NL" b="0" i="1" dirty="0" smtClean="0">
                            <a:solidFill>
                              <a:srgbClr val="002060"/>
                            </a:solidFill>
                            <a:latin typeface="Cambria Math" panose="02040503050406030204" pitchFamily="18" charset="0"/>
                            <a:cs typeface="Arial" panose="020B0604020202020204" pitchFamily="34" charset="0"/>
                          </a:rPr>
                          <m:t>𝑏</m:t>
                        </m:r>
                      </m:sub>
                      <m:sup>
                        <m:r>
                          <a:rPr lang="nl-NL" b="0" i="1" dirty="0" smtClean="0">
                            <a:solidFill>
                              <a:srgbClr val="002060"/>
                            </a:solidFill>
                            <a:latin typeface="Cambria Math" panose="02040503050406030204" pitchFamily="18" charset="0"/>
                            <a:cs typeface="Arial" panose="020B0604020202020204" pitchFamily="34" charset="0"/>
                          </a:rPr>
                          <m:t>0</m:t>
                        </m:r>
                      </m:sup>
                    </m:sSubSup>
                    <m:r>
                      <m:rPr>
                        <m:nor/>
                      </m:rPr>
                      <a:rPr lang="nl-NL" dirty="0" smtClean="0">
                        <a:solidFill>
                          <a:srgbClr val="002060"/>
                        </a:solidFill>
                        <a:latin typeface="Arial" panose="020B0604020202020204" pitchFamily="34" charset="0"/>
                        <a:cs typeface="Arial" panose="020B0604020202020204" pitchFamily="34" charset="0"/>
                      </a:rPr>
                      <m:t>→</m:t>
                    </m:r>
                    <m:r>
                      <m:rPr>
                        <m:nor/>
                      </m:rPr>
                      <a:rPr lang="nl-NL" b="0" i="0" dirty="0" smtClean="0">
                        <a:solidFill>
                          <a:srgbClr val="002060"/>
                        </a:solidFill>
                        <a:latin typeface="Arial" panose="020B0604020202020204" pitchFamily="34" charset="0"/>
                        <a:cs typeface="Arial" panose="020B0604020202020204" pitchFamily="34" charset="0"/>
                      </a:rPr>
                      <m:t> </m:t>
                    </m:r>
                    <m:r>
                      <m:rPr>
                        <m:nor/>
                      </m:rPr>
                      <a:rPr lang="el-GR" dirty="0" smtClean="0">
                        <a:solidFill>
                          <a:srgbClr val="002060"/>
                        </a:solidFill>
                        <a:latin typeface="Arial" panose="020B0604020202020204" pitchFamily="34" charset="0"/>
                        <a:cs typeface="Arial" panose="020B0604020202020204" pitchFamily="34" charset="0"/>
                      </a:rPr>
                      <m:t>Λ</m:t>
                    </m:r>
                    <m:sSup>
                      <m:sSupPr>
                        <m:ctrlPr>
                          <a:rPr lang="en-NL" i="1" dirty="0" smtClean="0">
                            <a:solidFill>
                              <a:srgbClr val="002060"/>
                            </a:solidFill>
                            <a:latin typeface="Cambria Math" panose="02040503050406030204" pitchFamily="18" charset="0"/>
                          </a:rPr>
                        </m:ctrlPr>
                      </m:sSupPr>
                      <m:e>
                        <m:r>
                          <m:rPr>
                            <m:nor/>
                          </m:rPr>
                          <a:rPr lang="nl-NL" b="0" i="0" dirty="0" smtClean="0">
                            <a:solidFill>
                              <a:srgbClr val="002060"/>
                            </a:solidFill>
                            <a:latin typeface="Avenir Book" panose="02000503020000020003" pitchFamily="2" charset="0"/>
                          </a:rPr>
                          <m:t>e</m:t>
                        </m:r>
                      </m:e>
                      <m:sup>
                        <m:r>
                          <a:rPr lang="nl-NL" b="0" i="1" dirty="0" smtClean="0">
                            <a:solidFill>
                              <a:srgbClr val="002060"/>
                            </a:solidFill>
                            <a:latin typeface="Cambria Math" panose="02040503050406030204" pitchFamily="18" charset="0"/>
                          </a:rPr>
                          <m:t>+</m:t>
                        </m:r>
                      </m:sup>
                    </m:sSup>
                    <m:sSup>
                      <m:sSupPr>
                        <m:ctrlPr>
                          <a:rPr lang="en-NL" i="1" dirty="0">
                            <a:solidFill>
                              <a:srgbClr val="002060"/>
                            </a:solidFill>
                            <a:latin typeface="Cambria Math" panose="02040503050406030204" pitchFamily="18" charset="0"/>
                          </a:rPr>
                        </m:ctrlPr>
                      </m:sSupPr>
                      <m:e>
                        <m:r>
                          <m:rPr>
                            <m:nor/>
                          </m:rPr>
                          <a:rPr lang="nl-NL" b="0" i="0" dirty="0" smtClean="0">
                            <a:solidFill>
                              <a:srgbClr val="002060"/>
                            </a:solidFill>
                            <a:latin typeface="Avenir Book" panose="02000503020000020003" pitchFamily="2" charset="0"/>
                          </a:rPr>
                          <m:t>e</m:t>
                        </m:r>
                      </m:e>
                      <m:sup>
                        <m:r>
                          <a:rPr lang="nl-NL" b="0" i="1" dirty="0" smtClean="0">
                            <a:solidFill>
                              <a:srgbClr val="002060"/>
                            </a:solidFill>
                            <a:latin typeface="Cambria Math" panose="02040503050406030204" pitchFamily="18" charset="0"/>
                          </a:rPr>
                          <m:t>−</m:t>
                        </m:r>
                      </m:sup>
                    </m:sSup>
                  </m:oMath>
                </a14:m>
                <a:r>
                  <a:rPr lang="nl-NL" dirty="0">
                    <a:solidFill>
                      <a:srgbClr val="002060"/>
                    </a:solidFill>
                    <a:latin typeface="Avenir Book" panose="02000503020000020003" pitchFamily="2" charset="0"/>
                    <a:cs typeface="Arial" panose="020B0604020202020204" pitchFamily="34" charset="0"/>
                  </a:rPr>
                  <a:t>decays?</a:t>
                </a:r>
                <a:endParaRPr lang="en-NL" dirty="0">
                  <a:solidFill>
                    <a:srgbClr val="002060"/>
                  </a:solidFill>
                  <a:latin typeface="Avenir Book" panose="02000503020000020003" pitchFamily="2" charset="0"/>
                </a:endParaRPr>
              </a:p>
            </p:txBody>
          </p:sp>
        </mc:Choice>
        <mc:Fallback xmlns="">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365126"/>
                <a:ext cx="10515600" cy="1082674"/>
              </a:xfrm>
              <a:blipFill>
                <a:blip r:embed="rId2"/>
                <a:stretch>
                  <a:fillRect l="-2413" b="-1034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12</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6">
                <a:extLst>
                  <a:ext uri="{FF2B5EF4-FFF2-40B4-BE49-F238E27FC236}">
                    <a16:creationId xmlns:a16="http://schemas.microsoft.com/office/drawing/2014/main" id="{796D06C1-F582-A831-EC14-47E47EA1ED80}"/>
                  </a:ext>
                </a:extLst>
              </p:cNvPr>
              <p:cNvSpPr txBox="1">
                <a:spLocks/>
              </p:cNvSpPr>
              <p:nvPr/>
            </p:nvSpPr>
            <p:spPr>
              <a:xfrm>
                <a:off x="838200" y="1825953"/>
                <a:ext cx="6447064" cy="4351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L" dirty="0">
                  <a:ln>
                    <a:solidFill>
                      <a:srgbClr val="D6530F"/>
                    </a:solidFill>
                  </a:ln>
                  <a:solidFill>
                    <a:srgbClr val="002060"/>
                  </a:solidFill>
                  <a:latin typeface="Avenir Book" panose="02000503020000020003" pitchFamily="2" charset="0"/>
                </a:endParaRPr>
              </a:p>
              <a:p>
                <a:r>
                  <a:rPr lang="en-NL" dirty="0">
                    <a:ln>
                      <a:solidFill>
                        <a:srgbClr val="D6530F"/>
                      </a:solidFill>
                    </a:ln>
                    <a:solidFill>
                      <a:srgbClr val="002060"/>
                    </a:solidFill>
                    <a:latin typeface="Avenir Book" panose="02000503020000020003" pitchFamily="2" charset="0"/>
                  </a:rPr>
                  <a:t>First</a:t>
                </a:r>
                <a:r>
                  <a:rPr lang="en-NL" dirty="0">
                    <a:solidFill>
                      <a:srgbClr val="002060"/>
                    </a:solidFill>
                    <a:latin typeface="Avenir Book" panose="02000503020000020003" pitchFamily="2" charset="0"/>
                  </a:rPr>
                  <a:t> measurement of </a:t>
                </a:r>
                <a14:m>
                  <m:oMath xmlns:m="http://schemas.openxmlformats.org/officeDocument/2006/math">
                    <m:sSubSup>
                      <m:sSubSupPr>
                        <m:ctrlPr>
                          <a:rPr lang="en-NL" i="1" dirty="0">
                            <a:solidFill>
                              <a:srgbClr val="002060"/>
                            </a:solidFill>
                            <a:latin typeface="Cambria Math" panose="02040503050406030204" pitchFamily="18" charset="0"/>
                            <a:cs typeface="Arial" panose="020B0604020202020204" pitchFamily="34" charset="0"/>
                          </a:rPr>
                        </m:ctrlPr>
                      </m:sSubSupPr>
                      <m:e>
                        <m:r>
                          <m:rPr>
                            <m:nor/>
                          </m:rPr>
                          <a:rPr lang="el-GR" dirty="0">
                            <a:solidFill>
                              <a:srgbClr val="002060"/>
                            </a:solidFill>
                            <a:latin typeface="Arial" panose="020B0604020202020204" pitchFamily="34" charset="0"/>
                            <a:cs typeface="Arial" panose="020B0604020202020204" pitchFamily="34" charset="0"/>
                          </a:rPr>
                          <m:t>Λ</m:t>
                        </m:r>
                      </m:e>
                      <m:sub>
                        <m:r>
                          <a:rPr lang="nl-NL" i="1" dirty="0">
                            <a:solidFill>
                              <a:srgbClr val="002060"/>
                            </a:solidFill>
                            <a:latin typeface="Cambria Math" panose="02040503050406030204" pitchFamily="18" charset="0"/>
                            <a:cs typeface="Arial" panose="020B0604020202020204" pitchFamily="34" charset="0"/>
                          </a:rPr>
                          <m:t>𝑏</m:t>
                        </m:r>
                      </m:sub>
                      <m:sup>
                        <m:r>
                          <a:rPr lang="nl-NL" i="1" dirty="0">
                            <a:solidFill>
                              <a:srgbClr val="002060"/>
                            </a:solidFill>
                            <a:latin typeface="Cambria Math" panose="02040503050406030204" pitchFamily="18" charset="0"/>
                            <a:cs typeface="Arial" panose="020B0604020202020204" pitchFamily="34" charset="0"/>
                          </a:rPr>
                          <m:t>0</m:t>
                        </m:r>
                      </m:sup>
                    </m:sSubSup>
                    <m:r>
                      <m:rPr>
                        <m:nor/>
                      </m:rPr>
                      <a:rPr lang="nl-NL" dirty="0">
                        <a:solidFill>
                          <a:srgbClr val="002060"/>
                        </a:solidFill>
                        <a:latin typeface="Arial" panose="020B0604020202020204" pitchFamily="34" charset="0"/>
                        <a:cs typeface="Arial" panose="020B0604020202020204" pitchFamily="34" charset="0"/>
                      </a:rPr>
                      <m:t>→</m:t>
                    </m:r>
                    <m:r>
                      <m:rPr>
                        <m:nor/>
                      </m:rPr>
                      <a:rPr lang="el-GR" dirty="0">
                        <a:solidFill>
                          <a:srgbClr val="002060"/>
                        </a:solidFill>
                        <a:latin typeface="Arial" panose="020B0604020202020204" pitchFamily="34" charset="0"/>
                        <a:cs typeface="Arial" panose="020B0604020202020204" pitchFamily="34" charset="0"/>
                      </a:rPr>
                      <m:t>Λ</m:t>
                    </m:r>
                    <m:r>
                      <m:rPr>
                        <m:nor/>
                      </m:rPr>
                      <a:rPr lang="nl-NL" dirty="0">
                        <a:solidFill>
                          <a:srgbClr val="002060"/>
                        </a:solidFill>
                        <a:latin typeface="Arial" panose="020B0604020202020204" pitchFamily="34" charset="0"/>
                        <a:cs typeface="Arial" panose="020B0604020202020204" pitchFamily="34" charset="0"/>
                      </a:rPr>
                      <m:t> </m:t>
                    </m:r>
                    <m:r>
                      <m:rPr>
                        <m:nor/>
                      </m:rPr>
                      <a:rPr lang="nl-NL" dirty="0">
                        <a:solidFill>
                          <a:srgbClr val="002060"/>
                        </a:solidFill>
                        <a:latin typeface="Arial" panose="020B0604020202020204" pitchFamily="34" charset="0"/>
                        <a:cs typeface="Arial" panose="020B0604020202020204" pitchFamily="34" charset="0"/>
                      </a:rPr>
                      <m:t>e</m:t>
                    </m:r>
                    <m:r>
                      <m:rPr>
                        <m:nor/>
                      </m:rPr>
                      <a:rPr lang="nl-NL" baseline="30000" dirty="0">
                        <a:solidFill>
                          <a:srgbClr val="002060"/>
                        </a:solidFill>
                        <a:latin typeface="Arial" panose="020B0604020202020204" pitchFamily="34" charset="0"/>
                        <a:cs typeface="Arial" panose="020B0604020202020204" pitchFamily="34" charset="0"/>
                      </a:rPr>
                      <m:t>+</m:t>
                    </m:r>
                    <m:r>
                      <m:rPr>
                        <m:nor/>
                      </m:rPr>
                      <a:rPr lang="nl-NL" dirty="0">
                        <a:solidFill>
                          <a:srgbClr val="002060"/>
                        </a:solidFill>
                        <a:latin typeface="Arial" panose="020B0604020202020204" pitchFamily="34" charset="0"/>
                        <a:cs typeface="Arial" panose="020B0604020202020204" pitchFamily="34" charset="0"/>
                      </a:rPr>
                      <m:t>e</m:t>
                    </m:r>
                    <m:r>
                      <m:rPr>
                        <m:nor/>
                      </m:rPr>
                      <a:rPr lang="nl-NL" baseline="30000" dirty="0">
                        <a:solidFill>
                          <a:srgbClr val="002060"/>
                        </a:solidFill>
                        <a:latin typeface="Arial" panose="020B0604020202020204" pitchFamily="34" charset="0"/>
                        <a:cs typeface="Arial" panose="020B0604020202020204" pitchFamily="34" charset="0"/>
                      </a:rPr>
                      <m:t>−</m:t>
                    </m:r>
                  </m:oMath>
                </a14:m>
                <a:endParaRPr lang="nl-NL" baseline="30000" dirty="0">
                  <a:solidFill>
                    <a:srgbClr val="002060"/>
                  </a:solidFill>
                  <a:latin typeface="Avenir Book" panose="02000503020000020003" pitchFamily="2" charset="0"/>
                  <a:cs typeface="Arial" panose="020B0604020202020204" pitchFamily="34" charset="0"/>
                </a:endParaRPr>
              </a:p>
              <a:p>
                <a:pPr marL="0" indent="0">
                  <a:buNone/>
                </a:pPr>
                <a:endParaRPr lang="en-NL" dirty="0">
                  <a:solidFill>
                    <a:srgbClr val="002060"/>
                  </a:solidFill>
                  <a:latin typeface="Avenir Book" panose="02000503020000020003" pitchFamily="2" charset="0"/>
                </a:endParaRPr>
              </a:p>
              <a:p>
                <a:r>
                  <a:rPr lang="en-GB" dirty="0">
                    <a:solidFill>
                      <a:srgbClr val="002060"/>
                    </a:solidFill>
                    <a:latin typeface="Avenir Book" panose="02000503020000020003" pitchFamily="2" charset="0"/>
                  </a:rPr>
                  <a:t>Electrons are challenging:</a:t>
                </a:r>
                <a:endParaRPr lang="en-NL" dirty="0">
                  <a:solidFill>
                    <a:srgbClr val="002060"/>
                  </a:solidFill>
                  <a:latin typeface="Avenir Book" panose="02000503020000020003" pitchFamily="2" charset="0"/>
                </a:endParaRPr>
              </a:p>
              <a:p>
                <a:pPr lvl="1">
                  <a:buFont typeface="Wingdings" pitchFamily="2" charset="2"/>
                  <a:buChar char="Ø"/>
                </a:pPr>
                <a:r>
                  <a:rPr lang="en-GB"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Bremsstrahlung</a:t>
                </a:r>
                <a:endParaRPr lang="nl-NL" dirty="0">
                  <a:solidFill>
                    <a:srgbClr val="002060"/>
                  </a:solidFill>
                  <a:latin typeface="Avenir Book" panose="02000503020000020003" pitchFamily="2" charset="0"/>
                </a:endParaRPr>
              </a:p>
              <a:p>
                <a:pPr lvl="1">
                  <a:buFont typeface="Wingdings" pitchFamily="2" charset="2"/>
                  <a:buChar char="Ø"/>
                </a:pP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Lower</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mass</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resolution</a:t>
                </a:r>
                <a:endParaRPr lang="nl-NL" dirty="0">
                  <a:solidFill>
                    <a:srgbClr val="002060"/>
                  </a:solidFill>
                  <a:latin typeface="Avenir Book" panose="02000503020000020003" pitchFamily="2" charset="0"/>
                </a:endParaRPr>
              </a:p>
              <a:p>
                <a:pPr lvl="1">
                  <a:buFont typeface="Wingdings" pitchFamily="2" charset="2"/>
                  <a:buChar char="Ø"/>
                </a:pP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Lower</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reconstruction</a:t>
                </a:r>
                <a:r>
                  <a:rPr lang="nl-NL" dirty="0">
                    <a:solidFill>
                      <a:srgbClr val="002060"/>
                    </a:solidFill>
                    <a:latin typeface="Avenir Book" panose="02000503020000020003" pitchFamily="2" charset="0"/>
                  </a:rPr>
                  <a:t> efficiency</a:t>
                </a:r>
                <a:endParaRPr lang="en-GB" sz="2400" i="0" dirty="0">
                  <a:solidFill>
                    <a:srgbClr val="002060"/>
                  </a:solidFill>
                  <a:effectLst/>
                  <a:latin typeface="Avenir Book" panose="02000503020000020003" pitchFamily="2" charset="0"/>
                </a:endParaRPr>
              </a:p>
              <a:p>
                <a:endParaRPr lang="en-NL" dirty="0">
                  <a:solidFill>
                    <a:srgbClr val="002060"/>
                  </a:solidFill>
                  <a:latin typeface="Avenir Book" panose="02000503020000020003" pitchFamily="2" charset="0"/>
                </a:endParaRPr>
              </a:p>
            </p:txBody>
          </p:sp>
        </mc:Choice>
        <mc:Fallback xmlns="">
          <p:sp>
            <p:nvSpPr>
              <p:cNvPr id="26" name="Content Placeholder 6">
                <a:extLst>
                  <a:ext uri="{FF2B5EF4-FFF2-40B4-BE49-F238E27FC236}">
                    <a16:creationId xmlns:a16="http://schemas.microsoft.com/office/drawing/2014/main" id="{796D06C1-F582-A831-EC14-47E47EA1ED80}"/>
                  </a:ext>
                </a:extLst>
              </p:cNvPr>
              <p:cNvSpPr txBox="1">
                <a:spLocks noRot="1" noChangeAspect="1" noMove="1" noResize="1" noEditPoints="1" noAdjustHandles="1" noChangeArrowheads="1" noChangeShapeType="1" noTextEdit="1"/>
              </p:cNvSpPr>
              <p:nvPr/>
            </p:nvSpPr>
            <p:spPr>
              <a:xfrm>
                <a:off x="838200" y="1825953"/>
                <a:ext cx="6447064" cy="4351010"/>
              </a:xfrm>
              <a:prstGeom prst="rect">
                <a:avLst/>
              </a:prstGeom>
              <a:blipFill>
                <a:blip r:embed="rId3"/>
                <a:stretch>
                  <a:fillRect l="-1772"/>
                </a:stretch>
              </a:blipFill>
            </p:spPr>
            <p:txBody>
              <a:bodyPr/>
              <a:lstStyle/>
              <a:p>
                <a:r>
                  <a:rPr lang="en-NL">
                    <a:noFill/>
                  </a:rPr>
                  <a:t> </a:t>
                </a:r>
              </a:p>
            </p:txBody>
          </p:sp>
        </mc:Fallback>
      </mc:AlternateContent>
      <p:pic>
        <p:nvPicPr>
          <p:cNvPr id="3" name="Picture 2">
            <a:extLst>
              <a:ext uri="{FF2B5EF4-FFF2-40B4-BE49-F238E27FC236}">
                <a16:creationId xmlns:a16="http://schemas.microsoft.com/office/drawing/2014/main" id="{2300A749-D030-FD55-B7FF-732163CDDB02}"/>
              </a:ext>
            </a:extLst>
          </p:cNvPr>
          <p:cNvPicPr>
            <a:picLocks noChangeAspect="1"/>
          </p:cNvPicPr>
          <p:nvPr/>
        </p:nvPicPr>
        <p:blipFill>
          <a:blip r:embed="rId4"/>
          <a:stretch>
            <a:fillRect/>
          </a:stretch>
        </p:blipFill>
        <p:spPr>
          <a:xfrm>
            <a:off x="6779490" y="2197955"/>
            <a:ext cx="4470400" cy="3175000"/>
          </a:xfrm>
          <a:prstGeom prst="rect">
            <a:avLst/>
          </a:prstGeom>
        </p:spPr>
      </p:pic>
    </p:spTree>
    <p:extLst>
      <p:ext uri="{BB962C8B-B14F-4D97-AF65-F5344CB8AC3E}">
        <p14:creationId xmlns:p14="http://schemas.microsoft.com/office/powerpoint/2010/main" val="305087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nl-NL" dirty="0">
                    <a:solidFill>
                      <a:srgbClr val="002060"/>
                    </a:solidFill>
                    <a:latin typeface="Avenir Book" panose="02000503020000020003" pitchFamily="2" charset="0"/>
                  </a:rPr>
                  <a:t>Lepton Flavour </a:t>
                </a:r>
                <a:r>
                  <a:rPr lang="nl-NL" dirty="0" err="1">
                    <a:solidFill>
                      <a:srgbClr val="002060"/>
                    </a:solidFill>
                    <a:latin typeface="Avenir Book" panose="02000503020000020003" pitchFamily="2" charset="0"/>
                  </a:rPr>
                  <a:t>Universality</a:t>
                </a:r>
                <a:r>
                  <a:rPr lang="nl-NL" dirty="0">
                    <a:solidFill>
                      <a:srgbClr val="002060"/>
                    </a:solidFill>
                    <a:latin typeface="Avenir Book" panose="02000503020000020003" pitchFamily="2" charset="0"/>
                  </a:rPr>
                  <a:t> in </a:t>
                </a:r>
                <a14:m>
                  <m:oMath xmlns:m="http://schemas.openxmlformats.org/officeDocument/2006/math">
                    <m:r>
                      <m:rPr>
                        <m:nor/>
                      </m:rPr>
                      <a:rPr lang="el-GR" dirty="0" smtClean="0">
                        <a:solidFill>
                          <a:srgbClr val="002060"/>
                        </a:solidFill>
                        <a:latin typeface="Arial" panose="020B0604020202020204" pitchFamily="34" charset="0"/>
                        <a:cs typeface="Arial" panose="020B0604020202020204" pitchFamily="34" charset="0"/>
                      </a:rPr>
                      <m:t>Λ</m:t>
                    </m:r>
                  </m:oMath>
                </a14:m>
                <a:r>
                  <a:rPr lang="nl-NL" baseline="-25000" dirty="0">
                    <a:solidFill>
                      <a:srgbClr val="002060"/>
                    </a:solidFill>
                    <a:latin typeface="Avenir Book" panose="02000503020000020003" pitchFamily="2" charset="0"/>
                  </a:rPr>
                  <a:t>b</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decays</a:t>
                </a:r>
                <a:endParaRPr lang="en-NL" dirty="0">
                  <a:solidFill>
                    <a:srgbClr val="002060"/>
                  </a:solidFill>
                  <a:latin typeface="Avenir Book" panose="02000503020000020003" pitchFamily="2" charset="0"/>
                </a:endParaRPr>
              </a:p>
            </p:txBody>
          </p:sp>
        </mc:Choice>
        <mc:Fallback xmlns="">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365126"/>
                <a:ext cx="10515600" cy="1082674"/>
              </a:xfrm>
              <a:blipFill>
                <a:blip r:embed="rId2"/>
                <a:stretch>
                  <a:fillRect l="-2413" b="-919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13</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Content Placeholder 11">
                <a:extLst>
                  <a:ext uri="{FF2B5EF4-FFF2-40B4-BE49-F238E27FC236}">
                    <a16:creationId xmlns:a16="http://schemas.microsoft.com/office/drawing/2014/main" id="{7D212833-E529-B5AE-F66C-7F9BB3A1B53E}"/>
                  </a:ext>
                </a:extLst>
              </p:cNvPr>
              <p:cNvSpPr>
                <a:spLocks noGrp="1"/>
              </p:cNvSpPr>
              <p:nvPr>
                <p:ph idx="1"/>
              </p:nvPr>
            </p:nvSpPr>
            <p:spPr>
              <a:xfrm>
                <a:off x="838199" y="3276326"/>
                <a:ext cx="10688273" cy="3198707"/>
              </a:xfrm>
            </p:spPr>
            <p:txBody>
              <a:bodyPr>
                <a:normAutofit/>
              </a:bodyPr>
              <a:lstStyle/>
              <a:p>
                <a:r>
                  <a:rPr lang="en-NL" dirty="0">
                    <a:solidFill>
                      <a:srgbClr val="002060"/>
                    </a:solidFill>
                    <a:latin typeface="Avenir Book" panose="02000503020000020003" pitchFamily="2" charset="0"/>
                  </a:rPr>
                  <a:t>J/</a:t>
                </a:r>
                <a:r>
                  <a:rPr lang="nl-NL" sz="2800" b="0" dirty="0">
                    <a:solidFill>
                      <a:srgbClr val="002060"/>
                    </a:solidFill>
                    <a:effectLst/>
                    <a:latin typeface="arial" panose="020B0604020202020204" pitchFamily="34" charset="0"/>
                  </a:rPr>
                  <a:t>𝜓 </a:t>
                </a:r>
                <a14:m>
                  <m:oMath xmlns:m="http://schemas.openxmlformats.org/officeDocument/2006/math">
                    <m:r>
                      <m:rPr>
                        <m:nor/>
                      </m:rPr>
                      <a:rPr lang="nl-NL" dirty="0" smtClean="0">
                        <a:solidFill>
                          <a:srgbClr val="002060"/>
                        </a:solidFill>
                        <a:latin typeface="Arial" panose="020B0604020202020204" pitchFamily="34" charset="0"/>
                        <a:cs typeface="Arial" panose="020B0604020202020204" pitchFamily="34" charset="0"/>
                      </a:rPr>
                      <m:t>→</m:t>
                    </m:r>
                    <m:r>
                      <m:rPr>
                        <m:nor/>
                      </m:rPr>
                      <a:rPr lang="nl-NL" b="0" i="0" dirty="0" smtClean="0">
                        <a:solidFill>
                          <a:srgbClr val="002060"/>
                        </a:solidFill>
                        <a:latin typeface="Arial" panose="020B0604020202020204" pitchFamily="34" charset="0"/>
                        <a:cs typeface="Arial" panose="020B0604020202020204" pitchFamily="34" charset="0"/>
                      </a:rPr>
                      <m:t> </m:t>
                    </m:r>
                    <m:sSup>
                      <m:sSupPr>
                        <m:ctrlPr>
                          <a:rPr lang="en-NL" i="1" dirty="0" smtClean="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b="0" i="1" dirty="0" smtClean="0">
                            <a:solidFill>
                              <a:srgbClr val="002060"/>
                            </a:solidFill>
                            <a:latin typeface="Cambria Math" panose="02040503050406030204" pitchFamily="18" charset="0"/>
                          </a:rPr>
                          <m:t>+</m:t>
                        </m:r>
                      </m:sup>
                    </m:sSup>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b="0" i="1" dirty="0" smtClean="0">
                            <a:solidFill>
                              <a:srgbClr val="002060"/>
                            </a:solidFill>
                            <a:latin typeface="Cambria Math" panose="02040503050406030204" pitchFamily="18" charset="0"/>
                          </a:rPr>
                          <m:t>−</m:t>
                        </m:r>
                      </m:sup>
                    </m:sSup>
                  </m:oMath>
                </a14:m>
                <a:r>
                  <a:rPr lang="nl-NL" sz="2800" b="0" dirty="0">
                    <a:solidFill>
                      <a:srgbClr val="002060"/>
                    </a:solidFill>
                    <a:effectLst/>
                    <a:latin typeface="arial" panose="020B0604020202020204" pitchFamily="34" charset="0"/>
                  </a:rPr>
                  <a:t> </a:t>
                </a:r>
                <a:r>
                  <a:rPr lang="nl-NL" dirty="0">
                    <a:solidFill>
                      <a:srgbClr val="002060"/>
                    </a:solidFill>
                    <a:latin typeface="Avenir Book" panose="02000503020000020003" pitchFamily="2" charset="0"/>
                  </a:rPr>
                  <a:t>well </a:t>
                </a:r>
                <a:r>
                  <a:rPr lang="nl-NL" dirty="0" err="1">
                    <a:solidFill>
                      <a:srgbClr val="002060"/>
                    </a:solidFill>
                    <a:latin typeface="Avenir Book" panose="02000503020000020003" pitchFamily="2" charset="0"/>
                  </a:rPr>
                  <a:t>understood</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and</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measured</a:t>
                </a:r>
                <a:r>
                  <a:rPr lang="nl-NL" dirty="0">
                    <a:solidFill>
                      <a:srgbClr val="002060"/>
                    </a:solidFill>
                    <a:latin typeface="Avenir Book" panose="02000503020000020003" pitchFamily="2" charset="0"/>
                  </a:rPr>
                  <a:t> (r</a:t>
                </a:r>
                <a:r>
                  <a:rPr lang="en-NL" baseline="-25000" dirty="0">
                    <a:solidFill>
                      <a:srgbClr val="002060"/>
                    </a:solidFill>
                    <a:latin typeface="Avenir Book" panose="02000503020000020003" pitchFamily="2" charset="0"/>
                  </a:rPr>
                  <a:t>J/</a:t>
                </a:r>
                <a:r>
                  <a:rPr lang="nl-NL" baseline="-25000" dirty="0">
                    <a:solidFill>
                      <a:srgbClr val="002060"/>
                    </a:solidFill>
                    <a:latin typeface="arial" panose="020B0604020202020204" pitchFamily="34" charset="0"/>
                  </a:rPr>
                  <a:t>𝜓</a:t>
                </a:r>
                <a:r>
                  <a:rPr lang="nl-NL" dirty="0">
                    <a:solidFill>
                      <a:srgbClr val="002060"/>
                    </a:solidFill>
                    <a:latin typeface="arial" panose="020B0604020202020204" pitchFamily="34" charset="0"/>
                  </a:rPr>
                  <a:t> = 1)</a:t>
                </a:r>
              </a:p>
              <a:p>
                <a:endParaRPr lang="nl-NL" sz="2800" b="0" baseline="-25000" dirty="0">
                  <a:solidFill>
                    <a:srgbClr val="002060"/>
                  </a:solidFill>
                  <a:effectLst/>
                  <a:latin typeface="arial" panose="020B0604020202020204" pitchFamily="34" charset="0"/>
                </a:endParaRPr>
              </a:p>
              <a:p>
                <a:r>
                  <a:rPr lang="nl-NL" sz="2800" b="0" dirty="0">
                    <a:solidFill>
                      <a:srgbClr val="002060"/>
                    </a:solidFill>
                    <a:effectLst/>
                    <a:latin typeface="Avenir Book" panose="02000503020000020003" pitchFamily="2" charset="0"/>
                  </a:rPr>
                  <a:t>Double ratio </a:t>
                </a:r>
                <a:r>
                  <a:rPr lang="nl-NL" sz="2800" b="0" dirty="0" err="1">
                    <a:solidFill>
                      <a:srgbClr val="002060"/>
                    </a:solidFill>
                    <a:effectLst/>
                    <a:latin typeface="Avenir Book" panose="02000503020000020003" pitchFamily="2" charset="0"/>
                  </a:rPr>
                  <a:t>to</a:t>
                </a:r>
                <a:r>
                  <a:rPr lang="nl-NL" sz="2800" b="0" dirty="0">
                    <a:solidFill>
                      <a:srgbClr val="002060"/>
                    </a:solidFill>
                    <a:effectLst/>
                    <a:latin typeface="Avenir Book" panose="02000503020000020003" pitchFamily="2" charset="0"/>
                  </a:rPr>
                  <a:t> </a:t>
                </a:r>
                <a:r>
                  <a:rPr lang="nl-NL" sz="2800" b="0" dirty="0" err="1">
                    <a:solidFill>
                      <a:srgbClr val="002060"/>
                    </a:solidFill>
                    <a:effectLst/>
                    <a:latin typeface="Avenir Book" panose="02000503020000020003" pitchFamily="2" charset="0"/>
                  </a:rPr>
                  <a:t>reduce</a:t>
                </a:r>
                <a:r>
                  <a:rPr lang="nl-NL" sz="2800" b="0" dirty="0">
                    <a:solidFill>
                      <a:srgbClr val="002060"/>
                    </a:solidFill>
                    <a:effectLst/>
                    <a:latin typeface="Avenir Book" panose="02000503020000020003" pitchFamily="2" charset="0"/>
                  </a:rPr>
                  <a:t> </a:t>
                </a:r>
                <a:r>
                  <a:rPr lang="nl-NL" sz="2800" b="0" dirty="0" err="1">
                    <a:solidFill>
                      <a:srgbClr val="002060"/>
                    </a:solidFill>
                    <a:effectLst/>
                    <a:latin typeface="Avenir Book" panose="02000503020000020003" pitchFamily="2" charset="0"/>
                  </a:rPr>
                  <a:t>systematic</a:t>
                </a:r>
                <a:r>
                  <a:rPr lang="nl-NL" sz="2800" b="0" dirty="0">
                    <a:solidFill>
                      <a:srgbClr val="002060"/>
                    </a:solidFill>
                    <a:effectLst/>
                    <a:latin typeface="Avenir Book" panose="02000503020000020003" pitchFamily="2" charset="0"/>
                  </a:rPr>
                  <a:t> </a:t>
                </a:r>
                <a:r>
                  <a:rPr lang="nl-NL" sz="2800" b="0" dirty="0" err="1">
                    <a:solidFill>
                      <a:srgbClr val="002060"/>
                    </a:solidFill>
                    <a:effectLst/>
                    <a:latin typeface="Avenir Book" panose="02000503020000020003" pitchFamily="2" charset="0"/>
                  </a:rPr>
                  <a:t>uncertainties</a:t>
                </a:r>
                <a:r>
                  <a:rPr lang="nl-NL" sz="2800" b="0" dirty="0">
                    <a:solidFill>
                      <a:srgbClr val="002060"/>
                    </a:solidFill>
                    <a:effectLst/>
                    <a:latin typeface="Avenir Book" panose="02000503020000020003" pitchFamily="2" charset="0"/>
                  </a:rPr>
                  <a:t>:</a:t>
                </a:r>
              </a:p>
              <a:p>
                <a:pPr marL="0" indent="0">
                  <a:buNone/>
                </a:pPr>
                <a:r>
                  <a:rPr lang="nl-NL" b="0" dirty="0">
                    <a:solidFill>
                      <a:srgbClr val="002060"/>
                    </a:solidFill>
                    <a:effectLst/>
                    <a:latin typeface="Avenir Book" panose="02000503020000020003" pitchFamily="2" charset="0"/>
                  </a:rPr>
                  <a:t>	-</a:t>
                </a:r>
                <a:r>
                  <a:rPr lang="el-GR" b="0" i="0" dirty="0">
                    <a:solidFill>
                      <a:srgbClr val="002060"/>
                    </a:solidFill>
                    <a:effectLst/>
                    <a:latin typeface="arial" panose="020B0604020202020204" pitchFamily="34" charset="0"/>
                  </a:rPr>
                  <a:t>μ</a:t>
                </a:r>
                <a:r>
                  <a:rPr lang="nl-NL" b="0" i="0" dirty="0">
                    <a:solidFill>
                      <a:srgbClr val="002060"/>
                    </a:solidFill>
                    <a:effectLst/>
                    <a:latin typeface="arial" panose="020B0604020202020204" pitchFamily="34" charset="0"/>
                  </a:rPr>
                  <a:t> </a:t>
                </a:r>
                <a:r>
                  <a:rPr lang="nl-NL" b="0" i="0" dirty="0" err="1">
                    <a:solidFill>
                      <a:srgbClr val="002060"/>
                    </a:solidFill>
                    <a:effectLst/>
                    <a:latin typeface="Avenir Book" panose="02000503020000020003" pitchFamily="2" charset="0"/>
                  </a:rPr>
                  <a:t>and</a:t>
                </a:r>
                <a:r>
                  <a:rPr lang="nl-NL" b="0" i="0" dirty="0">
                    <a:solidFill>
                      <a:srgbClr val="002060"/>
                    </a:solidFill>
                    <a:effectLst/>
                    <a:latin typeface="Avenir Book" panose="02000503020000020003" pitchFamily="2" charset="0"/>
                  </a:rPr>
                  <a:t> </a:t>
                </a:r>
                <a:r>
                  <a:rPr lang="nl-NL" sz="2800" dirty="0">
                    <a:solidFill>
                      <a:srgbClr val="002060"/>
                    </a:solidFill>
                    <a:effectLst/>
                    <a:latin typeface="Arial" panose="020B0604020202020204" pitchFamily="34" charset="0"/>
                    <a:cs typeface="Arial" panose="020B0604020202020204" pitchFamily="34" charset="0"/>
                  </a:rPr>
                  <a:t>e </a:t>
                </a:r>
                <a:r>
                  <a:rPr lang="nl-NL" sz="2800" dirty="0">
                    <a:solidFill>
                      <a:srgbClr val="002060"/>
                    </a:solidFill>
                    <a:effectLst/>
                    <a:latin typeface="Avenir Book" panose="02000503020000020003" pitchFamily="2" charset="0"/>
                    <a:cs typeface="Arial" panose="020B0604020202020204" pitchFamily="34" charset="0"/>
                  </a:rPr>
                  <a:t>modes have </a:t>
                </a:r>
                <a:r>
                  <a:rPr lang="nl-NL" sz="2800" u="sng" dirty="0">
                    <a:solidFill>
                      <a:srgbClr val="002060"/>
                    </a:solidFill>
                    <a:effectLst/>
                    <a:latin typeface="Avenir Book" panose="02000503020000020003" pitchFamily="2" charset="0"/>
                    <a:cs typeface="Arial" panose="020B0604020202020204" pitchFamily="34" charset="0"/>
                  </a:rPr>
                  <a:t>different detector </a:t>
                </a:r>
                <a:r>
                  <a:rPr lang="nl-NL" sz="2800" u="sng" dirty="0" err="1">
                    <a:solidFill>
                      <a:srgbClr val="002060"/>
                    </a:solidFill>
                    <a:effectLst/>
                    <a:latin typeface="Avenir Book" panose="02000503020000020003" pitchFamily="2" charset="0"/>
                    <a:cs typeface="Arial" panose="020B0604020202020204" pitchFamily="34" charset="0"/>
                  </a:rPr>
                  <a:t>signatures</a:t>
                </a:r>
                <a:endParaRPr lang="nl-NL" sz="2800" u="sng" dirty="0">
                  <a:solidFill>
                    <a:srgbClr val="002060"/>
                  </a:solidFill>
                  <a:effectLst/>
                  <a:latin typeface="Avenir Book" panose="02000503020000020003" pitchFamily="2" charset="0"/>
                  <a:cs typeface="Arial" panose="020B0604020202020204" pitchFamily="34" charset="0"/>
                </a:endParaRPr>
              </a:p>
              <a:p>
                <a:pPr marL="0" indent="0">
                  <a:buNone/>
                </a:pPr>
                <a:r>
                  <a:rPr lang="nl-NL" b="0" dirty="0">
                    <a:solidFill>
                      <a:srgbClr val="002060"/>
                    </a:solidFill>
                    <a:latin typeface="Avenir Book" panose="02000503020000020003" pitchFamily="2" charset="0"/>
                    <a:cs typeface="Arial" panose="020B0604020202020204" pitchFamily="34" charset="0"/>
                  </a:rPr>
                  <a:t>	-double ratio </a:t>
                </a:r>
                <a:r>
                  <a:rPr lang="nl-NL" b="0" u="sng" dirty="0" err="1">
                    <a:solidFill>
                      <a:srgbClr val="002060"/>
                    </a:solidFill>
                    <a:latin typeface="Avenir Book" panose="02000503020000020003" pitchFamily="2" charset="0"/>
                    <a:cs typeface="Arial" panose="020B0604020202020204" pitchFamily="34" charset="0"/>
                  </a:rPr>
                  <a:t>cancels</a:t>
                </a:r>
                <a:r>
                  <a:rPr lang="nl-NL" dirty="0">
                    <a:solidFill>
                      <a:srgbClr val="002060"/>
                    </a:solidFill>
                    <a:latin typeface="Avenir Book" panose="02000503020000020003" pitchFamily="2" charset="0"/>
                    <a:cs typeface="Arial" panose="020B0604020202020204" pitchFamily="34" charset="0"/>
                  </a:rPr>
                  <a:t> </a:t>
                </a:r>
                <a:r>
                  <a:rPr lang="nl-NL" b="0" dirty="0">
                    <a:solidFill>
                      <a:srgbClr val="002060"/>
                    </a:solidFill>
                    <a:latin typeface="Avenir Book" panose="02000503020000020003" pitchFamily="2" charset="0"/>
                    <a:cs typeface="Arial" panose="020B0604020202020204" pitchFamily="34" charset="0"/>
                  </a:rPr>
                  <a:t>most of these </a:t>
                </a:r>
                <a:r>
                  <a:rPr lang="nl-NL" b="0" u="sng" dirty="0" err="1">
                    <a:solidFill>
                      <a:srgbClr val="002060"/>
                    </a:solidFill>
                    <a:latin typeface="Avenir Book" panose="02000503020000020003" pitchFamily="2" charset="0"/>
                    <a:cs typeface="Arial" panose="020B0604020202020204" pitchFamily="34" charset="0"/>
                  </a:rPr>
                  <a:t>systematic</a:t>
                </a:r>
                <a:r>
                  <a:rPr lang="nl-NL" b="0" u="sng" dirty="0">
                    <a:solidFill>
                      <a:srgbClr val="002060"/>
                    </a:solidFill>
                    <a:latin typeface="Avenir Book" panose="02000503020000020003" pitchFamily="2" charset="0"/>
                    <a:cs typeface="Arial" panose="020B0604020202020204" pitchFamily="34" charset="0"/>
                  </a:rPr>
                  <a:t> </a:t>
                </a:r>
                <a:r>
                  <a:rPr lang="nl-NL" b="0" u="sng" dirty="0" err="1">
                    <a:solidFill>
                      <a:srgbClr val="002060"/>
                    </a:solidFill>
                    <a:latin typeface="Avenir Book" panose="02000503020000020003" pitchFamily="2" charset="0"/>
                    <a:cs typeface="Arial" panose="020B0604020202020204" pitchFamily="34" charset="0"/>
                  </a:rPr>
                  <a:t>uncertainties</a:t>
                </a:r>
                <a:r>
                  <a:rPr lang="nl-NL" b="0" u="sng" dirty="0">
                    <a:solidFill>
                      <a:srgbClr val="002060"/>
                    </a:solidFill>
                    <a:latin typeface="Avenir Book" panose="02000503020000020003" pitchFamily="2" charset="0"/>
                    <a:cs typeface="Arial" panose="020B0604020202020204" pitchFamily="34" charset="0"/>
                  </a:rPr>
                  <a:t> </a:t>
                </a:r>
                <a:endParaRPr lang="en-NL" u="sng" dirty="0">
                  <a:solidFill>
                    <a:srgbClr val="002060"/>
                  </a:solidFill>
                </a:endParaRPr>
              </a:p>
            </p:txBody>
          </p:sp>
        </mc:Choice>
        <mc:Fallback>
          <p:sp>
            <p:nvSpPr>
              <p:cNvPr id="12" name="Content Placeholder 11">
                <a:extLst>
                  <a:ext uri="{FF2B5EF4-FFF2-40B4-BE49-F238E27FC236}">
                    <a16:creationId xmlns:a16="http://schemas.microsoft.com/office/drawing/2014/main" id="{7D212833-E529-B5AE-F66C-7F9BB3A1B53E}"/>
                  </a:ext>
                </a:extLst>
              </p:cNvPr>
              <p:cNvSpPr>
                <a:spLocks noGrp="1" noRot="1" noChangeAspect="1" noMove="1" noResize="1" noEditPoints="1" noAdjustHandles="1" noChangeArrowheads="1" noChangeShapeType="1" noTextEdit="1"/>
              </p:cNvSpPr>
              <p:nvPr>
                <p:ph idx="1"/>
              </p:nvPr>
            </p:nvSpPr>
            <p:spPr>
              <a:xfrm>
                <a:off x="838199" y="3276326"/>
                <a:ext cx="10688273" cy="3198707"/>
              </a:xfrm>
              <a:blipFill>
                <a:blip r:embed="rId3"/>
                <a:stretch>
                  <a:fillRect l="-949" t="-3557"/>
                </a:stretch>
              </a:blipFill>
            </p:spPr>
            <p:txBody>
              <a:bodyPr/>
              <a:lstStyle/>
              <a:p>
                <a:r>
                  <a:rPr lang="en-NL">
                    <a:noFill/>
                  </a:rPr>
                  <a:t> </a:t>
                </a:r>
              </a:p>
            </p:txBody>
          </p:sp>
        </mc:Fallback>
      </mc:AlternateContent>
      <p:pic>
        <p:nvPicPr>
          <p:cNvPr id="3" name="Picture 2">
            <a:extLst>
              <a:ext uri="{FF2B5EF4-FFF2-40B4-BE49-F238E27FC236}">
                <a16:creationId xmlns:a16="http://schemas.microsoft.com/office/drawing/2014/main" id="{12A3EA35-8B8B-7846-4D16-45C1F19DD03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rcRect/>
          <a:stretch/>
        </p:blipFill>
        <p:spPr>
          <a:xfrm>
            <a:off x="1202974" y="1681541"/>
            <a:ext cx="7460047" cy="1080929"/>
          </a:xfrm>
          <a:prstGeom prst="rect">
            <a:avLst/>
          </a:prstGeom>
          <a:ln>
            <a:noFill/>
          </a:ln>
          <a:effectLst>
            <a:outerShdw blurRad="292100" dist="139700" dir="2700000" algn="tl" rotWithShape="0">
              <a:srgbClr val="333333">
                <a:alpha val="65000"/>
              </a:srgbClr>
            </a:outerShdw>
          </a:effectLst>
        </p:spPr>
      </p:pic>
      <p:sp>
        <p:nvSpPr>
          <p:cNvPr id="4" name="Oval Callout 3">
            <a:extLst>
              <a:ext uri="{FF2B5EF4-FFF2-40B4-BE49-F238E27FC236}">
                <a16:creationId xmlns:a16="http://schemas.microsoft.com/office/drawing/2014/main" id="{98175858-F5D3-CAB7-F81A-9B061A008EF8}"/>
              </a:ext>
            </a:extLst>
          </p:cNvPr>
          <p:cNvSpPr/>
          <p:nvPr/>
        </p:nvSpPr>
        <p:spPr>
          <a:xfrm>
            <a:off x="9375453" y="1553765"/>
            <a:ext cx="1435100" cy="596900"/>
          </a:xfrm>
          <a:prstGeom prst="wedgeEllipseCallout">
            <a:avLst>
              <a:gd name="adj1" fmla="val -86320"/>
              <a:gd name="adj2" fmla="val 7313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n>
                <a:solidFill>
                  <a:srgbClr val="DB0000"/>
                </a:solidFill>
              </a:ln>
              <a:solidFill>
                <a:srgbClr val="DB0000"/>
              </a:solidFill>
            </a:endParaRPr>
          </a:p>
        </p:txBody>
      </p:sp>
      <p:sp>
        <p:nvSpPr>
          <p:cNvPr id="5" name="TextBox 4">
            <a:extLst>
              <a:ext uri="{FF2B5EF4-FFF2-40B4-BE49-F238E27FC236}">
                <a16:creationId xmlns:a16="http://schemas.microsoft.com/office/drawing/2014/main" id="{90FD464D-E037-F523-B2BE-3BEFCB1304ED}"/>
              </a:ext>
            </a:extLst>
          </p:cNvPr>
          <p:cNvSpPr txBox="1"/>
          <p:nvPr/>
        </p:nvSpPr>
        <p:spPr>
          <a:xfrm>
            <a:off x="9573491" y="1652160"/>
            <a:ext cx="1676400" cy="400110"/>
          </a:xfrm>
          <a:prstGeom prst="rect">
            <a:avLst/>
          </a:prstGeom>
          <a:noFill/>
        </p:spPr>
        <p:txBody>
          <a:bodyPr wrap="square" rtlCol="0">
            <a:spAutoFit/>
          </a:bodyPr>
          <a:lstStyle/>
          <a:p>
            <a:r>
              <a:rPr lang="en-NL" sz="2000" dirty="0">
                <a:solidFill>
                  <a:srgbClr val="002060"/>
                </a:solidFill>
                <a:latin typeface="Avenir Book" panose="02000503020000020003" pitchFamily="2" charset="0"/>
              </a:rPr>
              <a:t>1 in SM!</a:t>
            </a:r>
          </a:p>
        </p:txBody>
      </p:sp>
    </p:spTree>
    <p:extLst>
      <p:ext uri="{BB962C8B-B14F-4D97-AF65-F5344CB8AC3E}">
        <p14:creationId xmlns:p14="http://schemas.microsoft.com/office/powerpoint/2010/main" val="33403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en-NL" dirty="0">
                <a:solidFill>
                  <a:srgbClr val="002060"/>
                </a:solidFill>
                <a:latin typeface="Avenir Book" panose="02000503020000020003" pitchFamily="2" charset="0"/>
              </a:rPr>
              <a:t>Cross-checks: J/</a:t>
            </a:r>
            <a:r>
              <a:rPr lang="nl-NL" sz="4400" b="0" dirty="0">
                <a:solidFill>
                  <a:srgbClr val="002060"/>
                </a:solidFill>
                <a:effectLst/>
                <a:latin typeface="arial" panose="020B0604020202020204" pitchFamily="34" charset="0"/>
              </a:rPr>
              <a:t>𝜓</a:t>
            </a:r>
            <a:r>
              <a:rPr lang="en-GB" b="0" dirty="0">
                <a:solidFill>
                  <a:srgbClr val="002060"/>
                </a:solidFill>
                <a:latin typeface="Avenir Book" panose="02000503020000020003" pitchFamily="2" charset="0"/>
              </a:rPr>
              <a:t> </a:t>
            </a:r>
            <a:r>
              <a:rPr lang="en-GB" dirty="0">
                <a:solidFill>
                  <a:srgbClr val="002060"/>
                </a:solidFill>
                <a:latin typeface="Avenir Book" panose="02000503020000020003" pitchFamily="2" charset="0"/>
              </a:rPr>
              <a:t>and</a:t>
            </a:r>
            <a:r>
              <a:rPr lang="en-GB" sz="4400" i="0" dirty="0">
                <a:solidFill>
                  <a:srgbClr val="002060"/>
                </a:solidFill>
                <a:effectLst/>
                <a:latin typeface="Avenir Book" panose="02000503020000020003" pitchFamily="2" charset="0"/>
              </a:rPr>
              <a:t> </a:t>
            </a:r>
            <a:r>
              <a:rPr lang="nl-NL" sz="4400" b="0" dirty="0">
                <a:solidFill>
                  <a:srgbClr val="002060"/>
                </a:solidFill>
                <a:effectLst/>
                <a:latin typeface="arial" panose="020B0604020202020204" pitchFamily="34" charset="0"/>
              </a:rPr>
              <a:t>𝜓</a:t>
            </a:r>
            <a:r>
              <a:rPr lang="en-GB" sz="4400" i="0" dirty="0">
                <a:solidFill>
                  <a:srgbClr val="002060"/>
                </a:solidFill>
                <a:effectLst/>
                <a:latin typeface="Avenir Book" panose="02000503020000020003" pitchFamily="2" charset="0"/>
              </a:rPr>
              <a:t>(2S)</a:t>
            </a:r>
            <a:r>
              <a:rPr lang="en-NL" dirty="0">
                <a:solidFill>
                  <a:srgbClr val="002060"/>
                </a:solidFill>
                <a:latin typeface="Avenir Book" panose="02000503020000020003" pitchFamily="2" charset="0"/>
              </a:rPr>
              <a:t> </a:t>
            </a:r>
          </a:p>
        </p:txBody>
      </p:sp>
      <p:sp>
        <p:nvSpPr>
          <p:cNvPr id="7" name="Content Placeholder 6">
            <a:extLst>
              <a:ext uri="{FF2B5EF4-FFF2-40B4-BE49-F238E27FC236}">
                <a16:creationId xmlns:a16="http://schemas.microsoft.com/office/drawing/2014/main" id="{3BCC0F92-2CC7-217B-0DC4-0D9E8B034E35}"/>
              </a:ext>
            </a:extLst>
          </p:cNvPr>
          <p:cNvSpPr>
            <a:spLocks noGrp="1"/>
          </p:cNvSpPr>
          <p:nvPr>
            <p:ph idx="1"/>
          </p:nvPr>
        </p:nvSpPr>
        <p:spPr>
          <a:xfrm>
            <a:off x="838200" y="1607127"/>
            <a:ext cx="10515600" cy="4569836"/>
          </a:xfrm>
        </p:spPr>
        <p:txBody>
          <a:bodyPr/>
          <a:lstStyle/>
          <a:p>
            <a:r>
              <a:rPr lang="nl-NL" dirty="0" err="1">
                <a:solidFill>
                  <a:srgbClr val="002060"/>
                </a:solidFill>
                <a:latin typeface="Avenir Book" panose="02000503020000020003" pitchFamily="2" charset="0"/>
              </a:rPr>
              <a:t>Two</a:t>
            </a:r>
            <a:r>
              <a:rPr lang="nl-NL" dirty="0">
                <a:solidFill>
                  <a:srgbClr val="002060"/>
                </a:solidFill>
                <a:latin typeface="Avenir Book" panose="02000503020000020003" pitchFamily="2" charset="0"/>
              </a:rPr>
              <a:t> cross-checks </a:t>
            </a:r>
            <a:r>
              <a:rPr lang="nl-NL" dirty="0" err="1">
                <a:solidFill>
                  <a:srgbClr val="002060"/>
                </a:solidFill>
                <a:latin typeface="Avenir Book" panose="02000503020000020003" pitchFamily="2" charset="0"/>
              </a:rPr>
              <a:t>before</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measuring</a:t>
            </a:r>
            <a:r>
              <a:rPr lang="nl-NL" dirty="0">
                <a:solidFill>
                  <a:srgbClr val="002060"/>
                </a:solidFill>
                <a:latin typeface="Avenir Book" panose="02000503020000020003" pitchFamily="2" charset="0"/>
              </a:rPr>
              <a:t> </a:t>
            </a:r>
            <a:r>
              <a:rPr lang="nl-NL" dirty="0">
                <a:solidFill>
                  <a:srgbClr val="002060"/>
                </a:solidFill>
                <a:latin typeface="Avenir Book" panose="02000503020000020003" pitchFamily="2" charset="0"/>
                <a:cs typeface="Arial" panose="020B0604020202020204" pitchFamily="34" charset="0"/>
              </a:rPr>
              <a:t>R</a:t>
            </a:r>
            <a:r>
              <a:rPr lang="el-GR" sz="2800" i="0" baseline="-25000" dirty="0">
                <a:solidFill>
                  <a:srgbClr val="002060"/>
                </a:solidFill>
                <a:effectLst/>
                <a:latin typeface="Arial" panose="020B0604020202020204" pitchFamily="34" charset="0"/>
                <a:cs typeface="Arial" panose="020B0604020202020204" pitchFamily="34" charset="0"/>
              </a:rPr>
              <a:t>Λ</a:t>
            </a:r>
            <a:r>
              <a:rPr lang="nl-NL" dirty="0">
                <a:solidFill>
                  <a:srgbClr val="002060"/>
                </a:solidFill>
                <a:latin typeface="Arial" panose="020B0604020202020204" pitchFamily="34" charset="0"/>
                <a:cs typeface="Arial" panose="020B0604020202020204" pitchFamily="34" charset="0"/>
              </a:rPr>
              <a:t>:</a:t>
            </a:r>
          </a:p>
          <a:p>
            <a:pPr marL="0" indent="0">
              <a:buNone/>
            </a:pPr>
            <a:r>
              <a:rPr lang="en-NL" dirty="0">
                <a:solidFill>
                  <a:srgbClr val="002060"/>
                </a:solidFill>
                <a:latin typeface="Avenir Book" panose="02000503020000020003" pitchFamily="2" charset="0"/>
              </a:rPr>
              <a:t>	1. </a:t>
            </a:r>
            <a:r>
              <a:rPr lang="en-NL" dirty="0">
                <a:solidFill>
                  <a:srgbClr val="0070C0"/>
                </a:solidFill>
                <a:latin typeface="Avenir Book" panose="02000503020000020003" pitchFamily="2" charset="0"/>
              </a:rPr>
              <a:t>single</a:t>
            </a:r>
            <a:r>
              <a:rPr lang="en-NL" dirty="0">
                <a:solidFill>
                  <a:srgbClr val="002060"/>
                </a:solidFill>
                <a:latin typeface="Avenir Book" panose="02000503020000020003" pitchFamily="2" charset="0"/>
              </a:rPr>
              <a:t> ratios </a:t>
            </a:r>
            <a:r>
              <a:rPr lang="nl-NL" dirty="0">
                <a:solidFill>
                  <a:srgbClr val="002060"/>
                </a:solidFill>
                <a:latin typeface="Avenir Book" panose="02000503020000020003" pitchFamily="2" charset="0"/>
              </a:rPr>
              <a:t>r</a:t>
            </a:r>
            <a:r>
              <a:rPr lang="en-NL" baseline="-25000" dirty="0">
                <a:solidFill>
                  <a:srgbClr val="002060"/>
                </a:solidFill>
                <a:latin typeface="Avenir Book" panose="02000503020000020003" pitchFamily="2" charset="0"/>
              </a:rPr>
              <a:t>J/</a:t>
            </a:r>
            <a:r>
              <a:rPr lang="nl-NL" baseline="-25000" dirty="0">
                <a:solidFill>
                  <a:srgbClr val="002060"/>
                </a:solidFill>
                <a:latin typeface="arial" panose="020B0604020202020204" pitchFamily="34" charset="0"/>
              </a:rPr>
              <a:t>𝜓</a:t>
            </a:r>
            <a:r>
              <a:rPr lang="nl-NL" dirty="0">
                <a:solidFill>
                  <a:srgbClr val="002060"/>
                </a:solidFill>
                <a:latin typeface="arial" panose="020B0604020202020204" pitchFamily="34" charset="0"/>
              </a:rPr>
              <a:t>, </a:t>
            </a:r>
            <a:r>
              <a:rPr lang="nl-NL" dirty="0">
                <a:solidFill>
                  <a:srgbClr val="002060"/>
                </a:solidFill>
                <a:latin typeface="Avenir Book" panose="02000503020000020003" pitchFamily="2" charset="0"/>
              </a:rPr>
              <a:t>r</a:t>
            </a:r>
            <a:r>
              <a:rPr lang="nl-NL" baseline="-25000" dirty="0">
                <a:solidFill>
                  <a:srgbClr val="002060"/>
                </a:solidFill>
                <a:latin typeface="arial" panose="020B0604020202020204" pitchFamily="34" charset="0"/>
              </a:rPr>
              <a:t>𝜓(2s)</a:t>
            </a:r>
            <a:r>
              <a:rPr lang="nl-NL" dirty="0">
                <a:solidFill>
                  <a:srgbClr val="002060"/>
                </a:solidFill>
                <a:latin typeface="arial" panose="020B0604020202020204" pitchFamily="34" charset="0"/>
              </a:rPr>
              <a:t>:</a:t>
            </a:r>
          </a:p>
          <a:p>
            <a:pPr marL="0" indent="0">
              <a:buNone/>
            </a:pPr>
            <a:endParaRPr lang="nl-NL" dirty="0">
              <a:solidFill>
                <a:srgbClr val="002060"/>
              </a:solidFill>
              <a:latin typeface="arial" panose="020B0604020202020204" pitchFamily="34" charset="0"/>
            </a:endParaRPr>
          </a:p>
          <a:p>
            <a:pPr marL="0" indent="0">
              <a:buNone/>
            </a:pPr>
            <a:endParaRPr lang="nl-NL" dirty="0">
              <a:solidFill>
                <a:srgbClr val="002060"/>
              </a:solidFill>
              <a:latin typeface="arial" panose="020B0604020202020204" pitchFamily="34" charset="0"/>
            </a:endParaRPr>
          </a:p>
          <a:p>
            <a:pPr marL="0" indent="0">
              <a:buNone/>
            </a:pPr>
            <a:endParaRPr lang="nl-NL" dirty="0">
              <a:solidFill>
                <a:srgbClr val="002060"/>
              </a:solidFill>
              <a:latin typeface="arial" panose="020B0604020202020204" pitchFamily="34" charset="0"/>
            </a:endParaRPr>
          </a:p>
          <a:p>
            <a:pPr marL="0" indent="0">
              <a:buNone/>
            </a:pPr>
            <a:r>
              <a:rPr lang="nl-NL" dirty="0">
                <a:solidFill>
                  <a:srgbClr val="002060"/>
                </a:solidFill>
                <a:latin typeface="arial" panose="020B0604020202020204" pitchFamily="34" charset="0"/>
              </a:rPr>
              <a:t>	</a:t>
            </a:r>
            <a:r>
              <a:rPr lang="nl-NL" dirty="0">
                <a:solidFill>
                  <a:srgbClr val="002060"/>
                </a:solidFill>
                <a:latin typeface="Avenir Book" panose="02000503020000020003" pitchFamily="2" charset="0"/>
              </a:rPr>
              <a:t>2. </a:t>
            </a:r>
            <a:r>
              <a:rPr lang="nl-NL" dirty="0">
                <a:solidFill>
                  <a:srgbClr val="D6530F"/>
                </a:solidFill>
                <a:latin typeface="Avenir Book" panose="02000503020000020003" pitchFamily="2" charset="0"/>
              </a:rPr>
              <a:t>double</a:t>
            </a:r>
            <a:r>
              <a:rPr lang="nl-NL" dirty="0">
                <a:solidFill>
                  <a:srgbClr val="002060"/>
                </a:solidFill>
                <a:latin typeface="Avenir Book" panose="02000503020000020003" pitchFamily="2" charset="0"/>
              </a:rPr>
              <a:t> ratio R</a:t>
            </a:r>
            <a:r>
              <a:rPr lang="nl-NL" baseline="-25000" dirty="0">
                <a:solidFill>
                  <a:srgbClr val="002060"/>
                </a:solidFill>
                <a:latin typeface="arial" panose="020B0604020202020204" pitchFamily="34" charset="0"/>
              </a:rPr>
              <a:t>𝜓(2s)</a:t>
            </a:r>
            <a:r>
              <a:rPr lang="nl-NL" dirty="0">
                <a:solidFill>
                  <a:srgbClr val="002060"/>
                </a:solidFill>
                <a:latin typeface="arial" panose="020B0604020202020204" pitchFamily="34" charset="0"/>
              </a:rPr>
              <a:t>:</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758762" y="6534451"/>
            <a:ext cx="4674476"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14</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92EA000-9DB9-4D78-3170-D21C3571044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rcRect/>
          <a:stretch/>
        </p:blipFill>
        <p:spPr>
          <a:xfrm>
            <a:off x="1084947" y="4966702"/>
            <a:ext cx="7840939" cy="91366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857DA1E-0739-90A5-139F-D5BAC4392A8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rcRect/>
          <a:stretch/>
        </p:blipFill>
        <p:spPr>
          <a:xfrm>
            <a:off x="1084947" y="2975145"/>
            <a:ext cx="4365259" cy="90771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6E63C04-9A2B-0838-F288-57506C197E30}"/>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rcRect/>
          <a:stretch/>
        </p:blipFill>
        <p:spPr>
          <a:xfrm>
            <a:off x="6268573" y="2993963"/>
            <a:ext cx="4650933" cy="870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8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r>
                  <a:rPr lang="en-NL" dirty="0">
                    <a:solidFill>
                      <a:srgbClr val="002060"/>
                    </a:solidFill>
                    <a:latin typeface="Avenir Book" panose="02000503020000020003" pitchFamily="2" charset="0"/>
                  </a:rPr>
                  <a:t>Mass fits: </a:t>
                </a:r>
                <a14:m>
                  <m:oMath xmlns:m="http://schemas.openxmlformats.org/officeDocument/2006/math">
                    <m:sSubSup>
                      <m:sSubSupPr>
                        <m:ctrlPr>
                          <a:rPr lang="nl-NL" sz="4400" i="1" dirty="0" smtClean="0">
                            <a:solidFill>
                              <a:srgbClr val="002060"/>
                            </a:solidFill>
                            <a:latin typeface="Cambria Math" panose="02040503050406030204" pitchFamily="18" charset="0"/>
                            <a:cs typeface="Arial" panose="020B0604020202020204" pitchFamily="34" charset="0"/>
                          </a:rPr>
                        </m:ctrlPr>
                      </m:sSubSupPr>
                      <m:e>
                        <m:r>
                          <m:rPr>
                            <m:nor/>
                          </m:rPr>
                          <a:rPr lang="el-GR" sz="4400" dirty="0">
                            <a:solidFill>
                              <a:srgbClr val="002060"/>
                            </a:solidFill>
                            <a:latin typeface="Arial" panose="020B0604020202020204" pitchFamily="34" charset="0"/>
                            <a:cs typeface="Arial" panose="020B0604020202020204" pitchFamily="34" charset="0"/>
                          </a:rPr>
                          <m:t>Λ</m:t>
                        </m:r>
                      </m:e>
                      <m:sub>
                        <m:r>
                          <a:rPr lang="nl-NL" sz="4400" b="0" i="1" dirty="0" smtClean="0">
                            <a:solidFill>
                              <a:srgbClr val="002060"/>
                            </a:solidFill>
                            <a:latin typeface="Cambria Math" panose="02040503050406030204" pitchFamily="18" charset="0"/>
                            <a:cs typeface="Arial" panose="020B0604020202020204" pitchFamily="34" charset="0"/>
                          </a:rPr>
                          <m:t>𝑏</m:t>
                        </m:r>
                      </m:sub>
                      <m:sup>
                        <m:r>
                          <a:rPr lang="nl-NL" sz="4400" b="0" i="1" dirty="0" smtClean="0">
                            <a:solidFill>
                              <a:srgbClr val="002060"/>
                            </a:solidFill>
                            <a:latin typeface="Cambria Math" panose="02040503050406030204" pitchFamily="18" charset="0"/>
                            <a:cs typeface="Arial" panose="020B0604020202020204" pitchFamily="34" charset="0"/>
                          </a:rPr>
                          <m:t>0</m:t>
                        </m:r>
                      </m:sup>
                    </m:sSubSup>
                    <m:r>
                      <m:rPr>
                        <m:nor/>
                      </m:rPr>
                      <a:rPr lang="nl-NL" sz="4400" dirty="0" smtClean="0">
                        <a:solidFill>
                          <a:srgbClr val="002060"/>
                        </a:solidFill>
                        <a:latin typeface="Arial" panose="020B0604020202020204" pitchFamily="34" charset="0"/>
                        <a:cs typeface="Arial" panose="020B0604020202020204" pitchFamily="34" charset="0"/>
                      </a:rPr>
                      <m:t>→</m:t>
                    </m:r>
                    <m:r>
                      <m:rPr>
                        <m:nor/>
                      </m:rPr>
                      <a:rPr lang="nl-NL" sz="4400" b="0" i="0" dirty="0" smtClean="0">
                        <a:solidFill>
                          <a:srgbClr val="002060"/>
                        </a:solidFill>
                        <a:latin typeface="Arial" panose="020B0604020202020204" pitchFamily="34" charset="0"/>
                        <a:cs typeface="Arial" panose="020B0604020202020204" pitchFamily="34" charset="0"/>
                      </a:rPr>
                      <m:t> </m:t>
                    </m:r>
                    <m:r>
                      <m:rPr>
                        <m:nor/>
                      </m:rPr>
                      <a:rPr lang="el-GR" sz="4400" dirty="0" smtClean="0">
                        <a:solidFill>
                          <a:srgbClr val="002060"/>
                        </a:solidFill>
                        <a:latin typeface="Arial" panose="020B0604020202020204" pitchFamily="34" charset="0"/>
                        <a:cs typeface="Arial" panose="020B0604020202020204" pitchFamily="34" charset="0"/>
                      </a:rPr>
                      <m:t>Λ</m:t>
                    </m:r>
                    <m:r>
                      <m:rPr>
                        <m:nor/>
                      </m:rPr>
                      <a:rPr lang="en-GB" sz="4400" i="1" dirty="0" smtClean="0">
                        <a:solidFill>
                          <a:srgbClr val="FF0000"/>
                        </a:solidFill>
                        <a:latin typeface="Avenir Book" panose="02000503020000020003" pitchFamily="2" charset="0"/>
                      </a:rPr>
                      <m:t>J</m:t>
                    </m:r>
                    <m:r>
                      <m:rPr>
                        <m:nor/>
                      </m:rPr>
                      <a:rPr lang="en-GB" sz="4400" i="1" dirty="0" smtClean="0">
                        <a:solidFill>
                          <a:srgbClr val="FF0000"/>
                        </a:solidFill>
                        <a:latin typeface="Avenir Book" panose="02000503020000020003" pitchFamily="2" charset="0"/>
                      </a:rPr>
                      <m:t>/</m:t>
                    </m:r>
                    <m:r>
                      <m:rPr>
                        <m:nor/>
                      </m:rPr>
                      <a:rPr lang="nl-NL" sz="4400" dirty="0" smtClean="0">
                        <a:solidFill>
                          <a:srgbClr val="FF0000"/>
                        </a:solidFill>
                        <a:latin typeface="arial" panose="020B0604020202020204" pitchFamily="34" charset="0"/>
                      </a:rPr>
                      <m:t>𝜓</m:t>
                    </m:r>
                    <m:r>
                      <m:rPr>
                        <m:nor/>
                      </m:rPr>
                      <a:rPr lang="nl-NL" sz="4400" b="0" i="0" dirty="0" smtClean="0">
                        <a:solidFill>
                          <a:srgbClr val="002060"/>
                        </a:solidFill>
                        <a:latin typeface="arial" panose="020B0604020202020204" pitchFamily="34" charset="0"/>
                      </a:rPr>
                      <m:t>(</m:t>
                    </m:r>
                    <m:r>
                      <m:rPr>
                        <m:nor/>
                      </m:rPr>
                      <a:rPr lang="nl-NL" sz="4400" dirty="0">
                        <a:solidFill>
                          <a:srgbClr val="002060"/>
                        </a:solidFill>
                        <a:latin typeface="Arial" panose="020B0604020202020204" pitchFamily="34" charset="0"/>
                        <a:cs typeface="Arial" panose="020B0604020202020204" pitchFamily="34" charset="0"/>
                      </a:rPr>
                      <m:t>→</m:t>
                    </m:r>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i="1" dirty="0">
                            <a:solidFill>
                              <a:srgbClr val="002060"/>
                            </a:solidFill>
                            <a:latin typeface="Cambria Math" panose="02040503050406030204" pitchFamily="18" charset="0"/>
                          </a:rPr>
                          <m:t>+</m:t>
                        </m:r>
                      </m:sup>
                    </m:sSup>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i="1" dirty="0">
                            <a:solidFill>
                              <a:srgbClr val="002060"/>
                            </a:solidFill>
                            <a:latin typeface="Cambria Math" panose="02040503050406030204" pitchFamily="18" charset="0"/>
                          </a:rPr>
                          <m:t>−</m:t>
                        </m:r>
                      </m:sup>
                    </m:sSup>
                    <m:r>
                      <a:rPr lang="nl-NL" sz="4400" b="0" i="1" dirty="0" smtClean="0">
                        <a:solidFill>
                          <a:srgbClr val="002060"/>
                        </a:solidFill>
                        <a:latin typeface="Cambria Math" panose="02040503050406030204" pitchFamily="18" charset="0"/>
                      </a:rPr>
                      <m:t>) </m:t>
                    </m:r>
                  </m:oMath>
                </a14:m>
                <a:endParaRPr lang="en-NL" dirty="0">
                  <a:latin typeface="Avenir Book" panose="02000503020000020003" pitchFamily="2" charset="0"/>
                </a:endParaRPr>
              </a:p>
            </p:txBody>
          </p:sp>
        </mc:Choice>
        <mc:Fallback xmlns="">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365126"/>
                <a:ext cx="10515600" cy="1082674"/>
              </a:xfrm>
              <a:blipFill>
                <a:blip r:embed="rId2"/>
                <a:stretch>
                  <a:fillRect l="-2413" b="-1034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15</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00A749-D030-FD55-B7FF-732163CDDB02}"/>
              </a:ext>
            </a:extLst>
          </p:cNvPr>
          <p:cNvPicPr>
            <a:picLocks noChangeAspect="1"/>
          </p:cNvPicPr>
          <p:nvPr/>
        </p:nvPicPr>
        <p:blipFill>
          <a:blip r:embed="rId3"/>
          <a:srcRect/>
          <a:stretch/>
        </p:blipFill>
        <p:spPr>
          <a:xfrm rot="5400000">
            <a:off x="1472645" y="794078"/>
            <a:ext cx="3862112" cy="5702651"/>
          </a:xfrm>
          <a:prstGeom prst="rect">
            <a:avLst/>
          </a:prstGeom>
        </p:spPr>
      </p:pic>
      <p:pic>
        <p:nvPicPr>
          <p:cNvPr id="4" name="Picture 3">
            <a:extLst>
              <a:ext uri="{FF2B5EF4-FFF2-40B4-BE49-F238E27FC236}">
                <a16:creationId xmlns:a16="http://schemas.microsoft.com/office/drawing/2014/main" id="{91667313-1272-3C0C-E27D-95A11D03F71C}"/>
              </a:ext>
            </a:extLst>
          </p:cNvPr>
          <p:cNvPicPr>
            <a:picLocks noChangeAspect="1"/>
          </p:cNvPicPr>
          <p:nvPr/>
        </p:nvPicPr>
        <p:blipFill>
          <a:blip r:embed="rId4"/>
          <a:srcRect/>
          <a:stretch/>
        </p:blipFill>
        <p:spPr>
          <a:xfrm rot="5400000">
            <a:off x="7016270" y="794079"/>
            <a:ext cx="3862112" cy="570264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D86F0B-EEF8-E337-3058-C44C1E5D56D5}"/>
                  </a:ext>
                </a:extLst>
              </p:cNvPr>
              <p:cNvSpPr txBox="1"/>
              <p:nvPr/>
            </p:nvSpPr>
            <p:spPr>
              <a:xfrm>
                <a:off x="6255027" y="5576460"/>
                <a:ext cx="3884396" cy="382028"/>
              </a:xfrm>
              <a:prstGeom prst="rect">
                <a:avLst/>
              </a:prstGeom>
              <a:noFill/>
            </p:spPr>
            <p:txBody>
              <a:bodyPr wrap="square" rtlCol="0">
                <a:spAutoFit/>
              </a:bodyPr>
              <a:lstStyle/>
              <a:p>
                <a:r>
                  <a:rPr lang="en-NL" b="1" dirty="0">
                    <a:solidFill>
                      <a:srgbClr val="D6530F"/>
                    </a:solidFill>
                    <a:latin typeface="Avenir Book" panose="02000503020000020003" pitchFamily="2" charset="0"/>
                  </a:rPr>
                  <a:t>muon mode: </a:t>
                </a:r>
                <a14:m>
                  <m:oMath xmlns:m="http://schemas.openxmlformats.org/officeDocument/2006/math">
                    <m:sSubSup>
                      <m:sSubSupPr>
                        <m:ctrlPr>
                          <a:rPr lang="nl-NL" sz="1800" i="1" dirty="0" smtClean="0">
                            <a:solidFill>
                              <a:srgbClr val="D6530F"/>
                            </a:solidFill>
                            <a:latin typeface="Cambria Math" panose="02040503050406030204" pitchFamily="18" charset="0"/>
                            <a:cs typeface="Arial" panose="020B0604020202020204" pitchFamily="34" charset="0"/>
                          </a:rPr>
                        </m:ctrlPr>
                      </m:sSubSupPr>
                      <m:e>
                        <m:r>
                          <m:rPr>
                            <m:nor/>
                          </m:rPr>
                          <a:rPr lang="el-GR" sz="1800" dirty="0">
                            <a:solidFill>
                              <a:srgbClr val="D6530F"/>
                            </a:solidFill>
                            <a:latin typeface="Avenir Book" panose="02000503020000020003" pitchFamily="2" charset="0"/>
                            <a:cs typeface="Arial" panose="020B0604020202020204" pitchFamily="34" charset="0"/>
                          </a:rPr>
                          <m:t>Λ</m:t>
                        </m:r>
                      </m:e>
                      <m:sub>
                        <m:r>
                          <a:rPr lang="nl-NL" sz="1800" b="0" i="1" dirty="0" smtClean="0">
                            <a:solidFill>
                              <a:srgbClr val="D6530F"/>
                            </a:solidFill>
                            <a:latin typeface="Cambria Math" panose="02040503050406030204" pitchFamily="18" charset="0"/>
                            <a:cs typeface="Arial" panose="020B0604020202020204" pitchFamily="34" charset="0"/>
                          </a:rPr>
                          <m:t>𝑏</m:t>
                        </m:r>
                      </m:sub>
                      <m:sup>
                        <m:r>
                          <a:rPr lang="nl-NL" sz="1800" b="0" i="1" dirty="0" smtClean="0">
                            <a:solidFill>
                              <a:srgbClr val="D6530F"/>
                            </a:solidFill>
                            <a:latin typeface="Cambria Math" panose="02040503050406030204" pitchFamily="18" charset="0"/>
                            <a:cs typeface="Arial" panose="020B0604020202020204" pitchFamily="34" charset="0"/>
                          </a:rPr>
                          <m:t>0</m:t>
                        </m:r>
                      </m:sup>
                    </m:sSubSup>
                    <m:r>
                      <m:rPr>
                        <m:nor/>
                      </m:rPr>
                      <a:rPr lang="nl-NL" sz="1800" dirty="0" smtClean="0">
                        <a:solidFill>
                          <a:srgbClr val="D6530F"/>
                        </a:solidFill>
                        <a:latin typeface="Avenir Book" panose="02000503020000020003" pitchFamily="2" charset="0"/>
                        <a:cs typeface="Arial" panose="020B0604020202020204" pitchFamily="34" charset="0"/>
                      </a:rPr>
                      <m:t>→</m:t>
                    </m:r>
                    <m:r>
                      <m:rPr>
                        <m:nor/>
                      </m:rPr>
                      <a:rPr lang="nl-NL" sz="1800" b="0" i="0" dirty="0" smtClean="0">
                        <a:solidFill>
                          <a:srgbClr val="D6530F"/>
                        </a:solidFill>
                        <a:latin typeface="Avenir Book" panose="02000503020000020003" pitchFamily="2" charset="0"/>
                        <a:cs typeface="Arial" panose="020B0604020202020204" pitchFamily="34" charset="0"/>
                      </a:rPr>
                      <m:t> </m:t>
                    </m:r>
                    <m:r>
                      <m:rPr>
                        <m:nor/>
                      </m:rPr>
                      <a:rPr lang="el-GR" sz="1800" dirty="0" smtClean="0">
                        <a:solidFill>
                          <a:srgbClr val="D6530F"/>
                        </a:solidFill>
                        <a:latin typeface="Avenir Book" panose="02000503020000020003" pitchFamily="2" charset="0"/>
                        <a:cs typeface="Arial" panose="020B0604020202020204" pitchFamily="34" charset="0"/>
                      </a:rPr>
                      <m:t>Λ</m:t>
                    </m:r>
                    <m:r>
                      <m:rPr>
                        <m:nor/>
                      </m:rPr>
                      <a:rPr lang="en-GB" sz="1800" i="1" dirty="0">
                        <a:solidFill>
                          <a:srgbClr val="D6530F"/>
                        </a:solidFill>
                        <a:latin typeface="Avenir Book" panose="02000503020000020003" pitchFamily="2" charset="0"/>
                      </a:rPr>
                      <m:t>J</m:t>
                    </m:r>
                    <m:r>
                      <m:rPr>
                        <m:nor/>
                      </m:rPr>
                      <a:rPr lang="en-GB" sz="1800" i="1" dirty="0">
                        <a:solidFill>
                          <a:srgbClr val="D6530F"/>
                        </a:solidFill>
                        <a:latin typeface="Avenir Book" panose="02000503020000020003" pitchFamily="2" charset="0"/>
                      </a:rPr>
                      <m:t>/</m:t>
                    </m:r>
                    <m:r>
                      <m:rPr>
                        <m:nor/>
                      </m:rPr>
                      <a:rPr lang="nl-NL" sz="1800" dirty="0">
                        <a:solidFill>
                          <a:srgbClr val="D6530F"/>
                        </a:solidFill>
                        <a:latin typeface="Avenir Book" panose="02000503020000020003" pitchFamily="2" charset="0"/>
                      </a:rPr>
                      <m:t>𝜓</m:t>
                    </m:r>
                    <m:r>
                      <m:rPr>
                        <m:nor/>
                      </m:rPr>
                      <a:rPr lang="nl-NL" sz="1800" b="0" i="0" dirty="0" smtClean="0">
                        <a:solidFill>
                          <a:srgbClr val="D6530F"/>
                        </a:solidFill>
                        <a:latin typeface="Avenir Book" panose="02000503020000020003" pitchFamily="2" charset="0"/>
                      </a:rPr>
                      <m:t>(</m:t>
                    </m:r>
                    <m:r>
                      <m:rPr>
                        <m:nor/>
                      </m:rPr>
                      <a:rPr lang="nl-NL" sz="1800" dirty="0">
                        <a:solidFill>
                          <a:srgbClr val="D6530F"/>
                        </a:solidFill>
                        <a:latin typeface="Avenir Book" panose="02000503020000020003" pitchFamily="2" charset="0"/>
                        <a:cs typeface="Arial" panose="020B0604020202020204" pitchFamily="34" charset="0"/>
                      </a:rPr>
                      <m:t>→</m:t>
                    </m:r>
                    <m:sSup>
                      <m:sSupPr>
                        <m:ctrlPr>
                          <a:rPr lang="en-NL" sz="1800" i="1" dirty="0" smtClean="0">
                            <a:solidFill>
                              <a:srgbClr val="D6530F"/>
                            </a:solidFill>
                            <a:latin typeface="Cambria Math" panose="02040503050406030204" pitchFamily="18" charset="0"/>
                          </a:rPr>
                        </m:ctrlPr>
                      </m:sSupPr>
                      <m:e>
                        <m:r>
                          <m:rPr>
                            <m:nor/>
                          </m:rPr>
                          <a:rPr lang="en-NL" sz="1800" dirty="0">
                            <a:solidFill>
                              <a:srgbClr val="D6530F"/>
                            </a:solidFill>
                            <a:latin typeface="Avenir Book" panose="02000503020000020003" pitchFamily="2" charset="0"/>
                          </a:rPr>
                          <m:t>µ</m:t>
                        </m:r>
                      </m:e>
                      <m:sup>
                        <m:r>
                          <a:rPr lang="nl-NL" sz="1800" b="0" i="1" dirty="0" smtClean="0">
                            <a:solidFill>
                              <a:srgbClr val="D6530F"/>
                            </a:solidFill>
                            <a:latin typeface="Cambria Math" panose="02040503050406030204" pitchFamily="18" charset="0"/>
                          </a:rPr>
                          <m:t>+</m:t>
                        </m:r>
                      </m:sup>
                    </m:sSup>
                    <m:sSup>
                      <m:sSupPr>
                        <m:ctrlPr>
                          <a:rPr lang="en-NL" sz="1800" i="1" dirty="0">
                            <a:solidFill>
                              <a:srgbClr val="D6530F"/>
                            </a:solidFill>
                            <a:latin typeface="Cambria Math" panose="02040503050406030204" pitchFamily="18" charset="0"/>
                          </a:rPr>
                        </m:ctrlPr>
                      </m:sSupPr>
                      <m:e>
                        <m:r>
                          <m:rPr>
                            <m:nor/>
                          </m:rPr>
                          <a:rPr lang="en-NL" sz="1800" dirty="0">
                            <a:solidFill>
                              <a:srgbClr val="D6530F"/>
                            </a:solidFill>
                            <a:latin typeface="Avenir Book" panose="02000503020000020003" pitchFamily="2" charset="0"/>
                          </a:rPr>
                          <m:t>µ</m:t>
                        </m:r>
                      </m:e>
                      <m:sup>
                        <m:r>
                          <a:rPr lang="nl-NL" sz="1800" b="0" i="1" dirty="0" smtClean="0">
                            <a:solidFill>
                              <a:srgbClr val="D6530F"/>
                            </a:solidFill>
                            <a:latin typeface="Cambria Math" panose="02040503050406030204" pitchFamily="18" charset="0"/>
                          </a:rPr>
                          <m:t>−</m:t>
                        </m:r>
                      </m:sup>
                    </m:sSup>
                    <m:r>
                      <a:rPr lang="nl-NL" sz="1800" b="0" i="1" dirty="0" smtClean="0">
                        <a:solidFill>
                          <a:srgbClr val="D6530F"/>
                        </a:solidFill>
                        <a:latin typeface="Cambria Math" panose="02040503050406030204" pitchFamily="18" charset="0"/>
                      </a:rPr>
                      <m:t>)</m:t>
                    </m:r>
                  </m:oMath>
                </a14:m>
                <a:endParaRPr lang="en-NL" b="1" dirty="0">
                  <a:solidFill>
                    <a:srgbClr val="D6530F"/>
                  </a:solidFill>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F4D86F0B-EEF8-E337-3058-C44C1E5D56D5}"/>
                  </a:ext>
                </a:extLst>
              </p:cNvPr>
              <p:cNvSpPr txBox="1">
                <a:spLocks noRot="1" noChangeAspect="1" noMove="1" noResize="1" noEditPoints="1" noAdjustHandles="1" noChangeArrowheads="1" noChangeShapeType="1" noTextEdit="1"/>
              </p:cNvSpPr>
              <p:nvPr/>
            </p:nvSpPr>
            <p:spPr>
              <a:xfrm>
                <a:off x="6255027" y="5576460"/>
                <a:ext cx="3884396" cy="382028"/>
              </a:xfrm>
              <a:prstGeom prst="rect">
                <a:avLst/>
              </a:prstGeom>
              <a:blipFill>
                <a:blip r:embed="rId5"/>
                <a:stretch>
                  <a:fillRect l="-1303" t="-10000" b="-26667"/>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67F5F8-C9A9-33C3-A062-21887638D243}"/>
                  </a:ext>
                </a:extLst>
              </p:cNvPr>
              <p:cNvSpPr txBox="1"/>
              <p:nvPr/>
            </p:nvSpPr>
            <p:spPr>
              <a:xfrm>
                <a:off x="552374" y="5576460"/>
                <a:ext cx="4181672" cy="382028"/>
              </a:xfrm>
              <a:prstGeom prst="rect">
                <a:avLst/>
              </a:prstGeom>
              <a:noFill/>
            </p:spPr>
            <p:txBody>
              <a:bodyPr wrap="square" rtlCol="0">
                <a:spAutoFit/>
              </a:bodyPr>
              <a:lstStyle/>
              <a:p>
                <a:r>
                  <a:rPr lang="en-NL" b="1" dirty="0">
                    <a:solidFill>
                      <a:schemeClr val="accent5">
                        <a:lumMod val="75000"/>
                      </a:schemeClr>
                    </a:solidFill>
                    <a:latin typeface="Avenir Book" panose="02000503020000020003" pitchFamily="2" charset="0"/>
                  </a:rPr>
                  <a:t>electron mode: </a:t>
                </a:r>
                <a14:m>
                  <m:oMath xmlns:m="http://schemas.openxmlformats.org/officeDocument/2006/math">
                    <m:sSubSup>
                      <m:sSubSupPr>
                        <m:ctrlPr>
                          <a:rPr lang="nl-NL" sz="1800" i="1" dirty="0" smtClean="0">
                            <a:solidFill>
                              <a:srgbClr val="0070C0"/>
                            </a:solidFill>
                            <a:latin typeface="Cambria Math" panose="02040503050406030204" pitchFamily="18" charset="0"/>
                            <a:cs typeface="Arial" panose="020B0604020202020204" pitchFamily="34" charset="0"/>
                          </a:rPr>
                        </m:ctrlPr>
                      </m:sSubSupPr>
                      <m:e>
                        <m:r>
                          <m:rPr>
                            <m:nor/>
                          </m:rPr>
                          <a:rPr lang="el-GR" sz="1800" dirty="0">
                            <a:solidFill>
                              <a:srgbClr val="0070C0"/>
                            </a:solidFill>
                            <a:latin typeface="Avenir Book" panose="02000503020000020003" pitchFamily="2" charset="0"/>
                            <a:cs typeface="Arial" panose="020B0604020202020204" pitchFamily="34" charset="0"/>
                          </a:rPr>
                          <m:t>Λ</m:t>
                        </m:r>
                      </m:e>
                      <m:sub>
                        <m:r>
                          <a:rPr lang="nl-NL" sz="1800" b="0" i="1" dirty="0" smtClean="0">
                            <a:solidFill>
                              <a:srgbClr val="0070C0"/>
                            </a:solidFill>
                            <a:latin typeface="Cambria Math" panose="02040503050406030204" pitchFamily="18" charset="0"/>
                            <a:cs typeface="Arial" panose="020B0604020202020204" pitchFamily="34" charset="0"/>
                          </a:rPr>
                          <m:t>𝑏</m:t>
                        </m:r>
                      </m:sub>
                      <m:sup>
                        <m:r>
                          <a:rPr lang="nl-NL" sz="1800" b="0" i="1" dirty="0" smtClean="0">
                            <a:solidFill>
                              <a:srgbClr val="0070C0"/>
                            </a:solidFill>
                            <a:latin typeface="Cambria Math" panose="02040503050406030204" pitchFamily="18" charset="0"/>
                            <a:cs typeface="Arial" panose="020B0604020202020204" pitchFamily="34" charset="0"/>
                          </a:rPr>
                          <m:t>0</m:t>
                        </m:r>
                      </m:sup>
                    </m:sSubSup>
                    <m:r>
                      <m:rPr>
                        <m:nor/>
                      </m:rPr>
                      <a:rPr lang="nl-NL" sz="1800" dirty="0" smtClean="0">
                        <a:solidFill>
                          <a:srgbClr val="0070C0"/>
                        </a:solidFill>
                        <a:latin typeface="Avenir Book" panose="02000503020000020003" pitchFamily="2" charset="0"/>
                        <a:cs typeface="Arial" panose="020B0604020202020204" pitchFamily="34" charset="0"/>
                      </a:rPr>
                      <m:t>→</m:t>
                    </m:r>
                    <m:r>
                      <m:rPr>
                        <m:nor/>
                      </m:rPr>
                      <a:rPr lang="nl-NL" sz="1800" b="0" i="0" dirty="0" smtClean="0">
                        <a:solidFill>
                          <a:srgbClr val="0070C0"/>
                        </a:solidFill>
                        <a:latin typeface="Avenir Book" panose="02000503020000020003" pitchFamily="2" charset="0"/>
                        <a:cs typeface="Arial" panose="020B0604020202020204" pitchFamily="34" charset="0"/>
                      </a:rPr>
                      <m:t> </m:t>
                    </m:r>
                    <m:r>
                      <m:rPr>
                        <m:nor/>
                      </m:rPr>
                      <a:rPr lang="el-GR" sz="1800" dirty="0" smtClean="0">
                        <a:solidFill>
                          <a:srgbClr val="0070C0"/>
                        </a:solidFill>
                        <a:latin typeface="Avenir Book" panose="02000503020000020003" pitchFamily="2" charset="0"/>
                        <a:cs typeface="Arial" panose="020B0604020202020204" pitchFamily="34" charset="0"/>
                      </a:rPr>
                      <m:t>Λ</m:t>
                    </m:r>
                    <m:r>
                      <m:rPr>
                        <m:nor/>
                      </m:rPr>
                      <a:rPr lang="en-GB" sz="1800" i="1" dirty="0">
                        <a:solidFill>
                          <a:srgbClr val="0070C0"/>
                        </a:solidFill>
                        <a:latin typeface="Avenir Book" panose="02000503020000020003" pitchFamily="2" charset="0"/>
                      </a:rPr>
                      <m:t>J</m:t>
                    </m:r>
                    <m:r>
                      <m:rPr>
                        <m:nor/>
                      </m:rPr>
                      <a:rPr lang="en-GB" sz="1800" i="1" dirty="0">
                        <a:solidFill>
                          <a:srgbClr val="0070C0"/>
                        </a:solidFill>
                        <a:latin typeface="Avenir Book" panose="02000503020000020003" pitchFamily="2" charset="0"/>
                      </a:rPr>
                      <m:t>/</m:t>
                    </m:r>
                    <m:r>
                      <m:rPr>
                        <m:nor/>
                      </m:rPr>
                      <a:rPr lang="nl-NL" sz="1800" dirty="0">
                        <a:solidFill>
                          <a:srgbClr val="0070C0"/>
                        </a:solidFill>
                        <a:latin typeface="Avenir Book" panose="02000503020000020003" pitchFamily="2" charset="0"/>
                      </a:rPr>
                      <m:t>𝜓</m:t>
                    </m:r>
                    <m:r>
                      <m:rPr>
                        <m:nor/>
                      </m:rPr>
                      <a:rPr lang="nl-NL" sz="1800" b="0" i="0" dirty="0" smtClean="0">
                        <a:solidFill>
                          <a:srgbClr val="0070C0"/>
                        </a:solidFill>
                        <a:latin typeface="Avenir Book" panose="02000503020000020003" pitchFamily="2" charset="0"/>
                      </a:rPr>
                      <m:t>(</m:t>
                    </m:r>
                    <m:r>
                      <m:rPr>
                        <m:nor/>
                      </m:rPr>
                      <a:rPr lang="nl-NL" sz="1800" dirty="0">
                        <a:solidFill>
                          <a:srgbClr val="0070C0"/>
                        </a:solidFill>
                        <a:latin typeface="Avenir Book" panose="02000503020000020003" pitchFamily="2" charset="0"/>
                        <a:cs typeface="Arial" panose="020B0604020202020204" pitchFamily="34" charset="0"/>
                      </a:rPr>
                      <m:t>→</m:t>
                    </m:r>
                    <m:sSup>
                      <m:sSupPr>
                        <m:ctrlPr>
                          <a:rPr lang="en-NL" sz="1800" i="1" dirty="0" smtClean="0">
                            <a:solidFill>
                              <a:srgbClr val="0070C0"/>
                            </a:solidFill>
                            <a:latin typeface="Cambria Math" panose="02040503050406030204" pitchFamily="18" charset="0"/>
                          </a:rPr>
                        </m:ctrlPr>
                      </m:sSupPr>
                      <m:e>
                        <m:r>
                          <m:rPr>
                            <m:nor/>
                          </m:rPr>
                          <a:rPr lang="nl-NL" sz="1800" b="0" i="0" dirty="0" smtClean="0">
                            <a:solidFill>
                              <a:srgbClr val="0070C0"/>
                            </a:solidFill>
                            <a:latin typeface="Avenir Book" panose="02000503020000020003" pitchFamily="2" charset="0"/>
                          </a:rPr>
                          <m:t>e</m:t>
                        </m:r>
                      </m:e>
                      <m:sup>
                        <m:r>
                          <a:rPr lang="nl-NL" sz="1800" b="0" i="1" dirty="0" smtClean="0">
                            <a:solidFill>
                              <a:srgbClr val="0070C0"/>
                            </a:solidFill>
                            <a:latin typeface="Cambria Math" panose="02040503050406030204" pitchFamily="18" charset="0"/>
                          </a:rPr>
                          <m:t>+</m:t>
                        </m:r>
                      </m:sup>
                    </m:sSup>
                    <m:sSup>
                      <m:sSupPr>
                        <m:ctrlPr>
                          <a:rPr lang="en-NL" sz="1800" i="1" dirty="0">
                            <a:solidFill>
                              <a:srgbClr val="0070C0"/>
                            </a:solidFill>
                            <a:latin typeface="Cambria Math" panose="02040503050406030204" pitchFamily="18" charset="0"/>
                          </a:rPr>
                        </m:ctrlPr>
                      </m:sSupPr>
                      <m:e>
                        <m:r>
                          <m:rPr>
                            <m:nor/>
                          </m:rPr>
                          <a:rPr lang="nl-NL" sz="1800" b="0" i="0" dirty="0" smtClean="0">
                            <a:solidFill>
                              <a:srgbClr val="0070C0"/>
                            </a:solidFill>
                            <a:latin typeface="Avenir Book" panose="02000503020000020003" pitchFamily="2" charset="0"/>
                          </a:rPr>
                          <m:t>e</m:t>
                        </m:r>
                      </m:e>
                      <m:sup>
                        <m:r>
                          <a:rPr lang="nl-NL" sz="1800" b="0" i="1" dirty="0" smtClean="0">
                            <a:solidFill>
                              <a:srgbClr val="0070C0"/>
                            </a:solidFill>
                            <a:latin typeface="Cambria Math" panose="02040503050406030204" pitchFamily="18" charset="0"/>
                          </a:rPr>
                          <m:t>−</m:t>
                        </m:r>
                      </m:sup>
                    </m:sSup>
                    <m:r>
                      <a:rPr lang="nl-NL" sz="1800" b="0" i="1" dirty="0" smtClean="0">
                        <a:solidFill>
                          <a:srgbClr val="0070C0"/>
                        </a:solidFill>
                        <a:latin typeface="Cambria Math" panose="02040503050406030204" pitchFamily="18" charset="0"/>
                      </a:rPr>
                      <m:t>)</m:t>
                    </m:r>
                  </m:oMath>
                </a14:m>
                <a:endParaRPr lang="en-NL" b="1" dirty="0">
                  <a:solidFill>
                    <a:schemeClr val="accent5">
                      <a:lumMod val="75000"/>
                    </a:schemeClr>
                  </a:solidFill>
                  <a:latin typeface="Avenir Book" panose="02000503020000020003" pitchFamily="2" charset="0"/>
                </a:endParaRPr>
              </a:p>
            </p:txBody>
          </p:sp>
        </mc:Choice>
        <mc:Fallback xmlns="">
          <p:sp>
            <p:nvSpPr>
              <p:cNvPr id="6" name="TextBox 5">
                <a:extLst>
                  <a:ext uri="{FF2B5EF4-FFF2-40B4-BE49-F238E27FC236}">
                    <a16:creationId xmlns:a16="http://schemas.microsoft.com/office/drawing/2014/main" id="{7667F5F8-C9A9-33C3-A062-21887638D243}"/>
                  </a:ext>
                </a:extLst>
              </p:cNvPr>
              <p:cNvSpPr txBox="1">
                <a:spLocks noRot="1" noChangeAspect="1" noMove="1" noResize="1" noEditPoints="1" noAdjustHandles="1" noChangeArrowheads="1" noChangeShapeType="1" noTextEdit="1"/>
              </p:cNvSpPr>
              <p:nvPr/>
            </p:nvSpPr>
            <p:spPr>
              <a:xfrm>
                <a:off x="552374" y="5576460"/>
                <a:ext cx="4181672" cy="382028"/>
              </a:xfrm>
              <a:prstGeom prst="rect">
                <a:avLst/>
              </a:prstGeom>
              <a:blipFill>
                <a:blip r:embed="rId6"/>
                <a:stretch>
                  <a:fillRect l="-1212" t="-10000" b="-26667"/>
                </a:stretch>
              </a:blipFill>
            </p:spPr>
            <p:txBody>
              <a:bodyPr/>
              <a:lstStyle/>
              <a:p>
                <a:r>
                  <a:rPr lang="en-NL">
                    <a:noFill/>
                  </a:rPr>
                  <a:t> </a:t>
                </a:r>
              </a:p>
            </p:txBody>
          </p:sp>
        </mc:Fallback>
      </mc:AlternateContent>
      <p:sp>
        <p:nvSpPr>
          <p:cNvPr id="7" name="Rectangle 6">
            <a:extLst>
              <a:ext uri="{FF2B5EF4-FFF2-40B4-BE49-F238E27FC236}">
                <a16:creationId xmlns:a16="http://schemas.microsoft.com/office/drawing/2014/main" id="{4F32F8E8-80C5-8EEA-332A-856DC236F648}"/>
              </a:ext>
            </a:extLst>
          </p:cNvPr>
          <p:cNvSpPr/>
          <p:nvPr/>
        </p:nvSpPr>
        <p:spPr>
          <a:xfrm>
            <a:off x="552374" y="1459375"/>
            <a:ext cx="2341297" cy="40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12" name="Rectangle 11">
            <a:extLst>
              <a:ext uri="{FF2B5EF4-FFF2-40B4-BE49-F238E27FC236}">
                <a16:creationId xmlns:a16="http://schemas.microsoft.com/office/drawing/2014/main" id="{7EB889C1-CC58-51E1-5113-C99AD7A7E445}"/>
              </a:ext>
            </a:extLst>
          </p:cNvPr>
          <p:cNvSpPr/>
          <p:nvPr/>
        </p:nvSpPr>
        <p:spPr>
          <a:xfrm>
            <a:off x="6119150" y="1459375"/>
            <a:ext cx="2341297" cy="40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14" name="TextBox 13">
            <a:extLst>
              <a:ext uri="{FF2B5EF4-FFF2-40B4-BE49-F238E27FC236}">
                <a16:creationId xmlns:a16="http://schemas.microsoft.com/office/drawing/2014/main" id="{EDB3E570-E905-F9F3-B8AE-BE6F827F9335}"/>
              </a:ext>
            </a:extLst>
          </p:cNvPr>
          <p:cNvSpPr txBox="1"/>
          <p:nvPr/>
        </p:nvSpPr>
        <p:spPr>
          <a:xfrm>
            <a:off x="6830321" y="1575847"/>
            <a:ext cx="729205" cy="261610"/>
          </a:xfrm>
          <a:prstGeom prst="rect">
            <a:avLst/>
          </a:prstGeom>
          <a:noFill/>
        </p:spPr>
        <p:txBody>
          <a:bodyPr wrap="square" rtlCol="0">
            <a:spAutoFit/>
          </a:bodyPr>
          <a:lstStyle/>
          <a:p>
            <a:r>
              <a:rPr lang="en-NL" sz="1100" dirty="0"/>
              <a:t>x10</a:t>
            </a:r>
            <a:r>
              <a:rPr lang="en-NL" sz="1100" baseline="30000" dirty="0"/>
              <a:t>3</a:t>
            </a:r>
            <a:endParaRPr lang="en-NL" sz="1200" dirty="0"/>
          </a:p>
        </p:txBody>
      </p:sp>
      <p:sp>
        <p:nvSpPr>
          <p:cNvPr id="15" name="TextBox 14">
            <a:extLst>
              <a:ext uri="{FF2B5EF4-FFF2-40B4-BE49-F238E27FC236}">
                <a16:creationId xmlns:a16="http://schemas.microsoft.com/office/drawing/2014/main" id="{42C5F4B5-145C-C66E-3F7D-AA727C28CA04}"/>
              </a:ext>
            </a:extLst>
          </p:cNvPr>
          <p:cNvSpPr txBox="1"/>
          <p:nvPr/>
        </p:nvSpPr>
        <p:spPr>
          <a:xfrm>
            <a:off x="1745429" y="2034244"/>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endParaRPr lang="en-NL"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AA83F8D-E4F9-DA97-742E-6E01BE43C588}"/>
              </a:ext>
            </a:extLst>
          </p:cNvPr>
          <p:cNvSpPr txBox="1"/>
          <p:nvPr/>
        </p:nvSpPr>
        <p:spPr>
          <a:xfrm>
            <a:off x="7160873" y="2034244"/>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endParaRPr lang="en-NL" sz="1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5AC40E2-8028-A693-8CA4-B297A7D1A013}"/>
              </a:ext>
            </a:extLst>
          </p:cNvPr>
          <p:cNvSpPr txBox="1"/>
          <p:nvPr/>
        </p:nvSpPr>
        <p:spPr>
          <a:xfrm>
            <a:off x="3955006" y="2753466"/>
            <a:ext cx="1235149" cy="246221"/>
          </a:xfrm>
          <a:prstGeom prst="rect">
            <a:avLst/>
          </a:prstGeom>
          <a:noFill/>
        </p:spPr>
        <p:txBody>
          <a:bodyPr wrap="square" rtlCol="0">
            <a:spAutoFit/>
          </a:bodyPr>
          <a:lstStyle/>
          <a:p>
            <a:r>
              <a:rPr lang="en-NL" sz="1000" dirty="0"/>
              <a:t>N</a:t>
            </a:r>
            <a:r>
              <a:rPr lang="en-NL" sz="1000" baseline="-25000" dirty="0"/>
              <a:t>sig </a:t>
            </a:r>
            <a:r>
              <a:rPr lang="en-NL" sz="1000" dirty="0"/>
              <a:t>= 1425 ± 48</a:t>
            </a:r>
          </a:p>
        </p:txBody>
      </p:sp>
      <p:sp>
        <p:nvSpPr>
          <p:cNvPr id="18" name="TextBox 17">
            <a:extLst>
              <a:ext uri="{FF2B5EF4-FFF2-40B4-BE49-F238E27FC236}">
                <a16:creationId xmlns:a16="http://schemas.microsoft.com/office/drawing/2014/main" id="{8A913A18-F83B-C32E-7D81-6583C781FB41}"/>
              </a:ext>
            </a:extLst>
          </p:cNvPr>
          <p:cNvSpPr txBox="1"/>
          <p:nvPr/>
        </p:nvSpPr>
        <p:spPr>
          <a:xfrm>
            <a:off x="9475482" y="2753466"/>
            <a:ext cx="1235149" cy="246221"/>
          </a:xfrm>
          <a:prstGeom prst="rect">
            <a:avLst/>
          </a:prstGeom>
          <a:noFill/>
        </p:spPr>
        <p:txBody>
          <a:bodyPr wrap="square" rtlCol="0">
            <a:spAutoFit/>
          </a:bodyPr>
          <a:lstStyle/>
          <a:p>
            <a:r>
              <a:rPr lang="en-NL" sz="1000" dirty="0"/>
              <a:t>N</a:t>
            </a:r>
            <a:r>
              <a:rPr lang="en-NL" sz="1000" baseline="-25000" dirty="0"/>
              <a:t>sig </a:t>
            </a:r>
            <a:r>
              <a:rPr lang="en-NL" sz="1000" dirty="0"/>
              <a:t>= 4781 ± 71</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C8CE849-7828-1FE5-747D-45740100A7AC}"/>
                  </a:ext>
                </a:extLst>
              </p:cNvPr>
              <p:cNvSpPr txBox="1"/>
              <p:nvPr/>
            </p:nvSpPr>
            <p:spPr>
              <a:xfrm>
                <a:off x="4285558" y="2354962"/>
                <a:ext cx="1235149" cy="230832"/>
              </a:xfrm>
              <a:prstGeom prst="rect">
                <a:avLst/>
              </a:prstGeom>
              <a:solidFill>
                <a:schemeClr val="bg1"/>
              </a:solidFill>
            </p:spPr>
            <p:txBody>
              <a:bodyPr wrap="square" rtlCol="0">
                <a:spAutoFit/>
              </a:bodyPr>
              <a:lstStyle/>
              <a:p>
                <a:r>
                  <a:rPr lang="en-NL" sz="900" dirty="0"/>
                  <a:t>MisID K</a:t>
                </a:r>
                <a:r>
                  <a:rPr lang="en-NL" sz="900" baseline="-25000" dirty="0"/>
                  <a:t>s</a:t>
                </a:r>
                <a:r>
                  <a:rPr lang="en-NL" sz="900" dirty="0"/>
                  <a:t>(</a:t>
                </a:r>
                <a14:m>
                  <m:oMath xmlns:m="http://schemas.openxmlformats.org/officeDocument/2006/math">
                    <m:sSup>
                      <m:sSupPr>
                        <m:ctrlPr>
                          <a:rPr lang="en-NL" sz="900" i="1" dirty="0" smtClean="0">
                            <a:solidFill>
                              <a:srgbClr val="002060"/>
                            </a:solidFill>
                            <a:latin typeface="Cambria Math" panose="02040503050406030204" pitchFamily="18" charset="0"/>
                          </a:rPr>
                        </m:ctrlPr>
                      </m:sSupPr>
                      <m:e>
                        <m:r>
                          <a:rPr lang="el-GR" sz="900" i="1" dirty="0" smtClean="0">
                            <a:solidFill>
                              <a:srgbClr val="002060"/>
                            </a:solidFill>
                            <a:latin typeface="Cambria Math" panose="02040503050406030204" pitchFamily="18" charset="0"/>
                          </a:rPr>
                          <m:t>𝜋</m:t>
                        </m:r>
                      </m:e>
                      <m:sup>
                        <m:r>
                          <a:rPr lang="nl-NL" sz="900" b="0" i="1" dirty="0" smtClean="0">
                            <a:solidFill>
                              <a:srgbClr val="002060"/>
                            </a:solidFill>
                            <a:latin typeface="Cambria Math" panose="02040503050406030204" pitchFamily="18" charset="0"/>
                          </a:rPr>
                          <m:t>+</m:t>
                        </m:r>
                      </m:sup>
                    </m:sSup>
                    <m:sSup>
                      <m:sSupPr>
                        <m:ctrlPr>
                          <a:rPr lang="en-NL" sz="900" i="1" dirty="0">
                            <a:solidFill>
                              <a:srgbClr val="002060"/>
                            </a:solidFill>
                            <a:latin typeface="Cambria Math" panose="02040503050406030204" pitchFamily="18" charset="0"/>
                          </a:rPr>
                        </m:ctrlPr>
                      </m:sSupPr>
                      <m:e>
                        <m:r>
                          <a:rPr lang="el-GR" sz="900" i="1" dirty="0">
                            <a:solidFill>
                              <a:srgbClr val="002060"/>
                            </a:solidFill>
                            <a:latin typeface="Cambria Math" panose="02040503050406030204" pitchFamily="18" charset="0"/>
                          </a:rPr>
                          <m:t>𝜋</m:t>
                        </m:r>
                      </m:e>
                      <m:sup>
                        <m:r>
                          <a:rPr lang="nl-NL" sz="900" i="1" dirty="0">
                            <a:solidFill>
                              <a:srgbClr val="002060"/>
                            </a:solidFill>
                            <a:latin typeface="Cambria Math" panose="02040503050406030204" pitchFamily="18" charset="0"/>
                          </a:rPr>
                          <m:t>−</m:t>
                        </m:r>
                      </m:sup>
                    </m:sSup>
                    <m:r>
                      <a:rPr lang="nl-NL" sz="900" b="0" i="1" dirty="0" smtClean="0">
                        <a:solidFill>
                          <a:srgbClr val="002060"/>
                        </a:solidFill>
                        <a:latin typeface="Cambria Math" panose="02040503050406030204" pitchFamily="18" charset="0"/>
                      </a:rPr>
                      <m:t>)</m:t>
                    </m:r>
                  </m:oMath>
                </a14:m>
                <a:endParaRPr lang="en-NL" sz="900" dirty="0"/>
              </a:p>
            </p:txBody>
          </p:sp>
        </mc:Choice>
        <mc:Fallback>
          <p:sp>
            <p:nvSpPr>
              <p:cNvPr id="19" name="TextBox 18">
                <a:extLst>
                  <a:ext uri="{FF2B5EF4-FFF2-40B4-BE49-F238E27FC236}">
                    <a16:creationId xmlns:a16="http://schemas.microsoft.com/office/drawing/2014/main" id="{5C8CE849-7828-1FE5-747D-45740100A7AC}"/>
                  </a:ext>
                </a:extLst>
              </p:cNvPr>
              <p:cNvSpPr txBox="1">
                <a:spLocks noRot="1" noChangeAspect="1" noMove="1" noResize="1" noEditPoints="1" noAdjustHandles="1" noChangeArrowheads="1" noChangeShapeType="1" noTextEdit="1"/>
              </p:cNvSpPr>
              <p:nvPr/>
            </p:nvSpPr>
            <p:spPr>
              <a:xfrm>
                <a:off x="4285558" y="2354962"/>
                <a:ext cx="1235149" cy="230832"/>
              </a:xfrm>
              <a:prstGeom prst="rect">
                <a:avLst/>
              </a:prstGeom>
              <a:blipFill>
                <a:blip r:embed="rId7"/>
                <a:stretch>
                  <a:fillRect b="-5263"/>
                </a:stretch>
              </a:blipFill>
            </p:spPr>
            <p:txBody>
              <a:bodyPr/>
              <a:lstStyle/>
              <a:p>
                <a:r>
                  <a:rPr lang="en-NL">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58ED133-858E-D434-8262-235ABB13C2E7}"/>
                  </a:ext>
                </a:extLst>
              </p:cNvPr>
              <p:cNvSpPr txBox="1"/>
              <p:nvPr/>
            </p:nvSpPr>
            <p:spPr>
              <a:xfrm>
                <a:off x="9829184" y="2371438"/>
                <a:ext cx="1235149" cy="230832"/>
              </a:xfrm>
              <a:prstGeom prst="rect">
                <a:avLst/>
              </a:prstGeom>
              <a:solidFill>
                <a:schemeClr val="bg1"/>
              </a:solidFill>
            </p:spPr>
            <p:txBody>
              <a:bodyPr wrap="square" rtlCol="0">
                <a:spAutoFit/>
              </a:bodyPr>
              <a:lstStyle/>
              <a:p>
                <a:r>
                  <a:rPr lang="en-NL" sz="900" dirty="0"/>
                  <a:t>MisID K</a:t>
                </a:r>
                <a:r>
                  <a:rPr lang="en-NL" sz="900" baseline="-25000" dirty="0"/>
                  <a:t>s</a:t>
                </a:r>
                <a:r>
                  <a:rPr lang="en-NL" sz="900" dirty="0"/>
                  <a:t>(</a:t>
                </a:r>
                <a14:m>
                  <m:oMath xmlns:m="http://schemas.openxmlformats.org/officeDocument/2006/math">
                    <m:sSup>
                      <m:sSupPr>
                        <m:ctrlPr>
                          <a:rPr lang="en-NL" sz="900" i="1" dirty="0" smtClean="0">
                            <a:solidFill>
                              <a:srgbClr val="002060"/>
                            </a:solidFill>
                            <a:latin typeface="Cambria Math" panose="02040503050406030204" pitchFamily="18" charset="0"/>
                          </a:rPr>
                        </m:ctrlPr>
                      </m:sSupPr>
                      <m:e>
                        <m:r>
                          <a:rPr lang="el-GR" sz="900" i="1" dirty="0" smtClean="0">
                            <a:solidFill>
                              <a:srgbClr val="002060"/>
                            </a:solidFill>
                            <a:latin typeface="Cambria Math" panose="02040503050406030204" pitchFamily="18" charset="0"/>
                          </a:rPr>
                          <m:t>𝜋</m:t>
                        </m:r>
                      </m:e>
                      <m:sup>
                        <m:r>
                          <a:rPr lang="nl-NL" sz="900" b="0" i="1" dirty="0" smtClean="0">
                            <a:solidFill>
                              <a:srgbClr val="002060"/>
                            </a:solidFill>
                            <a:latin typeface="Cambria Math" panose="02040503050406030204" pitchFamily="18" charset="0"/>
                          </a:rPr>
                          <m:t>+</m:t>
                        </m:r>
                      </m:sup>
                    </m:sSup>
                    <m:sSup>
                      <m:sSupPr>
                        <m:ctrlPr>
                          <a:rPr lang="en-NL" sz="900" i="1" dirty="0">
                            <a:solidFill>
                              <a:srgbClr val="002060"/>
                            </a:solidFill>
                            <a:latin typeface="Cambria Math" panose="02040503050406030204" pitchFamily="18" charset="0"/>
                          </a:rPr>
                        </m:ctrlPr>
                      </m:sSupPr>
                      <m:e>
                        <m:r>
                          <a:rPr lang="el-GR" sz="900" i="1" dirty="0">
                            <a:solidFill>
                              <a:srgbClr val="002060"/>
                            </a:solidFill>
                            <a:latin typeface="Cambria Math" panose="02040503050406030204" pitchFamily="18" charset="0"/>
                          </a:rPr>
                          <m:t>𝜋</m:t>
                        </m:r>
                      </m:e>
                      <m:sup>
                        <m:r>
                          <a:rPr lang="nl-NL" sz="900" i="1" dirty="0">
                            <a:solidFill>
                              <a:srgbClr val="002060"/>
                            </a:solidFill>
                            <a:latin typeface="Cambria Math" panose="02040503050406030204" pitchFamily="18" charset="0"/>
                          </a:rPr>
                          <m:t>−</m:t>
                        </m:r>
                      </m:sup>
                    </m:sSup>
                    <m:r>
                      <a:rPr lang="nl-NL" sz="900" b="0" i="1" dirty="0" smtClean="0">
                        <a:solidFill>
                          <a:srgbClr val="002060"/>
                        </a:solidFill>
                        <a:latin typeface="Cambria Math" panose="02040503050406030204" pitchFamily="18" charset="0"/>
                      </a:rPr>
                      <m:t>)</m:t>
                    </m:r>
                  </m:oMath>
                </a14:m>
                <a:endParaRPr lang="en-NL" sz="900" dirty="0"/>
              </a:p>
            </p:txBody>
          </p:sp>
        </mc:Choice>
        <mc:Fallback>
          <p:sp>
            <p:nvSpPr>
              <p:cNvPr id="20" name="TextBox 19">
                <a:extLst>
                  <a:ext uri="{FF2B5EF4-FFF2-40B4-BE49-F238E27FC236}">
                    <a16:creationId xmlns:a16="http://schemas.microsoft.com/office/drawing/2014/main" id="{A58ED133-858E-D434-8262-235ABB13C2E7}"/>
                  </a:ext>
                </a:extLst>
              </p:cNvPr>
              <p:cNvSpPr txBox="1">
                <a:spLocks noRot="1" noChangeAspect="1" noMove="1" noResize="1" noEditPoints="1" noAdjustHandles="1" noChangeArrowheads="1" noChangeShapeType="1" noTextEdit="1"/>
              </p:cNvSpPr>
              <p:nvPr/>
            </p:nvSpPr>
            <p:spPr>
              <a:xfrm>
                <a:off x="9829184" y="2371438"/>
                <a:ext cx="1235149" cy="230832"/>
              </a:xfrm>
              <a:prstGeom prst="rect">
                <a:avLst/>
              </a:prstGeom>
              <a:blipFill>
                <a:blip r:embed="rId8"/>
                <a:stretch>
                  <a:fillRect b="-5263"/>
                </a:stretch>
              </a:blipFill>
            </p:spPr>
            <p:txBody>
              <a:bodyPr/>
              <a:lstStyle/>
              <a:p>
                <a:r>
                  <a:rPr lang="en-NL">
                    <a:noFill/>
                  </a:rPr>
                  <a:t> </a:t>
                </a:r>
              </a:p>
            </p:txBody>
          </p:sp>
        </mc:Fallback>
      </mc:AlternateContent>
    </p:spTree>
    <p:extLst>
      <p:ext uri="{BB962C8B-B14F-4D97-AF65-F5344CB8AC3E}">
        <p14:creationId xmlns:p14="http://schemas.microsoft.com/office/powerpoint/2010/main" val="59447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r>
                  <a:rPr lang="en-NL" dirty="0">
                    <a:solidFill>
                      <a:srgbClr val="002060"/>
                    </a:solidFill>
                    <a:latin typeface="Avenir Book" panose="02000503020000020003" pitchFamily="2" charset="0"/>
                  </a:rPr>
                  <a:t>Mass fits: </a:t>
                </a:r>
                <a14:m>
                  <m:oMath xmlns:m="http://schemas.openxmlformats.org/officeDocument/2006/math">
                    <m:sSubSup>
                      <m:sSubSupPr>
                        <m:ctrlPr>
                          <a:rPr lang="nl-NL" sz="4400" i="1" dirty="0" smtClean="0">
                            <a:solidFill>
                              <a:srgbClr val="002060"/>
                            </a:solidFill>
                            <a:latin typeface="Cambria Math" panose="02040503050406030204" pitchFamily="18" charset="0"/>
                            <a:cs typeface="Arial" panose="020B0604020202020204" pitchFamily="34" charset="0"/>
                          </a:rPr>
                        </m:ctrlPr>
                      </m:sSubSupPr>
                      <m:e>
                        <m:r>
                          <m:rPr>
                            <m:nor/>
                          </m:rPr>
                          <a:rPr lang="el-GR" sz="4400" dirty="0">
                            <a:solidFill>
                              <a:srgbClr val="002060"/>
                            </a:solidFill>
                            <a:latin typeface="Arial" panose="020B0604020202020204" pitchFamily="34" charset="0"/>
                            <a:cs typeface="Arial" panose="020B0604020202020204" pitchFamily="34" charset="0"/>
                          </a:rPr>
                          <m:t>Λ</m:t>
                        </m:r>
                      </m:e>
                      <m:sub>
                        <m:r>
                          <a:rPr lang="nl-NL" sz="4400" b="0" i="1" dirty="0" smtClean="0">
                            <a:solidFill>
                              <a:srgbClr val="002060"/>
                            </a:solidFill>
                            <a:latin typeface="Cambria Math" panose="02040503050406030204" pitchFamily="18" charset="0"/>
                            <a:cs typeface="Arial" panose="020B0604020202020204" pitchFamily="34" charset="0"/>
                          </a:rPr>
                          <m:t>𝑏</m:t>
                        </m:r>
                      </m:sub>
                      <m:sup>
                        <m:r>
                          <a:rPr lang="nl-NL" sz="4400" b="0" i="1" dirty="0" smtClean="0">
                            <a:solidFill>
                              <a:srgbClr val="002060"/>
                            </a:solidFill>
                            <a:latin typeface="Cambria Math" panose="02040503050406030204" pitchFamily="18" charset="0"/>
                            <a:cs typeface="Arial" panose="020B0604020202020204" pitchFamily="34" charset="0"/>
                          </a:rPr>
                          <m:t>0</m:t>
                        </m:r>
                      </m:sup>
                    </m:sSubSup>
                    <m:r>
                      <m:rPr>
                        <m:nor/>
                      </m:rPr>
                      <a:rPr lang="nl-NL" sz="4400" dirty="0" smtClean="0">
                        <a:solidFill>
                          <a:srgbClr val="002060"/>
                        </a:solidFill>
                        <a:latin typeface="Arial" panose="020B0604020202020204" pitchFamily="34" charset="0"/>
                        <a:cs typeface="Arial" panose="020B0604020202020204" pitchFamily="34" charset="0"/>
                      </a:rPr>
                      <m:t>→</m:t>
                    </m:r>
                    <m:r>
                      <m:rPr>
                        <m:nor/>
                      </m:rPr>
                      <a:rPr lang="nl-NL" sz="4400" b="0" i="0" dirty="0" smtClean="0">
                        <a:solidFill>
                          <a:srgbClr val="002060"/>
                        </a:solidFill>
                        <a:latin typeface="Arial" panose="020B0604020202020204" pitchFamily="34" charset="0"/>
                        <a:cs typeface="Arial" panose="020B0604020202020204" pitchFamily="34" charset="0"/>
                      </a:rPr>
                      <m:t> </m:t>
                    </m:r>
                    <m:r>
                      <m:rPr>
                        <m:nor/>
                      </m:rPr>
                      <a:rPr lang="el-GR" sz="4400" dirty="0" smtClean="0">
                        <a:solidFill>
                          <a:srgbClr val="002060"/>
                        </a:solidFill>
                        <a:latin typeface="Arial" panose="020B0604020202020204" pitchFamily="34" charset="0"/>
                        <a:cs typeface="Arial" panose="020B0604020202020204" pitchFamily="34" charset="0"/>
                      </a:rPr>
                      <m:t>Λ</m:t>
                    </m:r>
                    <m:r>
                      <m:rPr>
                        <m:nor/>
                      </m:rPr>
                      <a:rPr lang="nl-NL" sz="4400" dirty="0" smtClean="0">
                        <a:solidFill>
                          <a:srgbClr val="00B0F0"/>
                        </a:solidFill>
                        <a:latin typeface="arial" panose="020B0604020202020204" pitchFamily="34" charset="0"/>
                      </a:rPr>
                      <m:t>𝜓</m:t>
                    </m:r>
                    <m:r>
                      <m:rPr>
                        <m:nor/>
                      </m:rPr>
                      <a:rPr lang="nl-NL" sz="4400" b="0" i="0" dirty="0" smtClean="0">
                        <a:solidFill>
                          <a:srgbClr val="00B0F0"/>
                        </a:solidFill>
                        <a:latin typeface="arial" panose="020B0604020202020204" pitchFamily="34" charset="0"/>
                      </a:rPr>
                      <m:t>(2</m:t>
                    </m:r>
                    <m:r>
                      <m:rPr>
                        <m:nor/>
                      </m:rPr>
                      <a:rPr lang="nl-NL" sz="4400" b="0" i="0" dirty="0" smtClean="0">
                        <a:solidFill>
                          <a:srgbClr val="00B0F0"/>
                        </a:solidFill>
                        <a:latin typeface="arial" panose="020B0604020202020204" pitchFamily="34" charset="0"/>
                      </a:rPr>
                      <m:t>S</m:t>
                    </m:r>
                    <m:r>
                      <m:rPr>
                        <m:nor/>
                      </m:rPr>
                      <a:rPr lang="nl-NL" sz="4400" b="0" i="0" dirty="0" smtClean="0">
                        <a:solidFill>
                          <a:srgbClr val="00B0F0"/>
                        </a:solidFill>
                        <a:latin typeface="arial" panose="020B0604020202020204" pitchFamily="34" charset="0"/>
                      </a:rPr>
                      <m:t>)(</m:t>
                    </m:r>
                    <m:r>
                      <m:rPr>
                        <m:nor/>
                      </m:rPr>
                      <a:rPr lang="nl-NL" sz="4400" dirty="0">
                        <a:solidFill>
                          <a:srgbClr val="002060"/>
                        </a:solidFill>
                        <a:latin typeface="Arial" panose="020B0604020202020204" pitchFamily="34" charset="0"/>
                        <a:cs typeface="Arial" panose="020B0604020202020204" pitchFamily="34" charset="0"/>
                      </a:rPr>
                      <m:t>→</m:t>
                    </m:r>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i="1" dirty="0">
                            <a:solidFill>
                              <a:srgbClr val="002060"/>
                            </a:solidFill>
                            <a:latin typeface="Cambria Math" panose="02040503050406030204" pitchFamily="18" charset="0"/>
                          </a:rPr>
                          <m:t>+</m:t>
                        </m:r>
                      </m:sup>
                    </m:sSup>
                    <m:sSup>
                      <m:sSupPr>
                        <m:ctrlPr>
                          <a:rPr lang="en-NL" i="1" dirty="0">
                            <a:solidFill>
                              <a:srgbClr val="002060"/>
                            </a:solidFill>
                            <a:latin typeface="Cambria Math" panose="02040503050406030204" pitchFamily="18" charset="0"/>
                          </a:rPr>
                        </m:ctrlPr>
                      </m:sSupPr>
                      <m:e>
                        <m:r>
                          <m:rPr>
                            <m:nor/>
                          </m:rPr>
                          <a:rPr lang="en-NL" dirty="0">
                            <a:solidFill>
                              <a:srgbClr val="002060"/>
                            </a:solidFill>
                            <a:latin typeface="Avenir Book" panose="02000503020000020003" pitchFamily="2" charset="0"/>
                          </a:rPr>
                          <m:t>ℓ</m:t>
                        </m:r>
                      </m:e>
                      <m:sup>
                        <m:r>
                          <a:rPr lang="nl-NL" i="1" dirty="0">
                            <a:solidFill>
                              <a:srgbClr val="002060"/>
                            </a:solidFill>
                            <a:latin typeface="Cambria Math" panose="02040503050406030204" pitchFamily="18" charset="0"/>
                          </a:rPr>
                          <m:t>−</m:t>
                        </m:r>
                      </m:sup>
                    </m:sSup>
                    <m:r>
                      <a:rPr lang="nl-NL" sz="4400" b="0" i="1" dirty="0" smtClean="0">
                        <a:solidFill>
                          <a:srgbClr val="002060"/>
                        </a:solidFill>
                        <a:latin typeface="Cambria Math" panose="02040503050406030204" pitchFamily="18" charset="0"/>
                      </a:rPr>
                      <m:t>) </m:t>
                    </m:r>
                  </m:oMath>
                </a14:m>
                <a:endParaRPr lang="en-NL" dirty="0">
                  <a:solidFill>
                    <a:srgbClr val="002060"/>
                  </a:solidFill>
                  <a:latin typeface="Avenir Book" panose="02000503020000020003" pitchFamily="2" charset="0"/>
                </a:endParaRPr>
              </a:p>
            </p:txBody>
          </p:sp>
        </mc:Choice>
        <mc:Fallback>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365126"/>
                <a:ext cx="10515600" cy="1082674"/>
              </a:xfrm>
              <a:blipFill>
                <a:blip r:embed="rId2"/>
                <a:stretch>
                  <a:fillRect l="-2413" b="-1034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16</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00A749-D030-FD55-B7FF-732163CDDB02}"/>
              </a:ext>
            </a:extLst>
          </p:cNvPr>
          <p:cNvPicPr>
            <a:picLocks noChangeAspect="1"/>
          </p:cNvPicPr>
          <p:nvPr/>
        </p:nvPicPr>
        <p:blipFill>
          <a:blip r:embed="rId3"/>
          <a:srcRect/>
          <a:stretch/>
        </p:blipFill>
        <p:spPr>
          <a:xfrm rot="5400000">
            <a:off x="1472645" y="794079"/>
            <a:ext cx="3862112" cy="5702649"/>
          </a:xfrm>
          <a:prstGeom prst="rect">
            <a:avLst/>
          </a:prstGeom>
        </p:spPr>
      </p:pic>
      <p:pic>
        <p:nvPicPr>
          <p:cNvPr id="4" name="Picture 3">
            <a:extLst>
              <a:ext uri="{FF2B5EF4-FFF2-40B4-BE49-F238E27FC236}">
                <a16:creationId xmlns:a16="http://schemas.microsoft.com/office/drawing/2014/main" id="{91667313-1272-3C0C-E27D-95A11D03F71C}"/>
              </a:ext>
            </a:extLst>
          </p:cNvPr>
          <p:cNvPicPr>
            <a:picLocks noChangeAspect="1"/>
          </p:cNvPicPr>
          <p:nvPr/>
        </p:nvPicPr>
        <p:blipFill>
          <a:blip r:embed="rId4"/>
          <a:srcRect/>
          <a:stretch/>
        </p:blipFill>
        <p:spPr>
          <a:xfrm rot="5400000">
            <a:off x="7016270" y="794079"/>
            <a:ext cx="3862111" cy="570264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51A883-9087-E24B-25A3-8D186B392455}"/>
                  </a:ext>
                </a:extLst>
              </p:cNvPr>
              <p:cNvSpPr txBox="1"/>
              <p:nvPr/>
            </p:nvSpPr>
            <p:spPr>
              <a:xfrm>
                <a:off x="6255025" y="5576459"/>
                <a:ext cx="4045795" cy="382028"/>
              </a:xfrm>
              <a:prstGeom prst="rect">
                <a:avLst/>
              </a:prstGeom>
              <a:noFill/>
            </p:spPr>
            <p:txBody>
              <a:bodyPr wrap="square" rtlCol="0">
                <a:spAutoFit/>
              </a:bodyPr>
              <a:lstStyle/>
              <a:p>
                <a:r>
                  <a:rPr lang="en-NL" b="1" dirty="0">
                    <a:solidFill>
                      <a:srgbClr val="D6530F"/>
                    </a:solidFill>
                    <a:latin typeface="Avenir Book" panose="02000503020000020003" pitchFamily="2" charset="0"/>
                  </a:rPr>
                  <a:t>muon mode: </a:t>
                </a:r>
                <a14:m>
                  <m:oMath xmlns:m="http://schemas.openxmlformats.org/officeDocument/2006/math">
                    <m:sSubSup>
                      <m:sSubSupPr>
                        <m:ctrlPr>
                          <a:rPr lang="nl-NL" sz="1800" i="1" dirty="0" smtClean="0">
                            <a:solidFill>
                              <a:srgbClr val="D6530F"/>
                            </a:solidFill>
                            <a:latin typeface="Cambria Math" panose="02040503050406030204" pitchFamily="18" charset="0"/>
                            <a:cs typeface="Arial" panose="020B0604020202020204" pitchFamily="34" charset="0"/>
                          </a:rPr>
                        </m:ctrlPr>
                      </m:sSubSupPr>
                      <m:e>
                        <m:r>
                          <m:rPr>
                            <m:nor/>
                          </m:rPr>
                          <a:rPr lang="el-GR" sz="1800" dirty="0">
                            <a:solidFill>
                              <a:srgbClr val="D6530F"/>
                            </a:solidFill>
                            <a:latin typeface="Avenir Book" panose="02000503020000020003" pitchFamily="2" charset="0"/>
                            <a:cs typeface="Arial" panose="020B0604020202020204" pitchFamily="34" charset="0"/>
                          </a:rPr>
                          <m:t>Λ</m:t>
                        </m:r>
                      </m:e>
                      <m:sub>
                        <m:r>
                          <a:rPr lang="nl-NL" sz="1800" b="0" i="1" dirty="0" smtClean="0">
                            <a:solidFill>
                              <a:srgbClr val="D6530F"/>
                            </a:solidFill>
                            <a:latin typeface="Cambria Math" panose="02040503050406030204" pitchFamily="18" charset="0"/>
                            <a:cs typeface="Arial" panose="020B0604020202020204" pitchFamily="34" charset="0"/>
                          </a:rPr>
                          <m:t>𝑏</m:t>
                        </m:r>
                      </m:sub>
                      <m:sup>
                        <m:r>
                          <a:rPr lang="nl-NL" sz="1800" b="0" i="1" dirty="0" smtClean="0">
                            <a:solidFill>
                              <a:srgbClr val="D6530F"/>
                            </a:solidFill>
                            <a:latin typeface="Cambria Math" panose="02040503050406030204" pitchFamily="18" charset="0"/>
                            <a:cs typeface="Arial" panose="020B0604020202020204" pitchFamily="34" charset="0"/>
                          </a:rPr>
                          <m:t>0</m:t>
                        </m:r>
                      </m:sup>
                    </m:sSubSup>
                    <m:r>
                      <m:rPr>
                        <m:nor/>
                      </m:rPr>
                      <a:rPr lang="nl-NL" sz="1800" dirty="0" smtClean="0">
                        <a:solidFill>
                          <a:srgbClr val="D6530F"/>
                        </a:solidFill>
                        <a:latin typeface="Avenir Book" panose="02000503020000020003" pitchFamily="2" charset="0"/>
                        <a:cs typeface="Arial" panose="020B0604020202020204" pitchFamily="34" charset="0"/>
                      </a:rPr>
                      <m:t>→</m:t>
                    </m:r>
                    <m:r>
                      <m:rPr>
                        <m:nor/>
                      </m:rPr>
                      <a:rPr lang="nl-NL" sz="1800" b="0" i="0" dirty="0" smtClean="0">
                        <a:solidFill>
                          <a:srgbClr val="D6530F"/>
                        </a:solidFill>
                        <a:latin typeface="Avenir Book" panose="02000503020000020003" pitchFamily="2" charset="0"/>
                        <a:cs typeface="Arial" panose="020B0604020202020204" pitchFamily="34" charset="0"/>
                      </a:rPr>
                      <m:t> </m:t>
                    </m:r>
                    <m:r>
                      <m:rPr>
                        <m:nor/>
                      </m:rPr>
                      <a:rPr lang="el-GR" sz="1800" dirty="0" smtClean="0">
                        <a:solidFill>
                          <a:srgbClr val="D6530F"/>
                        </a:solidFill>
                        <a:latin typeface="Avenir Book" panose="02000503020000020003" pitchFamily="2" charset="0"/>
                        <a:cs typeface="Arial" panose="020B0604020202020204" pitchFamily="34" charset="0"/>
                      </a:rPr>
                      <m:t>Λ</m:t>
                    </m:r>
                    <m:r>
                      <m:rPr>
                        <m:nor/>
                      </m:rPr>
                      <a:rPr lang="nl-NL" sz="1800" dirty="0">
                        <a:solidFill>
                          <a:srgbClr val="D6530F"/>
                        </a:solidFill>
                        <a:latin typeface="Avenir Book" panose="02000503020000020003" pitchFamily="2" charset="0"/>
                      </a:rPr>
                      <m:t>𝜓</m:t>
                    </m:r>
                    <m:r>
                      <m:rPr>
                        <m:nor/>
                      </m:rPr>
                      <a:rPr lang="nl-NL" sz="1800" b="0" i="0" dirty="0" smtClean="0">
                        <a:solidFill>
                          <a:srgbClr val="D6530F"/>
                        </a:solidFill>
                        <a:latin typeface="Avenir Book" panose="02000503020000020003" pitchFamily="2" charset="0"/>
                      </a:rPr>
                      <m:t>(2</m:t>
                    </m:r>
                    <m:r>
                      <m:rPr>
                        <m:nor/>
                      </m:rPr>
                      <a:rPr lang="nl-NL" sz="1800" b="0" i="0" dirty="0" smtClean="0">
                        <a:solidFill>
                          <a:srgbClr val="D6530F"/>
                        </a:solidFill>
                        <a:latin typeface="Avenir Book" panose="02000503020000020003" pitchFamily="2" charset="0"/>
                      </a:rPr>
                      <m:t>S</m:t>
                    </m:r>
                    <m:r>
                      <m:rPr>
                        <m:nor/>
                      </m:rPr>
                      <a:rPr lang="nl-NL" sz="1800" b="0" i="0" dirty="0" smtClean="0">
                        <a:solidFill>
                          <a:srgbClr val="D6530F"/>
                        </a:solidFill>
                        <a:latin typeface="Avenir Book" panose="02000503020000020003" pitchFamily="2" charset="0"/>
                      </a:rPr>
                      <m:t>)(→</m:t>
                    </m:r>
                    <m:sSup>
                      <m:sSupPr>
                        <m:ctrlPr>
                          <a:rPr lang="en-NL" sz="1800" i="1" dirty="0" smtClean="0">
                            <a:solidFill>
                              <a:srgbClr val="D6530F"/>
                            </a:solidFill>
                            <a:latin typeface="Cambria Math" panose="02040503050406030204" pitchFamily="18" charset="0"/>
                          </a:rPr>
                        </m:ctrlPr>
                      </m:sSupPr>
                      <m:e>
                        <m:r>
                          <m:rPr>
                            <m:nor/>
                          </m:rPr>
                          <a:rPr lang="en-NL" sz="1800" dirty="0">
                            <a:solidFill>
                              <a:srgbClr val="D6530F"/>
                            </a:solidFill>
                            <a:latin typeface="Avenir Book" panose="02000503020000020003" pitchFamily="2" charset="0"/>
                          </a:rPr>
                          <m:t>µ</m:t>
                        </m:r>
                      </m:e>
                      <m:sup>
                        <m:r>
                          <a:rPr lang="nl-NL" sz="1800" b="0" i="1" dirty="0" smtClean="0">
                            <a:solidFill>
                              <a:srgbClr val="D6530F"/>
                            </a:solidFill>
                            <a:latin typeface="Cambria Math" panose="02040503050406030204" pitchFamily="18" charset="0"/>
                          </a:rPr>
                          <m:t>+</m:t>
                        </m:r>
                      </m:sup>
                    </m:sSup>
                    <m:sSup>
                      <m:sSupPr>
                        <m:ctrlPr>
                          <a:rPr lang="en-NL" sz="1800" i="1" dirty="0">
                            <a:solidFill>
                              <a:srgbClr val="D6530F"/>
                            </a:solidFill>
                            <a:latin typeface="Cambria Math" panose="02040503050406030204" pitchFamily="18" charset="0"/>
                          </a:rPr>
                        </m:ctrlPr>
                      </m:sSupPr>
                      <m:e>
                        <m:r>
                          <m:rPr>
                            <m:nor/>
                          </m:rPr>
                          <a:rPr lang="en-NL" sz="1800" dirty="0">
                            <a:solidFill>
                              <a:srgbClr val="D6530F"/>
                            </a:solidFill>
                            <a:latin typeface="Avenir Book" panose="02000503020000020003" pitchFamily="2" charset="0"/>
                          </a:rPr>
                          <m:t>µ</m:t>
                        </m:r>
                      </m:e>
                      <m:sup>
                        <m:r>
                          <a:rPr lang="nl-NL" sz="1800" b="0" i="1" dirty="0" smtClean="0">
                            <a:solidFill>
                              <a:srgbClr val="D6530F"/>
                            </a:solidFill>
                            <a:latin typeface="Cambria Math" panose="02040503050406030204" pitchFamily="18" charset="0"/>
                          </a:rPr>
                          <m:t>−</m:t>
                        </m:r>
                      </m:sup>
                    </m:sSup>
                    <m:r>
                      <a:rPr lang="nl-NL" sz="1800" b="0" i="1" dirty="0" smtClean="0">
                        <a:solidFill>
                          <a:srgbClr val="D6530F"/>
                        </a:solidFill>
                        <a:latin typeface="Cambria Math" panose="02040503050406030204" pitchFamily="18" charset="0"/>
                      </a:rPr>
                      <m:t>)</m:t>
                    </m:r>
                  </m:oMath>
                </a14:m>
                <a:endParaRPr lang="en-NL" b="1" dirty="0">
                  <a:solidFill>
                    <a:srgbClr val="D6530F"/>
                  </a:solidFill>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C051A883-9087-E24B-25A3-8D186B392455}"/>
                  </a:ext>
                </a:extLst>
              </p:cNvPr>
              <p:cNvSpPr txBox="1">
                <a:spLocks noRot="1" noChangeAspect="1" noMove="1" noResize="1" noEditPoints="1" noAdjustHandles="1" noChangeArrowheads="1" noChangeShapeType="1" noTextEdit="1"/>
              </p:cNvSpPr>
              <p:nvPr/>
            </p:nvSpPr>
            <p:spPr>
              <a:xfrm>
                <a:off x="6255025" y="5576459"/>
                <a:ext cx="4045795" cy="382028"/>
              </a:xfrm>
              <a:prstGeom prst="rect">
                <a:avLst/>
              </a:prstGeom>
              <a:blipFill>
                <a:blip r:embed="rId5"/>
                <a:stretch>
                  <a:fillRect l="-1250" t="-10000" b="-26667"/>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38A96F-B424-7C08-EE1F-63EC8CD153E2}"/>
                  </a:ext>
                </a:extLst>
              </p:cNvPr>
              <p:cNvSpPr txBox="1"/>
              <p:nvPr/>
            </p:nvSpPr>
            <p:spPr>
              <a:xfrm>
                <a:off x="552374" y="5576460"/>
                <a:ext cx="4204821" cy="382028"/>
              </a:xfrm>
              <a:prstGeom prst="rect">
                <a:avLst/>
              </a:prstGeom>
              <a:noFill/>
            </p:spPr>
            <p:txBody>
              <a:bodyPr wrap="square" rtlCol="0">
                <a:spAutoFit/>
              </a:bodyPr>
              <a:lstStyle/>
              <a:p>
                <a:r>
                  <a:rPr lang="en-NL" b="1" dirty="0">
                    <a:solidFill>
                      <a:schemeClr val="accent5">
                        <a:lumMod val="75000"/>
                      </a:schemeClr>
                    </a:solidFill>
                    <a:latin typeface="Avenir Book" panose="02000503020000020003" pitchFamily="2" charset="0"/>
                  </a:rPr>
                  <a:t>electron mode: </a:t>
                </a:r>
                <a14:m>
                  <m:oMath xmlns:m="http://schemas.openxmlformats.org/officeDocument/2006/math">
                    <m:sSubSup>
                      <m:sSubSupPr>
                        <m:ctrlPr>
                          <a:rPr lang="nl-NL" sz="1800" i="1" dirty="0" smtClean="0">
                            <a:solidFill>
                              <a:srgbClr val="0070C0"/>
                            </a:solidFill>
                            <a:latin typeface="Cambria Math" panose="02040503050406030204" pitchFamily="18" charset="0"/>
                            <a:cs typeface="Arial" panose="020B0604020202020204" pitchFamily="34" charset="0"/>
                          </a:rPr>
                        </m:ctrlPr>
                      </m:sSubSupPr>
                      <m:e>
                        <m:r>
                          <m:rPr>
                            <m:nor/>
                          </m:rPr>
                          <a:rPr lang="el-GR" sz="1800" dirty="0">
                            <a:solidFill>
                              <a:srgbClr val="0070C0"/>
                            </a:solidFill>
                            <a:latin typeface="Avenir Book" panose="02000503020000020003" pitchFamily="2" charset="0"/>
                            <a:cs typeface="Arial" panose="020B0604020202020204" pitchFamily="34" charset="0"/>
                          </a:rPr>
                          <m:t>Λ</m:t>
                        </m:r>
                      </m:e>
                      <m:sub>
                        <m:r>
                          <a:rPr lang="nl-NL" sz="1800" b="0" i="1" dirty="0" smtClean="0">
                            <a:solidFill>
                              <a:srgbClr val="0070C0"/>
                            </a:solidFill>
                            <a:latin typeface="Cambria Math" panose="02040503050406030204" pitchFamily="18" charset="0"/>
                            <a:cs typeface="Arial" panose="020B0604020202020204" pitchFamily="34" charset="0"/>
                          </a:rPr>
                          <m:t>𝑏</m:t>
                        </m:r>
                      </m:sub>
                      <m:sup>
                        <m:r>
                          <a:rPr lang="nl-NL" sz="1800" b="0" i="1" dirty="0" smtClean="0">
                            <a:solidFill>
                              <a:srgbClr val="0070C0"/>
                            </a:solidFill>
                            <a:latin typeface="Cambria Math" panose="02040503050406030204" pitchFamily="18" charset="0"/>
                            <a:cs typeface="Arial" panose="020B0604020202020204" pitchFamily="34" charset="0"/>
                          </a:rPr>
                          <m:t>0</m:t>
                        </m:r>
                      </m:sup>
                    </m:sSubSup>
                    <m:r>
                      <m:rPr>
                        <m:nor/>
                      </m:rPr>
                      <a:rPr lang="nl-NL" sz="1800" dirty="0" smtClean="0">
                        <a:solidFill>
                          <a:srgbClr val="0070C0"/>
                        </a:solidFill>
                        <a:latin typeface="Avenir Book" panose="02000503020000020003" pitchFamily="2" charset="0"/>
                        <a:cs typeface="Arial" panose="020B0604020202020204" pitchFamily="34" charset="0"/>
                      </a:rPr>
                      <m:t>→</m:t>
                    </m:r>
                    <m:r>
                      <m:rPr>
                        <m:nor/>
                      </m:rPr>
                      <a:rPr lang="nl-NL" sz="1800" b="0" i="0" dirty="0" smtClean="0">
                        <a:solidFill>
                          <a:srgbClr val="0070C0"/>
                        </a:solidFill>
                        <a:latin typeface="Avenir Book" panose="02000503020000020003" pitchFamily="2" charset="0"/>
                        <a:cs typeface="Arial" panose="020B0604020202020204" pitchFamily="34" charset="0"/>
                      </a:rPr>
                      <m:t> </m:t>
                    </m:r>
                    <m:r>
                      <m:rPr>
                        <m:nor/>
                      </m:rPr>
                      <a:rPr lang="el-GR" sz="1800" dirty="0" smtClean="0">
                        <a:solidFill>
                          <a:srgbClr val="0070C0"/>
                        </a:solidFill>
                        <a:latin typeface="Avenir Book" panose="02000503020000020003" pitchFamily="2" charset="0"/>
                        <a:cs typeface="Arial" panose="020B0604020202020204" pitchFamily="34" charset="0"/>
                      </a:rPr>
                      <m:t>Λ</m:t>
                    </m:r>
                    <m:r>
                      <m:rPr>
                        <m:nor/>
                      </m:rPr>
                      <a:rPr lang="nl-NL" sz="1800" dirty="0">
                        <a:solidFill>
                          <a:srgbClr val="0070C0"/>
                        </a:solidFill>
                        <a:latin typeface="Avenir Book" panose="02000503020000020003" pitchFamily="2" charset="0"/>
                      </a:rPr>
                      <m:t>𝜓</m:t>
                    </m:r>
                    <m:r>
                      <m:rPr>
                        <m:nor/>
                      </m:rPr>
                      <a:rPr lang="nl-NL" sz="1800" b="0" i="0" dirty="0" smtClean="0">
                        <a:solidFill>
                          <a:srgbClr val="0070C0"/>
                        </a:solidFill>
                        <a:latin typeface="Avenir Book" panose="02000503020000020003" pitchFamily="2" charset="0"/>
                      </a:rPr>
                      <m:t>(2</m:t>
                    </m:r>
                    <m:r>
                      <m:rPr>
                        <m:nor/>
                      </m:rPr>
                      <a:rPr lang="nl-NL" sz="1800" b="0" i="0" dirty="0" smtClean="0">
                        <a:solidFill>
                          <a:srgbClr val="0070C0"/>
                        </a:solidFill>
                        <a:latin typeface="Avenir Book" panose="02000503020000020003" pitchFamily="2" charset="0"/>
                      </a:rPr>
                      <m:t>S</m:t>
                    </m:r>
                    <m:r>
                      <m:rPr>
                        <m:nor/>
                      </m:rPr>
                      <a:rPr lang="nl-NL" sz="1800" b="0" i="0" dirty="0" smtClean="0">
                        <a:solidFill>
                          <a:srgbClr val="0070C0"/>
                        </a:solidFill>
                        <a:latin typeface="Avenir Book" panose="02000503020000020003" pitchFamily="2" charset="0"/>
                      </a:rPr>
                      <m:t>)(→</m:t>
                    </m:r>
                    <m:sSup>
                      <m:sSupPr>
                        <m:ctrlPr>
                          <a:rPr lang="en-NL" sz="1800" i="1" dirty="0" smtClean="0">
                            <a:solidFill>
                              <a:srgbClr val="0070C0"/>
                            </a:solidFill>
                            <a:latin typeface="Cambria Math" panose="02040503050406030204" pitchFamily="18" charset="0"/>
                          </a:rPr>
                        </m:ctrlPr>
                      </m:sSupPr>
                      <m:e>
                        <m:r>
                          <m:rPr>
                            <m:nor/>
                          </m:rPr>
                          <a:rPr lang="nl-NL" sz="1800" b="0" i="0" dirty="0" smtClean="0">
                            <a:solidFill>
                              <a:srgbClr val="0070C0"/>
                            </a:solidFill>
                            <a:latin typeface="Avenir Book" panose="02000503020000020003" pitchFamily="2" charset="0"/>
                          </a:rPr>
                          <m:t>e</m:t>
                        </m:r>
                      </m:e>
                      <m:sup>
                        <m:r>
                          <a:rPr lang="nl-NL" sz="1800" b="0" i="1" dirty="0" smtClean="0">
                            <a:solidFill>
                              <a:srgbClr val="0070C0"/>
                            </a:solidFill>
                            <a:latin typeface="Cambria Math" panose="02040503050406030204" pitchFamily="18" charset="0"/>
                          </a:rPr>
                          <m:t>+</m:t>
                        </m:r>
                      </m:sup>
                    </m:sSup>
                    <m:sSup>
                      <m:sSupPr>
                        <m:ctrlPr>
                          <a:rPr lang="en-NL" sz="1800" i="1" dirty="0">
                            <a:solidFill>
                              <a:srgbClr val="0070C0"/>
                            </a:solidFill>
                            <a:latin typeface="Cambria Math" panose="02040503050406030204" pitchFamily="18" charset="0"/>
                          </a:rPr>
                        </m:ctrlPr>
                      </m:sSupPr>
                      <m:e>
                        <m:r>
                          <m:rPr>
                            <m:nor/>
                          </m:rPr>
                          <a:rPr lang="nl-NL" sz="1800" b="0" i="0" dirty="0" smtClean="0">
                            <a:solidFill>
                              <a:srgbClr val="0070C0"/>
                            </a:solidFill>
                            <a:latin typeface="Avenir Book" panose="02000503020000020003" pitchFamily="2" charset="0"/>
                          </a:rPr>
                          <m:t>e</m:t>
                        </m:r>
                      </m:e>
                      <m:sup>
                        <m:r>
                          <a:rPr lang="nl-NL" sz="1800" b="0" i="1" dirty="0" smtClean="0">
                            <a:solidFill>
                              <a:srgbClr val="0070C0"/>
                            </a:solidFill>
                            <a:latin typeface="Cambria Math" panose="02040503050406030204" pitchFamily="18" charset="0"/>
                          </a:rPr>
                          <m:t>−</m:t>
                        </m:r>
                      </m:sup>
                    </m:sSup>
                    <m:r>
                      <a:rPr lang="nl-NL" sz="1800" b="0" i="1" dirty="0" smtClean="0">
                        <a:solidFill>
                          <a:srgbClr val="0070C0"/>
                        </a:solidFill>
                        <a:latin typeface="Cambria Math" panose="02040503050406030204" pitchFamily="18" charset="0"/>
                      </a:rPr>
                      <m:t>)</m:t>
                    </m:r>
                  </m:oMath>
                </a14:m>
                <a:endParaRPr lang="en-NL" b="1" dirty="0">
                  <a:solidFill>
                    <a:schemeClr val="accent5">
                      <a:lumMod val="75000"/>
                    </a:schemeClr>
                  </a:solidFill>
                  <a:latin typeface="Avenir Book" panose="02000503020000020003" pitchFamily="2" charset="0"/>
                </a:endParaRPr>
              </a:p>
            </p:txBody>
          </p:sp>
        </mc:Choice>
        <mc:Fallback xmlns="">
          <p:sp>
            <p:nvSpPr>
              <p:cNvPr id="6" name="TextBox 5">
                <a:extLst>
                  <a:ext uri="{FF2B5EF4-FFF2-40B4-BE49-F238E27FC236}">
                    <a16:creationId xmlns:a16="http://schemas.microsoft.com/office/drawing/2014/main" id="{DE38A96F-B424-7C08-EE1F-63EC8CD153E2}"/>
                  </a:ext>
                </a:extLst>
              </p:cNvPr>
              <p:cNvSpPr txBox="1">
                <a:spLocks noRot="1" noChangeAspect="1" noMove="1" noResize="1" noEditPoints="1" noAdjustHandles="1" noChangeArrowheads="1" noChangeShapeType="1" noTextEdit="1"/>
              </p:cNvSpPr>
              <p:nvPr/>
            </p:nvSpPr>
            <p:spPr>
              <a:xfrm>
                <a:off x="552374" y="5576460"/>
                <a:ext cx="4204821" cy="382028"/>
              </a:xfrm>
              <a:prstGeom prst="rect">
                <a:avLst/>
              </a:prstGeom>
              <a:blipFill>
                <a:blip r:embed="rId6"/>
                <a:stretch>
                  <a:fillRect l="-1205" t="-10000" b="-26667"/>
                </a:stretch>
              </a:blipFill>
            </p:spPr>
            <p:txBody>
              <a:bodyPr/>
              <a:lstStyle/>
              <a:p>
                <a:r>
                  <a:rPr lang="en-NL">
                    <a:noFill/>
                  </a:rPr>
                  <a:t> </a:t>
                </a:r>
              </a:p>
            </p:txBody>
          </p:sp>
        </mc:Fallback>
      </mc:AlternateContent>
      <p:sp>
        <p:nvSpPr>
          <p:cNvPr id="7" name="Rectangle 6">
            <a:extLst>
              <a:ext uri="{FF2B5EF4-FFF2-40B4-BE49-F238E27FC236}">
                <a16:creationId xmlns:a16="http://schemas.microsoft.com/office/drawing/2014/main" id="{AD7B972E-C57E-D22F-DFDF-318174E34013}"/>
              </a:ext>
            </a:extLst>
          </p:cNvPr>
          <p:cNvSpPr/>
          <p:nvPr/>
        </p:nvSpPr>
        <p:spPr>
          <a:xfrm>
            <a:off x="552374" y="1459375"/>
            <a:ext cx="2341297" cy="40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12" name="Rectangle 11">
            <a:extLst>
              <a:ext uri="{FF2B5EF4-FFF2-40B4-BE49-F238E27FC236}">
                <a16:creationId xmlns:a16="http://schemas.microsoft.com/office/drawing/2014/main" id="{2933BF3C-AD0E-F6C3-5FC0-62EB21C85A5F}"/>
              </a:ext>
            </a:extLst>
          </p:cNvPr>
          <p:cNvSpPr/>
          <p:nvPr/>
        </p:nvSpPr>
        <p:spPr>
          <a:xfrm>
            <a:off x="6243972" y="1459375"/>
            <a:ext cx="2341297" cy="40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14" name="TextBox 13">
            <a:extLst>
              <a:ext uri="{FF2B5EF4-FFF2-40B4-BE49-F238E27FC236}">
                <a16:creationId xmlns:a16="http://schemas.microsoft.com/office/drawing/2014/main" id="{164EF7BA-ACC9-88BB-5254-BFA4293A47B9}"/>
              </a:ext>
            </a:extLst>
          </p:cNvPr>
          <p:cNvSpPr txBox="1"/>
          <p:nvPr/>
        </p:nvSpPr>
        <p:spPr>
          <a:xfrm>
            <a:off x="1745429" y="2034244"/>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endParaRPr lang="en-NL"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11E77ED-6356-2DAA-21E8-9256EAFE9DA3}"/>
              </a:ext>
            </a:extLst>
          </p:cNvPr>
          <p:cNvSpPr txBox="1"/>
          <p:nvPr/>
        </p:nvSpPr>
        <p:spPr>
          <a:xfrm>
            <a:off x="7160873" y="2034244"/>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endParaRPr lang="en-NL"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5307422-780E-8C20-F13D-FBCCF86457A5}"/>
              </a:ext>
            </a:extLst>
          </p:cNvPr>
          <p:cNvSpPr txBox="1"/>
          <p:nvPr/>
        </p:nvSpPr>
        <p:spPr>
          <a:xfrm>
            <a:off x="3955005" y="2775650"/>
            <a:ext cx="1235149" cy="246221"/>
          </a:xfrm>
          <a:prstGeom prst="rect">
            <a:avLst/>
          </a:prstGeom>
          <a:noFill/>
        </p:spPr>
        <p:txBody>
          <a:bodyPr wrap="square" rtlCol="0">
            <a:spAutoFit/>
          </a:bodyPr>
          <a:lstStyle/>
          <a:p>
            <a:r>
              <a:rPr lang="en-NL" sz="1000" dirty="0"/>
              <a:t>N</a:t>
            </a:r>
            <a:r>
              <a:rPr lang="en-NL" sz="1000" baseline="-25000" dirty="0"/>
              <a:t>sig </a:t>
            </a:r>
            <a:r>
              <a:rPr lang="en-NL" sz="1000" dirty="0"/>
              <a:t>= 130 ± 14</a:t>
            </a:r>
          </a:p>
        </p:txBody>
      </p:sp>
      <p:sp>
        <p:nvSpPr>
          <p:cNvPr id="17" name="TextBox 16">
            <a:extLst>
              <a:ext uri="{FF2B5EF4-FFF2-40B4-BE49-F238E27FC236}">
                <a16:creationId xmlns:a16="http://schemas.microsoft.com/office/drawing/2014/main" id="{9964115C-5D23-983D-B828-E937A6DE3CDB}"/>
              </a:ext>
            </a:extLst>
          </p:cNvPr>
          <p:cNvSpPr txBox="1"/>
          <p:nvPr/>
        </p:nvSpPr>
        <p:spPr>
          <a:xfrm>
            <a:off x="9498630" y="2775649"/>
            <a:ext cx="1235149" cy="246221"/>
          </a:xfrm>
          <a:prstGeom prst="rect">
            <a:avLst/>
          </a:prstGeom>
          <a:noFill/>
        </p:spPr>
        <p:txBody>
          <a:bodyPr wrap="square" rtlCol="0">
            <a:spAutoFit/>
          </a:bodyPr>
          <a:lstStyle/>
          <a:p>
            <a:r>
              <a:rPr lang="en-NL" sz="1000" dirty="0"/>
              <a:t>N</a:t>
            </a:r>
            <a:r>
              <a:rPr lang="en-NL" sz="1000" baseline="-25000" dirty="0"/>
              <a:t>sig </a:t>
            </a:r>
            <a:r>
              <a:rPr lang="en-NL" sz="1000" dirty="0"/>
              <a:t>= 491 ± 23</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382C9F6C-0A04-8E29-A94F-7EB719087A7B}"/>
                  </a:ext>
                </a:extLst>
              </p:cNvPr>
              <p:cNvSpPr txBox="1"/>
              <p:nvPr/>
            </p:nvSpPr>
            <p:spPr>
              <a:xfrm>
                <a:off x="4328088" y="2364214"/>
                <a:ext cx="1235149" cy="230832"/>
              </a:xfrm>
              <a:prstGeom prst="rect">
                <a:avLst/>
              </a:prstGeom>
              <a:solidFill>
                <a:schemeClr val="bg1"/>
              </a:solidFill>
            </p:spPr>
            <p:txBody>
              <a:bodyPr wrap="square" rtlCol="0">
                <a:spAutoFit/>
              </a:bodyPr>
              <a:lstStyle/>
              <a:p>
                <a:r>
                  <a:rPr lang="en-NL" sz="900" dirty="0"/>
                  <a:t>MisID K</a:t>
                </a:r>
                <a:r>
                  <a:rPr lang="en-NL" sz="900" baseline="-25000" dirty="0"/>
                  <a:t>s</a:t>
                </a:r>
                <a:r>
                  <a:rPr lang="en-NL" sz="900" dirty="0"/>
                  <a:t>(</a:t>
                </a:r>
                <a14:m>
                  <m:oMath xmlns:m="http://schemas.openxmlformats.org/officeDocument/2006/math">
                    <m:sSup>
                      <m:sSupPr>
                        <m:ctrlPr>
                          <a:rPr lang="en-NL" sz="900" i="1" dirty="0" smtClean="0">
                            <a:solidFill>
                              <a:srgbClr val="002060"/>
                            </a:solidFill>
                            <a:latin typeface="Cambria Math" panose="02040503050406030204" pitchFamily="18" charset="0"/>
                          </a:rPr>
                        </m:ctrlPr>
                      </m:sSupPr>
                      <m:e>
                        <m:r>
                          <a:rPr lang="el-GR" sz="900" i="1" dirty="0" smtClean="0">
                            <a:solidFill>
                              <a:srgbClr val="002060"/>
                            </a:solidFill>
                            <a:latin typeface="Cambria Math" panose="02040503050406030204" pitchFamily="18" charset="0"/>
                          </a:rPr>
                          <m:t>𝜋</m:t>
                        </m:r>
                      </m:e>
                      <m:sup>
                        <m:r>
                          <a:rPr lang="nl-NL" sz="900" b="0" i="1" dirty="0" smtClean="0">
                            <a:solidFill>
                              <a:srgbClr val="002060"/>
                            </a:solidFill>
                            <a:latin typeface="Cambria Math" panose="02040503050406030204" pitchFamily="18" charset="0"/>
                          </a:rPr>
                          <m:t>+</m:t>
                        </m:r>
                      </m:sup>
                    </m:sSup>
                    <m:sSup>
                      <m:sSupPr>
                        <m:ctrlPr>
                          <a:rPr lang="en-NL" sz="900" i="1" dirty="0">
                            <a:solidFill>
                              <a:srgbClr val="002060"/>
                            </a:solidFill>
                            <a:latin typeface="Cambria Math" panose="02040503050406030204" pitchFamily="18" charset="0"/>
                          </a:rPr>
                        </m:ctrlPr>
                      </m:sSupPr>
                      <m:e>
                        <m:r>
                          <a:rPr lang="el-GR" sz="900" i="1" dirty="0">
                            <a:solidFill>
                              <a:srgbClr val="002060"/>
                            </a:solidFill>
                            <a:latin typeface="Cambria Math" panose="02040503050406030204" pitchFamily="18" charset="0"/>
                          </a:rPr>
                          <m:t>𝜋</m:t>
                        </m:r>
                      </m:e>
                      <m:sup>
                        <m:r>
                          <a:rPr lang="nl-NL" sz="900" i="1" dirty="0">
                            <a:solidFill>
                              <a:srgbClr val="002060"/>
                            </a:solidFill>
                            <a:latin typeface="Cambria Math" panose="02040503050406030204" pitchFamily="18" charset="0"/>
                          </a:rPr>
                          <m:t>−</m:t>
                        </m:r>
                      </m:sup>
                    </m:sSup>
                    <m:r>
                      <a:rPr lang="nl-NL" sz="900" b="0" i="1" dirty="0" smtClean="0">
                        <a:solidFill>
                          <a:srgbClr val="002060"/>
                        </a:solidFill>
                        <a:latin typeface="Cambria Math" panose="02040503050406030204" pitchFamily="18" charset="0"/>
                      </a:rPr>
                      <m:t>)</m:t>
                    </m:r>
                  </m:oMath>
                </a14:m>
                <a:endParaRPr lang="en-NL" sz="900" dirty="0"/>
              </a:p>
            </p:txBody>
          </p:sp>
        </mc:Choice>
        <mc:Fallback>
          <p:sp>
            <p:nvSpPr>
              <p:cNvPr id="18" name="TextBox 17">
                <a:extLst>
                  <a:ext uri="{FF2B5EF4-FFF2-40B4-BE49-F238E27FC236}">
                    <a16:creationId xmlns:a16="http://schemas.microsoft.com/office/drawing/2014/main" id="{382C9F6C-0A04-8E29-A94F-7EB719087A7B}"/>
                  </a:ext>
                </a:extLst>
              </p:cNvPr>
              <p:cNvSpPr txBox="1">
                <a:spLocks noRot="1" noChangeAspect="1" noMove="1" noResize="1" noEditPoints="1" noAdjustHandles="1" noChangeArrowheads="1" noChangeShapeType="1" noTextEdit="1"/>
              </p:cNvSpPr>
              <p:nvPr/>
            </p:nvSpPr>
            <p:spPr>
              <a:xfrm>
                <a:off x="4328088" y="2364214"/>
                <a:ext cx="1235149" cy="230832"/>
              </a:xfrm>
              <a:prstGeom prst="rect">
                <a:avLst/>
              </a:prstGeom>
              <a:blipFill>
                <a:blip r:embed="rId7"/>
                <a:stretch>
                  <a:fillRect b="-5263"/>
                </a:stretch>
              </a:blipFill>
            </p:spPr>
            <p:txBody>
              <a:bodyPr/>
              <a:lstStyle/>
              <a:p>
                <a:r>
                  <a:rPr lang="en-NL">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8473EB3-3759-412E-F81A-2106D7B3ADE4}"/>
                  </a:ext>
                </a:extLst>
              </p:cNvPr>
              <p:cNvSpPr txBox="1"/>
              <p:nvPr/>
            </p:nvSpPr>
            <p:spPr>
              <a:xfrm>
                <a:off x="9871713" y="2364214"/>
                <a:ext cx="1235149" cy="230832"/>
              </a:xfrm>
              <a:prstGeom prst="rect">
                <a:avLst/>
              </a:prstGeom>
              <a:solidFill>
                <a:schemeClr val="bg1"/>
              </a:solidFill>
            </p:spPr>
            <p:txBody>
              <a:bodyPr wrap="square" rtlCol="0">
                <a:spAutoFit/>
              </a:bodyPr>
              <a:lstStyle/>
              <a:p>
                <a:r>
                  <a:rPr lang="en-NL" sz="900" dirty="0"/>
                  <a:t>MisID K</a:t>
                </a:r>
                <a:r>
                  <a:rPr lang="en-NL" sz="900" baseline="-25000" dirty="0"/>
                  <a:t>s</a:t>
                </a:r>
                <a:r>
                  <a:rPr lang="en-NL" sz="900" dirty="0"/>
                  <a:t>(</a:t>
                </a:r>
                <a14:m>
                  <m:oMath xmlns:m="http://schemas.openxmlformats.org/officeDocument/2006/math">
                    <m:sSup>
                      <m:sSupPr>
                        <m:ctrlPr>
                          <a:rPr lang="en-NL" sz="900" i="1" dirty="0" smtClean="0">
                            <a:solidFill>
                              <a:srgbClr val="002060"/>
                            </a:solidFill>
                            <a:latin typeface="Cambria Math" panose="02040503050406030204" pitchFamily="18" charset="0"/>
                          </a:rPr>
                        </m:ctrlPr>
                      </m:sSupPr>
                      <m:e>
                        <m:r>
                          <a:rPr lang="el-GR" sz="900" i="1" dirty="0" smtClean="0">
                            <a:solidFill>
                              <a:srgbClr val="002060"/>
                            </a:solidFill>
                            <a:latin typeface="Cambria Math" panose="02040503050406030204" pitchFamily="18" charset="0"/>
                          </a:rPr>
                          <m:t>𝜋</m:t>
                        </m:r>
                      </m:e>
                      <m:sup>
                        <m:r>
                          <a:rPr lang="nl-NL" sz="900" b="0" i="1" dirty="0" smtClean="0">
                            <a:solidFill>
                              <a:srgbClr val="002060"/>
                            </a:solidFill>
                            <a:latin typeface="Cambria Math" panose="02040503050406030204" pitchFamily="18" charset="0"/>
                          </a:rPr>
                          <m:t>+</m:t>
                        </m:r>
                      </m:sup>
                    </m:sSup>
                    <m:sSup>
                      <m:sSupPr>
                        <m:ctrlPr>
                          <a:rPr lang="en-NL" sz="900" i="1" dirty="0">
                            <a:solidFill>
                              <a:srgbClr val="002060"/>
                            </a:solidFill>
                            <a:latin typeface="Cambria Math" panose="02040503050406030204" pitchFamily="18" charset="0"/>
                          </a:rPr>
                        </m:ctrlPr>
                      </m:sSupPr>
                      <m:e>
                        <m:r>
                          <a:rPr lang="el-GR" sz="900" i="1" dirty="0">
                            <a:solidFill>
                              <a:srgbClr val="002060"/>
                            </a:solidFill>
                            <a:latin typeface="Cambria Math" panose="02040503050406030204" pitchFamily="18" charset="0"/>
                          </a:rPr>
                          <m:t>𝜋</m:t>
                        </m:r>
                      </m:e>
                      <m:sup>
                        <m:r>
                          <a:rPr lang="nl-NL" sz="900" i="1" dirty="0">
                            <a:solidFill>
                              <a:srgbClr val="002060"/>
                            </a:solidFill>
                            <a:latin typeface="Cambria Math" panose="02040503050406030204" pitchFamily="18" charset="0"/>
                          </a:rPr>
                          <m:t>−</m:t>
                        </m:r>
                      </m:sup>
                    </m:sSup>
                    <m:r>
                      <a:rPr lang="nl-NL" sz="900" b="0" i="1" dirty="0" smtClean="0">
                        <a:solidFill>
                          <a:srgbClr val="002060"/>
                        </a:solidFill>
                        <a:latin typeface="Cambria Math" panose="02040503050406030204" pitchFamily="18" charset="0"/>
                      </a:rPr>
                      <m:t>)</m:t>
                    </m:r>
                  </m:oMath>
                </a14:m>
                <a:endParaRPr lang="en-NL" sz="900" dirty="0"/>
              </a:p>
            </p:txBody>
          </p:sp>
        </mc:Choice>
        <mc:Fallback>
          <p:sp>
            <p:nvSpPr>
              <p:cNvPr id="19" name="TextBox 18">
                <a:extLst>
                  <a:ext uri="{FF2B5EF4-FFF2-40B4-BE49-F238E27FC236}">
                    <a16:creationId xmlns:a16="http://schemas.microsoft.com/office/drawing/2014/main" id="{78473EB3-3759-412E-F81A-2106D7B3ADE4}"/>
                  </a:ext>
                </a:extLst>
              </p:cNvPr>
              <p:cNvSpPr txBox="1">
                <a:spLocks noRot="1" noChangeAspect="1" noMove="1" noResize="1" noEditPoints="1" noAdjustHandles="1" noChangeArrowheads="1" noChangeShapeType="1" noTextEdit="1"/>
              </p:cNvSpPr>
              <p:nvPr/>
            </p:nvSpPr>
            <p:spPr>
              <a:xfrm>
                <a:off x="9871713" y="2364214"/>
                <a:ext cx="1235149" cy="230832"/>
              </a:xfrm>
              <a:prstGeom prst="rect">
                <a:avLst/>
              </a:prstGeom>
              <a:blipFill>
                <a:blip r:embed="rId8"/>
                <a:stretch>
                  <a:fillRect b="-5263"/>
                </a:stretch>
              </a:blipFill>
            </p:spPr>
            <p:txBody>
              <a:bodyPr/>
              <a:lstStyle/>
              <a:p>
                <a:r>
                  <a:rPr lang="en-NL">
                    <a:noFill/>
                  </a:rPr>
                  <a:t> </a:t>
                </a:r>
              </a:p>
            </p:txBody>
          </p:sp>
        </mc:Fallback>
      </mc:AlternateContent>
    </p:spTree>
    <p:extLst>
      <p:ext uri="{BB962C8B-B14F-4D97-AF65-F5344CB8AC3E}">
        <p14:creationId xmlns:p14="http://schemas.microsoft.com/office/powerpoint/2010/main" val="152938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nl-NL" dirty="0">
                <a:solidFill>
                  <a:srgbClr val="002060"/>
                </a:solidFill>
                <a:latin typeface="Avenir Book" panose="02000503020000020003" pitchFamily="2" charset="0"/>
                <a:cs typeface="Arial" panose="020B0604020202020204" pitchFamily="34" charset="0"/>
              </a:rPr>
              <a:t>Ratio plots</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17</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6407814"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796D06C1-F582-A831-EC14-47E47EA1ED80}"/>
              </a:ext>
            </a:extLst>
          </p:cNvPr>
          <p:cNvSpPr txBox="1">
            <a:spLocks/>
          </p:cNvSpPr>
          <p:nvPr/>
        </p:nvSpPr>
        <p:spPr>
          <a:xfrm>
            <a:off x="838200" y="1755934"/>
            <a:ext cx="7285383" cy="390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L" dirty="0">
                <a:solidFill>
                  <a:srgbClr val="002060"/>
                </a:solidFill>
                <a:latin typeface="Avenir Book" panose="02000503020000020003" pitchFamily="2" charset="0"/>
              </a:rPr>
              <a:t>Single ratios</a:t>
            </a:r>
          </a:p>
          <a:p>
            <a:r>
              <a:rPr lang="en-NL" dirty="0">
                <a:solidFill>
                  <a:srgbClr val="002060"/>
                </a:solidFill>
                <a:latin typeface="Avenir Book" panose="02000503020000020003" pitchFamily="2" charset="0"/>
              </a:rPr>
              <a:t>Double ratio is a powerful method:</a:t>
            </a:r>
          </a:p>
          <a:p>
            <a:pPr marL="0" indent="0">
              <a:buNone/>
            </a:pPr>
            <a:r>
              <a:rPr lang="en-NL" dirty="0">
                <a:solidFill>
                  <a:srgbClr val="002060"/>
                </a:solidFill>
                <a:latin typeface="Avenir Book" panose="02000503020000020003" pitchFamily="2" charset="0"/>
              </a:rPr>
              <a:t>	→ systematic biases cancel</a:t>
            </a:r>
          </a:p>
          <a:p>
            <a:endParaRPr lang="en-NL" dirty="0">
              <a:solidFill>
                <a:srgbClr val="002060"/>
              </a:solidFill>
              <a:latin typeface="Avenir Book" panose="02000503020000020003" pitchFamily="2" charset="0"/>
            </a:endParaRPr>
          </a:p>
          <a:p>
            <a:r>
              <a:rPr lang="en-NL" dirty="0">
                <a:solidFill>
                  <a:srgbClr val="002060"/>
                </a:solidFill>
                <a:latin typeface="Avenir Book" panose="02000503020000020003" pitchFamily="2" charset="0"/>
              </a:rPr>
              <a:t>Promising step for the analysis!</a:t>
            </a:r>
          </a:p>
          <a:p>
            <a:r>
              <a:rPr lang="en-NL" dirty="0">
                <a:solidFill>
                  <a:srgbClr val="002060"/>
                </a:solidFill>
                <a:latin typeface="Avenir Book" panose="02000503020000020003" pitchFamily="2" charset="0"/>
              </a:rPr>
              <a:t>Work to be done on trigger efficiency</a:t>
            </a:r>
          </a:p>
          <a:p>
            <a:pPr marL="0" indent="0">
              <a:buNone/>
            </a:pPr>
            <a:endParaRPr lang="en-NL" dirty="0">
              <a:solidFill>
                <a:srgbClr val="002060"/>
              </a:solidFill>
              <a:latin typeface="Avenir Book" panose="02000503020000020003" pitchFamily="2" charset="0"/>
            </a:endParaRPr>
          </a:p>
          <a:p>
            <a:pPr marL="0" indent="0">
              <a:buNone/>
            </a:pPr>
            <a:endParaRPr lang="en-NL" dirty="0">
              <a:solidFill>
                <a:srgbClr val="002060"/>
              </a:solidFill>
              <a:latin typeface="Avenir Book" panose="02000503020000020003" pitchFamily="2" charset="0"/>
            </a:endParaRPr>
          </a:p>
        </p:txBody>
      </p:sp>
      <p:pic>
        <p:nvPicPr>
          <p:cNvPr id="3" name="Picture 2">
            <a:extLst>
              <a:ext uri="{FF2B5EF4-FFF2-40B4-BE49-F238E27FC236}">
                <a16:creationId xmlns:a16="http://schemas.microsoft.com/office/drawing/2014/main" id="{2300A749-D030-FD55-B7FF-732163CDDB02}"/>
              </a:ext>
            </a:extLst>
          </p:cNvPr>
          <p:cNvPicPr>
            <a:picLocks noChangeAspect="1"/>
          </p:cNvPicPr>
          <p:nvPr/>
        </p:nvPicPr>
        <p:blipFill>
          <a:blip r:embed="rId2"/>
          <a:srcRect/>
          <a:stretch/>
        </p:blipFill>
        <p:spPr>
          <a:xfrm>
            <a:off x="7546975" y="292635"/>
            <a:ext cx="4107358" cy="3082746"/>
          </a:xfrm>
          <a:prstGeom prst="rect">
            <a:avLst/>
          </a:prstGeom>
        </p:spPr>
      </p:pic>
      <p:pic>
        <p:nvPicPr>
          <p:cNvPr id="5" name="Picture 4">
            <a:extLst>
              <a:ext uri="{FF2B5EF4-FFF2-40B4-BE49-F238E27FC236}">
                <a16:creationId xmlns:a16="http://schemas.microsoft.com/office/drawing/2014/main" id="{3AB02A32-2EE0-E7B4-1B64-005EE6E3C37A}"/>
              </a:ext>
            </a:extLst>
          </p:cNvPr>
          <p:cNvPicPr>
            <a:picLocks noChangeAspect="1"/>
          </p:cNvPicPr>
          <p:nvPr/>
        </p:nvPicPr>
        <p:blipFill>
          <a:blip r:embed="rId3"/>
          <a:srcRect/>
          <a:stretch/>
        </p:blipFill>
        <p:spPr>
          <a:xfrm>
            <a:off x="7546976" y="3380209"/>
            <a:ext cx="4107360" cy="3082747"/>
          </a:xfrm>
          <a:prstGeom prst="rect">
            <a:avLst/>
          </a:prstGeom>
        </p:spPr>
      </p:pic>
      <p:sp>
        <p:nvSpPr>
          <p:cNvPr id="4" name="TextBox 3">
            <a:extLst>
              <a:ext uri="{FF2B5EF4-FFF2-40B4-BE49-F238E27FC236}">
                <a16:creationId xmlns:a16="http://schemas.microsoft.com/office/drawing/2014/main" id="{97BC7372-D718-3B49-D86A-63B7C575375B}"/>
              </a:ext>
            </a:extLst>
          </p:cNvPr>
          <p:cNvSpPr txBox="1"/>
          <p:nvPr/>
        </p:nvSpPr>
        <p:spPr>
          <a:xfrm>
            <a:off x="8011223" y="2646690"/>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p>
        </p:txBody>
      </p:sp>
      <p:sp>
        <p:nvSpPr>
          <p:cNvPr id="6" name="TextBox 5">
            <a:extLst>
              <a:ext uri="{FF2B5EF4-FFF2-40B4-BE49-F238E27FC236}">
                <a16:creationId xmlns:a16="http://schemas.microsoft.com/office/drawing/2014/main" id="{C0670F2D-D240-D4F3-2583-C2AC845795C7}"/>
              </a:ext>
            </a:extLst>
          </p:cNvPr>
          <p:cNvSpPr txBox="1"/>
          <p:nvPr/>
        </p:nvSpPr>
        <p:spPr>
          <a:xfrm>
            <a:off x="8044982" y="5775735"/>
            <a:ext cx="2296484" cy="307777"/>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Unofficial</a:t>
            </a:r>
          </a:p>
        </p:txBody>
      </p:sp>
    </p:spTree>
    <p:extLst>
      <p:ext uri="{BB962C8B-B14F-4D97-AF65-F5344CB8AC3E}">
        <p14:creationId xmlns:p14="http://schemas.microsoft.com/office/powerpoint/2010/main" val="6889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nl-NL" dirty="0" err="1">
                <a:solidFill>
                  <a:srgbClr val="002060"/>
                </a:solidFill>
                <a:latin typeface="Avenir Book" panose="02000503020000020003" pitchFamily="2" charset="0"/>
                <a:cs typeface="Arial" panose="020B0604020202020204" pitchFamily="34" charset="0"/>
              </a:rPr>
              <a:t>Final</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remarks</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18</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277825"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796D06C1-F582-A831-EC14-47E47EA1ED80}"/>
              </a:ext>
            </a:extLst>
          </p:cNvPr>
          <p:cNvSpPr txBox="1">
            <a:spLocks/>
          </p:cNvSpPr>
          <p:nvPr/>
        </p:nvSpPr>
        <p:spPr>
          <a:xfrm>
            <a:off x="838200" y="1326546"/>
            <a:ext cx="7285383" cy="4351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L" dirty="0">
              <a:ln>
                <a:solidFill>
                  <a:srgbClr val="D6530F"/>
                </a:solidFill>
              </a:ln>
              <a:solidFill>
                <a:srgbClr val="002060"/>
              </a:solidFill>
              <a:latin typeface="Avenir Book" panose="02000503020000020003" pitchFamily="2"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76FA0A3-2D91-24A0-5311-3DED6E201AAC}"/>
                  </a:ext>
                </a:extLst>
              </p:cNvPr>
              <p:cNvSpPr txBox="1"/>
              <p:nvPr/>
            </p:nvSpPr>
            <p:spPr>
              <a:xfrm>
                <a:off x="942110" y="1492805"/>
                <a:ext cx="7423414" cy="2369880"/>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2060"/>
                    </a:solidFill>
                  </a:rPr>
                  <a:t>Why uniformity among generations of fermions?</a:t>
                </a:r>
              </a:p>
              <a:p>
                <a:pPr marL="285750" indent="-285750">
                  <a:buFont typeface="Arial" panose="020B0604020202020204" pitchFamily="34" charset="0"/>
                  <a:buChar char="•"/>
                </a:pPr>
                <a14:m>
                  <m:oMath xmlns:m="http://schemas.openxmlformats.org/officeDocument/2006/math">
                    <m:sSubSup>
                      <m:sSubSupPr>
                        <m:ctrlPr>
                          <a:rPr lang="nl-NL" sz="2000" i="1" smtClean="0">
                            <a:solidFill>
                              <a:srgbClr val="002060"/>
                            </a:solidFill>
                            <a:effectLst/>
                            <a:latin typeface="Cambria Math" panose="02040503050406030204" pitchFamily="18" charset="0"/>
                          </a:rPr>
                        </m:ctrlPr>
                      </m:sSubSupPr>
                      <m:e>
                        <m:r>
                          <m:rPr>
                            <m:nor/>
                          </m:rPr>
                          <a:rPr lang="el-GR" sz="2000" dirty="0">
                            <a:solidFill>
                              <a:srgbClr val="002060"/>
                            </a:solidFill>
                            <a:latin typeface="Arial" panose="020B0604020202020204" pitchFamily="34" charset="0"/>
                            <a:cs typeface="Arial" panose="020B0604020202020204" pitchFamily="34" charset="0"/>
                          </a:rPr>
                          <m:t>Λ</m:t>
                        </m:r>
                      </m:e>
                      <m:sub>
                        <m:r>
                          <a:rPr lang="nl-NL" sz="2000" b="0" i="1" smtClean="0">
                            <a:solidFill>
                              <a:srgbClr val="002060"/>
                            </a:solidFill>
                            <a:effectLst/>
                            <a:latin typeface="Cambria Math" panose="02040503050406030204" pitchFamily="18" charset="0"/>
                          </a:rPr>
                          <m:t>𝑏</m:t>
                        </m:r>
                      </m:sub>
                      <m:sup>
                        <m:r>
                          <a:rPr lang="nl-NL" sz="2000" b="0" i="1" smtClean="0">
                            <a:solidFill>
                              <a:srgbClr val="002060"/>
                            </a:solidFill>
                            <a:effectLst/>
                            <a:latin typeface="Cambria Math" panose="02040503050406030204" pitchFamily="18" charset="0"/>
                          </a:rPr>
                          <m:t>0</m:t>
                        </m:r>
                      </m:sup>
                    </m:sSubSup>
                    <m:r>
                      <a:rPr lang="nl-NL" sz="2000" i="1" smtClean="0">
                        <a:solidFill>
                          <a:srgbClr val="002060"/>
                        </a:solidFill>
                        <a:effectLst/>
                        <a:latin typeface="Cambria Math" panose="02040503050406030204" pitchFamily="18" charset="0"/>
                        <a:ea typeface="Cambria Math" panose="02040503050406030204" pitchFamily="18" charset="0"/>
                      </a:rPr>
                      <m:t>→</m:t>
                    </m:r>
                    <m:r>
                      <m:rPr>
                        <m:nor/>
                      </m:rPr>
                      <a:rPr lang="el-GR" sz="2000" dirty="0">
                        <a:solidFill>
                          <a:srgbClr val="002060"/>
                        </a:solidFill>
                        <a:latin typeface="Arial" panose="020B0604020202020204" pitchFamily="34" charset="0"/>
                        <a:cs typeface="Arial" panose="020B0604020202020204" pitchFamily="34" charset="0"/>
                      </a:rPr>
                      <m:t>Λ</m:t>
                    </m:r>
                  </m:oMath>
                </a14:m>
                <a:r>
                  <a:rPr lang="en-NL" sz="2800" dirty="0">
                    <a:solidFill>
                      <a:srgbClr val="002060"/>
                    </a:solidFill>
                    <a:latin typeface="Avenir Book" panose="02000503020000020003" pitchFamily="2" charset="0"/>
                  </a:rPr>
                  <a:t>ℓℓ:</a:t>
                </a:r>
                <a:r>
                  <a:rPr lang="en-GB" sz="2800" dirty="0">
                    <a:solidFill>
                      <a:srgbClr val="002060"/>
                    </a:solidFill>
                  </a:rPr>
                  <a:t> </a:t>
                </a:r>
                <a:r>
                  <a:rPr lang="en-GB" sz="2000" dirty="0">
                    <a:solidFill>
                      <a:srgbClr val="002060"/>
                    </a:solidFill>
                  </a:rPr>
                  <a:t>new channel to measure LFU</a:t>
                </a:r>
              </a:p>
              <a:p>
                <a:pPr marL="285750" indent="-285750">
                  <a:buFont typeface="Arial" panose="020B0604020202020204" pitchFamily="34" charset="0"/>
                  <a:buChar char="•"/>
                </a:pPr>
                <a:r>
                  <a:rPr lang="en-GB" sz="2000" dirty="0">
                    <a:solidFill>
                      <a:srgbClr val="002060"/>
                    </a:solidFill>
                  </a:rPr>
                  <a:t>Intermediate results shown: single + double ratio</a:t>
                </a:r>
              </a:p>
              <a:p>
                <a:pPr marL="285750" indent="-285750">
                  <a:buFont typeface="Arial" panose="020B0604020202020204" pitchFamily="34" charset="0"/>
                  <a:buChar char="•"/>
                </a:pPr>
                <a:endParaRPr lang="en-GB" sz="2000" dirty="0">
                  <a:solidFill>
                    <a:srgbClr val="002060"/>
                  </a:solidFill>
                </a:endParaRPr>
              </a:p>
              <a:p>
                <a:r>
                  <a:rPr lang="en-GB" sz="2000" dirty="0">
                    <a:solidFill>
                      <a:srgbClr val="002060"/>
                    </a:solidFill>
                  </a:rPr>
                  <a:t>Bright future ahead for the experiment:</a:t>
                </a:r>
              </a:p>
              <a:p>
                <a:pPr marL="285750" indent="-285750">
                  <a:buFont typeface="Arial" panose="020B0604020202020204" pitchFamily="34" charset="0"/>
                  <a:buChar char="•"/>
                </a:pPr>
                <a:r>
                  <a:rPr lang="en-GB" sz="2000" dirty="0">
                    <a:solidFill>
                      <a:srgbClr val="002060"/>
                    </a:solidFill>
                  </a:rPr>
                  <a:t>Brand </a:t>
                </a:r>
                <a:r>
                  <a:rPr lang="en-GB" sz="2000" u="sng" dirty="0">
                    <a:solidFill>
                      <a:srgbClr val="002060"/>
                    </a:solidFill>
                  </a:rPr>
                  <a:t>new</a:t>
                </a:r>
                <a:r>
                  <a:rPr lang="en-GB" sz="2000" dirty="0">
                    <a:solidFill>
                      <a:srgbClr val="002060"/>
                    </a:solidFill>
                  </a:rPr>
                  <a:t> </a:t>
                </a:r>
                <a:r>
                  <a:rPr lang="en-GB" sz="2000" dirty="0" err="1">
                    <a:solidFill>
                      <a:srgbClr val="002060"/>
                    </a:solidFill>
                  </a:rPr>
                  <a:t>LHCb</a:t>
                </a:r>
                <a:r>
                  <a:rPr lang="en-GB" sz="2000" dirty="0">
                    <a:solidFill>
                      <a:srgbClr val="002060"/>
                    </a:solidFill>
                  </a:rPr>
                  <a:t> detector installed!</a:t>
                </a:r>
              </a:p>
              <a:p>
                <a:pPr marL="285750" indent="-285750">
                  <a:buFont typeface="Arial" panose="020B0604020202020204" pitchFamily="34" charset="0"/>
                  <a:buChar char="•"/>
                </a:pPr>
                <a:r>
                  <a:rPr lang="en-GB" sz="2000" dirty="0">
                    <a:solidFill>
                      <a:srgbClr val="002060"/>
                    </a:solidFill>
                  </a:rPr>
                  <a:t>First </a:t>
                </a:r>
                <a14:m>
                  <m:oMath xmlns:m="http://schemas.openxmlformats.org/officeDocument/2006/math">
                    <m:r>
                      <m:rPr>
                        <m:nor/>
                      </m:rPr>
                      <a:rPr lang="el-GR" sz="2000" dirty="0" smtClean="0">
                        <a:solidFill>
                          <a:srgbClr val="002060"/>
                        </a:solidFill>
                        <a:latin typeface="Arial" panose="020B0604020202020204" pitchFamily="34" charset="0"/>
                        <a:cs typeface="Arial" panose="020B0604020202020204" pitchFamily="34" charset="0"/>
                      </a:rPr>
                      <m:t>Λ</m:t>
                    </m:r>
                  </m:oMath>
                </a14:m>
                <a:r>
                  <a:rPr lang="en-GB" sz="2000" dirty="0">
                    <a:solidFill>
                      <a:srgbClr val="002060"/>
                    </a:solidFill>
                  </a:rPr>
                  <a:t> events in Run 3 data!!</a:t>
                </a:r>
              </a:p>
            </p:txBody>
          </p:sp>
        </mc:Choice>
        <mc:Fallback xmlns="">
          <p:sp>
            <p:nvSpPr>
              <p:cNvPr id="4" name="TextBox 3">
                <a:extLst>
                  <a:ext uri="{FF2B5EF4-FFF2-40B4-BE49-F238E27FC236}">
                    <a16:creationId xmlns:a16="http://schemas.microsoft.com/office/drawing/2014/main" id="{D76FA0A3-2D91-24A0-5311-3DED6E201AAC}"/>
                  </a:ext>
                </a:extLst>
              </p:cNvPr>
              <p:cNvSpPr txBox="1">
                <a:spLocks noRot="1" noChangeAspect="1" noMove="1" noResize="1" noEditPoints="1" noAdjustHandles="1" noChangeArrowheads="1" noChangeShapeType="1" noTextEdit="1"/>
              </p:cNvSpPr>
              <p:nvPr/>
            </p:nvSpPr>
            <p:spPr>
              <a:xfrm>
                <a:off x="942110" y="1492805"/>
                <a:ext cx="7423414" cy="2369880"/>
              </a:xfrm>
              <a:prstGeom prst="rect">
                <a:avLst/>
              </a:prstGeom>
              <a:blipFill>
                <a:blip r:embed="rId2"/>
                <a:stretch>
                  <a:fillRect l="-855" t="-1596" b="-3191"/>
                </a:stretch>
              </a:blipFill>
            </p:spPr>
            <p:txBody>
              <a:bodyPr/>
              <a:lstStyle/>
              <a:p>
                <a:r>
                  <a:rPr lang="en-NL">
                    <a:noFill/>
                  </a:rPr>
                  <a:t> </a:t>
                </a:r>
              </a:p>
            </p:txBody>
          </p:sp>
        </mc:Fallback>
      </mc:AlternateContent>
      <p:pic>
        <p:nvPicPr>
          <p:cNvPr id="6" name="Picture 5">
            <a:extLst>
              <a:ext uri="{FF2B5EF4-FFF2-40B4-BE49-F238E27FC236}">
                <a16:creationId xmlns:a16="http://schemas.microsoft.com/office/drawing/2014/main" id="{37B0EED2-1241-C522-FD22-FDE73FDC1CBA}"/>
              </a:ext>
            </a:extLst>
          </p:cNvPr>
          <p:cNvPicPr>
            <a:picLocks noChangeAspect="1"/>
          </p:cNvPicPr>
          <p:nvPr/>
        </p:nvPicPr>
        <p:blipFill>
          <a:blip r:embed="rId3"/>
          <a:stretch>
            <a:fillRect/>
          </a:stretch>
        </p:blipFill>
        <p:spPr>
          <a:xfrm>
            <a:off x="1368296" y="3885460"/>
            <a:ext cx="3866080" cy="2627726"/>
          </a:xfrm>
          <a:prstGeom prst="rect">
            <a:avLst/>
          </a:prstGeom>
        </p:spPr>
      </p:pic>
      <p:pic>
        <p:nvPicPr>
          <p:cNvPr id="7" name="Picture 6">
            <a:extLst>
              <a:ext uri="{FF2B5EF4-FFF2-40B4-BE49-F238E27FC236}">
                <a16:creationId xmlns:a16="http://schemas.microsoft.com/office/drawing/2014/main" id="{CEC5351C-1253-A3EA-0E33-6CA1DA930D6E}"/>
              </a:ext>
            </a:extLst>
          </p:cNvPr>
          <p:cNvPicPr>
            <a:picLocks noChangeAspect="1"/>
          </p:cNvPicPr>
          <p:nvPr/>
        </p:nvPicPr>
        <p:blipFill>
          <a:blip r:embed="rId4"/>
          <a:stretch>
            <a:fillRect/>
          </a:stretch>
        </p:blipFill>
        <p:spPr>
          <a:xfrm>
            <a:off x="6582335" y="2178313"/>
            <a:ext cx="4626570" cy="3469928"/>
          </a:xfrm>
          <a:prstGeom prst="roundRect">
            <a:avLst>
              <a:gd name="adj" fmla="val 5795"/>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C7CFE706-0204-EB96-85E7-F3BF877ADDA4}"/>
              </a:ext>
            </a:extLst>
          </p:cNvPr>
          <p:cNvSpPr txBox="1"/>
          <p:nvPr/>
        </p:nvSpPr>
        <p:spPr>
          <a:xfrm>
            <a:off x="2017632" y="4163054"/>
            <a:ext cx="2296484" cy="523220"/>
          </a:xfrm>
          <a:prstGeom prst="rect">
            <a:avLst/>
          </a:prstGeom>
          <a:noFill/>
        </p:spPr>
        <p:txBody>
          <a:bodyPr wrap="square" rtlCol="0">
            <a:spAutoFit/>
          </a:bodyPr>
          <a:lstStyle/>
          <a:p>
            <a:r>
              <a:rPr lang="en-GB" sz="1400" dirty="0" err="1">
                <a:latin typeface="Times New Roman" panose="02020603050405020304" pitchFamily="18" charset="0"/>
                <a:cs typeface="Times New Roman" panose="02020603050405020304" pitchFamily="18" charset="0"/>
              </a:rPr>
              <a:t>LHCb</a:t>
            </a:r>
            <a:r>
              <a:rPr lang="en-GB" sz="1400" dirty="0">
                <a:latin typeface="Times New Roman" panose="02020603050405020304" pitchFamily="18" charset="0"/>
                <a:cs typeface="Times New Roman" panose="02020603050405020304" pitchFamily="18" charset="0"/>
              </a:rPr>
              <a:t> Run 3</a:t>
            </a:r>
          </a:p>
          <a:p>
            <a:r>
              <a:rPr lang="en-GB" sz="1400" dirty="0">
                <a:latin typeface="Times New Roman" panose="02020603050405020304" pitchFamily="18" charset="0"/>
                <a:cs typeface="Times New Roman" panose="02020603050405020304" pitchFamily="18" charset="0"/>
              </a:rPr>
              <a:t>Unofficial</a:t>
            </a:r>
          </a:p>
        </p:txBody>
      </p:sp>
      <p:cxnSp>
        <p:nvCxnSpPr>
          <p:cNvPr id="12" name="Curved Connector 11">
            <a:extLst>
              <a:ext uri="{FF2B5EF4-FFF2-40B4-BE49-F238E27FC236}">
                <a16:creationId xmlns:a16="http://schemas.microsoft.com/office/drawing/2014/main" id="{D7797682-8399-DC4C-7A61-A4D8093D79B5}"/>
              </a:ext>
            </a:extLst>
          </p:cNvPr>
          <p:cNvCxnSpPr/>
          <p:nvPr/>
        </p:nvCxnSpPr>
        <p:spPr>
          <a:xfrm rot="5400000">
            <a:off x="3558218" y="4047383"/>
            <a:ext cx="991059" cy="601884"/>
          </a:xfrm>
          <a:prstGeom prst="curvedConnector3">
            <a:avLst>
              <a:gd name="adj1" fmla="val 9905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DFFFC3-BDE5-B7FA-53C0-D5E5A6556977}"/>
                  </a:ext>
                </a:extLst>
              </p:cNvPr>
              <p:cNvSpPr txBox="1"/>
              <p:nvPr/>
            </p:nvSpPr>
            <p:spPr>
              <a:xfrm>
                <a:off x="3743838" y="4445051"/>
                <a:ext cx="5208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l-GR" sz="1800" dirty="0" smtClean="0">
                          <a:solidFill>
                            <a:srgbClr val="FF0000"/>
                          </a:solidFill>
                          <a:latin typeface="Arial" panose="020B0604020202020204" pitchFamily="34" charset="0"/>
                          <a:cs typeface="Arial" panose="020B0604020202020204" pitchFamily="34" charset="0"/>
                        </a:rPr>
                        <m:t>Λ</m:t>
                      </m:r>
                    </m:oMath>
                  </m:oMathPara>
                </a14:m>
                <a:endParaRPr lang="en-NL" dirty="0"/>
              </a:p>
            </p:txBody>
          </p:sp>
        </mc:Choice>
        <mc:Fallback xmlns="">
          <p:sp>
            <p:nvSpPr>
              <p:cNvPr id="15" name="TextBox 14">
                <a:extLst>
                  <a:ext uri="{FF2B5EF4-FFF2-40B4-BE49-F238E27FC236}">
                    <a16:creationId xmlns:a16="http://schemas.microsoft.com/office/drawing/2014/main" id="{8CDFFFC3-BDE5-B7FA-53C0-D5E5A6556977}"/>
                  </a:ext>
                </a:extLst>
              </p:cNvPr>
              <p:cNvSpPr txBox="1">
                <a:spLocks noRot="1" noChangeAspect="1" noMove="1" noResize="1" noEditPoints="1" noAdjustHandles="1" noChangeArrowheads="1" noChangeShapeType="1" noTextEdit="1"/>
              </p:cNvSpPr>
              <p:nvPr/>
            </p:nvSpPr>
            <p:spPr>
              <a:xfrm>
                <a:off x="3743838" y="4445051"/>
                <a:ext cx="520861" cy="369332"/>
              </a:xfrm>
              <a:prstGeom prst="rect">
                <a:avLst/>
              </a:prstGeom>
              <a:blipFill>
                <a:blip r:embed="rId5"/>
                <a:stretch>
                  <a:fillRect/>
                </a:stretch>
              </a:blipFill>
            </p:spPr>
            <p:txBody>
              <a:bodyPr/>
              <a:lstStyle/>
              <a:p>
                <a:r>
                  <a:rPr lang="en-NL">
                    <a:noFill/>
                  </a:rPr>
                  <a:t> </a:t>
                </a:r>
              </a:p>
            </p:txBody>
          </p:sp>
        </mc:Fallback>
      </mc:AlternateContent>
      <p:pic>
        <p:nvPicPr>
          <p:cNvPr id="16" name="Picture 2">
            <a:extLst>
              <a:ext uri="{FF2B5EF4-FFF2-40B4-BE49-F238E27FC236}">
                <a16:creationId xmlns:a16="http://schemas.microsoft.com/office/drawing/2014/main" id="{83469AC1-684B-30EE-E78C-92BC1353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1555" y="432253"/>
            <a:ext cx="1138380" cy="683028"/>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SciFiSimulation &lt; LHCb &lt; TWiki">
            <a:extLst>
              <a:ext uri="{FF2B5EF4-FFF2-40B4-BE49-F238E27FC236}">
                <a16:creationId xmlns:a16="http://schemas.microsoft.com/office/drawing/2014/main" id="{690186D3-5970-6D10-73F2-A504DC9B78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61" y="5795062"/>
            <a:ext cx="805767" cy="65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199" y="2730032"/>
            <a:ext cx="10515600" cy="1082674"/>
          </a:xfrm>
        </p:spPr>
        <p:txBody>
          <a:bodyPr/>
          <a:lstStyle/>
          <a:p>
            <a:pPr algn="ctr"/>
            <a:r>
              <a:rPr lang="nl-NL" dirty="0" err="1">
                <a:solidFill>
                  <a:srgbClr val="002060"/>
                </a:solidFill>
                <a:latin typeface="Avenir Book" panose="02000503020000020003" pitchFamily="2" charset="0"/>
                <a:cs typeface="Arial" panose="020B0604020202020204" pitchFamily="34" charset="0"/>
              </a:rPr>
              <a:t>Thank</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you</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for</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listening</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Questions</a:t>
            </a:r>
            <a:r>
              <a:rPr lang="nl-NL" dirty="0">
                <a:solidFill>
                  <a:srgbClr val="002060"/>
                </a:solidFill>
                <a:latin typeface="Avenir Book" panose="02000503020000020003" pitchFamily="2" charset="0"/>
                <a:cs typeface="Arial" panose="020B0604020202020204" pitchFamily="34" charset="0"/>
              </a:rPr>
              <a:t>?</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19</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3666934"/>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A0ED6F-5EFF-EAC5-BCFA-1363C7BCE339}"/>
              </a:ext>
            </a:extLst>
          </p:cNvPr>
          <p:cNvPicPr>
            <a:picLocks noChangeAspect="1"/>
          </p:cNvPicPr>
          <p:nvPr/>
        </p:nvPicPr>
        <p:blipFill>
          <a:blip r:embed="rId3"/>
          <a:stretch>
            <a:fillRect/>
          </a:stretch>
        </p:blipFill>
        <p:spPr>
          <a:xfrm>
            <a:off x="10862634" y="3126482"/>
            <a:ext cx="468016" cy="595257"/>
          </a:xfrm>
          <a:prstGeom prst="rect">
            <a:avLst/>
          </a:prstGeom>
        </p:spPr>
      </p:pic>
      <p:pic>
        <p:nvPicPr>
          <p:cNvPr id="5" name="Picture 2">
            <a:extLst>
              <a:ext uri="{FF2B5EF4-FFF2-40B4-BE49-F238E27FC236}">
                <a16:creationId xmlns:a16="http://schemas.microsoft.com/office/drawing/2014/main" id="{8BD4B204-0680-4DA0-4FF6-FFBDAC927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623" y="541788"/>
            <a:ext cx="1639795" cy="98387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1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ctr"/>
            <a:r>
              <a:rPr lang="nl-NL" dirty="0" err="1">
                <a:solidFill>
                  <a:srgbClr val="002060"/>
                </a:solidFill>
                <a:latin typeface="Avenir Book" panose="02000503020000020003" pitchFamily="2" charset="0"/>
              </a:rPr>
              <a:t>Our</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playground</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the</a:t>
            </a:r>
            <a:r>
              <a:rPr lang="nl-NL" dirty="0">
                <a:solidFill>
                  <a:srgbClr val="002060"/>
                </a:solidFill>
                <a:latin typeface="Avenir Book" panose="02000503020000020003" pitchFamily="2" charset="0"/>
              </a:rPr>
              <a:t> Standard Model</a:t>
            </a:r>
            <a:endParaRPr lang="en-NL" dirty="0">
              <a:solidFill>
                <a:srgbClr val="002060"/>
              </a:solidFill>
              <a:latin typeface="Avenir Book" panose="02000503020000020003" pitchFamily="2" charset="0"/>
            </a:endParaRPr>
          </a:p>
        </p:txBody>
      </p:sp>
      <p:sp>
        <p:nvSpPr>
          <p:cNvPr id="7" name="Content Placeholder 6">
            <a:extLst>
              <a:ext uri="{FF2B5EF4-FFF2-40B4-BE49-F238E27FC236}">
                <a16:creationId xmlns:a16="http://schemas.microsoft.com/office/drawing/2014/main" id="{3BCC0F92-2CC7-217B-0DC4-0D9E8B034E35}"/>
              </a:ext>
            </a:extLst>
          </p:cNvPr>
          <p:cNvSpPr>
            <a:spLocks noGrp="1"/>
          </p:cNvSpPr>
          <p:nvPr>
            <p:ph idx="1"/>
          </p:nvPr>
        </p:nvSpPr>
        <p:spPr>
          <a:xfrm>
            <a:off x="-4266" y="1607151"/>
            <a:ext cx="6257822" cy="4693510"/>
          </a:xfrm>
        </p:spPr>
        <p:txBody>
          <a:bodyPr>
            <a:normAutofit/>
          </a:bodyPr>
          <a:lstStyle/>
          <a:p>
            <a:r>
              <a:rPr lang="nl-NL" dirty="0" err="1">
                <a:solidFill>
                  <a:srgbClr val="002060"/>
                </a:solidFill>
                <a:latin typeface="Avenir Book" panose="02000503020000020003" pitchFamily="2" charset="0"/>
                <a:cs typeface="Arial" panose="020B0604020202020204" pitchFamily="34" charset="0"/>
              </a:rPr>
              <a:t>Fermions</a:t>
            </a:r>
            <a:r>
              <a:rPr lang="nl-NL" dirty="0">
                <a:solidFill>
                  <a:srgbClr val="002060"/>
                </a:solidFill>
                <a:latin typeface="Avenir Book" panose="02000503020000020003" pitchFamily="2" charset="0"/>
                <a:cs typeface="Arial" panose="020B0604020202020204" pitchFamily="34" charset="0"/>
              </a:rPr>
              <a:t> (matter):</a:t>
            </a:r>
          </a:p>
          <a:p>
            <a:pPr lvl="1"/>
            <a:r>
              <a:rPr lang="nl-NL" dirty="0" err="1">
                <a:solidFill>
                  <a:srgbClr val="002060"/>
                </a:solidFill>
                <a:latin typeface="Avenir Book" panose="02000503020000020003" pitchFamily="2" charset="0"/>
                <a:cs typeface="Arial" panose="020B0604020202020204" pitchFamily="34" charset="0"/>
              </a:rPr>
              <a:t>Why</a:t>
            </a:r>
            <a:r>
              <a:rPr lang="nl-NL" dirty="0">
                <a:solidFill>
                  <a:srgbClr val="002060"/>
                </a:solidFill>
                <a:latin typeface="Avenir Book" panose="02000503020000020003" pitchFamily="2" charset="0"/>
                <a:cs typeface="Arial" panose="020B0604020202020204" pitchFamily="34" charset="0"/>
              </a:rPr>
              <a:t> 3 </a:t>
            </a:r>
            <a:r>
              <a:rPr lang="nl-NL" dirty="0" err="1">
                <a:solidFill>
                  <a:srgbClr val="002060"/>
                </a:solidFill>
                <a:latin typeface="Avenir Book" panose="02000503020000020003" pitchFamily="2" charset="0"/>
                <a:cs typeface="Arial" panose="020B0604020202020204" pitchFamily="34" charset="0"/>
              </a:rPr>
              <a:t>generations</a:t>
            </a:r>
            <a:r>
              <a:rPr lang="nl-NL" dirty="0">
                <a:solidFill>
                  <a:srgbClr val="002060"/>
                </a:solidFill>
                <a:latin typeface="Avenir Book" panose="02000503020000020003" pitchFamily="2" charset="0"/>
                <a:cs typeface="Arial" panose="020B0604020202020204" pitchFamily="34" charset="0"/>
              </a:rPr>
              <a:t> of Quarks?</a:t>
            </a:r>
          </a:p>
          <a:p>
            <a:pPr lvl="1"/>
            <a:r>
              <a:rPr lang="nl-NL" dirty="0" err="1">
                <a:solidFill>
                  <a:srgbClr val="002060"/>
                </a:solidFill>
                <a:latin typeface="Avenir Book" panose="02000503020000020003" pitchFamily="2" charset="0"/>
                <a:cs typeface="Arial" panose="020B0604020202020204" pitchFamily="34" charset="0"/>
              </a:rPr>
              <a:t>Why</a:t>
            </a:r>
            <a:r>
              <a:rPr lang="nl-NL" dirty="0">
                <a:solidFill>
                  <a:srgbClr val="002060"/>
                </a:solidFill>
                <a:latin typeface="Avenir Book" panose="02000503020000020003" pitchFamily="2" charset="0"/>
                <a:cs typeface="Arial" panose="020B0604020202020204" pitchFamily="34" charset="0"/>
              </a:rPr>
              <a:t> 3 </a:t>
            </a:r>
            <a:r>
              <a:rPr lang="en-US" dirty="0">
                <a:solidFill>
                  <a:srgbClr val="002060"/>
                </a:solidFill>
                <a:latin typeface="Avenir Book" panose="02000503020000020003" pitchFamily="2" charset="0"/>
                <a:cs typeface="Arial" panose="020B0604020202020204" pitchFamily="34" charset="0"/>
              </a:rPr>
              <a:t>generations</a:t>
            </a:r>
            <a:r>
              <a:rPr lang="nl-NL" dirty="0">
                <a:solidFill>
                  <a:srgbClr val="002060"/>
                </a:solidFill>
                <a:latin typeface="Avenir Book" panose="02000503020000020003" pitchFamily="2" charset="0"/>
                <a:cs typeface="Arial" panose="020B0604020202020204" pitchFamily="34" charset="0"/>
              </a:rPr>
              <a:t> of </a:t>
            </a:r>
            <a:r>
              <a:rPr lang="nl-NL" dirty="0" err="1">
                <a:solidFill>
                  <a:srgbClr val="002060"/>
                </a:solidFill>
                <a:latin typeface="Avenir Book" panose="02000503020000020003" pitchFamily="2" charset="0"/>
                <a:cs typeface="Arial" panose="020B0604020202020204" pitchFamily="34" charset="0"/>
              </a:rPr>
              <a:t>Leptons</a:t>
            </a:r>
            <a:r>
              <a:rPr lang="nl-NL" dirty="0">
                <a:solidFill>
                  <a:srgbClr val="002060"/>
                </a:solidFill>
                <a:latin typeface="Avenir Book" panose="02000503020000020003" pitchFamily="2" charset="0"/>
                <a:cs typeface="Arial" panose="020B0604020202020204" pitchFamily="34" charset="0"/>
              </a:rPr>
              <a:t>?</a:t>
            </a:r>
          </a:p>
          <a:p>
            <a:endParaRPr lang="nl-NL" dirty="0">
              <a:solidFill>
                <a:srgbClr val="002060"/>
              </a:solidFill>
              <a:latin typeface="Avenir Book" panose="02000503020000020003" pitchFamily="2" charset="0"/>
              <a:cs typeface="Arial" panose="020B0604020202020204" pitchFamily="34" charset="0"/>
            </a:endParaRPr>
          </a:p>
          <a:p>
            <a:r>
              <a:rPr lang="nl-NL" dirty="0" err="1">
                <a:solidFill>
                  <a:srgbClr val="002060"/>
                </a:solidFill>
                <a:latin typeface="Avenir Book" panose="02000503020000020003" pitchFamily="2" charset="0"/>
                <a:cs typeface="Arial" panose="020B0604020202020204" pitchFamily="34" charset="0"/>
              </a:rPr>
              <a:t>Bosons</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interactions</a:t>
            </a:r>
            <a:r>
              <a:rPr lang="nl-NL" dirty="0">
                <a:solidFill>
                  <a:srgbClr val="002060"/>
                </a:solidFill>
                <a:latin typeface="Avenir Book" panose="02000503020000020003" pitchFamily="2" charset="0"/>
                <a:cs typeface="Arial" panose="020B0604020202020204" pitchFamily="34" charset="0"/>
              </a:rPr>
              <a:t>):</a:t>
            </a:r>
          </a:p>
          <a:p>
            <a:pPr lvl="1"/>
            <a:r>
              <a:rPr lang="nl-NL" dirty="0">
                <a:solidFill>
                  <a:srgbClr val="002060"/>
                </a:solidFill>
                <a:latin typeface="Avenir Book" panose="02000503020000020003" pitchFamily="2" charset="0"/>
                <a:cs typeface="Arial" panose="020B0604020202020204" pitchFamily="34" charset="0"/>
              </a:rPr>
              <a:t>Strong, </a:t>
            </a:r>
            <a:r>
              <a:rPr lang="nl-NL" dirty="0" err="1">
                <a:solidFill>
                  <a:srgbClr val="002060"/>
                </a:solidFill>
                <a:latin typeface="Avenir Book" panose="02000503020000020003" pitchFamily="2" charset="0"/>
                <a:cs typeface="Arial" panose="020B0604020202020204" pitchFamily="34" charset="0"/>
              </a:rPr>
              <a:t>Weak</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Electromagnetic</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forces</a:t>
            </a:r>
            <a:r>
              <a:rPr lang="nl-NL" dirty="0">
                <a:solidFill>
                  <a:srgbClr val="002060"/>
                </a:solidFill>
                <a:latin typeface="Avenir Book" panose="02000503020000020003" pitchFamily="2" charset="0"/>
                <a:cs typeface="Arial" panose="020B0604020202020204" pitchFamily="34" charset="0"/>
              </a:rPr>
              <a:t> have </a:t>
            </a:r>
            <a:r>
              <a:rPr lang="nl-NL" dirty="0" err="1">
                <a:solidFill>
                  <a:srgbClr val="002060"/>
                </a:solidFill>
                <a:latin typeface="Avenir Book" panose="02000503020000020003" pitchFamily="2" charset="0"/>
                <a:cs typeface="Arial" panose="020B0604020202020204" pitchFamily="34" charset="0"/>
              </a:rPr>
              <a:t>identical</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coupling</a:t>
            </a:r>
            <a:r>
              <a:rPr lang="nl-NL" dirty="0">
                <a:solidFill>
                  <a:srgbClr val="002060"/>
                </a:solidFill>
                <a:latin typeface="Avenir Book" panose="02000503020000020003" pitchFamily="2" charset="0"/>
                <a:cs typeface="Arial" panose="020B0604020202020204" pitchFamily="34" charset="0"/>
              </a:rPr>
              <a:t> constants </a:t>
            </a:r>
            <a:r>
              <a:rPr lang="nl-NL" dirty="0" err="1">
                <a:solidFill>
                  <a:srgbClr val="002060"/>
                </a:solidFill>
                <a:latin typeface="Avenir Book" panose="02000503020000020003" pitchFamily="2" charset="0"/>
                <a:cs typeface="Arial" panose="020B0604020202020204" pitchFamily="34" charset="0"/>
              </a:rPr>
              <a:t>to</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the</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generations</a:t>
            </a:r>
            <a:r>
              <a:rPr lang="nl-NL" dirty="0">
                <a:solidFill>
                  <a:srgbClr val="002060"/>
                </a:solidFill>
                <a:latin typeface="Avenir Book" panose="02000503020000020003" pitchFamily="2" charset="0"/>
                <a:cs typeface="Arial" panose="020B0604020202020204" pitchFamily="34" charset="0"/>
              </a:rPr>
              <a:t> of </a:t>
            </a:r>
            <a:r>
              <a:rPr lang="nl-NL" dirty="0" err="1">
                <a:solidFill>
                  <a:srgbClr val="002060"/>
                </a:solidFill>
                <a:latin typeface="Avenir Book" panose="02000503020000020003" pitchFamily="2" charset="0"/>
                <a:cs typeface="Arial" panose="020B0604020202020204" pitchFamily="34" charset="0"/>
              </a:rPr>
              <a:t>fermions</a:t>
            </a:r>
            <a:r>
              <a:rPr lang="nl-NL" dirty="0">
                <a:solidFill>
                  <a:srgbClr val="002060"/>
                </a:solidFill>
                <a:latin typeface="Avenir Book" panose="02000503020000020003" pitchFamily="2" charset="0"/>
                <a:cs typeface="Arial" panose="020B0604020202020204" pitchFamily="34" charset="0"/>
              </a:rPr>
              <a:t> </a:t>
            </a:r>
          </a:p>
          <a:p>
            <a:pPr marL="457200" lvl="1" indent="0">
              <a:buNone/>
            </a:pPr>
            <a:endParaRPr lang="nl-NL" dirty="0">
              <a:solidFill>
                <a:srgbClr val="002060"/>
              </a:solidFill>
              <a:latin typeface="Avenir Book" panose="02000503020000020003" pitchFamily="2" charset="0"/>
              <a:cs typeface="Arial" panose="020B0604020202020204" pitchFamily="34" charset="0"/>
            </a:endParaRPr>
          </a:p>
          <a:p>
            <a:pPr lvl="1"/>
            <a:r>
              <a:rPr lang="nl-NL" dirty="0" err="1">
                <a:solidFill>
                  <a:srgbClr val="002060"/>
                </a:solidFill>
                <a:latin typeface="Avenir Book" panose="02000503020000020003" pitchFamily="2" charset="0"/>
                <a:cs typeface="Arial" panose="020B0604020202020204" pitchFamily="34" charset="0"/>
              </a:rPr>
              <a:t>Higgs</a:t>
            </a:r>
            <a:r>
              <a:rPr lang="nl-NL" dirty="0">
                <a:solidFill>
                  <a:srgbClr val="002060"/>
                </a:solidFill>
                <a:latin typeface="Avenir Book" panose="02000503020000020003" pitchFamily="2" charset="0"/>
                <a:cs typeface="Arial" panose="020B0604020202020204" pitchFamily="34" charset="0"/>
              </a:rPr>
              <a:t> field </a:t>
            </a:r>
            <a:r>
              <a:rPr lang="nl-NL" dirty="0" err="1">
                <a:solidFill>
                  <a:srgbClr val="002060"/>
                </a:solidFill>
                <a:latin typeface="Avenir Book" panose="02000503020000020003" pitchFamily="2" charset="0"/>
                <a:cs typeface="Arial" panose="020B0604020202020204" pitchFamily="34" charset="0"/>
              </a:rPr>
              <a:t>introduces</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distinction</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among</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the</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generations</a:t>
            </a:r>
            <a:r>
              <a:rPr lang="nl-NL" dirty="0">
                <a:solidFill>
                  <a:srgbClr val="002060"/>
                </a:solidFill>
                <a:latin typeface="Avenir Book" panose="02000503020000020003" pitchFamily="2" charset="0"/>
                <a:cs typeface="Arial" panose="020B0604020202020204" pitchFamily="34" charset="0"/>
              </a:rPr>
              <a:t> of </a:t>
            </a:r>
            <a:r>
              <a:rPr lang="nl-NL" dirty="0" err="1">
                <a:solidFill>
                  <a:srgbClr val="002060"/>
                </a:solidFill>
                <a:latin typeface="Avenir Book" panose="02000503020000020003" pitchFamily="2" charset="0"/>
                <a:cs typeface="Arial" panose="020B0604020202020204" pitchFamily="34" charset="0"/>
              </a:rPr>
              <a:t>fermions</a:t>
            </a:r>
            <a:endParaRPr lang="nl-NL" dirty="0">
              <a:solidFill>
                <a:srgbClr val="002060"/>
              </a:solidFill>
              <a:latin typeface="Avenir Book" panose="02000503020000020003" pitchFamily="2" charset="0"/>
              <a:cs typeface="Arial" panose="020B0604020202020204" pitchFamily="34" charset="0"/>
            </a:endParaRPr>
          </a:p>
          <a:p>
            <a:endParaRPr lang="en-NL" dirty="0">
              <a:solidFill>
                <a:srgbClr val="002060"/>
              </a:solidFill>
              <a:latin typeface="Avenir Book" panose="02000503020000020003" pitchFamily="2" charset="0"/>
              <a:cs typeface="Arial" panose="020B0604020202020204" pitchFamily="34"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2</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3" name="Picture 2" descr="1: The Standard Model of particle physics, with quarks (purple), leptons (green), gauge bosons (red), and Higgs boson (yellow). The rst, second, and third columns show the three generations of fermions, the fourth, fth columns show the vector bosons, and the sixth columns shows the Higgs boson. The gluon is the vector boson of strong nuclear force, the photon is the vector boson of electromagnetism, and the Z and W ± are the vector bosons of weak interaction. The Higgs boson is linked to the electroweak symmetry breaking. The mass, charge, spin and name of each particle is given in the Figure [147].">
            <a:extLst>
              <a:ext uri="{FF2B5EF4-FFF2-40B4-BE49-F238E27FC236}">
                <a16:creationId xmlns:a16="http://schemas.microsoft.com/office/drawing/2014/main" id="{9A5063F3-FE6C-DB13-CD88-241B288B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178" y="1674914"/>
            <a:ext cx="6257822" cy="422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8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pPr algn="l"/>
            <a:r>
              <a:rPr lang="nl-NL" dirty="0">
                <a:solidFill>
                  <a:srgbClr val="002060"/>
                </a:solidFill>
                <a:latin typeface="Avenir Book" panose="02000503020000020003" pitchFamily="2" charset="0"/>
              </a:rPr>
              <a:t>Lepton Flavour </a:t>
            </a:r>
            <a:r>
              <a:rPr lang="nl-NL" dirty="0" err="1">
                <a:solidFill>
                  <a:srgbClr val="002060"/>
                </a:solidFill>
                <a:latin typeface="Avenir Book" panose="02000503020000020003" pitchFamily="2" charset="0"/>
              </a:rPr>
              <a:t>Universality</a:t>
            </a:r>
            <a:r>
              <a:rPr lang="nl-NL" dirty="0">
                <a:solidFill>
                  <a:srgbClr val="002060"/>
                </a:solidFill>
                <a:latin typeface="Avenir Book" panose="02000503020000020003" pitchFamily="2" charset="0"/>
              </a:rPr>
              <a:t> (LFU)</a:t>
            </a:r>
            <a:endParaRPr lang="en-NL" dirty="0">
              <a:solidFill>
                <a:srgbClr val="002060"/>
              </a:solidFill>
              <a:latin typeface="Avenir Book" panose="02000503020000020003" pitchFamily="2" charset="0"/>
            </a:endParaRPr>
          </a:p>
        </p:txBody>
      </p:sp>
      <p:sp>
        <p:nvSpPr>
          <p:cNvPr id="7" name="Content Placeholder 6">
            <a:extLst>
              <a:ext uri="{FF2B5EF4-FFF2-40B4-BE49-F238E27FC236}">
                <a16:creationId xmlns:a16="http://schemas.microsoft.com/office/drawing/2014/main" id="{3BCC0F92-2CC7-217B-0DC4-0D9E8B034E35}"/>
              </a:ext>
            </a:extLst>
          </p:cNvPr>
          <p:cNvSpPr>
            <a:spLocks noGrp="1"/>
          </p:cNvSpPr>
          <p:nvPr>
            <p:ph idx="1"/>
          </p:nvPr>
        </p:nvSpPr>
        <p:spPr>
          <a:xfrm>
            <a:off x="838200" y="1607127"/>
            <a:ext cx="10515600" cy="4569836"/>
          </a:xfrm>
        </p:spPr>
        <p:txBody>
          <a:bodyPr/>
          <a:lstStyle/>
          <a:p>
            <a:r>
              <a:rPr lang="nl-NL" dirty="0">
                <a:solidFill>
                  <a:srgbClr val="002060"/>
                </a:solidFill>
                <a:latin typeface="Avenir Book" panose="02000503020000020003" pitchFamily="2" charset="0"/>
                <a:cs typeface="Arial" panose="020B0604020202020204" pitchFamily="34" charset="0"/>
              </a:rPr>
              <a:t>Standard Model </a:t>
            </a:r>
            <a:r>
              <a:rPr lang="nl-NL" dirty="0" err="1">
                <a:solidFill>
                  <a:srgbClr val="002060"/>
                </a:solidFill>
                <a:latin typeface="Avenir Book" panose="02000503020000020003" pitchFamily="2" charset="0"/>
                <a:cs typeface="Arial" panose="020B0604020202020204" pitchFamily="34" charset="0"/>
              </a:rPr>
              <a:t>couplings</a:t>
            </a:r>
            <a:r>
              <a:rPr lang="nl-NL" dirty="0">
                <a:solidFill>
                  <a:srgbClr val="002060"/>
                </a:solidFill>
                <a:latin typeface="Avenir Book" panose="02000503020000020003" pitchFamily="2" charset="0"/>
                <a:cs typeface="Arial" panose="020B0604020202020204" pitchFamily="34" charset="0"/>
              </a:rPr>
              <a:t> of </a:t>
            </a:r>
            <a:r>
              <a:rPr lang="nl-NL" dirty="0" err="1">
                <a:solidFill>
                  <a:srgbClr val="002060"/>
                </a:solidFill>
                <a:latin typeface="Avenir Book" panose="02000503020000020003" pitchFamily="2" charset="0"/>
                <a:cs typeface="Arial" panose="020B0604020202020204" pitchFamily="34" charset="0"/>
              </a:rPr>
              <a:t>leptons</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to</a:t>
            </a:r>
            <a:r>
              <a:rPr lang="nl-NL" dirty="0">
                <a:solidFill>
                  <a:srgbClr val="002060"/>
                </a:solidFill>
                <a:latin typeface="Avenir Book" panose="02000503020000020003" pitchFamily="2" charset="0"/>
                <a:cs typeface="Arial" panose="020B0604020202020204" pitchFamily="34" charset="0"/>
              </a:rPr>
              <a:t>			v. vector </a:t>
            </a:r>
            <a:r>
              <a:rPr lang="nl-NL" dirty="0" err="1">
                <a:solidFill>
                  <a:srgbClr val="002060"/>
                </a:solidFill>
                <a:latin typeface="Avenir Book" panose="02000503020000020003" pitchFamily="2" charset="0"/>
                <a:cs typeface="Arial" panose="020B0604020202020204" pitchFamily="34" charset="0"/>
              </a:rPr>
              <a:t>bosons</a:t>
            </a:r>
            <a:r>
              <a:rPr lang="nl-NL" dirty="0">
                <a:solidFill>
                  <a:srgbClr val="002060"/>
                </a:solidFill>
                <a:latin typeface="Avenir Book" panose="02000503020000020003" pitchFamily="2" charset="0"/>
                <a:cs typeface="Arial" panose="020B0604020202020204" pitchFamily="34" charset="0"/>
              </a:rPr>
              <a:t> are flavour-independent</a:t>
            </a:r>
          </a:p>
          <a:p>
            <a:pPr marL="0" indent="0">
              <a:buNone/>
            </a:pPr>
            <a:endParaRPr lang="nl-NL" dirty="0">
              <a:solidFill>
                <a:srgbClr val="002060"/>
              </a:solidFill>
              <a:latin typeface="Avenir Book" panose="02000503020000020003" pitchFamily="2" charset="0"/>
              <a:cs typeface="Arial" panose="020B0604020202020204" pitchFamily="34" charset="0"/>
            </a:endParaRPr>
          </a:p>
          <a:p>
            <a:r>
              <a:rPr lang="nl-NL" sz="2800" i="0" dirty="0">
                <a:solidFill>
                  <a:srgbClr val="002060"/>
                </a:solidFill>
                <a:effectLst/>
                <a:latin typeface="Avenir Book" panose="02000503020000020003" pitchFamily="2" charset="0"/>
                <a:cs typeface="Arial" panose="020B0604020202020204" pitchFamily="34" charset="0"/>
              </a:rPr>
              <a:t>Precision </a:t>
            </a:r>
            <a:r>
              <a:rPr lang="nl-NL" sz="2800" i="0" dirty="0" err="1">
                <a:solidFill>
                  <a:srgbClr val="002060"/>
                </a:solidFill>
                <a:effectLst/>
                <a:latin typeface="Avenir Book" panose="02000503020000020003" pitchFamily="2" charset="0"/>
                <a:cs typeface="Arial" panose="020B0604020202020204" pitchFamily="34" charset="0"/>
              </a:rPr>
              <a:t>measurements</a:t>
            </a:r>
            <a:r>
              <a:rPr lang="nl-NL" sz="2800" i="0" dirty="0">
                <a:solidFill>
                  <a:srgbClr val="002060"/>
                </a:solidFill>
                <a:effectLst/>
                <a:latin typeface="Avenir Book" panose="02000503020000020003" pitchFamily="2" charset="0"/>
                <a:cs typeface="Arial" panose="020B0604020202020204" pitchFamily="34" charset="0"/>
              </a:rPr>
              <a:t> </a:t>
            </a:r>
            <a:r>
              <a:rPr lang="nl-NL" sz="2800" i="0" dirty="0" err="1">
                <a:solidFill>
                  <a:srgbClr val="002060"/>
                </a:solidFill>
                <a:effectLst/>
                <a:latin typeface="Avenir Book" panose="02000503020000020003" pitchFamily="2" charset="0"/>
                <a:cs typeface="Arial" panose="020B0604020202020204" pitchFamily="34" charset="0"/>
              </a:rPr>
              <a:t>to</a:t>
            </a:r>
            <a:r>
              <a:rPr lang="nl-NL" dirty="0">
                <a:solidFill>
                  <a:srgbClr val="002060"/>
                </a:solidFill>
                <a:latin typeface="Avenir Book" panose="02000503020000020003" pitchFamily="2" charset="0"/>
                <a:cs typeface="Arial" panose="020B0604020202020204" pitchFamily="34" charset="0"/>
              </a:rPr>
              <a:t>:</a:t>
            </a:r>
          </a:p>
          <a:p>
            <a:pPr lvl="1"/>
            <a:r>
              <a:rPr lang="nl-NL" dirty="0" err="1">
                <a:solidFill>
                  <a:srgbClr val="002060"/>
                </a:solidFill>
                <a:latin typeface="Avenir Book" panose="02000503020000020003" pitchFamily="2" charset="0"/>
                <a:cs typeface="Arial" panose="020B0604020202020204" pitchFamily="34" charset="0"/>
              </a:rPr>
              <a:t>Carefully</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examine</a:t>
            </a:r>
            <a:r>
              <a:rPr lang="nl-NL" dirty="0">
                <a:solidFill>
                  <a:srgbClr val="002060"/>
                </a:solidFill>
                <a:latin typeface="Avenir Book" panose="02000503020000020003" pitchFamily="2" charset="0"/>
                <a:cs typeface="Arial" panose="020B0604020202020204" pitchFamily="34" charset="0"/>
              </a:rPr>
              <a:t> LFU </a:t>
            </a:r>
            <a:r>
              <a:rPr lang="nl-NL" dirty="0" err="1">
                <a:solidFill>
                  <a:srgbClr val="002060"/>
                </a:solidFill>
                <a:latin typeface="Avenir Book" panose="02000503020000020003" pitchFamily="2" charset="0"/>
                <a:cs typeface="Arial" panose="020B0604020202020204" pitchFamily="34" charset="0"/>
              </a:rPr>
              <a:t>prediction</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by</a:t>
            </a:r>
            <a:r>
              <a:rPr lang="nl-NL" dirty="0">
                <a:solidFill>
                  <a:srgbClr val="002060"/>
                </a:solidFill>
                <a:latin typeface="Avenir Book" panose="02000503020000020003" pitchFamily="2" charset="0"/>
                <a:cs typeface="Arial" panose="020B0604020202020204" pitchFamily="34" charset="0"/>
              </a:rPr>
              <a:t> </a:t>
            </a:r>
            <a:r>
              <a:rPr lang="nl-NL" dirty="0" err="1">
                <a:solidFill>
                  <a:srgbClr val="002060"/>
                </a:solidFill>
                <a:latin typeface="Avenir Book" panose="02000503020000020003" pitchFamily="2" charset="0"/>
                <a:cs typeface="Arial" panose="020B0604020202020204" pitchFamily="34" charset="0"/>
              </a:rPr>
              <a:t>the</a:t>
            </a:r>
            <a:r>
              <a:rPr lang="nl-NL" dirty="0">
                <a:solidFill>
                  <a:srgbClr val="002060"/>
                </a:solidFill>
                <a:latin typeface="Avenir Book" panose="02000503020000020003" pitchFamily="2" charset="0"/>
                <a:cs typeface="Arial" panose="020B0604020202020204" pitchFamily="34" charset="0"/>
              </a:rPr>
              <a:t> Standard Model</a:t>
            </a:r>
          </a:p>
          <a:p>
            <a:pPr lvl="1"/>
            <a:r>
              <a:rPr lang="nl-NL" dirty="0">
                <a:solidFill>
                  <a:srgbClr val="002060"/>
                </a:solidFill>
                <a:latin typeface="Avenir Book" panose="02000503020000020003" pitchFamily="2" charset="0"/>
                <a:cs typeface="Arial" panose="020B0604020202020204" pitchFamily="34" charset="0"/>
              </a:rPr>
              <a:t>S</a:t>
            </a:r>
            <a:r>
              <a:rPr lang="nl-NL" i="0" dirty="0">
                <a:solidFill>
                  <a:srgbClr val="002060"/>
                </a:solidFill>
                <a:effectLst/>
                <a:latin typeface="Avenir Book" panose="02000503020000020003" pitchFamily="2" charset="0"/>
                <a:cs typeface="Arial" panose="020B0604020202020204" pitchFamily="34" charset="0"/>
              </a:rPr>
              <a:t>earch </a:t>
            </a:r>
            <a:r>
              <a:rPr lang="nl-NL" i="0" dirty="0" err="1">
                <a:solidFill>
                  <a:srgbClr val="002060"/>
                </a:solidFill>
                <a:effectLst/>
                <a:latin typeface="Avenir Book" panose="02000503020000020003" pitchFamily="2" charset="0"/>
                <a:cs typeface="Arial" panose="020B0604020202020204" pitchFamily="34" charset="0"/>
              </a:rPr>
              <a:t>for</a:t>
            </a:r>
            <a:r>
              <a:rPr lang="nl-NL" i="0" dirty="0">
                <a:solidFill>
                  <a:srgbClr val="002060"/>
                </a:solidFill>
                <a:effectLst/>
                <a:latin typeface="Avenir Book" panose="02000503020000020003" pitchFamily="2" charset="0"/>
                <a:cs typeface="Arial" panose="020B0604020202020204" pitchFamily="34" charset="0"/>
              </a:rPr>
              <a:t> New </a:t>
            </a:r>
            <a:r>
              <a:rPr lang="nl-NL" i="0" dirty="0" err="1">
                <a:solidFill>
                  <a:srgbClr val="002060"/>
                </a:solidFill>
                <a:effectLst/>
                <a:latin typeface="Avenir Book" panose="02000503020000020003" pitchFamily="2" charset="0"/>
                <a:cs typeface="Arial" panose="020B0604020202020204" pitchFamily="34" charset="0"/>
              </a:rPr>
              <a:t>Physics</a:t>
            </a:r>
            <a:r>
              <a:rPr lang="nl-NL" i="0" dirty="0">
                <a:solidFill>
                  <a:srgbClr val="002060"/>
                </a:solidFill>
                <a:effectLst/>
                <a:latin typeface="Avenir Book" panose="02000503020000020003" pitchFamily="2" charset="0"/>
                <a:cs typeface="Arial" panose="020B0604020202020204" pitchFamily="34" charset="0"/>
              </a:rPr>
              <a:t> </a:t>
            </a:r>
            <a:r>
              <a:rPr lang="nl-NL" i="0" dirty="0" err="1">
                <a:solidFill>
                  <a:srgbClr val="002060"/>
                </a:solidFill>
                <a:effectLst/>
                <a:latin typeface="Avenir Book" panose="02000503020000020003" pitchFamily="2" charset="0"/>
                <a:cs typeface="Arial" panose="020B0604020202020204" pitchFamily="34" charset="0"/>
              </a:rPr>
              <a:t>effects</a:t>
            </a:r>
            <a:endParaRPr lang="nl-NL" i="0" dirty="0">
              <a:solidFill>
                <a:srgbClr val="002060"/>
              </a:solidFill>
              <a:effectLst/>
              <a:latin typeface="Avenir Book" panose="02000503020000020003" pitchFamily="2" charset="0"/>
              <a:cs typeface="Arial" panose="020B0604020202020204" pitchFamily="34" charset="0"/>
            </a:endParaRPr>
          </a:p>
          <a:p>
            <a:pPr lvl="1"/>
            <a:endParaRPr lang="nl-NL" i="0" dirty="0">
              <a:solidFill>
                <a:srgbClr val="002060"/>
              </a:solidFill>
              <a:effectLst/>
              <a:latin typeface="Avenir Book" panose="02000503020000020003" pitchFamily="2" charset="0"/>
              <a:cs typeface="Arial" panose="020B0604020202020204" pitchFamily="34" charset="0"/>
            </a:endParaRPr>
          </a:p>
          <a:p>
            <a:r>
              <a:rPr lang="nl-NL" sz="2800" i="0" dirty="0" err="1">
                <a:solidFill>
                  <a:srgbClr val="002060"/>
                </a:solidFill>
                <a:effectLst/>
                <a:latin typeface="Avenir Book" panose="02000503020000020003" pitchFamily="2" charset="0"/>
                <a:cs typeface="Arial" panose="020B0604020202020204" pitchFamily="34" charset="0"/>
              </a:rPr>
              <a:t>Experimentally</a:t>
            </a:r>
            <a:r>
              <a:rPr lang="nl-NL" sz="2800" i="0" dirty="0">
                <a:solidFill>
                  <a:srgbClr val="002060"/>
                </a:solidFill>
                <a:effectLst/>
                <a:latin typeface="Avenir Book" panose="02000503020000020003" pitchFamily="2" charset="0"/>
                <a:cs typeface="Arial" panose="020B0604020202020204" pitchFamily="34" charset="0"/>
              </a:rPr>
              <a:t> </a:t>
            </a:r>
            <a:r>
              <a:rPr lang="nl-NL" sz="2800" i="0" dirty="0" err="1">
                <a:solidFill>
                  <a:srgbClr val="002060"/>
                </a:solidFill>
                <a:effectLst/>
                <a:latin typeface="Avenir Book" panose="02000503020000020003" pitchFamily="2" charset="0"/>
                <a:cs typeface="Arial" panose="020B0604020202020204" pitchFamily="34" charset="0"/>
              </a:rPr>
              <a:t>measured</a:t>
            </a:r>
            <a:r>
              <a:rPr lang="nl-NL" sz="2800" i="0" dirty="0">
                <a:solidFill>
                  <a:srgbClr val="002060"/>
                </a:solidFill>
                <a:effectLst/>
                <a:latin typeface="Avenir Book" panose="02000503020000020003" pitchFamily="2" charset="0"/>
                <a:cs typeface="Arial" panose="020B0604020202020204" pitchFamily="34" charset="0"/>
              </a:rPr>
              <a:t> as Ratio: </a:t>
            </a:r>
            <a:r>
              <a:rPr lang="nl-NL" sz="2800" i="0" dirty="0" err="1">
                <a:solidFill>
                  <a:srgbClr val="002060"/>
                </a:solidFill>
                <a:effectLst/>
                <a:latin typeface="Avenir Book" panose="02000503020000020003" pitchFamily="2" charset="0"/>
                <a:cs typeface="Arial" panose="020B0604020202020204" pitchFamily="34" charset="0"/>
              </a:rPr>
              <a:t>counting</a:t>
            </a:r>
            <a:r>
              <a:rPr lang="nl-NL" sz="2800" i="0" dirty="0">
                <a:solidFill>
                  <a:srgbClr val="002060"/>
                </a:solidFill>
                <a:effectLst/>
                <a:latin typeface="Avenir Book" panose="02000503020000020003" pitchFamily="2" charset="0"/>
                <a:cs typeface="Arial" panose="020B0604020202020204" pitchFamily="34" charset="0"/>
              </a:rPr>
              <a:t> </a:t>
            </a:r>
            <a:r>
              <a:rPr lang="en-NL" dirty="0">
                <a:solidFill>
                  <a:srgbClr val="002060"/>
                </a:solidFill>
                <a:latin typeface="Avenir Book" panose="02000503020000020003" pitchFamily="2" charset="0"/>
              </a:rPr>
              <a:t>µ/e decays</a:t>
            </a:r>
            <a:endParaRPr lang="nl-NL" dirty="0">
              <a:solidFill>
                <a:srgbClr val="002060"/>
              </a:solidFill>
              <a:latin typeface="Avenir Book" panose="02000503020000020003" pitchFamily="2" charset="0"/>
              <a:cs typeface="Arial" panose="020B0604020202020204" pitchFamily="34" charset="0"/>
            </a:endParaRPr>
          </a:p>
          <a:p>
            <a:pPr marL="514350" indent="-514350">
              <a:buFont typeface="+mj-lt"/>
              <a:buAutoNum type="arabicPeriod"/>
            </a:pPr>
            <a:endParaRPr lang="en-NL" dirty="0">
              <a:solidFill>
                <a:srgbClr val="002060"/>
              </a:solidFill>
              <a:latin typeface="Avenir Book" panose="02000503020000020003" pitchFamily="2" charset="0"/>
              <a:cs typeface="Arial" panose="020B0604020202020204" pitchFamily="34"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3</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6" name="Picture 2" descr="1: The Standard Model of particle physics, with quarks (purple), leptons (green), gauge bosons (red), and Higgs boson (yellow). The rst, second, and third columns show the three generations of fermions, the fourth, fth columns show the vector bosons, and the sixth columns shows the Higgs boson. The gluon is the vector boson of strong nuclear force, the photon is the vector boson of electromagnetism, and the Z and W ± are the vector bosons of weak interaction. The Higgs boson is linked to the electroweak symmetry breaking. The mass, charge, spin and name of each particle is given in the Figure [147].">
            <a:extLst>
              <a:ext uri="{FF2B5EF4-FFF2-40B4-BE49-F238E27FC236}">
                <a16:creationId xmlns:a16="http://schemas.microsoft.com/office/drawing/2014/main" id="{6BF978EC-3517-282F-1D14-AEEFEAFE2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79" t="48012" r="49018" b="34904"/>
          <a:stretch/>
        </p:blipFill>
        <p:spPr bwMode="auto">
          <a:xfrm>
            <a:off x="8610600" y="1656141"/>
            <a:ext cx="2152892" cy="72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8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514117" y="365126"/>
            <a:ext cx="10515600" cy="1082674"/>
          </a:xfrm>
        </p:spPr>
        <p:txBody>
          <a:bodyPr/>
          <a:lstStyle/>
          <a:p>
            <a:pPr algn="l"/>
            <a:r>
              <a:rPr lang="nl-NL" dirty="0" err="1">
                <a:solidFill>
                  <a:srgbClr val="002060"/>
                </a:solidFill>
                <a:latin typeface="Avenir Book" panose="02000503020000020003" pitchFamily="2" charset="0"/>
              </a:rPr>
              <a:t>Anomalies</a:t>
            </a:r>
            <a:r>
              <a:rPr lang="nl-NL" dirty="0">
                <a:solidFill>
                  <a:srgbClr val="002060"/>
                </a:solidFill>
                <a:latin typeface="Avenir Book" panose="02000503020000020003" pitchFamily="2" charset="0"/>
              </a:rPr>
              <a:t> in LFU tests at </a:t>
            </a:r>
            <a:r>
              <a:rPr lang="nl-NL" dirty="0" err="1">
                <a:solidFill>
                  <a:srgbClr val="002060"/>
                </a:solidFill>
                <a:latin typeface="Avenir Book" panose="02000503020000020003" pitchFamily="2" charset="0"/>
              </a:rPr>
              <a:t>LHCb</a:t>
            </a:r>
            <a:r>
              <a:rPr lang="nl-NL" dirty="0">
                <a:solidFill>
                  <a:srgbClr val="002060"/>
                </a:solidFill>
                <a:latin typeface="Avenir Book" panose="02000503020000020003" pitchFamily="2" charset="0"/>
              </a:rPr>
              <a:t> </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734135" y="5582564"/>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4</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583303" y="1281540"/>
            <a:ext cx="10898783"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A6677D12-D048-54B0-A797-42A270CB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767" y="382635"/>
            <a:ext cx="1137319" cy="682391"/>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CE41AD-64CF-E7C2-EA3E-C18A2AF41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94" y="2663908"/>
            <a:ext cx="5601174" cy="36061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FDB9213-465A-6E70-F8A7-F0A751251F26}"/>
              </a:ext>
            </a:extLst>
          </p:cNvPr>
          <p:cNvSpPr txBox="1"/>
          <p:nvPr/>
        </p:nvSpPr>
        <p:spPr>
          <a:xfrm>
            <a:off x="674528" y="2032368"/>
            <a:ext cx="4529880" cy="461665"/>
          </a:xfrm>
          <a:prstGeom prst="rect">
            <a:avLst/>
          </a:prstGeom>
          <a:noFill/>
        </p:spPr>
        <p:txBody>
          <a:bodyPr wrap="square" rtlCol="0">
            <a:spAutoFit/>
          </a:bodyPr>
          <a:lstStyle/>
          <a:p>
            <a:r>
              <a:rPr lang="en-GB" sz="2400" dirty="0">
                <a:solidFill>
                  <a:srgbClr val="D6530F"/>
                </a:solidFill>
              </a:rPr>
              <a:t>b</a:t>
            </a:r>
            <a:r>
              <a:rPr lang="en-NL" sz="2400" dirty="0">
                <a:solidFill>
                  <a:srgbClr val="D6530F"/>
                </a:solidFill>
              </a:rPr>
              <a:t> → c </a:t>
            </a:r>
            <a:r>
              <a:rPr lang="en-NL" sz="2400" dirty="0">
                <a:solidFill>
                  <a:srgbClr val="D6530F"/>
                </a:solidFill>
                <a:latin typeface="Avenir Book" panose="02000503020000020003" pitchFamily="2" charset="0"/>
              </a:rPr>
              <a:t>ℓ</a:t>
            </a:r>
            <a:r>
              <a:rPr lang="el-GR" sz="2400" dirty="0">
                <a:solidFill>
                  <a:srgbClr val="D6530F"/>
                </a:solidFill>
              </a:rPr>
              <a:t>ν</a:t>
            </a:r>
            <a:r>
              <a:rPr lang="nl-NL" sz="2400" dirty="0"/>
              <a:t> </a:t>
            </a:r>
            <a:r>
              <a:rPr lang="en-NL" sz="2400" dirty="0"/>
              <a:t>decays:</a:t>
            </a:r>
          </a:p>
        </p:txBody>
      </p:sp>
      <p:pic>
        <p:nvPicPr>
          <p:cNvPr id="37" name="Picture 36">
            <a:extLst>
              <a:ext uri="{FF2B5EF4-FFF2-40B4-BE49-F238E27FC236}">
                <a16:creationId xmlns:a16="http://schemas.microsoft.com/office/drawing/2014/main" id="{BD0CD0C4-1460-1CC9-C3FF-BBE96C2C2AD2}"/>
              </a:ext>
            </a:extLst>
          </p:cNvPr>
          <p:cNvPicPr>
            <a:picLocks noChangeAspect="1"/>
          </p:cNvPicPr>
          <p:nvPr/>
        </p:nvPicPr>
        <p:blipFill>
          <a:blip r:embed="rId4"/>
          <a:stretch>
            <a:fillRect/>
          </a:stretch>
        </p:blipFill>
        <p:spPr>
          <a:xfrm>
            <a:off x="6987592" y="2710693"/>
            <a:ext cx="3925834" cy="3476869"/>
          </a:xfrm>
          <a:prstGeom prst="rect">
            <a:avLst/>
          </a:prstGeom>
        </p:spPr>
      </p:pic>
      <p:sp>
        <p:nvSpPr>
          <p:cNvPr id="3" name="TextBox 2">
            <a:extLst>
              <a:ext uri="{FF2B5EF4-FFF2-40B4-BE49-F238E27FC236}">
                <a16:creationId xmlns:a16="http://schemas.microsoft.com/office/drawing/2014/main" id="{90634A66-8333-D91C-0157-EE4594AA81DE}"/>
              </a:ext>
            </a:extLst>
          </p:cNvPr>
          <p:cNvSpPr txBox="1"/>
          <p:nvPr/>
        </p:nvSpPr>
        <p:spPr>
          <a:xfrm>
            <a:off x="6987592" y="2032367"/>
            <a:ext cx="4529880" cy="461665"/>
          </a:xfrm>
          <a:prstGeom prst="rect">
            <a:avLst/>
          </a:prstGeom>
          <a:noFill/>
        </p:spPr>
        <p:txBody>
          <a:bodyPr wrap="square" rtlCol="0">
            <a:spAutoFit/>
          </a:bodyPr>
          <a:lstStyle/>
          <a:p>
            <a:r>
              <a:rPr lang="en-GB" sz="2400" dirty="0">
                <a:solidFill>
                  <a:srgbClr val="D6530F"/>
                </a:solidFill>
              </a:rPr>
              <a:t>b</a:t>
            </a:r>
            <a:r>
              <a:rPr lang="en-NL" sz="2400" dirty="0">
                <a:solidFill>
                  <a:srgbClr val="D6530F"/>
                </a:solidFill>
              </a:rPr>
              <a:t> → s </a:t>
            </a:r>
            <a:r>
              <a:rPr lang="en-NL" sz="2400" dirty="0">
                <a:solidFill>
                  <a:srgbClr val="D6530F"/>
                </a:solidFill>
                <a:latin typeface="Avenir Book" panose="02000503020000020003" pitchFamily="2" charset="0"/>
              </a:rPr>
              <a:t>ℓℓ</a:t>
            </a:r>
            <a:r>
              <a:rPr lang="en-NL" sz="2400" dirty="0">
                <a:solidFill>
                  <a:srgbClr val="D6530F"/>
                </a:solidFill>
              </a:rPr>
              <a:t> </a:t>
            </a:r>
            <a:r>
              <a:rPr lang="en-NL" sz="2400" dirty="0"/>
              <a:t>decays:</a:t>
            </a:r>
          </a:p>
        </p:txBody>
      </p:sp>
    </p:spTree>
    <p:extLst>
      <p:ext uri="{BB962C8B-B14F-4D97-AF65-F5344CB8AC3E}">
        <p14:creationId xmlns:p14="http://schemas.microsoft.com/office/powerpoint/2010/main" val="1403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normAutofit/>
          </a:bodyPr>
          <a:lstStyle/>
          <a:p>
            <a:pPr algn="l"/>
            <a:r>
              <a:rPr lang="nl-NL" dirty="0" err="1">
                <a:solidFill>
                  <a:srgbClr val="002060"/>
                </a:solidFill>
                <a:latin typeface="Avenir Book" panose="02000503020000020003" pitchFamily="2" charset="0"/>
              </a:rPr>
              <a:t>b→s</a:t>
            </a:r>
            <a:r>
              <a:rPr lang="en-NL" dirty="0">
                <a:solidFill>
                  <a:srgbClr val="002060"/>
                </a:solidFill>
                <a:latin typeface="Avenir Book" panose="02000503020000020003" pitchFamily="2" charset="0"/>
              </a:rPr>
              <a:t>ℓℓ transitions		 		(ℓ=lepton)</a:t>
            </a: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5</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54189474-C8C7-1291-EBA4-48C407CF458F}"/>
              </a:ext>
            </a:extLst>
          </p:cNvPr>
          <p:cNvSpPr>
            <a:spLocks noGrp="1"/>
          </p:cNvSpPr>
          <p:nvPr>
            <p:ph idx="1"/>
          </p:nvPr>
        </p:nvSpPr>
        <p:spPr>
          <a:xfrm>
            <a:off x="838200" y="1607127"/>
            <a:ext cx="6454271" cy="4569836"/>
          </a:xfrm>
        </p:spPr>
        <p:txBody>
          <a:bodyPr/>
          <a:lstStyle/>
          <a:p>
            <a:r>
              <a:rPr lang="nl-NL" dirty="0">
                <a:solidFill>
                  <a:srgbClr val="002060"/>
                </a:solidFill>
                <a:latin typeface="Avenir Book" panose="02000503020000020003" pitchFamily="2" charset="0"/>
              </a:rPr>
              <a:t>Part of </a:t>
            </a:r>
            <a:r>
              <a:rPr lang="nl-NL" dirty="0" err="1">
                <a:solidFill>
                  <a:srgbClr val="002060"/>
                </a:solidFill>
                <a:latin typeface="Avenir Book" panose="02000503020000020003" pitchFamily="2" charset="0"/>
              </a:rPr>
              <a:t>the</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anomalies</a:t>
            </a:r>
            <a:endParaRPr lang="en-NL" b="0" i="0" dirty="0">
              <a:solidFill>
                <a:srgbClr val="002060"/>
              </a:solidFill>
              <a:effectLst/>
              <a:latin typeface="Avenir Book" panose="02000503020000020003" pitchFamily="2" charset="0"/>
            </a:endParaRPr>
          </a:p>
          <a:p>
            <a:r>
              <a:rPr lang="en-NL" dirty="0">
                <a:solidFill>
                  <a:srgbClr val="002060"/>
                </a:solidFill>
                <a:latin typeface="Avenir Book" panose="02000503020000020003" pitchFamily="2" charset="0"/>
              </a:rPr>
              <a:t>Electroweak</a:t>
            </a:r>
            <a:endParaRPr lang="en-NL" b="0" i="0" dirty="0">
              <a:solidFill>
                <a:srgbClr val="002060"/>
              </a:solidFill>
              <a:effectLst/>
              <a:latin typeface="Avenir Book" panose="02000503020000020003" pitchFamily="2" charset="0"/>
            </a:endParaRPr>
          </a:p>
          <a:p>
            <a:r>
              <a:rPr lang="en-GB" dirty="0">
                <a:solidFill>
                  <a:srgbClr val="002060"/>
                </a:solidFill>
                <a:latin typeface="Avenir Book" panose="02000503020000020003" pitchFamily="2" charset="0"/>
              </a:rPr>
              <a:t>F</a:t>
            </a:r>
            <a:r>
              <a:rPr lang="en-NL" dirty="0">
                <a:solidFill>
                  <a:srgbClr val="002060"/>
                </a:solidFill>
                <a:latin typeface="Avenir Book" panose="02000503020000020003" pitchFamily="2" charset="0"/>
              </a:rPr>
              <a:t>lavour Changing Neutral Current </a:t>
            </a:r>
          </a:p>
          <a:p>
            <a:r>
              <a:rPr lang="en-NL" dirty="0">
                <a:solidFill>
                  <a:srgbClr val="002060"/>
                </a:solidFill>
                <a:latin typeface="Avenir Book" panose="02000503020000020003" pitchFamily="2" charset="0"/>
              </a:rPr>
              <a:t>In SM forbidden at tree level, only possible via higher order diagrams and thus highly suppressed</a:t>
            </a:r>
          </a:p>
          <a:p>
            <a:pPr marL="0" indent="0">
              <a:buNone/>
            </a:pPr>
            <a:endParaRPr lang="en-NL" dirty="0">
              <a:solidFill>
                <a:srgbClr val="002060"/>
              </a:solidFill>
              <a:latin typeface="Avenir Book" panose="02000503020000020003" pitchFamily="2" charset="0"/>
            </a:endParaRPr>
          </a:p>
        </p:txBody>
      </p:sp>
      <p:pic>
        <p:nvPicPr>
          <p:cNvPr id="16" name="Picture 15">
            <a:extLst>
              <a:ext uri="{FF2B5EF4-FFF2-40B4-BE49-F238E27FC236}">
                <a16:creationId xmlns:a16="http://schemas.microsoft.com/office/drawing/2014/main" id="{F5D9369A-C4FB-DA1A-2959-8DC6452B970D}"/>
              </a:ext>
            </a:extLst>
          </p:cNvPr>
          <p:cNvPicPr>
            <a:picLocks noChangeAspect="1"/>
          </p:cNvPicPr>
          <p:nvPr/>
        </p:nvPicPr>
        <p:blipFill>
          <a:blip r:embed="rId2"/>
          <a:stretch>
            <a:fillRect/>
          </a:stretch>
        </p:blipFill>
        <p:spPr>
          <a:xfrm>
            <a:off x="10600797" y="1979509"/>
            <a:ext cx="468016" cy="595257"/>
          </a:xfrm>
          <a:prstGeom prst="rect">
            <a:avLst/>
          </a:prstGeom>
        </p:spPr>
      </p:pic>
      <p:pic>
        <p:nvPicPr>
          <p:cNvPr id="17" name="Picture 16" descr="Diagram&#10;&#10;Description automatically generated">
            <a:extLst>
              <a:ext uri="{FF2B5EF4-FFF2-40B4-BE49-F238E27FC236}">
                <a16:creationId xmlns:a16="http://schemas.microsoft.com/office/drawing/2014/main" id="{C88C8A98-74C2-2661-2488-DD9C3490D67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400000"/>
                    </a14:imgEffect>
                  </a14:imgLayer>
                </a14:imgProps>
              </a:ext>
            </a:extLst>
          </a:blip>
          <a:stretch>
            <a:fillRect/>
          </a:stretch>
        </p:blipFill>
        <p:spPr>
          <a:xfrm>
            <a:off x="7292471" y="2514600"/>
            <a:ext cx="3957420" cy="2533073"/>
          </a:xfrm>
          <a:prstGeom prst="rect">
            <a:avLst/>
          </a:prstGeom>
          <a:ln>
            <a:noFill/>
          </a:ln>
          <a:effectLst>
            <a:outerShdw blurRad="292100" dist="139700" dir="2700000" algn="tl" rotWithShape="0">
              <a:srgbClr val="333333">
                <a:alpha val="65000"/>
              </a:srgbClr>
            </a:outerShdw>
          </a:effectLst>
        </p:spPr>
      </p:pic>
      <p:sp>
        <p:nvSpPr>
          <p:cNvPr id="18" name="Round Diagonal Corner of Rectangle 17">
            <a:extLst>
              <a:ext uri="{FF2B5EF4-FFF2-40B4-BE49-F238E27FC236}">
                <a16:creationId xmlns:a16="http://schemas.microsoft.com/office/drawing/2014/main" id="{11272FCE-975A-78DF-39C5-57E6DD580702}"/>
              </a:ext>
            </a:extLst>
          </p:cNvPr>
          <p:cNvSpPr/>
          <p:nvPr/>
        </p:nvSpPr>
        <p:spPr>
          <a:xfrm>
            <a:off x="929778" y="4885565"/>
            <a:ext cx="4808870" cy="1018931"/>
          </a:xfrm>
          <a:prstGeom prst="round2DiagRect">
            <a:avLst/>
          </a:prstGeom>
          <a:solidFill>
            <a:srgbClr val="FFFA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TextBox 18">
            <a:extLst>
              <a:ext uri="{FF2B5EF4-FFF2-40B4-BE49-F238E27FC236}">
                <a16:creationId xmlns:a16="http://schemas.microsoft.com/office/drawing/2014/main" id="{FD53A9B6-32C0-AA2A-A8B2-01D2FE271D46}"/>
              </a:ext>
            </a:extLst>
          </p:cNvPr>
          <p:cNvSpPr txBox="1"/>
          <p:nvPr/>
        </p:nvSpPr>
        <p:spPr>
          <a:xfrm>
            <a:off x="1032502" y="4915664"/>
            <a:ext cx="4905843" cy="954107"/>
          </a:xfrm>
          <a:prstGeom prst="rect">
            <a:avLst/>
          </a:prstGeom>
          <a:noFill/>
        </p:spPr>
        <p:txBody>
          <a:bodyPr wrap="square" rtlCol="0">
            <a:spAutoFit/>
          </a:bodyPr>
          <a:lstStyle/>
          <a:p>
            <a:r>
              <a:rPr lang="en-NL" sz="2800" dirty="0">
                <a:solidFill>
                  <a:srgbClr val="002060"/>
                </a:solidFill>
                <a:latin typeface="Avenir Book" panose="02000503020000020003" pitchFamily="2" charset="0"/>
              </a:rPr>
              <a:t>A </a:t>
            </a:r>
            <a:r>
              <a:rPr lang="en-NL" sz="2800" u="sng" dirty="0">
                <a:solidFill>
                  <a:srgbClr val="002060"/>
                </a:solidFill>
                <a:latin typeface="Avenir Book" panose="02000503020000020003" pitchFamily="2" charset="0"/>
              </a:rPr>
              <a:t>rare decay</a:t>
            </a:r>
            <a:r>
              <a:rPr lang="en-NL" sz="2800" dirty="0">
                <a:solidFill>
                  <a:srgbClr val="002060"/>
                </a:solidFill>
                <a:latin typeface="Avenir Book" panose="02000503020000020003" pitchFamily="2" charset="0"/>
              </a:rPr>
              <a:t> that is sensitive to new physics effects.</a:t>
            </a:r>
            <a:endParaRPr lang="en-NL" dirty="0"/>
          </a:p>
        </p:txBody>
      </p:sp>
    </p:spTree>
    <p:extLst>
      <p:ext uri="{BB962C8B-B14F-4D97-AF65-F5344CB8AC3E}">
        <p14:creationId xmlns:p14="http://schemas.microsoft.com/office/powerpoint/2010/main" val="190112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294790"/>
                <a:ext cx="10515600" cy="1082674"/>
              </a:xfrm>
            </p:spPr>
            <p:txBody>
              <a:bodyPr>
                <a:normAutofit/>
              </a:bodyPr>
              <a:lstStyle/>
              <a:p>
                <a:r>
                  <a:rPr lang="en-NL" dirty="0">
                    <a:solidFill>
                      <a:srgbClr val="002060"/>
                    </a:solidFill>
                    <a:latin typeface="Avenir Book" panose="02000503020000020003" pitchFamily="2" charset="0"/>
                  </a:rPr>
                  <a:t>Motivation for using </a:t>
                </a:r>
                <a14:m>
                  <m:oMath xmlns:m="http://schemas.openxmlformats.org/officeDocument/2006/math">
                    <m:sSubSup>
                      <m:sSubSupPr>
                        <m:ctrlPr>
                          <a:rPr lang="nl-NL" i="1" smtClean="0">
                            <a:solidFill>
                              <a:srgbClr val="002060"/>
                            </a:solidFill>
                            <a:effectLst/>
                            <a:latin typeface="Cambria Math" panose="02040503050406030204" pitchFamily="18" charset="0"/>
                          </a:rPr>
                        </m:ctrlPr>
                      </m:sSubSupPr>
                      <m:e>
                        <m:r>
                          <m:rPr>
                            <m:nor/>
                          </m:rPr>
                          <a:rPr lang="el-GR" dirty="0">
                            <a:solidFill>
                              <a:srgbClr val="002060"/>
                            </a:solidFill>
                            <a:latin typeface="Arial" panose="020B0604020202020204" pitchFamily="34" charset="0"/>
                            <a:cs typeface="Arial" panose="020B0604020202020204" pitchFamily="34" charset="0"/>
                          </a:rPr>
                          <m:t>Λ</m:t>
                        </m:r>
                      </m:e>
                      <m:sub>
                        <m:r>
                          <a:rPr lang="nl-NL" b="0" i="1" smtClean="0">
                            <a:solidFill>
                              <a:srgbClr val="002060"/>
                            </a:solidFill>
                            <a:effectLst/>
                            <a:latin typeface="Cambria Math" panose="02040503050406030204" pitchFamily="18" charset="0"/>
                          </a:rPr>
                          <m:t>𝑏</m:t>
                        </m:r>
                      </m:sub>
                      <m:sup>
                        <m:r>
                          <a:rPr lang="nl-NL" b="0" i="1" smtClean="0">
                            <a:solidFill>
                              <a:srgbClr val="002060"/>
                            </a:solidFill>
                            <a:effectLst/>
                            <a:latin typeface="Cambria Math" panose="02040503050406030204" pitchFamily="18" charset="0"/>
                          </a:rPr>
                          <m:t>0</m:t>
                        </m:r>
                      </m:sup>
                    </m:sSubSup>
                    <m:r>
                      <a:rPr lang="nl-NL" b="0" i="1" smtClean="0">
                        <a:solidFill>
                          <a:srgbClr val="002060"/>
                        </a:solidFill>
                        <a:effectLst/>
                        <a:latin typeface="Cambria Math" panose="02040503050406030204" pitchFamily="18" charset="0"/>
                      </a:rPr>
                      <m:t> </m:t>
                    </m:r>
                  </m:oMath>
                </a14:m>
                <a:r>
                  <a:rPr lang="en-NL" dirty="0">
                    <a:solidFill>
                      <a:srgbClr val="002060"/>
                    </a:solidFill>
                    <a:latin typeface="Avenir Book" panose="02000503020000020003" pitchFamily="2" charset="0"/>
                  </a:rPr>
                  <a:t>decays</a:t>
                </a:r>
              </a:p>
            </p:txBody>
          </p:sp>
        </mc:Choice>
        <mc:Fallback xmlns="">
          <p:sp>
            <p:nvSpPr>
              <p:cNvPr id="2" name="Title 1">
                <a:extLst>
                  <a:ext uri="{FF2B5EF4-FFF2-40B4-BE49-F238E27FC236}">
                    <a16:creationId xmlns:a16="http://schemas.microsoft.com/office/drawing/2014/main" id="{11279335-3544-7256-341C-1FC7433217E9}"/>
                  </a:ext>
                </a:extLst>
              </p:cNvPr>
              <p:cNvSpPr>
                <a:spLocks noGrp="1" noRot="1" noChangeAspect="1" noMove="1" noResize="1" noEditPoints="1" noAdjustHandles="1" noChangeArrowheads="1" noChangeShapeType="1" noTextEdit="1"/>
              </p:cNvSpPr>
              <p:nvPr>
                <p:ph type="title"/>
              </p:nvPr>
            </p:nvSpPr>
            <p:spPr>
              <a:xfrm>
                <a:off x="838200" y="294790"/>
                <a:ext cx="10515600" cy="1082674"/>
              </a:xfrm>
              <a:blipFill>
                <a:blip r:embed="rId2"/>
                <a:stretch>
                  <a:fillRect l="-2413" b="-10465"/>
                </a:stretch>
              </a:blipFill>
            </p:spPr>
            <p:txBody>
              <a:bodyPr/>
              <a:lstStyle/>
              <a:p>
                <a:r>
                  <a:rPr lang="en-NL">
                    <a:noFill/>
                  </a:rPr>
                  <a:t> </a:t>
                </a:r>
              </a:p>
            </p:txBody>
          </p:sp>
        </mc:Fallback>
      </mc:AlternateContent>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6</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42110" y="1281540"/>
            <a:ext cx="10307781"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p:sp>
        <p:nvSpPr>
          <p:cNvPr id="3" name="Oval Callout 2">
            <a:extLst>
              <a:ext uri="{FF2B5EF4-FFF2-40B4-BE49-F238E27FC236}">
                <a16:creationId xmlns:a16="http://schemas.microsoft.com/office/drawing/2014/main" id="{4442B169-76DF-60F7-5612-D77C29FE1A09}"/>
              </a:ext>
            </a:extLst>
          </p:cNvPr>
          <p:cNvSpPr/>
          <p:nvPr/>
        </p:nvSpPr>
        <p:spPr>
          <a:xfrm>
            <a:off x="9397899" y="4343328"/>
            <a:ext cx="1435100" cy="596900"/>
          </a:xfrm>
          <a:prstGeom prst="wedgeEllipseCallout">
            <a:avLst>
              <a:gd name="adj1" fmla="val -86320"/>
              <a:gd name="adj2" fmla="val 7313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n>
                <a:solidFill>
                  <a:srgbClr val="DB0000"/>
                </a:solidFill>
              </a:ln>
              <a:solidFill>
                <a:srgbClr val="DB0000"/>
              </a:solidFill>
            </a:endParaRPr>
          </a:p>
        </p:txBody>
      </p:sp>
      <p:sp>
        <p:nvSpPr>
          <p:cNvPr id="5" name="TextBox 4">
            <a:extLst>
              <a:ext uri="{FF2B5EF4-FFF2-40B4-BE49-F238E27FC236}">
                <a16:creationId xmlns:a16="http://schemas.microsoft.com/office/drawing/2014/main" id="{5A0733B2-3BF2-BE72-7F49-B740E07EF66D}"/>
              </a:ext>
            </a:extLst>
          </p:cNvPr>
          <p:cNvSpPr txBox="1"/>
          <p:nvPr/>
        </p:nvSpPr>
        <p:spPr>
          <a:xfrm>
            <a:off x="9595937" y="4441723"/>
            <a:ext cx="1676400" cy="400110"/>
          </a:xfrm>
          <a:prstGeom prst="rect">
            <a:avLst/>
          </a:prstGeom>
          <a:noFill/>
        </p:spPr>
        <p:txBody>
          <a:bodyPr wrap="square" rtlCol="0">
            <a:spAutoFit/>
          </a:bodyPr>
          <a:lstStyle/>
          <a:p>
            <a:r>
              <a:rPr lang="en-NL" sz="2000" dirty="0">
                <a:solidFill>
                  <a:srgbClr val="002060"/>
                </a:solidFill>
                <a:latin typeface="Avenir Book" panose="02000503020000020003" pitchFamily="2" charset="0"/>
              </a:rPr>
              <a:t>1 in SM!</a:t>
            </a:r>
          </a:p>
        </p:txBody>
      </p:sp>
      <p:sp>
        <p:nvSpPr>
          <p:cNvPr id="15" name="Content Placeholder 6">
            <a:extLst>
              <a:ext uri="{FF2B5EF4-FFF2-40B4-BE49-F238E27FC236}">
                <a16:creationId xmlns:a16="http://schemas.microsoft.com/office/drawing/2014/main" id="{6418CEDC-3677-32B1-648B-7147F1730A34}"/>
              </a:ext>
            </a:extLst>
          </p:cNvPr>
          <p:cNvSpPr>
            <a:spLocks noGrp="1"/>
          </p:cNvSpPr>
          <p:nvPr>
            <p:ph idx="1"/>
          </p:nvPr>
        </p:nvSpPr>
        <p:spPr>
          <a:xfrm>
            <a:off x="838200" y="1607127"/>
            <a:ext cx="8719913" cy="4569836"/>
          </a:xfrm>
        </p:spPr>
        <p:txBody>
          <a:bodyPr>
            <a:normAutofit/>
          </a:bodyPr>
          <a:lstStyle/>
          <a:p>
            <a:r>
              <a:rPr lang="nl-NL" dirty="0" err="1">
                <a:solidFill>
                  <a:srgbClr val="002060"/>
                </a:solidFill>
                <a:latin typeface="Avenir Book" panose="02000503020000020003" pitchFamily="2" charset="0"/>
              </a:rPr>
              <a:t>Baryonic</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decay</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to</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be</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measured</a:t>
            </a:r>
            <a:r>
              <a:rPr lang="nl-NL" dirty="0">
                <a:solidFill>
                  <a:srgbClr val="002060"/>
                </a:solidFill>
                <a:latin typeface="Avenir Book" panose="02000503020000020003" pitchFamily="2" charset="0"/>
              </a:rPr>
              <a:t>:</a:t>
            </a:r>
          </a:p>
          <a:p>
            <a:pPr marL="0" indent="0">
              <a:buNone/>
            </a:pPr>
            <a:r>
              <a:rPr lang="nl-NL" dirty="0">
                <a:solidFill>
                  <a:srgbClr val="002060"/>
                </a:solidFill>
                <a:latin typeface="Avenir Book" panose="02000503020000020003" pitchFamily="2" charset="0"/>
              </a:rPr>
              <a:t>	- </a:t>
            </a:r>
            <a:r>
              <a:rPr lang="nl-NL" dirty="0" err="1">
                <a:solidFill>
                  <a:srgbClr val="002060"/>
                </a:solidFill>
                <a:latin typeface="Avenir Book" panose="02000503020000020003" pitchFamily="2" charset="0"/>
              </a:rPr>
              <a:t>complementary</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to</a:t>
            </a:r>
            <a:r>
              <a:rPr lang="nl-NL" dirty="0">
                <a:solidFill>
                  <a:srgbClr val="002060"/>
                </a:solidFill>
                <a:latin typeface="Avenir Book" panose="02000503020000020003" pitchFamily="2" charset="0"/>
              </a:rPr>
              <a:t> </a:t>
            </a:r>
            <a:r>
              <a:rPr lang="nl-NL" dirty="0" err="1">
                <a:solidFill>
                  <a:srgbClr val="002060"/>
                </a:solidFill>
                <a:latin typeface="Avenir Book" panose="02000503020000020003" pitchFamily="2" charset="0"/>
              </a:rPr>
              <a:t>mesons</a:t>
            </a:r>
            <a:endParaRPr lang="nl-NL" dirty="0">
              <a:solidFill>
                <a:srgbClr val="002060"/>
              </a:solidFill>
              <a:latin typeface="Avenir Book" panose="02000503020000020003" pitchFamily="2" charset="0"/>
            </a:endParaRPr>
          </a:p>
          <a:p>
            <a:pPr marL="0" indent="0">
              <a:buNone/>
            </a:pPr>
            <a:r>
              <a:rPr lang="nl-NL" dirty="0">
                <a:solidFill>
                  <a:srgbClr val="002060"/>
                </a:solidFill>
                <a:latin typeface="Avenir Book" panose="02000503020000020003" pitchFamily="2" charset="0"/>
              </a:rPr>
              <a:t>	- different form factors</a:t>
            </a:r>
          </a:p>
          <a:p>
            <a:pPr marL="0" indent="0">
              <a:buNone/>
            </a:pPr>
            <a:r>
              <a:rPr lang="nl-NL" dirty="0">
                <a:solidFill>
                  <a:srgbClr val="002060"/>
                </a:solidFill>
                <a:latin typeface="Avenir Book" panose="02000503020000020003" pitchFamily="2" charset="0"/>
              </a:rPr>
              <a:t>	- different spin </a:t>
            </a:r>
            <a:r>
              <a:rPr lang="nl-NL" dirty="0" err="1">
                <a:solidFill>
                  <a:srgbClr val="002060"/>
                </a:solidFill>
                <a:latin typeface="Avenir Book" panose="02000503020000020003" pitchFamily="2" charset="0"/>
              </a:rPr>
              <a:t>structure</a:t>
            </a:r>
            <a:endParaRPr lang="nl-NL" dirty="0">
              <a:solidFill>
                <a:srgbClr val="002060"/>
              </a:solidFill>
              <a:latin typeface="Avenir Book" panose="02000503020000020003" pitchFamily="2" charset="0"/>
            </a:endParaRPr>
          </a:p>
          <a:p>
            <a:r>
              <a:rPr lang="nl-NL" dirty="0" err="1">
                <a:solidFill>
                  <a:srgbClr val="002060"/>
                </a:solidFill>
                <a:latin typeface="Avenir Book" panose="02000503020000020003" pitchFamily="2" charset="0"/>
              </a:rPr>
              <a:t>Measured</a:t>
            </a:r>
            <a:r>
              <a:rPr lang="nl-NL" dirty="0">
                <a:solidFill>
                  <a:srgbClr val="002060"/>
                </a:solidFill>
                <a:latin typeface="Avenir Book" panose="02000503020000020003" pitchFamily="2" charset="0"/>
              </a:rPr>
              <a:t> as a double ratio:</a:t>
            </a:r>
            <a:endParaRPr lang="en-NL" dirty="0">
              <a:solidFill>
                <a:srgbClr val="002060"/>
              </a:solidFill>
              <a:latin typeface="Avenir Book" panose="02000503020000020003" pitchFamily="2" charset="0"/>
            </a:endParaRPr>
          </a:p>
        </p:txBody>
      </p:sp>
      <p:pic>
        <p:nvPicPr>
          <p:cNvPr id="16" name="Picture 15">
            <a:extLst>
              <a:ext uri="{FF2B5EF4-FFF2-40B4-BE49-F238E27FC236}">
                <a16:creationId xmlns:a16="http://schemas.microsoft.com/office/drawing/2014/main" id="{0004C343-330E-3765-6F1B-669A10CD603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rcRect/>
          <a:stretch/>
        </p:blipFill>
        <p:spPr>
          <a:xfrm>
            <a:off x="1150553" y="4710408"/>
            <a:ext cx="7460047" cy="1080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2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200" y="365126"/>
            <a:ext cx="10515600" cy="1082674"/>
          </a:xfrm>
        </p:spPr>
        <p:txBody>
          <a:bodyPr/>
          <a:lstStyle/>
          <a:p>
            <a:r>
              <a:rPr lang="nl-NL" strike="sngStrike" dirty="0">
                <a:solidFill>
                  <a:srgbClr val="002060"/>
                </a:solidFill>
                <a:latin typeface="Avenir Book" panose="02000503020000020003" pitchFamily="2" charset="0"/>
              </a:rPr>
              <a:t>The </a:t>
            </a:r>
            <a:r>
              <a:rPr lang="nl-NL" strike="sngStrike" dirty="0" err="1">
                <a:solidFill>
                  <a:srgbClr val="002060"/>
                </a:solidFill>
                <a:latin typeface="Avenir Book" panose="02000503020000020003" pitchFamily="2" charset="0"/>
              </a:rPr>
              <a:t>LHCb</a:t>
            </a:r>
            <a:r>
              <a:rPr lang="nl-NL" strike="sngStrike" dirty="0">
                <a:solidFill>
                  <a:srgbClr val="002060"/>
                </a:solidFill>
                <a:latin typeface="Avenir Book" panose="02000503020000020003" pitchFamily="2" charset="0"/>
              </a:rPr>
              <a:t> detector </a:t>
            </a:r>
            <a:r>
              <a:rPr lang="nl-NL" baseline="30000" dirty="0">
                <a:solidFill>
                  <a:srgbClr val="002060"/>
                </a:solidFill>
                <a:latin typeface="Avenir Book" panose="02000503020000020003" pitchFamily="2" charset="0"/>
              </a:rPr>
              <a:t>☠️ 2018</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7</a:t>
            </a:fld>
            <a:endParaRPr lang="en-NL" dirty="0">
              <a:solidFill>
                <a:schemeClr val="bg1"/>
              </a:solidFill>
            </a:endParaRPr>
          </a:p>
        </p:txBody>
      </p:sp>
      <p:pic>
        <p:nvPicPr>
          <p:cNvPr id="15" name="Picture 14">
            <a:extLst>
              <a:ext uri="{FF2B5EF4-FFF2-40B4-BE49-F238E27FC236}">
                <a16:creationId xmlns:a16="http://schemas.microsoft.com/office/drawing/2014/main" id="{F45307F0-26FA-0FD6-1EAF-C929AF5552D3}"/>
              </a:ext>
            </a:extLst>
          </p:cNvPr>
          <p:cNvPicPr>
            <a:picLocks noChangeAspect="1"/>
          </p:cNvPicPr>
          <p:nvPr/>
        </p:nvPicPr>
        <p:blipFill>
          <a:blip r:embed="rId2"/>
          <a:stretch>
            <a:fillRect/>
          </a:stretch>
        </p:blipFill>
        <p:spPr>
          <a:xfrm>
            <a:off x="2143538" y="1433561"/>
            <a:ext cx="7772400" cy="4832838"/>
          </a:xfrm>
          <a:prstGeom prst="rect">
            <a:avLst/>
          </a:prstGeom>
        </p:spPr>
      </p:pic>
      <p:pic>
        <p:nvPicPr>
          <p:cNvPr id="4" name="Picture 3">
            <a:extLst>
              <a:ext uri="{FF2B5EF4-FFF2-40B4-BE49-F238E27FC236}">
                <a16:creationId xmlns:a16="http://schemas.microsoft.com/office/drawing/2014/main" id="{BB790AA5-11D5-D20F-FEA0-DEC2278792AB}"/>
              </a:ext>
            </a:extLst>
          </p:cNvPr>
          <p:cNvPicPr>
            <a:picLocks noChangeAspect="1"/>
          </p:cNvPicPr>
          <p:nvPr/>
        </p:nvPicPr>
        <p:blipFill>
          <a:blip r:embed="rId3"/>
          <a:stretch>
            <a:fillRect/>
          </a:stretch>
        </p:blipFill>
        <p:spPr>
          <a:xfrm>
            <a:off x="8831695" y="5126810"/>
            <a:ext cx="468016" cy="595257"/>
          </a:xfrm>
          <a:prstGeom prst="rect">
            <a:avLst/>
          </a:prstGeom>
        </p:spPr>
      </p:pic>
      <p:cxnSp>
        <p:nvCxnSpPr>
          <p:cNvPr id="26" name="Straight Arrow Connector 25">
            <a:extLst>
              <a:ext uri="{FF2B5EF4-FFF2-40B4-BE49-F238E27FC236}">
                <a16:creationId xmlns:a16="http://schemas.microsoft.com/office/drawing/2014/main" id="{C638CF0B-CCB7-0816-47BA-BB924AE89445}"/>
              </a:ext>
            </a:extLst>
          </p:cNvPr>
          <p:cNvCxnSpPr>
            <a:cxnSpLocks/>
          </p:cNvCxnSpPr>
          <p:nvPr/>
        </p:nvCxnSpPr>
        <p:spPr>
          <a:xfrm>
            <a:off x="4424855" y="2150322"/>
            <a:ext cx="662153" cy="7318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682E95-3565-561B-C947-B14B689C98D0}"/>
              </a:ext>
            </a:extLst>
          </p:cNvPr>
          <p:cNvCxnSpPr>
            <a:cxnSpLocks/>
          </p:cNvCxnSpPr>
          <p:nvPr/>
        </p:nvCxnSpPr>
        <p:spPr>
          <a:xfrm flipH="1">
            <a:off x="3657600" y="2150322"/>
            <a:ext cx="767255" cy="14757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7613C6-94E3-65F9-2A97-07DECA250DD7}"/>
              </a:ext>
            </a:extLst>
          </p:cNvPr>
          <p:cNvCxnSpPr>
            <a:cxnSpLocks/>
          </p:cNvCxnSpPr>
          <p:nvPr/>
        </p:nvCxnSpPr>
        <p:spPr>
          <a:xfrm flipH="1">
            <a:off x="3052908" y="2121007"/>
            <a:ext cx="1371947" cy="16379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6B77018-CFC9-5AB2-E454-EBF13128CF87}"/>
              </a:ext>
            </a:extLst>
          </p:cNvPr>
          <p:cNvSpPr txBox="1"/>
          <p:nvPr/>
        </p:nvSpPr>
        <p:spPr>
          <a:xfrm>
            <a:off x="3880770" y="1722360"/>
            <a:ext cx="1088169" cy="369332"/>
          </a:xfrm>
          <a:prstGeom prst="rect">
            <a:avLst/>
          </a:prstGeom>
          <a:noFill/>
        </p:spPr>
        <p:txBody>
          <a:bodyPr wrap="square" rtlCol="0">
            <a:spAutoFit/>
          </a:bodyPr>
          <a:lstStyle/>
          <a:p>
            <a:r>
              <a:rPr lang="en-NL" b="1" dirty="0">
                <a:solidFill>
                  <a:srgbClr val="FF0000"/>
                </a:solidFill>
                <a:latin typeface="Avenir Book" panose="02000503020000020003" pitchFamily="2" charset="0"/>
              </a:rPr>
              <a:t>Tracking</a:t>
            </a:r>
          </a:p>
        </p:txBody>
      </p:sp>
      <p:cxnSp>
        <p:nvCxnSpPr>
          <p:cNvPr id="34" name="Straight Arrow Connector 33">
            <a:extLst>
              <a:ext uri="{FF2B5EF4-FFF2-40B4-BE49-F238E27FC236}">
                <a16:creationId xmlns:a16="http://schemas.microsoft.com/office/drawing/2014/main" id="{D9F079D6-EA7E-11B8-E765-B21D024E0D8A}"/>
              </a:ext>
            </a:extLst>
          </p:cNvPr>
          <p:cNvCxnSpPr>
            <a:cxnSpLocks/>
          </p:cNvCxnSpPr>
          <p:nvPr/>
        </p:nvCxnSpPr>
        <p:spPr>
          <a:xfrm>
            <a:off x="6466201" y="2091692"/>
            <a:ext cx="8173" cy="85936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3271412-6FC5-CF63-A45E-FCC3F2EE0042}"/>
              </a:ext>
            </a:extLst>
          </p:cNvPr>
          <p:cNvSpPr txBox="1"/>
          <p:nvPr/>
        </p:nvSpPr>
        <p:spPr>
          <a:xfrm>
            <a:off x="6095999" y="1751675"/>
            <a:ext cx="1088169" cy="369332"/>
          </a:xfrm>
          <a:prstGeom prst="rect">
            <a:avLst/>
          </a:prstGeom>
          <a:noFill/>
        </p:spPr>
        <p:txBody>
          <a:bodyPr wrap="square" rtlCol="0">
            <a:spAutoFit/>
          </a:bodyPr>
          <a:lstStyle/>
          <a:p>
            <a:r>
              <a:rPr lang="en-NL" b="1" dirty="0">
                <a:solidFill>
                  <a:srgbClr val="00B0F0"/>
                </a:solidFill>
                <a:latin typeface="Avenir Book" panose="02000503020000020003" pitchFamily="2" charset="0"/>
              </a:rPr>
              <a:t>ECAL</a:t>
            </a:r>
          </a:p>
        </p:txBody>
      </p:sp>
      <p:cxnSp>
        <p:nvCxnSpPr>
          <p:cNvPr id="37" name="Straight Arrow Connector 36">
            <a:extLst>
              <a:ext uri="{FF2B5EF4-FFF2-40B4-BE49-F238E27FC236}">
                <a16:creationId xmlns:a16="http://schemas.microsoft.com/office/drawing/2014/main" id="{0795BF54-5D18-61D7-DD3E-93CF0F6E5C86}"/>
              </a:ext>
            </a:extLst>
          </p:cNvPr>
          <p:cNvCxnSpPr>
            <a:cxnSpLocks/>
          </p:cNvCxnSpPr>
          <p:nvPr/>
        </p:nvCxnSpPr>
        <p:spPr>
          <a:xfrm>
            <a:off x="7534978" y="2091692"/>
            <a:ext cx="14600" cy="5193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22F0DA1-4655-D206-FB0D-143C4345779C}"/>
              </a:ext>
            </a:extLst>
          </p:cNvPr>
          <p:cNvSpPr txBox="1"/>
          <p:nvPr/>
        </p:nvSpPr>
        <p:spPr>
          <a:xfrm>
            <a:off x="7112935" y="1752126"/>
            <a:ext cx="1088169" cy="369332"/>
          </a:xfrm>
          <a:prstGeom prst="rect">
            <a:avLst/>
          </a:prstGeom>
          <a:noFill/>
          <a:ln>
            <a:noFill/>
          </a:ln>
        </p:spPr>
        <p:txBody>
          <a:bodyPr wrap="square" rtlCol="0">
            <a:spAutoFit/>
          </a:bodyPr>
          <a:lstStyle/>
          <a:p>
            <a:r>
              <a:rPr lang="en-NL" b="1" dirty="0">
                <a:solidFill>
                  <a:srgbClr val="00B050"/>
                </a:solidFill>
                <a:latin typeface="Avenir Book" panose="02000503020000020003" pitchFamily="2" charset="0"/>
              </a:rPr>
              <a:t>Muon</a:t>
            </a:r>
          </a:p>
        </p:txBody>
      </p:sp>
    </p:spTree>
    <p:extLst>
      <p:ext uri="{BB962C8B-B14F-4D97-AF65-F5344CB8AC3E}">
        <p14:creationId xmlns:p14="http://schemas.microsoft.com/office/powerpoint/2010/main" val="19549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8</a:t>
            </a:fld>
            <a:endParaRPr lang="en-NL" dirty="0">
              <a:solidFill>
                <a:schemeClr val="bg1"/>
              </a:solidFill>
            </a:endParaRPr>
          </a:p>
        </p:txBody>
      </p:sp>
      <p:pic>
        <p:nvPicPr>
          <p:cNvPr id="19" name="Picture 18">
            <a:extLst>
              <a:ext uri="{FF2B5EF4-FFF2-40B4-BE49-F238E27FC236}">
                <a16:creationId xmlns:a16="http://schemas.microsoft.com/office/drawing/2014/main" id="{3619C52A-6A28-E357-2026-B873905F2600}"/>
              </a:ext>
            </a:extLst>
          </p:cNvPr>
          <p:cNvPicPr>
            <a:picLocks noChangeAspect="1"/>
          </p:cNvPicPr>
          <p:nvPr/>
        </p:nvPicPr>
        <p:blipFill>
          <a:blip r:embed="rId2"/>
          <a:stretch>
            <a:fillRect/>
          </a:stretch>
        </p:blipFill>
        <p:spPr>
          <a:xfrm>
            <a:off x="0" y="-3125"/>
            <a:ext cx="12377530" cy="6861125"/>
          </a:xfrm>
          <a:prstGeom prst="rect">
            <a:avLst/>
          </a:prstGeom>
        </p:spPr>
      </p:pic>
    </p:spTree>
    <p:extLst>
      <p:ext uri="{BB962C8B-B14F-4D97-AF65-F5344CB8AC3E}">
        <p14:creationId xmlns:p14="http://schemas.microsoft.com/office/powerpoint/2010/main" val="321892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0922A-0EBE-C778-AB22-94CC4A305272}"/>
              </a:ext>
            </a:extLst>
          </p:cNvPr>
          <p:cNvSpPr/>
          <p:nvPr/>
        </p:nvSpPr>
        <p:spPr>
          <a:xfrm>
            <a:off x="-1" y="6570336"/>
            <a:ext cx="12192001" cy="297710"/>
          </a:xfrm>
          <a:prstGeom prst="rect">
            <a:avLst/>
          </a:prstGeom>
          <a:solidFill>
            <a:srgbClr val="002060"/>
          </a:solidFill>
          <a:ln w="38100">
            <a:noFill/>
            <a:extLst>
              <a:ext uri="{C807C97D-BFC1-408E-A445-0C87EB9F89A2}">
                <ask:lineSketchStyleProps xmlns:ask="http://schemas.microsoft.com/office/drawing/2018/sketchyshapes" sd="3613725878">
                  <a:custGeom>
                    <a:avLst/>
                    <a:gdLst>
                      <a:gd name="connsiteX0" fmla="*/ 0 w 12379569"/>
                      <a:gd name="connsiteY0" fmla="*/ 0 h 417007"/>
                      <a:gd name="connsiteX1" fmla="*/ 218116 w 12379569"/>
                      <a:gd name="connsiteY1" fmla="*/ 0 h 417007"/>
                      <a:gd name="connsiteX2" fmla="*/ 1055211 w 12379569"/>
                      <a:gd name="connsiteY2" fmla="*/ 0 h 417007"/>
                      <a:gd name="connsiteX3" fmla="*/ 1892306 w 12379569"/>
                      <a:gd name="connsiteY3" fmla="*/ 0 h 417007"/>
                      <a:gd name="connsiteX4" fmla="*/ 2110422 w 12379569"/>
                      <a:gd name="connsiteY4" fmla="*/ 0 h 417007"/>
                      <a:gd name="connsiteX5" fmla="*/ 2823721 w 12379569"/>
                      <a:gd name="connsiteY5" fmla="*/ 0 h 417007"/>
                      <a:gd name="connsiteX6" fmla="*/ 3660815 w 12379569"/>
                      <a:gd name="connsiteY6" fmla="*/ 0 h 417007"/>
                      <a:gd name="connsiteX7" fmla="*/ 4002727 w 12379569"/>
                      <a:gd name="connsiteY7" fmla="*/ 0 h 417007"/>
                      <a:gd name="connsiteX8" fmla="*/ 4344639 w 12379569"/>
                      <a:gd name="connsiteY8" fmla="*/ 0 h 417007"/>
                      <a:gd name="connsiteX9" fmla="*/ 4810347 w 12379569"/>
                      <a:gd name="connsiteY9" fmla="*/ 0 h 417007"/>
                      <a:gd name="connsiteX10" fmla="*/ 5276054 w 12379569"/>
                      <a:gd name="connsiteY10" fmla="*/ 0 h 417007"/>
                      <a:gd name="connsiteX11" fmla="*/ 5989353 w 12379569"/>
                      <a:gd name="connsiteY11" fmla="*/ 0 h 417007"/>
                      <a:gd name="connsiteX12" fmla="*/ 6207470 w 12379569"/>
                      <a:gd name="connsiteY12" fmla="*/ 0 h 417007"/>
                      <a:gd name="connsiteX13" fmla="*/ 7044564 w 12379569"/>
                      <a:gd name="connsiteY13" fmla="*/ 0 h 417007"/>
                      <a:gd name="connsiteX14" fmla="*/ 7634068 w 12379569"/>
                      <a:gd name="connsiteY14" fmla="*/ 0 h 417007"/>
                      <a:gd name="connsiteX15" fmla="*/ 7975979 w 12379569"/>
                      <a:gd name="connsiteY15" fmla="*/ 0 h 417007"/>
                      <a:gd name="connsiteX16" fmla="*/ 8689278 w 12379569"/>
                      <a:gd name="connsiteY16" fmla="*/ 0 h 417007"/>
                      <a:gd name="connsiteX17" fmla="*/ 9402577 w 12379569"/>
                      <a:gd name="connsiteY17" fmla="*/ 0 h 417007"/>
                      <a:gd name="connsiteX18" fmla="*/ 9992081 w 12379569"/>
                      <a:gd name="connsiteY18" fmla="*/ 0 h 417007"/>
                      <a:gd name="connsiteX19" fmla="*/ 10705380 w 12379569"/>
                      <a:gd name="connsiteY19" fmla="*/ 0 h 417007"/>
                      <a:gd name="connsiteX20" fmla="*/ 10923496 w 12379569"/>
                      <a:gd name="connsiteY20" fmla="*/ 0 h 417007"/>
                      <a:gd name="connsiteX21" fmla="*/ 11141612 w 12379569"/>
                      <a:gd name="connsiteY21" fmla="*/ 0 h 417007"/>
                      <a:gd name="connsiteX22" fmla="*/ 11731115 w 12379569"/>
                      <a:gd name="connsiteY22" fmla="*/ 0 h 417007"/>
                      <a:gd name="connsiteX23" fmla="*/ 12379569 w 12379569"/>
                      <a:gd name="connsiteY23" fmla="*/ 0 h 417007"/>
                      <a:gd name="connsiteX24" fmla="*/ 12379569 w 12379569"/>
                      <a:gd name="connsiteY24" fmla="*/ 417007 h 417007"/>
                      <a:gd name="connsiteX25" fmla="*/ 11542474 w 12379569"/>
                      <a:gd name="connsiteY25" fmla="*/ 417007 h 417007"/>
                      <a:gd name="connsiteX26" fmla="*/ 11076767 w 12379569"/>
                      <a:gd name="connsiteY26" fmla="*/ 417007 h 417007"/>
                      <a:gd name="connsiteX27" fmla="*/ 10858651 w 12379569"/>
                      <a:gd name="connsiteY27" fmla="*/ 417007 h 417007"/>
                      <a:gd name="connsiteX28" fmla="*/ 10145352 w 12379569"/>
                      <a:gd name="connsiteY28" fmla="*/ 417007 h 417007"/>
                      <a:gd name="connsiteX29" fmla="*/ 9927235 w 12379569"/>
                      <a:gd name="connsiteY29" fmla="*/ 417007 h 417007"/>
                      <a:gd name="connsiteX30" fmla="*/ 9461528 w 12379569"/>
                      <a:gd name="connsiteY30" fmla="*/ 417007 h 417007"/>
                      <a:gd name="connsiteX31" fmla="*/ 8995820 w 12379569"/>
                      <a:gd name="connsiteY31" fmla="*/ 417007 h 417007"/>
                      <a:gd name="connsiteX32" fmla="*/ 8406317 w 12379569"/>
                      <a:gd name="connsiteY32" fmla="*/ 417007 h 417007"/>
                      <a:gd name="connsiteX33" fmla="*/ 8064405 w 12379569"/>
                      <a:gd name="connsiteY33" fmla="*/ 417007 h 417007"/>
                      <a:gd name="connsiteX34" fmla="*/ 7722493 w 12379569"/>
                      <a:gd name="connsiteY34" fmla="*/ 417007 h 417007"/>
                      <a:gd name="connsiteX35" fmla="*/ 7504377 w 12379569"/>
                      <a:gd name="connsiteY35" fmla="*/ 417007 h 417007"/>
                      <a:gd name="connsiteX36" fmla="*/ 7286261 w 12379569"/>
                      <a:gd name="connsiteY36" fmla="*/ 417007 h 417007"/>
                      <a:gd name="connsiteX37" fmla="*/ 6696757 w 12379569"/>
                      <a:gd name="connsiteY37" fmla="*/ 417007 h 417007"/>
                      <a:gd name="connsiteX38" fmla="*/ 5859663 w 12379569"/>
                      <a:gd name="connsiteY38" fmla="*/ 417007 h 417007"/>
                      <a:gd name="connsiteX39" fmla="*/ 5641546 w 12379569"/>
                      <a:gd name="connsiteY39" fmla="*/ 417007 h 417007"/>
                      <a:gd name="connsiteX40" fmla="*/ 4804452 w 12379569"/>
                      <a:gd name="connsiteY40" fmla="*/ 417007 h 417007"/>
                      <a:gd name="connsiteX41" fmla="*/ 4586336 w 12379569"/>
                      <a:gd name="connsiteY41" fmla="*/ 417007 h 417007"/>
                      <a:gd name="connsiteX42" fmla="*/ 4368219 w 12379569"/>
                      <a:gd name="connsiteY42" fmla="*/ 417007 h 417007"/>
                      <a:gd name="connsiteX43" fmla="*/ 4150103 w 12379569"/>
                      <a:gd name="connsiteY43" fmla="*/ 417007 h 417007"/>
                      <a:gd name="connsiteX44" fmla="*/ 3808191 w 12379569"/>
                      <a:gd name="connsiteY44" fmla="*/ 417007 h 417007"/>
                      <a:gd name="connsiteX45" fmla="*/ 3590075 w 12379569"/>
                      <a:gd name="connsiteY45" fmla="*/ 417007 h 417007"/>
                      <a:gd name="connsiteX46" fmla="*/ 2876776 w 12379569"/>
                      <a:gd name="connsiteY46" fmla="*/ 417007 h 417007"/>
                      <a:gd name="connsiteX47" fmla="*/ 2411068 w 12379569"/>
                      <a:gd name="connsiteY47" fmla="*/ 417007 h 417007"/>
                      <a:gd name="connsiteX48" fmla="*/ 1573974 w 12379569"/>
                      <a:gd name="connsiteY48" fmla="*/ 417007 h 417007"/>
                      <a:gd name="connsiteX49" fmla="*/ 984470 w 12379569"/>
                      <a:gd name="connsiteY49" fmla="*/ 417007 h 417007"/>
                      <a:gd name="connsiteX50" fmla="*/ 0 w 12379569"/>
                      <a:gd name="connsiteY50" fmla="*/ 417007 h 417007"/>
                      <a:gd name="connsiteX51" fmla="*/ 0 w 12379569"/>
                      <a:gd name="connsiteY51" fmla="*/ 0 h 41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379569" h="417007" fill="none" extrusionOk="0">
                        <a:moveTo>
                          <a:pt x="0" y="0"/>
                        </a:moveTo>
                        <a:cubicBezTo>
                          <a:pt x="50002" y="-22658"/>
                          <a:pt x="163752" y="14799"/>
                          <a:pt x="218116" y="0"/>
                        </a:cubicBezTo>
                        <a:cubicBezTo>
                          <a:pt x="272480" y="-14799"/>
                          <a:pt x="819618" y="44429"/>
                          <a:pt x="1055211" y="0"/>
                        </a:cubicBezTo>
                        <a:cubicBezTo>
                          <a:pt x="1290805" y="-44429"/>
                          <a:pt x="1518651" y="42165"/>
                          <a:pt x="1892306" y="0"/>
                        </a:cubicBezTo>
                        <a:cubicBezTo>
                          <a:pt x="2265961" y="-42165"/>
                          <a:pt x="2025463" y="10176"/>
                          <a:pt x="2110422" y="0"/>
                        </a:cubicBezTo>
                        <a:cubicBezTo>
                          <a:pt x="2195381" y="-10176"/>
                          <a:pt x="2648530" y="10135"/>
                          <a:pt x="2823721" y="0"/>
                        </a:cubicBezTo>
                        <a:cubicBezTo>
                          <a:pt x="2998912" y="-10135"/>
                          <a:pt x="3402394" y="15956"/>
                          <a:pt x="3660815" y="0"/>
                        </a:cubicBezTo>
                        <a:cubicBezTo>
                          <a:pt x="3919236" y="-15956"/>
                          <a:pt x="3832475" y="17466"/>
                          <a:pt x="4002727" y="0"/>
                        </a:cubicBezTo>
                        <a:cubicBezTo>
                          <a:pt x="4172979" y="-17466"/>
                          <a:pt x="4240617" y="40272"/>
                          <a:pt x="4344639" y="0"/>
                        </a:cubicBezTo>
                        <a:cubicBezTo>
                          <a:pt x="4448661" y="-40272"/>
                          <a:pt x="4624709" y="8786"/>
                          <a:pt x="4810347" y="0"/>
                        </a:cubicBezTo>
                        <a:cubicBezTo>
                          <a:pt x="4995985" y="-8786"/>
                          <a:pt x="5082244" y="45929"/>
                          <a:pt x="5276054" y="0"/>
                        </a:cubicBezTo>
                        <a:cubicBezTo>
                          <a:pt x="5469864" y="-45929"/>
                          <a:pt x="5640745" y="38875"/>
                          <a:pt x="5989353" y="0"/>
                        </a:cubicBezTo>
                        <a:cubicBezTo>
                          <a:pt x="6337961" y="-38875"/>
                          <a:pt x="6146350" y="1648"/>
                          <a:pt x="6207470" y="0"/>
                        </a:cubicBezTo>
                        <a:cubicBezTo>
                          <a:pt x="6268590" y="-1648"/>
                          <a:pt x="6698279" y="83955"/>
                          <a:pt x="7044564" y="0"/>
                        </a:cubicBezTo>
                        <a:cubicBezTo>
                          <a:pt x="7390849" y="-83955"/>
                          <a:pt x="7482253" y="27828"/>
                          <a:pt x="7634068" y="0"/>
                        </a:cubicBezTo>
                        <a:cubicBezTo>
                          <a:pt x="7785883" y="-27828"/>
                          <a:pt x="7905442" y="22088"/>
                          <a:pt x="7975979" y="0"/>
                        </a:cubicBezTo>
                        <a:cubicBezTo>
                          <a:pt x="8046516" y="-22088"/>
                          <a:pt x="8466276" y="47316"/>
                          <a:pt x="8689278" y="0"/>
                        </a:cubicBezTo>
                        <a:cubicBezTo>
                          <a:pt x="8912280" y="-47316"/>
                          <a:pt x="9227800" y="38037"/>
                          <a:pt x="9402577" y="0"/>
                        </a:cubicBezTo>
                        <a:cubicBezTo>
                          <a:pt x="9577354" y="-38037"/>
                          <a:pt x="9703461" y="38608"/>
                          <a:pt x="9992081" y="0"/>
                        </a:cubicBezTo>
                        <a:cubicBezTo>
                          <a:pt x="10280701" y="-38608"/>
                          <a:pt x="10526522" y="32315"/>
                          <a:pt x="10705380" y="0"/>
                        </a:cubicBezTo>
                        <a:cubicBezTo>
                          <a:pt x="10884238" y="-32315"/>
                          <a:pt x="10878126" y="22182"/>
                          <a:pt x="10923496" y="0"/>
                        </a:cubicBezTo>
                        <a:cubicBezTo>
                          <a:pt x="10968866" y="-22182"/>
                          <a:pt x="11070113" y="11536"/>
                          <a:pt x="11141612" y="0"/>
                        </a:cubicBezTo>
                        <a:cubicBezTo>
                          <a:pt x="11213111" y="-11536"/>
                          <a:pt x="11494280" y="38708"/>
                          <a:pt x="11731115" y="0"/>
                        </a:cubicBezTo>
                        <a:cubicBezTo>
                          <a:pt x="11967950" y="-38708"/>
                          <a:pt x="12234465" y="54351"/>
                          <a:pt x="12379569" y="0"/>
                        </a:cubicBezTo>
                        <a:cubicBezTo>
                          <a:pt x="12395356" y="102078"/>
                          <a:pt x="12330315" y="294991"/>
                          <a:pt x="12379569" y="417007"/>
                        </a:cubicBezTo>
                        <a:cubicBezTo>
                          <a:pt x="12123152" y="500400"/>
                          <a:pt x="11718405" y="390291"/>
                          <a:pt x="11542474" y="417007"/>
                        </a:cubicBezTo>
                        <a:cubicBezTo>
                          <a:pt x="11366544" y="443723"/>
                          <a:pt x="11280830" y="370296"/>
                          <a:pt x="11076767" y="417007"/>
                        </a:cubicBezTo>
                        <a:cubicBezTo>
                          <a:pt x="10872704" y="463718"/>
                          <a:pt x="10966090" y="415710"/>
                          <a:pt x="10858651" y="417007"/>
                        </a:cubicBezTo>
                        <a:cubicBezTo>
                          <a:pt x="10751212" y="418304"/>
                          <a:pt x="10482601" y="359310"/>
                          <a:pt x="10145352" y="417007"/>
                        </a:cubicBezTo>
                        <a:cubicBezTo>
                          <a:pt x="9808103" y="474704"/>
                          <a:pt x="9983696" y="394228"/>
                          <a:pt x="9927235" y="417007"/>
                        </a:cubicBezTo>
                        <a:cubicBezTo>
                          <a:pt x="9870774" y="439786"/>
                          <a:pt x="9561721" y="381639"/>
                          <a:pt x="9461528" y="417007"/>
                        </a:cubicBezTo>
                        <a:cubicBezTo>
                          <a:pt x="9361335" y="452375"/>
                          <a:pt x="9203667" y="408971"/>
                          <a:pt x="8995820" y="417007"/>
                        </a:cubicBezTo>
                        <a:cubicBezTo>
                          <a:pt x="8787973" y="425043"/>
                          <a:pt x="8561970" y="401431"/>
                          <a:pt x="8406317" y="417007"/>
                        </a:cubicBezTo>
                        <a:cubicBezTo>
                          <a:pt x="8250664" y="432583"/>
                          <a:pt x="8200709" y="381896"/>
                          <a:pt x="8064405" y="417007"/>
                        </a:cubicBezTo>
                        <a:cubicBezTo>
                          <a:pt x="7928101" y="452118"/>
                          <a:pt x="7817582" y="414644"/>
                          <a:pt x="7722493" y="417007"/>
                        </a:cubicBezTo>
                        <a:cubicBezTo>
                          <a:pt x="7627404" y="419370"/>
                          <a:pt x="7588672" y="415138"/>
                          <a:pt x="7504377" y="417007"/>
                        </a:cubicBezTo>
                        <a:cubicBezTo>
                          <a:pt x="7420082" y="418876"/>
                          <a:pt x="7383557" y="404568"/>
                          <a:pt x="7286261" y="417007"/>
                        </a:cubicBezTo>
                        <a:cubicBezTo>
                          <a:pt x="7188965" y="429446"/>
                          <a:pt x="6968861" y="348280"/>
                          <a:pt x="6696757" y="417007"/>
                        </a:cubicBezTo>
                        <a:cubicBezTo>
                          <a:pt x="6424653" y="485734"/>
                          <a:pt x="6164409" y="392498"/>
                          <a:pt x="5859663" y="417007"/>
                        </a:cubicBezTo>
                        <a:cubicBezTo>
                          <a:pt x="5554917" y="441516"/>
                          <a:pt x="5710543" y="397050"/>
                          <a:pt x="5641546" y="417007"/>
                        </a:cubicBezTo>
                        <a:cubicBezTo>
                          <a:pt x="5572549" y="436964"/>
                          <a:pt x="5139004" y="319307"/>
                          <a:pt x="4804452" y="417007"/>
                        </a:cubicBezTo>
                        <a:cubicBezTo>
                          <a:pt x="4469900" y="514707"/>
                          <a:pt x="4658908" y="414850"/>
                          <a:pt x="4586336" y="417007"/>
                        </a:cubicBezTo>
                        <a:cubicBezTo>
                          <a:pt x="4513764" y="419164"/>
                          <a:pt x="4412402" y="402041"/>
                          <a:pt x="4368219" y="417007"/>
                        </a:cubicBezTo>
                        <a:cubicBezTo>
                          <a:pt x="4324036" y="431973"/>
                          <a:pt x="4198373" y="401909"/>
                          <a:pt x="4150103" y="417007"/>
                        </a:cubicBezTo>
                        <a:cubicBezTo>
                          <a:pt x="4101833" y="432105"/>
                          <a:pt x="3890385" y="396012"/>
                          <a:pt x="3808191" y="417007"/>
                        </a:cubicBezTo>
                        <a:cubicBezTo>
                          <a:pt x="3725997" y="438002"/>
                          <a:pt x="3664695" y="403789"/>
                          <a:pt x="3590075" y="417007"/>
                        </a:cubicBezTo>
                        <a:cubicBezTo>
                          <a:pt x="3515455" y="430225"/>
                          <a:pt x="3209760" y="370006"/>
                          <a:pt x="2876776" y="417007"/>
                        </a:cubicBezTo>
                        <a:cubicBezTo>
                          <a:pt x="2543792" y="464008"/>
                          <a:pt x="2612254" y="396699"/>
                          <a:pt x="2411068" y="417007"/>
                        </a:cubicBezTo>
                        <a:cubicBezTo>
                          <a:pt x="2209882" y="437315"/>
                          <a:pt x="1974279" y="338328"/>
                          <a:pt x="1573974" y="417007"/>
                        </a:cubicBezTo>
                        <a:cubicBezTo>
                          <a:pt x="1173669" y="495686"/>
                          <a:pt x="1253783" y="380210"/>
                          <a:pt x="984470" y="417007"/>
                        </a:cubicBezTo>
                        <a:cubicBezTo>
                          <a:pt x="715157" y="453804"/>
                          <a:pt x="272441" y="326058"/>
                          <a:pt x="0" y="417007"/>
                        </a:cubicBezTo>
                        <a:cubicBezTo>
                          <a:pt x="-48952" y="230411"/>
                          <a:pt x="6296" y="102622"/>
                          <a:pt x="0" y="0"/>
                        </a:cubicBezTo>
                        <a:close/>
                      </a:path>
                      <a:path w="12379569" h="417007" stroke="0" extrusionOk="0">
                        <a:moveTo>
                          <a:pt x="0" y="0"/>
                        </a:moveTo>
                        <a:cubicBezTo>
                          <a:pt x="349650" y="-18758"/>
                          <a:pt x="559132" y="49863"/>
                          <a:pt x="713299" y="0"/>
                        </a:cubicBezTo>
                        <a:cubicBezTo>
                          <a:pt x="867466" y="-49863"/>
                          <a:pt x="1136341" y="68311"/>
                          <a:pt x="1550394" y="0"/>
                        </a:cubicBezTo>
                        <a:cubicBezTo>
                          <a:pt x="1964447" y="-68311"/>
                          <a:pt x="2021879" y="1350"/>
                          <a:pt x="2139897" y="0"/>
                        </a:cubicBezTo>
                        <a:cubicBezTo>
                          <a:pt x="2257915" y="-1350"/>
                          <a:pt x="2780054" y="11456"/>
                          <a:pt x="2976992" y="0"/>
                        </a:cubicBezTo>
                        <a:cubicBezTo>
                          <a:pt x="3173931" y="-11456"/>
                          <a:pt x="3111963" y="18416"/>
                          <a:pt x="3195108" y="0"/>
                        </a:cubicBezTo>
                        <a:cubicBezTo>
                          <a:pt x="3278253" y="-18416"/>
                          <a:pt x="3544100" y="41226"/>
                          <a:pt x="3660815" y="0"/>
                        </a:cubicBezTo>
                        <a:cubicBezTo>
                          <a:pt x="3777530" y="-41226"/>
                          <a:pt x="4173220" y="24202"/>
                          <a:pt x="4497910" y="0"/>
                        </a:cubicBezTo>
                        <a:cubicBezTo>
                          <a:pt x="4822601" y="-24202"/>
                          <a:pt x="4732428" y="5024"/>
                          <a:pt x="4963618" y="0"/>
                        </a:cubicBezTo>
                        <a:cubicBezTo>
                          <a:pt x="5194808" y="-5024"/>
                          <a:pt x="5402647" y="31923"/>
                          <a:pt x="5676917" y="0"/>
                        </a:cubicBezTo>
                        <a:cubicBezTo>
                          <a:pt x="5951187" y="-31923"/>
                          <a:pt x="5794342" y="10557"/>
                          <a:pt x="5895033" y="0"/>
                        </a:cubicBezTo>
                        <a:cubicBezTo>
                          <a:pt x="5995724" y="-10557"/>
                          <a:pt x="6193266" y="34976"/>
                          <a:pt x="6360740" y="0"/>
                        </a:cubicBezTo>
                        <a:cubicBezTo>
                          <a:pt x="6528214" y="-34976"/>
                          <a:pt x="6702066" y="25355"/>
                          <a:pt x="6826448" y="0"/>
                        </a:cubicBezTo>
                        <a:cubicBezTo>
                          <a:pt x="6950830" y="-25355"/>
                          <a:pt x="7139614" y="21139"/>
                          <a:pt x="7292156" y="0"/>
                        </a:cubicBezTo>
                        <a:cubicBezTo>
                          <a:pt x="7444698" y="-21139"/>
                          <a:pt x="7628556" y="40586"/>
                          <a:pt x="7881659" y="0"/>
                        </a:cubicBezTo>
                        <a:cubicBezTo>
                          <a:pt x="8134762" y="-40586"/>
                          <a:pt x="7991448" y="1491"/>
                          <a:pt x="8099775" y="0"/>
                        </a:cubicBezTo>
                        <a:cubicBezTo>
                          <a:pt x="8208102" y="-1491"/>
                          <a:pt x="8303802" y="5885"/>
                          <a:pt x="8441687" y="0"/>
                        </a:cubicBezTo>
                        <a:cubicBezTo>
                          <a:pt x="8579572" y="-5885"/>
                          <a:pt x="8601253" y="6048"/>
                          <a:pt x="8659803" y="0"/>
                        </a:cubicBezTo>
                        <a:cubicBezTo>
                          <a:pt x="8718353" y="-6048"/>
                          <a:pt x="8916907" y="27735"/>
                          <a:pt x="9001715" y="0"/>
                        </a:cubicBezTo>
                        <a:cubicBezTo>
                          <a:pt x="9086523" y="-27735"/>
                          <a:pt x="9335032" y="49867"/>
                          <a:pt x="9467423" y="0"/>
                        </a:cubicBezTo>
                        <a:cubicBezTo>
                          <a:pt x="9599814" y="-49867"/>
                          <a:pt x="9709664" y="167"/>
                          <a:pt x="9809335" y="0"/>
                        </a:cubicBezTo>
                        <a:cubicBezTo>
                          <a:pt x="9909006" y="-167"/>
                          <a:pt x="9990080" y="40076"/>
                          <a:pt x="10151247" y="0"/>
                        </a:cubicBezTo>
                        <a:cubicBezTo>
                          <a:pt x="10312414" y="-40076"/>
                          <a:pt x="10316642" y="15408"/>
                          <a:pt x="10369363" y="0"/>
                        </a:cubicBezTo>
                        <a:cubicBezTo>
                          <a:pt x="10422084" y="-15408"/>
                          <a:pt x="10692558" y="47631"/>
                          <a:pt x="10958866" y="0"/>
                        </a:cubicBezTo>
                        <a:cubicBezTo>
                          <a:pt x="11225174" y="-47631"/>
                          <a:pt x="11356213" y="52310"/>
                          <a:pt x="11672165" y="0"/>
                        </a:cubicBezTo>
                        <a:cubicBezTo>
                          <a:pt x="11988117" y="-52310"/>
                          <a:pt x="12228849" y="47588"/>
                          <a:pt x="12379569" y="0"/>
                        </a:cubicBezTo>
                        <a:cubicBezTo>
                          <a:pt x="12404899" y="118989"/>
                          <a:pt x="12343682" y="216632"/>
                          <a:pt x="12379569" y="417007"/>
                        </a:cubicBezTo>
                        <a:cubicBezTo>
                          <a:pt x="12154457" y="447411"/>
                          <a:pt x="12071608" y="379654"/>
                          <a:pt x="11913861" y="417007"/>
                        </a:cubicBezTo>
                        <a:cubicBezTo>
                          <a:pt x="11756114" y="454360"/>
                          <a:pt x="11763720" y="407162"/>
                          <a:pt x="11695745" y="417007"/>
                        </a:cubicBezTo>
                        <a:cubicBezTo>
                          <a:pt x="11627770" y="426852"/>
                          <a:pt x="11536245" y="403152"/>
                          <a:pt x="11477629" y="417007"/>
                        </a:cubicBezTo>
                        <a:cubicBezTo>
                          <a:pt x="11419013" y="430862"/>
                          <a:pt x="10822951" y="397639"/>
                          <a:pt x="10640534" y="417007"/>
                        </a:cubicBezTo>
                        <a:cubicBezTo>
                          <a:pt x="10458117" y="436375"/>
                          <a:pt x="10397289" y="375894"/>
                          <a:pt x="10174827" y="417007"/>
                        </a:cubicBezTo>
                        <a:cubicBezTo>
                          <a:pt x="9952365" y="458120"/>
                          <a:pt x="10005453" y="393282"/>
                          <a:pt x="9956710" y="417007"/>
                        </a:cubicBezTo>
                        <a:cubicBezTo>
                          <a:pt x="9907967" y="440732"/>
                          <a:pt x="9565375" y="376035"/>
                          <a:pt x="9367207" y="417007"/>
                        </a:cubicBezTo>
                        <a:cubicBezTo>
                          <a:pt x="9169039" y="457979"/>
                          <a:pt x="8810334" y="347941"/>
                          <a:pt x="8653908" y="417007"/>
                        </a:cubicBezTo>
                        <a:cubicBezTo>
                          <a:pt x="8497482" y="486073"/>
                          <a:pt x="8132081" y="392560"/>
                          <a:pt x="7940609" y="417007"/>
                        </a:cubicBezTo>
                        <a:cubicBezTo>
                          <a:pt x="7749137" y="441454"/>
                          <a:pt x="7519474" y="383683"/>
                          <a:pt x="7227310" y="417007"/>
                        </a:cubicBezTo>
                        <a:cubicBezTo>
                          <a:pt x="6935146" y="450331"/>
                          <a:pt x="6786570" y="352855"/>
                          <a:pt x="6637807" y="417007"/>
                        </a:cubicBezTo>
                        <a:cubicBezTo>
                          <a:pt x="6489044" y="481159"/>
                          <a:pt x="6414141" y="411945"/>
                          <a:pt x="6295895" y="417007"/>
                        </a:cubicBezTo>
                        <a:cubicBezTo>
                          <a:pt x="6177649" y="422069"/>
                          <a:pt x="5903652" y="397592"/>
                          <a:pt x="5706392" y="417007"/>
                        </a:cubicBezTo>
                        <a:cubicBezTo>
                          <a:pt x="5509132" y="436422"/>
                          <a:pt x="5542386" y="415445"/>
                          <a:pt x="5488276" y="417007"/>
                        </a:cubicBezTo>
                        <a:cubicBezTo>
                          <a:pt x="5434166" y="418569"/>
                          <a:pt x="5327795" y="411639"/>
                          <a:pt x="5270159" y="417007"/>
                        </a:cubicBezTo>
                        <a:cubicBezTo>
                          <a:pt x="5212523" y="422375"/>
                          <a:pt x="4904495" y="347699"/>
                          <a:pt x="4556860" y="417007"/>
                        </a:cubicBezTo>
                        <a:cubicBezTo>
                          <a:pt x="4209225" y="486315"/>
                          <a:pt x="4070870" y="405899"/>
                          <a:pt x="3719766" y="417007"/>
                        </a:cubicBezTo>
                        <a:cubicBezTo>
                          <a:pt x="3368662" y="428115"/>
                          <a:pt x="3348337" y="347496"/>
                          <a:pt x="3130262" y="417007"/>
                        </a:cubicBezTo>
                        <a:cubicBezTo>
                          <a:pt x="2912187" y="486518"/>
                          <a:pt x="2954594" y="403984"/>
                          <a:pt x="2788351" y="417007"/>
                        </a:cubicBezTo>
                        <a:cubicBezTo>
                          <a:pt x="2622108" y="430030"/>
                          <a:pt x="2665917" y="404090"/>
                          <a:pt x="2570234" y="417007"/>
                        </a:cubicBezTo>
                        <a:cubicBezTo>
                          <a:pt x="2474551" y="429924"/>
                          <a:pt x="2165389" y="364942"/>
                          <a:pt x="1980731" y="417007"/>
                        </a:cubicBezTo>
                        <a:cubicBezTo>
                          <a:pt x="1796073" y="469072"/>
                          <a:pt x="1811282" y="412423"/>
                          <a:pt x="1762615" y="417007"/>
                        </a:cubicBezTo>
                        <a:cubicBezTo>
                          <a:pt x="1713948" y="421591"/>
                          <a:pt x="1183603" y="379650"/>
                          <a:pt x="925520" y="417007"/>
                        </a:cubicBezTo>
                        <a:cubicBezTo>
                          <a:pt x="667437" y="454364"/>
                          <a:pt x="373398" y="327861"/>
                          <a:pt x="0" y="417007"/>
                        </a:cubicBezTo>
                        <a:cubicBezTo>
                          <a:pt x="-18537" y="313157"/>
                          <a:pt x="10700" y="1301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002060"/>
              </a:solidFill>
            </a:endParaRPr>
          </a:p>
        </p:txBody>
      </p:sp>
      <p:sp>
        <p:nvSpPr>
          <p:cNvPr id="2" name="Title 1">
            <a:extLst>
              <a:ext uri="{FF2B5EF4-FFF2-40B4-BE49-F238E27FC236}">
                <a16:creationId xmlns:a16="http://schemas.microsoft.com/office/drawing/2014/main" id="{11279335-3544-7256-341C-1FC7433217E9}"/>
              </a:ext>
            </a:extLst>
          </p:cNvPr>
          <p:cNvSpPr>
            <a:spLocks noGrp="1"/>
          </p:cNvSpPr>
          <p:nvPr>
            <p:ph type="title"/>
          </p:nvPr>
        </p:nvSpPr>
        <p:spPr>
          <a:xfrm>
            <a:off x="838197" y="365126"/>
            <a:ext cx="10515600" cy="1082674"/>
          </a:xfrm>
        </p:spPr>
        <p:txBody>
          <a:bodyPr/>
          <a:lstStyle/>
          <a:p>
            <a:pPr algn="l"/>
            <a:r>
              <a:rPr lang="nl-NL" dirty="0">
                <a:solidFill>
                  <a:srgbClr val="002060"/>
                </a:solidFill>
                <a:latin typeface="Avenir Book" panose="02000503020000020003" pitchFamily="2" charset="0"/>
              </a:rPr>
              <a:t>Event </a:t>
            </a:r>
            <a:r>
              <a:rPr lang="nl-NL" dirty="0" err="1">
                <a:solidFill>
                  <a:srgbClr val="002060"/>
                </a:solidFill>
                <a:latin typeface="Avenir Book" panose="02000503020000020003" pitchFamily="2" charset="0"/>
              </a:rPr>
              <a:t>reconstruction</a:t>
            </a:r>
            <a:endParaRPr lang="en-NL" dirty="0">
              <a:solidFill>
                <a:srgbClr val="002060"/>
              </a:solidFill>
              <a:latin typeface="Avenir Book" panose="02000503020000020003" pitchFamily="2" charset="0"/>
            </a:endParaRPr>
          </a:p>
        </p:txBody>
      </p:sp>
      <p:sp>
        <p:nvSpPr>
          <p:cNvPr id="8" name="Date Placeholder 7">
            <a:extLst>
              <a:ext uri="{FF2B5EF4-FFF2-40B4-BE49-F238E27FC236}">
                <a16:creationId xmlns:a16="http://schemas.microsoft.com/office/drawing/2014/main" id="{6D146999-571F-0587-2B4E-E84EAD6FF6E8}"/>
              </a:ext>
            </a:extLst>
          </p:cNvPr>
          <p:cNvSpPr>
            <a:spLocks noGrp="1"/>
          </p:cNvSpPr>
          <p:nvPr>
            <p:ph type="dt" sz="half" idx="10"/>
          </p:nvPr>
        </p:nvSpPr>
        <p:spPr>
          <a:xfrm>
            <a:off x="838200" y="6532236"/>
            <a:ext cx="2743200" cy="365125"/>
          </a:xfrm>
        </p:spPr>
        <p:txBody>
          <a:bodyPr/>
          <a:lstStyle/>
          <a:p>
            <a:r>
              <a:rPr lang="en-US">
                <a:solidFill>
                  <a:schemeClr val="bg1"/>
                </a:solidFill>
              </a:rPr>
              <a:t>Jan de Boer</a:t>
            </a:r>
            <a:endParaRPr lang="en-NL" dirty="0">
              <a:solidFill>
                <a:schemeClr val="bg1"/>
              </a:solidFill>
            </a:endParaRPr>
          </a:p>
        </p:txBody>
      </p:sp>
      <p:sp>
        <p:nvSpPr>
          <p:cNvPr id="9" name="Footer Placeholder 8">
            <a:extLst>
              <a:ext uri="{FF2B5EF4-FFF2-40B4-BE49-F238E27FC236}">
                <a16:creationId xmlns:a16="http://schemas.microsoft.com/office/drawing/2014/main" id="{B5110B77-FE0C-8D76-68B6-A17C2CF828D2}"/>
              </a:ext>
            </a:extLst>
          </p:cNvPr>
          <p:cNvSpPr>
            <a:spLocks noGrp="1"/>
          </p:cNvSpPr>
          <p:nvPr>
            <p:ph type="ftr" sz="quarter" idx="11"/>
          </p:nvPr>
        </p:nvSpPr>
        <p:spPr>
          <a:xfrm>
            <a:off x="3436536" y="6532236"/>
            <a:ext cx="5174064" cy="365125"/>
          </a:xfrm>
        </p:spPr>
        <p:txBody>
          <a:bodyPr/>
          <a:lstStyle/>
          <a:p>
            <a:r>
              <a:rPr lang="en-GB" dirty="0">
                <a:solidFill>
                  <a:schemeClr val="bg1"/>
                </a:solidFill>
              </a:rPr>
              <a:t>New test of Lepton Flavour Universality with rare Ʌb decays at </a:t>
            </a:r>
            <a:r>
              <a:rPr lang="en-GB" dirty="0" err="1">
                <a:solidFill>
                  <a:schemeClr val="bg1"/>
                </a:solidFill>
              </a:rPr>
              <a:t>LHCb</a:t>
            </a:r>
            <a:endParaRPr lang="en-NL" dirty="0">
              <a:solidFill>
                <a:schemeClr val="bg1"/>
              </a:solidFill>
            </a:endParaRPr>
          </a:p>
        </p:txBody>
      </p:sp>
      <p:sp>
        <p:nvSpPr>
          <p:cNvPr id="10" name="Slide Number Placeholder 9">
            <a:extLst>
              <a:ext uri="{FF2B5EF4-FFF2-40B4-BE49-F238E27FC236}">
                <a16:creationId xmlns:a16="http://schemas.microsoft.com/office/drawing/2014/main" id="{6C7C78BA-053A-56B3-EC48-C056EC0D9F00}"/>
              </a:ext>
            </a:extLst>
          </p:cNvPr>
          <p:cNvSpPr>
            <a:spLocks noGrp="1"/>
          </p:cNvSpPr>
          <p:nvPr>
            <p:ph type="sldNum" sz="quarter" idx="12"/>
          </p:nvPr>
        </p:nvSpPr>
        <p:spPr>
          <a:xfrm>
            <a:off x="8610600" y="6532236"/>
            <a:ext cx="2743200" cy="365125"/>
          </a:xfrm>
        </p:spPr>
        <p:txBody>
          <a:bodyPr/>
          <a:lstStyle/>
          <a:p>
            <a:fld id="{6D287454-D69A-B74F-8E14-6B6B1FE3F306}" type="slidenum">
              <a:rPr lang="en-NL" smtClean="0">
                <a:solidFill>
                  <a:schemeClr val="bg1"/>
                </a:solidFill>
              </a:rPr>
              <a:t>9</a:t>
            </a:fld>
            <a:endParaRPr lang="en-NL" dirty="0">
              <a:solidFill>
                <a:schemeClr val="bg1"/>
              </a:solidFill>
            </a:endParaRPr>
          </a:p>
        </p:txBody>
      </p:sp>
      <p:cxnSp>
        <p:nvCxnSpPr>
          <p:cNvPr id="13" name="Straight Connector 12">
            <a:extLst>
              <a:ext uri="{FF2B5EF4-FFF2-40B4-BE49-F238E27FC236}">
                <a16:creationId xmlns:a16="http://schemas.microsoft.com/office/drawing/2014/main" id="{824CA6AA-7114-E165-2F6C-81FD139DA50C}"/>
              </a:ext>
            </a:extLst>
          </p:cNvPr>
          <p:cNvCxnSpPr>
            <a:cxnSpLocks/>
          </p:cNvCxnSpPr>
          <p:nvPr/>
        </p:nvCxnSpPr>
        <p:spPr>
          <a:xfrm>
            <a:off x="966545" y="1327808"/>
            <a:ext cx="7115214" cy="0"/>
          </a:xfrm>
          <a:prstGeom prst="line">
            <a:avLst/>
          </a:prstGeom>
          <a:ln w="38100">
            <a:solidFill>
              <a:srgbClr val="DB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7D212833-E529-B5AE-F66C-7F9BB3A1B53E}"/>
                  </a:ext>
                </a:extLst>
              </p:cNvPr>
              <p:cNvSpPr>
                <a:spLocks noGrp="1"/>
              </p:cNvSpPr>
              <p:nvPr>
                <p:ph idx="1"/>
              </p:nvPr>
            </p:nvSpPr>
            <p:spPr>
              <a:xfrm>
                <a:off x="69574" y="1825625"/>
                <a:ext cx="10515600" cy="4351338"/>
              </a:xfrm>
            </p:spPr>
            <p:txBody>
              <a:bodyPr/>
              <a:lstStyle/>
              <a:p>
                <a14:m>
                  <m:oMath xmlns:m="http://schemas.openxmlformats.org/officeDocument/2006/math">
                    <m:r>
                      <m:rPr>
                        <m:nor/>
                      </m:rPr>
                      <a:rPr lang="el-GR" dirty="0" smtClean="0">
                        <a:solidFill>
                          <a:srgbClr val="002060"/>
                        </a:solidFill>
                        <a:latin typeface="Arial" panose="020B0604020202020204" pitchFamily="34" charset="0"/>
                        <a:cs typeface="Arial" panose="020B0604020202020204" pitchFamily="34" charset="0"/>
                      </a:rPr>
                      <m:t>Λ</m:t>
                    </m:r>
                  </m:oMath>
                </a14:m>
                <a:r>
                  <a:rPr lang="en-NL" dirty="0">
                    <a:solidFill>
                      <a:srgbClr val="002060"/>
                    </a:solidFill>
                    <a:latin typeface="Avenir Book" panose="02000503020000020003" pitchFamily="2" charset="0"/>
                  </a:rPr>
                  <a:t> is </a:t>
                </a:r>
                <a:r>
                  <a:rPr lang="en-NL" b="1" dirty="0">
                    <a:solidFill>
                      <a:srgbClr val="D6530F"/>
                    </a:solidFill>
                    <a:latin typeface="Avenir Book" panose="02000503020000020003" pitchFamily="2" charset="0"/>
                  </a:rPr>
                  <a:t>long lived</a:t>
                </a:r>
                <a:r>
                  <a:rPr lang="en-NL" dirty="0">
                    <a:solidFill>
                      <a:srgbClr val="002060"/>
                    </a:solidFill>
                    <a:latin typeface="Avenir Book" panose="02000503020000020003" pitchFamily="2" charset="0"/>
                  </a:rPr>
                  <a:t>, decays into </a:t>
                </a:r>
                <a14:m>
                  <m:oMath xmlns:m="http://schemas.openxmlformats.org/officeDocument/2006/math">
                    <m:sSup>
                      <m:sSupPr>
                        <m:ctrlPr>
                          <a:rPr lang="en-NL" i="1" smtClean="0">
                            <a:solidFill>
                              <a:srgbClr val="002060"/>
                            </a:solidFill>
                            <a:latin typeface="Cambria Math" panose="02040503050406030204" pitchFamily="18" charset="0"/>
                          </a:rPr>
                        </m:ctrlPr>
                      </m:sSupPr>
                      <m:e>
                        <m:r>
                          <a:rPr lang="nl-NL" b="0" i="1" smtClean="0">
                            <a:solidFill>
                              <a:srgbClr val="002060"/>
                            </a:solidFill>
                            <a:latin typeface="Cambria Math" panose="02040503050406030204" pitchFamily="18" charset="0"/>
                          </a:rPr>
                          <m:t>𝑝</m:t>
                        </m:r>
                      </m:e>
                      <m:sup>
                        <m:r>
                          <a:rPr lang="nl-NL" b="0" i="1" smtClean="0">
                            <a:solidFill>
                              <a:srgbClr val="002060"/>
                            </a:solidFill>
                            <a:latin typeface="Cambria Math" panose="02040503050406030204" pitchFamily="18" charset="0"/>
                          </a:rPr>
                          <m:t>+</m:t>
                        </m:r>
                      </m:sup>
                    </m:sSup>
                    <m:sSup>
                      <m:sSupPr>
                        <m:ctrlPr>
                          <a:rPr lang="en-NL" i="1" smtClean="0">
                            <a:solidFill>
                              <a:srgbClr val="002060"/>
                            </a:solidFill>
                            <a:latin typeface="Cambria Math" panose="02040503050406030204" pitchFamily="18" charset="0"/>
                          </a:rPr>
                        </m:ctrlPr>
                      </m:sSupPr>
                      <m:e>
                        <m:r>
                          <a:rPr lang="en-NL" i="1" smtClean="0">
                            <a:solidFill>
                              <a:srgbClr val="002060"/>
                            </a:solidFill>
                            <a:latin typeface="Cambria Math" panose="02040503050406030204" pitchFamily="18" charset="0"/>
                            <a:ea typeface="Cambria Math" panose="02040503050406030204" pitchFamily="18" charset="0"/>
                          </a:rPr>
                          <m:t>𝜋</m:t>
                        </m:r>
                      </m:e>
                      <m:sup>
                        <m:r>
                          <a:rPr lang="nl-NL" b="0" i="1" smtClean="0">
                            <a:solidFill>
                              <a:srgbClr val="002060"/>
                            </a:solidFill>
                            <a:latin typeface="Cambria Math" panose="02040503050406030204" pitchFamily="18" charset="0"/>
                          </a:rPr>
                          <m:t>−</m:t>
                        </m:r>
                      </m:sup>
                    </m:sSup>
                  </m:oMath>
                </a14:m>
                <a:endParaRPr lang="en-NL" dirty="0">
                  <a:solidFill>
                    <a:srgbClr val="002060"/>
                  </a:solidFill>
                  <a:latin typeface="Avenir Book" panose="02000503020000020003" pitchFamily="2" charset="0"/>
                </a:endParaRPr>
              </a:p>
              <a:p>
                <a:pPr lvl="1">
                  <a:buFont typeface="Wingdings" pitchFamily="2" charset="2"/>
                  <a:buChar char="Ø"/>
                </a:pPr>
                <a:r>
                  <a:rPr lang="en-NL" dirty="0">
                    <a:solidFill>
                      <a:srgbClr val="002060"/>
                    </a:solidFill>
                    <a:latin typeface="Avenir Book" panose="02000503020000020003" pitchFamily="2" charset="0"/>
                  </a:rPr>
                  <a:t> Reconstruction split into Downstream/Long tracks</a:t>
                </a:r>
              </a:p>
              <a:p>
                <a:pPr lvl="1">
                  <a:buFont typeface="Wingdings" pitchFamily="2" charset="2"/>
                  <a:buChar char="Ø"/>
                </a:pPr>
                <a:r>
                  <a:rPr lang="en-NL" dirty="0">
                    <a:solidFill>
                      <a:srgbClr val="002060"/>
                    </a:solidFill>
                    <a:latin typeface="Avenir Book" panose="02000503020000020003" pitchFamily="2" charset="0"/>
                  </a:rPr>
                  <a:t> Downstream comes with lower mass resolution</a:t>
                </a:r>
              </a:p>
              <a:p>
                <a:pPr marL="457200" lvl="1" indent="0">
                  <a:buNone/>
                </a:pPr>
                <a:r>
                  <a:rPr lang="en-NL" dirty="0">
                    <a:solidFill>
                      <a:srgbClr val="002060"/>
                    </a:solidFill>
                    <a:latin typeface="Avenir Book" panose="02000503020000020003" pitchFamily="2" charset="0"/>
                  </a:rPr>
                  <a:t>    but does increase statistics by a factor 3</a:t>
                </a:r>
              </a:p>
              <a:p>
                <a:pPr marL="0" indent="0">
                  <a:buNone/>
                </a:pPr>
                <a:endParaRPr lang="en-NL" dirty="0">
                  <a:solidFill>
                    <a:srgbClr val="002060"/>
                  </a:solidFill>
                  <a:latin typeface="Avenir Book" panose="02000503020000020003" pitchFamily="2" charset="0"/>
                </a:endParaRPr>
              </a:p>
              <a:p>
                <a:r>
                  <a:rPr lang="en-GB" dirty="0">
                    <a:solidFill>
                      <a:srgbClr val="002060"/>
                    </a:solidFill>
                    <a:latin typeface="Avenir Book" panose="02000503020000020003" pitchFamily="2" charset="0"/>
                  </a:rPr>
                  <a:t>Lepton pair created:</a:t>
                </a:r>
                <a:endParaRPr lang="en-NL" dirty="0">
                  <a:solidFill>
                    <a:srgbClr val="002060"/>
                  </a:solidFill>
                  <a:latin typeface="Avenir Book" panose="02000503020000020003" pitchFamily="2" charset="0"/>
                </a:endParaRPr>
              </a:p>
              <a:p>
                <a:pPr lvl="1">
                  <a:buFont typeface="Wingdings" pitchFamily="2" charset="2"/>
                  <a:buChar char="Ø"/>
                </a:pPr>
                <a:r>
                  <a:rPr lang="en-GB" dirty="0">
                    <a:solidFill>
                      <a:srgbClr val="002060"/>
                    </a:solidFill>
                    <a:latin typeface="Avenir Book" panose="02000503020000020003" pitchFamily="2" charset="0"/>
                  </a:rPr>
                  <a:t> Dilepton invariant mass (</a:t>
                </a:r>
                <a14:m>
                  <m:oMath xmlns:m="http://schemas.openxmlformats.org/officeDocument/2006/math">
                    <m:sSup>
                      <m:sSupPr>
                        <m:ctrlPr>
                          <a:rPr lang="en-GB" i="1" smtClean="0">
                            <a:solidFill>
                              <a:srgbClr val="D6530F"/>
                            </a:solidFill>
                            <a:latin typeface="Cambria Math" panose="02040503050406030204" pitchFamily="18" charset="0"/>
                          </a:rPr>
                        </m:ctrlPr>
                      </m:sSupPr>
                      <m:e>
                        <m:r>
                          <a:rPr lang="nl-NL" b="0" i="1" smtClean="0">
                            <a:solidFill>
                              <a:srgbClr val="D6530F"/>
                            </a:solidFill>
                            <a:latin typeface="Cambria Math" panose="02040503050406030204" pitchFamily="18" charset="0"/>
                          </a:rPr>
                          <m:t>𝑞</m:t>
                        </m:r>
                      </m:e>
                      <m:sup>
                        <m:r>
                          <a:rPr lang="nl-NL" b="0" i="1" smtClean="0">
                            <a:solidFill>
                              <a:srgbClr val="D6530F"/>
                            </a:solidFill>
                            <a:latin typeface="Cambria Math" panose="02040503050406030204" pitchFamily="18" charset="0"/>
                          </a:rPr>
                          <m:t>2</m:t>
                        </m:r>
                      </m:sup>
                    </m:sSup>
                    <m:r>
                      <a:rPr lang="nl-NL" b="0" i="1" smtClean="0">
                        <a:solidFill>
                          <a:srgbClr val="002060"/>
                        </a:solidFill>
                        <a:latin typeface="Cambria Math" panose="02040503050406030204" pitchFamily="18" charset="0"/>
                      </a:rPr>
                      <m:t>)</m:t>
                    </m:r>
                  </m:oMath>
                </a14:m>
                <a:r>
                  <a:rPr lang="en-NL" dirty="0">
                    <a:solidFill>
                      <a:srgbClr val="002060"/>
                    </a:solidFill>
                    <a:latin typeface="Avenir Book" panose="02000503020000020003" pitchFamily="2" charset="0"/>
                  </a:rPr>
                  <a:t> measured</a:t>
                </a:r>
              </a:p>
              <a:p>
                <a:pPr lvl="1">
                  <a:buFont typeface="Wingdings" pitchFamily="2" charset="2"/>
                  <a:buChar char="Ø"/>
                </a:pPr>
                <a:r>
                  <a:rPr lang="en-NL" dirty="0">
                    <a:solidFill>
                      <a:srgbClr val="002060"/>
                    </a:solidFill>
                    <a:latin typeface="Avenir Book" panose="02000503020000020003" pitchFamily="2" charset="0"/>
                  </a:rPr>
                  <a:t> Incl. two resonances: </a:t>
                </a:r>
                <a:r>
                  <a:rPr lang="en-GB" sz="2400" i="1" dirty="0">
                    <a:solidFill>
                      <a:srgbClr val="002060"/>
                    </a:solidFill>
                    <a:effectLst/>
                    <a:latin typeface="Avenir Book" panose="02000503020000020003" pitchFamily="2" charset="0"/>
                  </a:rPr>
                  <a:t>J/</a:t>
                </a:r>
                <a:r>
                  <a:rPr lang="nl-NL" sz="2400" b="0" dirty="0">
                    <a:solidFill>
                      <a:srgbClr val="002060"/>
                    </a:solidFill>
                    <a:effectLst/>
                    <a:latin typeface="arial" panose="020B0604020202020204" pitchFamily="34" charset="0"/>
                  </a:rPr>
                  <a:t>𝜓</a:t>
                </a:r>
                <a:r>
                  <a:rPr lang="en-GB" sz="2400" i="0" dirty="0">
                    <a:solidFill>
                      <a:srgbClr val="002060"/>
                    </a:solidFill>
                    <a:effectLst/>
                    <a:latin typeface="Avenir Book" panose="02000503020000020003" pitchFamily="2" charset="0"/>
                  </a:rPr>
                  <a:t> and </a:t>
                </a:r>
                <a:r>
                  <a:rPr lang="nl-NL" sz="2400" b="0" dirty="0">
                    <a:solidFill>
                      <a:srgbClr val="002060"/>
                    </a:solidFill>
                    <a:effectLst/>
                    <a:latin typeface="arial" panose="020B0604020202020204" pitchFamily="34" charset="0"/>
                  </a:rPr>
                  <a:t>𝜓</a:t>
                </a:r>
                <a:r>
                  <a:rPr lang="en-GB" sz="2400" i="0" dirty="0">
                    <a:solidFill>
                      <a:srgbClr val="002060"/>
                    </a:solidFill>
                    <a:effectLst/>
                    <a:latin typeface="Avenir Book" panose="02000503020000020003" pitchFamily="2" charset="0"/>
                  </a:rPr>
                  <a:t>(2S) </a:t>
                </a:r>
              </a:p>
              <a:p>
                <a:pPr lvl="1">
                  <a:buFont typeface="Wingdings" pitchFamily="2" charset="2"/>
                  <a:buChar char="Ø"/>
                </a:pPr>
                <a:endParaRPr lang="en-GB" sz="2400" i="0" dirty="0">
                  <a:solidFill>
                    <a:srgbClr val="002060"/>
                  </a:solidFill>
                  <a:effectLst/>
                  <a:latin typeface="Avenir Book" panose="02000503020000020003" pitchFamily="2" charset="0"/>
                </a:endParaRPr>
              </a:p>
              <a:p>
                <a:pPr lvl="1"/>
                <a:endParaRPr lang="en-NL" dirty="0">
                  <a:solidFill>
                    <a:srgbClr val="002060"/>
                  </a:solidFill>
                  <a:latin typeface="Avenir Book" panose="02000503020000020003" pitchFamily="2" charset="0"/>
                </a:endParaRPr>
              </a:p>
              <a:p>
                <a:endParaRPr lang="en-NL" dirty="0">
                  <a:solidFill>
                    <a:srgbClr val="002060"/>
                  </a:solidFill>
                  <a:latin typeface="Avenir Book" panose="02000503020000020003" pitchFamily="2" charset="0"/>
                </a:endParaRPr>
              </a:p>
              <a:p>
                <a:pPr marL="0" indent="0">
                  <a:buNone/>
                </a:pPr>
                <a:endParaRPr lang="en-NL" dirty="0">
                  <a:solidFill>
                    <a:srgbClr val="002060"/>
                  </a:solidFill>
                  <a:latin typeface="Avenir Book" panose="02000503020000020003" pitchFamily="2" charset="0"/>
                </a:endParaRPr>
              </a:p>
              <a:p>
                <a:endParaRPr lang="en-NL" dirty="0"/>
              </a:p>
            </p:txBody>
          </p:sp>
        </mc:Choice>
        <mc:Fallback xmlns="">
          <p:sp>
            <p:nvSpPr>
              <p:cNvPr id="12" name="Content Placeholder 11">
                <a:extLst>
                  <a:ext uri="{FF2B5EF4-FFF2-40B4-BE49-F238E27FC236}">
                    <a16:creationId xmlns:a16="http://schemas.microsoft.com/office/drawing/2014/main" id="{7D212833-E529-B5AE-F66C-7F9BB3A1B53E}"/>
                  </a:ext>
                </a:extLst>
              </p:cNvPr>
              <p:cNvSpPr>
                <a:spLocks noGrp="1" noRot="1" noChangeAspect="1" noMove="1" noResize="1" noEditPoints="1" noAdjustHandles="1" noChangeArrowheads="1" noChangeShapeType="1" noTextEdit="1"/>
              </p:cNvSpPr>
              <p:nvPr>
                <p:ph idx="1"/>
              </p:nvPr>
            </p:nvSpPr>
            <p:spPr>
              <a:xfrm>
                <a:off x="69574" y="1825625"/>
                <a:ext cx="10515600" cy="4351338"/>
              </a:xfrm>
              <a:blipFill>
                <a:blip r:embed="rId4"/>
                <a:stretch>
                  <a:fillRect l="-965" t="-2035"/>
                </a:stretch>
              </a:blipFill>
            </p:spPr>
            <p:txBody>
              <a:bodyPr/>
              <a:lstStyle/>
              <a:p>
                <a:r>
                  <a:rPr lang="en-NL">
                    <a:noFill/>
                  </a:rPr>
                  <a:t> </a:t>
                </a:r>
              </a:p>
            </p:txBody>
          </p:sp>
        </mc:Fallback>
      </mc:AlternateContent>
      <p:grpSp>
        <p:nvGrpSpPr>
          <p:cNvPr id="48" name="Group 47">
            <a:extLst>
              <a:ext uri="{FF2B5EF4-FFF2-40B4-BE49-F238E27FC236}">
                <a16:creationId xmlns:a16="http://schemas.microsoft.com/office/drawing/2014/main" id="{4ECFCEAA-17D8-29D5-8BB2-827C9A39CB47}"/>
              </a:ext>
            </a:extLst>
          </p:cNvPr>
          <p:cNvGrpSpPr/>
          <p:nvPr/>
        </p:nvGrpSpPr>
        <p:grpSpPr>
          <a:xfrm>
            <a:off x="7710283" y="3425593"/>
            <a:ext cx="4267198" cy="2982908"/>
            <a:chOff x="5314123" y="2739683"/>
            <a:chExt cx="4267198" cy="2982908"/>
          </a:xfrm>
        </p:grpSpPr>
        <p:sp>
          <p:nvSpPr>
            <p:cNvPr id="17" name="Explosion 2 16">
              <a:extLst>
                <a:ext uri="{FF2B5EF4-FFF2-40B4-BE49-F238E27FC236}">
                  <a16:creationId xmlns:a16="http://schemas.microsoft.com/office/drawing/2014/main" id="{F41CEB2B-3DE6-C56C-F2AA-444FABE036DA}"/>
                </a:ext>
              </a:extLst>
            </p:cNvPr>
            <p:cNvSpPr/>
            <p:nvPr/>
          </p:nvSpPr>
          <p:spPr>
            <a:xfrm>
              <a:off x="5314123" y="4847590"/>
              <a:ext cx="675860" cy="479784"/>
            </a:xfrm>
            <a:prstGeom prst="irregularSeal2">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9" name="Straight Arrow Connector 18">
              <a:extLst>
                <a:ext uri="{FF2B5EF4-FFF2-40B4-BE49-F238E27FC236}">
                  <a16:creationId xmlns:a16="http://schemas.microsoft.com/office/drawing/2014/main" id="{99B9ECD3-1E6A-D392-D024-9BE908B50899}"/>
                </a:ext>
              </a:extLst>
            </p:cNvPr>
            <p:cNvCxnSpPr>
              <a:cxnSpLocks/>
            </p:cNvCxnSpPr>
            <p:nvPr/>
          </p:nvCxnSpPr>
          <p:spPr>
            <a:xfrm flipV="1">
              <a:off x="5911300" y="4690833"/>
              <a:ext cx="581438" cy="25488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27F94E4-50FB-BAF3-D46B-08884426DB50}"/>
                </a:ext>
              </a:extLst>
            </p:cNvPr>
            <p:cNvCxnSpPr>
              <a:cxnSpLocks/>
            </p:cNvCxnSpPr>
            <p:nvPr/>
          </p:nvCxnSpPr>
          <p:spPr>
            <a:xfrm flipV="1">
              <a:off x="6508477" y="3881626"/>
              <a:ext cx="1588601" cy="809207"/>
            </a:xfrm>
            <a:prstGeom prst="straightConnector1">
              <a:avLst/>
            </a:prstGeom>
            <a:ln w="38100">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5D68906-E910-5A9B-6090-885A88219A74}"/>
                </a:ext>
              </a:extLst>
            </p:cNvPr>
            <p:cNvCxnSpPr>
              <a:cxnSpLocks/>
            </p:cNvCxnSpPr>
            <p:nvPr/>
          </p:nvCxnSpPr>
          <p:spPr>
            <a:xfrm>
              <a:off x="6510966" y="4683499"/>
              <a:ext cx="791811" cy="5193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0EF3A19-7140-4594-23EB-9F61FEE56BA9}"/>
                </a:ext>
              </a:extLst>
            </p:cNvPr>
            <p:cNvCxnSpPr>
              <a:cxnSpLocks/>
            </p:cNvCxnSpPr>
            <p:nvPr/>
          </p:nvCxnSpPr>
          <p:spPr>
            <a:xfrm>
              <a:off x="6529194" y="4698157"/>
              <a:ext cx="945032" cy="12011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7BCB6C00-E7B4-9271-2A16-02E5EA965824}"/>
                </a:ext>
              </a:extLst>
            </p:cNvPr>
            <p:cNvCxnSpPr>
              <a:cxnSpLocks/>
            </p:cNvCxnSpPr>
            <p:nvPr/>
          </p:nvCxnSpPr>
          <p:spPr>
            <a:xfrm flipV="1">
              <a:off x="8112817" y="3711286"/>
              <a:ext cx="951670" cy="1703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EF348BD6-E7CB-0B82-BB26-7316B3E212E4}"/>
                </a:ext>
              </a:extLst>
            </p:cNvPr>
            <p:cNvCxnSpPr>
              <a:cxnSpLocks/>
            </p:cNvCxnSpPr>
            <p:nvPr/>
          </p:nvCxnSpPr>
          <p:spPr>
            <a:xfrm flipV="1">
              <a:off x="8097078" y="3167202"/>
              <a:ext cx="728870" cy="6851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1572E65-40E5-4804-E82A-97CE3C6C75A9}"/>
                    </a:ext>
                  </a:extLst>
                </p:cNvPr>
                <p:cNvSpPr txBox="1"/>
                <p:nvPr/>
              </p:nvSpPr>
              <p:spPr>
                <a:xfrm>
                  <a:off x="7478368" y="4556665"/>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ℓ</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0" name="TextBox 39">
                  <a:extLst>
                    <a:ext uri="{FF2B5EF4-FFF2-40B4-BE49-F238E27FC236}">
                      <a16:creationId xmlns:a16="http://schemas.microsoft.com/office/drawing/2014/main" id="{C1572E65-40E5-4804-E82A-97CE3C6C75A9}"/>
                    </a:ext>
                  </a:extLst>
                </p:cNvPr>
                <p:cNvSpPr txBox="1">
                  <a:spLocks noRot="1" noChangeAspect="1" noMove="1" noResize="1" noEditPoints="1" noAdjustHandles="1" noChangeArrowheads="1" noChangeShapeType="1" noTextEdit="1"/>
                </p:cNvSpPr>
                <p:nvPr/>
              </p:nvSpPr>
              <p:spPr>
                <a:xfrm>
                  <a:off x="7478368" y="4556665"/>
                  <a:ext cx="516835" cy="461665"/>
                </a:xfrm>
                <a:prstGeom prst="rect">
                  <a:avLst/>
                </a:prstGeom>
                <a:blipFill>
                  <a:blip r:embed="rId5"/>
                  <a:stretch>
                    <a:fillRect l="-2381"/>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E27A110-63A8-F8E5-7F8E-2AF1F414577E}"/>
                    </a:ext>
                  </a:extLst>
                </p:cNvPr>
                <p:cNvSpPr txBox="1"/>
                <p:nvPr/>
              </p:nvSpPr>
              <p:spPr>
                <a:xfrm>
                  <a:off x="7244797" y="5056430"/>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en-NL" sz="2400" dirty="0">
                                <a:solidFill>
                                  <a:srgbClr val="002060"/>
                                </a:solidFill>
                                <a:latin typeface="Avenir Book" panose="02000503020000020003" pitchFamily="2" charset="0"/>
                              </a:rPr>
                              <m:t>ℓ</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1" name="TextBox 40">
                  <a:extLst>
                    <a:ext uri="{FF2B5EF4-FFF2-40B4-BE49-F238E27FC236}">
                      <a16:creationId xmlns:a16="http://schemas.microsoft.com/office/drawing/2014/main" id="{BE27A110-63A8-F8E5-7F8E-2AF1F414577E}"/>
                    </a:ext>
                  </a:extLst>
                </p:cNvPr>
                <p:cNvSpPr txBox="1">
                  <a:spLocks noRot="1" noChangeAspect="1" noMove="1" noResize="1" noEditPoints="1" noAdjustHandles="1" noChangeArrowheads="1" noChangeShapeType="1" noTextEdit="1"/>
                </p:cNvSpPr>
                <p:nvPr/>
              </p:nvSpPr>
              <p:spPr>
                <a:xfrm>
                  <a:off x="7244797" y="5056430"/>
                  <a:ext cx="516835" cy="461665"/>
                </a:xfrm>
                <a:prstGeom prst="rect">
                  <a:avLst/>
                </a:prstGeom>
                <a:blipFill>
                  <a:blip r:embed="rId6"/>
                  <a:stretch>
                    <a:fillRect l="-4878"/>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524EECE-2F77-75DB-37AE-365F5FF6F136}"/>
                    </a:ext>
                  </a:extLst>
                </p:cNvPr>
                <p:cNvSpPr txBox="1"/>
                <p:nvPr/>
              </p:nvSpPr>
              <p:spPr>
                <a:xfrm>
                  <a:off x="5765111" y="4303506"/>
                  <a:ext cx="449743" cy="4785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nl-NL" sz="2400" i="1" dirty="0" smtClean="0">
                                <a:solidFill>
                                  <a:srgbClr val="002060"/>
                                </a:solidFill>
                                <a:latin typeface="Cambria Math" panose="02040503050406030204" pitchFamily="18" charset="0"/>
                                <a:cs typeface="Arial" panose="020B0604020202020204" pitchFamily="34" charset="0"/>
                              </a:rPr>
                            </m:ctrlPr>
                          </m:sSubSupPr>
                          <m:e>
                            <m:r>
                              <m:rPr>
                                <m:nor/>
                              </m:rPr>
                              <a:rPr lang="el-GR" sz="2400" dirty="0">
                                <a:solidFill>
                                  <a:srgbClr val="002060"/>
                                </a:solidFill>
                                <a:latin typeface="Arial" panose="020B0604020202020204" pitchFamily="34" charset="0"/>
                                <a:cs typeface="Arial" panose="020B0604020202020204" pitchFamily="34" charset="0"/>
                              </a:rPr>
                              <m:t>Λ</m:t>
                            </m:r>
                          </m:e>
                          <m:sub>
                            <m:r>
                              <a:rPr lang="nl-NL" sz="2400" b="0" i="1" dirty="0" smtClean="0">
                                <a:solidFill>
                                  <a:srgbClr val="002060"/>
                                </a:solidFill>
                                <a:latin typeface="Cambria Math" panose="02040503050406030204" pitchFamily="18" charset="0"/>
                                <a:cs typeface="Arial" panose="020B0604020202020204" pitchFamily="34" charset="0"/>
                              </a:rPr>
                              <m:t>𝑏</m:t>
                            </m:r>
                          </m:sub>
                          <m:sup>
                            <m:r>
                              <a:rPr lang="nl-NL" sz="2400" b="0" i="1" dirty="0" smtClean="0">
                                <a:solidFill>
                                  <a:srgbClr val="002060"/>
                                </a:solidFill>
                                <a:latin typeface="Cambria Math" panose="02040503050406030204" pitchFamily="18" charset="0"/>
                                <a:cs typeface="Arial" panose="020B0604020202020204" pitchFamily="34" charset="0"/>
                              </a:rPr>
                              <m:t>0</m:t>
                            </m:r>
                          </m:sup>
                        </m:sSubSup>
                      </m:oMath>
                    </m:oMathPara>
                  </a14:m>
                  <a:endParaRPr lang="en-NL" sz="2400" dirty="0"/>
                </a:p>
              </p:txBody>
            </p:sp>
          </mc:Choice>
          <mc:Fallback xmlns="">
            <p:sp>
              <p:nvSpPr>
                <p:cNvPr id="42" name="TextBox 41">
                  <a:extLst>
                    <a:ext uri="{FF2B5EF4-FFF2-40B4-BE49-F238E27FC236}">
                      <a16:creationId xmlns:a16="http://schemas.microsoft.com/office/drawing/2014/main" id="{0524EECE-2F77-75DB-37AE-365F5FF6F136}"/>
                    </a:ext>
                  </a:extLst>
                </p:cNvPr>
                <p:cNvSpPr txBox="1">
                  <a:spLocks noRot="1" noChangeAspect="1" noMove="1" noResize="1" noEditPoints="1" noAdjustHandles="1" noChangeArrowheads="1" noChangeShapeType="1" noTextEdit="1"/>
                </p:cNvSpPr>
                <p:nvPr/>
              </p:nvSpPr>
              <p:spPr>
                <a:xfrm>
                  <a:off x="5765111" y="4303506"/>
                  <a:ext cx="449743" cy="478593"/>
                </a:xfrm>
                <a:prstGeom prst="rect">
                  <a:avLst/>
                </a:prstGeom>
                <a:blipFill>
                  <a:blip r:embed="rId7"/>
                  <a:stretch>
                    <a:fillRect l="-2703" r="-10811" b="-5128"/>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8439BE9-9F31-247F-93F6-3129F7F687E1}"/>
                    </a:ext>
                  </a:extLst>
                </p:cNvPr>
                <p:cNvSpPr txBox="1"/>
                <p:nvPr/>
              </p:nvSpPr>
              <p:spPr>
                <a:xfrm>
                  <a:off x="6958221" y="3802089"/>
                  <a:ext cx="4199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l-GR" sz="2400" i="1" dirty="0" smtClean="0">
                                <a:solidFill>
                                  <a:srgbClr val="002060"/>
                                </a:solidFill>
                                <a:latin typeface="Cambria Math" panose="02040503050406030204" pitchFamily="18" charset="0"/>
                                <a:cs typeface="Arial" panose="020B0604020202020204" pitchFamily="34" charset="0"/>
                              </a:rPr>
                            </m:ctrlPr>
                          </m:sSupPr>
                          <m:e>
                            <m:r>
                              <m:rPr>
                                <m:nor/>
                              </m:rPr>
                              <a:rPr lang="el-GR" sz="2400" dirty="0">
                                <a:solidFill>
                                  <a:srgbClr val="002060"/>
                                </a:solidFill>
                                <a:latin typeface="Arial" panose="020B0604020202020204" pitchFamily="34" charset="0"/>
                                <a:cs typeface="Arial" panose="020B0604020202020204" pitchFamily="34" charset="0"/>
                              </a:rPr>
                              <m:t>Λ</m:t>
                            </m:r>
                          </m:e>
                          <m:sup>
                            <m:r>
                              <a:rPr lang="nl-NL" sz="2400" b="0" i="1" dirty="0" smtClean="0">
                                <a:solidFill>
                                  <a:srgbClr val="002060"/>
                                </a:solidFill>
                                <a:latin typeface="Cambria Math" panose="02040503050406030204" pitchFamily="18" charset="0"/>
                                <a:cs typeface="Arial" panose="020B0604020202020204" pitchFamily="34" charset="0"/>
                              </a:rPr>
                              <m:t>0</m:t>
                            </m:r>
                          </m:sup>
                        </m:sSup>
                      </m:oMath>
                    </m:oMathPara>
                  </a14:m>
                  <a:endParaRPr lang="en-NL" sz="2400" dirty="0"/>
                </a:p>
              </p:txBody>
            </p:sp>
          </mc:Choice>
          <mc:Fallback xmlns="">
            <p:sp>
              <p:nvSpPr>
                <p:cNvPr id="43" name="TextBox 42">
                  <a:extLst>
                    <a:ext uri="{FF2B5EF4-FFF2-40B4-BE49-F238E27FC236}">
                      <a16:creationId xmlns:a16="http://schemas.microsoft.com/office/drawing/2014/main" id="{98439BE9-9F31-247F-93F6-3129F7F687E1}"/>
                    </a:ext>
                  </a:extLst>
                </p:cNvPr>
                <p:cNvSpPr txBox="1">
                  <a:spLocks noRot="1" noChangeAspect="1" noMove="1" noResize="1" noEditPoints="1" noAdjustHandles="1" noChangeArrowheads="1" noChangeShapeType="1" noTextEdit="1"/>
                </p:cNvSpPr>
                <p:nvPr/>
              </p:nvSpPr>
              <p:spPr>
                <a:xfrm>
                  <a:off x="6958221" y="3802089"/>
                  <a:ext cx="419927" cy="461665"/>
                </a:xfrm>
                <a:prstGeom prst="rect">
                  <a:avLst/>
                </a:prstGeom>
                <a:blipFill>
                  <a:blip r:embed="rId8"/>
                  <a:stretch>
                    <a:fillRect l="-5882" r="-17647"/>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E5995FA-BACF-370F-0924-92D9EC14DC86}"/>
                    </a:ext>
                  </a:extLst>
                </p:cNvPr>
                <p:cNvSpPr txBox="1"/>
                <p:nvPr/>
              </p:nvSpPr>
              <p:spPr>
                <a:xfrm>
                  <a:off x="8806069" y="2739683"/>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m:rPr>
                                <m:nor/>
                              </m:rPr>
                              <a:rPr lang="nl-NL" sz="2400" b="0" i="0" dirty="0" smtClean="0">
                                <a:solidFill>
                                  <a:srgbClr val="002060"/>
                                </a:solidFill>
                                <a:latin typeface="Cambria Math" panose="02040503050406030204" pitchFamily="18" charset="0"/>
                              </a:rPr>
                              <m:t>p</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5" name="TextBox 44">
                  <a:extLst>
                    <a:ext uri="{FF2B5EF4-FFF2-40B4-BE49-F238E27FC236}">
                      <a16:creationId xmlns:a16="http://schemas.microsoft.com/office/drawing/2014/main" id="{EE5995FA-BACF-370F-0924-92D9EC14DC86}"/>
                    </a:ext>
                  </a:extLst>
                </p:cNvPr>
                <p:cNvSpPr txBox="1">
                  <a:spLocks noRot="1" noChangeAspect="1" noMove="1" noResize="1" noEditPoints="1" noAdjustHandles="1" noChangeArrowheads="1" noChangeShapeType="1" noTextEdit="1"/>
                </p:cNvSpPr>
                <p:nvPr/>
              </p:nvSpPr>
              <p:spPr>
                <a:xfrm>
                  <a:off x="8806069" y="2739683"/>
                  <a:ext cx="516835" cy="461665"/>
                </a:xfrm>
                <a:prstGeom prst="rect">
                  <a:avLst/>
                </a:prstGeom>
                <a:blipFill>
                  <a:blip r:embed="rId9"/>
                  <a:stretch>
                    <a:fillRect l="-4878" b="-789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230CF1B-620C-F416-A034-C1B30374B5FB}"/>
                    </a:ext>
                  </a:extLst>
                </p:cNvPr>
                <p:cNvSpPr txBox="1"/>
                <p:nvPr/>
              </p:nvSpPr>
              <p:spPr>
                <a:xfrm>
                  <a:off x="9064486" y="3480453"/>
                  <a:ext cx="5168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NL" sz="2400" i="1" dirty="0" smtClean="0">
                                <a:solidFill>
                                  <a:srgbClr val="002060"/>
                                </a:solidFill>
                                <a:latin typeface="Cambria Math" panose="02040503050406030204" pitchFamily="18" charset="0"/>
                              </a:rPr>
                            </m:ctrlPr>
                          </m:sSupPr>
                          <m:e>
                            <m:r>
                              <a:rPr lang="el-GR" sz="2400" i="1" dirty="0" smtClean="0">
                                <a:solidFill>
                                  <a:srgbClr val="002060"/>
                                </a:solidFill>
                                <a:latin typeface="Cambria Math" panose="02040503050406030204" pitchFamily="18" charset="0"/>
                              </a:rPr>
                              <m:t>𝜋</m:t>
                            </m:r>
                          </m:e>
                          <m:sup>
                            <m:r>
                              <a:rPr lang="nl-NL" sz="2400" b="0" i="1" dirty="0" smtClean="0">
                                <a:solidFill>
                                  <a:srgbClr val="002060"/>
                                </a:solidFill>
                                <a:latin typeface="Cambria Math" panose="02040503050406030204" pitchFamily="18" charset="0"/>
                              </a:rPr>
                              <m:t>−</m:t>
                            </m:r>
                          </m:sup>
                        </m:sSup>
                      </m:oMath>
                    </m:oMathPara>
                  </a14:m>
                  <a:endParaRPr lang="en-NL" sz="2400" dirty="0"/>
                </a:p>
              </p:txBody>
            </p:sp>
          </mc:Choice>
          <mc:Fallback xmlns="">
            <p:sp>
              <p:nvSpPr>
                <p:cNvPr id="46" name="TextBox 45">
                  <a:extLst>
                    <a:ext uri="{FF2B5EF4-FFF2-40B4-BE49-F238E27FC236}">
                      <a16:creationId xmlns:a16="http://schemas.microsoft.com/office/drawing/2014/main" id="{7230CF1B-620C-F416-A034-C1B30374B5FB}"/>
                    </a:ext>
                  </a:extLst>
                </p:cNvPr>
                <p:cNvSpPr txBox="1">
                  <a:spLocks noRot="1" noChangeAspect="1" noMove="1" noResize="1" noEditPoints="1" noAdjustHandles="1" noChangeArrowheads="1" noChangeShapeType="1" noTextEdit="1"/>
                </p:cNvSpPr>
                <p:nvPr/>
              </p:nvSpPr>
              <p:spPr>
                <a:xfrm>
                  <a:off x="9064486" y="3480453"/>
                  <a:ext cx="516835" cy="461665"/>
                </a:xfrm>
                <a:prstGeom prst="rect">
                  <a:avLst/>
                </a:prstGeom>
                <a:blipFill>
                  <a:blip r:embed="rId10"/>
                  <a:stretch>
                    <a:fillRect/>
                  </a:stretch>
                </a:blipFill>
              </p:spPr>
              <p:txBody>
                <a:bodyPr/>
                <a:lstStyle/>
                <a:p>
                  <a:r>
                    <a:rPr lang="en-NL">
                      <a:noFill/>
                    </a:rPr>
                    <a:t> </a:t>
                  </a:r>
                </a:p>
              </p:txBody>
            </p:sp>
          </mc:Fallback>
        </mc:AlternateContent>
        <p:sp>
          <p:nvSpPr>
            <p:cNvPr id="47" name="TextBox 46">
              <a:extLst>
                <a:ext uri="{FF2B5EF4-FFF2-40B4-BE49-F238E27FC236}">
                  <a16:creationId xmlns:a16="http://schemas.microsoft.com/office/drawing/2014/main" id="{512EABC7-7863-774E-BE96-05178F0A1A8D}"/>
                </a:ext>
              </a:extLst>
            </p:cNvPr>
            <p:cNvSpPr txBox="1"/>
            <p:nvPr/>
          </p:nvSpPr>
          <p:spPr>
            <a:xfrm>
              <a:off x="5367545" y="5260926"/>
              <a:ext cx="795131" cy="461665"/>
            </a:xfrm>
            <a:prstGeom prst="rect">
              <a:avLst/>
            </a:prstGeom>
            <a:noFill/>
          </p:spPr>
          <p:txBody>
            <a:bodyPr wrap="square" rtlCol="0">
              <a:spAutoFit/>
            </a:bodyPr>
            <a:lstStyle/>
            <a:p>
              <a:r>
                <a:rPr lang="en-NL" sz="2400" dirty="0">
                  <a:solidFill>
                    <a:srgbClr val="002060"/>
                  </a:solidFill>
                </a:rPr>
                <a:t>PV</a:t>
              </a:r>
            </a:p>
          </p:txBody>
        </p:sp>
      </p:grpSp>
      <p:pic>
        <p:nvPicPr>
          <p:cNvPr id="49" name="Picture 48">
            <a:extLst>
              <a:ext uri="{FF2B5EF4-FFF2-40B4-BE49-F238E27FC236}">
                <a16:creationId xmlns:a16="http://schemas.microsoft.com/office/drawing/2014/main" id="{528FFC75-349D-D301-EFB9-77775D3A84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3705" y="328135"/>
            <a:ext cx="4114800" cy="2690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584AD8-92AC-3CFF-637F-C8A27F8C68A2}"/>
              </a:ext>
            </a:extLst>
          </p:cNvPr>
          <p:cNvSpPr txBox="1"/>
          <p:nvPr/>
        </p:nvSpPr>
        <p:spPr>
          <a:xfrm>
            <a:off x="2720050" y="1437243"/>
            <a:ext cx="3819645" cy="369332"/>
          </a:xfrm>
          <a:prstGeom prst="rect">
            <a:avLst/>
          </a:prstGeom>
          <a:noFill/>
        </p:spPr>
        <p:txBody>
          <a:bodyPr wrap="square" rtlCol="0">
            <a:spAutoFit/>
          </a:bodyPr>
          <a:lstStyle/>
          <a:p>
            <a:r>
              <a:rPr lang="en-NL" dirty="0">
                <a:solidFill>
                  <a:srgbClr val="002060"/>
                </a:solidFill>
                <a:latin typeface="Avenir Book" panose="02000503020000020003" pitchFamily="2" charset="0"/>
              </a:rPr>
              <a:t>decay leng</a:t>
            </a:r>
            <a:r>
              <a:rPr lang="en-GB" dirty="0" err="1">
                <a:solidFill>
                  <a:srgbClr val="002060"/>
                </a:solidFill>
                <a:latin typeface="Avenir Book" panose="02000503020000020003" pitchFamily="2" charset="0"/>
              </a:rPr>
              <a:t>th</a:t>
            </a:r>
            <a:r>
              <a:rPr lang="en-NL" dirty="0">
                <a:solidFill>
                  <a:srgbClr val="002060"/>
                </a:solidFill>
                <a:latin typeface="Avenir Book" panose="02000503020000020003" pitchFamily="2" charset="0"/>
              </a:rPr>
              <a:t> ≈ 1 m     (𝛾=15-25)</a:t>
            </a:r>
          </a:p>
        </p:txBody>
      </p:sp>
      <p:cxnSp>
        <p:nvCxnSpPr>
          <p:cNvPr id="14" name="Curved Connector 13">
            <a:extLst>
              <a:ext uri="{FF2B5EF4-FFF2-40B4-BE49-F238E27FC236}">
                <a16:creationId xmlns:a16="http://schemas.microsoft.com/office/drawing/2014/main" id="{CE885A02-3728-E566-231E-9BA403DC913D}"/>
              </a:ext>
            </a:extLst>
          </p:cNvPr>
          <p:cNvCxnSpPr>
            <a:endCxn id="3" idx="1"/>
          </p:cNvCxnSpPr>
          <p:nvPr/>
        </p:nvCxnSpPr>
        <p:spPr>
          <a:xfrm flipV="1">
            <a:off x="1493134" y="1621909"/>
            <a:ext cx="1226916" cy="219264"/>
          </a:xfrm>
          <a:prstGeom prst="curvedConnector3">
            <a:avLst>
              <a:gd name="adj1" fmla="val 188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A38705B-64FE-6A7C-3D36-BE7948D1BA94}"/>
              </a:ext>
            </a:extLst>
          </p:cNvPr>
          <p:cNvSpPr/>
          <p:nvPr/>
        </p:nvSpPr>
        <p:spPr>
          <a:xfrm rot="20075154">
            <a:off x="9173110" y="3503901"/>
            <a:ext cx="3845930" cy="1391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Oval 17">
            <a:extLst>
              <a:ext uri="{FF2B5EF4-FFF2-40B4-BE49-F238E27FC236}">
                <a16:creationId xmlns:a16="http://schemas.microsoft.com/office/drawing/2014/main" id="{A90BC132-377C-BC43-9553-61C36878C766}"/>
              </a:ext>
            </a:extLst>
          </p:cNvPr>
          <p:cNvSpPr/>
          <p:nvPr/>
        </p:nvSpPr>
        <p:spPr>
          <a:xfrm rot="663746">
            <a:off x="9063755" y="5262839"/>
            <a:ext cx="2019236" cy="899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812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3" grpId="0"/>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10023</TotalTime>
  <Words>1212</Words>
  <Application>Microsoft Macintosh PowerPoint</Application>
  <PresentationFormat>Widescreen</PresentationFormat>
  <Paragraphs>229</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vt:lpstr>
      <vt:lpstr>Avenir Book</vt:lpstr>
      <vt:lpstr>Calibri</vt:lpstr>
      <vt:lpstr>Calibri Light</vt:lpstr>
      <vt:lpstr>Cambria Math</vt:lpstr>
      <vt:lpstr>Times New Roman</vt:lpstr>
      <vt:lpstr>Wingdings</vt:lpstr>
      <vt:lpstr>Office Theme</vt:lpstr>
      <vt:lpstr>New test of Lepton Flavour Universality with rare "Λ" _b^0→"Λ"ℓℓ decays at LHCb</vt:lpstr>
      <vt:lpstr>Our playground: the Standard Model</vt:lpstr>
      <vt:lpstr>Lepton Flavour Universality (LFU)</vt:lpstr>
      <vt:lpstr>Anomalies in LFU tests at LHCb </vt:lpstr>
      <vt:lpstr>b→sℓℓ transitions     (ℓ=lepton)</vt:lpstr>
      <vt:lpstr>Motivation for using "Λ" _b^0  decays</vt:lpstr>
      <vt:lpstr>The LHCb detector ☠️ 2018</vt:lpstr>
      <vt:lpstr>PowerPoint Presentation</vt:lpstr>
      <vt:lpstr>Event reconstruction</vt:lpstr>
      <vt:lpstr>Samples</vt:lpstr>
      <vt:lpstr>What about "Λ" _b^0 "→ Λ" "µ" ^+ "µ" ^-decays?</vt:lpstr>
      <vt:lpstr>What about "Λ" _b^0 "→ Λ" "e" ^+ "e" ^-decays?</vt:lpstr>
      <vt:lpstr>Lepton Flavour Universality in "Λ"b decays</vt:lpstr>
      <vt:lpstr>Cross-checks: J/𝜓 and 𝜓(2S) </vt:lpstr>
      <vt:lpstr>Mass fits: "Λ" _b^0 "→ ΛJ/ψ(→" "ℓ" ^+ "ℓ" ^-) </vt:lpstr>
      <vt:lpstr>Mass fits: "Λ" _b^0 "→ Λψ(2S)(→" "ℓ" ^+ "ℓ" ^-) </vt:lpstr>
      <vt:lpstr>Ratio plots</vt:lpstr>
      <vt:lpstr>Final remarks</vt:lpstr>
      <vt:lpstr>Thank you for listening!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111</cp:revision>
  <dcterms:created xsi:type="dcterms:W3CDTF">2022-10-07T10:54:44Z</dcterms:created>
  <dcterms:modified xsi:type="dcterms:W3CDTF">2022-11-04T06:13:36Z</dcterms:modified>
</cp:coreProperties>
</file>