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67" r:id="rId6"/>
    <p:sldId id="259" r:id="rId7"/>
    <p:sldId id="263" r:id="rId8"/>
    <p:sldId id="270" r:id="rId9"/>
    <p:sldId id="269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B49DD-22F9-4653-A9E2-79BABA6C9796}" v="73" dt="2022-11-03T10:18:53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F4FB-2518-42AA-B748-55F93BF4E81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138C5-5107-4CFA-8AD9-C26136317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C344-1985-9807-146F-3DB41533E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EBBF3-C21C-0AB9-3502-BB7F196C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FFF42-3486-2CC1-57D4-1D865B23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4074-FCBB-493F-8CBB-4E56A605C740}" type="datetime1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2C0EA-E246-A02A-7980-F26E0568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1AAF-2EA7-221B-541F-31966731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0B1041C2-68B8-4BA9-823F-FD399707A8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59CE-2E8E-DDC1-82DF-F7385437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E4AE5-ED6C-47CC-1C95-259EBDFB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D9D57-6D0D-549D-75AF-6DF08642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D45D-60C8-4BB2-9054-4EBDC9EE1ACA}" type="datetime1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EFE69-41A7-6FA6-EF9D-7C1E8E01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F04C-FCA9-2A90-F46B-A31ADBA3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4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8A658-B1AC-0EF0-BEC4-87A49BB9A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DDBE2-CED7-5E0F-B494-DCD7D0804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AF1F-5C65-D717-CB95-64E0D191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0FEC-4FD1-4659-A187-CD16610D01A4}" type="datetime1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504B4-2E5F-EA3F-E404-CEB932BB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68C3-C31C-BAA6-1699-3FDC7644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7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DCD0-2C22-CC26-DA24-3BE393E1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3EC1-8723-40E4-8AB5-192F6D39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4FED6-3648-308A-DA59-F77E3FEC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D5B-6DC3-44E3-B40F-F53922D210FE}" type="datetime1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35CB2-AF04-DACA-6576-52620672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2099-321D-8913-47B7-356D5475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0B1041C2-68B8-4BA9-823F-FD399707A8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1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C1AD-CF87-E9F9-3F07-89A02ABD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061A5-F1BF-15AD-F1F5-4EFADFDDF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1157-1793-EF9F-47A9-DF0AD3EF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700-9738-407D-9508-491065F409B8}" type="datetime1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CD5EB-460A-2383-1956-08577CD4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B818-F6F7-EE30-7B67-B140B12F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F39D-41C2-AFF6-4661-BB694455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DAE8C-6DE8-1E5B-B5F9-6A136D765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4EBE5-DD17-A7B6-4691-4DD6F50BD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9D89D-9B9D-FA62-47A8-74699413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29A3-E195-4323-8C8A-0BA5F2CF0344}" type="datetime1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8FA0-1EB9-F8F8-139C-9F09EA8F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5558C-0B20-F477-EC1A-F717941C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7358-C6A9-4484-3A18-F66DAC6D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C858-1766-2CC0-4D62-5D3C7C9E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0A4F6-E548-AE2F-8813-11BB4B303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C0E06-9CA5-09EF-F37B-A6B1E393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C29C0-91D6-0C64-6300-8305BB0FD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19B77-076C-92AA-9D27-32C8E733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5E05-9BCF-4864-8B9F-A560BEFD6B9C}" type="datetime1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F3501-A0F8-0B8D-71C8-A6690BA2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A2450-F3A7-6BAB-E01A-7E86EAA3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91CB-CD5B-7FA4-283B-DF67D6B2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775B2-2A08-27F4-4B94-BD1132DB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825-70C1-426D-9531-3A10857ED6BC}" type="datetime1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E36D9-FEEE-F9C6-03D5-09257768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3C87C-9E73-E0E8-7CBB-B5F536AA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3063-5D37-6F07-5F8B-D1549400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D16F-FADF-4800-862A-2ED88BE98106}" type="datetime1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D62A3-FD35-DD08-04B9-8C4C6DF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2E1F7-1870-344B-21DC-F2B8BA57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C26C-0528-9D4E-AF73-F6DEA080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8AB2D-B37C-A8F4-FE8B-B1DB48A0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376A8-56B0-2A2E-854A-FB4561A24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97387-3D6E-E5E0-036D-4BB43E01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E55-9A1C-4936-8A0A-15E11CAF3465}" type="datetime1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4BA9C-F1B3-D8D2-126C-60E36E67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D2983-970A-C0BF-44C7-E75BA7A9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5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4756-3FBE-B704-D3F8-2EC06CB1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5C661-BC36-BDDA-B98C-0383282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858FF-005E-6AB7-B111-60ACD0C11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D379F-51E5-07FF-D1B5-87582259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A2DD-F82F-4858-BDBB-51827B0F0599}" type="datetime1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D283E-9867-E734-A1E4-37D01E84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C51E8-4D6C-E8C5-491E-57D5A92B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D97E1-2642-9A62-B6FF-92D6E1EB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46C3-4263-3F4F-2B2E-9687CDEBA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A7F2D-69EE-0121-0677-DEA73F03E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2460-5AFE-43C7-A905-A6943EED1918}" type="datetime1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B17A1-F6C9-FE42-C482-92C903FA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E701A-636E-009F-4686-217804DFA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41C2-68B8-4BA9-823F-FD399707A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9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6897-A975-7116-4A3A-3EDC8AE3D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16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solidFill>
                  <a:schemeClr val="accent1"/>
                </a:solidFill>
              </a:rPr>
              <a:t>VULCAN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4400" dirty="0">
                <a:solidFill>
                  <a:schemeClr val="accent1"/>
                </a:solidFill>
              </a:rPr>
              <a:t>Studying the fluorescence response of PTFE to incident VUV light in cryogenic conditions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74ACC-ECAF-076E-195F-6D3841411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3638"/>
            <a:ext cx="9144000" cy="1655762"/>
          </a:xfrm>
        </p:spPr>
        <p:txBody>
          <a:bodyPr/>
          <a:lstStyle/>
          <a:p>
            <a:r>
              <a:rPr lang="en-GB" dirty="0"/>
              <a:t>Emily Jayne Brookes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28884-F7DA-A8E2-40C5-90382902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24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B49C-C983-4621-4392-4CD46CDD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Other future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9D6F-8DD2-EC6A-3149-CC733A89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Reflectivity and transmission </a:t>
            </a:r>
            <a:r>
              <a:rPr lang="en-GB" dirty="0"/>
              <a:t>of samples</a:t>
            </a:r>
          </a:p>
          <a:p>
            <a:r>
              <a:rPr lang="en-GB" b="1" dirty="0"/>
              <a:t>SiPM efficiencies </a:t>
            </a:r>
          </a:p>
          <a:p>
            <a:r>
              <a:rPr lang="en-GB" dirty="0"/>
              <a:t>Materials/cleaning techniques used </a:t>
            </a:r>
            <a:r>
              <a:rPr lang="en-GB" b="1" dirty="0"/>
              <a:t>in other detectors</a:t>
            </a:r>
          </a:p>
          <a:p>
            <a:r>
              <a:rPr lang="en-GB" b="1" dirty="0"/>
              <a:t>Longevity </a:t>
            </a:r>
            <a:r>
              <a:rPr lang="en-GB" dirty="0"/>
              <a:t>of samples under incident radiation</a:t>
            </a:r>
          </a:p>
          <a:p>
            <a:r>
              <a:rPr lang="en-GB" b="1" dirty="0"/>
              <a:t>Hydrocarbon formation </a:t>
            </a:r>
            <a:r>
              <a:rPr lang="en-GB" dirty="0"/>
              <a:t>on different optical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F463-B17C-A058-CB6D-0DCAE4F9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1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DB80-C8BB-CAFF-7F7A-BB8E6EFC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Thank you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A606F-ADDF-15B4-CD66-8CEAD080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E2BBF-5599-D107-601D-CC7F5C46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9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A35-E7A2-02F9-52CF-3AA1DC05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XENONnT</a:t>
            </a:r>
            <a:r>
              <a:rPr lang="en-GB" b="1" dirty="0">
                <a:solidFill>
                  <a:schemeClr val="accent1"/>
                </a:solidFill>
              </a:rPr>
              <a:t> relies on accurate characterisation of light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1F90-9600-54C8-ACD1-FF83F082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04" y="1825625"/>
            <a:ext cx="621883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Scintillation light and electrons </a:t>
            </a:r>
            <a:r>
              <a:rPr lang="en-GB" dirty="0"/>
              <a:t>from ionisation are detected by </a:t>
            </a:r>
            <a:r>
              <a:rPr lang="en-GB" b="1" dirty="0"/>
              <a:t>arrays of PMTs </a:t>
            </a:r>
            <a:r>
              <a:rPr lang="en-GB" dirty="0"/>
              <a:t>at the top and bottom of the detector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detector is constructed from polytetrafluoroethylene (PTFE)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It has been suggested that </a:t>
            </a:r>
            <a:r>
              <a:rPr lang="en-GB" b="1" dirty="0"/>
              <a:t>fluorescence from PTFE </a:t>
            </a:r>
            <a:r>
              <a:rPr lang="en-GB" dirty="0"/>
              <a:t>in the detector could be the cause for some backgrounds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6687F-543A-DE5F-3DBC-7E8E65DB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F44CCF3-1D0F-1306-0EBD-9BF6BCB1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9"/>
          <a:stretch/>
        </p:blipFill>
        <p:spPr>
          <a:xfrm>
            <a:off x="6754354" y="1883652"/>
            <a:ext cx="5476218" cy="39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18DA-AAEA-EBAF-922A-18622E77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Impurities in the PTFE fluoresce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E928-A030-35A1-B031-C3736774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22" y="2965914"/>
            <a:ext cx="9107605" cy="3948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Fluorine atoms surrounding structure provide good resistance to </a:t>
            </a:r>
            <a:r>
              <a:rPr lang="en-GB" sz="2400" b="1" dirty="0"/>
              <a:t>heat, chemical reactions, weathering</a:t>
            </a:r>
            <a:r>
              <a:rPr lang="en-GB" sz="2400" dirty="0"/>
              <a:t> etc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PTFE does not fluoresce, </a:t>
            </a:r>
            <a:r>
              <a:rPr lang="en-GB" sz="2400" dirty="0"/>
              <a:t>the introduction of </a:t>
            </a:r>
            <a:r>
              <a:rPr lang="en-GB" sz="2400" b="1" dirty="0"/>
              <a:t>impurities, contaminants or defects </a:t>
            </a:r>
            <a:r>
              <a:rPr lang="en-GB" sz="2400" dirty="0"/>
              <a:t>create colour centres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Fluorescence depends on </a:t>
            </a:r>
            <a:r>
              <a:rPr lang="en-GB" sz="2400" b="1" dirty="0"/>
              <a:t>temperature, manufacturer, cleaning techniques, impurities and excitation wavelength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VUV light is </a:t>
            </a:r>
            <a:r>
              <a:rPr lang="en-GB" sz="2400" b="1" dirty="0"/>
              <a:t>not very penetrating </a:t>
            </a:r>
            <a:r>
              <a:rPr lang="en-GB" sz="2400" dirty="0"/>
              <a:t>so surface treatment is very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C5618-FB41-73E7-3603-21B819A2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3</a:t>
            </a:fld>
            <a:endParaRPr lang="en-GB"/>
          </a:p>
        </p:txBody>
      </p:sp>
      <p:pic>
        <p:nvPicPr>
          <p:cNvPr id="5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0A5A8FBE-3A64-053B-AFF4-ADDD613B9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4"/>
          <a:stretch/>
        </p:blipFill>
        <p:spPr>
          <a:xfrm>
            <a:off x="9200176" y="1499065"/>
            <a:ext cx="2787108" cy="4070293"/>
          </a:xfrm>
          <a:prstGeom prst="rect">
            <a:avLst/>
          </a:prstGeom>
        </p:spPr>
      </p:pic>
      <p:pic>
        <p:nvPicPr>
          <p:cNvPr id="1026" name="Picture 2" descr="Molecular Structure of PTFE">
            <a:extLst>
              <a:ext uri="{FF2B5EF4-FFF2-40B4-BE49-F238E27FC236}">
                <a16:creationId xmlns:a16="http://schemas.microsoft.com/office/drawing/2014/main" id="{D6025D78-A74F-E46C-1C53-DAA95B3F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0" y="1499065"/>
            <a:ext cx="54864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5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40E8-787F-62EF-CF9B-BEE61B32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Fluorescence may contribute to electron train 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7D86D-31E6-F06F-1039-DD22435D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9370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Fluoresced light can ionise </a:t>
            </a:r>
            <a:br>
              <a:rPr lang="en-GB" sz="2800" dirty="0"/>
            </a:br>
            <a:r>
              <a:rPr lang="en-GB" sz="2800" dirty="0"/>
              <a:t>detector impurities and </a:t>
            </a:r>
            <a:br>
              <a:rPr lang="en-GB" sz="2800" dirty="0"/>
            </a:br>
            <a:r>
              <a:rPr lang="en-GB" sz="2800" dirty="0"/>
              <a:t>introduce excess </a:t>
            </a:r>
            <a:r>
              <a:rPr lang="en-GB" sz="2800" b="1" dirty="0"/>
              <a:t>single electron </a:t>
            </a:r>
            <a:br>
              <a:rPr lang="en-GB" sz="2800" b="1" dirty="0"/>
            </a:br>
            <a:r>
              <a:rPr lang="en-GB" sz="2800" b="1" dirty="0"/>
              <a:t>signals </a:t>
            </a:r>
            <a:r>
              <a:rPr lang="en-GB" sz="2800" dirty="0"/>
              <a:t>following larger events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Electrons from large events can </a:t>
            </a:r>
            <a:br>
              <a:rPr lang="en-GB" dirty="0"/>
            </a:br>
            <a:r>
              <a:rPr lang="en-GB" dirty="0"/>
              <a:t>be trapped on </a:t>
            </a:r>
            <a:r>
              <a:rPr lang="en-GB" b="1" dirty="0"/>
              <a:t>electronegative impurities </a:t>
            </a:r>
            <a:r>
              <a:rPr lang="en-GB" dirty="0"/>
              <a:t>in the detector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Fluoresced photons can </a:t>
            </a:r>
            <a:r>
              <a:rPr lang="en-GB" b="1" dirty="0"/>
              <a:t>ionise these trapped electrons </a:t>
            </a:r>
            <a:r>
              <a:rPr lang="en-GB" dirty="0"/>
              <a:t>which are drifted and extracted to the gas phase of the detector, and detected as single electron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F952-CEFE-0855-8005-26BD4145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677CDB-6800-E6AF-920C-48362959B36D}"/>
              </a:ext>
            </a:extLst>
          </p:cNvPr>
          <p:cNvGrpSpPr/>
          <p:nvPr/>
        </p:nvGrpSpPr>
        <p:grpSpPr>
          <a:xfrm>
            <a:off x="6013791" y="1292352"/>
            <a:ext cx="5946197" cy="2632486"/>
            <a:chOff x="6014301" y="3544477"/>
            <a:chExt cx="5946197" cy="26324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4854B4-F947-E888-B727-3654AE041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C6DEC2"/>
                </a:clrFrom>
                <a:clrTo>
                  <a:srgbClr val="C6DEC2">
                    <a:alpha val="0"/>
                  </a:srgbClr>
                </a:clrTo>
              </a:clrChange>
            </a:blip>
            <a:srcRect b="2059"/>
            <a:stretch/>
          </p:blipFill>
          <p:spPr>
            <a:xfrm>
              <a:off x="6674177" y="3715382"/>
              <a:ext cx="5286321" cy="24615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37EBDB-DFC4-D035-CC53-E26A6495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D8C3"/>
                </a:clrFrom>
                <a:clrTo>
                  <a:srgbClr val="F0D8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4301" y="3544477"/>
              <a:ext cx="647723" cy="2293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59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40E8-787F-62EF-CF9B-BEE61B32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Few-electron signals are a background for light dark matter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7D86D-31E6-F06F-1039-DD22435D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779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dirty="0"/>
              <a:t>Small S2 backgrounds can originate from </a:t>
            </a:r>
            <a:r>
              <a:rPr lang="en-GB" b="1" dirty="0"/>
              <a:t>light dark matter</a:t>
            </a:r>
            <a:r>
              <a:rPr lang="en-GB" dirty="0"/>
              <a:t> interactions, which are searched for in S2-only analyses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These signals can be paired with previous, uncorrelated small S1 signals to create a fake event, these are </a:t>
            </a:r>
            <a:r>
              <a:rPr lang="en-GB" b="1" dirty="0"/>
              <a:t>accidental coincidences</a:t>
            </a:r>
          </a:p>
          <a:p>
            <a:pPr marL="0" indent="0">
              <a:spcBef>
                <a:spcPts val="1200"/>
              </a:spcBef>
              <a:buNone/>
            </a:pPr>
            <a:endParaRPr lang="en-GB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Building larger detectors will </a:t>
            </a:r>
            <a:r>
              <a:rPr lang="en-GB" b="1" dirty="0"/>
              <a:t>increase the exposure </a:t>
            </a:r>
            <a:r>
              <a:rPr lang="en-GB" dirty="0"/>
              <a:t>of these experiments, but the </a:t>
            </a:r>
            <a:r>
              <a:rPr lang="en-GB" b="1" dirty="0"/>
              <a:t>accidental coincidence background will also increase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F952-CEFE-0855-8005-26BD4145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01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327A-9528-6314-8A6C-66C159EE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VULCAN will study this fluorescence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under pseudo-LXe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1060-5975-A12E-4388-967253DC6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VULCAN</a:t>
            </a:r>
            <a:r>
              <a:rPr lang="en-GB" dirty="0"/>
              <a:t> – </a:t>
            </a:r>
            <a:r>
              <a:rPr lang="en-GB" b="1" dirty="0"/>
              <a:t>V</a:t>
            </a:r>
            <a:r>
              <a:rPr lang="en-GB" dirty="0"/>
              <a:t>acuum </a:t>
            </a:r>
            <a:r>
              <a:rPr lang="en-GB" b="1" dirty="0" err="1"/>
              <a:t>UL</a:t>
            </a:r>
            <a:r>
              <a:rPr lang="en-GB" dirty="0" err="1"/>
              <a:t>traviolet</a:t>
            </a:r>
            <a:r>
              <a:rPr lang="en-GB" dirty="0"/>
              <a:t> </a:t>
            </a:r>
            <a:r>
              <a:rPr lang="en-GB" b="1" dirty="0"/>
              <a:t>C</a:t>
            </a:r>
            <a:r>
              <a:rPr lang="en-GB" dirty="0"/>
              <a:t>haracterisation </a:t>
            </a:r>
            <a:r>
              <a:rPr lang="en-GB" b="1" dirty="0"/>
              <a:t>A</a:t>
            </a:r>
            <a:r>
              <a:rPr lang="en-GB" dirty="0"/>
              <a:t>t </a:t>
            </a:r>
            <a:r>
              <a:rPr lang="en-GB" b="1" dirty="0"/>
              <a:t>N</a:t>
            </a:r>
            <a:r>
              <a:rPr lang="en-GB" dirty="0"/>
              <a:t>ikhef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LXe conditions: </a:t>
            </a:r>
            <a:r>
              <a:rPr lang="en-GB" dirty="0"/>
              <a:t>178nm excitation wavelength, 170K liquid </a:t>
            </a:r>
            <a:br>
              <a:rPr lang="en-GB" dirty="0"/>
            </a:br>
            <a:r>
              <a:rPr lang="en-GB" dirty="0"/>
              <a:t>xenon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4CA5C-2E58-FF2A-7488-D8CA7AFB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ADBFF-2B77-7063-82DB-0A38D3334DC4}"/>
              </a:ext>
            </a:extLst>
          </p:cNvPr>
          <p:cNvSpPr/>
          <p:nvPr/>
        </p:nvSpPr>
        <p:spPr>
          <a:xfrm>
            <a:off x="756313" y="4099425"/>
            <a:ext cx="10515600" cy="197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/>
              <a:t>How much can PTFE fluorescence contribute to these single electron backgrounds?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Can we recommend effective surface treatments?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40CA19-C420-F3FD-60D8-81FAEBA2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55" y="44568"/>
            <a:ext cx="2119382" cy="32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425FD-39FF-74BB-84FA-9FC2FB9CE0F6}"/>
              </a:ext>
            </a:extLst>
          </p:cNvPr>
          <p:cNvSpPr txBox="1"/>
          <p:nvPr/>
        </p:nvSpPr>
        <p:spPr>
          <a:xfrm>
            <a:off x="9982200" y="3273707"/>
            <a:ext cx="232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Vulcan: Roman god of flames and lightning</a:t>
            </a:r>
          </a:p>
        </p:txBody>
      </p:sp>
    </p:spTree>
    <p:extLst>
      <p:ext uri="{BB962C8B-B14F-4D97-AF65-F5344CB8AC3E}">
        <p14:creationId xmlns:p14="http://schemas.microsoft.com/office/powerpoint/2010/main" val="152068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04F7-5A2C-C4F7-89B0-981EE6EA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The VULCAN setup</a:t>
            </a:r>
          </a:p>
        </p:txBody>
      </p:sp>
      <p:pic>
        <p:nvPicPr>
          <p:cNvPr id="6" name="Content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0E243E8-B48F-384A-ADA2-ABFADE8D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19089"/>
          <a:stretch/>
        </p:blipFill>
        <p:spPr>
          <a:xfrm>
            <a:off x="6514532" y="1097891"/>
            <a:ext cx="5299035" cy="5135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EBD1F-4F7C-A987-ACB5-2633B782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8AE07-0BAD-060E-A0DE-7F0F02B3CD55}"/>
              </a:ext>
            </a:extLst>
          </p:cNvPr>
          <p:cNvSpPr txBox="1"/>
          <p:nvPr/>
        </p:nvSpPr>
        <p:spPr>
          <a:xfrm>
            <a:off x="8538949" y="5859079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Pump (under table)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6061C-9A42-B17F-5230-53B07ECFBB03}"/>
              </a:ext>
            </a:extLst>
          </p:cNvPr>
          <p:cNvSpPr txBox="1"/>
          <p:nvPr/>
        </p:nvSpPr>
        <p:spPr>
          <a:xfrm>
            <a:off x="6785212" y="5104170"/>
            <a:ext cx="244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Vacuum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chamber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9FCAD-3F62-09E6-54EC-1C253A9DD5D9}"/>
              </a:ext>
            </a:extLst>
          </p:cNvPr>
          <p:cNvSpPr txBox="1"/>
          <p:nvPr/>
        </p:nvSpPr>
        <p:spPr>
          <a:xfrm>
            <a:off x="10119815" y="2717819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Monochromator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9AEF8-CFBF-33C5-21F2-333B9EE54334}"/>
              </a:ext>
            </a:extLst>
          </p:cNvPr>
          <p:cNvSpPr txBox="1"/>
          <p:nvPr/>
        </p:nvSpPr>
        <p:spPr>
          <a:xfrm>
            <a:off x="8782334" y="2383406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Lamp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F433B3-B4B3-49FF-A63E-1C75813735B8}"/>
              </a:ext>
            </a:extLst>
          </p:cNvPr>
          <p:cNvCxnSpPr>
            <a:cxnSpLocks/>
          </p:cNvCxnSpPr>
          <p:nvPr/>
        </p:nvCxnSpPr>
        <p:spPr>
          <a:xfrm flipH="1">
            <a:off x="8984776" y="2712991"/>
            <a:ext cx="63690" cy="4714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3237A-350D-C2D9-09AD-93DAC748C4D2}"/>
              </a:ext>
            </a:extLst>
          </p:cNvPr>
          <p:cNvCxnSpPr>
            <a:cxnSpLocks/>
          </p:cNvCxnSpPr>
          <p:nvPr/>
        </p:nvCxnSpPr>
        <p:spPr>
          <a:xfrm flipH="1">
            <a:off x="10577015" y="3008933"/>
            <a:ext cx="134204" cy="3622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B79CA9-90FF-2101-7DD1-FFEFF61514C1}"/>
              </a:ext>
            </a:extLst>
          </p:cNvPr>
          <p:cNvCxnSpPr>
            <a:cxnSpLocks/>
          </p:cNvCxnSpPr>
          <p:nvPr/>
        </p:nvCxnSpPr>
        <p:spPr>
          <a:xfrm flipV="1">
            <a:off x="7679141" y="4890452"/>
            <a:ext cx="241110" cy="48222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4F4F104-7A49-68A2-B661-ADDE4CAE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57" y="1491576"/>
            <a:ext cx="3225151" cy="29689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C3D01F-E1C5-C8FB-C49B-5D7B305EE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27" y="1491576"/>
            <a:ext cx="2045079" cy="15267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D85C66-8147-4170-0C0A-BE8D7755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27" y="3021516"/>
            <a:ext cx="2045079" cy="15267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37384F-8C41-B691-C81F-64F1B14DA057}"/>
              </a:ext>
            </a:extLst>
          </p:cNvPr>
          <p:cNvSpPr txBox="1"/>
          <p:nvPr/>
        </p:nvSpPr>
        <p:spPr>
          <a:xfrm>
            <a:off x="3417665" y="2238289"/>
            <a:ext cx="83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+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3FFD0-1366-5334-EB6C-5D111A7F2998}"/>
              </a:ext>
            </a:extLst>
          </p:cNvPr>
          <p:cNvSpPr txBox="1"/>
          <p:nvPr/>
        </p:nvSpPr>
        <p:spPr>
          <a:xfrm>
            <a:off x="135780" y="4729773"/>
            <a:ext cx="658305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VUV light provided by </a:t>
            </a:r>
            <a:r>
              <a:rPr lang="en-GB" sz="2000" b="1" dirty="0"/>
              <a:t>deuterium lamp + monochromator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Vacuum required to remove oxygen, reducing attenuation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Three samples </a:t>
            </a:r>
            <a:r>
              <a:rPr lang="en-GB" sz="2000" dirty="0"/>
              <a:t>can be mounted in Cu holder to be cooled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Fluorescence detected by </a:t>
            </a:r>
            <a:r>
              <a:rPr lang="en-GB" sz="2000" b="1" dirty="0"/>
              <a:t>SiPMs sensitive to visible 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935E9-68AA-ACEC-600D-3ABBB177F079}"/>
              </a:ext>
            </a:extLst>
          </p:cNvPr>
          <p:cNvSpPr txBox="1"/>
          <p:nvPr/>
        </p:nvSpPr>
        <p:spPr>
          <a:xfrm>
            <a:off x="6575946" y="2406697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LN2 reservoir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33B966-73B3-28BE-CD49-0AC21FD0C6C8}"/>
              </a:ext>
            </a:extLst>
          </p:cNvPr>
          <p:cNvCxnSpPr>
            <a:cxnSpLocks/>
          </p:cNvCxnSpPr>
          <p:nvPr/>
        </p:nvCxnSpPr>
        <p:spPr>
          <a:xfrm>
            <a:off x="7101385" y="2776029"/>
            <a:ext cx="404884" cy="65297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6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04F7-5A2C-C4F7-89B0-981EE6EA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The VULCAN setup</a:t>
            </a:r>
          </a:p>
        </p:txBody>
      </p:sp>
      <p:pic>
        <p:nvPicPr>
          <p:cNvPr id="6" name="Content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0E243E8-B48F-384A-ADA2-ABFADE8D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19089"/>
          <a:stretch/>
        </p:blipFill>
        <p:spPr>
          <a:xfrm>
            <a:off x="6514532" y="1097891"/>
            <a:ext cx="5299035" cy="5135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EBD1F-4F7C-A987-ACB5-2633B782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8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8AE07-0BAD-060E-A0DE-7F0F02B3CD55}"/>
              </a:ext>
            </a:extLst>
          </p:cNvPr>
          <p:cNvSpPr txBox="1"/>
          <p:nvPr/>
        </p:nvSpPr>
        <p:spPr>
          <a:xfrm>
            <a:off x="8538949" y="5859079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Pump (under table)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6061C-9A42-B17F-5230-53B07ECFBB03}"/>
              </a:ext>
            </a:extLst>
          </p:cNvPr>
          <p:cNvSpPr txBox="1"/>
          <p:nvPr/>
        </p:nvSpPr>
        <p:spPr>
          <a:xfrm>
            <a:off x="6785212" y="5104170"/>
            <a:ext cx="244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Vacuum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chamber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9FCAD-3F62-09E6-54EC-1C253A9DD5D9}"/>
              </a:ext>
            </a:extLst>
          </p:cNvPr>
          <p:cNvSpPr txBox="1"/>
          <p:nvPr/>
        </p:nvSpPr>
        <p:spPr>
          <a:xfrm>
            <a:off x="10119815" y="2717819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Monochromator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9AEF8-CFBF-33C5-21F2-333B9EE54334}"/>
              </a:ext>
            </a:extLst>
          </p:cNvPr>
          <p:cNvSpPr txBox="1"/>
          <p:nvPr/>
        </p:nvSpPr>
        <p:spPr>
          <a:xfrm>
            <a:off x="8782334" y="2383406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Lamp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F433B3-B4B3-49FF-A63E-1C75813735B8}"/>
              </a:ext>
            </a:extLst>
          </p:cNvPr>
          <p:cNvCxnSpPr>
            <a:cxnSpLocks/>
          </p:cNvCxnSpPr>
          <p:nvPr/>
        </p:nvCxnSpPr>
        <p:spPr>
          <a:xfrm flipH="1">
            <a:off x="8984776" y="2712991"/>
            <a:ext cx="63690" cy="4714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3237A-350D-C2D9-09AD-93DAC748C4D2}"/>
              </a:ext>
            </a:extLst>
          </p:cNvPr>
          <p:cNvCxnSpPr>
            <a:cxnSpLocks/>
          </p:cNvCxnSpPr>
          <p:nvPr/>
        </p:nvCxnSpPr>
        <p:spPr>
          <a:xfrm flipH="1">
            <a:off x="10577015" y="3008933"/>
            <a:ext cx="134204" cy="3622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B79CA9-90FF-2101-7DD1-FFEFF61514C1}"/>
              </a:ext>
            </a:extLst>
          </p:cNvPr>
          <p:cNvCxnSpPr>
            <a:cxnSpLocks/>
          </p:cNvCxnSpPr>
          <p:nvPr/>
        </p:nvCxnSpPr>
        <p:spPr>
          <a:xfrm flipV="1">
            <a:off x="7679141" y="4890452"/>
            <a:ext cx="241110" cy="48222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4F4F104-7A49-68A2-B661-ADDE4CAE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57" y="1491576"/>
            <a:ext cx="3225151" cy="29689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C3D01F-E1C5-C8FB-C49B-5D7B305EE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27" y="1491576"/>
            <a:ext cx="2045079" cy="15267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D85C66-8147-4170-0C0A-BE8D7755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27" y="3021516"/>
            <a:ext cx="2045079" cy="15267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37384F-8C41-B691-C81F-64F1B14DA057}"/>
              </a:ext>
            </a:extLst>
          </p:cNvPr>
          <p:cNvSpPr txBox="1"/>
          <p:nvPr/>
        </p:nvSpPr>
        <p:spPr>
          <a:xfrm>
            <a:off x="3417665" y="2238289"/>
            <a:ext cx="83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+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3FFD0-1366-5334-EB6C-5D111A7F2998}"/>
              </a:ext>
            </a:extLst>
          </p:cNvPr>
          <p:cNvSpPr txBox="1"/>
          <p:nvPr/>
        </p:nvSpPr>
        <p:spPr>
          <a:xfrm>
            <a:off x="135780" y="4729773"/>
            <a:ext cx="658305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VUV light provided by </a:t>
            </a:r>
            <a:r>
              <a:rPr lang="en-GB" sz="2000" b="1" dirty="0"/>
              <a:t>deuterium lamp + monochromator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Vacuum required to remove oxygen, reducing attenuation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Three samples </a:t>
            </a:r>
            <a:r>
              <a:rPr lang="en-GB" sz="2000" dirty="0"/>
              <a:t>can be mounted in Cu holder to be cooled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Fluorescence detected by </a:t>
            </a:r>
            <a:r>
              <a:rPr lang="en-GB" sz="2000" b="1" dirty="0"/>
              <a:t>SiPMs sensitive to visible 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935E9-68AA-ACEC-600D-3ABBB177F079}"/>
              </a:ext>
            </a:extLst>
          </p:cNvPr>
          <p:cNvSpPr txBox="1"/>
          <p:nvPr/>
        </p:nvSpPr>
        <p:spPr>
          <a:xfrm>
            <a:off x="6575946" y="2406697"/>
            <a:ext cx="24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LN2 reservoir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33B966-73B3-28BE-CD49-0AC21FD0C6C8}"/>
              </a:ext>
            </a:extLst>
          </p:cNvPr>
          <p:cNvCxnSpPr>
            <a:cxnSpLocks/>
          </p:cNvCxnSpPr>
          <p:nvPr/>
        </p:nvCxnSpPr>
        <p:spPr>
          <a:xfrm>
            <a:off x="7101385" y="2776029"/>
            <a:ext cx="404884" cy="65297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4699B8-196F-E7C6-C255-55E005FE8883}"/>
              </a:ext>
            </a:extLst>
          </p:cNvPr>
          <p:cNvCxnSpPr>
            <a:cxnSpLocks/>
          </p:cNvCxnSpPr>
          <p:nvPr/>
        </p:nvCxnSpPr>
        <p:spPr>
          <a:xfrm>
            <a:off x="2174543" y="2943367"/>
            <a:ext cx="6989506" cy="122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27EEB3-45DC-71E7-4862-0F389DCD413F}"/>
              </a:ext>
            </a:extLst>
          </p:cNvPr>
          <p:cNvCxnSpPr>
            <a:cxnSpLocks/>
          </p:cNvCxnSpPr>
          <p:nvPr/>
        </p:nvCxnSpPr>
        <p:spPr>
          <a:xfrm>
            <a:off x="5399694" y="2451435"/>
            <a:ext cx="3941135" cy="1625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30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CD3D-6051-B4FE-9777-F6A56B49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Conclusions – putting everything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6878-FBE9-48C6-CC1C-DB6791D7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7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PTFE used in construction of the </a:t>
            </a:r>
            <a:r>
              <a:rPr lang="en-GB" b="1" dirty="0"/>
              <a:t>XENON experiment </a:t>
            </a:r>
            <a:r>
              <a:rPr lang="en-GB" dirty="0"/>
              <a:t>can fluoresce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Fluorescence from PTFE introduces </a:t>
            </a:r>
            <a:r>
              <a:rPr lang="en-GB" b="1" dirty="0"/>
              <a:t>electron train backgrounds </a:t>
            </a:r>
            <a:r>
              <a:rPr lang="en-GB" dirty="0"/>
              <a:t>and negatively impacts the limits we are able to set on dark matter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VULCAN</a:t>
            </a:r>
            <a:r>
              <a:rPr lang="en-GB" dirty="0"/>
              <a:t> will test the fluorescence of PTFE at LXe scintillation wavelength and temperature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/>
              <a:t>Does PTFE fluoresce? Can it contribute to electron trains? Can we minimise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F7D2E-63BB-B1F5-52EF-ECB48B9F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1C2-68B8-4BA9-823F-FD399707A8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VULCAN  Studying the fluorescence response of PTFE to incident VUV light in cryogenic conditions</vt:lpstr>
      <vt:lpstr>XENONnT relies on accurate characterisation of light signals</vt:lpstr>
      <vt:lpstr>Impurities in the PTFE fluoresce</vt:lpstr>
      <vt:lpstr>Fluorescence may contribute to electron train backgrounds</vt:lpstr>
      <vt:lpstr>Few-electron signals are a background for light dark matter signals</vt:lpstr>
      <vt:lpstr>VULCAN will study this fluorescence  under pseudo-LXe conditions</vt:lpstr>
      <vt:lpstr>The VULCAN setup</vt:lpstr>
      <vt:lpstr>The VULCAN setup</vt:lpstr>
      <vt:lpstr>Conclusions – putting everything together</vt:lpstr>
      <vt:lpstr>Other future measurements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VULCAN  Studying the fluorescence response of PTFE to incident VUV light in cryogenic conditions</dc:title>
  <dc:creator>Emily Brookes</dc:creator>
  <cp:lastModifiedBy>Emily Brookes</cp:lastModifiedBy>
  <cp:revision>2</cp:revision>
  <dcterms:created xsi:type="dcterms:W3CDTF">2022-10-31T16:19:42Z</dcterms:created>
  <dcterms:modified xsi:type="dcterms:W3CDTF">2022-11-03T21:27:09Z</dcterms:modified>
</cp:coreProperties>
</file>