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Alegreya Sans" pitchFamily="2" charset="0"/>
      <p:regular r:id="rId28"/>
      <p:bold r:id="rId29"/>
      <p:italic r:id="rId30"/>
      <p:boldItalic r:id="rId31"/>
    </p:embeddedFont>
    <p:embeddedFont>
      <p:font typeface="Lora" pitchFamily="2"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4"/>
  </p:normalViewPr>
  <p:slideViewPr>
    <p:cSldViewPr snapToGrid="0">
      <p:cViewPr varScale="1">
        <p:scale>
          <a:sx n="120" d="100"/>
          <a:sy n="120" d="100"/>
        </p:scale>
        <p:origin x="200" y="4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8a03e579b6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8a03e579b6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26015c8291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26015c8291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Write with arrows the backgrounds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d14f7ccca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4d14f7ccc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Inverted ordering: mv1 &gt; mv3, normal ordering mv3 &gt; mv1</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4d14f7ccca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4d14f7ccca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2vbb, muons, other neutrino things</a:t>
            </a:r>
            <a:endParaRPr/>
          </a:p>
          <a:p>
            <a:pPr marL="0" lvl="0" indent="0" algn="l" rtl="0">
              <a:spcBef>
                <a:spcPts val="0"/>
              </a:spcBef>
              <a:spcAft>
                <a:spcPts val="0"/>
              </a:spcAft>
              <a:buNone/>
            </a:pPr>
            <a:r>
              <a:rPr lang="nl"/>
              <a:t>short-lived carbon spallation, long-lived spallation products of 136-Xe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4e7d93fbff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4e7d93fbff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2vbb, muons, other neutrino things</a:t>
            </a:r>
            <a:endParaRPr/>
          </a:p>
          <a:p>
            <a:pPr marL="0" lvl="0" indent="0" algn="l" rtl="0">
              <a:spcBef>
                <a:spcPts val="0"/>
              </a:spcBef>
              <a:spcAft>
                <a:spcPts val="0"/>
              </a:spcAft>
              <a:buNone/>
            </a:pPr>
            <a:r>
              <a:rPr lang="nl"/>
              <a:t>short-lived carbon spallation, long-lived spallation products of 136-Xe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7dbfe764d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7dbfe764d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2vbb, muons, other neutrino things</a:t>
            </a:r>
            <a:endParaRPr/>
          </a:p>
          <a:p>
            <a:pPr marL="0" lvl="0" indent="0" algn="l" rtl="0">
              <a:spcBef>
                <a:spcPts val="0"/>
              </a:spcBef>
              <a:spcAft>
                <a:spcPts val="0"/>
              </a:spcAft>
              <a:buNone/>
            </a:pPr>
            <a:r>
              <a:rPr lang="nl"/>
              <a:t>short-lived carbon spallation, long-lived spallation products of 136-Xe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7dbfe764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7dbfe764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a:t>Nuclear pairing force. Nucleons in nuclei: have spin and so magnetic moments. Maximally energetically favorable nucleons pair up with spins opposing each-other in equivalent spatial orbitals: maximizes wave-function overlap and the stabilizing effect of the attractive spin-opposite spin interaction. So nuclei with even numbers of protons, or neutrons, nearly always slightly more tightly bound than odd number of both. Special even-even nuclei: nucleons pair up in this especially harmonious stabalizing way.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7dbfe764d7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7dbfe764d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a:t>Nuclear pairing force. Nucleons in nuclei: have spin and so magnetic moments. Maximally energetically favorable nucleons pair up with spins opposing each-other in equivalent spatial orbitals: maximizes wave-function overlap and the stabilizing effect of the attractive spin-opposite spin interaction. So nuclei with even numbers of protons, or neutrons, nearly always slightly more tightly bound than odd number of both. Special even-even nuclei: nucleons pair up in this especially harmonious stabalizing way.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78108b508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78108b508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a:t>Nuclear pairing force. Nucleons in nuclei: have spin and so magnetic moments. Maximally energetically favorable nucleons pair up with spins opposing each-other in equivalent spatial orbitals: maximizes wave-function overlap and the stabilizing effect of the attractive spin-opposite spin interaction. So nuclei with even numbers of protons, or neutrons, nearly always slightly more tightly bound than odd number of both. Special even-even nuclei: nucleons pair up in this especially harmonious stabalizing way.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7c3bc8f13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7c3bc8f13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FLUKA to find what isotopes are created</a:t>
            </a:r>
            <a:endParaRPr/>
          </a:p>
          <a:p>
            <a:pPr marL="0" lvl="0" indent="0" algn="l" rtl="0">
              <a:spcBef>
                <a:spcPts val="0"/>
              </a:spcBef>
              <a:spcAft>
                <a:spcPts val="0"/>
              </a:spcAft>
              <a:buNone/>
            </a:pPr>
            <a:r>
              <a:rPr lang="nl"/>
              <a:t>muon induced spallation products in Xe-LS predicted using FLUKA. Written in gfortran and c++ nightmare, but works really nicely.</a:t>
            </a:r>
            <a:endParaRPr/>
          </a:p>
          <a:p>
            <a:pPr marL="0" lvl="0" indent="0" algn="l" rtl="0">
              <a:spcBef>
                <a:spcPts val="0"/>
              </a:spcBef>
              <a:spcAft>
                <a:spcPts val="0"/>
              </a:spcAft>
              <a:buNone/>
            </a:pPr>
            <a:r>
              <a:rPr lang="nl"/>
              <a:t>Interaction of hadrons, heavy ions, electromagnetic particles in arbritary materials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781ff90405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781ff9040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4d14f7ccc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4d14f7ccc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first of all tell you why this experiment is so important, many properties still not yet known because they are so hard to observe (background problem). For my research concentrate on majorana nature, why? Bc leptogenesis property</a:t>
            </a:r>
            <a:endParaRPr/>
          </a:p>
          <a:p>
            <a:pPr marL="0" lvl="0" indent="0" algn="l" rtl="0">
              <a:spcBef>
                <a:spcPts val="0"/>
              </a:spcBef>
              <a:spcAft>
                <a:spcPts val="0"/>
              </a:spcAft>
              <a:buNone/>
            </a:pPr>
            <a:r>
              <a:rPr lang="nl"/>
              <a:t>Show on whiteboard what exactly happens with majorana things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4e52727f8c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4e52727f8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Some more introduction of majorana nature. Particles: left-chiral anti-particles: right-chiral. Start with right-chiral part, also right-helicity, go to left-chiral part, with small right-helicity there.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4e52727f8c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4e52727f8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2vbb, muons, other neutrino things</a:t>
            </a:r>
            <a:endParaRPr/>
          </a:p>
          <a:p>
            <a:pPr marL="0" lvl="0" indent="0" algn="l" rtl="0">
              <a:spcBef>
                <a:spcPts val="0"/>
              </a:spcBef>
              <a:spcAft>
                <a:spcPts val="0"/>
              </a:spcAft>
              <a:buNone/>
            </a:pPr>
            <a:r>
              <a:rPr lang="nl"/>
              <a:t>short-lived carbon spallation, long-lived spallation products of 136-Xe</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4e52727f8c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4e52727f8c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2vbb, muons, other neutrino things</a:t>
            </a:r>
            <a:endParaRPr/>
          </a:p>
          <a:p>
            <a:pPr marL="0" lvl="0" indent="0" algn="l" rtl="0">
              <a:spcBef>
                <a:spcPts val="0"/>
              </a:spcBef>
              <a:spcAft>
                <a:spcPts val="0"/>
              </a:spcAft>
              <a:buNone/>
            </a:pPr>
            <a:r>
              <a:rPr lang="nl"/>
              <a:t>short-lived carbon spallation, long-lived spallation products of 136-Xe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4e7d93fbf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4e7d93fbf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a:solidFill>
                  <a:schemeClr val="dk1"/>
                </a:solidFill>
              </a:rPr>
              <a:t>Decane based liquid scintillator: background reduction, visible light. PMT receive visible light: doped-LS send out visible light that are detected by PMTs.</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4e52727f8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4e52727f8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a:t>(A,Z) \to (A,Z+2) + 2e^- + 2\overline{\nu}_e</a:t>
            </a:r>
            <a:endParaRPr/>
          </a:p>
          <a:p>
            <a:pPr marL="0" lvl="0" indent="0" algn="l" rtl="0">
              <a:lnSpc>
                <a:spcPct val="115000"/>
              </a:lnSpc>
              <a:spcBef>
                <a:spcPts val="0"/>
              </a:spcBef>
              <a:spcAft>
                <a:spcPts val="0"/>
              </a:spcAft>
              <a:buClr>
                <a:schemeClr val="dk1"/>
              </a:buClr>
              <a:buSzPts val="1100"/>
              <a:buFont typeface="Arial"/>
              <a:buNone/>
            </a:pPr>
            <a:r>
              <a:rPr lang="nl"/>
              <a:t>Maybe here show lifetime dependent on majorana mass so nice new physics!!</a:t>
            </a: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4e7d93fbff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4e7d93fbff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Write with arrows the backgrounds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d14f7ccca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d14f7ccc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first of all tell you why this experiment is so important, many properties still not yet known because they are so hard to observe (background problem). For my research concentrate on majorana nature, why? Bc leptogenesis property</a:t>
            </a:r>
            <a:endParaRPr/>
          </a:p>
          <a:p>
            <a:pPr marL="0" lvl="0" indent="0" algn="l" rtl="0">
              <a:spcBef>
                <a:spcPts val="0"/>
              </a:spcBef>
              <a:spcAft>
                <a:spcPts val="0"/>
              </a:spcAft>
              <a:buNone/>
            </a:pPr>
            <a:r>
              <a:rPr lang="nl"/>
              <a:t>Show on whiteboard what exactly happens with majorana things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781ff90405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781ff90405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a:solidFill>
                  <a:schemeClr val="dk1"/>
                </a:solidFill>
              </a:rPr>
              <a:t>stainless steel containment tank</a:t>
            </a:r>
            <a:endParaRPr>
              <a:solidFill>
                <a:schemeClr val="dk1"/>
              </a:solidFill>
            </a:endParaRPr>
          </a:p>
          <a:p>
            <a:pPr marL="0" lvl="0" indent="0" algn="l" rtl="0">
              <a:spcBef>
                <a:spcPts val="0"/>
              </a:spcBef>
              <a:spcAft>
                <a:spcPts val="0"/>
              </a:spcAft>
              <a:buClr>
                <a:schemeClr val="dk1"/>
              </a:buClr>
              <a:buSzPts val="1100"/>
              <a:buFont typeface="Arial"/>
              <a:buNone/>
            </a:pPr>
            <a:r>
              <a:rPr lang="nl">
                <a:solidFill>
                  <a:schemeClr val="dk1"/>
                </a:solidFill>
              </a:rPr>
              <a:t>shield for gamma-rays and fast neutrons. Used for cosmic-ray detection</a:t>
            </a:r>
            <a:endParaRPr>
              <a:solidFill>
                <a:schemeClr val="dk1"/>
              </a:solidFill>
            </a:endParaRPr>
          </a:p>
          <a:p>
            <a:pPr marL="0" lvl="0" indent="0" algn="l" rtl="0">
              <a:spcBef>
                <a:spcPts val="0"/>
              </a:spcBef>
              <a:spcAft>
                <a:spcPts val="0"/>
              </a:spcAft>
              <a:buClr>
                <a:schemeClr val="dk1"/>
              </a:buClr>
              <a:buSzPts val="1100"/>
              <a:buFont typeface="Arial"/>
              <a:buNone/>
            </a:pPr>
            <a:r>
              <a:rPr lang="nl">
                <a:solidFill>
                  <a:schemeClr val="dk1"/>
                </a:solidFill>
              </a:rPr>
              <a:t>18m diameter stainless steel spherical tank, contains 1000ton of ultra pure LS in a balloon of 13m diameter, viewed through transparent buffer oil of 1.8m thickness by 1879 17-inch and 20-inc PMT . Outside the tank there is 3200 ton water Cherenkov detector for muon identification which serves as a radiation shield from the surrounding rock.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4e7d93fbf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4e7d93fbf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2578b3fce3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2578b3fce3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l"/>
              <a:t>(A,Z) \to (A,Z+2) + 2e^- + 2\overline{\nu}_e</a:t>
            </a:r>
            <a:endParaRPr/>
          </a:p>
          <a:p>
            <a:pPr marL="0" lvl="0" indent="0" algn="l" rtl="0">
              <a:lnSpc>
                <a:spcPct val="115000"/>
              </a:lnSpc>
              <a:spcBef>
                <a:spcPts val="0"/>
              </a:spcBef>
              <a:spcAft>
                <a:spcPts val="0"/>
              </a:spcAft>
              <a:buClr>
                <a:schemeClr val="dk1"/>
              </a:buClr>
              <a:buSzPts val="1100"/>
              <a:buFont typeface="Arial"/>
              <a:buNone/>
            </a:pPr>
            <a:r>
              <a:rPr lang="nl"/>
              <a:t>Maybe here show lifetime dependent on majorana mass so nice new physics!!</a:t>
            </a: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78108b508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78108b508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4e52727f8c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4e52727f8c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a:solidFill>
                  <a:schemeClr val="dk1"/>
                </a:solidFill>
              </a:rPr>
              <a:t> inner balloon in center of detector. Made of transparent clean nylon film of 25/mu m thick and 3.08 in diameter filled with enriched Xe (91% 136-Xe) dissolved in decane-based LS (Xe-LS).</a:t>
            </a:r>
            <a:endParaRPr>
              <a:solidFill>
                <a:schemeClr val="dk1"/>
              </a:solidFill>
            </a:endParaRPr>
          </a:p>
          <a:p>
            <a:pPr marL="0" lvl="0" indent="0" algn="l" rtl="0">
              <a:spcBef>
                <a:spcPts val="0"/>
              </a:spcBef>
              <a:spcAft>
                <a:spcPts val="0"/>
              </a:spcAft>
              <a:buNone/>
            </a:pPr>
            <a:r>
              <a:rPr lang="nl"/>
              <a:t>Ask Patrick: is it 0.1 MeV?</a:t>
            </a:r>
            <a:endParaRPr/>
          </a:p>
          <a:p>
            <a:pPr marL="0" lvl="0" indent="0" algn="l" rtl="0">
              <a:spcBef>
                <a:spcPts val="0"/>
              </a:spcBef>
              <a:spcAft>
                <a:spcPts val="0"/>
              </a:spcAft>
              <a:buNone/>
            </a:pPr>
            <a:r>
              <a:rPr lang="nl"/>
              <a:t>8.6cm op diameter 13m outer one?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4e52727f8c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4e52727f8c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Null measurement outside of balloon!!!</a:t>
            </a:r>
            <a:endParaRPr/>
          </a:p>
          <a:p>
            <a:pPr marL="0" lvl="0" indent="0" algn="l" rtl="0">
              <a:spcBef>
                <a:spcPts val="0"/>
              </a:spcBef>
              <a:spcAft>
                <a:spcPts val="0"/>
              </a:spcAft>
              <a:buNone/>
            </a:pPr>
            <a:r>
              <a:rPr lang="nl"/>
              <a:t>214Bi: radon decay chain</a:t>
            </a:r>
            <a:endParaRPr/>
          </a:p>
          <a:p>
            <a:pPr marL="0" lvl="0" indent="0" algn="l" rtl="0">
              <a:spcBef>
                <a:spcPts val="0"/>
              </a:spcBef>
              <a:spcAft>
                <a:spcPts val="0"/>
              </a:spcAft>
              <a:buNone/>
            </a:pPr>
            <a:r>
              <a:rPr lang="nl"/>
              <a:t>2vbb, muons, other neutrino things</a:t>
            </a:r>
            <a:endParaRPr/>
          </a:p>
          <a:p>
            <a:pPr marL="0" lvl="0" indent="0" algn="l" rtl="0">
              <a:spcBef>
                <a:spcPts val="0"/>
              </a:spcBef>
              <a:spcAft>
                <a:spcPts val="0"/>
              </a:spcAft>
              <a:buNone/>
            </a:pPr>
            <a:r>
              <a:rPr lang="nl"/>
              <a:t>short-lived carbon spallation, long-lived spallation products of 136-Xe</a:t>
            </a:r>
            <a:endParaRPr/>
          </a:p>
          <a:p>
            <a:pPr marL="0" lvl="0" indent="0" algn="l" rtl="0">
              <a:spcBef>
                <a:spcPts val="0"/>
              </a:spcBef>
              <a:spcAft>
                <a:spcPts val="0"/>
              </a:spcAft>
              <a:buNone/>
            </a:pPr>
            <a:r>
              <a:rPr lang="nl"/>
              <a:t>Main backgrounds and coincidence tagging</a:t>
            </a:r>
            <a:endParaRPr/>
          </a:p>
          <a:p>
            <a:pPr marL="0" lvl="0" indent="0" algn="l" rtl="0">
              <a:spcBef>
                <a:spcPts val="0"/>
              </a:spcBef>
              <a:spcAft>
                <a:spcPts val="0"/>
              </a:spcAft>
              <a:buNone/>
            </a:pPr>
            <a:r>
              <a:rPr lang="nl"/>
              <a:t>Large life-time→low background experiment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3F3F3"/>
                </a:solidFill>
              </a:defRPr>
            </a:lvl1pPr>
            <a:lvl2pPr lvl="1" rtl="0">
              <a:buNone/>
              <a:defRPr>
                <a:solidFill>
                  <a:srgbClr val="F3F3F3"/>
                </a:solidFill>
              </a:defRPr>
            </a:lvl2pPr>
            <a:lvl3pPr lvl="2" rtl="0">
              <a:buNone/>
              <a:defRPr>
                <a:solidFill>
                  <a:srgbClr val="F3F3F3"/>
                </a:solidFill>
              </a:defRPr>
            </a:lvl3pPr>
            <a:lvl4pPr lvl="3" rtl="0">
              <a:buNone/>
              <a:defRPr>
                <a:solidFill>
                  <a:srgbClr val="F3F3F3"/>
                </a:solidFill>
              </a:defRPr>
            </a:lvl4pPr>
            <a:lvl5pPr lvl="4" rtl="0">
              <a:buNone/>
              <a:defRPr>
                <a:solidFill>
                  <a:srgbClr val="F3F3F3"/>
                </a:solidFill>
              </a:defRPr>
            </a:lvl5pPr>
            <a:lvl6pPr lvl="5" rtl="0">
              <a:buNone/>
              <a:defRPr>
                <a:solidFill>
                  <a:srgbClr val="F3F3F3"/>
                </a:solidFill>
              </a:defRPr>
            </a:lvl6pPr>
            <a:lvl7pPr lvl="6" rtl="0">
              <a:buNone/>
              <a:defRPr>
                <a:solidFill>
                  <a:srgbClr val="F3F3F3"/>
                </a:solidFill>
              </a:defRPr>
            </a:lvl7pPr>
            <a:lvl8pPr lvl="7" rtl="0">
              <a:buNone/>
              <a:defRPr>
                <a:solidFill>
                  <a:srgbClr val="F3F3F3"/>
                </a:solidFill>
              </a:defRPr>
            </a:lvl8pPr>
            <a:lvl9pPr lvl="8" rtl="0">
              <a:buNone/>
              <a:defRPr>
                <a:solidFill>
                  <a:srgbClr val="F3F3F3"/>
                </a:solidFil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195075" y="349900"/>
            <a:ext cx="2808000" cy="4219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atin typeface="Alegreya Sans"/>
                <a:ea typeface="Alegreya Sans"/>
                <a:cs typeface="Alegreya Sans"/>
                <a:sym typeface="Alegreya Sans"/>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ora"/>
              <a:buNone/>
              <a:defRPr sz="2800">
                <a:solidFill>
                  <a:schemeClr val="dk1"/>
                </a:solidFill>
                <a:latin typeface="Lora"/>
                <a:ea typeface="Lora"/>
                <a:cs typeface="Lora"/>
                <a:sym typeface="Lor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ora"/>
              <a:buChar char="●"/>
              <a:defRPr sz="1800">
                <a:solidFill>
                  <a:schemeClr val="dk2"/>
                </a:solidFill>
                <a:latin typeface="Lora"/>
                <a:ea typeface="Lora"/>
                <a:cs typeface="Lora"/>
                <a:sym typeface="Lora"/>
              </a:defRPr>
            </a:lvl1pPr>
            <a:lvl2pPr marL="914400" lvl="1" indent="-317500" rtl="0">
              <a:lnSpc>
                <a:spcPct val="115000"/>
              </a:lnSpc>
              <a:spcBef>
                <a:spcPts val="1600"/>
              </a:spcBef>
              <a:spcAft>
                <a:spcPts val="0"/>
              </a:spcAft>
              <a:buClr>
                <a:schemeClr val="dk2"/>
              </a:buClr>
              <a:buSzPts val="1400"/>
              <a:buFont typeface="Lora"/>
              <a:buChar char="○"/>
              <a:defRPr>
                <a:solidFill>
                  <a:schemeClr val="dk2"/>
                </a:solidFill>
                <a:latin typeface="Lora"/>
                <a:ea typeface="Lora"/>
                <a:cs typeface="Lora"/>
                <a:sym typeface="Lora"/>
              </a:defRPr>
            </a:lvl2pPr>
            <a:lvl3pPr marL="1371600" lvl="2" indent="-317500" rtl="0">
              <a:lnSpc>
                <a:spcPct val="115000"/>
              </a:lnSpc>
              <a:spcBef>
                <a:spcPts val="1600"/>
              </a:spcBef>
              <a:spcAft>
                <a:spcPts val="0"/>
              </a:spcAft>
              <a:buClr>
                <a:schemeClr val="dk2"/>
              </a:buClr>
              <a:buSzPts val="1400"/>
              <a:buFont typeface="Lora"/>
              <a:buChar char="■"/>
              <a:defRPr>
                <a:solidFill>
                  <a:schemeClr val="dk2"/>
                </a:solidFill>
                <a:latin typeface="Lora"/>
                <a:ea typeface="Lora"/>
                <a:cs typeface="Lora"/>
                <a:sym typeface="Lora"/>
              </a:defRPr>
            </a:lvl3pPr>
            <a:lvl4pPr marL="1828800" lvl="3" indent="-317500" rtl="0">
              <a:lnSpc>
                <a:spcPct val="115000"/>
              </a:lnSpc>
              <a:spcBef>
                <a:spcPts val="1600"/>
              </a:spcBef>
              <a:spcAft>
                <a:spcPts val="0"/>
              </a:spcAft>
              <a:buClr>
                <a:schemeClr val="dk2"/>
              </a:buClr>
              <a:buSzPts val="1400"/>
              <a:buFont typeface="Lora"/>
              <a:buChar char="●"/>
              <a:defRPr>
                <a:solidFill>
                  <a:schemeClr val="dk2"/>
                </a:solidFill>
                <a:latin typeface="Lora"/>
                <a:ea typeface="Lora"/>
                <a:cs typeface="Lora"/>
                <a:sym typeface="Lora"/>
              </a:defRPr>
            </a:lvl4pPr>
            <a:lvl5pPr marL="2286000" lvl="4" indent="-317500" rtl="0">
              <a:lnSpc>
                <a:spcPct val="115000"/>
              </a:lnSpc>
              <a:spcBef>
                <a:spcPts val="1600"/>
              </a:spcBef>
              <a:spcAft>
                <a:spcPts val="0"/>
              </a:spcAft>
              <a:buClr>
                <a:schemeClr val="dk2"/>
              </a:buClr>
              <a:buSzPts val="1400"/>
              <a:buFont typeface="Lora"/>
              <a:buChar char="○"/>
              <a:defRPr>
                <a:solidFill>
                  <a:schemeClr val="dk2"/>
                </a:solidFill>
                <a:latin typeface="Lora"/>
                <a:ea typeface="Lora"/>
                <a:cs typeface="Lora"/>
                <a:sym typeface="Lora"/>
              </a:defRPr>
            </a:lvl5pPr>
            <a:lvl6pPr marL="2743200" lvl="5" indent="-317500" rtl="0">
              <a:lnSpc>
                <a:spcPct val="115000"/>
              </a:lnSpc>
              <a:spcBef>
                <a:spcPts val="1600"/>
              </a:spcBef>
              <a:spcAft>
                <a:spcPts val="0"/>
              </a:spcAft>
              <a:buClr>
                <a:schemeClr val="dk2"/>
              </a:buClr>
              <a:buSzPts val="1400"/>
              <a:buFont typeface="Lora"/>
              <a:buChar char="■"/>
              <a:defRPr>
                <a:solidFill>
                  <a:schemeClr val="dk2"/>
                </a:solidFill>
                <a:latin typeface="Lora"/>
                <a:ea typeface="Lora"/>
                <a:cs typeface="Lora"/>
                <a:sym typeface="Lora"/>
              </a:defRPr>
            </a:lvl6pPr>
            <a:lvl7pPr marL="3200400" lvl="6" indent="-317500" rtl="0">
              <a:lnSpc>
                <a:spcPct val="115000"/>
              </a:lnSpc>
              <a:spcBef>
                <a:spcPts val="1600"/>
              </a:spcBef>
              <a:spcAft>
                <a:spcPts val="0"/>
              </a:spcAft>
              <a:buClr>
                <a:schemeClr val="dk2"/>
              </a:buClr>
              <a:buSzPts val="1400"/>
              <a:buFont typeface="Lora"/>
              <a:buChar char="●"/>
              <a:defRPr>
                <a:solidFill>
                  <a:schemeClr val="dk2"/>
                </a:solidFill>
                <a:latin typeface="Lora"/>
                <a:ea typeface="Lora"/>
                <a:cs typeface="Lora"/>
                <a:sym typeface="Lora"/>
              </a:defRPr>
            </a:lvl7pPr>
            <a:lvl8pPr marL="3657600" lvl="7" indent="-317500" rtl="0">
              <a:lnSpc>
                <a:spcPct val="115000"/>
              </a:lnSpc>
              <a:spcBef>
                <a:spcPts val="1600"/>
              </a:spcBef>
              <a:spcAft>
                <a:spcPts val="0"/>
              </a:spcAft>
              <a:buClr>
                <a:schemeClr val="dk2"/>
              </a:buClr>
              <a:buSzPts val="1400"/>
              <a:buFont typeface="Lora"/>
              <a:buChar char="○"/>
              <a:defRPr>
                <a:solidFill>
                  <a:schemeClr val="dk2"/>
                </a:solidFill>
                <a:latin typeface="Lora"/>
                <a:ea typeface="Lora"/>
                <a:cs typeface="Lora"/>
                <a:sym typeface="Lora"/>
              </a:defRPr>
            </a:lvl8pPr>
            <a:lvl9pPr marL="4114800" lvl="8" indent="-317500" rtl="0">
              <a:lnSpc>
                <a:spcPct val="115000"/>
              </a:lnSpc>
              <a:spcBef>
                <a:spcPts val="1600"/>
              </a:spcBef>
              <a:spcAft>
                <a:spcPts val="1600"/>
              </a:spcAft>
              <a:buClr>
                <a:schemeClr val="dk2"/>
              </a:buClr>
              <a:buSzPts val="1400"/>
              <a:buFont typeface="Lora"/>
              <a:buChar char="■"/>
              <a:defRPr>
                <a:solidFill>
                  <a:schemeClr val="dk2"/>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nl"/>
              <a:t>‹#›</a:t>
            </a:fld>
            <a:endParaRPr/>
          </a:p>
        </p:txBody>
      </p:sp>
      <p:sp>
        <p:nvSpPr>
          <p:cNvPr id="9" name="Google Shape;9;p1"/>
          <p:cNvSpPr txBox="1"/>
          <p:nvPr/>
        </p:nvSpPr>
        <p:spPr>
          <a:xfrm>
            <a:off x="2398575" y="4741050"/>
            <a:ext cx="6745500" cy="3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999999"/>
              </a:solidFill>
              <a:latin typeface="Alegreya Sans"/>
              <a:ea typeface="Alegreya Sans"/>
              <a:cs typeface="Alegreya Sans"/>
              <a:sym typeface="Alegreya Sans"/>
            </a:endParaRPr>
          </a:p>
        </p:txBody>
      </p:sp>
      <p:pic>
        <p:nvPicPr>
          <p:cNvPr id="10" name="Google Shape;10;p1"/>
          <p:cNvPicPr preferRelativeResize="0"/>
          <p:nvPr/>
        </p:nvPicPr>
        <p:blipFill>
          <a:blip r:embed="rId13">
            <a:alphaModFix amt="75000"/>
          </a:blip>
          <a:stretch>
            <a:fillRect/>
          </a:stretch>
        </p:blipFill>
        <p:spPr>
          <a:xfrm>
            <a:off x="0" y="4752987"/>
            <a:ext cx="1735647" cy="3905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408C"/>
        </a:solidFill>
        <a:effectLst/>
      </p:bgPr>
    </p:bg>
    <p:spTree>
      <p:nvGrpSpPr>
        <p:cNvPr id="1" name="Shape 55"/>
        <p:cNvGrpSpPr/>
        <p:nvPr/>
      </p:nvGrpSpPr>
      <p:grpSpPr>
        <a:xfrm>
          <a:off x="0" y="0"/>
          <a:ext cx="0" cy="0"/>
          <a:chOff x="0" y="0"/>
          <a:chExt cx="0" cy="0"/>
        </a:xfrm>
      </p:grpSpPr>
      <p:sp>
        <p:nvSpPr>
          <p:cNvPr id="56" name="Google Shape;56;p13"/>
          <p:cNvSpPr txBox="1"/>
          <p:nvPr/>
        </p:nvSpPr>
        <p:spPr>
          <a:xfrm>
            <a:off x="-81650" y="0"/>
            <a:ext cx="92256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13"/>
          <p:cNvSpPr txBox="1"/>
          <p:nvPr/>
        </p:nvSpPr>
        <p:spPr>
          <a:xfrm>
            <a:off x="486925" y="827300"/>
            <a:ext cx="5958300" cy="125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sz="5400">
                <a:solidFill>
                  <a:schemeClr val="dk1"/>
                </a:solidFill>
                <a:latin typeface="Lora"/>
                <a:ea typeface="Lora"/>
                <a:cs typeface="Lora"/>
                <a:sym typeface="Lora"/>
              </a:rPr>
              <a:t>KamLAND-Zen</a:t>
            </a:r>
            <a:endParaRPr sz="5400">
              <a:solidFill>
                <a:schemeClr val="dk1"/>
              </a:solidFill>
              <a:latin typeface="Lora"/>
              <a:ea typeface="Lora"/>
              <a:cs typeface="Lora"/>
              <a:sym typeface="Lora"/>
            </a:endParaRPr>
          </a:p>
        </p:txBody>
      </p:sp>
      <p:sp>
        <p:nvSpPr>
          <p:cNvPr id="58" name="Google Shape;58;p13"/>
          <p:cNvSpPr txBox="1"/>
          <p:nvPr/>
        </p:nvSpPr>
        <p:spPr>
          <a:xfrm>
            <a:off x="2828750" y="4662600"/>
            <a:ext cx="6122400" cy="48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nl" sz="1500">
                <a:solidFill>
                  <a:schemeClr val="dk1"/>
                </a:solidFill>
                <a:latin typeface="Lora"/>
                <a:ea typeface="Lora"/>
                <a:cs typeface="Lora"/>
                <a:sym typeface="Lora"/>
              </a:rPr>
              <a:t>NNV symposium lunteren | Kelly Weerman | 04-10-2022</a:t>
            </a:r>
            <a:endParaRPr sz="1500">
              <a:solidFill>
                <a:schemeClr val="dk1"/>
              </a:solidFill>
              <a:latin typeface="Lora"/>
              <a:ea typeface="Lora"/>
              <a:cs typeface="Lora"/>
              <a:sym typeface="Lora"/>
            </a:endParaRPr>
          </a:p>
        </p:txBody>
      </p:sp>
      <p:sp>
        <p:nvSpPr>
          <p:cNvPr id="59" name="Google Shape;59;p13"/>
          <p:cNvSpPr/>
          <p:nvPr/>
        </p:nvSpPr>
        <p:spPr>
          <a:xfrm>
            <a:off x="553600" y="2177650"/>
            <a:ext cx="6122400" cy="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txBox="1"/>
          <p:nvPr/>
        </p:nvSpPr>
        <p:spPr>
          <a:xfrm>
            <a:off x="486925" y="2381250"/>
            <a:ext cx="6189000" cy="110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sz="2400">
                <a:solidFill>
                  <a:schemeClr val="dk2"/>
                </a:solidFill>
                <a:latin typeface="Lora"/>
                <a:ea typeface="Lora"/>
                <a:cs typeface="Lora"/>
                <a:sym typeface="Lora"/>
              </a:rPr>
              <a:t>Neutrinoless double-beta decay 0𝝂𝛽𝛽</a:t>
            </a:r>
            <a:endParaRPr sz="2400">
              <a:solidFill>
                <a:schemeClr val="dk2"/>
              </a:solidFill>
              <a:latin typeface="Lora"/>
              <a:ea typeface="Lora"/>
              <a:cs typeface="Lora"/>
              <a:sym typeface="Lora"/>
            </a:endParaRPr>
          </a:p>
        </p:txBody>
      </p:sp>
      <p:pic>
        <p:nvPicPr>
          <p:cNvPr id="61" name="Google Shape;61;p13"/>
          <p:cNvPicPr preferRelativeResize="0"/>
          <p:nvPr/>
        </p:nvPicPr>
        <p:blipFill>
          <a:blip r:embed="rId3">
            <a:alphaModFix amt="75000"/>
          </a:blip>
          <a:stretch>
            <a:fillRect/>
          </a:stretch>
        </p:blipFill>
        <p:spPr>
          <a:xfrm>
            <a:off x="0" y="4752987"/>
            <a:ext cx="1735647" cy="390525"/>
          </a:xfrm>
          <a:prstGeom prst="rect">
            <a:avLst/>
          </a:prstGeom>
          <a:noFill/>
          <a:ln>
            <a:noFill/>
          </a:ln>
        </p:spPr>
      </p:pic>
      <p:pic>
        <p:nvPicPr>
          <p:cNvPr id="62" name="Google Shape;62;p13"/>
          <p:cNvPicPr preferRelativeResize="0"/>
          <p:nvPr/>
        </p:nvPicPr>
        <p:blipFill>
          <a:blip r:embed="rId3">
            <a:alphaModFix/>
          </a:blip>
          <a:stretch>
            <a:fillRect/>
          </a:stretch>
        </p:blipFill>
        <p:spPr>
          <a:xfrm>
            <a:off x="0" y="4752987"/>
            <a:ext cx="1735647" cy="390525"/>
          </a:xfrm>
          <a:prstGeom prst="rect">
            <a:avLst/>
          </a:prstGeom>
          <a:noFill/>
          <a:ln>
            <a:noFill/>
          </a:ln>
        </p:spPr>
      </p:pic>
      <p:pic>
        <p:nvPicPr>
          <p:cNvPr id="63" name="Google Shape;63;p13"/>
          <p:cNvPicPr preferRelativeResize="0"/>
          <p:nvPr/>
        </p:nvPicPr>
        <p:blipFill>
          <a:blip r:embed="rId4">
            <a:alphaModFix/>
          </a:blip>
          <a:stretch>
            <a:fillRect/>
          </a:stretch>
        </p:blipFill>
        <p:spPr>
          <a:xfrm>
            <a:off x="7047447" y="25550"/>
            <a:ext cx="2096550" cy="2117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2"/>
          <p:cNvPicPr preferRelativeResize="0"/>
          <p:nvPr/>
        </p:nvPicPr>
        <p:blipFill>
          <a:blip r:embed="rId3">
            <a:alphaModFix/>
          </a:blip>
          <a:stretch>
            <a:fillRect/>
          </a:stretch>
        </p:blipFill>
        <p:spPr>
          <a:xfrm>
            <a:off x="1025050" y="1245850"/>
            <a:ext cx="5401549" cy="3186362"/>
          </a:xfrm>
          <a:prstGeom prst="rect">
            <a:avLst/>
          </a:prstGeom>
          <a:noFill/>
          <a:ln>
            <a:noFill/>
          </a:ln>
        </p:spPr>
      </p:pic>
      <p:pic>
        <p:nvPicPr>
          <p:cNvPr id="247" name="Google Shape;247;p22"/>
          <p:cNvPicPr preferRelativeResize="0"/>
          <p:nvPr/>
        </p:nvPicPr>
        <p:blipFill>
          <a:blip r:embed="rId4">
            <a:alphaModFix/>
          </a:blip>
          <a:stretch>
            <a:fillRect/>
          </a:stretch>
        </p:blipFill>
        <p:spPr>
          <a:xfrm>
            <a:off x="1025050" y="1245997"/>
            <a:ext cx="5401549" cy="3186064"/>
          </a:xfrm>
          <a:prstGeom prst="rect">
            <a:avLst/>
          </a:prstGeom>
          <a:noFill/>
          <a:ln>
            <a:noFill/>
          </a:ln>
        </p:spPr>
      </p:pic>
      <p:pic>
        <p:nvPicPr>
          <p:cNvPr id="248" name="Google Shape;248;p22"/>
          <p:cNvPicPr preferRelativeResize="0"/>
          <p:nvPr/>
        </p:nvPicPr>
        <p:blipFill>
          <a:blip r:embed="rId5">
            <a:alphaModFix/>
          </a:blip>
          <a:stretch>
            <a:fillRect/>
          </a:stretch>
        </p:blipFill>
        <p:spPr>
          <a:xfrm>
            <a:off x="1025025" y="1245825"/>
            <a:ext cx="5401600" cy="3186400"/>
          </a:xfrm>
          <a:prstGeom prst="rect">
            <a:avLst/>
          </a:prstGeom>
          <a:noFill/>
          <a:ln>
            <a:noFill/>
          </a:ln>
        </p:spPr>
      </p:pic>
      <p:pic>
        <p:nvPicPr>
          <p:cNvPr id="249" name="Google Shape;249;p22"/>
          <p:cNvPicPr preferRelativeResize="0"/>
          <p:nvPr/>
        </p:nvPicPr>
        <p:blipFill>
          <a:blip r:embed="rId6">
            <a:alphaModFix/>
          </a:blip>
          <a:stretch>
            <a:fillRect/>
          </a:stretch>
        </p:blipFill>
        <p:spPr>
          <a:xfrm>
            <a:off x="1025050" y="1245829"/>
            <a:ext cx="5401549" cy="3186384"/>
          </a:xfrm>
          <a:prstGeom prst="rect">
            <a:avLst/>
          </a:prstGeom>
          <a:noFill/>
          <a:ln>
            <a:noFill/>
          </a:ln>
        </p:spPr>
      </p:pic>
      <p:sp>
        <p:nvSpPr>
          <p:cNvPr id="250" name="Google Shape;250;p22"/>
          <p:cNvSpPr txBox="1"/>
          <p:nvPr/>
        </p:nvSpPr>
        <p:spPr>
          <a:xfrm>
            <a:off x="7107375" y="0"/>
            <a:ext cx="20367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2"/>
          <p:cNvSpPr txBox="1"/>
          <p:nvPr/>
        </p:nvSpPr>
        <p:spPr>
          <a:xfrm>
            <a:off x="407825" y="250000"/>
            <a:ext cx="6940800" cy="5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sz="2200" b="1">
                <a:solidFill>
                  <a:srgbClr val="76A5AF"/>
                </a:solidFill>
                <a:latin typeface="Lora"/>
                <a:ea typeface="Lora"/>
                <a:cs typeface="Lora"/>
                <a:sym typeface="Lora"/>
              </a:rPr>
              <a:t>Most stringent limit on the half-life of 0𝝂𝛽𝛽 </a:t>
            </a:r>
            <a:endParaRPr sz="1600">
              <a:solidFill>
                <a:srgbClr val="76A5AF"/>
              </a:solidFill>
              <a:latin typeface="Lora"/>
              <a:ea typeface="Lora"/>
              <a:cs typeface="Lora"/>
              <a:sym typeface="Lora"/>
            </a:endParaRPr>
          </a:p>
        </p:txBody>
      </p:sp>
      <p:sp>
        <p:nvSpPr>
          <p:cNvPr id="252" name="Google Shape;252;p22"/>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10</a:t>
            </a:fld>
            <a:endParaRPr/>
          </a:p>
        </p:txBody>
      </p:sp>
      <p:pic>
        <p:nvPicPr>
          <p:cNvPr id="253" name="Google Shape;253;p22"/>
          <p:cNvPicPr preferRelativeResize="0"/>
          <p:nvPr/>
        </p:nvPicPr>
        <p:blipFill rotWithShape="1">
          <a:blip r:embed="rId7">
            <a:alphaModFix/>
          </a:blip>
          <a:srcRect r="36991"/>
          <a:stretch/>
        </p:blipFill>
        <p:spPr>
          <a:xfrm>
            <a:off x="7243799" y="2593075"/>
            <a:ext cx="1826150" cy="339500"/>
          </a:xfrm>
          <a:prstGeom prst="rect">
            <a:avLst/>
          </a:prstGeom>
          <a:noFill/>
          <a:ln>
            <a:noFill/>
          </a:ln>
        </p:spPr>
      </p:pic>
      <p:sp>
        <p:nvSpPr>
          <p:cNvPr id="254" name="Google Shape;254;p22"/>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chemeClr val="lt2"/>
                </a:solidFill>
                <a:latin typeface="Alegreya Sans"/>
                <a:ea typeface="Alegreya Sans"/>
                <a:cs typeface="Alegreya Sans"/>
                <a:sym typeface="Alegreya Sans"/>
              </a:rPr>
              <a:t>KamLAND</a:t>
            </a:r>
            <a:r>
              <a:rPr lang="nl" sz="1300">
                <a:solidFill>
                  <a:schemeClr val="lt2"/>
                </a:solidFill>
              </a:rPr>
              <a:t> </a:t>
            </a:r>
            <a:r>
              <a:rPr lang="nl" sz="1300">
                <a:solidFill>
                  <a:schemeClr val="lt2"/>
                </a:solidFill>
                <a:latin typeface="Alegreya Sans"/>
                <a:ea typeface="Alegreya Sans"/>
                <a:cs typeface="Alegreya Sans"/>
                <a:sym typeface="Alegreya Sans"/>
              </a:rPr>
              <a:t>detector</a:t>
            </a:r>
            <a:r>
              <a:rPr lang="nl" sz="1300">
                <a:solidFill>
                  <a:srgbClr val="999999"/>
                </a:solidFill>
                <a:latin typeface="Alegreya Sans"/>
                <a:ea typeface="Alegreya Sans"/>
                <a:cs typeface="Alegreya Sans"/>
                <a:sym typeface="Alegreya Sans"/>
              </a:rPr>
              <a:t>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a:t>
            </a:r>
            <a:r>
              <a:rPr lang="nl" sz="1300">
                <a:solidFill>
                  <a:srgbClr val="999999"/>
                </a:solidFill>
                <a:latin typeface="Alegreya Sans"/>
                <a:ea typeface="Alegreya Sans"/>
                <a:cs typeface="Alegreya Sans"/>
                <a:sym typeface="Alegreya Sans"/>
              </a:rPr>
              <a:t>Results </a:t>
            </a:r>
            <a:endParaRPr sz="1300">
              <a:solidFill>
                <a:srgbClr val="999999"/>
              </a:solidFill>
              <a:latin typeface="Alegreya Sans"/>
              <a:ea typeface="Alegreya Sans"/>
              <a:cs typeface="Alegreya Sans"/>
              <a:sym typeface="Alegreya Sans"/>
            </a:endParaRPr>
          </a:p>
        </p:txBody>
      </p:sp>
      <p:pic>
        <p:nvPicPr>
          <p:cNvPr id="255" name="Google Shape;255;p22"/>
          <p:cNvPicPr preferRelativeResize="0"/>
          <p:nvPr/>
        </p:nvPicPr>
        <p:blipFill>
          <a:blip r:embed="rId8">
            <a:alphaModFix/>
          </a:blip>
          <a:stretch>
            <a:fillRect/>
          </a:stretch>
        </p:blipFill>
        <p:spPr>
          <a:xfrm>
            <a:off x="7542975" y="1542025"/>
            <a:ext cx="1116800" cy="468483"/>
          </a:xfrm>
          <a:prstGeom prst="rect">
            <a:avLst/>
          </a:prstGeom>
          <a:noFill/>
          <a:ln>
            <a:noFill/>
          </a:ln>
        </p:spPr>
      </p:pic>
      <p:sp>
        <p:nvSpPr>
          <p:cNvPr id="256" name="Google Shape;256;p22"/>
          <p:cNvSpPr txBox="1"/>
          <p:nvPr/>
        </p:nvSpPr>
        <p:spPr>
          <a:xfrm>
            <a:off x="7243800" y="1017400"/>
            <a:ext cx="2732400" cy="43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a:solidFill>
                  <a:srgbClr val="434343"/>
                </a:solidFill>
                <a:latin typeface="Lora"/>
                <a:ea typeface="Lora"/>
                <a:cs typeface="Lora"/>
                <a:sym typeface="Lora"/>
              </a:rPr>
              <a:t>Energy resolution</a:t>
            </a:r>
            <a:endParaRPr sz="1600">
              <a:solidFill>
                <a:srgbClr val="0000FF"/>
              </a:solidFill>
              <a:latin typeface="Lora"/>
              <a:ea typeface="Lora"/>
              <a:cs typeface="Lora"/>
              <a:sym typeface="Lora"/>
            </a:endParaRPr>
          </a:p>
        </p:txBody>
      </p:sp>
      <p:sp>
        <p:nvSpPr>
          <p:cNvPr id="257" name="Google Shape;257;p22"/>
          <p:cNvSpPr txBox="1"/>
          <p:nvPr/>
        </p:nvSpPr>
        <p:spPr>
          <a:xfrm>
            <a:off x="1630425" y="869600"/>
            <a:ext cx="482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900">
                <a:solidFill>
                  <a:srgbClr val="999999"/>
                </a:solidFill>
                <a:latin typeface="Lora"/>
                <a:ea typeface="Lora"/>
                <a:cs typeface="Lora"/>
                <a:sym typeface="Lora"/>
              </a:rPr>
              <a:t>Zen Collaboration. (2022). First Search for the Majorana Nature of Neutrinos in the Inverted Mass Ordering Region with KamLAND-Zen. </a:t>
            </a:r>
            <a:r>
              <a:rPr lang="nl" sz="900" i="1">
                <a:solidFill>
                  <a:srgbClr val="999999"/>
                </a:solidFill>
                <a:latin typeface="Lora"/>
                <a:ea typeface="Lora"/>
                <a:cs typeface="Lora"/>
                <a:sym typeface="Lora"/>
              </a:rPr>
              <a:t>arXiv preprint arXiv:2203.02139.</a:t>
            </a:r>
            <a:endParaRPr sz="900" i="1">
              <a:solidFill>
                <a:srgbClr val="999999"/>
              </a:solidFill>
              <a:latin typeface="Lora"/>
              <a:ea typeface="Lora"/>
              <a:cs typeface="Lora"/>
              <a:sym typeface="Lora"/>
            </a:endParaRPr>
          </a:p>
        </p:txBody>
      </p:sp>
      <p:sp>
        <p:nvSpPr>
          <p:cNvPr id="258" name="Google Shape;258;p22"/>
          <p:cNvSpPr txBox="1"/>
          <p:nvPr/>
        </p:nvSpPr>
        <p:spPr>
          <a:xfrm>
            <a:off x="5419100" y="4356025"/>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l" sz="1600">
                <a:solidFill>
                  <a:srgbClr val="434343"/>
                </a:solidFill>
                <a:latin typeface="Lora"/>
                <a:ea typeface="Lora"/>
                <a:cs typeface="Lora"/>
                <a:sym typeface="Lora"/>
              </a:rPr>
              <a:t>Q</a:t>
            </a:r>
            <a:r>
              <a:rPr lang="nl" sz="1600" baseline="-25000">
                <a:solidFill>
                  <a:srgbClr val="434343"/>
                </a:solidFill>
                <a:latin typeface="Lora"/>
                <a:ea typeface="Lora"/>
                <a:cs typeface="Lora"/>
                <a:sym typeface="Lora"/>
              </a:rPr>
              <a:t>𝛽𝛽</a:t>
            </a:r>
            <a:r>
              <a:rPr lang="nl" sz="2000" baseline="-25000">
                <a:solidFill>
                  <a:srgbClr val="434343"/>
                </a:solidFill>
                <a:latin typeface="Lora"/>
                <a:ea typeface="Lora"/>
                <a:cs typeface="Lora"/>
                <a:sym typeface="Lora"/>
              </a:rPr>
              <a:t> </a:t>
            </a:r>
            <a:r>
              <a:rPr lang="nl" sz="1600">
                <a:solidFill>
                  <a:srgbClr val="434343"/>
                </a:solidFill>
                <a:latin typeface="Lora"/>
                <a:ea typeface="Lora"/>
                <a:cs typeface="Lora"/>
                <a:sym typeface="Lora"/>
              </a:rPr>
              <a:t> = 2.458 MeV</a:t>
            </a:r>
            <a:endParaRPr>
              <a:solidFill>
                <a:srgbClr val="43434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
                                        </p:tgtEl>
                                        <p:attrNameLst>
                                          <p:attrName>style.visibility</p:attrName>
                                        </p:attrNameLst>
                                      </p:cBhvr>
                                      <p:to>
                                        <p:strVal val="visible"/>
                                      </p:to>
                                    </p:set>
                                    <p:animEffect transition="in" filter="fade">
                                      <p:cBhvr>
                                        <p:cTn id="17" dur="200"/>
                                        <p:tgtEl>
                                          <p:spTgt spid="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200"/>
                                        <p:tgtEl>
                                          <p:spTgt spid="249"/>
                                        </p:tgtEl>
                                      </p:cBhvr>
                                    </p:animEffect>
                                  </p:childTnLst>
                                </p:cTn>
                              </p:par>
                              <p:par>
                                <p:cTn id="23" presetID="10" presetClass="entr" presetSubtype="0" fill="hold" nodeType="withEffect">
                                  <p:stCondLst>
                                    <p:cond delay="0"/>
                                  </p:stCondLst>
                                  <p:childTnLst>
                                    <p:set>
                                      <p:cBhvr>
                                        <p:cTn id="24" dur="1" fill="hold">
                                          <p:stCondLst>
                                            <p:cond delay="0"/>
                                          </p:stCondLst>
                                        </p:cTn>
                                        <p:tgtEl>
                                          <p:spTgt spid="253"/>
                                        </p:tgtEl>
                                        <p:attrNameLst>
                                          <p:attrName>style.visibility</p:attrName>
                                        </p:attrNameLst>
                                      </p:cBhvr>
                                      <p:to>
                                        <p:strVal val="visible"/>
                                      </p:to>
                                    </p:set>
                                    <p:animEffect transition="in" filter="fade">
                                      <p:cBhvr>
                                        <p:cTn id="25" dur="2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11</a:t>
            </a:fld>
            <a:endParaRPr/>
          </a:p>
        </p:txBody>
      </p:sp>
      <p:sp>
        <p:nvSpPr>
          <p:cNvPr id="264" name="Google Shape;264;p23"/>
          <p:cNvSpPr txBox="1"/>
          <p:nvPr/>
        </p:nvSpPr>
        <p:spPr>
          <a:xfrm>
            <a:off x="428150" y="240000"/>
            <a:ext cx="89445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First test of the Majorana nature in the IO region</a:t>
            </a:r>
            <a:endParaRPr sz="2200" b="1">
              <a:solidFill>
                <a:srgbClr val="76A5AF"/>
              </a:solidFill>
              <a:latin typeface="Lora"/>
              <a:ea typeface="Lora"/>
              <a:cs typeface="Lora"/>
              <a:sym typeface="Lora"/>
            </a:endParaRPr>
          </a:p>
        </p:txBody>
      </p:sp>
      <p:pic>
        <p:nvPicPr>
          <p:cNvPr id="265" name="Google Shape;265;p23"/>
          <p:cNvPicPr preferRelativeResize="0"/>
          <p:nvPr/>
        </p:nvPicPr>
        <p:blipFill>
          <a:blip r:embed="rId3">
            <a:alphaModFix/>
          </a:blip>
          <a:stretch>
            <a:fillRect/>
          </a:stretch>
        </p:blipFill>
        <p:spPr>
          <a:xfrm>
            <a:off x="1013425" y="1025025"/>
            <a:ext cx="3701451" cy="320850"/>
          </a:xfrm>
          <a:prstGeom prst="rect">
            <a:avLst/>
          </a:prstGeom>
          <a:noFill/>
          <a:ln>
            <a:noFill/>
          </a:ln>
        </p:spPr>
      </p:pic>
      <p:pic>
        <p:nvPicPr>
          <p:cNvPr id="266" name="Google Shape;266;p23"/>
          <p:cNvPicPr preferRelativeResize="0"/>
          <p:nvPr/>
        </p:nvPicPr>
        <p:blipFill>
          <a:blip r:embed="rId4">
            <a:alphaModFix/>
          </a:blip>
          <a:stretch>
            <a:fillRect/>
          </a:stretch>
        </p:blipFill>
        <p:spPr>
          <a:xfrm>
            <a:off x="5590150" y="806612"/>
            <a:ext cx="2150200" cy="757675"/>
          </a:xfrm>
          <a:prstGeom prst="rect">
            <a:avLst/>
          </a:prstGeom>
          <a:noFill/>
          <a:ln>
            <a:noFill/>
          </a:ln>
        </p:spPr>
      </p:pic>
      <p:cxnSp>
        <p:nvCxnSpPr>
          <p:cNvPr id="267" name="Google Shape;267;p23"/>
          <p:cNvCxnSpPr/>
          <p:nvPr/>
        </p:nvCxnSpPr>
        <p:spPr>
          <a:xfrm rot="10800000" flipH="1">
            <a:off x="4867276" y="1180950"/>
            <a:ext cx="628500" cy="4500"/>
          </a:xfrm>
          <a:prstGeom prst="straightConnector1">
            <a:avLst/>
          </a:prstGeom>
          <a:noFill/>
          <a:ln w="9525" cap="flat" cmpd="sng">
            <a:solidFill>
              <a:srgbClr val="16408C"/>
            </a:solidFill>
            <a:prstDash val="solid"/>
            <a:round/>
            <a:headEnd type="none" w="med" len="med"/>
            <a:tailEnd type="triangle" w="med" len="med"/>
          </a:ln>
        </p:spPr>
      </p:cxnSp>
      <p:grpSp>
        <p:nvGrpSpPr>
          <p:cNvPr id="268" name="Google Shape;268;p23"/>
          <p:cNvGrpSpPr/>
          <p:nvPr/>
        </p:nvGrpSpPr>
        <p:grpSpPr>
          <a:xfrm>
            <a:off x="3251775" y="990600"/>
            <a:ext cx="2853600" cy="985413"/>
            <a:chOff x="3251775" y="990600"/>
            <a:chExt cx="2853600" cy="985413"/>
          </a:xfrm>
        </p:grpSpPr>
        <p:sp>
          <p:nvSpPr>
            <p:cNvPr id="269" name="Google Shape;269;p23"/>
            <p:cNvSpPr/>
            <p:nvPr/>
          </p:nvSpPr>
          <p:spPr>
            <a:xfrm>
              <a:off x="3267000" y="990600"/>
              <a:ext cx="714300" cy="355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FF"/>
                </a:solidFill>
              </a:endParaRPr>
            </a:p>
          </p:txBody>
        </p:sp>
        <p:sp>
          <p:nvSpPr>
            <p:cNvPr id="270" name="Google Shape;270;p23"/>
            <p:cNvSpPr txBox="1"/>
            <p:nvPr/>
          </p:nvSpPr>
          <p:spPr>
            <a:xfrm>
              <a:off x="3251775" y="1516413"/>
              <a:ext cx="2853600" cy="459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nl" sz="1600">
                  <a:solidFill>
                    <a:srgbClr val="0000FF"/>
                  </a:solidFill>
                  <a:latin typeface="Lora"/>
                  <a:ea typeface="Lora"/>
                  <a:cs typeface="Lora"/>
                  <a:sym typeface="Lora"/>
                </a:rPr>
                <a:t>Nuclear Matrix Element</a:t>
              </a:r>
              <a:endParaRPr sz="1600">
                <a:solidFill>
                  <a:srgbClr val="0000FF"/>
                </a:solidFill>
                <a:latin typeface="Lora"/>
                <a:ea typeface="Lora"/>
                <a:cs typeface="Lora"/>
                <a:sym typeface="Lora"/>
              </a:endParaRPr>
            </a:p>
          </p:txBody>
        </p:sp>
        <p:cxnSp>
          <p:nvCxnSpPr>
            <p:cNvPr id="271" name="Google Shape;271;p23"/>
            <p:cNvCxnSpPr/>
            <p:nvPr/>
          </p:nvCxnSpPr>
          <p:spPr>
            <a:xfrm rot="10800000">
              <a:off x="3791100" y="1419225"/>
              <a:ext cx="171300" cy="152400"/>
            </a:xfrm>
            <a:prstGeom prst="straightConnector1">
              <a:avLst/>
            </a:prstGeom>
            <a:noFill/>
            <a:ln w="9525" cap="flat" cmpd="sng">
              <a:solidFill>
                <a:schemeClr val="dk2"/>
              </a:solidFill>
              <a:prstDash val="solid"/>
              <a:round/>
              <a:headEnd type="none" w="med" len="med"/>
              <a:tailEnd type="triangle" w="med" len="med"/>
            </a:ln>
          </p:spPr>
        </p:cxnSp>
      </p:grpSp>
      <p:sp>
        <p:nvSpPr>
          <p:cNvPr id="272" name="Google Shape;272;p23"/>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chemeClr val="lt2"/>
                </a:solidFill>
                <a:latin typeface="Alegreya Sans"/>
                <a:ea typeface="Alegreya Sans"/>
                <a:cs typeface="Alegreya Sans"/>
                <a:sym typeface="Alegreya Sans"/>
              </a:rPr>
              <a:t>KamLAND</a:t>
            </a:r>
            <a:r>
              <a:rPr lang="nl" sz="1300">
                <a:solidFill>
                  <a:schemeClr val="lt2"/>
                </a:solidFill>
              </a:rPr>
              <a:t> </a:t>
            </a:r>
            <a:r>
              <a:rPr lang="nl" sz="1300">
                <a:solidFill>
                  <a:schemeClr val="lt2"/>
                </a:solidFill>
                <a:latin typeface="Alegreya Sans"/>
                <a:ea typeface="Alegreya Sans"/>
                <a:cs typeface="Alegreya Sans"/>
                <a:sym typeface="Alegreya Sans"/>
              </a:rPr>
              <a:t>detector</a:t>
            </a:r>
            <a:r>
              <a:rPr lang="nl" sz="1300">
                <a:solidFill>
                  <a:srgbClr val="999999"/>
                </a:solidFill>
                <a:latin typeface="Alegreya Sans"/>
                <a:ea typeface="Alegreya Sans"/>
                <a:cs typeface="Alegreya Sans"/>
                <a:sym typeface="Alegreya Sans"/>
              </a:rPr>
              <a:t>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a:t>
            </a:r>
            <a:r>
              <a:rPr lang="nl" sz="1300">
                <a:solidFill>
                  <a:srgbClr val="999999"/>
                </a:solidFill>
                <a:latin typeface="Alegreya Sans"/>
                <a:ea typeface="Alegreya Sans"/>
                <a:cs typeface="Alegreya Sans"/>
                <a:sym typeface="Alegreya Sans"/>
              </a:rPr>
              <a:t>Results </a:t>
            </a:r>
            <a:endParaRPr sz="1300">
              <a:solidFill>
                <a:srgbClr val="999999"/>
              </a:solidFill>
              <a:latin typeface="Alegreya Sans"/>
              <a:ea typeface="Alegreya Sans"/>
              <a:cs typeface="Alegreya Sans"/>
              <a:sym typeface="Alegreya Sans"/>
            </a:endParaRPr>
          </a:p>
        </p:txBody>
      </p:sp>
      <p:grpSp>
        <p:nvGrpSpPr>
          <p:cNvPr id="273" name="Google Shape;273;p23"/>
          <p:cNvGrpSpPr/>
          <p:nvPr/>
        </p:nvGrpSpPr>
        <p:grpSpPr>
          <a:xfrm>
            <a:off x="2919737" y="2134225"/>
            <a:ext cx="5455738" cy="3079625"/>
            <a:chOff x="-433063" y="2134225"/>
            <a:chExt cx="5455738" cy="3079625"/>
          </a:xfrm>
        </p:grpSpPr>
        <p:grpSp>
          <p:nvGrpSpPr>
            <p:cNvPr id="274" name="Google Shape;274;p23"/>
            <p:cNvGrpSpPr/>
            <p:nvPr/>
          </p:nvGrpSpPr>
          <p:grpSpPr>
            <a:xfrm>
              <a:off x="-433063" y="2134225"/>
              <a:ext cx="5414637" cy="2613558"/>
              <a:chOff x="-433063" y="2134225"/>
              <a:chExt cx="5414637" cy="2613558"/>
            </a:xfrm>
          </p:grpSpPr>
          <p:pic>
            <p:nvPicPr>
              <p:cNvPr id="275" name="Google Shape;275;p23"/>
              <p:cNvPicPr preferRelativeResize="0"/>
              <p:nvPr/>
            </p:nvPicPr>
            <p:blipFill>
              <a:blip r:embed="rId5">
                <a:alphaModFix/>
              </a:blip>
              <a:stretch>
                <a:fillRect/>
              </a:stretch>
            </p:blipFill>
            <p:spPr>
              <a:xfrm>
                <a:off x="1137250" y="2134225"/>
                <a:ext cx="3844324" cy="2613558"/>
              </a:xfrm>
              <a:prstGeom prst="rect">
                <a:avLst/>
              </a:prstGeom>
              <a:noFill/>
              <a:ln>
                <a:noFill/>
              </a:ln>
            </p:spPr>
          </p:pic>
          <p:pic>
            <p:nvPicPr>
              <p:cNvPr id="276" name="Google Shape;276;p23"/>
              <p:cNvPicPr preferRelativeResize="0"/>
              <p:nvPr/>
            </p:nvPicPr>
            <p:blipFill>
              <a:blip r:embed="rId6">
                <a:alphaModFix/>
              </a:blip>
              <a:stretch>
                <a:fillRect/>
              </a:stretch>
            </p:blipFill>
            <p:spPr>
              <a:xfrm>
                <a:off x="-433063" y="3851175"/>
                <a:ext cx="1344353" cy="196900"/>
              </a:xfrm>
              <a:prstGeom prst="rect">
                <a:avLst/>
              </a:prstGeom>
              <a:noFill/>
              <a:ln>
                <a:noFill/>
              </a:ln>
            </p:spPr>
          </p:pic>
          <p:pic>
            <p:nvPicPr>
              <p:cNvPr id="277" name="Google Shape;277;p23"/>
              <p:cNvPicPr preferRelativeResize="0"/>
              <p:nvPr/>
            </p:nvPicPr>
            <p:blipFill>
              <a:blip r:embed="rId7">
                <a:alphaModFix/>
              </a:blip>
              <a:stretch>
                <a:fillRect/>
              </a:stretch>
            </p:blipFill>
            <p:spPr>
              <a:xfrm>
                <a:off x="-429663" y="4205850"/>
                <a:ext cx="1337562" cy="196900"/>
              </a:xfrm>
              <a:prstGeom prst="rect">
                <a:avLst/>
              </a:prstGeom>
              <a:noFill/>
              <a:ln>
                <a:noFill/>
              </a:ln>
            </p:spPr>
          </p:pic>
        </p:grpSp>
        <p:sp>
          <p:nvSpPr>
            <p:cNvPr id="278" name="Google Shape;278;p23"/>
            <p:cNvSpPr txBox="1"/>
            <p:nvPr/>
          </p:nvSpPr>
          <p:spPr>
            <a:xfrm rot="5400000">
              <a:off x="3368775" y="35599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800">
                  <a:solidFill>
                    <a:srgbClr val="999999"/>
                  </a:solidFill>
                  <a:latin typeface="Lora"/>
                  <a:ea typeface="Lora"/>
                  <a:cs typeface="Lora"/>
                  <a:sym typeface="Lora"/>
                </a:rPr>
                <a:t>S. Elliot, Mod. Phys. Lett. A 27, 1230009 (2012)</a:t>
              </a:r>
              <a:endParaRPr sz="800">
                <a:solidFill>
                  <a:srgbClr val="999999"/>
                </a:solidFill>
                <a:latin typeface="Lora"/>
                <a:ea typeface="Lora"/>
                <a:cs typeface="Lora"/>
                <a:sym typeface="Lora"/>
              </a:endParaRPr>
            </a:p>
          </p:txBody>
        </p:sp>
      </p:grpSp>
      <p:grpSp>
        <p:nvGrpSpPr>
          <p:cNvPr id="279" name="Google Shape;279;p23"/>
          <p:cNvGrpSpPr/>
          <p:nvPr/>
        </p:nvGrpSpPr>
        <p:grpSpPr>
          <a:xfrm>
            <a:off x="4953800" y="2682000"/>
            <a:ext cx="3162300" cy="339900"/>
            <a:chOff x="1601000" y="2682000"/>
            <a:chExt cx="3162300" cy="339900"/>
          </a:xfrm>
        </p:grpSpPr>
        <p:cxnSp>
          <p:nvCxnSpPr>
            <p:cNvPr id="280" name="Google Shape;280;p23"/>
            <p:cNvCxnSpPr/>
            <p:nvPr/>
          </p:nvCxnSpPr>
          <p:spPr>
            <a:xfrm rot="10800000" flipH="1">
              <a:off x="1601000" y="2682000"/>
              <a:ext cx="3162300" cy="15900"/>
            </a:xfrm>
            <a:prstGeom prst="straightConnector1">
              <a:avLst/>
            </a:prstGeom>
            <a:noFill/>
            <a:ln w="9525" cap="flat" cmpd="sng">
              <a:solidFill>
                <a:srgbClr val="FF0000"/>
              </a:solidFill>
              <a:prstDash val="solid"/>
              <a:round/>
              <a:headEnd type="none" w="med" len="med"/>
              <a:tailEnd type="none" w="med" len="med"/>
            </a:ln>
          </p:spPr>
        </p:cxnSp>
        <p:cxnSp>
          <p:nvCxnSpPr>
            <p:cNvPr id="281" name="Google Shape;281;p23"/>
            <p:cNvCxnSpPr/>
            <p:nvPr/>
          </p:nvCxnSpPr>
          <p:spPr>
            <a:xfrm rot="10800000" flipH="1">
              <a:off x="1601000" y="3006000"/>
              <a:ext cx="3162300" cy="15900"/>
            </a:xfrm>
            <a:prstGeom prst="straightConnector1">
              <a:avLst/>
            </a:prstGeom>
            <a:noFill/>
            <a:ln w="9525" cap="flat" cmpd="sng">
              <a:solidFill>
                <a:srgbClr val="FF0000"/>
              </a:solidFill>
              <a:prstDash val="solid"/>
              <a:round/>
              <a:headEnd type="none" w="med" len="med"/>
              <a:tailEnd type="none" w="med" len="med"/>
            </a:ln>
          </p:spPr>
        </p:cxnSp>
      </p:grpSp>
      <p:pic>
        <p:nvPicPr>
          <p:cNvPr id="282" name="Google Shape;282;p23"/>
          <p:cNvPicPr preferRelativeResize="0"/>
          <p:nvPr/>
        </p:nvPicPr>
        <p:blipFill>
          <a:blip r:embed="rId8">
            <a:alphaModFix/>
          </a:blip>
          <a:stretch>
            <a:fillRect/>
          </a:stretch>
        </p:blipFill>
        <p:spPr>
          <a:xfrm>
            <a:off x="1095025" y="2653662"/>
            <a:ext cx="2645864" cy="259688"/>
          </a:xfrm>
          <a:prstGeom prst="rect">
            <a:avLst/>
          </a:prstGeom>
          <a:noFill/>
          <a:ln>
            <a:noFill/>
          </a:ln>
        </p:spPr>
      </p:pic>
      <p:pic>
        <p:nvPicPr>
          <p:cNvPr id="283" name="Google Shape;283;p23"/>
          <p:cNvPicPr preferRelativeResize="0"/>
          <p:nvPr/>
        </p:nvPicPr>
        <p:blipFill rotWithShape="1">
          <a:blip r:embed="rId9">
            <a:alphaModFix/>
          </a:blip>
          <a:srcRect r="36991"/>
          <a:stretch/>
        </p:blipFill>
        <p:spPr>
          <a:xfrm>
            <a:off x="1091625" y="1933025"/>
            <a:ext cx="2066324" cy="384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2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Effect transition="in" filter="fade">
                                      <p:cBhvr>
                                        <p:cTn id="10" dur="200"/>
                                        <p:tgtEl>
                                          <p:spTgt spid="2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200"/>
                                        <p:tgtEl>
                                          <p:spTgt spid="2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9"/>
                                        </p:tgtEl>
                                        <p:attrNameLst>
                                          <p:attrName>style.visibility</p:attrName>
                                        </p:attrNameLst>
                                      </p:cBhvr>
                                      <p:to>
                                        <p:strVal val="visible"/>
                                      </p:to>
                                    </p:set>
                                    <p:animEffect transition="in" filter="fade">
                                      <p:cBhvr>
                                        <p:cTn id="20" dur="2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txBox="1"/>
          <p:nvPr/>
        </p:nvSpPr>
        <p:spPr>
          <a:xfrm>
            <a:off x="-81600" y="0"/>
            <a:ext cx="92256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a:t> </a:t>
            </a:r>
            <a:endParaRPr/>
          </a:p>
        </p:txBody>
      </p:sp>
      <p:sp>
        <p:nvSpPr>
          <p:cNvPr id="289" name="Google Shape;289;p24"/>
          <p:cNvSpPr txBox="1"/>
          <p:nvPr/>
        </p:nvSpPr>
        <p:spPr>
          <a:xfrm>
            <a:off x="417350" y="248550"/>
            <a:ext cx="73122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400" b="1">
                <a:solidFill>
                  <a:srgbClr val="76A5AF"/>
                </a:solidFill>
                <a:latin typeface="Lora"/>
                <a:ea typeface="Lora"/>
                <a:cs typeface="Lora"/>
                <a:sym typeface="Lora"/>
              </a:rPr>
              <a:t>Research overview and detector upgrade</a:t>
            </a:r>
            <a:endParaRPr sz="2400" b="1">
              <a:solidFill>
                <a:srgbClr val="76A5AF"/>
              </a:solidFill>
              <a:latin typeface="Lora"/>
              <a:ea typeface="Lora"/>
              <a:cs typeface="Lora"/>
              <a:sym typeface="Lora"/>
            </a:endParaRPr>
          </a:p>
        </p:txBody>
      </p:sp>
      <p:sp>
        <p:nvSpPr>
          <p:cNvPr id="290" name="Google Shape;290;p24"/>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12</a:t>
            </a:fld>
            <a:endParaRPr/>
          </a:p>
        </p:txBody>
      </p:sp>
      <p:sp>
        <p:nvSpPr>
          <p:cNvPr id="291" name="Google Shape;291;p24"/>
          <p:cNvSpPr txBox="1"/>
          <p:nvPr/>
        </p:nvSpPr>
        <p:spPr>
          <a:xfrm>
            <a:off x="769675" y="1207050"/>
            <a:ext cx="7867200" cy="9102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Font typeface="Lora"/>
              <a:buChar char="➢"/>
            </a:pPr>
            <a:r>
              <a:rPr lang="nl" sz="1600">
                <a:solidFill>
                  <a:schemeClr val="dk1"/>
                </a:solidFill>
                <a:latin typeface="Lora"/>
                <a:ea typeface="Lora"/>
                <a:cs typeface="Lora"/>
                <a:sym typeface="Lora"/>
              </a:rPr>
              <a:t>Simulation of xenon isotopes with Monte Carlo code </a:t>
            </a:r>
            <a:r>
              <a:rPr lang="nl" sz="1600" b="1">
                <a:solidFill>
                  <a:srgbClr val="16408C"/>
                </a:solidFill>
                <a:latin typeface="Lora"/>
                <a:ea typeface="Lora"/>
                <a:cs typeface="Lora"/>
                <a:sym typeface="Lora"/>
              </a:rPr>
              <a:t>FLUKA</a:t>
            </a:r>
            <a:endParaRPr sz="1600">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1600">
              <a:solidFill>
                <a:schemeClr val="dk1"/>
              </a:solidFill>
              <a:latin typeface="Lora"/>
              <a:ea typeface="Lora"/>
              <a:cs typeface="Lora"/>
              <a:sym typeface="Lora"/>
            </a:endParaRPr>
          </a:p>
          <a:p>
            <a:pPr marL="457200" lvl="0" indent="-330200" algn="l" rtl="0">
              <a:lnSpc>
                <a:spcPct val="115000"/>
              </a:lnSpc>
              <a:spcBef>
                <a:spcPts val="0"/>
              </a:spcBef>
              <a:spcAft>
                <a:spcPts val="0"/>
              </a:spcAft>
              <a:buClr>
                <a:schemeClr val="dk1"/>
              </a:buClr>
              <a:buSzPts val="1600"/>
              <a:buFont typeface="Lora"/>
              <a:buChar char="➢"/>
            </a:pPr>
            <a:r>
              <a:rPr lang="nl" sz="1600" b="1">
                <a:solidFill>
                  <a:schemeClr val="dk1"/>
                </a:solidFill>
                <a:latin typeface="Lora"/>
                <a:ea typeface="Lora"/>
                <a:cs typeface="Lora"/>
                <a:sym typeface="Lora"/>
              </a:rPr>
              <a:t>KamLAND2-Zen</a:t>
            </a:r>
            <a:endParaRPr sz="1600" b="1">
              <a:solidFill>
                <a:schemeClr val="dk1"/>
              </a:solidFill>
              <a:latin typeface="Lora"/>
              <a:ea typeface="Lora"/>
              <a:cs typeface="Lora"/>
              <a:sym typeface="Lora"/>
            </a:endParaRPr>
          </a:p>
        </p:txBody>
      </p:sp>
      <p:sp>
        <p:nvSpPr>
          <p:cNvPr id="292" name="Google Shape;292;p24"/>
          <p:cNvSpPr txBox="1"/>
          <p:nvPr/>
        </p:nvSpPr>
        <p:spPr>
          <a:xfrm>
            <a:off x="1224100" y="2268725"/>
            <a:ext cx="7867200" cy="9102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Font typeface="Lora"/>
              <a:buChar char="➔"/>
            </a:pPr>
            <a:r>
              <a:rPr lang="nl" sz="1600">
                <a:solidFill>
                  <a:schemeClr val="dk1"/>
                </a:solidFill>
                <a:latin typeface="Lora"/>
                <a:ea typeface="Lora"/>
                <a:cs typeface="Lora"/>
                <a:sym typeface="Lora"/>
              </a:rPr>
              <a:t>1000 kg enriched Xenon</a:t>
            </a:r>
            <a:endParaRPr sz="1600">
              <a:solidFill>
                <a:schemeClr val="dk1"/>
              </a:solidFill>
              <a:latin typeface="Lora"/>
              <a:ea typeface="Lora"/>
              <a:cs typeface="Lora"/>
              <a:sym typeface="Lora"/>
            </a:endParaRPr>
          </a:p>
          <a:p>
            <a:pPr marL="457200" lvl="0" indent="-317500" algn="l" rtl="0">
              <a:lnSpc>
                <a:spcPct val="150000"/>
              </a:lnSpc>
              <a:spcBef>
                <a:spcPts val="0"/>
              </a:spcBef>
              <a:spcAft>
                <a:spcPts val="0"/>
              </a:spcAft>
              <a:buClr>
                <a:schemeClr val="dk1"/>
              </a:buClr>
              <a:buSzPts val="1400"/>
              <a:buFont typeface="Lora"/>
              <a:buChar char="➔"/>
            </a:pPr>
            <a:r>
              <a:rPr lang="nl" sz="1600">
                <a:solidFill>
                  <a:schemeClr val="dk1"/>
                </a:solidFill>
                <a:latin typeface="Lora"/>
                <a:ea typeface="Lora"/>
                <a:cs typeface="Lora"/>
                <a:sym typeface="Lora"/>
              </a:rPr>
              <a:t>Improved energy resolution: </a:t>
            </a:r>
            <a:r>
              <a:rPr lang="nl" sz="1800">
                <a:solidFill>
                  <a:schemeClr val="dk1"/>
                </a:solidFill>
                <a:latin typeface="Lora"/>
                <a:ea typeface="Lora"/>
                <a:cs typeface="Lora"/>
                <a:sym typeface="Lora"/>
              </a:rPr>
              <a:t>2𝝂𝛽𝛽 </a:t>
            </a:r>
            <a:r>
              <a:rPr lang="nl" sz="1600">
                <a:solidFill>
                  <a:schemeClr val="dk1"/>
                </a:solidFill>
                <a:latin typeface="Lora"/>
                <a:ea typeface="Lora"/>
                <a:cs typeface="Lora"/>
                <a:sym typeface="Lora"/>
              </a:rPr>
              <a:t>background reduced</a:t>
            </a:r>
            <a:endParaRPr sz="1600">
              <a:solidFill>
                <a:schemeClr val="dk1"/>
              </a:solidFill>
              <a:latin typeface="Lora"/>
              <a:ea typeface="Lora"/>
              <a:cs typeface="Lora"/>
              <a:sym typeface="Lora"/>
            </a:endParaRPr>
          </a:p>
          <a:p>
            <a:pPr marL="457200" lvl="0" indent="-330200" algn="l" rtl="0">
              <a:lnSpc>
                <a:spcPct val="150000"/>
              </a:lnSpc>
              <a:spcBef>
                <a:spcPts val="0"/>
              </a:spcBef>
              <a:spcAft>
                <a:spcPts val="0"/>
              </a:spcAft>
              <a:buClr>
                <a:schemeClr val="dk1"/>
              </a:buClr>
              <a:buSzPts val="1600"/>
              <a:buFont typeface="Lora"/>
              <a:buChar char="➔"/>
            </a:pPr>
            <a:r>
              <a:rPr lang="nl" sz="1600">
                <a:solidFill>
                  <a:schemeClr val="dk1"/>
                </a:solidFill>
                <a:latin typeface="Lora"/>
                <a:ea typeface="Lora"/>
                <a:cs typeface="Lora"/>
                <a:sym typeface="Lora"/>
              </a:rPr>
              <a:t>Scintillating inner balloon</a:t>
            </a:r>
            <a:endParaRPr sz="1600">
              <a:solidFill>
                <a:schemeClr val="dk1"/>
              </a:solidFill>
              <a:latin typeface="Lora"/>
              <a:ea typeface="Lora"/>
              <a:cs typeface="Lora"/>
              <a:sym typeface="Lora"/>
            </a:endParaRPr>
          </a:p>
        </p:txBody>
      </p:sp>
      <p:grpSp>
        <p:nvGrpSpPr>
          <p:cNvPr id="293" name="Google Shape;293;p24"/>
          <p:cNvGrpSpPr/>
          <p:nvPr/>
        </p:nvGrpSpPr>
        <p:grpSpPr>
          <a:xfrm>
            <a:off x="1706436" y="3740800"/>
            <a:ext cx="5212625" cy="676662"/>
            <a:chOff x="1706436" y="3893200"/>
            <a:chExt cx="5212625" cy="676662"/>
          </a:xfrm>
        </p:grpSpPr>
        <p:pic>
          <p:nvPicPr>
            <p:cNvPr id="294" name="Google Shape;294;p24"/>
            <p:cNvPicPr preferRelativeResize="0"/>
            <p:nvPr/>
          </p:nvPicPr>
          <p:blipFill>
            <a:blip r:embed="rId3">
              <a:alphaModFix/>
            </a:blip>
            <a:stretch>
              <a:fillRect/>
            </a:stretch>
          </p:blipFill>
          <p:spPr>
            <a:xfrm>
              <a:off x="5260313" y="3918638"/>
              <a:ext cx="1648519" cy="288625"/>
            </a:xfrm>
            <a:prstGeom prst="rect">
              <a:avLst/>
            </a:prstGeom>
            <a:noFill/>
            <a:ln>
              <a:noFill/>
            </a:ln>
          </p:spPr>
        </p:pic>
        <p:pic>
          <p:nvPicPr>
            <p:cNvPr id="295" name="Google Shape;295;p24"/>
            <p:cNvPicPr preferRelativeResize="0"/>
            <p:nvPr/>
          </p:nvPicPr>
          <p:blipFill rotWithShape="1">
            <a:blip r:embed="rId4">
              <a:alphaModFix/>
            </a:blip>
            <a:srcRect r="36991"/>
            <a:stretch/>
          </p:blipFill>
          <p:spPr>
            <a:xfrm>
              <a:off x="1706436" y="3893200"/>
              <a:ext cx="1826150" cy="339500"/>
            </a:xfrm>
            <a:prstGeom prst="rect">
              <a:avLst/>
            </a:prstGeom>
            <a:noFill/>
            <a:ln>
              <a:noFill/>
            </a:ln>
          </p:spPr>
        </p:pic>
        <p:pic>
          <p:nvPicPr>
            <p:cNvPr id="296" name="Google Shape;296;p24"/>
            <p:cNvPicPr preferRelativeResize="0"/>
            <p:nvPr/>
          </p:nvPicPr>
          <p:blipFill>
            <a:blip r:embed="rId5">
              <a:alphaModFix/>
            </a:blip>
            <a:stretch>
              <a:fillRect/>
            </a:stretch>
          </p:blipFill>
          <p:spPr>
            <a:xfrm>
              <a:off x="5270538" y="4337089"/>
              <a:ext cx="1648524" cy="232773"/>
            </a:xfrm>
            <a:prstGeom prst="rect">
              <a:avLst/>
            </a:prstGeom>
            <a:noFill/>
            <a:ln>
              <a:noFill/>
            </a:ln>
          </p:spPr>
        </p:pic>
        <p:pic>
          <p:nvPicPr>
            <p:cNvPr id="297" name="Google Shape;297;p24"/>
            <p:cNvPicPr preferRelativeResize="0"/>
            <p:nvPr/>
          </p:nvPicPr>
          <p:blipFill>
            <a:blip r:embed="rId6">
              <a:alphaModFix/>
            </a:blip>
            <a:stretch>
              <a:fillRect/>
            </a:stretch>
          </p:blipFill>
          <p:spPr>
            <a:xfrm>
              <a:off x="1706437" y="4329125"/>
              <a:ext cx="2445255" cy="232750"/>
            </a:xfrm>
            <a:prstGeom prst="rect">
              <a:avLst/>
            </a:prstGeom>
            <a:noFill/>
            <a:ln>
              <a:noFill/>
            </a:ln>
          </p:spPr>
        </p:pic>
        <p:cxnSp>
          <p:nvCxnSpPr>
            <p:cNvPr id="298" name="Google Shape;298;p24"/>
            <p:cNvCxnSpPr/>
            <p:nvPr/>
          </p:nvCxnSpPr>
          <p:spPr>
            <a:xfrm>
              <a:off x="4407925" y="4062950"/>
              <a:ext cx="590700" cy="0"/>
            </a:xfrm>
            <a:prstGeom prst="straightConnector1">
              <a:avLst/>
            </a:prstGeom>
            <a:noFill/>
            <a:ln w="9525" cap="flat" cmpd="sng">
              <a:solidFill>
                <a:srgbClr val="0000FF"/>
              </a:solidFill>
              <a:prstDash val="solid"/>
              <a:round/>
              <a:headEnd type="none" w="med" len="med"/>
              <a:tailEnd type="triangle" w="med" len="med"/>
            </a:ln>
          </p:spPr>
        </p:cxnSp>
        <p:cxnSp>
          <p:nvCxnSpPr>
            <p:cNvPr id="299" name="Google Shape;299;p24"/>
            <p:cNvCxnSpPr/>
            <p:nvPr/>
          </p:nvCxnSpPr>
          <p:spPr>
            <a:xfrm>
              <a:off x="4407925" y="4445500"/>
              <a:ext cx="590700" cy="0"/>
            </a:xfrm>
            <a:prstGeom prst="straightConnector1">
              <a:avLst/>
            </a:prstGeom>
            <a:noFill/>
            <a:ln w="9525" cap="flat" cmpd="sng">
              <a:solidFill>
                <a:srgbClr val="0000FF"/>
              </a:solidFill>
              <a:prstDash val="solid"/>
              <a:round/>
              <a:headEnd type="none" w="med" len="med"/>
              <a:tailEnd type="triangle" w="med" len="med"/>
            </a:ln>
          </p:spPr>
        </p:cxnSp>
      </p:grpSp>
      <p:sp>
        <p:nvSpPr>
          <p:cNvPr id="300" name="Google Shape;300;p24"/>
          <p:cNvSpPr/>
          <p:nvPr/>
        </p:nvSpPr>
        <p:spPr>
          <a:xfrm>
            <a:off x="486925" y="857575"/>
            <a:ext cx="6205500" cy="45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5"/>
          <p:cNvSpPr txBox="1"/>
          <p:nvPr/>
        </p:nvSpPr>
        <p:spPr>
          <a:xfrm>
            <a:off x="-81600" y="0"/>
            <a:ext cx="92256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25"/>
          <p:cNvSpPr txBox="1"/>
          <p:nvPr/>
        </p:nvSpPr>
        <p:spPr>
          <a:xfrm>
            <a:off x="417350" y="248550"/>
            <a:ext cx="73122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3100" b="1">
                <a:solidFill>
                  <a:srgbClr val="76A5AF"/>
                </a:solidFill>
                <a:latin typeface="Lora"/>
                <a:ea typeface="Lora"/>
                <a:cs typeface="Lora"/>
                <a:sym typeface="Lora"/>
              </a:rPr>
              <a:t>Thank you for your attention!</a:t>
            </a:r>
            <a:endParaRPr sz="3100" b="1">
              <a:solidFill>
                <a:srgbClr val="76A5AF"/>
              </a:solidFill>
              <a:latin typeface="Lora"/>
              <a:ea typeface="Lora"/>
              <a:cs typeface="Lora"/>
              <a:sym typeface="Lora"/>
            </a:endParaRPr>
          </a:p>
        </p:txBody>
      </p:sp>
      <p:sp>
        <p:nvSpPr>
          <p:cNvPr id="307" name="Google Shape;307;p25"/>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13</a:t>
            </a:fld>
            <a:endParaRPr/>
          </a:p>
        </p:txBody>
      </p:sp>
      <p:grpSp>
        <p:nvGrpSpPr>
          <p:cNvPr id="308" name="Google Shape;308;p25"/>
          <p:cNvGrpSpPr/>
          <p:nvPr/>
        </p:nvGrpSpPr>
        <p:grpSpPr>
          <a:xfrm>
            <a:off x="674799" y="1294051"/>
            <a:ext cx="7712802" cy="3046900"/>
            <a:chOff x="1192524" y="2003276"/>
            <a:chExt cx="7712802" cy="3046900"/>
          </a:xfrm>
        </p:grpSpPr>
        <p:pic>
          <p:nvPicPr>
            <p:cNvPr id="309" name="Google Shape;309;p25"/>
            <p:cNvPicPr preferRelativeResize="0"/>
            <p:nvPr/>
          </p:nvPicPr>
          <p:blipFill>
            <a:blip r:embed="rId3">
              <a:alphaModFix/>
            </a:blip>
            <a:stretch>
              <a:fillRect/>
            </a:stretch>
          </p:blipFill>
          <p:spPr>
            <a:xfrm>
              <a:off x="7309850" y="2849750"/>
              <a:ext cx="1595476" cy="2200426"/>
            </a:xfrm>
            <a:prstGeom prst="rect">
              <a:avLst/>
            </a:prstGeom>
            <a:noFill/>
            <a:ln>
              <a:noFill/>
            </a:ln>
          </p:spPr>
        </p:pic>
        <p:pic>
          <p:nvPicPr>
            <p:cNvPr id="310" name="Google Shape;310;p25"/>
            <p:cNvPicPr preferRelativeResize="0"/>
            <p:nvPr/>
          </p:nvPicPr>
          <p:blipFill>
            <a:blip r:embed="rId4">
              <a:alphaModFix/>
            </a:blip>
            <a:stretch>
              <a:fillRect/>
            </a:stretch>
          </p:blipFill>
          <p:spPr>
            <a:xfrm>
              <a:off x="1192524" y="2003276"/>
              <a:ext cx="7312200" cy="2638537"/>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6"/>
          <p:cNvSpPr txBox="1"/>
          <p:nvPr/>
        </p:nvSpPr>
        <p:spPr>
          <a:xfrm>
            <a:off x="-81600" y="0"/>
            <a:ext cx="92256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26"/>
          <p:cNvSpPr txBox="1"/>
          <p:nvPr/>
        </p:nvSpPr>
        <p:spPr>
          <a:xfrm>
            <a:off x="2715450" y="2071200"/>
            <a:ext cx="37131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4000" b="1">
                <a:solidFill>
                  <a:schemeClr val="dk1"/>
                </a:solidFill>
                <a:latin typeface="Lora"/>
                <a:ea typeface="Lora"/>
                <a:cs typeface="Lora"/>
                <a:sym typeface="Lora"/>
              </a:rPr>
              <a:t>Backup slides</a:t>
            </a:r>
            <a:endParaRPr sz="4000" b="1">
              <a:solidFill>
                <a:schemeClr val="dk1"/>
              </a:solidFill>
              <a:latin typeface="Lora"/>
              <a:ea typeface="Lora"/>
              <a:cs typeface="Lora"/>
              <a:sym typeface="Lora"/>
            </a:endParaRPr>
          </a:p>
        </p:txBody>
      </p:sp>
      <p:sp>
        <p:nvSpPr>
          <p:cNvPr id="317" name="Google Shape;317;p26"/>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7"/>
          <p:cNvSpPr txBox="1"/>
          <p:nvPr/>
        </p:nvSpPr>
        <p:spPr>
          <a:xfrm>
            <a:off x="384325" y="276100"/>
            <a:ext cx="84855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Sensitive background and exposure for recent and future experiments</a:t>
            </a:r>
            <a:endParaRPr sz="1600">
              <a:solidFill>
                <a:srgbClr val="76A5AF"/>
              </a:solidFill>
              <a:latin typeface="Lora"/>
              <a:ea typeface="Lora"/>
              <a:cs typeface="Lora"/>
              <a:sym typeface="Lora"/>
            </a:endParaRPr>
          </a:p>
        </p:txBody>
      </p:sp>
      <p:sp>
        <p:nvSpPr>
          <p:cNvPr id="323" name="Google Shape;323;p27"/>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15</a:t>
            </a:fld>
            <a:endParaRPr/>
          </a:p>
        </p:txBody>
      </p:sp>
      <p:pic>
        <p:nvPicPr>
          <p:cNvPr id="324" name="Google Shape;324;p27"/>
          <p:cNvPicPr preferRelativeResize="0"/>
          <p:nvPr/>
        </p:nvPicPr>
        <p:blipFill>
          <a:blip r:embed="rId3">
            <a:alphaModFix/>
          </a:blip>
          <a:stretch>
            <a:fillRect/>
          </a:stretch>
        </p:blipFill>
        <p:spPr>
          <a:xfrm>
            <a:off x="1182875" y="1204475"/>
            <a:ext cx="6888389" cy="3404150"/>
          </a:xfrm>
          <a:prstGeom prst="rect">
            <a:avLst/>
          </a:prstGeom>
          <a:noFill/>
          <a:ln>
            <a:noFill/>
          </a:ln>
        </p:spPr>
      </p:pic>
      <p:sp>
        <p:nvSpPr>
          <p:cNvPr id="325" name="Google Shape;325;p27"/>
          <p:cNvSpPr txBox="1"/>
          <p:nvPr/>
        </p:nvSpPr>
        <p:spPr>
          <a:xfrm>
            <a:off x="1557675" y="4381725"/>
            <a:ext cx="503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a:solidFill>
                  <a:srgbClr val="999999"/>
                </a:solidFill>
                <a:latin typeface="Lora"/>
                <a:ea typeface="Lora"/>
                <a:cs typeface="Lora"/>
                <a:sym typeface="Lora"/>
              </a:rPr>
              <a:t>Agostini, Matteo, et al. "Toward the discovery of matter creation with neutrinoless double-beta decay." </a:t>
            </a:r>
            <a:r>
              <a:rPr lang="nl" sz="1000" i="1">
                <a:solidFill>
                  <a:srgbClr val="999999"/>
                </a:solidFill>
                <a:latin typeface="Lora"/>
                <a:ea typeface="Lora"/>
                <a:cs typeface="Lora"/>
                <a:sym typeface="Lora"/>
              </a:rPr>
              <a:t>arXiv preprint arXiv:2202.01787</a:t>
            </a:r>
            <a:r>
              <a:rPr lang="nl" sz="1000">
                <a:solidFill>
                  <a:srgbClr val="999999"/>
                </a:solidFill>
                <a:latin typeface="Lora"/>
                <a:ea typeface="Lora"/>
                <a:cs typeface="Lora"/>
                <a:sym typeface="Lora"/>
              </a:rPr>
              <a:t> (2022)</a:t>
            </a:r>
            <a:endParaRPr sz="1000">
              <a:solidFill>
                <a:srgbClr val="999999"/>
              </a:solidFill>
              <a:latin typeface="Lora"/>
              <a:ea typeface="Lora"/>
              <a:cs typeface="Lora"/>
              <a:sym typeface="Lor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8"/>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16</a:t>
            </a:fld>
            <a:endParaRPr/>
          </a:p>
        </p:txBody>
      </p:sp>
      <p:pic>
        <p:nvPicPr>
          <p:cNvPr id="331" name="Google Shape;331;p28"/>
          <p:cNvPicPr preferRelativeResize="0"/>
          <p:nvPr/>
        </p:nvPicPr>
        <p:blipFill rotWithShape="1">
          <a:blip r:embed="rId3">
            <a:alphaModFix/>
          </a:blip>
          <a:srcRect l="10136"/>
          <a:stretch/>
        </p:blipFill>
        <p:spPr>
          <a:xfrm rot="5400000">
            <a:off x="1866501" y="-732675"/>
            <a:ext cx="4970025" cy="7082024"/>
          </a:xfrm>
          <a:prstGeom prst="rect">
            <a:avLst/>
          </a:prstGeom>
          <a:noFill/>
          <a:ln>
            <a:noFill/>
          </a:ln>
        </p:spPr>
      </p:pic>
      <p:sp>
        <p:nvSpPr>
          <p:cNvPr id="332" name="Google Shape;332;p28"/>
          <p:cNvSpPr txBox="1"/>
          <p:nvPr/>
        </p:nvSpPr>
        <p:spPr>
          <a:xfrm>
            <a:off x="311725" y="0"/>
            <a:ext cx="892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a:solidFill>
                  <a:srgbClr val="999999"/>
                </a:solidFill>
                <a:latin typeface="Lora"/>
                <a:ea typeface="Lora"/>
                <a:cs typeface="Lora"/>
                <a:sym typeface="Lora"/>
              </a:rPr>
              <a:t>Agostini, Matteo, et al. "Toward the discovery of matter creation with neutrinoless double-beta decay." </a:t>
            </a:r>
            <a:r>
              <a:rPr lang="nl" sz="1000" i="1">
                <a:solidFill>
                  <a:srgbClr val="999999"/>
                </a:solidFill>
                <a:latin typeface="Lora"/>
                <a:ea typeface="Lora"/>
                <a:cs typeface="Lora"/>
                <a:sym typeface="Lora"/>
              </a:rPr>
              <a:t>arXiv preprint arXiv:2202.01787</a:t>
            </a:r>
            <a:r>
              <a:rPr lang="nl" sz="1000">
                <a:solidFill>
                  <a:srgbClr val="999999"/>
                </a:solidFill>
                <a:latin typeface="Lora"/>
                <a:ea typeface="Lora"/>
                <a:cs typeface="Lora"/>
                <a:sym typeface="Lora"/>
              </a:rPr>
              <a:t> (2022)</a:t>
            </a:r>
            <a:endParaRPr sz="1000">
              <a:solidFill>
                <a:srgbClr val="999999"/>
              </a:solidFill>
              <a:latin typeface="Lora"/>
              <a:ea typeface="Lora"/>
              <a:cs typeface="Lora"/>
              <a:sym typeface="Lor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txBox="1"/>
          <p:nvPr/>
        </p:nvSpPr>
        <p:spPr>
          <a:xfrm>
            <a:off x="384325" y="276100"/>
            <a:ext cx="84855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Which isotope is the best choice for detecting 0𝝂𝛽𝛽 </a:t>
            </a: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p:txBody>
      </p:sp>
      <p:sp>
        <p:nvSpPr>
          <p:cNvPr id="338" name="Google Shape;338;p29"/>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17</a:t>
            </a:fld>
            <a:endParaRPr/>
          </a:p>
        </p:txBody>
      </p:sp>
      <p:sp>
        <p:nvSpPr>
          <p:cNvPr id="339" name="Google Shape;339;p29"/>
          <p:cNvSpPr txBox="1"/>
          <p:nvPr/>
        </p:nvSpPr>
        <p:spPr>
          <a:xfrm>
            <a:off x="16230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999999"/>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KamLAND</a:t>
            </a:r>
            <a:r>
              <a:rPr lang="nl" sz="1300">
                <a:solidFill>
                  <a:schemeClr val="lt2"/>
                </a:solidFill>
              </a:rPr>
              <a:t>-</a:t>
            </a:r>
            <a:r>
              <a:rPr lang="nl" sz="1300">
                <a:solidFill>
                  <a:schemeClr val="lt2"/>
                </a:solidFill>
                <a:latin typeface="Alegreya Sans"/>
                <a:ea typeface="Alegreya Sans"/>
                <a:cs typeface="Alegreya Sans"/>
                <a:sym typeface="Alegreya Sans"/>
              </a:rPr>
              <a:t>Zen experiment | muon spallation | FLUKA</a:t>
            </a:r>
            <a:endParaRPr sz="1300">
              <a:solidFill>
                <a:schemeClr val="lt2"/>
              </a:solidFill>
              <a:latin typeface="Alegreya Sans"/>
              <a:ea typeface="Alegreya Sans"/>
              <a:cs typeface="Alegreya Sans"/>
              <a:sym typeface="Alegreya Sans"/>
            </a:endParaRPr>
          </a:p>
        </p:txBody>
      </p:sp>
      <p:pic>
        <p:nvPicPr>
          <p:cNvPr id="340" name="Google Shape;340;p29"/>
          <p:cNvPicPr preferRelativeResize="0"/>
          <p:nvPr/>
        </p:nvPicPr>
        <p:blipFill>
          <a:blip r:embed="rId3">
            <a:alphaModFix/>
          </a:blip>
          <a:stretch>
            <a:fillRect/>
          </a:stretch>
        </p:blipFill>
        <p:spPr>
          <a:xfrm>
            <a:off x="234925" y="1266400"/>
            <a:ext cx="4123424" cy="2758550"/>
          </a:xfrm>
          <a:prstGeom prst="rect">
            <a:avLst/>
          </a:prstGeom>
          <a:noFill/>
          <a:ln>
            <a:noFill/>
          </a:ln>
        </p:spPr>
      </p:pic>
      <p:pic>
        <p:nvPicPr>
          <p:cNvPr id="341" name="Google Shape;341;p29"/>
          <p:cNvPicPr preferRelativeResize="0"/>
          <p:nvPr/>
        </p:nvPicPr>
        <p:blipFill>
          <a:blip r:embed="rId4">
            <a:alphaModFix/>
          </a:blip>
          <a:stretch>
            <a:fillRect/>
          </a:stretch>
        </p:blipFill>
        <p:spPr>
          <a:xfrm>
            <a:off x="4334020" y="1266400"/>
            <a:ext cx="4731604" cy="2581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0"/>
          <p:cNvSpPr txBox="1"/>
          <p:nvPr/>
        </p:nvSpPr>
        <p:spPr>
          <a:xfrm>
            <a:off x="617375" y="383350"/>
            <a:ext cx="75267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Other isotopes and muon spallation products</a:t>
            </a:r>
            <a:endParaRPr sz="1600">
              <a:solidFill>
                <a:srgbClr val="76A5AF"/>
              </a:solidFill>
              <a:latin typeface="Lora"/>
              <a:ea typeface="Lora"/>
              <a:cs typeface="Lora"/>
              <a:sym typeface="Lora"/>
            </a:endParaRPr>
          </a:p>
        </p:txBody>
      </p:sp>
      <p:sp>
        <p:nvSpPr>
          <p:cNvPr id="347" name="Google Shape;347;p30"/>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18</a:t>
            </a:fld>
            <a:endParaRPr/>
          </a:p>
        </p:txBody>
      </p:sp>
      <p:sp>
        <p:nvSpPr>
          <p:cNvPr id="348" name="Google Shape;348;p30"/>
          <p:cNvSpPr txBox="1"/>
          <p:nvPr/>
        </p:nvSpPr>
        <p:spPr>
          <a:xfrm>
            <a:off x="16230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999999"/>
                </a:solidFill>
                <a:latin typeface="Alegreya Sans"/>
                <a:ea typeface="Alegreya Sans"/>
                <a:cs typeface="Alegreya Sans"/>
                <a:sym typeface="Alegreya Sans"/>
              </a:rPr>
              <a:t>Backup slides</a:t>
            </a:r>
            <a:endParaRPr sz="1300">
              <a:solidFill>
                <a:srgbClr val="999999"/>
              </a:solidFill>
              <a:latin typeface="Alegreya Sans"/>
              <a:ea typeface="Alegreya Sans"/>
              <a:cs typeface="Alegreya Sans"/>
              <a:sym typeface="Alegreya Sans"/>
            </a:endParaRPr>
          </a:p>
        </p:txBody>
      </p:sp>
      <p:pic>
        <p:nvPicPr>
          <p:cNvPr id="349" name="Google Shape;349;p30"/>
          <p:cNvPicPr preferRelativeResize="0"/>
          <p:nvPr/>
        </p:nvPicPr>
        <p:blipFill>
          <a:blip r:embed="rId3">
            <a:alphaModFix/>
          </a:blip>
          <a:stretch>
            <a:fillRect/>
          </a:stretch>
        </p:blipFill>
        <p:spPr>
          <a:xfrm>
            <a:off x="250975" y="2667338"/>
            <a:ext cx="4407325" cy="2083468"/>
          </a:xfrm>
          <a:prstGeom prst="rect">
            <a:avLst/>
          </a:prstGeom>
          <a:noFill/>
          <a:ln>
            <a:noFill/>
          </a:ln>
        </p:spPr>
      </p:pic>
      <p:pic>
        <p:nvPicPr>
          <p:cNvPr id="350" name="Google Shape;350;p30"/>
          <p:cNvPicPr preferRelativeResize="0"/>
          <p:nvPr/>
        </p:nvPicPr>
        <p:blipFill>
          <a:blip r:embed="rId4">
            <a:alphaModFix/>
          </a:blip>
          <a:stretch>
            <a:fillRect/>
          </a:stretch>
        </p:blipFill>
        <p:spPr>
          <a:xfrm>
            <a:off x="4772325" y="1176974"/>
            <a:ext cx="4188251" cy="3456650"/>
          </a:xfrm>
          <a:prstGeom prst="rect">
            <a:avLst/>
          </a:prstGeom>
          <a:noFill/>
          <a:ln>
            <a:noFill/>
          </a:ln>
        </p:spPr>
      </p:pic>
      <p:pic>
        <p:nvPicPr>
          <p:cNvPr id="351" name="Google Shape;351;p30"/>
          <p:cNvPicPr preferRelativeResize="0"/>
          <p:nvPr/>
        </p:nvPicPr>
        <p:blipFill>
          <a:blip r:embed="rId5">
            <a:alphaModFix/>
          </a:blip>
          <a:stretch>
            <a:fillRect/>
          </a:stretch>
        </p:blipFill>
        <p:spPr>
          <a:xfrm>
            <a:off x="343500" y="975789"/>
            <a:ext cx="4188250" cy="17241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1"/>
          <p:cNvSpPr txBox="1"/>
          <p:nvPr/>
        </p:nvSpPr>
        <p:spPr>
          <a:xfrm>
            <a:off x="6524025" y="0"/>
            <a:ext cx="26202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31"/>
          <p:cNvSpPr txBox="1"/>
          <p:nvPr/>
        </p:nvSpPr>
        <p:spPr>
          <a:xfrm>
            <a:off x="379250" y="274275"/>
            <a:ext cx="6940800"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2200" b="1">
                <a:solidFill>
                  <a:srgbClr val="76A5AF"/>
                </a:solidFill>
                <a:latin typeface="Lora"/>
                <a:ea typeface="Lora"/>
                <a:cs typeface="Lora"/>
                <a:sym typeface="Lora"/>
              </a:rPr>
              <a:t>Kamioka Liquid Scintillator Antineutrino Detector</a:t>
            </a: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2200" b="1">
              <a:solidFill>
                <a:srgbClr val="76A5AF"/>
              </a:solidFill>
              <a:latin typeface="Lora"/>
              <a:ea typeface="Lora"/>
              <a:cs typeface="Lora"/>
              <a:sym typeface="Lora"/>
            </a:endParaRPr>
          </a:p>
        </p:txBody>
      </p:sp>
      <p:sp>
        <p:nvSpPr>
          <p:cNvPr id="358" name="Google Shape;358;p31"/>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19</a:t>
            </a:fld>
            <a:endParaRPr/>
          </a:p>
        </p:txBody>
      </p:sp>
      <p:sp>
        <p:nvSpPr>
          <p:cNvPr id="359" name="Google Shape;359;p31"/>
          <p:cNvSpPr txBox="1"/>
          <p:nvPr/>
        </p:nvSpPr>
        <p:spPr>
          <a:xfrm>
            <a:off x="16230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rgbClr val="999999"/>
                </a:solidFill>
                <a:latin typeface="Alegreya Sans"/>
                <a:ea typeface="Alegreya Sans"/>
                <a:cs typeface="Alegreya Sans"/>
                <a:sym typeface="Alegreya Sans"/>
              </a:rPr>
              <a:t>KamLAND</a:t>
            </a:r>
            <a:r>
              <a:rPr lang="nl" sz="1300">
                <a:solidFill>
                  <a:srgbClr val="999999"/>
                </a:solidFill>
              </a:rPr>
              <a:t>-</a:t>
            </a:r>
            <a:r>
              <a:rPr lang="nl" sz="1300">
                <a:solidFill>
                  <a:srgbClr val="999999"/>
                </a:solidFill>
                <a:latin typeface="Alegreya Sans"/>
                <a:ea typeface="Alegreya Sans"/>
                <a:cs typeface="Alegreya Sans"/>
                <a:sym typeface="Alegreya Sans"/>
              </a:rPr>
              <a:t>Zen experiment </a:t>
            </a:r>
            <a:r>
              <a:rPr lang="nl" sz="1300">
                <a:solidFill>
                  <a:schemeClr val="lt2"/>
                </a:solidFill>
                <a:latin typeface="Alegreya Sans"/>
                <a:ea typeface="Alegreya Sans"/>
                <a:cs typeface="Alegreya Sans"/>
                <a:sym typeface="Alegreya Sans"/>
              </a:rPr>
              <a:t>| muon spallation | FLUKA</a:t>
            </a:r>
            <a:endParaRPr sz="1300">
              <a:solidFill>
                <a:schemeClr val="lt2"/>
              </a:solidFill>
              <a:latin typeface="Alegreya Sans"/>
              <a:ea typeface="Alegreya Sans"/>
              <a:cs typeface="Alegreya Sans"/>
              <a:sym typeface="Alegreya Sans"/>
            </a:endParaRPr>
          </a:p>
        </p:txBody>
      </p:sp>
      <p:pic>
        <p:nvPicPr>
          <p:cNvPr id="360" name="Google Shape;360;p31"/>
          <p:cNvPicPr preferRelativeResize="0"/>
          <p:nvPr/>
        </p:nvPicPr>
        <p:blipFill rotWithShape="1">
          <a:blip r:embed="rId3">
            <a:alphaModFix/>
          </a:blip>
          <a:srcRect b="8391"/>
          <a:stretch/>
        </p:blipFill>
        <p:spPr>
          <a:xfrm>
            <a:off x="581025" y="784275"/>
            <a:ext cx="2857500" cy="3781074"/>
          </a:xfrm>
          <a:prstGeom prst="rect">
            <a:avLst/>
          </a:prstGeom>
          <a:noFill/>
          <a:ln>
            <a:noFill/>
          </a:ln>
        </p:spPr>
      </p:pic>
      <p:pic>
        <p:nvPicPr>
          <p:cNvPr id="361" name="Google Shape;361;p31"/>
          <p:cNvPicPr preferRelativeResize="0"/>
          <p:nvPr/>
        </p:nvPicPr>
        <p:blipFill>
          <a:blip r:embed="rId4">
            <a:alphaModFix/>
          </a:blip>
          <a:stretch>
            <a:fillRect/>
          </a:stretch>
        </p:blipFill>
        <p:spPr>
          <a:xfrm>
            <a:off x="3798989" y="1988550"/>
            <a:ext cx="2569785" cy="1815262"/>
          </a:xfrm>
          <a:prstGeom prst="rect">
            <a:avLst/>
          </a:prstGeom>
          <a:noFill/>
          <a:ln>
            <a:noFill/>
          </a:ln>
        </p:spPr>
      </p:pic>
      <p:pic>
        <p:nvPicPr>
          <p:cNvPr id="362" name="Google Shape;362;p31"/>
          <p:cNvPicPr preferRelativeResize="0"/>
          <p:nvPr/>
        </p:nvPicPr>
        <p:blipFill>
          <a:blip r:embed="rId5">
            <a:alphaModFix/>
          </a:blip>
          <a:stretch>
            <a:fillRect/>
          </a:stretch>
        </p:blipFill>
        <p:spPr>
          <a:xfrm>
            <a:off x="1582775" y="2820250"/>
            <a:ext cx="331606" cy="248700"/>
          </a:xfrm>
          <a:prstGeom prst="rect">
            <a:avLst/>
          </a:prstGeom>
          <a:noFill/>
          <a:ln>
            <a:noFill/>
          </a:ln>
        </p:spPr>
      </p:pic>
      <p:pic>
        <p:nvPicPr>
          <p:cNvPr id="363" name="Google Shape;363;p31"/>
          <p:cNvPicPr preferRelativeResize="0"/>
          <p:nvPr/>
        </p:nvPicPr>
        <p:blipFill>
          <a:blip r:embed="rId5">
            <a:alphaModFix/>
          </a:blip>
          <a:stretch>
            <a:fillRect/>
          </a:stretch>
        </p:blipFill>
        <p:spPr>
          <a:xfrm>
            <a:off x="2075725" y="3117400"/>
            <a:ext cx="331606" cy="248700"/>
          </a:xfrm>
          <a:prstGeom prst="rect">
            <a:avLst/>
          </a:prstGeom>
          <a:noFill/>
          <a:ln>
            <a:noFill/>
          </a:ln>
        </p:spPr>
      </p:pic>
      <p:cxnSp>
        <p:nvCxnSpPr>
          <p:cNvPr id="364" name="Google Shape;364;p31"/>
          <p:cNvCxnSpPr>
            <a:stCxn id="362" idx="3"/>
          </p:cNvCxnSpPr>
          <p:nvPr/>
        </p:nvCxnSpPr>
        <p:spPr>
          <a:xfrm rot="10800000" flipH="1">
            <a:off x="1914381" y="2477500"/>
            <a:ext cx="2776800" cy="467100"/>
          </a:xfrm>
          <a:prstGeom prst="straightConnector1">
            <a:avLst/>
          </a:prstGeom>
          <a:noFill/>
          <a:ln w="9525" cap="flat" cmpd="sng">
            <a:solidFill>
              <a:srgbClr val="FF9900"/>
            </a:solidFill>
            <a:prstDash val="solid"/>
            <a:round/>
            <a:headEnd type="none" w="med" len="med"/>
            <a:tailEnd type="triangle" w="med" len="med"/>
          </a:ln>
        </p:spPr>
      </p:cxnSp>
      <p:cxnSp>
        <p:nvCxnSpPr>
          <p:cNvPr id="365" name="Google Shape;365;p31"/>
          <p:cNvCxnSpPr>
            <a:stCxn id="363" idx="3"/>
          </p:cNvCxnSpPr>
          <p:nvPr/>
        </p:nvCxnSpPr>
        <p:spPr>
          <a:xfrm>
            <a:off x="2407331" y="3241750"/>
            <a:ext cx="3279900" cy="376800"/>
          </a:xfrm>
          <a:prstGeom prst="straightConnector1">
            <a:avLst/>
          </a:prstGeom>
          <a:noFill/>
          <a:ln w="9525" cap="flat" cmpd="sng">
            <a:solidFill>
              <a:srgbClr val="674EA7"/>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408C"/>
        </a:solidFill>
        <a:effectLst/>
      </p:bgPr>
    </p:bg>
    <p:spTree>
      <p:nvGrpSpPr>
        <p:cNvPr id="1" name="Shape 67"/>
        <p:cNvGrpSpPr/>
        <p:nvPr/>
      </p:nvGrpSpPr>
      <p:grpSpPr>
        <a:xfrm>
          <a:off x="0" y="0"/>
          <a:ext cx="0" cy="0"/>
          <a:chOff x="0" y="0"/>
          <a:chExt cx="0" cy="0"/>
        </a:xfrm>
      </p:grpSpPr>
      <p:sp>
        <p:nvSpPr>
          <p:cNvPr id="68" name="Google Shape;68;p14"/>
          <p:cNvSpPr txBox="1"/>
          <p:nvPr/>
        </p:nvSpPr>
        <p:spPr>
          <a:xfrm>
            <a:off x="-81600" y="0"/>
            <a:ext cx="92256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a:t> </a:t>
            </a:r>
            <a:endParaRPr/>
          </a:p>
        </p:txBody>
      </p:sp>
      <p:sp>
        <p:nvSpPr>
          <p:cNvPr id="69" name="Google Shape;69;p14"/>
          <p:cNvSpPr txBox="1"/>
          <p:nvPr/>
        </p:nvSpPr>
        <p:spPr>
          <a:xfrm>
            <a:off x="449650" y="181050"/>
            <a:ext cx="5294100" cy="89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sz="3000">
                <a:solidFill>
                  <a:schemeClr val="dk1"/>
                </a:solidFill>
                <a:latin typeface="Lora"/>
                <a:ea typeface="Lora"/>
                <a:cs typeface="Lora"/>
                <a:sym typeface="Lora"/>
              </a:rPr>
              <a:t>KamLAND Collaboration </a:t>
            </a:r>
            <a:endParaRPr sz="3000">
              <a:solidFill>
                <a:schemeClr val="dk1"/>
              </a:solidFill>
              <a:latin typeface="Lora"/>
              <a:ea typeface="Lora"/>
              <a:cs typeface="Lora"/>
              <a:sym typeface="Lora"/>
            </a:endParaRPr>
          </a:p>
        </p:txBody>
      </p:sp>
      <p:sp>
        <p:nvSpPr>
          <p:cNvPr id="70" name="Google Shape;70;p14"/>
          <p:cNvSpPr/>
          <p:nvPr/>
        </p:nvSpPr>
        <p:spPr>
          <a:xfrm>
            <a:off x="486925" y="916425"/>
            <a:ext cx="4906800" cy="3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 name="Google Shape;71;p14"/>
          <p:cNvPicPr preferRelativeResize="0"/>
          <p:nvPr/>
        </p:nvPicPr>
        <p:blipFill rotWithShape="1">
          <a:blip r:embed="rId3">
            <a:alphaModFix/>
          </a:blip>
          <a:srcRect l="2626" t="10106" r="8626" b="21371"/>
          <a:stretch/>
        </p:blipFill>
        <p:spPr>
          <a:xfrm>
            <a:off x="264675" y="2495550"/>
            <a:ext cx="4307323" cy="2494476"/>
          </a:xfrm>
          <a:prstGeom prst="rect">
            <a:avLst/>
          </a:prstGeom>
          <a:noFill/>
          <a:ln>
            <a:noFill/>
          </a:ln>
        </p:spPr>
      </p:pic>
      <p:pic>
        <p:nvPicPr>
          <p:cNvPr id="72" name="Google Shape;72;p14"/>
          <p:cNvPicPr preferRelativeResize="0"/>
          <p:nvPr/>
        </p:nvPicPr>
        <p:blipFill rotWithShape="1">
          <a:blip r:embed="rId4">
            <a:alphaModFix/>
          </a:blip>
          <a:srcRect l="5866" t="15483" r="27842" b="16335"/>
          <a:stretch/>
        </p:blipFill>
        <p:spPr>
          <a:xfrm>
            <a:off x="4572000" y="3035250"/>
            <a:ext cx="3352428" cy="1954776"/>
          </a:xfrm>
          <a:prstGeom prst="rect">
            <a:avLst/>
          </a:prstGeom>
          <a:noFill/>
          <a:ln>
            <a:noFill/>
          </a:ln>
        </p:spPr>
      </p:pic>
      <p:pic>
        <p:nvPicPr>
          <p:cNvPr id="73" name="Google Shape;73;p14"/>
          <p:cNvPicPr preferRelativeResize="0"/>
          <p:nvPr/>
        </p:nvPicPr>
        <p:blipFill>
          <a:blip r:embed="rId5">
            <a:alphaModFix/>
          </a:blip>
          <a:stretch>
            <a:fillRect/>
          </a:stretch>
        </p:blipFill>
        <p:spPr>
          <a:xfrm>
            <a:off x="1967875" y="1737825"/>
            <a:ext cx="900900" cy="474476"/>
          </a:xfrm>
          <a:prstGeom prst="rect">
            <a:avLst/>
          </a:prstGeom>
          <a:noFill/>
          <a:ln>
            <a:noFill/>
          </a:ln>
        </p:spPr>
      </p:pic>
      <p:pic>
        <p:nvPicPr>
          <p:cNvPr id="74" name="Google Shape;74;p14"/>
          <p:cNvPicPr preferRelativeResize="0"/>
          <p:nvPr/>
        </p:nvPicPr>
        <p:blipFill>
          <a:blip r:embed="rId6">
            <a:alphaModFix/>
          </a:blip>
          <a:stretch>
            <a:fillRect/>
          </a:stretch>
        </p:blipFill>
        <p:spPr>
          <a:xfrm>
            <a:off x="3382400" y="1737677"/>
            <a:ext cx="712149" cy="474774"/>
          </a:xfrm>
          <a:prstGeom prst="rect">
            <a:avLst/>
          </a:prstGeom>
          <a:noFill/>
          <a:ln>
            <a:noFill/>
          </a:ln>
        </p:spPr>
      </p:pic>
      <p:pic>
        <p:nvPicPr>
          <p:cNvPr id="75" name="Google Shape;75;p14"/>
          <p:cNvPicPr preferRelativeResize="0"/>
          <p:nvPr/>
        </p:nvPicPr>
        <p:blipFill>
          <a:blip r:embed="rId7">
            <a:alphaModFix/>
          </a:blip>
          <a:stretch>
            <a:fillRect/>
          </a:stretch>
        </p:blipFill>
        <p:spPr>
          <a:xfrm>
            <a:off x="742125" y="1737488"/>
            <a:ext cx="712150" cy="475142"/>
          </a:xfrm>
          <a:prstGeom prst="rect">
            <a:avLst/>
          </a:prstGeom>
          <a:noFill/>
          <a:ln>
            <a:noFill/>
          </a:ln>
        </p:spPr>
      </p:pic>
      <p:pic>
        <p:nvPicPr>
          <p:cNvPr id="76" name="Google Shape;76;p14"/>
          <p:cNvPicPr preferRelativeResize="0"/>
          <p:nvPr/>
        </p:nvPicPr>
        <p:blipFill rotWithShape="1">
          <a:blip r:embed="rId8">
            <a:alphaModFix/>
          </a:blip>
          <a:srcRect l="2976" r="4576" b="4498"/>
          <a:stretch/>
        </p:blipFill>
        <p:spPr>
          <a:xfrm>
            <a:off x="7105925" y="0"/>
            <a:ext cx="2038075" cy="1537300"/>
          </a:xfrm>
          <a:prstGeom prst="rect">
            <a:avLst/>
          </a:prstGeom>
          <a:noFill/>
          <a:ln>
            <a:noFill/>
          </a:ln>
        </p:spPr>
      </p:pic>
      <p:grpSp>
        <p:nvGrpSpPr>
          <p:cNvPr id="77" name="Google Shape;77;p14"/>
          <p:cNvGrpSpPr/>
          <p:nvPr/>
        </p:nvGrpSpPr>
        <p:grpSpPr>
          <a:xfrm>
            <a:off x="5023875" y="282575"/>
            <a:ext cx="1996400" cy="2644669"/>
            <a:chOff x="6524925" y="162875"/>
            <a:chExt cx="1996400" cy="2644669"/>
          </a:xfrm>
        </p:grpSpPr>
        <p:pic>
          <p:nvPicPr>
            <p:cNvPr id="78" name="Google Shape;78;p14"/>
            <p:cNvPicPr preferRelativeResize="0"/>
            <p:nvPr/>
          </p:nvPicPr>
          <p:blipFill>
            <a:blip r:embed="rId9">
              <a:alphaModFix/>
            </a:blip>
            <a:stretch>
              <a:fillRect/>
            </a:stretch>
          </p:blipFill>
          <p:spPr>
            <a:xfrm>
              <a:off x="6524925" y="162875"/>
              <a:ext cx="1996400" cy="2644669"/>
            </a:xfrm>
            <a:prstGeom prst="rect">
              <a:avLst/>
            </a:prstGeom>
            <a:noFill/>
            <a:ln>
              <a:noFill/>
            </a:ln>
          </p:spPr>
        </p:pic>
        <p:sp>
          <p:nvSpPr>
            <p:cNvPr id="79" name="Google Shape;79;p14"/>
            <p:cNvSpPr/>
            <p:nvPr/>
          </p:nvSpPr>
          <p:spPr>
            <a:xfrm>
              <a:off x="7548700" y="1776600"/>
              <a:ext cx="108900" cy="94200"/>
            </a:xfrm>
            <a:prstGeom prst="ellipse">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Google Shape;80;p14"/>
          <p:cNvCxnSpPr/>
          <p:nvPr/>
        </p:nvCxnSpPr>
        <p:spPr>
          <a:xfrm rot="10800000" flipH="1">
            <a:off x="6105675" y="1442910"/>
            <a:ext cx="1022400" cy="496800"/>
          </a:xfrm>
          <a:prstGeom prst="straightConnector1">
            <a:avLst/>
          </a:prstGeom>
          <a:noFill/>
          <a:ln w="9525" cap="flat" cmpd="sng">
            <a:solidFill>
              <a:srgbClr val="A64D79"/>
            </a:solidFill>
            <a:prstDash val="solid"/>
            <a:round/>
            <a:headEnd type="none" w="med" len="med"/>
            <a:tailEnd type="triangle" w="med" len="med"/>
          </a:ln>
        </p:spPr>
      </p:cxnSp>
      <p:sp>
        <p:nvSpPr>
          <p:cNvPr id="81" name="Google Shape;81;p14"/>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solidFill>
                  <a:srgbClr val="000000"/>
                </a:solidFill>
              </a:rPr>
              <a:t>2</a:t>
            </a:fld>
            <a:endParaRP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2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p:nvPr/>
        </p:nvSpPr>
        <p:spPr>
          <a:xfrm>
            <a:off x="769675" y="1130850"/>
            <a:ext cx="7867200" cy="45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dk1"/>
                </a:solidFill>
                <a:latin typeface="Lora"/>
                <a:ea typeface="Lora"/>
                <a:cs typeface="Lora"/>
                <a:sym typeface="Lora"/>
              </a:rPr>
              <a:t>“They are both particle and antiparticle at the same time”</a:t>
            </a:r>
            <a:endParaRPr sz="1600">
              <a:solidFill>
                <a:schemeClr val="dk1"/>
              </a:solidFill>
              <a:latin typeface="Lora"/>
              <a:ea typeface="Lora"/>
              <a:cs typeface="Lora"/>
              <a:sym typeface="Lora"/>
            </a:endParaRPr>
          </a:p>
        </p:txBody>
      </p:sp>
      <p:sp>
        <p:nvSpPr>
          <p:cNvPr id="371" name="Google Shape;371;p32"/>
          <p:cNvSpPr txBox="1"/>
          <p:nvPr/>
        </p:nvSpPr>
        <p:spPr>
          <a:xfrm>
            <a:off x="617375" y="383350"/>
            <a:ext cx="8485500" cy="69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Why does the Majorana spinor lead to rare decays?</a:t>
            </a: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p:txBody>
      </p:sp>
      <p:sp>
        <p:nvSpPr>
          <p:cNvPr id="372" name="Google Shape;372;p32"/>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20</a:t>
            </a:fld>
            <a:endParaRPr/>
          </a:p>
        </p:txBody>
      </p:sp>
      <p:sp>
        <p:nvSpPr>
          <p:cNvPr id="373" name="Google Shape;373;p32"/>
          <p:cNvSpPr txBox="1"/>
          <p:nvPr/>
        </p:nvSpPr>
        <p:spPr>
          <a:xfrm>
            <a:off x="16230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999999"/>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KamLAND</a:t>
            </a:r>
            <a:r>
              <a:rPr lang="nl" sz="1300">
                <a:solidFill>
                  <a:schemeClr val="lt2"/>
                </a:solidFill>
              </a:rPr>
              <a:t>-</a:t>
            </a:r>
            <a:r>
              <a:rPr lang="nl" sz="1300">
                <a:solidFill>
                  <a:schemeClr val="lt2"/>
                </a:solidFill>
                <a:latin typeface="Alegreya Sans"/>
                <a:ea typeface="Alegreya Sans"/>
                <a:cs typeface="Alegreya Sans"/>
                <a:sym typeface="Alegreya Sans"/>
              </a:rPr>
              <a:t>Zen experiment | muon spallation | FLUKA</a:t>
            </a:r>
            <a:endParaRPr sz="1300">
              <a:solidFill>
                <a:schemeClr val="lt2"/>
              </a:solidFill>
              <a:latin typeface="Alegreya Sans"/>
              <a:ea typeface="Alegreya Sans"/>
              <a:cs typeface="Alegreya Sans"/>
              <a:sym typeface="Alegreya Sans"/>
            </a:endParaRPr>
          </a:p>
        </p:txBody>
      </p:sp>
      <p:sp>
        <p:nvSpPr>
          <p:cNvPr id="374" name="Google Shape;374;p32"/>
          <p:cNvSpPr txBox="1"/>
          <p:nvPr/>
        </p:nvSpPr>
        <p:spPr>
          <a:xfrm>
            <a:off x="769675" y="2495550"/>
            <a:ext cx="7867200" cy="55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dk1"/>
                </a:solidFill>
                <a:latin typeface="Lora"/>
                <a:ea typeface="Lora"/>
                <a:cs typeface="Lora"/>
                <a:sym typeface="Lora"/>
              </a:rPr>
              <a:t>Chirality is not a conserved quantity, however helicity is</a:t>
            </a:r>
            <a:endParaRPr sz="1600">
              <a:solidFill>
                <a:schemeClr val="dk1"/>
              </a:solidFill>
              <a:latin typeface="Lora"/>
              <a:ea typeface="Lora"/>
              <a:cs typeface="Lora"/>
              <a:sym typeface="Lora"/>
            </a:endParaRPr>
          </a:p>
        </p:txBody>
      </p:sp>
      <p:grpSp>
        <p:nvGrpSpPr>
          <p:cNvPr id="375" name="Google Shape;375;p32"/>
          <p:cNvGrpSpPr/>
          <p:nvPr/>
        </p:nvGrpSpPr>
        <p:grpSpPr>
          <a:xfrm>
            <a:off x="6296825" y="1861763"/>
            <a:ext cx="1902576" cy="248700"/>
            <a:chOff x="6373725" y="1220200"/>
            <a:chExt cx="1902576" cy="248700"/>
          </a:xfrm>
        </p:grpSpPr>
        <p:pic>
          <p:nvPicPr>
            <p:cNvPr id="376" name="Google Shape;376;p32"/>
            <p:cNvPicPr preferRelativeResize="0"/>
            <p:nvPr/>
          </p:nvPicPr>
          <p:blipFill>
            <a:blip r:embed="rId3">
              <a:alphaModFix/>
            </a:blip>
            <a:stretch>
              <a:fillRect/>
            </a:stretch>
          </p:blipFill>
          <p:spPr>
            <a:xfrm>
              <a:off x="6810500" y="1220200"/>
              <a:ext cx="1465801" cy="248700"/>
            </a:xfrm>
            <a:prstGeom prst="rect">
              <a:avLst/>
            </a:prstGeom>
            <a:noFill/>
            <a:ln>
              <a:noFill/>
            </a:ln>
          </p:spPr>
        </p:pic>
        <p:cxnSp>
          <p:nvCxnSpPr>
            <p:cNvPr id="377" name="Google Shape;377;p32"/>
            <p:cNvCxnSpPr/>
            <p:nvPr/>
          </p:nvCxnSpPr>
          <p:spPr>
            <a:xfrm>
              <a:off x="6373725" y="1369025"/>
              <a:ext cx="315300" cy="0"/>
            </a:xfrm>
            <a:prstGeom prst="straightConnector1">
              <a:avLst/>
            </a:prstGeom>
            <a:noFill/>
            <a:ln w="9525" cap="flat" cmpd="sng">
              <a:solidFill>
                <a:srgbClr val="76A5AF"/>
              </a:solidFill>
              <a:prstDash val="solid"/>
              <a:round/>
              <a:headEnd type="none" w="med" len="med"/>
              <a:tailEnd type="triangle" w="med" len="med"/>
            </a:ln>
          </p:spPr>
        </p:cxnSp>
      </p:grpSp>
      <p:pic>
        <p:nvPicPr>
          <p:cNvPr id="378" name="Google Shape;378;p32"/>
          <p:cNvPicPr preferRelativeResize="0"/>
          <p:nvPr/>
        </p:nvPicPr>
        <p:blipFill>
          <a:blip r:embed="rId4">
            <a:alphaModFix/>
          </a:blip>
          <a:stretch>
            <a:fillRect/>
          </a:stretch>
        </p:blipFill>
        <p:spPr>
          <a:xfrm>
            <a:off x="1330520" y="1708482"/>
            <a:ext cx="857175" cy="555275"/>
          </a:xfrm>
          <a:prstGeom prst="rect">
            <a:avLst/>
          </a:prstGeom>
          <a:noFill/>
          <a:ln>
            <a:noFill/>
          </a:ln>
        </p:spPr>
      </p:pic>
      <p:grpSp>
        <p:nvGrpSpPr>
          <p:cNvPr id="379" name="Google Shape;379;p32"/>
          <p:cNvGrpSpPr/>
          <p:nvPr/>
        </p:nvGrpSpPr>
        <p:grpSpPr>
          <a:xfrm>
            <a:off x="4392638" y="1639163"/>
            <a:ext cx="1699200" cy="693900"/>
            <a:chOff x="4392638" y="1639163"/>
            <a:chExt cx="1699200" cy="693900"/>
          </a:xfrm>
        </p:grpSpPr>
        <p:sp>
          <p:nvSpPr>
            <p:cNvPr id="380" name="Google Shape;380;p32"/>
            <p:cNvSpPr/>
            <p:nvPr/>
          </p:nvSpPr>
          <p:spPr>
            <a:xfrm>
              <a:off x="4392638" y="1639163"/>
              <a:ext cx="1699200" cy="6939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 name="Google Shape;381;p32"/>
            <p:cNvPicPr preferRelativeResize="0"/>
            <p:nvPr/>
          </p:nvPicPr>
          <p:blipFill>
            <a:blip r:embed="rId5">
              <a:alphaModFix/>
            </a:blip>
            <a:stretch>
              <a:fillRect/>
            </a:stretch>
          </p:blipFill>
          <p:spPr>
            <a:xfrm>
              <a:off x="4538725" y="1708500"/>
              <a:ext cx="1407074" cy="555275"/>
            </a:xfrm>
            <a:prstGeom prst="rect">
              <a:avLst/>
            </a:prstGeom>
            <a:noFill/>
            <a:ln>
              <a:noFill/>
            </a:ln>
          </p:spPr>
        </p:pic>
      </p:grpSp>
      <p:grpSp>
        <p:nvGrpSpPr>
          <p:cNvPr id="382" name="Google Shape;382;p32"/>
          <p:cNvGrpSpPr/>
          <p:nvPr/>
        </p:nvGrpSpPr>
        <p:grpSpPr>
          <a:xfrm>
            <a:off x="2305250" y="1651500"/>
            <a:ext cx="2323175" cy="400200"/>
            <a:chOff x="2305250" y="1651500"/>
            <a:chExt cx="2323175" cy="400200"/>
          </a:xfrm>
        </p:grpSpPr>
        <p:cxnSp>
          <p:nvCxnSpPr>
            <p:cNvPr id="383" name="Google Shape;383;p32"/>
            <p:cNvCxnSpPr/>
            <p:nvPr/>
          </p:nvCxnSpPr>
          <p:spPr>
            <a:xfrm rot="10800000">
              <a:off x="2305250" y="1851600"/>
              <a:ext cx="315300" cy="0"/>
            </a:xfrm>
            <a:prstGeom prst="straightConnector1">
              <a:avLst/>
            </a:prstGeom>
            <a:noFill/>
            <a:ln w="9525" cap="flat" cmpd="sng">
              <a:solidFill>
                <a:srgbClr val="76A5AF"/>
              </a:solidFill>
              <a:prstDash val="solid"/>
              <a:round/>
              <a:headEnd type="none" w="med" len="med"/>
              <a:tailEnd type="triangle" w="med" len="med"/>
            </a:ln>
          </p:spPr>
        </p:cxnSp>
        <p:sp>
          <p:nvSpPr>
            <p:cNvPr id="384" name="Google Shape;384;p32"/>
            <p:cNvSpPr txBox="1"/>
            <p:nvPr/>
          </p:nvSpPr>
          <p:spPr>
            <a:xfrm>
              <a:off x="2691025" y="1651500"/>
              <a:ext cx="193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solidFill>
                    <a:srgbClr val="76A5AF"/>
                  </a:solidFill>
                  <a:latin typeface="Lora"/>
                  <a:ea typeface="Lora"/>
                  <a:cs typeface="Lora"/>
                  <a:sym typeface="Lora"/>
                </a:rPr>
                <a:t>Left chiral field</a:t>
              </a:r>
              <a:endParaRPr>
                <a:solidFill>
                  <a:srgbClr val="76A5AF"/>
                </a:solidFill>
                <a:latin typeface="Lora"/>
                <a:ea typeface="Lora"/>
                <a:cs typeface="Lora"/>
                <a:sym typeface="Lora"/>
              </a:endParaRPr>
            </a:p>
          </p:txBody>
        </p:sp>
      </p:grpSp>
      <p:grpSp>
        <p:nvGrpSpPr>
          <p:cNvPr id="385" name="Google Shape;385;p32"/>
          <p:cNvGrpSpPr/>
          <p:nvPr/>
        </p:nvGrpSpPr>
        <p:grpSpPr>
          <a:xfrm>
            <a:off x="2305250" y="1958100"/>
            <a:ext cx="2323175" cy="400200"/>
            <a:chOff x="2305250" y="1958100"/>
            <a:chExt cx="2323175" cy="400200"/>
          </a:xfrm>
        </p:grpSpPr>
        <p:cxnSp>
          <p:nvCxnSpPr>
            <p:cNvPr id="386" name="Google Shape;386;p32"/>
            <p:cNvCxnSpPr/>
            <p:nvPr/>
          </p:nvCxnSpPr>
          <p:spPr>
            <a:xfrm rot="10800000">
              <a:off x="2305250" y="2158200"/>
              <a:ext cx="315300" cy="0"/>
            </a:xfrm>
            <a:prstGeom prst="straightConnector1">
              <a:avLst/>
            </a:prstGeom>
            <a:noFill/>
            <a:ln w="9525" cap="flat" cmpd="sng">
              <a:solidFill>
                <a:srgbClr val="76A5AF"/>
              </a:solidFill>
              <a:prstDash val="solid"/>
              <a:round/>
              <a:headEnd type="none" w="med" len="med"/>
              <a:tailEnd type="triangle" w="med" len="med"/>
            </a:ln>
          </p:spPr>
        </p:cxnSp>
        <p:sp>
          <p:nvSpPr>
            <p:cNvPr id="387" name="Google Shape;387;p32"/>
            <p:cNvSpPr txBox="1"/>
            <p:nvPr/>
          </p:nvSpPr>
          <p:spPr>
            <a:xfrm>
              <a:off x="2691025" y="1958100"/>
              <a:ext cx="193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solidFill>
                    <a:srgbClr val="76A5AF"/>
                  </a:solidFill>
                  <a:latin typeface="Lora"/>
                  <a:ea typeface="Lora"/>
                  <a:cs typeface="Lora"/>
                  <a:sym typeface="Lora"/>
                </a:rPr>
                <a:t>Right chiral field</a:t>
              </a:r>
              <a:endParaRPr>
                <a:solidFill>
                  <a:srgbClr val="76A5AF"/>
                </a:solidFill>
                <a:latin typeface="Lora"/>
                <a:ea typeface="Lora"/>
                <a:cs typeface="Lora"/>
                <a:sym typeface="Lora"/>
              </a:endParaRPr>
            </a:p>
          </p:txBody>
        </p:sp>
      </p:grpSp>
      <p:grpSp>
        <p:nvGrpSpPr>
          <p:cNvPr id="388" name="Google Shape;388;p32"/>
          <p:cNvGrpSpPr/>
          <p:nvPr/>
        </p:nvGrpSpPr>
        <p:grpSpPr>
          <a:xfrm>
            <a:off x="1330525" y="3093863"/>
            <a:ext cx="670500" cy="159850"/>
            <a:chOff x="1330525" y="3093863"/>
            <a:chExt cx="670500" cy="159850"/>
          </a:xfrm>
        </p:grpSpPr>
        <p:cxnSp>
          <p:nvCxnSpPr>
            <p:cNvPr id="389" name="Google Shape;389;p32"/>
            <p:cNvCxnSpPr/>
            <p:nvPr/>
          </p:nvCxnSpPr>
          <p:spPr>
            <a:xfrm rot="10800000" flipH="1">
              <a:off x="1330525" y="3252813"/>
              <a:ext cx="670500" cy="900"/>
            </a:xfrm>
            <a:prstGeom prst="straightConnector1">
              <a:avLst/>
            </a:prstGeom>
            <a:noFill/>
            <a:ln w="9525" cap="flat" cmpd="sng">
              <a:solidFill>
                <a:schemeClr val="dk1"/>
              </a:solidFill>
              <a:prstDash val="solid"/>
              <a:round/>
              <a:headEnd type="none" w="med" len="med"/>
              <a:tailEnd type="triangle" w="med" len="med"/>
            </a:ln>
          </p:spPr>
        </p:cxnSp>
        <p:cxnSp>
          <p:nvCxnSpPr>
            <p:cNvPr id="390" name="Google Shape;390;p32"/>
            <p:cNvCxnSpPr/>
            <p:nvPr/>
          </p:nvCxnSpPr>
          <p:spPr>
            <a:xfrm rot="10800000" flipH="1">
              <a:off x="1455350" y="3093863"/>
              <a:ext cx="349500" cy="3900"/>
            </a:xfrm>
            <a:prstGeom prst="straightConnector1">
              <a:avLst/>
            </a:prstGeom>
            <a:noFill/>
            <a:ln w="9525" cap="flat" cmpd="sng">
              <a:solidFill>
                <a:schemeClr val="dk1"/>
              </a:solidFill>
              <a:prstDash val="dot"/>
              <a:round/>
              <a:headEnd type="none" w="med" len="med"/>
              <a:tailEnd type="triangle" w="med" len="med"/>
            </a:ln>
          </p:spPr>
        </p:cxnSp>
      </p:grpSp>
      <p:sp>
        <p:nvSpPr>
          <p:cNvPr id="391" name="Google Shape;391;p32"/>
          <p:cNvSpPr txBox="1"/>
          <p:nvPr/>
        </p:nvSpPr>
        <p:spPr>
          <a:xfrm>
            <a:off x="2165125" y="2951300"/>
            <a:ext cx="45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solidFill>
                  <a:srgbClr val="76A5AF"/>
                </a:solidFill>
                <a:latin typeface="Lora"/>
                <a:ea typeface="Lora"/>
                <a:cs typeface="Lora"/>
                <a:sym typeface="Lora"/>
              </a:rPr>
              <a:t>RH</a:t>
            </a:r>
            <a:endParaRPr>
              <a:solidFill>
                <a:srgbClr val="76A5AF"/>
              </a:solidFill>
              <a:latin typeface="Lora"/>
              <a:ea typeface="Lora"/>
              <a:cs typeface="Lora"/>
              <a:sym typeface="Lora"/>
            </a:endParaRPr>
          </a:p>
        </p:txBody>
      </p:sp>
      <p:grpSp>
        <p:nvGrpSpPr>
          <p:cNvPr id="392" name="Google Shape;392;p32"/>
          <p:cNvGrpSpPr/>
          <p:nvPr/>
        </p:nvGrpSpPr>
        <p:grpSpPr>
          <a:xfrm>
            <a:off x="3209325" y="2951300"/>
            <a:ext cx="1391900" cy="400200"/>
            <a:chOff x="2899150" y="3103700"/>
            <a:chExt cx="1391900" cy="400200"/>
          </a:xfrm>
        </p:grpSpPr>
        <p:cxnSp>
          <p:nvCxnSpPr>
            <p:cNvPr id="393" name="Google Shape;393;p32"/>
            <p:cNvCxnSpPr/>
            <p:nvPr/>
          </p:nvCxnSpPr>
          <p:spPr>
            <a:xfrm rot="10800000" flipH="1">
              <a:off x="2899150" y="3405213"/>
              <a:ext cx="670500" cy="900"/>
            </a:xfrm>
            <a:prstGeom prst="straightConnector1">
              <a:avLst/>
            </a:prstGeom>
            <a:noFill/>
            <a:ln w="9525" cap="flat" cmpd="sng">
              <a:solidFill>
                <a:schemeClr val="dk1"/>
              </a:solidFill>
              <a:prstDash val="solid"/>
              <a:round/>
              <a:headEnd type="none" w="med" len="med"/>
              <a:tailEnd type="triangle" w="med" len="med"/>
            </a:ln>
          </p:spPr>
        </p:cxnSp>
        <p:cxnSp>
          <p:nvCxnSpPr>
            <p:cNvPr id="394" name="Google Shape;394;p32"/>
            <p:cNvCxnSpPr/>
            <p:nvPr/>
          </p:nvCxnSpPr>
          <p:spPr>
            <a:xfrm rot="10800000">
              <a:off x="3023975" y="3246263"/>
              <a:ext cx="349500" cy="3900"/>
            </a:xfrm>
            <a:prstGeom prst="straightConnector1">
              <a:avLst/>
            </a:prstGeom>
            <a:noFill/>
            <a:ln w="9525" cap="flat" cmpd="sng">
              <a:solidFill>
                <a:schemeClr val="dk1"/>
              </a:solidFill>
              <a:prstDash val="dot"/>
              <a:round/>
              <a:headEnd type="none" w="med" len="med"/>
              <a:tailEnd type="triangle" w="med" len="med"/>
            </a:ln>
          </p:spPr>
        </p:cxnSp>
        <p:sp>
          <p:nvSpPr>
            <p:cNvPr id="395" name="Google Shape;395;p32"/>
            <p:cNvSpPr txBox="1"/>
            <p:nvPr/>
          </p:nvSpPr>
          <p:spPr>
            <a:xfrm>
              <a:off x="3840750" y="3103700"/>
              <a:ext cx="45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solidFill>
                    <a:srgbClr val="76A5AF"/>
                  </a:solidFill>
                  <a:latin typeface="Lora"/>
                  <a:ea typeface="Lora"/>
                  <a:cs typeface="Lora"/>
                  <a:sym typeface="Lora"/>
                </a:rPr>
                <a:t>LH</a:t>
              </a:r>
              <a:endParaRPr>
                <a:solidFill>
                  <a:srgbClr val="76A5AF"/>
                </a:solidFill>
                <a:latin typeface="Lora"/>
                <a:ea typeface="Lora"/>
                <a:cs typeface="Lora"/>
                <a:sym typeface="Lora"/>
              </a:endParaRPr>
            </a:p>
          </p:txBody>
        </p:sp>
      </p:grpSp>
      <p:pic>
        <p:nvPicPr>
          <p:cNvPr id="396" name="Google Shape;396;p32"/>
          <p:cNvPicPr preferRelativeResize="0"/>
          <p:nvPr/>
        </p:nvPicPr>
        <p:blipFill rotWithShape="1">
          <a:blip r:embed="rId6">
            <a:alphaModFix/>
          </a:blip>
          <a:srcRect t="3642"/>
          <a:stretch/>
        </p:blipFill>
        <p:spPr>
          <a:xfrm>
            <a:off x="4973925" y="3247862"/>
            <a:ext cx="3777701" cy="1148200"/>
          </a:xfrm>
          <a:prstGeom prst="rect">
            <a:avLst/>
          </a:prstGeom>
          <a:noFill/>
          <a:ln>
            <a:noFill/>
          </a:ln>
        </p:spPr>
      </p:pic>
      <p:pic>
        <p:nvPicPr>
          <p:cNvPr id="397" name="Google Shape;397;p32"/>
          <p:cNvPicPr preferRelativeResize="0"/>
          <p:nvPr/>
        </p:nvPicPr>
        <p:blipFill>
          <a:blip r:embed="rId7">
            <a:alphaModFix/>
          </a:blip>
          <a:stretch>
            <a:fillRect/>
          </a:stretch>
        </p:blipFill>
        <p:spPr>
          <a:xfrm>
            <a:off x="875100" y="3903113"/>
            <a:ext cx="4098836" cy="40068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3"/>
          <p:cNvSpPr txBox="1"/>
          <p:nvPr/>
        </p:nvSpPr>
        <p:spPr>
          <a:xfrm>
            <a:off x="617375" y="383350"/>
            <a:ext cx="84039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High energetic muons flying through the detector </a:t>
            </a: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p:txBody>
      </p:sp>
      <p:sp>
        <p:nvSpPr>
          <p:cNvPr id="403" name="Google Shape;403;p33"/>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21</a:t>
            </a:fld>
            <a:endParaRPr/>
          </a:p>
        </p:txBody>
      </p:sp>
      <p:grpSp>
        <p:nvGrpSpPr>
          <p:cNvPr id="404" name="Google Shape;404;p33"/>
          <p:cNvGrpSpPr/>
          <p:nvPr/>
        </p:nvGrpSpPr>
        <p:grpSpPr>
          <a:xfrm>
            <a:off x="4134300" y="2021475"/>
            <a:ext cx="4240474" cy="2698125"/>
            <a:chOff x="4134300" y="2021475"/>
            <a:chExt cx="4240474" cy="2698125"/>
          </a:xfrm>
        </p:grpSpPr>
        <p:pic>
          <p:nvPicPr>
            <p:cNvPr id="405" name="Google Shape;405;p33"/>
            <p:cNvPicPr preferRelativeResize="0"/>
            <p:nvPr/>
          </p:nvPicPr>
          <p:blipFill>
            <a:blip r:embed="rId3">
              <a:alphaModFix/>
            </a:blip>
            <a:stretch>
              <a:fillRect/>
            </a:stretch>
          </p:blipFill>
          <p:spPr>
            <a:xfrm>
              <a:off x="4134300" y="2021475"/>
              <a:ext cx="4240474" cy="1908225"/>
            </a:xfrm>
            <a:prstGeom prst="rect">
              <a:avLst/>
            </a:prstGeom>
            <a:noFill/>
            <a:ln>
              <a:noFill/>
            </a:ln>
          </p:spPr>
        </p:pic>
        <p:sp>
          <p:nvSpPr>
            <p:cNvPr id="406" name="Google Shape;406;p33"/>
            <p:cNvSpPr txBox="1"/>
            <p:nvPr/>
          </p:nvSpPr>
          <p:spPr>
            <a:xfrm>
              <a:off x="4429500" y="4073100"/>
              <a:ext cx="3908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a:solidFill>
                    <a:srgbClr val="999999"/>
                  </a:solidFill>
                  <a:latin typeface="Lora"/>
                  <a:ea typeface="Lora"/>
                  <a:cs typeface="Lora"/>
                  <a:sym typeface="Lora"/>
                </a:rPr>
                <a:t>S. W. Li and J. F. Beacom, “Spallation backgrounds in super-kamiokande are made in muon-induced showers,” </a:t>
              </a:r>
              <a:r>
                <a:rPr lang="nl" sz="1000" i="1">
                  <a:solidFill>
                    <a:srgbClr val="999999"/>
                  </a:solidFill>
                  <a:latin typeface="Lora"/>
                  <a:ea typeface="Lora"/>
                  <a:cs typeface="Lora"/>
                  <a:sym typeface="Lora"/>
                </a:rPr>
                <a:t>Physical Review D</a:t>
              </a:r>
              <a:r>
                <a:rPr lang="nl" sz="1000">
                  <a:solidFill>
                    <a:srgbClr val="999999"/>
                  </a:solidFill>
                  <a:latin typeface="Lora"/>
                  <a:ea typeface="Lora"/>
                  <a:cs typeface="Lora"/>
                  <a:sym typeface="Lora"/>
                </a:rPr>
                <a:t>, vol. 91, no. 10, p. 105005, 2015</a:t>
              </a:r>
              <a:endParaRPr sz="1000">
                <a:solidFill>
                  <a:srgbClr val="999999"/>
                </a:solidFill>
                <a:latin typeface="Lora"/>
                <a:ea typeface="Lora"/>
                <a:cs typeface="Lora"/>
                <a:sym typeface="Lora"/>
              </a:endParaRPr>
            </a:p>
          </p:txBody>
        </p:sp>
      </p:grpSp>
      <p:grpSp>
        <p:nvGrpSpPr>
          <p:cNvPr id="407" name="Google Shape;407;p33"/>
          <p:cNvGrpSpPr/>
          <p:nvPr/>
        </p:nvGrpSpPr>
        <p:grpSpPr>
          <a:xfrm>
            <a:off x="681750" y="1130850"/>
            <a:ext cx="7955125" cy="3588750"/>
            <a:chOff x="681750" y="1130850"/>
            <a:chExt cx="7955125" cy="3588750"/>
          </a:xfrm>
        </p:grpSpPr>
        <p:sp>
          <p:nvSpPr>
            <p:cNvPr id="408" name="Google Shape;408;p33"/>
            <p:cNvSpPr txBox="1"/>
            <p:nvPr/>
          </p:nvSpPr>
          <p:spPr>
            <a:xfrm>
              <a:off x="769675" y="1130850"/>
              <a:ext cx="7867200" cy="9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dk1"/>
                  </a:solidFill>
                  <a:latin typeface="Lora"/>
                  <a:ea typeface="Lora"/>
                  <a:cs typeface="Lora"/>
                  <a:sym typeface="Lora"/>
                </a:rPr>
                <a:t>Muon track reconstruction and induced showers</a:t>
              </a:r>
              <a:endParaRPr sz="1600">
                <a:solidFill>
                  <a:schemeClr val="dk1"/>
                </a:solidFill>
                <a:latin typeface="Lora"/>
                <a:ea typeface="Lora"/>
                <a:cs typeface="Lora"/>
                <a:sym typeface="Lora"/>
              </a:endParaRPr>
            </a:p>
          </p:txBody>
        </p:sp>
        <p:grpSp>
          <p:nvGrpSpPr>
            <p:cNvPr id="409" name="Google Shape;409;p33"/>
            <p:cNvGrpSpPr/>
            <p:nvPr/>
          </p:nvGrpSpPr>
          <p:grpSpPr>
            <a:xfrm>
              <a:off x="681750" y="1726775"/>
              <a:ext cx="3613200" cy="2992825"/>
              <a:chOff x="681750" y="1726775"/>
              <a:chExt cx="3613200" cy="2992825"/>
            </a:xfrm>
          </p:grpSpPr>
          <p:pic>
            <p:nvPicPr>
              <p:cNvPr id="410" name="Google Shape;410;p33"/>
              <p:cNvPicPr preferRelativeResize="0"/>
              <p:nvPr/>
            </p:nvPicPr>
            <p:blipFill>
              <a:blip r:embed="rId4">
                <a:alphaModFix/>
              </a:blip>
              <a:stretch>
                <a:fillRect/>
              </a:stretch>
            </p:blipFill>
            <p:spPr>
              <a:xfrm>
                <a:off x="1055175" y="1726775"/>
                <a:ext cx="2778375" cy="2236525"/>
              </a:xfrm>
              <a:prstGeom prst="rect">
                <a:avLst/>
              </a:prstGeom>
              <a:noFill/>
              <a:ln>
                <a:noFill/>
              </a:ln>
            </p:spPr>
          </p:pic>
          <p:sp>
            <p:nvSpPr>
              <p:cNvPr id="411" name="Google Shape;411;p33"/>
              <p:cNvSpPr txBox="1"/>
              <p:nvPr/>
            </p:nvSpPr>
            <p:spPr>
              <a:xfrm>
                <a:off x="681750" y="4073100"/>
                <a:ext cx="361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a:solidFill>
                      <a:srgbClr val="999999"/>
                    </a:solidFill>
                    <a:latin typeface="Lora"/>
                    <a:ea typeface="Lora"/>
                    <a:cs typeface="Lora"/>
                    <a:sym typeface="Lora"/>
                  </a:rPr>
                  <a:t>O. Hideyoshi, High Sensitivity Search for Neutrinoless Double-Beta Decay in KamLAND-Zen with Double Amount of 136Xe. PhD thesis, Tohoku University, 2020.</a:t>
                </a:r>
                <a:endParaRPr sz="1000">
                  <a:solidFill>
                    <a:srgbClr val="999999"/>
                  </a:solidFill>
                  <a:latin typeface="Lora"/>
                  <a:ea typeface="Lora"/>
                  <a:cs typeface="Lora"/>
                  <a:sym typeface="Lora"/>
                </a:endParaRPr>
              </a:p>
            </p:txBody>
          </p:sp>
        </p:grpSp>
      </p:grpSp>
      <p:sp>
        <p:nvSpPr>
          <p:cNvPr id="412" name="Google Shape;412;p33"/>
          <p:cNvSpPr txBox="1"/>
          <p:nvPr/>
        </p:nvSpPr>
        <p:spPr>
          <a:xfrm>
            <a:off x="16230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KamLAND</a:t>
            </a:r>
            <a:r>
              <a:rPr lang="nl" sz="1300">
                <a:solidFill>
                  <a:srgbClr val="EFEFEF"/>
                </a:solidFill>
              </a:rPr>
              <a:t>-</a:t>
            </a:r>
            <a:r>
              <a:rPr lang="nl" sz="1300">
                <a:solidFill>
                  <a:srgbClr val="EFEFEF"/>
                </a:solidFill>
                <a:latin typeface="Alegreya Sans"/>
                <a:ea typeface="Alegreya Sans"/>
                <a:cs typeface="Alegreya Sans"/>
                <a:sym typeface="Alegreya Sans"/>
              </a:rPr>
              <a:t>Zen experiment</a:t>
            </a:r>
            <a:r>
              <a:rPr lang="nl" sz="1300">
                <a:solidFill>
                  <a:srgbClr val="999999"/>
                </a:solidFill>
                <a:latin typeface="Alegreya Sans"/>
                <a:ea typeface="Alegreya Sans"/>
                <a:cs typeface="Alegreya Sans"/>
                <a:sym typeface="Alegreya Sans"/>
              </a:rPr>
              <a:t> </a:t>
            </a:r>
            <a:r>
              <a:rPr lang="nl" sz="1300">
                <a:solidFill>
                  <a:schemeClr val="lt2"/>
                </a:solidFill>
                <a:latin typeface="Alegreya Sans"/>
                <a:ea typeface="Alegreya Sans"/>
                <a:cs typeface="Alegreya Sans"/>
                <a:sym typeface="Alegreya Sans"/>
              </a:rPr>
              <a:t>| </a:t>
            </a:r>
            <a:r>
              <a:rPr lang="nl" sz="1300">
                <a:solidFill>
                  <a:srgbClr val="999999"/>
                </a:solidFill>
                <a:latin typeface="Alegreya Sans"/>
                <a:ea typeface="Alegreya Sans"/>
                <a:cs typeface="Alegreya Sans"/>
                <a:sym typeface="Alegreya Sans"/>
              </a:rPr>
              <a:t>muon spallation</a:t>
            </a:r>
            <a:r>
              <a:rPr lang="nl" sz="1300">
                <a:solidFill>
                  <a:schemeClr val="lt2"/>
                </a:solidFill>
                <a:latin typeface="Alegreya Sans"/>
                <a:ea typeface="Alegreya Sans"/>
                <a:cs typeface="Alegreya Sans"/>
                <a:sym typeface="Alegreya Sans"/>
              </a:rPr>
              <a:t> | FLUKA</a:t>
            </a:r>
            <a:endParaRPr sz="1300">
              <a:solidFill>
                <a:schemeClr val="lt2"/>
              </a:solidFill>
              <a:latin typeface="Alegreya Sans"/>
              <a:ea typeface="Alegreya Sans"/>
              <a:cs typeface="Alegreya Sans"/>
              <a:sym typeface="Alegrey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4"/>
          <p:cNvSpPr txBox="1"/>
          <p:nvPr/>
        </p:nvSpPr>
        <p:spPr>
          <a:xfrm>
            <a:off x="617375" y="383350"/>
            <a:ext cx="7312200"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sz="2200" b="1">
                <a:solidFill>
                  <a:srgbClr val="76A5AF"/>
                </a:solidFill>
                <a:latin typeface="Lora"/>
                <a:ea typeface="Lora"/>
                <a:cs typeface="Lora"/>
                <a:sym typeface="Lora"/>
              </a:rPr>
              <a:t>High energetic muons flying through the detector </a:t>
            </a:r>
            <a:endParaRPr sz="1600">
              <a:solidFill>
                <a:srgbClr val="76A5A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sz="1600">
              <a:solidFill>
                <a:srgbClr val="76A5A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sz="1600">
              <a:solidFill>
                <a:srgbClr val="76A5A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sz="1600">
              <a:solidFill>
                <a:srgbClr val="76A5AF"/>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2200" b="1">
              <a:solidFill>
                <a:srgbClr val="76A5AF"/>
              </a:solidFill>
              <a:latin typeface="Lora"/>
              <a:ea typeface="Lora"/>
              <a:cs typeface="Lora"/>
              <a:sym typeface="Lora"/>
            </a:endParaRPr>
          </a:p>
        </p:txBody>
      </p:sp>
      <p:sp>
        <p:nvSpPr>
          <p:cNvPr id="418" name="Google Shape;418;p34"/>
          <p:cNvSpPr txBox="1"/>
          <p:nvPr/>
        </p:nvSpPr>
        <p:spPr>
          <a:xfrm>
            <a:off x="769675" y="1130850"/>
            <a:ext cx="7867200" cy="9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dk1"/>
                </a:solidFill>
                <a:latin typeface="Lora"/>
                <a:ea typeface="Lora"/>
                <a:cs typeface="Lora"/>
                <a:sym typeface="Lora"/>
              </a:rPr>
              <a:t>Triple coincidence tagging of muon spallation products</a:t>
            </a:r>
            <a:endParaRPr sz="1600">
              <a:solidFill>
                <a:schemeClr val="dk1"/>
              </a:solidFill>
              <a:latin typeface="Lora"/>
              <a:ea typeface="Lora"/>
              <a:cs typeface="Lora"/>
              <a:sym typeface="Lora"/>
            </a:endParaRPr>
          </a:p>
        </p:txBody>
      </p:sp>
      <p:sp>
        <p:nvSpPr>
          <p:cNvPr id="419" name="Google Shape;419;p34"/>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22</a:t>
            </a:fld>
            <a:endParaRPr/>
          </a:p>
        </p:txBody>
      </p:sp>
      <p:grpSp>
        <p:nvGrpSpPr>
          <p:cNvPr id="420" name="Google Shape;420;p34"/>
          <p:cNvGrpSpPr/>
          <p:nvPr/>
        </p:nvGrpSpPr>
        <p:grpSpPr>
          <a:xfrm>
            <a:off x="1842175" y="1928375"/>
            <a:ext cx="5390837" cy="2747550"/>
            <a:chOff x="1842175" y="1928375"/>
            <a:chExt cx="5390837" cy="2747550"/>
          </a:xfrm>
        </p:grpSpPr>
        <p:pic>
          <p:nvPicPr>
            <p:cNvPr id="421" name="Google Shape;421;p34"/>
            <p:cNvPicPr preferRelativeResize="0"/>
            <p:nvPr/>
          </p:nvPicPr>
          <p:blipFill rotWithShape="1">
            <a:blip r:embed="rId3">
              <a:alphaModFix/>
            </a:blip>
            <a:srcRect r="36636"/>
            <a:stretch/>
          </p:blipFill>
          <p:spPr>
            <a:xfrm>
              <a:off x="1842175" y="1928375"/>
              <a:ext cx="5321926" cy="2144100"/>
            </a:xfrm>
            <a:prstGeom prst="rect">
              <a:avLst/>
            </a:prstGeom>
            <a:noFill/>
            <a:ln>
              <a:noFill/>
            </a:ln>
          </p:spPr>
        </p:pic>
        <p:sp>
          <p:nvSpPr>
            <p:cNvPr id="422" name="Google Shape;422;p34"/>
            <p:cNvSpPr txBox="1"/>
            <p:nvPr/>
          </p:nvSpPr>
          <p:spPr>
            <a:xfrm>
              <a:off x="1911012" y="4183325"/>
              <a:ext cx="5322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000">
                  <a:solidFill>
                    <a:srgbClr val="999999"/>
                  </a:solidFill>
                  <a:latin typeface="Lora"/>
                  <a:ea typeface="Lora"/>
                  <a:cs typeface="Lora"/>
                  <a:sym typeface="Lora"/>
                </a:rPr>
                <a:t>O. Hideyoshi, High Sensitivity Search for Neutrinoless Double-Beta Decay in KamLAND-Zen with Double Amount of 136Xe. PhD thesis, Tohoku University, 2020.</a:t>
              </a:r>
              <a:endParaRPr sz="1000">
                <a:solidFill>
                  <a:srgbClr val="999999"/>
                </a:solidFill>
                <a:latin typeface="Lora"/>
                <a:ea typeface="Lora"/>
                <a:cs typeface="Lora"/>
                <a:sym typeface="Lora"/>
              </a:endParaRPr>
            </a:p>
          </p:txBody>
        </p:sp>
      </p:grpSp>
      <p:sp>
        <p:nvSpPr>
          <p:cNvPr id="423" name="Google Shape;423;p34"/>
          <p:cNvSpPr txBox="1"/>
          <p:nvPr/>
        </p:nvSpPr>
        <p:spPr>
          <a:xfrm>
            <a:off x="16230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KamLAND</a:t>
            </a:r>
            <a:r>
              <a:rPr lang="nl" sz="1300">
                <a:solidFill>
                  <a:srgbClr val="EFEFEF"/>
                </a:solidFill>
              </a:rPr>
              <a:t>-</a:t>
            </a:r>
            <a:r>
              <a:rPr lang="nl" sz="1300">
                <a:solidFill>
                  <a:srgbClr val="EFEFEF"/>
                </a:solidFill>
                <a:latin typeface="Alegreya Sans"/>
                <a:ea typeface="Alegreya Sans"/>
                <a:cs typeface="Alegreya Sans"/>
                <a:sym typeface="Alegreya Sans"/>
              </a:rPr>
              <a:t>Zen experiment</a:t>
            </a:r>
            <a:r>
              <a:rPr lang="nl" sz="1300">
                <a:solidFill>
                  <a:srgbClr val="999999"/>
                </a:solidFill>
                <a:latin typeface="Alegreya Sans"/>
                <a:ea typeface="Alegreya Sans"/>
                <a:cs typeface="Alegreya Sans"/>
                <a:sym typeface="Alegreya Sans"/>
              </a:rPr>
              <a:t> </a:t>
            </a:r>
            <a:r>
              <a:rPr lang="nl" sz="1300">
                <a:solidFill>
                  <a:schemeClr val="lt2"/>
                </a:solidFill>
                <a:latin typeface="Alegreya Sans"/>
                <a:ea typeface="Alegreya Sans"/>
                <a:cs typeface="Alegreya Sans"/>
                <a:sym typeface="Alegreya Sans"/>
              </a:rPr>
              <a:t>| </a:t>
            </a:r>
            <a:r>
              <a:rPr lang="nl" sz="1300">
                <a:solidFill>
                  <a:srgbClr val="999999"/>
                </a:solidFill>
                <a:latin typeface="Alegreya Sans"/>
                <a:ea typeface="Alegreya Sans"/>
                <a:cs typeface="Alegreya Sans"/>
                <a:sym typeface="Alegreya Sans"/>
              </a:rPr>
              <a:t>muon spallation</a:t>
            </a:r>
            <a:r>
              <a:rPr lang="nl" sz="1300">
                <a:solidFill>
                  <a:schemeClr val="lt2"/>
                </a:solidFill>
                <a:latin typeface="Alegreya Sans"/>
                <a:ea typeface="Alegreya Sans"/>
                <a:cs typeface="Alegreya Sans"/>
                <a:sym typeface="Alegreya Sans"/>
              </a:rPr>
              <a:t> | FLUKA</a:t>
            </a:r>
            <a:endParaRPr sz="1300">
              <a:solidFill>
                <a:schemeClr val="lt2"/>
              </a:solidFill>
              <a:latin typeface="Alegreya Sans"/>
              <a:ea typeface="Alegreya Sans"/>
              <a:cs typeface="Alegreya Sans"/>
              <a:sym typeface="Alegrey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5"/>
          <p:cNvSpPr txBox="1"/>
          <p:nvPr/>
        </p:nvSpPr>
        <p:spPr>
          <a:xfrm>
            <a:off x="6462325" y="0"/>
            <a:ext cx="26820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35"/>
          <p:cNvSpPr txBox="1"/>
          <p:nvPr/>
        </p:nvSpPr>
        <p:spPr>
          <a:xfrm>
            <a:off x="347625" y="266300"/>
            <a:ext cx="6940800"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2200" b="1">
                <a:solidFill>
                  <a:srgbClr val="76A5AF"/>
                </a:solidFill>
                <a:latin typeface="Lora"/>
                <a:ea typeface="Lora"/>
                <a:cs typeface="Lora"/>
                <a:sym typeface="Lora"/>
              </a:rPr>
              <a:t>Kamioka Liquid Scintillator Antineutrino Detector</a:t>
            </a: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2200" b="1">
              <a:solidFill>
                <a:srgbClr val="76A5AF"/>
              </a:solidFill>
              <a:latin typeface="Lora"/>
              <a:ea typeface="Lora"/>
              <a:cs typeface="Lora"/>
              <a:sym typeface="Lora"/>
            </a:endParaRPr>
          </a:p>
        </p:txBody>
      </p:sp>
      <p:sp>
        <p:nvSpPr>
          <p:cNvPr id="430" name="Google Shape;430;p35"/>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23</a:t>
            </a:fld>
            <a:endParaRPr/>
          </a:p>
        </p:txBody>
      </p:sp>
      <p:sp>
        <p:nvSpPr>
          <p:cNvPr id="431" name="Google Shape;431;p35"/>
          <p:cNvSpPr txBox="1"/>
          <p:nvPr/>
        </p:nvSpPr>
        <p:spPr>
          <a:xfrm>
            <a:off x="6496375" y="1121200"/>
            <a:ext cx="2778300" cy="1169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b="1">
                <a:solidFill>
                  <a:srgbClr val="434343"/>
                </a:solidFill>
                <a:latin typeface="Lora"/>
                <a:ea typeface="Lora"/>
                <a:cs typeface="Lora"/>
                <a:sym typeface="Lora"/>
              </a:rPr>
              <a:t>Inner detector</a:t>
            </a:r>
            <a:endParaRPr sz="1600" b="1">
              <a:solidFill>
                <a:srgbClr val="434343"/>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 1300 17-inch PMTs</a:t>
            </a:r>
            <a:endParaRPr sz="1600">
              <a:solidFill>
                <a:srgbClr val="434343"/>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 550 20-inch PMTs</a:t>
            </a:r>
            <a:endParaRPr sz="1600">
              <a:solidFill>
                <a:srgbClr val="434343"/>
              </a:solidFill>
              <a:latin typeface="Lora"/>
              <a:ea typeface="Lora"/>
              <a:cs typeface="Lora"/>
              <a:sym typeface="Lora"/>
            </a:endParaRPr>
          </a:p>
        </p:txBody>
      </p:sp>
      <p:pic>
        <p:nvPicPr>
          <p:cNvPr id="432" name="Google Shape;432;p35"/>
          <p:cNvPicPr preferRelativeResize="0"/>
          <p:nvPr/>
        </p:nvPicPr>
        <p:blipFill rotWithShape="1">
          <a:blip r:embed="rId3">
            <a:alphaModFix/>
          </a:blip>
          <a:srcRect b="8391"/>
          <a:stretch/>
        </p:blipFill>
        <p:spPr>
          <a:xfrm>
            <a:off x="581025" y="784275"/>
            <a:ext cx="2857500" cy="3781074"/>
          </a:xfrm>
          <a:prstGeom prst="rect">
            <a:avLst/>
          </a:prstGeom>
          <a:noFill/>
          <a:ln>
            <a:noFill/>
          </a:ln>
        </p:spPr>
      </p:pic>
      <p:pic>
        <p:nvPicPr>
          <p:cNvPr id="433" name="Google Shape;433;p35"/>
          <p:cNvPicPr preferRelativeResize="0"/>
          <p:nvPr/>
        </p:nvPicPr>
        <p:blipFill>
          <a:blip r:embed="rId4">
            <a:alphaModFix/>
          </a:blip>
          <a:stretch>
            <a:fillRect/>
          </a:stretch>
        </p:blipFill>
        <p:spPr>
          <a:xfrm>
            <a:off x="3438525" y="1125366"/>
            <a:ext cx="2857499" cy="1446384"/>
          </a:xfrm>
          <a:prstGeom prst="rect">
            <a:avLst/>
          </a:prstGeom>
          <a:noFill/>
          <a:ln>
            <a:noFill/>
          </a:ln>
        </p:spPr>
      </p:pic>
      <p:grpSp>
        <p:nvGrpSpPr>
          <p:cNvPr id="434" name="Google Shape;434;p35"/>
          <p:cNvGrpSpPr/>
          <p:nvPr/>
        </p:nvGrpSpPr>
        <p:grpSpPr>
          <a:xfrm>
            <a:off x="1582775" y="2609800"/>
            <a:ext cx="1817206" cy="459150"/>
            <a:chOff x="1582775" y="2609800"/>
            <a:chExt cx="1817206" cy="459150"/>
          </a:xfrm>
        </p:grpSpPr>
        <p:pic>
          <p:nvPicPr>
            <p:cNvPr id="435" name="Google Shape;435;p35"/>
            <p:cNvPicPr preferRelativeResize="0"/>
            <p:nvPr/>
          </p:nvPicPr>
          <p:blipFill>
            <a:blip r:embed="rId5">
              <a:alphaModFix/>
            </a:blip>
            <a:stretch>
              <a:fillRect/>
            </a:stretch>
          </p:blipFill>
          <p:spPr>
            <a:xfrm>
              <a:off x="1582775" y="2820250"/>
              <a:ext cx="331606" cy="248700"/>
            </a:xfrm>
            <a:prstGeom prst="rect">
              <a:avLst/>
            </a:prstGeom>
            <a:noFill/>
            <a:ln>
              <a:noFill/>
            </a:ln>
          </p:spPr>
        </p:pic>
        <p:cxnSp>
          <p:nvCxnSpPr>
            <p:cNvPr id="436" name="Google Shape;436;p35"/>
            <p:cNvCxnSpPr>
              <a:stCxn id="435" idx="3"/>
            </p:cNvCxnSpPr>
            <p:nvPr/>
          </p:nvCxnSpPr>
          <p:spPr>
            <a:xfrm rot="10800000" flipH="1">
              <a:off x="1914381" y="2609800"/>
              <a:ext cx="1485600" cy="334800"/>
            </a:xfrm>
            <a:prstGeom prst="straightConnector1">
              <a:avLst/>
            </a:prstGeom>
            <a:noFill/>
            <a:ln w="9525" cap="flat" cmpd="sng">
              <a:solidFill>
                <a:srgbClr val="FF9900"/>
              </a:solidFill>
              <a:prstDash val="solid"/>
              <a:round/>
              <a:headEnd type="none" w="med" len="med"/>
              <a:tailEnd type="triangle" w="med" len="med"/>
            </a:ln>
          </p:spPr>
        </p:cxnSp>
      </p:grpSp>
      <p:sp>
        <p:nvSpPr>
          <p:cNvPr id="437" name="Google Shape;437;p35"/>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999999"/>
                </a:solidFill>
                <a:latin typeface="Alegreya Sans"/>
                <a:ea typeface="Alegreya Sans"/>
                <a:cs typeface="Alegreya Sans"/>
                <a:sym typeface="Alegreya Sans"/>
              </a:rPr>
              <a:t>KamLAND</a:t>
            </a:r>
            <a:r>
              <a:rPr lang="nl" sz="1300">
                <a:solidFill>
                  <a:srgbClr val="999999"/>
                </a:solidFill>
              </a:rPr>
              <a:t> </a:t>
            </a:r>
            <a:r>
              <a:rPr lang="nl" sz="1300">
                <a:solidFill>
                  <a:srgbClr val="999999"/>
                </a:solidFill>
                <a:latin typeface="Alegreya Sans"/>
                <a:ea typeface="Alegreya Sans"/>
                <a:cs typeface="Alegreya Sans"/>
                <a:sym typeface="Alegreya Sans"/>
              </a:rPr>
              <a:t>detector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Results </a:t>
            </a:r>
            <a:endParaRPr sz="1300">
              <a:solidFill>
                <a:schemeClr val="lt2"/>
              </a:solidFill>
              <a:latin typeface="Alegreya Sans"/>
              <a:ea typeface="Alegreya Sans"/>
              <a:cs typeface="Alegreya Sans"/>
              <a:sym typeface="Alegreya Sans"/>
            </a:endParaRPr>
          </a:p>
        </p:txBody>
      </p:sp>
      <p:grpSp>
        <p:nvGrpSpPr>
          <p:cNvPr id="438" name="Google Shape;438;p35"/>
          <p:cNvGrpSpPr/>
          <p:nvPr/>
        </p:nvGrpSpPr>
        <p:grpSpPr>
          <a:xfrm>
            <a:off x="6496375" y="2454425"/>
            <a:ext cx="2710200" cy="2094497"/>
            <a:chOff x="6496375" y="2454425"/>
            <a:chExt cx="2710200" cy="2094497"/>
          </a:xfrm>
        </p:grpSpPr>
        <p:sp>
          <p:nvSpPr>
            <p:cNvPr id="439" name="Google Shape;439;p35"/>
            <p:cNvSpPr txBox="1"/>
            <p:nvPr/>
          </p:nvSpPr>
          <p:spPr>
            <a:xfrm>
              <a:off x="6496375" y="2454425"/>
              <a:ext cx="2710200" cy="184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l" sz="1600" b="1">
                  <a:solidFill>
                    <a:srgbClr val="434343"/>
                  </a:solidFill>
                  <a:latin typeface="Lora"/>
                  <a:ea typeface="Lora"/>
                  <a:cs typeface="Lora"/>
                  <a:sym typeface="Lora"/>
                </a:rPr>
                <a:t>Energy resolution</a:t>
              </a:r>
              <a:endParaRPr sz="1600" b="1">
                <a:solidFill>
                  <a:srgbClr val="434343"/>
                </a:solidFill>
                <a:latin typeface="Lora"/>
                <a:ea typeface="Lora"/>
                <a:cs typeface="Lora"/>
                <a:sym typeface="Lora"/>
              </a:endParaRPr>
            </a:p>
            <a:p>
              <a:pPr marL="0" lvl="0" indent="0" algn="l" rtl="0">
                <a:lnSpc>
                  <a:spcPct val="115000"/>
                </a:lnSpc>
                <a:spcBef>
                  <a:spcPts val="0"/>
                </a:spcBef>
                <a:spcAft>
                  <a:spcPts val="0"/>
                </a:spcAft>
                <a:buNone/>
              </a:pPr>
              <a:endParaRPr sz="1600" b="1">
                <a:solidFill>
                  <a:srgbClr val="434343"/>
                </a:solidFill>
                <a:latin typeface="Lora"/>
                <a:ea typeface="Lora"/>
                <a:cs typeface="Lora"/>
                <a:sym typeface="Lora"/>
              </a:endParaRPr>
            </a:p>
            <a:p>
              <a:pPr marL="0" lvl="0" indent="0" algn="l" rtl="0">
                <a:lnSpc>
                  <a:spcPct val="115000"/>
                </a:lnSpc>
                <a:spcBef>
                  <a:spcPts val="0"/>
                </a:spcBef>
                <a:spcAft>
                  <a:spcPts val="0"/>
                </a:spcAft>
                <a:buNone/>
              </a:pPr>
              <a:endParaRPr sz="1600" b="1">
                <a:solidFill>
                  <a:srgbClr val="434343"/>
                </a:solidFill>
                <a:latin typeface="Lora"/>
                <a:ea typeface="Lora"/>
                <a:cs typeface="Lora"/>
                <a:sym typeface="Lora"/>
              </a:endParaRPr>
            </a:p>
            <a:p>
              <a:pPr marL="0" lvl="0" indent="0" algn="l" rtl="0">
                <a:lnSpc>
                  <a:spcPct val="115000"/>
                </a:lnSpc>
                <a:spcBef>
                  <a:spcPts val="0"/>
                </a:spcBef>
                <a:spcAft>
                  <a:spcPts val="0"/>
                </a:spcAft>
                <a:buNone/>
              </a:pPr>
              <a:endParaRPr sz="1600" b="1">
                <a:solidFill>
                  <a:srgbClr val="434343"/>
                </a:solidFill>
                <a:latin typeface="Lora"/>
                <a:ea typeface="Lora"/>
                <a:cs typeface="Lora"/>
                <a:sym typeface="Lora"/>
              </a:endParaRPr>
            </a:p>
            <a:p>
              <a:pPr marL="0" lvl="0" indent="0" algn="l" rtl="0">
                <a:lnSpc>
                  <a:spcPct val="115000"/>
                </a:lnSpc>
                <a:spcBef>
                  <a:spcPts val="0"/>
                </a:spcBef>
                <a:spcAft>
                  <a:spcPts val="0"/>
                </a:spcAft>
                <a:buNone/>
              </a:pPr>
              <a:r>
                <a:rPr lang="nl" sz="1600" b="1">
                  <a:solidFill>
                    <a:srgbClr val="434343"/>
                  </a:solidFill>
                  <a:latin typeface="Lora"/>
                  <a:ea typeface="Lora"/>
                  <a:cs typeface="Lora"/>
                  <a:sym typeface="Lora"/>
                </a:rPr>
                <a:t>Position resolution</a:t>
              </a:r>
              <a:endParaRPr sz="1600" b="1">
                <a:solidFill>
                  <a:srgbClr val="434343"/>
                </a:solidFill>
                <a:latin typeface="Lora"/>
                <a:ea typeface="Lora"/>
                <a:cs typeface="Lora"/>
                <a:sym typeface="Lora"/>
              </a:endParaRPr>
            </a:p>
            <a:p>
              <a:pPr marL="0" lvl="0" indent="0" algn="l" rtl="0">
                <a:lnSpc>
                  <a:spcPct val="115000"/>
                </a:lnSpc>
                <a:spcBef>
                  <a:spcPts val="0"/>
                </a:spcBef>
                <a:spcAft>
                  <a:spcPts val="0"/>
                </a:spcAft>
                <a:buNone/>
              </a:pPr>
              <a:endParaRPr sz="1600" b="1">
                <a:solidFill>
                  <a:srgbClr val="434343"/>
                </a:solidFill>
                <a:latin typeface="Lora"/>
                <a:ea typeface="Lora"/>
                <a:cs typeface="Lora"/>
                <a:sym typeface="Lora"/>
              </a:endParaRPr>
            </a:p>
          </p:txBody>
        </p:sp>
        <p:pic>
          <p:nvPicPr>
            <p:cNvPr id="440" name="Google Shape;440;p35"/>
            <p:cNvPicPr preferRelativeResize="0"/>
            <p:nvPr/>
          </p:nvPicPr>
          <p:blipFill>
            <a:blip r:embed="rId6">
              <a:alphaModFix/>
            </a:blip>
            <a:stretch>
              <a:fillRect/>
            </a:stretch>
          </p:blipFill>
          <p:spPr>
            <a:xfrm>
              <a:off x="7021175" y="2955875"/>
              <a:ext cx="1116800" cy="468483"/>
            </a:xfrm>
            <a:prstGeom prst="rect">
              <a:avLst/>
            </a:prstGeom>
            <a:noFill/>
            <a:ln>
              <a:noFill/>
            </a:ln>
          </p:spPr>
        </p:pic>
        <p:pic>
          <p:nvPicPr>
            <p:cNvPr id="441" name="Google Shape;441;p35"/>
            <p:cNvPicPr preferRelativeResize="0"/>
            <p:nvPr/>
          </p:nvPicPr>
          <p:blipFill>
            <a:blip r:embed="rId7">
              <a:alphaModFix/>
            </a:blip>
            <a:stretch>
              <a:fillRect/>
            </a:stretch>
          </p:blipFill>
          <p:spPr>
            <a:xfrm>
              <a:off x="7021185" y="4089322"/>
              <a:ext cx="1116798" cy="459600"/>
            </a:xfrm>
            <a:prstGeom prst="rect">
              <a:avLst/>
            </a:prstGeom>
            <a:noFill/>
            <a:ln>
              <a:noFill/>
            </a:ln>
          </p:spPr>
        </p:pic>
      </p:grpSp>
      <p:grpSp>
        <p:nvGrpSpPr>
          <p:cNvPr id="442" name="Google Shape;442;p35"/>
          <p:cNvGrpSpPr/>
          <p:nvPr/>
        </p:nvGrpSpPr>
        <p:grpSpPr>
          <a:xfrm>
            <a:off x="3552350" y="2937188"/>
            <a:ext cx="3849925" cy="646500"/>
            <a:chOff x="3552350" y="2937188"/>
            <a:chExt cx="3849925" cy="646500"/>
          </a:xfrm>
        </p:grpSpPr>
        <p:sp>
          <p:nvSpPr>
            <p:cNvPr id="443" name="Google Shape;443;p35"/>
            <p:cNvSpPr/>
            <p:nvPr/>
          </p:nvSpPr>
          <p:spPr>
            <a:xfrm>
              <a:off x="3552350" y="2969750"/>
              <a:ext cx="1759200" cy="3879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txBox="1"/>
            <p:nvPr/>
          </p:nvSpPr>
          <p:spPr>
            <a:xfrm>
              <a:off x="3552375" y="2937188"/>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lt1"/>
                  </a:solidFill>
                  <a:latin typeface="Lora"/>
                  <a:ea typeface="Lora"/>
                  <a:cs typeface="Lora"/>
                  <a:sym typeface="Lora"/>
                </a:rPr>
                <a:t>Charge &amp; Timing</a:t>
              </a:r>
              <a:endParaRPr sz="1600">
                <a:solidFill>
                  <a:schemeClr val="lt1"/>
                </a:solidFill>
                <a:latin typeface="Lora"/>
                <a:ea typeface="Lora"/>
                <a:cs typeface="Lora"/>
                <a:sym typeface="Lora"/>
              </a:endParaRPr>
            </a:p>
          </p:txBody>
        </p:sp>
      </p:grpSp>
      <p:grpSp>
        <p:nvGrpSpPr>
          <p:cNvPr id="445" name="Google Shape;445;p35"/>
          <p:cNvGrpSpPr/>
          <p:nvPr/>
        </p:nvGrpSpPr>
        <p:grpSpPr>
          <a:xfrm>
            <a:off x="3552375" y="3862000"/>
            <a:ext cx="3849900" cy="646500"/>
            <a:chOff x="3552375" y="3862000"/>
            <a:chExt cx="3849900" cy="646500"/>
          </a:xfrm>
        </p:grpSpPr>
        <p:sp>
          <p:nvSpPr>
            <p:cNvPr id="446" name="Google Shape;446;p35"/>
            <p:cNvSpPr/>
            <p:nvPr/>
          </p:nvSpPr>
          <p:spPr>
            <a:xfrm>
              <a:off x="3552375" y="3878275"/>
              <a:ext cx="1759200" cy="3879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txBox="1"/>
            <p:nvPr/>
          </p:nvSpPr>
          <p:spPr>
            <a:xfrm>
              <a:off x="3552375" y="386200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lt1"/>
                  </a:solidFill>
                  <a:latin typeface="Lora"/>
                  <a:ea typeface="Lora"/>
                  <a:cs typeface="Lora"/>
                  <a:sym typeface="Lora"/>
                </a:rPr>
                <a:t>Energy &amp; Vertex</a:t>
              </a:r>
              <a:endParaRPr sz="1600">
                <a:solidFill>
                  <a:schemeClr val="lt1"/>
                </a:solidFill>
                <a:latin typeface="Lora"/>
                <a:ea typeface="Lora"/>
                <a:cs typeface="Lora"/>
                <a:sym typeface="Lora"/>
              </a:endParaRPr>
            </a:p>
          </p:txBody>
        </p:sp>
      </p:grpSp>
      <p:cxnSp>
        <p:nvCxnSpPr>
          <p:cNvPr id="448" name="Google Shape;448;p35"/>
          <p:cNvCxnSpPr/>
          <p:nvPr/>
        </p:nvCxnSpPr>
        <p:spPr>
          <a:xfrm>
            <a:off x="4421550" y="3403613"/>
            <a:ext cx="0" cy="428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6"/>
          <p:cNvSpPr txBox="1"/>
          <p:nvPr/>
        </p:nvSpPr>
        <p:spPr>
          <a:xfrm>
            <a:off x="384325" y="276100"/>
            <a:ext cx="84855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Observation of 0𝝂𝛽𝛽 to confirm neutrinos majorana nature</a:t>
            </a: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p:txBody>
      </p:sp>
      <p:sp>
        <p:nvSpPr>
          <p:cNvPr id="454" name="Google Shape;454;p36"/>
          <p:cNvSpPr txBox="1"/>
          <p:nvPr/>
        </p:nvSpPr>
        <p:spPr>
          <a:xfrm>
            <a:off x="769675" y="1130850"/>
            <a:ext cx="7867200" cy="89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2000">
                <a:solidFill>
                  <a:srgbClr val="0000FF"/>
                </a:solidFill>
                <a:latin typeface="Lora"/>
                <a:ea typeface="Lora"/>
                <a:cs typeface="Lora"/>
                <a:sym typeface="Lora"/>
              </a:rPr>
              <a:t>2𝝂𝛽𝛽 </a:t>
            </a:r>
            <a:r>
              <a:rPr lang="nl" sz="1600">
                <a:solidFill>
                  <a:srgbClr val="0000FF"/>
                </a:solidFill>
                <a:latin typeface="Lora"/>
                <a:ea typeface="Lora"/>
                <a:cs typeface="Lora"/>
                <a:sym typeface="Lora"/>
              </a:rPr>
              <a:t>: </a:t>
            </a:r>
            <a:endParaRPr sz="1600">
              <a:solidFill>
                <a:schemeClr val="dk1"/>
              </a:solidFill>
              <a:latin typeface="Lora"/>
              <a:ea typeface="Lora"/>
              <a:cs typeface="Lora"/>
              <a:sym typeface="Lora"/>
            </a:endParaRPr>
          </a:p>
        </p:txBody>
      </p:sp>
      <p:sp>
        <p:nvSpPr>
          <p:cNvPr id="455" name="Google Shape;455;p36"/>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24</a:t>
            </a:fld>
            <a:endParaRPr/>
          </a:p>
        </p:txBody>
      </p:sp>
      <p:pic>
        <p:nvPicPr>
          <p:cNvPr id="456" name="Google Shape;456;p36"/>
          <p:cNvPicPr preferRelativeResize="0"/>
          <p:nvPr/>
        </p:nvPicPr>
        <p:blipFill>
          <a:blip r:embed="rId3">
            <a:alphaModFix/>
          </a:blip>
          <a:stretch>
            <a:fillRect/>
          </a:stretch>
        </p:blipFill>
        <p:spPr>
          <a:xfrm>
            <a:off x="3856438" y="2634785"/>
            <a:ext cx="1930375" cy="1733252"/>
          </a:xfrm>
          <a:prstGeom prst="rect">
            <a:avLst/>
          </a:prstGeom>
          <a:noFill/>
          <a:ln>
            <a:noFill/>
          </a:ln>
        </p:spPr>
      </p:pic>
      <p:pic>
        <p:nvPicPr>
          <p:cNvPr id="457" name="Google Shape;457;p36"/>
          <p:cNvPicPr preferRelativeResize="0"/>
          <p:nvPr/>
        </p:nvPicPr>
        <p:blipFill>
          <a:blip r:embed="rId4">
            <a:alphaModFix/>
          </a:blip>
          <a:stretch>
            <a:fillRect/>
          </a:stretch>
        </p:blipFill>
        <p:spPr>
          <a:xfrm>
            <a:off x="1062617" y="2650355"/>
            <a:ext cx="1912575" cy="1702099"/>
          </a:xfrm>
          <a:prstGeom prst="rect">
            <a:avLst/>
          </a:prstGeom>
          <a:noFill/>
          <a:ln>
            <a:noFill/>
          </a:ln>
        </p:spPr>
      </p:pic>
      <p:pic>
        <p:nvPicPr>
          <p:cNvPr id="458" name="Google Shape;458;p36"/>
          <p:cNvPicPr preferRelativeResize="0"/>
          <p:nvPr/>
        </p:nvPicPr>
        <p:blipFill>
          <a:blip r:embed="rId5">
            <a:alphaModFix/>
          </a:blip>
          <a:stretch>
            <a:fillRect/>
          </a:stretch>
        </p:blipFill>
        <p:spPr>
          <a:xfrm>
            <a:off x="6328592" y="2606000"/>
            <a:ext cx="2444483" cy="1790830"/>
          </a:xfrm>
          <a:prstGeom prst="rect">
            <a:avLst/>
          </a:prstGeom>
          <a:noFill/>
          <a:ln>
            <a:noFill/>
          </a:ln>
        </p:spPr>
      </p:pic>
      <p:pic>
        <p:nvPicPr>
          <p:cNvPr id="459" name="Google Shape;459;p36"/>
          <p:cNvPicPr preferRelativeResize="0"/>
          <p:nvPr/>
        </p:nvPicPr>
        <p:blipFill>
          <a:blip r:embed="rId6">
            <a:alphaModFix/>
          </a:blip>
          <a:stretch>
            <a:fillRect/>
          </a:stretch>
        </p:blipFill>
        <p:spPr>
          <a:xfrm>
            <a:off x="1728330" y="1277200"/>
            <a:ext cx="3514871" cy="248700"/>
          </a:xfrm>
          <a:prstGeom prst="rect">
            <a:avLst/>
          </a:prstGeom>
          <a:noFill/>
          <a:ln>
            <a:noFill/>
          </a:ln>
        </p:spPr>
      </p:pic>
      <p:cxnSp>
        <p:nvCxnSpPr>
          <p:cNvPr id="460" name="Google Shape;460;p36"/>
          <p:cNvCxnSpPr/>
          <p:nvPr/>
        </p:nvCxnSpPr>
        <p:spPr>
          <a:xfrm>
            <a:off x="4923700" y="1174725"/>
            <a:ext cx="377100" cy="442200"/>
          </a:xfrm>
          <a:prstGeom prst="straightConnector1">
            <a:avLst/>
          </a:prstGeom>
          <a:noFill/>
          <a:ln w="9525" cap="flat" cmpd="sng">
            <a:solidFill>
              <a:srgbClr val="0000FF"/>
            </a:solidFill>
            <a:prstDash val="solid"/>
            <a:round/>
            <a:headEnd type="none" w="med" len="med"/>
            <a:tailEnd type="none" w="med" len="med"/>
          </a:ln>
        </p:spPr>
      </p:cxnSp>
      <p:sp>
        <p:nvSpPr>
          <p:cNvPr id="461" name="Google Shape;461;p36"/>
          <p:cNvSpPr txBox="1"/>
          <p:nvPr/>
        </p:nvSpPr>
        <p:spPr>
          <a:xfrm>
            <a:off x="5533800" y="1130850"/>
            <a:ext cx="12906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l" sz="2000">
                <a:solidFill>
                  <a:srgbClr val="0000FF"/>
                </a:solidFill>
                <a:latin typeface="Lora"/>
                <a:ea typeface="Lora"/>
                <a:cs typeface="Lora"/>
                <a:sym typeface="Lora"/>
              </a:rPr>
              <a:t>0𝝂𝛽𝛽 </a:t>
            </a:r>
            <a:endParaRPr/>
          </a:p>
        </p:txBody>
      </p:sp>
      <p:pic>
        <p:nvPicPr>
          <p:cNvPr id="462" name="Google Shape;462;p36"/>
          <p:cNvPicPr preferRelativeResize="0"/>
          <p:nvPr/>
        </p:nvPicPr>
        <p:blipFill>
          <a:blip r:embed="rId7">
            <a:alphaModFix/>
          </a:blip>
          <a:stretch>
            <a:fillRect/>
          </a:stretch>
        </p:blipFill>
        <p:spPr>
          <a:xfrm>
            <a:off x="6611550" y="1221675"/>
            <a:ext cx="2099201" cy="348275"/>
          </a:xfrm>
          <a:prstGeom prst="rect">
            <a:avLst/>
          </a:prstGeom>
          <a:noFill/>
          <a:ln>
            <a:noFill/>
          </a:ln>
        </p:spPr>
      </p:pic>
      <p:sp>
        <p:nvSpPr>
          <p:cNvPr id="463" name="Google Shape;463;p36"/>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chemeClr val="lt2"/>
                </a:solidFill>
                <a:latin typeface="Alegreya Sans"/>
                <a:ea typeface="Alegreya Sans"/>
                <a:cs typeface="Alegreya Sans"/>
                <a:sym typeface="Alegreya Sans"/>
              </a:rPr>
              <a:t>KamLAND</a:t>
            </a:r>
            <a:r>
              <a:rPr lang="nl" sz="1300">
                <a:solidFill>
                  <a:schemeClr val="lt2"/>
                </a:solidFill>
              </a:rPr>
              <a:t> </a:t>
            </a:r>
            <a:r>
              <a:rPr lang="nl" sz="1300">
                <a:solidFill>
                  <a:schemeClr val="lt2"/>
                </a:solidFill>
                <a:latin typeface="Alegreya Sans"/>
                <a:ea typeface="Alegreya Sans"/>
                <a:cs typeface="Alegreya Sans"/>
                <a:sym typeface="Alegreya Sans"/>
              </a:rPr>
              <a:t>detector |</a:t>
            </a:r>
            <a:r>
              <a:rPr lang="nl" sz="1300">
                <a:solidFill>
                  <a:schemeClr val="dk2"/>
                </a:solidFill>
                <a:latin typeface="Alegreya Sans"/>
                <a:ea typeface="Alegreya Sans"/>
                <a:cs typeface="Alegreya Sans"/>
                <a:sym typeface="Alegreya Sans"/>
              </a:rPr>
              <a:t> </a:t>
            </a:r>
            <a:r>
              <a:rPr lang="nl" sz="1300">
                <a:solidFill>
                  <a:srgbClr val="999999"/>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Results </a:t>
            </a:r>
            <a:endParaRPr sz="1300">
              <a:solidFill>
                <a:schemeClr val="lt2"/>
              </a:solidFill>
              <a:latin typeface="Alegreya Sans"/>
              <a:ea typeface="Alegreya Sans"/>
              <a:cs typeface="Alegreya Sans"/>
              <a:sym typeface="Alegrey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7"/>
          <p:cNvSpPr txBox="1"/>
          <p:nvPr/>
        </p:nvSpPr>
        <p:spPr>
          <a:xfrm>
            <a:off x="6915600" y="0"/>
            <a:ext cx="22284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37"/>
          <p:cNvSpPr txBox="1"/>
          <p:nvPr/>
        </p:nvSpPr>
        <p:spPr>
          <a:xfrm>
            <a:off x="407825" y="250000"/>
            <a:ext cx="6940800" cy="594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Recent KamLAND-Zen results</a:t>
            </a:r>
            <a:endParaRPr sz="1600">
              <a:solidFill>
                <a:srgbClr val="76A5AF"/>
              </a:solidFill>
              <a:latin typeface="Lora"/>
              <a:ea typeface="Lora"/>
              <a:cs typeface="Lora"/>
              <a:sym typeface="Lora"/>
            </a:endParaRPr>
          </a:p>
        </p:txBody>
      </p:sp>
      <p:sp>
        <p:nvSpPr>
          <p:cNvPr id="470" name="Google Shape;470;p37"/>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25</a:t>
            </a:fld>
            <a:endParaRPr/>
          </a:p>
        </p:txBody>
      </p:sp>
      <p:pic>
        <p:nvPicPr>
          <p:cNvPr id="471" name="Google Shape;471;p37"/>
          <p:cNvPicPr preferRelativeResize="0"/>
          <p:nvPr/>
        </p:nvPicPr>
        <p:blipFill rotWithShape="1">
          <a:blip r:embed="rId3">
            <a:alphaModFix/>
          </a:blip>
          <a:srcRect r="36991"/>
          <a:stretch/>
        </p:blipFill>
        <p:spPr>
          <a:xfrm>
            <a:off x="7077174" y="3382375"/>
            <a:ext cx="1826150" cy="339500"/>
          </a:xfrm>
          <a:prstGeom prst="rect">
            <a:avLst/>
          </a:prstGeom>
          <a:noFill/>
          <a:ln>
            <a:noFill/>
          </a:ln>
        </p:spPr>
      </p:pic>
      <p:pic>
        <p:nvPicPr>
          <p:cNvPr id="472" name="Google Shape;472;p37"/>
          <p:cNvPicPr preferRelativeResize="0"/>
          <p:nvPr/>
        </p:nvPicPr>
        <p:blipFill>
          <a:blip r:embed="rId4">
            <a:alphaModFix/>
          </a:blip>
          <a:stretch>
            <a:fillRect/>
          </a:stretch>
        </p:blipFill>
        <p:spPr>
          <a:xfrm>
            <a:off x="800125" y="1277600"/>
            <a:ext cx="5165249" cy="3123475"/>
          </a:xfrm>
          <a:prstGeom prst="rect">
            <a:avLst/>
          </a:prstGeom>
          <a:noFill/>
          <a:ln>
            <a:noFill/>
          </a:ln>
        </p:spPr>
      </p:pic>
      <p:sp>
        <p:nvSpPr>
          <p:cNvPr id="473" name="Google Shape;473;p37"/>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chemeClr val="lt2"/>
                </a:solidFill>
                <a:latin typeface="Alegreya Sans"/>
                <a:ea typeface="Alegreya Sans"/>
                <a:cs typeface="Alegreya Sans"/>
                <a:sym typeface="Alegreya Sans"/>
              </a:rPr>
              <a:t>KamLAND</a:t>
            </a:r>
            <a:r>
              <a:rPr lang="nl" sz="1300">
                <a:solidFill>
                  <a:schemeClr val="lt2"/>
                </a:solidFill>
              </a:rPr>
              <a:t> </a:t>
            </a:r>
            <a:r>
              <a:rPr lang="nl" sz="1300">
                <a:solidFill>
                  <a:schemeClr val="lt2"/>
                </a:solidFill>
                <a:latin typeface="Alegreya Sans"/>
                <a:ea typeface="Alegreya Sans"/>
                <a:cs typeface="Alegreya Sans"/>
                <a:sym typeface="Alegreya Sans"/>
              </a:rPr>
              <a:t>detector</a:t>
            </a:r>
            <a:r>
              <a:rPr lang="nl" sz="1300">
                <a:solidFill>
                  <a:srgbClr val="999999"/>
                </a:solidFill>
                <a:latin typeface="Alegreya Sans"/>
                <a:ea typeface="Alegreya Sans"/>
                <a:cs typeface="Alegreya Sans"/>
                <a:sym typeface="Alegreya Sans"/>
              </a:rPr>
              <a:t>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a:t>
            </a:r>
            <a:r>
              <a:rPr lang="nl" sz="1300">
                <a:solidFill>
                  <a:srgbClr val="999999"/>
                </a:solidFill>
                <a:latin typeface="Alegreya Sans"/>
                <a:ea typeface="Alegreya Sans"/>
                <a:cs typeface="Alegreya Sans"/>
                <a:sym typeface="Alegreya Sans"/>
              </a:rPr>
              <a:t>Results </a:t>
            </a:r>
            <a:endParaRPr sz="1300">
              <a:solidFill>
                <a:srgbClr val="999999"/>
              </a:solidFill>
              <a:latin typeface="Alegreya Sans"/>
              <a:ea typeface="Alegreya Sans"/>
              <a:cs typeface="Alegreya Sans"/>
              <a:sym typeface="Alegreya Sans"/>
            </a:endParaRPr>
          </a:p>
        </p:txBody>
      </p:sp>
      <p:sp>
        <p:nvSpPr>
          <p:cNvPr id="474" name="Google Shape;474;p37"/>
          <p:cNvSpPr txBox="1"/>
          <p:nvPr/>
        </p:nvSpPr>
        <p:spPr>
          <a:xfrm>
            <a:off x="1327375" y="959650"/>
            <a:ext cx="4638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800">
                <a:solidFill>
                  <a:srgbClr val="999999"/>
                </a:solidFill>
                <a:latin typeface="Lora"/>
                <a:ea typeface="Lora"/>
                <a:cs typeface="Lora"/>
                <a:sym typeface="Lora"/>
              </a:rPr>
              <a:t>Zen Collaboration. (2022). First Search for the Majorana Nature of Neutrinos in the Inverted Mass Ordering Region with KamLAND-Zen. arXiv preprint arXiv:2203.02139.</a:t>
            </a:r>
            <a:endParaRPr sz="800">
              <a:solidFill>
                <a:srgbClr val="999999"/>
              </a:solidFill>
              <a:latin typeface="Lora"/>
              <a:ea typeface="Lora"/>
              <a:cs typeface="Lora"/>
              <a:sym typeface="Lora"/>
            </a:endParaRPr>
          </a:p>
        </p:txBody>
      </p:sp>
      <p:sp>
        <p:nvSpPr>
          <p:cNvPr id="475" name="Google Shape;475;p37"/>
          <p:cNvSpPr txBox="1"/>
          <p:nvPr/>
        </p:nvSpPr>
        <p:spPr>
          <a:xfrm>
            <a:off x="6985175" y="1318150"/>
            <a:ext cx="2732400" cy="1885500"/>
          </a:xfrm>
          <a:prstGeom prst="rect">
            <a:avLst/>
          </a:prstGeom>
          <a:noFill/>
          <a:ln>
            <a:noFill/>
          </a:ln>
        </p:spPr>
        <p:txBody>
          <a:bodyPr spcFirstLastPara="1" wrap="square" lIns="90000" tIns="91425" rIns="91425" bIns="91425" anchor="t" anchorCtr="0">
            <a:spAutoFit/>
          </a:bodyPr>
          <a:lstStyle/>
          <a:p>
            <a:pPr marL="0" lvl="0" indent="0" algn="l" rtl="0">
              <a:lnSpc>
                <a:spcPct val="175000"/>
              </a:lnSpc>
              <a:spcBef>
                <a:spcPts val="0"/>
              </a:spcBef>
              <a:spcAft>
                <a:spcPts val="0"/>
              </a:spcAft>
              <a:buClr>
                <a:schemeClr val="dk1"/>
              </a:buClr>
              <a:buSzPts val="1100"/>
              <a:buFont typeface="Arial"/>
              <a:buNone/>
            </a:pPr>
            <a:r>
              <a:rPr lang="nl" sz="1800">
                <a:solidFill>
                  <a:srgbClr val="FF00FF"/>
                </a:solidFill>
                <a:latin typeface="Lora"/>
                <a:ea typeface="Lora"/>
                <a:cs typeface="Lora"/>
                <a:sym typeface="Lora"/>
              </a:rPr>
              <a:t>2𝝂𝛽𝛽</a:t>
            </a:r>
            <a:r>
              <a:rPr lang="nl" sz="2200">
                <a:solidFill>
                  <a:srgbClr val="FF00FF"/>
                </a:solidFill>
                <a:latin typeface="Lora"/>
                <a:ea typeface="Lora"/>
                <a:cs typeface="Lora"/>
                <a:sym typeface="Lora"/>
              </a:rPr>
              <a:t> </a:t>
            </a:r>
            <a:r>
              <a:rPr lang="nl" sz="1600">
                <a:solidFill>
                  <a:srgbClr val="FF00FF"/>
                </a:solidFill>
                <a:latin typeface="Lora"/>
                <a:ea typeface="Lora"/>
                <a:cs typeface="Lora"/>
                <a:sym typeface="Lora"/>
              </a:rPr>
              <a:t> decay</a:t>
            </a:r>
            <a:endParaRPr sz="1600" baseline="30000">
              <a:solidFill>
                <a:srgbClr val="1C4587"/>
              </a:solidFill>
              <a:latin typeface="Lora"/>
              <a:ea typeface="Lora"/>
              <a:cs typeface="Lora"/>
              <a:sym typeface="Lora"/>
            </a:endParaRPr>
          </a:p>
          <a:p>
            <a:pPr marL="0" lvl="0" indent="0" algn="l" rtl="0">
              <a:lnSpc>
                <a:spcPct val="175000"/>
              </a:lnSpc>
              <a:spcBef>
                <a:spcPts val="0"/>
              </a:spcBef>
              <a:spcAft>
                <a:spcPts val="0"/>
              </a:spcAft>
              <a:buNone/>
            </a:pPr>
            <a:r>
              <a:rPr lang="nl" sz="1600" baseline="30000">
                <a:solidFill>
                  <a:srgbClr val="1C4587"/>
                </a:solidFill>
                <a:latin typeface="Lora"/>
                <a:ea typeface="Lora"/>
                <a:cs typeface="Lora"/>
                <a:sym typeface="Lora"/>
              </a:rPr>
              <a:t>214</a:t>
            </a:r>
            <a:r>
              <a:rPr lang="nl" sz="1600">
                <a:solidFill>
                  <a:srgbClr val="1C4587"/>
                </a:solidFill>
                <a:latin typeface="Lora"/>
                <a:ea typeface="Lora"/>
                <a:cs typeface="Lora"/>
                <a:sym typeface="Lora"/>
              </a:rPr>
              <a:t>Bi from </a:t>
            </a:r>
            <a:r>
              <a:rPr lang="nl" sz="1600" baseline="30000">
                <a:solidFill>
                  <a:srgbClr val="1C4587"/>
                </a:solidFill>
                <a:latin typeface="Lora"/>
                <a:ea typeface="Lora"/>
                <a:cs typeface="Lora"/>
                <a:sym typeface="Lora"/>
              </a:rPr>
              <a:t>222</a:t>
            </a:r>
            <a:r>
              <a:rPr lang="nl" sz="1600">
                <a:solidFill>
                  <a:srgbClr val="1C4587"/>
                </a:solidFill>
                <a:latin typeface="Lora"/>
                <a:ea typeface="Lora"/>
                <a:cs typeface="Lora"/>
                <a:sym typeface="Lora"/>
              </a:rPr>
              <a:t>Rn</a:t>
            </a:r>
            <a:endParaRPr sz="1600">
              <a:solidFill>
                <a:srgbClr val="1C4587"/>
              </a:solidFill>
              <a:latin typeface="Lora"/>
              <a:ea typeface="Lora"/>
              <a:cs typeface="Lora"/>
              <a:sym typeface="Lora"/>
            </a:endParaRPr>
          </a:p>
          <a:p>
            <a:pPr marL="0" lvl="0" indent="0" algn="l" rtl="0">
              <a:lnSpc>
                <a:spcPct val="175000"/>
              </a:lnSpc>
              <a:spcBef>
                <a:spcPts val="0"/>
              </a:spcBef>
              <a:spcAft>
                <a:spcPts val="0"/>
              </a:spcAft>
              <a:buNone/>
            </a:pPr>
            <a:r>
              <a:rPr lang="nl" sz="1600">
                <a:solidFill>
                  <a:srgbClr val="A61C00"/>
                </a:solidFill>
                <a:latin typeface="Lora"/>
                <a:ea typeface="Lora"/>
                <a:cs typeface="Lora"/>
                <a:sym typeface="Lora"/>
              </a:rPr>
              <a:t>Carbon spallation</a:t>
            </a:r>
            <a:endParaRPr sz="1600">
              <a:solidFill>
                <a:srgbClr val="A61C00"/>
              </a:solidFill>
              <a:latin typeface="Lora"/>
              <a:ea typeface="Lora"/>
              <a:cs typeface="Lora"/>
              <a:sym typeface="Lora"/>
            </a:endParaRPr>
          </a:p>
          <a:p>
            <a:pPr marL="0" lvl="0" indent="0" algn="l" rtl="0">
              <a:lnSpc>
                <a:spcPct val="175000"/>
              </a:lnSpc>
              <a:spcBef>
                <a:spcPts val="0"/>
              </a:spcBef>
              <a:spcAft>
                <a:spcPts val="0"/>
              </a:spcAft>
              <a:buNone/>
            </a:pPr>
            <a:r>
              <a:rPr lang="nl" sz="1600">
                <a:solidFill>
                  <a:schemeClr val="dk1"/>
                </a:solidFill>
                <a:latin typeface="Lora"/>
                <a:ea typeface="Lora"/>
                <a:cs typeface="Lora"/>
                <a:sym typeface="Lora"/>
              </a:rPr>
              <a:t>Xe spallation</a:t>
            </a:r>
            <a:endParaRPr sz="1600">
              <a:solidFill>
                <a:schemeClr val="dk1"/>
              </a:solidFill>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81600" y="0"/>
            <a:ext cx="92256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a:t> </a:t>
            </a:r>
            <a:endParaRPr/>
          </a:p>
        </p:txBody>
      </p:sp>
      <p:pic>
        <p:nvPicPr>
          <p:cNvPr id="87" name="Google Shape;87;p15"/>
          <p:cNvPicPr preferRelativeResize="0"/>
          <p:nvPr/>
        </p:nvPicPr>
        <p:blipFill rotWithShape="1">
          <a:blip r:embed="rId3">
            <a:alphaModFix amt="50000"/>
          </a:blip>
          <a:srcRect t="19665"/>
          <a:stretch/>
        </p:blipFill>
        <p:spPr>
          <a:xfrm>
            <a:off x="4425" y="1011650"/>
            <a:ext cx="9135151" cy="4131850"/>
          </a:xfrm>
          <a:prstGeom prst="rect">
            <a:avLst/>
          </a:prstGeom>
          <a:noFill/>
          <a:ln>
            <a:noFill/>
          </a:ln>
        </p:spPr>
      </p:pic>
      <p:pic>
        <p:nvPicPr>
          <p:cNvPr id="88" name="Google Shape;88;p15"/>
          <p:cNvPicPr preferRelativeResize="0"/>
          <p:nvPr/>
        </p:nvPicPr>
        <p:blipFill rotWithShape="1">
          <a:blip r:embed="rId4">
            <a:alphaModFix/>
          </a:blip>
          <a:srcRect l="2976" r="4576" b="4498"/>
          <a:stretch/>
        </p:blipFill>
        <p:spPr>
          <a:xfrm>
            <a:off x="7105925" y="0"/>
            <a:ext cx="2038075" cy="1537300"/>
          </a:xfrm>
          <a:prstGeom prst="rect">
            <a:avLst/>
          </a:prstGeom>
          <a:noFill/>
          <a:ln>
            <a:noFill/>
          </a:ln>
        </p:spPr>
      </p:pic>
      <p:sp>
        <p:nvSpPr>
          <p:cNvPr id="89" name="Google Shape;89;p15"/>
          <p:cNvSpPr/>
          <p:nvPr/>
        </p:nvSpPr>
        <p:spPr>
          <a:xfrm>
            <a:off x="923925" y="1181100"/>
            <a:ext cx="4619700" cy="348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5"/>
          <p:cNvPicPr preferRelativeResize="0"/>
          <p:nvPr/>
        </p:nvPicPr>
        <p:blipFill rotWithShape="1">
          <a:blip r:embed="rId5">
            <a:alphaModFix/>
          </a:blip>
          <a:srcRect l="9585" t="4462" r="9859" b="4462"/>
          <a:stretch/>
        </p:blipFill>
        <p:spPr>
          <a:xfrm>
            <a:off x="3349000" y="1293675"/>
            <a:ext cx="2122125" cy="3308150"/>
          </a:xfrm>
          <a:prstGeom prst="rect">
            <a:avLst/>
          </a:prstGeom>
          <a:noFill/>
          <a:ln>
            <a:noFill/>
          </a:ln>
        </p:spPr>
      </p:pic>
      <p:cxnSp>
        <p:nvCxnSpPr>
          <p:cNvPr id="91" name="Google Shape;91;p15"/>
          <p:cNvCxnSpPr/>
          <p:nvPr/>
        </p:nvCxnSpPr>
        <p:spPr>
          <a:xfrm flipH="1">
            <a:off x="5553150" y="609125"/>
            <a:ext cx="2256600" cy="572100"/>
          </a:xfrm>
          <a:prstGeom prst="straightConnector1">
            <a:avLst/>
          </a:prstGeom>
          <a:noFill/>
          <a:ln w="9525" cap="flat" cmpd="sng">
            <a:solidFill>
              <a:schemeClr val="dk1"/>
            </a:solidFill>
            <a:prstDash val="solid"/>
            <a:round/>
            <a:headEnd type="none" w="med" len="med"/>
            <a:tailEnd type="none" w="med" len="med"/>
          </a:ln>
        </p:spPr>
      </p:cxnSp>
      <p:cxnSp>
        <p:nvCxnSpPr>
          <p:cNvPr id="92" name="Google Shape;92;p15"/>
          <p:cNvCxnSpPr/>
          <p:nvPr/>
        </p:nvCxnSpPr>
        <p:spPr>
          <a:xfrm flipH="1">
            <a:off x="5534150" y="790400"/>
            <a:ext cx="2304600" cy="3857700"/>
          </a:xfrm>
          <a:prstGeom prst="straightConnector1">
            <a:avLst/>
          </a:prstGeom>
          <a:noFill/>
          <a:ln w="9525" cap="flat" cmpd="sng">
            <a:solidFill>
              <a:schemeClr val="dk1"/>
            </a:solidFill>
            <a:prstDash val="solid"/>
            <a:round/>
            <a:headEnd type="none" w="med" len="med"/>
            <a:tailEnd type="none" w="med" len="med"/>
          </a:ln>
        </p:spPr>
      </p:cxnSp>
      <p:sp>
        <p:nvSpPr>
          <p:cNvPr id="93" name="Google Shape;93;p15"/>
          <p:cNvSpPr txBox="1"/>
          <p:nvPr/>
        </p:nvSpPr>
        <p:spPr>
          <a:xfrm>
            <a:off x="994600" y="1181100"/>
            <a:ext cx="2354400" cy="144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FF9900"/>
                </a:solidFill>
                <a:latin typeface="Lora"/>
                <a:ea typeface="Lora"/>
                <a:cs typeface="Lora"/>
                <a:sym typeface="Lora"/>
              </a:rPr>
              <a:t>Solar neutrinos</a:t>
            </a:r>
            <a:endParaRPr sz="1600">
              <a:solidFill>
                <a:srgbClr val="FF9900"/>
              </a:solidFill>
              <a:latin typeface="Lora"/>
              <a:ea typeface="Lora"/>
              <a:cs typeface="Lora"/>
              <a:sym typeface="Lora"/>
            </a:endParaRPr>
          </a:p>
          <a:p>
            <a:pPr marL="0" lvl="0" indent="0" algn="l" rtl="0">
              <a:lnSpc>
                <a:spcPct val="115000"/>
              </a:lnSpc>
              <a:spcBef>
                <a:spcPts val="0"/>
              </a:spcBef>
              <a:spcAft>
                <a:spcPts val="0"/>
              </a:spcAft>
              <a:buNone/>
            </a:pPr>
            <a:endParaRPr sz="1600">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nl" sz="1600">
                <a:solidFill>
                  <a:srgbClr val="FF0000"/>
                </a:solidFill>
                <a:latin typeface="Lora"/>
                <a:ea typeface="Lora"/>
                <a:cs typeface="Lora"/>
                <a:sym typeface="Lora"/>
              </a:rPr>
              <a:t>Geo and reactor neutrinos</a:t>
            </a:r>
            <a:endParaRPr sz="1600">
              <a:solidFill>
                <a:srgbClr val="FF0000"/>
              </a:solidFill>
              <a:latin typeface="Lora"/>
              <a:ea typeface="Lora"/>
              <a:cs typeface="Lora"/>
              <a:sym typeface="Lora"/>
            </a:endParaRPr>
          </a:p>
          <a:p>
            <a:pPr marL="0" lvl="0" indent="0" algn="l" rtl="0">
              <a:lnSpc>
                <a:spcPct val="115000"/>
              </a:lnSpc>
              <a:spcBef>
                <a:spcPts val="0"/>
              </a:spcBef>
              <a:spcAft>
                <a:spcPts val="0"/>
              </a:spcAft>
              <a:buNone/>
            </a:pPr>
            <a:endParaRPr sz="1600">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nl" sz="1600">
                <a:solidFill>
                  <a:srgbClr val="6AA84F"/>
                </a:solidFill>
                <a:latin typeface="Lora"/>
                <a:ea typeface="Lora"/>
                <a:cs typeface="Lora"/>
                <a:sym typeface="Lora"/>
              </a:rPr>
              <a:t>Accelerator neutrinos</a:t>
            </a:r>
            <a:endParaRPr sz="1600">
              <a:solidFill>
                <a:srgbClr val="6AA84F"/>
              </a:solidFill>
              <a:latin typeface="Lora"/>
              <a:ea typeface="Lora"/>
              <a:cs typeface="Lora"/>
              <a:sym typeface="Lora"/>
            </a:endParaRPr>
          </a:p>
          <a:p>
            <a:pPr marL="0" lvl="0" indent="0" algn="l" rtl="0">
              <a:lnSpc>
                <a:spcPct val="115000"/>
              </a:lnSpc>
              <a:spcBef>
                <a:spcPts val="0"/>
              </a:spcBef>
              <a:spcAft>
                <a:spcPts val="0"/>
              </a:spcAft>
              <a:buNone/>
            </a:pPr>
            <a:endParaRPr sz="1600">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nl" sz="1600">
                <a:solidFill>
                  <a:srgbClr val="0000FF"/>
                </a:solidFill>
                <a:latin typeface="Lora"/>
                <a:ea typeface="Lora"/>
                <a:cs typeface="Lora"/>
                <a:sym typeface="Lora"/>
              </a:rPr>
              <a:t>Astrophysical neutrinos</a:t>
            </a:r>
            <a:endParaRPr sz="1600">
              <a:solidFill>
                <a:srgbClr val="0000FF"/>
              </a:solidFill>
              <a:latin typeface="Lora"/>
              <a:ea typeface="Lora"/>
              <a:cs typeface="Lora"/>
              <a:sym typeface="Lora"/>
            </a:endParaRPr>
          </a:p>
          <a:p>
            <a:pPr marL="0" lvl="0" indent="0" algn="l" rtl="0">
              <a:lnSpc>
                <a:spcPct val="115000"/>
              </a:lnSpc>
              <a:spcBef>
                <a:spcPts val="0"/>
              </a:spcBef>
              <a:spcAft>
                <a:spcPts val="0"/>
              </a:spcAft>
              <a:buNone/>
            </a:pPr>
            <a:endParaRPr sz="1600">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nl" sz="1600" b="1">
                <a:solidFill>
                  <a:schemeClr val="dk1"/>
                </a:solidFill>
                <a:latin typeface="Lora"/>
                <a:ea typeface="Lora"/>
                <a:cs typeface="Lora"/>
                <a:sym typeface="Lora"/>
              </a:rPr>
              <a:t>Neutrinoless double beta decay</a:t>
            </a:r>
            <a:endParaRPr sz="1600" b="1">
              <a:solidFill>
                <a:schemeClr val="dk1"/>
              </a:solidFill>
              <a:latin typeface="Lora"/>
              <a:ea typeface="Lora"/>
              <a:cs typeface="Lora"/>
              <a:sym typeface="Lora"/>
            </a:endParaRPr>
          </a:p>
          <a:p>
            <a:pPr marL="0" lvl="0" indent="0" algn="l" rtl="0">
              <a:lnSpc>
                <a:spcPct val="115000"/>
              </a:lnSpc>
              <a:spcBef>
                <a:spcPts val="0"/>
              </a:spcBef>
              <a:spcAft>
                <a:spcPts val="0"/>
              </a:spcAft>
              <a:buNone/>
            </a:pPr>
            <a:endParaRPr sz="1600">
              <a:solidFill>
                <a:srgbClr val="16408C"/>
              </a:solidFill>
              <a:latin typeface="Lora"/>
              <a:ea typeface="Lora"/>
              <a:cs typeface="Lora"/>
              <a:sym typeface="Lora"/>
            </a:endParaRPr>
          </a:p>
        </p:txBody>
      </p:sp>
      <p:sp>
        <p:nvSpPr>
          <p:cNvPr id="94" name="Google Shape;94;p15"/>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solidFill>
                  <a:schemeClr val="dk1"/>
                </a:solidFill>
              </a:rPr>
              <a:t>3</a:t>
            </a:fld>
            <a:endParaRPr>
              <a:solidFill>
                <a:schemeClr val="dk1"/>
              </a:solidFill>
            </a:endParaRPr>
          </a:p>
        </p:txBody>
      </p:sp>
      <p:sp>
        <p:nvSpPr>
          <p:cNvPr id="95" name="Google Shape;95;p15"/>
          <p:cNvSpPr txBox="1"/>
          <p:nvPr/>
        </p:nvSpPr>
        <p:spPr>
          <a:xfrm>
            <a:off x="449650" y="181050"/>
            <a:ext cx="5294100" cy="89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sz="3000">
                <a:solidFill>
                  <a:schemeClr val="dk1"/>
                </a:solidFill>
                <a:latin typeface="Lora"/>
                <a:ea typeface="Lora"/>
                <a:cs typeface="Lora"/>
                <a:sym typeface="Lora"/>
              </a:rPr>
              <a:t>General purpose detector</a:t>
            </a:r>
            <a:endParaRPr sz="3000">
              <a:solidFill>
                <a:schemeClr val="dk1"/>
              </a:solidFill>
              <a:latin typeface="Lora"/>
              <a:ea typeface="Lora"/>
              <a:cs typeface="Lora"/>
              <a:sym typeface="Lora"/>
            </a:endParaRPr>
          </a:p>
        </p:txBody>
      </p:sp>
      <p:sp>
        <p:nvSpPr>
          <p:cNvPr id="96" name="Google Shape;96;p15"/>
          <p:cNvSpPr/>
          <p:nvPr/>
        </p:nvSpPr>
        <p:spPr>
          <a:xfrm>
            <a:off x="486925" y="916425"/>
            <a:ext cx="4906800" cy="3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p:nvPr/>
        </p:nvSpPr>
        <p:spPr>
          <a:xfrm>
            <a:off x="6462325" y="0"/>
            <a:ext cx="26820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16"/>
          <p:cNvSpPr txBox="1"/>
          <p:nvPr/>
        </p:nvSpPr>
        <p:spPr>
          <a:xfrm>
            <a:off x="347625" y="266300"/>
            <a:ext cx="8215350"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2200" b="1" dirty="0">
                <a:solidFill>
                  <a:srgbClr val="76A5AF"/>
                </a:solidFill>
                <a:latin typeface="Lora"/>
                <a:ea typeface="Lora"/>
                <a:cs typeface="Lora"/>
                <a:sym typeface="Lora"/>
              </a:rPr>
              <a:t>Kamioka Liquid Scintillator Antineutrino Detector</a:t>
            </a:r>
            <a:endParaRPr sz="1600" dirty="0">
              <a:solidFill>
                <a:srgbClr val="76A5AF"/>
              </a:solidFill>
              <a:latin typeface="Lora"/>
              <a:ea typeface="Lora"/>
              <a:cs typeface="Lora"/>
              <a:sym typeface="Lora"/>
            </a:endParaRPr>
          </a:p>
          <a:p>
            <a:pPr marL="0" lvl="0" indent="0" algn="l" rtl="0">
              <a:spcBef>
                <a:spcPts val="0"/>
              </a:spcBef>
              <a:spcAft>
                <a:spcPts val="0"/>
              </a:spcAft>
              <a:buNone/>
            </a:pPr>
            <a:endParaRPr sz="1600" dirty="0">
              <a:solidFill>
                <a:srgbClr val="76A5AF"/>
              </a:solidFill>
              <a:latin typeface="Lora"/>
              <a:ea typeface="Lora"/>
              <a:cs typeface="Lora"/>
              <a:sym typeface="Lora"/>
            </a:endParaRPr>
          </a:p>
          <a:p>
            <a:pPr marL="0" lvl="0" indent="0" algn="l" rtl="0">
              <a:spcBef>
                <a:spcPts val="0"/>
              </a:spcBef>
              <a:spcAft>
                <a:spcPts val="0"/>
              </a:spcAft>
              <a:buNone/>
            </a:pPr>
            <a:endParaRPr sz="1600" dirty="0">
              <a:solidFill>
                <a:srgbClr val="76A5AF"/>
              </a:solidFill>
              <a:latin typeface="Lora"/>
              <a:ea typeface="Lora"/>
              <a:cs typeface="Lora"/>
              <a:sym typeface="Lora"/>
            </a:endParaRPr>
          </a:p>
          <a:p>
            <a:pPr marL="0" lvl="0" indent="0" algn="l" rtl="0">
              <a:spcBef>
                <a:spcPts val="0"/>
              </a:spcBef>
              <a:spcAft>
                <a:spcPts val="0"/>
              </a:spcAft>
              <a:buNone/>
            </a:pPr>
            <a:endParaRPr sz="1600" dirty="0">
              <a:solidFill>
                <a:srgbClr val="76A5AF"/>
              </a:solidFill>
              <a:latin typeface="Lora"/>
              <a:ea typeface="Lora"/>
              <a:cs typeface="Lora"/>
              <a:sym typeface="Lora"/>
            </a:endParaRPr>
          </a:p>
          <a:p>
            <a:pPr marL="0" lvl="0" indent="0" algn="l" rtl="0">
              <a:spcBef>
                <a:spcPts val="0"/>
              </a:spcBef>
              <a:spcAft>
                <a:spcPts val="0"/>
              </a:spcAft>
              <a:buNone/>
            </a:pPr>
            <a:endParaRPr sz="1600" dirty="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2200" b="1" dirty="0">
              <a:solidFill>
                <a:srgbClr val="76A5AF"/>
              </a:solidFill>
              <a:latin typeface="Lora"/>
              <a:ea typeface="Lora"/>
              <a:cs typeface="Lora"/>
              <a:sym typeface="Lora"/>
            </a:endParaRPr>
          </a:p>
        </p:txBody>
      </p:sp>
      <p:sp>
        <p:nvSpPr>
          <p:cNvPr id="103" name="Google Shape;103;p16"/>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4</a:t>
            </a:fld>
            <a:endParaRPr/>
          </a:p>
        </p:txBody>
      </p:sp>
      <p:pic>
        <p:nvPicPr>
          <p:cNvPr id="104" name="Google Shape;104;p16"/>
          <p:cNvPicPr preferRelativeResize="0"/>
          <p:nvPr/>
        </p:nvPicPr>
        <p:blipFill rotWithShape="1">
          <a:blip r:embed="rId3">
            <a:alphaModFix/>
          </a:blip>
          <a:srcRect b="8391"/>
          <a:stretch/>
        </p:blipFill>
        <p:spPr>
          <a:xfrm>
            <a:off x="581025" y="784275"/>
            <a:ext cx="2857500" cy="3781074"/>
          </a:xfrm>
          <a:prstGeom prst="rect">
            <a:avLst/>
          </a:prstGeom>
          <a:noFill/>
          <a:ln>
            <a:noFill/>
          </a:ln>
        </p:spPr>
      </p:pic>
      <p:grpSp>
        <p:nvGrpSpPr>
          <p:cNvPr id="105" name="Google Shape;105;p16"/>
          <p:cNvGrpSpPr/>
          <p:nvPr/>
        </p:nvGrpSpPr>
        <p:grpSpPr>
          <a:xfrm>
            <a:off x="838525" y="1342050"/>
            <a:ext cx="6372850" cy="3083525"/>
            <a:chOff x="838525" y="1342050"/>
            <a:chExt cx="6372850" cy="3083525"/>
          </a:xfrm>
        </p:grpSpPr>
        <p:sp>
          <p:nvSpPr>
            <p:cNvPr id="106" name="Google Shape;106;p16"/>
            <p:cNvSpPr/>
            <p:nvPr/>
          </p:nvSpPr>
          <p:spPr>
            <a:xfrm>
              <a:off x="838525" y="1883375"/>
              <a:ext cx="2276100" cy="2542200"/>
            </a:xfrm>
            <a:prstGeom prst="rect">
              <a:avLst/>
            </a:prstGeom>
            <a:solidFill>
              <a:srgbClr val="A4C2F4">
                <a:alpha val="40530"/>
              </a:srgbClr>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txBox="1"/>
            <p:nvPr/>
          </p:nvSpPr>
          <p:spPr>
            <a:xfrm>
              <a:off x="3361475" y="134205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0000FF"/>
                  </a:solidFill>
                  <a:latin typeface="Lora"/>
                  <a:ea typeface="Lora"/>
                  <a:cs typeface="Lora"/>
                  <a:sym typeface="Lora"/>
                </a:rPr>
                <a:t>Outer Cherenkov detector</a:t>
              </a:r>
              <a:endParaRPr sz="1600">
                <a:solidFill>
                  <a:srgbClr val="0000FF"/>
                </a:solidFill>
                <a:latin typeface="Lora"/>
                <a:ea typeface="Lora"/>
                <a:cs typeface="Lora"/>
                <a:sym typeface="Lora"/>
              </a:endParaRPr>
            </a:p>
          </p:txBody>
        </p:sp>
        <p:cxnSp>
          <p:nvCxnSpPr>
            <p:cNvPr id="108" name="Google Shape;108;p16"/>
            <p:cNvCxnSpPr/>
            <p:nvPr/>
          </p:nvCxnSpPr>
          <p:spPr>
            <a:xfrm flipH="1">
              <a:off x="3133275" y="1702800"/>
              <a:ext cx="996000" cy="340500"/>
            </a:xfrm>
            <a:prstGeom prst="straightConnector1">
              <a:avLst/>
            </a:prstGeom>
            <a:noFill/>
            <a:ln w="9525" cap="flat" cmpd="sng">
              <a:solidFill>
                <a:srgbClr val="0000FF"/>
              </a:solidFill>
              <a:prstDash val="solid"/>
              <a:round/>
              <a:headEnd type="none" w="med" len="med"/>
              <a:tailEnd type="triangle" w="med" len="med"/>
            </a:ln>
          </p:spPr>
        </p:cxnSp>
      </p:grpSp>
      <p:grpSp>
        <p:nvGrpSpPr>
          <p:cNvPr id="109" name="Google Shape;109;p16"/>
          <p:cNvGrpSpPr/>
          <p:nvPr/>
        </p:nvGrpSpPr>
        <p:grpSpPr>
          <a:xfrm>
            <a:off x="838575" y="2017800"/>
            <a:ext cx="6449850" cy="2519850"/>
            <a:chOff x="838575" y="2017800"/>
            <a:chExt cx="6449850" cy="2519850"/>
          </a:xfrm>
        </p:grpSpPr>
        <p:sp>
          <p:nvSpPr>
            <p:cNvPr id="110" name="Google Shape;110;p16"/>
            <p:cNvSpPr/>
            <p:nvPr/>
          </p:nvSpPr>
          <p:spPr>
            <a:xfrm>
              <a:off x="838575" y="2017800"/>
              <a:ext cx="2276100" cy="2222400"/>
            </a:xfrm>
            <a:prstGeom prst="ellipse">
              <a:avLst/>
            </a:prstGeom>
            <a:solidFill>
              <a:srgbClr val="6AA84F">
                <a:alpha val="42630"/>
              </a:srgbClr>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txBox="1"/>
            <p:nvPr/>
          </p:nvSpPr>
          <p:spPr>
            <a:xfrm>
              <a:off x="3438525" y="389115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6AA84F"/>
                  </a:solidFill>
                  <a:latin typeface="Lora"/>
                  <a:ea typeface="Lora"/>
                  <a:cs typeface="Lora"/>
                  <a:sym typeface="Lora"/>
                </a:rPr>
                <a:t>Inner Scintillation detector</a:t>
              </a:r>
              <a:endParaRPr sz="1600">
                <a:solidFill>
                  <a:srgbClr val="6AA84F"/>
                </a:solidFill>
                <a:latin typeface="Lora"/>
                <a:ea typeface="Lora"/>
                <a:cs typeface="Lora"/>
                <a:sym typeface="Lora"/>
              </a:endParaRPr>
            </a:p>
          </p:txBody>
        </p:sp>
        <p:cxnSp>
          <p:nvCxnSpPr>
            <p:cNvPr id="112" name="Google Shape;112;p16"/>
            <p:cNvCxnSpPr/>
            <p:nvPr/>
          </p:nvCxnSpPr>
          <p:spPr>
            <a:xfrm rot="10800000">
              <a:off x="3116225" y="3397125"/>
              <a:ext cx="859800" cy="587400"/>
            </a:xfrm>
            <a:prstGeom prst="straightConnector1">
              <a:avLst/>
            </a:prstGeom>
            <a:noFill/>
            <a:ln w="9525" cap="flat" cmpd="sng">
              <a:solidFill>
                <a:srgbClr val="6AA84F"/>
              </a:solidFill>
              <a:prstDash val="solid"/>
              <a:round/>
              <a:headEnd type="none" w="med" len="med"/>
              <a:tailEnd type="triangle" w="med" len="med"/>
            </a:ln>
          </p:spPr>
        </p:cxnSp>
      </p:grpSp>
      <p:sp>
        <p:nvSpPr>
          <p:cNvPr id="113" name="Google Shape;113;p16"/>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999999"/>
                </a:solidFill>
                <a:latin typeface="Alegreya Sans"/>
                <a:ea typeface="Alegreya Sans"/>
                <a:cs typeface="Alegreya Sans"/>
                <a:sym typeface="Alegreya Sans"/>
              </a:rPr>
              <a:t>KamLAND</a:t>
            </a:r>
            <a:r>
              <a:rPr lang="nl" sz="1300">
                <a:solidFill>
                  <a:srgbClr val="999999"/>
                </a:solidFill>
              </a:rPr>
              <a:t> </a:t>
            </a:r>
            <a:r>
              <a:rPr lang="nl" sz="1300">
                <a:solidFill>
                  <a:srgbClr val="999999"/>
                </a:solidFill>
                <a:latin typeface="Alegreya Sans"/>
                <a:ea typeface="Alegreya Sans"/>
                <a:cs typeface="Alegreya Sans"/>
                <a:sym typeface="Alegreya Sans"/>
              </a:rPr>
              <a:t>detector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Results </a:t>
            </a:r>
            <a:endParaRPr sz="1300">
              <a:solidFill>
                <a:schemeClr val="lt2"/>
              </a:solidFill>
              <a:latin typeface="Alegreya Sans"/>
              <a:ea typeface="Alegreya Sans"/>
              <a:cs typeface="Alegreya Sans"/>
              <a:sym typeface="Alegreya Sans"/>
            </a:endParaRPr>
          </a:p>
        </p:txBody>
      </p:sp>
      <p:sp>
        <p:nvSpPr>
          <p:cNvPr id="114" name="Google Shape;114;p16"/>
          <p:cNvSpPr txBox="1"/>
          <p:nvPr/>
        </p:nvSpPr>
        <p:spPr>
          <a:xfrm>
            <a:off x="6462325" y="1043738"/>
            <a:ext cx="2710200" cy="80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a:solidFill>
                  <a:srgbClr val="0000FF"/>
                </a:solidFill>
                <a:latin typeface="Lora"/>
                <a:ea typeface="Lora"/>
                <a:cs typeface="Lora"/>
                <a:sym typeface="Lora"/>
              </a:rPr>
              <a:t>Spherical tank, ⌀18m</a:t>
            </a:r>
            <a:endParaRPr sz="1600">
              <a:solidFill>
                <a:srgbClr val="0000FF"/>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3.2kt pure water</a:t>
            </a:r>
            <a:endParaRPr sz="1600">
              <a:solidFill>
                <a:srgbClr val="434343"/>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20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2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5</a:t>
            </a:fld>
            <a:endParaRPr/>
          </a:p>
        </p:txBody>
      </p:sp>
      <p:sp>
        <p:nvSpPr>
          <p:cNvPr id="120" name="Google Shape;120;p17"/>
          <p:cNvSpPr txBox="1"/>
          <p:nvPr/>
        </p:nvSpPr>
        <p:spPr>
          <a:xfrm>
            <a:off x="6462325" y="0"/>
            <a:ext cx="26820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7"/>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rgbClr val="999999"/>
                </a:solidFill>
                <a:latin typeface="Alegreya Sans"/>
                <a:ea typeface="Alegreya Sans"/>
                <a:cs typeface="Alegreya Sans"/>
                <a:sym typeface="Alegreya Sans"/>
              </a:rPr>
              <a:t>KamLAND</a:t>
            </a:r>
            <a:r>
              <a:rPr lang="nl" sz="1300">
                <a:solidFill>
                  <a:srgbClr val="999999"/>
                </a:solidFill>
              </a:rPr>
              <a:t> </a:t>
            </a:r>
            <a:r>
              <a:rPr lang="nl" sz="1300">
                <a:solidFill>
                  <a:srgbClr val="999999"/>
                </a:solidFill>
                <a:latin typeface="Alegreya Sans"/>
                <a:ea typeface="Alegreya Sans"/>
                <a:cs typeface="Alegreya Sans"/>
                <a:sym typeface="Alegreya Sans"/>
              </a:rPr>
              <a:t>detector </a:t>
            </a:r>
            <a:r>
              <a:rPr lang="nl" sz="1300">
                <a:solidFill>
                  <a:schemeClr val="lt2"/>
                </a:solidFill>
                <a:latin typeface="Alegreya Sans"/>
                <a:ea typeface="Alegreya Sans"/>
                <a:cs typeface="Alegreya Sans"/>
                <a:sym typeface="Alegreya Sans"/>
              </a:rPr>
              <a:t>| </a:t>
            </a: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Results </a:t>
            </a:r>
            <a:endParaRPr sz="1300">
              <a:solidFill>
                <a:schemeClr val="lt2"/>
              </a:solidFill>
              <a:latin typeface="Alegreya Sans"/>
              <a:ea typeface="Alegreya Sans"/>
              <a:cs typeface="Alegreya Sans"/>
              <a:sym typeface="Alegreya Sans"/>
            </a:endParaRPr>
          </a:p>
        </p:txBody>
      </p:sp>
      <p:pic>
        <p:nvPicPr>
          <p:cNvPr id="122" name="Google Shape;122;p17"/>
          <p:cNvPicPr preferRelativeResize="0"/>
          <p:nvPr/>
        </p:nvPicPr>
        <p:blipFill rotWithShape="1">
          <a:blip r:embed="rId3">
            <a:alphaModFix/>
          </a:blip>
          <a:srcRect b="8391"/>
          <a:stretch/>
        </p:blipFill>
        <p:spPr>
          <a:xfrm>
            <a:off x="581025" y="784275"/>
            <a:ext cx="2857500" cy="3781074"/>
          </a:xfrm>
          <a:prstGeom prst="rect">
            <a:avLst/>
          </a:prstGeom>
          <a:noFill/>
          <a:ln>
            <a:noFill/>
          </a:ln>
        </p:spPr>
      </p:pic>
      <p:sp>
        <p:nvSpPr>
          <p:cNvPr id="123" name="Google Shape;123;p17"/>
          <p:cNvSpPr txBox="1"/>
          <p:nvPr/>
        </p:nvSpPr>
        <p:spPr>
          <a:xfrm>
            <a:off x="3361475" y="134205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0000FF"/>
                </a:solidFill>
                <a:latin typeface="Lora"/>
                <a:ea typeface="Lora"/>
                <a:cs typeface="Lora"/>
                <a:sym typeface="Lora"/>
              </a:rPr>
              <a:t>Outer Cherenkov detector</a:t>
            </a:r>
            <a:endParaRPr sz="1600">
              <a:solidFill>
                <a:srgbClr val="0000FF"/>
              </a:solidFill>
              <a:latin typeface="Lora"/>
              <a:ea typeface="Lora"/>
              <a:cs typeface="Lora"/>
              <a:sym typeface="Lora"/>
            </a:endParaRPr>
          </a:p>
        </p:txBody>
      </p:sp>
      <p:sp>
        <p:nvSpPr>
          <p:cNvPr id="124" name="Google Shape;124;p17"/>
          <p:cNvSpPr/>
          <p:nvPr/>
        </p:nvSpPr>
        <p:spPr>
          <a:xfrm>
            <a:off x="838575" y="1885950"/>
            <a:ext cx="2285400" cy="2543100"/>
          </a:xfrm>
          <a:prstGeom prst="frame">
            <a:avLst>
              <a:gd name="adj1" fmla="val 4201"/>
            </a:avLst>
          </a:prstGeom>
          <a:solidFill>
            <a:srgbClr val="E69138">
              <a:alpha val="45100"/>
            </a:srgbClr>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txBox="1"/>
          <p:nvPr/>
        </p:nvSpPr>
        <p:spPr>
          <a:xfrm>
            <a:off x="3813225" y="180280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E69138"/>
                </a:solidFill>
                <a:latin typeface="Lora"/>
                <a:ea typeface="Lora"/>
                <a:cs typeface="Lora"/>
                <a:sym typeface="Lora"/>
              </a:rPr>
              <a:t>Outer PMTs</a:t>
            </a:r>
            <a:endParaRPr sz="1600">
              <a:solidFill>
                <a:srgbClr val="E69138"/>
              </a:solidFill>
              <a:latin typeface="Lora"/>
              <a:ea typeface="Lora"/>
              <a:cs typeface="Lora"/>
              <a:sym typeface="Lora"/>
            </a:endParaRPr>
          </a:p>
        </p:txBody>
      </p:sp>
      <p:cxnSp>
        <p:nvCxnSpPr>
          <p:cNvPr id="126" name="Google Shape;126;p17"/>
          <p:cNvCxnSpPr/>
          <p:nvPr/>
        </p:nvCxnSpPr>
        <p:spPr>
          <a:xfrm flipH="1">
            <a:off x="3161975" y="2076450"/>
            <a:ext cx="704700" cy="76200"/>
          </a:xfrm>
          <a:prstGeom prst="straightConnector1">
            <a:avLst/>
          </a:prstGeom>
          <a:noFill/>
          <a:ln w="9525" cap="flat" cmpd="sng">
            <a:solidFill>
              <a:srgbClr val="E69138"/>
            </a:solidFill>
            <a:prstDash val="solid"/>
            <a:round/>
            <a:headEnd type="none" w="med" len="med"/>
            <a:tailEnd type="triangle" w="med" len="med"/>
          </a:ln>
        </p:spPr>
      </p:cxnSp>
      <p:sp>
        <p:nvSpPr>
          <p:cNvPr id="127" name="Google Shape;127;p17"/>
          <p:cNvSpPr/>
          <p:nvPr/>
        </p:nvSpPr>
        <p:spPr>
          <a:xfrm>
            <a:off x="838575" y="1991250"/>
            <a:ext cx="2276100" cy="2275500"/>
          </a:xfrm>
          <a:prstGeom prst="donut">
            <a:avLst>
              <a:gd name="adj" fmla="val 5810"/>
            </a:avLst>
          </a:prstGeom>
          <a:solidFill>
            <a:srgbClr val="E69138">
              <a:alpha val="45100"/>
            </a:srgbClr>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txBox="1"/>
          <p:nvPr/>
        </p:nvSpPr>
        <p:spPr>
          <a:xfrm>
            <a:off x="3813225" y="226000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E69138"/>
                </a:solidFill>
                <a:latin typeface="Lora"/>
                <a:ea typeface="Lora"/>
                <a:cs typeface="Lora"/>
                <a:sym typeface="Lora"/>
              </a:rPr>
              <a:t>Inner PMTs</a:t>
            </a:r>
            <a:endParaRPr sz="1600">
              <a:solidFill>
                <a:srgbClr val="E69138"/>
              </a:solidFill>
              <a:latin typeface="Lora"/>
              <a:ea typeface="Lora"/>
              <a:cs typeface="Lora"/>
              <a:sym typeface="Lora"/>
            </a:endParaRPr>
          </a:p>
        </p:txBody>
      </p:sp>
      <p:cxnSp>
        <p:nvCxnSpPr>
          <p:cNvPr id="129" name="Google Shape;129;p17"/>
          <p:cNvCxnSpPr/>
          <p:nvPr/>
        </p:nvCxnSpPr>
        <p:spPr>
          <a:xfrm flipH="1">
            <a:off x="2975025" y="2524200"/>
            <a:ext cx="838200" cy="95100"/>
          </a:xfrm>
          <a:prstGeom prst="straightConnector1">
            <a:avLst/>
          </a:prstGeom>
          <a:noFill/>
          <a:ln w="9525" cap="flat" cmpd="sng">
            <a:solidFill>
              <a:srgbClr val="E69138"/>
            </a:solidFill>
            <a:prstDash val="solid"/>
            <a:round/>
            <a:headEnd type="none" w="med" len="med"/>
            <a:tailEnd type="triangle" w="med" len="med"/>
          </a:ln>
        </p:spPr>
      </p:cxnSp>
      <p:sp>
        <p:nvSpPr>
          <p:cNvPr id="130" name="Google Shape;130;p17"/>
          <p:cNvSpPr txBox="1"/>
          <p:nvPr/>
        </p:nvSpPr>
        <p:spPr>
          <a:xfrm>
            <a:off x="3438525" y="389115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6AA84F"/>
                </a:solidFill>
                <a:latin typeface="Lora"/>
                <a:ea typeface="Lora"/>
                <a:cs typeface="Lora"/>
                <a:sym typeface="Lora"/>
              </a:rPr>
              <a:t>Inner Scintillation detector</a:t>
            </a:r>
            <a:endParaRPr sz="1600">
              <a:solidFill>
                <a:srgbClr val="6AA84F"/>
              </a:solidFill>
              <a:latin typeface="Lora"/>
              <a:ea typeface="Lora"/>
              <a:cs typeface="Lora"/>
              <a:sym typeface="Lora"/>
            </a:endParaRPr>
          </a:p>
        </p:txBody>
      </p:sp>
      <p:sp>
        <p:nvSpPr>
          <p:cNvPr id="131" name="Google Shape;131;p17"/>
          <p:cNvSpPr/>
          <p:nvPr/>
        </p:nvSpPr>
        <p:spPr>
          <a:xfrm>
            <a:off x="971550" y="2133600"/>
            <a:ext cx="2019300" cy="2006700"/>
          </a:xfrm>
          <a:prstGeom prst="donut">
            <a:avLst>
              <a:gd name="adj" fmla="val 7113"/>
            </a:avLst>
          </a:prstGeom>
          <a:solidFill>
            <a:srgbClr val="B4A7D6">
              <a:alpha val="36840"/>
            </a:srgbClr>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17"/>
          <p:cNvGrpSpPr/>
          <p:nvPr/>
        </p:nvGrpSpPr>
        <p:grpSpPr>
          <a:xfrm>
            <a:off x="2971725" y="2800350"/>
            <a:ext cx="4691400" cy="646500"/>
            <a:chOff x="2971725" y="2800350"/>
            <a:chExt cx="4691400" cy="646500"/>
          </a:xfrm>
        </p:grpSpPr>
        <p:sp>
          <p:nvSpPr>
            <p:cNvPr id="133" name="Google Shape;133;p17"/>
            <p:cNvSpPr txBox="1"/>
            <p:nvPr/>
          </p:nvSpPr>
          <p:spPr>
            <a:xfrm>
              <a:off x="3813225" y="280035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674EA7"/>
                  </a:solidFill>
                  <a:latin typeface="Lora"/>
                  <a:ea typeface="Lora"/>
                  <a:cs typeface="Lora"/>
                  <a:sym typeface="Lora"/>
                </a:rPr>
                <a:t>Buffer oil</a:t>
              </a:r>
              <a:endParaRPr sz="1600">
                <a:solidFill>
                  <a:srgbClr val="674EA7"/>
                </a:solidFill>
                <a:latin typeface="Lora"/>
                <a:ea typeface="Lora"/>
                <a:cs typeface="Lora"/>
                <a:sym typeface="Lora"/>
              </a:endParaRPr>
            </a:p>
          </p:txBody>
        </p:sp>
        <p:cxnSp>
          <p:nvCxnSpPr>
            <p:cNvPr id="134" name="Google Shape;134;p17"/>
            <p:cNvCxnSpPr/>
            <p:nvPr/>
          </p:nvCxnSpPr>
          <p:spPr>
            <a:xfrm rot="10800000">
              <a:off x="2971725" y="3009900"/>
              <a:ext cx="847800" cy="0"/>
            </a:xfrm>
            <a:prstGeom prst="straightConnector1">
              <a:avLst/>
            </a:prstGeom>
            <a:noFill/>
            <a:ln w="9525" cap="flat" cmpd="sng">
              <a:solidFill>
                <a:srgbClr val="674EA7"/>
              </a:solidFill>
              <a:prstDash val="solid"/>
              <a:round/>
              <a:headEnd type="none" w="med" len="med"/>
              <a:tailEnd type="triangle" w="med" len="med"/>
            </a:ln>
          </p:spPr>
        </p:cxnSp>
      </p:grpSp>
      <p:sp>
        <p:nvSpPr>
          <p:cNvPr id="135" name="Google Shape;135;p17"/>
          <p:cNvSpPr/>
          <p:nvPr/>
        </p:nvSpPr>
        <p:spPr>
          <a:xfrm>
            <a:off x="1120950" y="2276250"/>
            <a:ext cx="1720500" cy="1721400"/>
          </a:xfrm>
          <a:prstGeom prst="ellipse">
            <a:avLst/>
          </a:prstGeom>
          <a:solidFill>
            <a:srgbClr val="E06666">
              <a:alpha val="4118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17"/>
          <p:cNvGrpSpPr/>
          <p:nvPr/>
        </p:nvGrpSpPr>
        <p:grpSpPr>
          <a:xfrm>
            <a:off x="2800425" y="3322350"/>
            <a:ext cx="4862700" cy="646500"/>
            <a:chOff x="2800425" y="3322350"/>
            <a:chExt cx="4862700" cy="646500"/>
          </a:xfrm>
        </p:grpSpPr>
        <p:cxnSp>
          <p:nvCxnSpPr>
            <p:cNvPr id="137" name="Google Shape;137;p17"/>
            <p:cNvCxnSpPr/>
            <p:nvPr/>
          </p:nvCxnSpPr>
          <p:spPr>
            <a:xfrm rot="10800000">
              <a:off x="2800425" y="3381300"/>
              <a:ext cx="996900" cy="136500"/>
            </a:xfrm>
            <a:prstGeom prst="straightConnector1">
              <a:avLst/>
            </a:prstGeom>
            <a:noFill/>
            <a:ln w="9525" cap="flat" cmpd="sng">
              <a:solidFill>
                <a:srgbClr val="CC0000"/>
              </a:solidFill>
              <a:prstDash val="solid"/>
              <a:round/>
              <a:headEnd type="none" w="med" len="med"/>
              <a:tailEnd type="triangle" w="med" len="med"/>
            </a:ln>
          </p:spPr>
        </p:cxnSp>
        <p:sp>
          <p:nvSpPr>
            <p:cNvPr id="138" name="Google Shape;138;p17"/>
            <p:cNvSpPr txBox="1"/>
            <p:nvPr/>
          </p:nvSpPr>
          <p:spPr>
            <a:xfrm>
              <a:off x="3813225" y="332235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CC0000"/>
                  </a:solidFill>
                  <a:latin typeface="Lora"/>
                  <a:ea typeface="Lora"/>
                  <a:cs typeface="Lora"/>
                  <a:sym typeface="Lora"/>
                </a:rPr>
                <a:t>Liquid Scintillator balloon</a:t>
              </a:r>
              <a:endParaRPr sz="1600">
                <a:solidFill>
                  <a:srgbClr val="CC0000"/>
                </a:solidFill>
                <a:latin typeface="Lora"/>
                <a:ea typeface="Lora"/>
                <a:cs typeface="Lora"/>
                <a:sym typeface="Lora"/>
              </a:endParaRPr>
            </a:p>
          </p:txBody>
        </p:sp>
      </p:grpSp>
      <p:sp>
        <p:nvSpPr>
          <p:cNvPr id="139" name="Google Shape;139;p17"/>
          <p:cNvSpPr txBox="1"/>
          <p:nvPr/>
        </p:nvSpPr>
        <p:spPr>
          <a:xfrm>
            <a:off x="347625" y="266300"/>
            <a:ext cx="7854266"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sz="2200" b="1" dirty="0">
                <a:solidFill>
                  <a:srgbClr val="76A5AF"/>
                </a:solidFill>
                <a:latin typeface="Lora"/>
                <a:ea typeface="Lora"/>
                <a:cs typeface="Lora"/>
                <a:sym typeface="Lora"/>
              </a:rPr>
              <a:t>Kamioka Liquid Scintillator Antineutrino Detector</a:t>
            </a:r>
            <a:endParaRPr sz="2200" b="1" dirty="0">
              <a:solidFill>
                <a:srgbClr val="76A5AF"/>
              </a:solidFill>
              <a:latin typeface="Lora"/>
              <a:ea typeface="Lora"/>
              <a:cs typeface="Lora"/>
              <a:sym typeface="Lora"/>
            </a:endParaRPr>
          </a:p>
        </p:txBody>
      </p:sp>
      <p:sp>
        <p:nvSpPr>
          <p:cNvPr id="140" name="Google Shape;140;p17"/>
          <p:cNvSpPr txBox="1"/>
          <p:nvPr/>
        </p:nvSpPr>
        <p:spPr>
          <a:xfrm>
            <a:off x="6462325" y="1043738"/>
            <a:ext cx="2710200" cy="80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a:solidFill>
                  <a:srgbClr val="0000FF"/>
                </a:solidFill>
                <a:latin typeface="Lora"/>
                <a:ea typeface="Lora"/>
                <a:cs typeface="Lora"/>
                <a:sym typeface="Lora"/>
              </a:rPr>
              <a:t>Spherical tank, ⌀18m</a:t>
            </a:r>
            <a:endParaRPr sz="1600">
              <a:solidFill>
                <a:srgbClr val="0000FF"/>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3.2kt pure water</a:t>
            </a:r>
            <a:endParaRPr sz="1600">
              <a:solidFill>
                <a:srgbClr val="434343"/>
              </a:solidFill>
              <a:latin typeface="Lora"/>
              <a:ea typeface="Lora"/>
              <a:cs typeface="Lora"/>
              <a:sym typeface="Lora"/>
            </a:endParaRPr>
          </a:p>
        </p:txBody>
      </p:sp>
      <p:sp>
        <p:nvSpPr>
          <p:cNvPr id="141" name="Google Shape;141;p17"/>
          <p:cNvSpPr txBox="1"/>
          <p:nvPr/>
        </p:nvSpPr>
        <p:spPr>
          <a:xfrm>
            <a:off x="6462325" y="2416788"/>
            <a:ext cx="2710200" cy="43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a:solidFill>
                  <a:srgbClr val="674EA7"/>
                </a:solidFill>
                <a:latin typeface="Lora"/>
                <a:ea typeface="Lora"/>
                <a:cs typeface="Lora"/>
                <a:sym typeface="Lora"/>
              </a:rPr>
              <a:t>Non-scintillation oil 1.8m</a:t>
            </a:r>
            <a:endParaRPr sz="1600">
              <a:solidFill>
                <a:srgbClr val="674EA7"/>
              </a:solidFill>
              <a:latin typeface="Lora"/>
              <a:ea typeface="Lora"/>
              <a:cs typeface="Lora"/>
              <a:sym typeface="Lora"/>
            </a:endParaRPr>
          </a:p>
        </p:txBody>
      </p:sp>
      <p:sp>
        <p:nvSpPr>
          <p:cNvPr id="142" name="Google Shape;142;p17"/>
          <p:cNvSpPr txBox="1"/>
          <p:nvPr/>
        </p:nvSpPr>
        <p:spPr>
          <a:xfrm>
            <a:off x="6462325" y="2925263"/>
            <a:ext cx="2710200" cy="190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b="1">
                <a:solidFill>
                  <a:srgbClr val="CC0000"/>
                </a:solidFill>
                <a:latin typeface="Lora"/>
                <a:ea typeface="Lora"/>
                <a:cs typeface="Lora"/>
                <a:sym typeface="Lora"/>
              </a:rPr>
              <a:t>KamLAND-LS,</a:t>
            </a:r>
            <a:r>
              <a:rPr lang="nl" sz="1600">
                <a:solidFill>
                  <a:srgbClr val="CC0000"/>
                </a:solidFill>
                <a:latin typeface="Lora"/>
                <a:ea typeface="Lora"/>
                <a:cs typeface="Lora"/>
                <a:sym typeface="Lora"/>
              </a:rPr>
              <a:t> ⌀13m, 1.2kt</a:t>
            </a:r>
            <a:endParaRPr sz="1600">
              <a:solidFill>
                <a:srgbClr val="CC0000"/>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Dodecane 80.2%</a:t>
            </a:r>
            <a:endParaRPr sz="1600">
              <a:solidFill>
                <a:srgbClr val="434343"/>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Pseudocumene 19.8%</a:t>
            </a:r>
            <a:endParaRPr sz="1600">
              <a:solidFill>
                <a:srgbClr val="434343"/>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PPO 1.36g/L </a:t>
            </a:r>
            <a:endParaRPr sz="1600">
              <a:solidFill>
                <a:srgbClr val="434343"/>
              </a:solidFill>
              <a:latin typeface="Lora"/>
              <a:ea typeface="Lora"/>
              <a:cs typeface="Lora"/>
              <a:sym typeface="Lora"/>
            </a:endParaRPr>
          </a:p>
          <a:p>
            <a:pPr marL="0" lvl="0" indent="0" algn="l" rtl="0">
              <a:lnSpc>
                <a:spcPct val="150000"/>
              </a:lnSpc>
              <a:spcBef>
                <a:spcPts val="0"/>
              </a:spcBef>
              <a:spcAft>
                <a:spcPts val="0"/>
              </a:spcAft>
              <a:buNone/>
            </a:pPr>
            <a:endParaRPr sz="1600">
              <a:solidFill>
                <a:srgbClr val="434343"/>
              </a:solidFill>
              <a:latin typeface="Lora"/>
              <a:ea typeface="Lora"/>
              <a:cs typeface="Lora"/>
              <a:sym typeface="Lora"/>
            </a:endParaRPr>
          </a:p>
        </p:txBody>
      </p:sp>
      <p:sp>
        <p:nvSpPr>
          <p:cNvPr id="143" name="Google Shape;143;p17"/>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nl"/>
              <a:t>5</a:t>
            </a:r>
            <a:endParaRPr/>
          </a:p>
        </p:txBody>
      </p:sp>
      <p:sp>
        <p:nvSpPr>
          <p:cNvPr id="144" name="Google Shape;144;p17"/>
          <p:cNvSpPr txBox="1"/>
          <p:nvPr/>
        </p:nvSpPr>
        <p:spPr>
          <a:xfrm>
            <a:off x="6462325" y="1914925"/>
            <a:ext cx="2710200" cy="43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a:solidFill>
                  <a:srgbClr val="E69138"/>
                </a:solidFill>
                <a:latin typeface="Lora"/>
                <a:ea typeface="Lora"/>
                <a:cs typeface="Lora"/>
                <a:sym typeface="Lora"/>
              </a:rPr>
              <a:t>~1800 17- &amp; 20-inch PMTs</a:t>
            </a:r>
            <a:endParaRPr sz="1600">
              <a:solidFill>
                <a:srgbClr val="E69138"/>
              </a:solidFill>
              <a:latin typeface="Lora"/>
              <a:ea typeface="Lora"/>
              <a:cs typeface="Lora"/>
              <a:sym typeface="Lora"/>
            </a:endParaRPr>
          </a:p>
        </p:txBody>
      </p:sp>
      <p:pic>
        <p:nvPicPr>
          <p:cNvPr id="145" name="Google Shape;145;p17"/>
          <p:cNvPicPr preferRelativeResize="0"/>
          <p:nvPr/>
        </p:nvPicPr>
        <p:blipFill>
          <a:blip r:embed="rId4">
            <a:alphaModFix/>
          </a:blip>
          <a:stretch>
            <a:fillRect/>
          </a:stretch>
        </p:blipFill>
        <p:spPr>
          <a:xfrm>
            <a:off x="1582775" y="2820250"/>
            <a:ext cx="331606" cy="248700"/>
          </a:xfrm>
          <a:prstGeom prst="rect">
            <a:avLst/>
          </a:prstGeom>
          <a:noFill/>
          <a:ln>
            <a:noFill/>
          </a:ln>
        </p:spPr>
      </p:pic>
      <p:grpSp>
        <p:nvGrpSpPr>
          <p:cNvPr id="146" name="Google Shape;146;p17"/>
          <p:cNvGrpSpPr/>
          <p:nvPr/>
        </p:nvGrpSpPr>
        <p:grpSpPr>
          <a:xfrm>
            <a:off x="2668550" y="878675"/>
            <a:ext cx="3751800" cy="431100"/>
            <a:chOff x="2668550" y="878675"/>
            <a:chExt cx="3751800" cy="431100"/>
          </a:xfrm>
        </p:grpSpPr>
        <p:sp>
          <p:nvSpPr>
            <p:cNvPr id="147" name="Google Shape;147;p17"/>
            <p:cNvSpPr txBox="1"/>
            <p:nvPr/>
          </p:nvSpPr>
          <p:spPr>
            <a:xfrm>
              <a:off x="2668550" y="878675"/>
              <a:ext cx="3751800" cy="43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a:solidFill>
                    <a:srgbClr val="E69138"/>
                  </a:solidFill>
                  <a:latin typeface="Lora"/>
                  <a:ea typeface="Lora"/>
                  <a:cs typeface="Lora"/>
                  <a:sym typeface="Lora"/>
                </a:rPr>
                <a:t>Charge &amp; Timing       Energy &amp; Vertex</a:t>
              </a:r>
              <a:endParaRPr sz="1600">
                <a:solidFill>
                  <a:srgbClr val="E69138"/>
                </a:solidFill>
                <a:latin typeface="Lora"/>
                <a:ea typeface="Lora"/>
                <a:cs typeface="Lora"/>
                <a:sym typeface="Lora"/>
              </a:endParaRPr>
            </a:p>
          </p:txBody>
        </p:sp>
        <p:cxnSp>
          <p:nvCxnSpPr>
            <p:cNvPr id="148" name="Google Shape;148;p17"/>
            <p:cNvCxnSpPr/>
            <p:nvPr/>
          </p:nvCxnSpPr>
          <p:spPr>
            <a:xfrm>
              <a:off x="4433950" y="1182138"/>
              <a:ext cx="198900" cy="0"/>
            </a:xfrm>
            <a:prstGeom prst="straightConnector1">
              <a:avLst/>
            </a:prstGeom>
            <a:noFill/>
            <a:ln w="9525" cap="flat" cmpd="sng">
              <a:solidFill>
                <a:srgbClr val="E69138"/>
              </a:solidFill>
              <a:prstDash val="solid"/>
              <a:round/>
              <a:headEnd type="none" w="med" len="med"/>
              <a:tailEnd type="triangle" w="med" len="med"/>
            </a:ln>
          </p:spPr>
        </p:cxnSp>
      </p:grpSp>
      <p:cxnSp>
        <p:nvCxnSpPr>
          <p:cNvPr id="149" name="Google Shape;149;p17"/>
          <p:cNvCxnSpPr/>
          <p:nvPr/>
        </p:nvCxnSpPr>
        <p:spPr>
          <a:xfrm rot="10800000" flipH="1">
            <a:off x="1782828" y="1287450"/>
            <a:ext cx="1205400" cy="1586400"/>
          </a:xfrm>
          <a:prstGeom prst="straightConnector1">
            <a:avLst/>
          </a:prstGeom>
          <a:noFill/>
          <a:ln w="9525" cap="flat" cmpd="sng">
            <a:solidFill>
              <a:srgbClr val="FF9900"/>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200"/>
                                        <p:tgtEl>
                                          <p:spTgt spid="131"/>
                                        </p:tgtEl>
                                      </p:cBhvr>
                                    </p:animEffect>
                                  </p:childTnLst>
                                </p:cTn>
                              </p:par>
                              <p:par>
                                <p:cTn id="8" presetID="10" presetClass="exit" presetSubtype="0" fill="hold" nodeType="withEffect">
                                  <p:stCondLst>
                                    <p:cond delay="0"/>
                                  </p:stCondLst>
                                  <p:childTnLst>
                                    <p:animEffect transition="out" filter="fade">
                                      <p:cBhvr>
                                        <p:cTn id="9" dur="200"/>
                                        <p:tgtEl>
                                          <p:spTgt spid="124"/>
                                        </p:tgtEl>
                                      </p:cBhvr>
                                    </p:animEffect>
                                    <p:set>
                                      <p:cBhvr>
                                        <p:cTn id="10" dur="1" fill="hold">
                                          <p:stCondLst>
                                            <p:cond delay="200"/>
                                          </p:stCondLst>
                                        </p:cTn>
                                        <p:tgtEl>
                                          <p:spTgt spid="12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
                                        <p:tgtEl>
                                          <p:spTgt spid="123"/>
                                        </p:tgtEl>
                                      </p:cBhvr>
                                    </p:animEffect>
                                    <p:set>
                                      <p:cBhvr>
                                        <p:cTn id="13" dur="1" fill="hold">
                                          <p:stCondLst>
                                            <p:cond delay="200"/>
                                          </p:stCondLst>
                                        </p:cTn>
                                        <p:tgtEl>
                                          <p:spTgt spid="12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200"/>
                                        <p:tgtEl>
                                          <p:spTgt spid="132"/>
                                        </p:tgtEl>
                                      </p:cBhvr>
                                    </p:animEffect>
                                  </p:childTnLst>
                                </p:cTn>
                              </p:par>
                              <p:par>
                                <p:cTn id="17" presetID="10"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200"/>
                                        <p:tgtEl>
                                          <p:spTgt spid="141"/>
                                        </p:tgtEl>
                                      </p:cBhvr>
                                    </p:animEffect>
                                  </p:childTnLst>
                                </p:cTn>
                              </p:par>
                              <p:par>
                                <p:cTn id="20" presetID="10" presetClass="exit" presetSubtype="0" fill="hold" nodeType="withEffect">
                                  <p:stCondLst>
                                    <p:cond delay="0"/>
                                  </p:stCondLst>
                                  <p:childTnLst>
                                    <p:animEffect transition="out" filter="fade">
                                      <p:cBhvr>
                                        <p:cTn id="21" dur="200"/>
                                        <p:tgtEl>
                                          <p:spTgt spid="127"/>
                                        </p:tgtEl>
                                      </p:cBhvr>
                                    </p:animEffect>
                                    <p:set>
                                      <p:cBhvr>
                                        <p:cTn id="22" dur="1" fill="hold">
                                          <p:stCondLst>
                                            <p:cond delay="200"/>
                                          </p:stCondLst>
                                        </p:cTn>
                                        <p:tgtEl>
                                          <p:spTgt spid="1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200"/>
                                        <p:tgtEl>
                                          <p:spTgt spid="135"/>
                                        </p:tgtEl>
                                      </p:cBhvr>
                                    </p:animEffect>
                                  </p:childTnLst>
                                </p:cTn>
                              </p:par>
                              <p:par>
                                <p:cTn id="28" presetID="10"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200"/>
                                        <p:tgtEl>
                                          <p:spTgt spid="136"/>
                                        </p:tgtEl>
                                      </p:cBhvr>
                                    </p:animEffect>
                                  </p:childTnLst>
                                </p:cTn>
                              </p:par>
                              <p:par>
                                <p:cTn id="31" presetID="10" presetClass="entr" presetSubtype="0" fill="hold" nodeType="with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fade">
                                      <p:cBhvr>
                                        <p:cTn id="33" dur="200"/>
                                        <p:tgtEl>
                                          <p:spTgt spid="142"/>
                                        </p:tgtEl>
                                      </p:cBhvr>
                                    </p:animEffect>
                                  </p:childTnLst>
                                </p:cTn>
                              </p:par>
                              <p:par>
                                <p:cTn id="34" presetID="10" presetClass="exit" presetSubtype="0" fill="hold" nodeType="withEffect">
                                  <p:stCondLst>
                                    <p:cond delay="0"/>
                                  </p:stCondLst>
                                  <p:childTnLst>
                                    <p:animEffect transition="out" filter="fade">
                                      <p:cBhvr>
                                        <p:cTn id="35" dur="200"/>
                                        <p:tgtEl>
                                          <p:spTgt spid="131"/>
                                        </p:tgtEl>
                                      </p:cBhvr>
                                    </p:animEffect>
                                    <p:set>
                                      <p:cBhvr>
                                        <p:cTn id="36" dur="1" fill="hold">
                                          <p:stCondLst>
                                            <p:cond delay="200"/>
                                          </p:stCondLst>
                                        </p:cTn>
                                        <p:tgtEl>
                                          <p:spTgt spid="1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200"/>
                                        <p:tgtEl>
                                          <p:spTgt spid="146"/>
                                        </p:tgtEl>
                                      </p:cBhvr>
                                    </p:animEffect>
                                  </p:childTnLst>
                                </p:cTn>
                              </p:par>
                              <p:par>
                                <p:cTn id="42" presetID="10" presetClass="entr" presetSubtype="0" fill="hold" nodeType="withEffect">
                                  <p:stCondLst>
                                    <p:cond delay="0"/>
                                  </p:stCondLst>
                                  <p:childTnLst>
                                    <p:set>
                                      <p:cBhvr>
                                        <p:cTn id="43" dur="1" fill="hold">
                                          <p:stCondLst>
                                            <p:cond delay="0"/>
                                          </p:stCondLst>
                                        </p:cTn>
                                        <p:tgtEl>
                                          <p:spTgt spid="145"/>
                                        </p:tgtEl>
                                        <p:attrNameLst>
                                          <p:attrName>style.visibility</p:attrName>
                                        </p:attrNameLst>
                                      </p:cBhvr>
                                      <p:to>
                                        <p:strVal val="visible"/>
                                      </p:to>
                                    </p:set>
                                    <p:animEffect transition="in" filter="fade">
                                      <p:cBhvr>
                                        <p:cTn id="44" dur="200"/>
                                        <p:tgtEl>
                                          <p:spTgt spid="145"/>
                                        </p:tgtEl>
                                      </p:cBhvr>
                                    </p:animEffect>
                                  </p:childTnLst>
                                </p:cTn>
                              </p:par>
                              <p:par>
                                <p:cTn id="45" presetID="10" presetClass="exit" presetSubtype="0" fill="hold" nodeType="withEffect">
                                  <p:stCondLst>
                                    <p:cond delay="0"/>
                                  </p:stCondLst>
                                  <p:childTnLst>
                                    <p:animEffect transition="out" filter="fade">
                                      <p:cBhvr>
                                        <p:cTn id="46" dur="1"/>
                                        <p:tgtEl>
                                          <p:spTgt spid="135"/>
                                        </p:tgtEl>
                                      </p:cBhvr>
                                    </p:animEffect>
                                    <p:set>
                                      <p:cBhvr>
                                        <p:cTn id="47" dur="1" fill="hold">
                                          <p:stCondLst>
                                            <p:cond delay="0"/>
                                          </p:stCondLst>
                                        </p:cTn>
                                        <p:tgtEl>
                                          <p:spTgt spid="13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fade">
                                      <p:cBhvr>
                                        <p:cTn id="50" dur="2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8"/>
          <p:cNvSpPr txBox="1"/>
          <p:nvPr/>
        </p:nvSpPr>
        <p:spPr>
          <a:xfrm>
            <a:off x="384325" y="276100"/>
            <a:ext cx="84855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Observation of 0𝝂𝛽𝛽 to confirm neutrinos majorana nature</a:t>
            </a: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1600">
              <a:solidFill>
                <a:srgbClr val="76A5AF"/>
              </a:solidFill>
              <a:latin typeface="Lora"/>
              <a:ea typeface="Lora"/>
              <a:cs typeface="Lora"/>
              <a:sym typeface="Lora"/>
            </a:endParaRPr>
          </a:p>
        </p:txBody>
      </p:sp>
      <p:sp>
        <p:nvSpPr>
          <p:cNvPr id="155" name="Google Shape;155;p18"/>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6</a:t>
            </a:fld>
            <a:endParaRPr/>
          </a:p>
        </p:txBody>
      </p:sp>
      <p:sp>
        <p:nvSpPr>
          <p:cNvPr id="156" name="Google Shape;156;p18"/>
          <p:cNvSpPr txBox="1"/>
          <p:nvPr/>
        </p:nvSpPr>
        <p:spPr>
          <a:xfrm>
            <a:off x="769675" y="1130850"/>
            <a:ext cx="7867200" cy="89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2000">
                <a:solidFill>
                  <a:srgbClr val="0000FF"/>
                </a:solidFill>
                <a:latin typeface="Lora"/>
                <a:ea typeface="Lora"/>
                <a:cs typeface="Lora"/>
                <a:sym typeface="Lora"/>
              </a:rPr>
              <a:t>2𝝂𝛽𝛽 </a:t>
            </a:r>
            <a:r>
              <a:rPr lang="nl" sz="1600">
                <a:solidFill>
                  <a:srgbClr val="0000FF"/>
                </a:solidFill>
                <a:latin typeface="Lora"/>
                <a:ea typeface="Lora"/>
                <a:cs typeface="Lora"/>
                <a:sym typeface="Lora"/>
              </a:rPr>
              <a:t>: </a:t>
            </a:r>
            <a:endParaRPr sz="1600">
              <a:solidFill>
                <a:schemeClr val="dk1"/>
              </a:solidFill>
              <a:latin typeface="Lora"/>
              <a:ea typeface="Lora"/>
              <a:cs typeface="Lora"/>
              <a:sym typeface="Lora"/>
            </a:endParaRPr>
          </a:p>
        </p:txBody>
      </p:sp>
      <p:pic>
        <p:nvPicPr>
          <p:cNvPr id="157" name="Google Shape;157;p18"/>
          <p:cNvPicPr preferRelativeResize="0"/>
          <p:nvPr/>
        </p:nvPicPr>
        <p:blipFill>
          <a:blip r:embed="rId3">
            <a:alphaModFix/>
          </a:blip>
          <a:stretch>
            <a:fillRect/>
          </a:stretch>
        </p:blipFill>
        <p:spPr>
          <a:xfrm>
            <a:off x="1728330" y="1277200"/>
            <a:ext cx="3514871" cy="248700"/>
          </a:xfrm>
          <a:prstGeom prst="rect">
            <a:avLst/>
          </a:prstGeom>
          <a:noFill/>
          <a:ln>
            <a:noFill/>
          </a:ln>
        </p:spPr>
      </p:pic>
      <p:cxnSp>
        <p:nvCxnSpPr>
          <p:cNvPr id="158" name="Google Shape;158;p18"/>
          <p:cNvCxnSpPr/>
          <p:nvPr/>
        </p:nvCxnSpPr>
        <p:spPr>
          <a:xfrm>
            <a:off x="4923700" y="1174725"/>
            <a:ext cx="377100" cy="442200"/>
          </a:xfrm>
          <a:prstGeom prst="straightConnector1">
            <a:avLst/>
          </a:prstGeom>
          <a:noFill/>
          <a:ln w="9525" cap="flat" cmpd="sng">
            <a:solidFill>
              <a:srgbClr val="0000FF"/>
            </a:solidFill>
            <a:prstDash val="solid"/>
            <a:round/>
            <a:headEnd type="none" w="med" len="med"/>
            <a:tailEnd type="none" w="med" len="med"/>
          </a:ln>
        </p:spPr>
      </p:cxnSp>
      <p:sp>
        <p:nvSpPr>
          <p:cNvPr id="159" name="Google Shape;159;p18"/>
          <p:cNvSpPr txBox="1"/>
          <p:nvPr/>
        </p:nvSpPr>
        <p:spPr>
          <a:xfrm>
            <a:off x="5533800" y="1130850"/>
            <a:ext cx="12906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l" sz="2000">
                <a:solidFill>
                  <a:srgbClr val="0000FF"/>
                </a:solidFill>
                <a:latin typeface="Lora"/>
                <a:ea typeface="Lora"/>
                <a:cs typeface="Lora"/>
                <a:sym typeface="Lora"/>
              </a:rPr>
              <a:t>0𝝂𝛽𝛽 </a:t>
            </a:r>
            <a:endParaRPr/>
          </a:p>
        </p:txBody>
      </p:sp>
      <p:pic>
        <p:nvPicPr>
          <p:cNvPr id="160" name="Google Shape;160;p18"/>
          <p:cNvPicPr preferRelativeResize="0"/>
          <p:nvPr/>
        </p:nvPicPr>
        <p:blipFill>
          <a:blip r:embed="rId4">
            <a:alphaModFix/>
          </a:blip>
          <a:stretch>
            <a:fillRect/>
          </a:stretch>
        </p:blipFill>
        <p:spPr>
          <a:xfrm>
            <a:off x="6611550" y="1221675"/>
            <a:ext cx="2099201" cy="348275"/>
          </a:xfrm>
          <a:prstGeom prst="rect">
            <a:avLst/>
          </a:prstGeom>
          <a:noFill/>
          <a:ln>
            <a:noFill/>
          </a:ln>
        </p:spPr>
      </p:pic>
      <p:sp>
        <p:nvSpPr>
          <p:cNvPr id="161" name="Google Shape;161;p18"/>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chemeClr val="lt2"/>
                </a:solidFill>
                <a:latin typeface="Alegreya Sans"/>
                <a:ea typeface="Alegreya Sans"/>
                <a:cs typeface="Alegreya Sans"/>
                <a:sym typeface="Alegreya Sans"/>
              </a:rPr>
              <a:t>KamLAND</a:t>
            </a:r>
            <a:r>
              <a:rPr lang="nl" sz="1300">
                <a:solidFill>
                  <a:schemeClr val="lt2"/>
                </a:solidFill>
              </a:rPr>
              <a:t> </a:t>
            </a:r>
            <a:r>
              <a:rPr lang="nl" sz="1300">
                <a:solidFill>
                  <a:schemeClr val="lt2"/>
                </a:solidFill>
                <a:latin typeface="Alegreya Sans"/>
                <a:ea typeface="Alegreya Sans"/>
                <a:cs typeface="Alegreya Sans"/>
                <a:sym typeface="Alegreya Sans"/>
              </a:rPr>
              <a:t>detector |</a:t>
            </a:r>
            <a:r>
              <a:rPr lang="nl" sz="1300">
                <a:solidFill>
                  <a:schemeClr val="dk2"/>
                </a:solidFill>
                <a:latin typeface="Alegreya Sans"/>
                <a:ea typeface="Alegreya Sans"/>
                <a:cs typeface="Alegreya Sans"/>
                <a:sym typeface="Alegreya Sans"/>
              </a:rPr>
              <a:t> </a:t>
            </a:r>
            <a:r>
              <a:rPr lang="nl" sz="1300">
                <a:solidFill>
                  <a:srgbClr val="999999"/>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chemeClr val="lt2"/>
                </a:solidFill>
                <a:latin typeface="Lora"/>
                <a:ea typeface="Lora"/>
                <a:cs typeface="Lora"/>
                <a:sym typeface="Lora"/>
              </a:rPr>
              <a:t>0𝝂𝛽𝛽</a:t>
            </a:r>
            <a:r>
              <a:rPr lang="nl" sz="2000">
                <a:solidFill>
                  <a:schemeClr val="lt2"/>
                </a:solidFill>
                <a:latin typeface="Lora"/>
                <a:ea typeface="Lora"/>
                <a:cs typeface="Lora"/>
                <a:sym typeface="Lora"/>
              </a:rPr>
              <a:t> </a:t>
            </a:r>
            <a:r>
              <a:rPr lang="nl" sz="1300">
                <a:solidFill>
                  <a:schemeClr val="lt2"/>
                </a:solidFill>
                <a:latin typeface="Alegreya Sans"/>
                <a:ea typeface="Alegreya Sans"/>
                <a:cs typeface="Alegreya Sans"/>
                <a:sym typeface="Alegreya Sans"/>
              </a:rPr>
              <a:t>KamLAND</a:t>
            </a:r>
            <a:r>
              <a:rPr lang="nl" sz="1300">
                <a:solidFill>
                  <a:schemeClr val="lt2"/>
                </a:solidFill>
              </a:rPr>
              <a:t>-</a:t>
            </a:r>
            <a:r>
              <a:rPr lang="nl" sz="1300">
                <a:solidFill>
                  <a:schemeClr val="lt2"/>
                </a:solidFill>
                <a:latin typeface="Alegreya Sans"/>
                <a:ea typeface="Alegreya Sans"/>
                <a:cs typeface="Alegreya Sans"/>
                <a:sym typeface="Alegreya Sans"/>
              </a:rPr>
              <a:t>Zen | Backgrounds &amp; Analysis |  Results </a:t>
            </a:r>
            <a:endParaRPr sz="1300">
              <a:solidFill>
                <a:schemeClr val="lt2"/>
              </a:solidFill>
              <a:latin typeface="Alegreya Sans"/>
              <a:ea typeface="Alegreya Sans"/>
              <a:cs typeface="Alegreya Sans"/>
              <a:sym typeface="Alegreya Sans"/>
            </a:endParaRPr>
          </a:p>
        </p:txBody>
      </p:sp>
      <p:grpSp>
        <p:nvGrpSpPr>
          <p:cNvPr id="162" name="Google Shape;162;p18"/>
          <p:cNvGrpSpPr/>
          <p:nvPr/>
        </p:nvGrpSpPr>
        <p:grpSpPr>
          <a:xfrm>
            <a:off x="1005175" y="2134713"/>
            <a:ext cx="1820250" cy="1394825"/>
            <a:chOff x="943575" y="1867488"/>
            <a:chExt cx="1820250" cy="1394825"/>
          </a:xfrm>
        </p:grpSpPr>
        <p:pic>
          <p:nvPicPr>
            <p:cNvPr id="163" name="Google Shape;163;p18"/>
            <p:cNvPicPr preferRelativeResize="0"/>
            <p:nvPr/>
          </p:nvPicPr>
          <p:blipFill rotWithShape="1">
            <a:blip r:embed="rId5">
              <a:alphaModFix/>
            </a:blip>
            <a:srcRect t="26427" r="49117" b="16344"/>
            <a:stretch/>
          </p:blipFill>
          <p:spPr>
            <a:xfrm>
              <a:off x="943575" y="1867488"/>
              <a:ext cx="1692900" cy="1394825"/>
            </a:xfrm>
            <a:prstGeom prst="rect">
              <a:avLst/>
            </a:prstGeom>
            <a:noFill/>
            <a:ln>
              <a:noFill/>
            </a:ln>
          </p:spPr>
        </p:pic>
        <p:sp>
          <p:nvSpPr>
            <p:cNvPr id="164" name="Google Shape;164;p18"/>
            <p:cNvSpPr/>
            <p:nvPr/>
          </p:nvSpPr>
          <p:spPr>
            <a:xfrm>
              <a:off x="2485125" y="1959425"/>
              <a:ext cx="278700" cy="1911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8"/>
          <p:cNvGrpSpPr/>
          <p:nvPr/>
        </p:nvGrpSpPr>
        <p:grpSpPr>
          <a:xfrm>
            <a:off x="6135088" y="1751738"/>
            <a:ext cx="1876926" cy="1833325"/>
            <a:chOff x="2763825" y="2787800"/>
            <a:chExt cx="1876926" cy="1833325"/>
          </a:xfrm>
        </p:grpSpPr>
        <p:pic>
          <p:nvPicPr>
            <p:cNvPr id="166" name="Google Shape;166;p18"/>
            <p:cNvPicPr preferRelativeResize="0"/>
            <p:nvPr/>
          </p:nvPicPr>
          <p:blipFill rotWithShape="1">
            <a:blip r:embed="rId5">
              <a:alphaModFix/>
            </a:blip>
            <a:srcRect l="48695" t="9706" r="1987" b="15516"/>
            <a:stretch/>
          </p:blipFill>
          <p:spPr>
            <a:xfrm>
              <a:off x="2999925" y="2798600"/>
              <a:ext cx="1640826" cy="1822525"/>
            </a:xfrm>
            <a:prstGeom prst="rect">
              <a:avLst/>
            </a:prstGeom>
            <a:noFill/>
            <a:ln>
              <a:noFill/>
            </a:ln>
          </p:spPr>
        </p:pic>
        <p:sp>
          <p:nvSpPr>
            <p:cNvPr id="167" name="Google Shape;167;p18"/>
            <p:cNvSpPr/>
            <p:nvPr/>
          </p:nvSpPr>
          <p:spPr>
            <a:xfrm>
              <a:off x="2843550" y="2787800"/>
              <a:ext cx="302700" cy="248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2763825" y="3489800"/>
              <a:ext cx="302700" cy="2487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8"/>
          <p:cNvSpPr txBox="1"/>
          <p:nvPr/>
        </p:nvSpPr>
        <p:spPr>
          <a:xfrm>
            <a:off x="769675" y="3891463"/>
            <a:ext cx="8100000" cy="6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dk1"/>
                </a:solidFill>
                <a:latin typeface="Lora"/>
                <a:ea typeface="Lora"/>
                <a:cs typeface="Lora"/>
                <a:sym typeface="Lora"/>
              </a:rPr>
              <a:t>Majorana nature: particle is its own antiparticle </a:t>
            </a:r>
            <a:r>
              <a:rPr lang="nl" sz="1600">
                <a:solidFill>
                  <a:srgbClr val="16408C"/>
                </a:solidFill>
                <a:latin typeface="Lora"/>
                <a:ea typeface="Lora"/>
                <a:cs typeface="Lora"/>
                <a:sym typeface="Lora"/>
              </a:rPr>
              <a:t>→ </a:t>
            </a:r>
            <a:r>
              <a:rPr lang="nl" sz="1600" b="1">
                <a:solidFill>
                  <a:srgbClr val="16408C"/>
                </a:solidFill>
                <a:latin typeface="Lora"/>
                <a:ea typeface="Lora"/>
                <a:cs typeface="Lora"/>
                <a:sym typeface="Lora"/>
              </a:rPr>
              <a:t>leptogenesis</a:t>
            </a:r>
            <a:endParaRPr sz="1600" b="1">
              <a:solidFill>
                <a:schemeClr val="dk1"/>
              </a:solidFill>
              <a:latin typeface="Lora"/>
              <a:ea typeface="Lora"/>
              <a:cs typeface="Lora"/>
              <a:sym typeface="Lora"/>
            </a:endParaRPr>
          </a:p>
        </p:txBody>
      </p:sp>
      <p:grpSp>
        <p:nvGrpSpPr>
          <p:cNvPr id="178" name="Google Shape;178;p18"/>
          <p:cNvGrpSpPr/>
          <p:nvPr/>
        </p:nvGrpSpPr>
        <p:grpSpPr>
          <a:xfrm>
            <a:off x="4265361" y="2533805"/>
            <a:ext cx="1352400" cy="710700"/>
            <a:chOff x="4036761" y="2381405"/>
            <a:chExt cx="1352400" cy="710700"/>
          </a:xfrm>
        </p:grpSpPr>
        <p:cxnSp>
          <p:nvCxnSpPr>
            <p:cNvPr id="179" name="Google Shape;179;p18"/>
            <p:cNvCxnSpPr/>
            <p:nvPr/>
          </p:nvCxnSpPr>
          <p:spPr>
            <a:xfrm>
              <a:off x="4038325" y="2668325"/>
              <a:ext cx="844200" cy="183300"/>
            </a:xfrm>
            <a:prstGeom prst="straightConnector1">
              <a:avLst/>
            </a:prstGeom>
            <a:noFill/>
            <a:ln w="9525" cap="flat" cmpd="sng">
              <a:solidFill>
                <a:schemeClr val="dk2"/>
              </a:solidFill>
              <a:prstDash val="solid"/>
              <a:round/>
              <a:headEnd type="none" w="med" len="med"/>
              <a:tailEnd type="triangle" w="med" len="med"/>
            </a:ln>
          </p:spPr>
        </p:cxnSp>
        <p:sp>
          <p:nvSpPr>
            <p:cNvPr id="180" name="Google Shape;180;p18"/>
            <p:cNvSpPr txBox="1"/>
            <p:nvPr/>
          </p:nvSpPr>
          <p:spPr>
            <a:xfrm rot="826281">
              <a:off x="4067713" y="2529021"/>
              <a:ext cx="1290497" cy="41546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nl" sz="1500">
                  <a:solidFill>
                    <a:schemeClr val="lt1"/>
                  </a:solidFill>
                  <a:latin typeface="Lora"/>
                  <a:ea typeface="Lora"/>
                  <a:cs typeface="Lora"/>
                  <a:sym typeface="Lora"/>
                </a:rPr>
                <a:t>0𝝂</a:t>
              </a:r>
              <a:r>
                <a:rPr lang="nl" sz="1500">
                  <a:solidFill>
                    <a:srgbClr val="0000FF"/>
                  </a:solidFill>
                  <a:latin typeface="Lora"/>
                  <a:ea typeface="Lora"/>
                  <a:cs typeface="Lora"/>
                  <a:sym typeface="Lora"/>
                </a:rPr>
                <a:t> </a:t>
              </a:r>
              <a:r>
                <a:rPr lang="nl" sz="1500">
                  <a:solidFill>
                    <a:srgbClr val="434343"/>
                  </a:solidFill>
                  <a:latin typeface="Lora"/>
                  <a:ea typeface="Lora"/>
                  <a:cs typeface="Lora"/>
                  <a:sym typeface="Lora"/>
                </a:rPr>
                <a:t>𝛽𝛽</a:t>
              </a:r>
              <a:endParaRPr sz="500">
                <a:solidFill>
                  <a:srgbClr val="434343"/>
                </a:solidFill>
              </a:endParaRPr>
            </a:p>
          </p:txBody>
        </p:sp>
      </p:grpSp>
      <p:grpSp>
        <p:nvGrpSpPr>
          <p:cNvPr id="181" name="Google Shape;181;p18"/>
          <p:cNvGrpSpPr/>
          <p:nvPr/>
        </p:nvGrpSpPr>
        <p:grpSpPr>
          <a:xfrm>
            <a:off x="2977814" y="1943175"/>
            <a:ext cx="3093886" cy="1738775"/>
            <a:chOff x="2901614" y="1943175"/>
            <a:chExt cx="3093886" cy="1738775"/>
          </a:xfrm>
        </p:grpSpPr>
        <p:cxnSp>
          <p:nvCxnSpPr>
            <p:cNvPr id="182" name="Google Shape;182;p18"/>
            <p:cNvCxnSpPr/>
            <p:nvPr/>
          </p:nvCxnSpPr>
          <p:spPr>
            <a:xfrm rot="10800000" flipH="1">
              <a:off x="3307775" y="1943175"/>
              <a:ext cx="10500" cy="1735200"/>
            </a:xfrm>
            <a:prstGeom prst="straightConnector1">
              <a:avLst/>
            </a:prstGeom>
            <a:noFill/>
            <a:ln w="19050" cap="flat" cmpd="sng">
              <a:solidFill>
                <a:srgbClr val="434343"/>
              </a:solidFill>
              <a:prstDash val="solid"/>
              <a:round/>
              <a:headEnd type="none" w="med" len="med"/>
              <a:tailEnd type="none" w="med" len="med"/>
            </a:ln>
          </p:spPr>
        </p:cxnSp>
        <p:sp>
          <p:nvSpPr>
            <p:cNvPr id="183" name="Google Shape;183;p18"/>
            <p:cNvSpPr txBox="1"/>
            <p:nvPr/>
          </p:nvSpPr>
          <p:spPr>
            <a:xfrm rot="-5400000">
              <a:off x="2697464" y="2241438"/>
              <a:ext cx="1094100" cy="6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434343"/>
                  </a:solidFill>
                  <a:latin typeface="Lora"/>
                  <a:ea typeface="Lora"/>
                  <a:cs typeface="Lora"/>
                  <a:sym typeface="Lora"/>
                </a:rPr>
                <a:t>M(A,Z)</a:t>
              </a:r>
              <a:endParaRPr sz="1600" b="1">
                <a:solidFill>
                  <a:srgbClr val="434343"/>
                </a:solidFill>
                <a:latin typeface="Lora"/>
                <a:ea typeface="Lora"/>
                <a:cs typeface="Lora"/>
                <a:sym typeface="Lora"/>
              </a:endParaRPr>
            </a:p>
          </p:txBody>
        </p:sp>
        <p:cxnSp>
          <p:nvCxnSpPr>
            <p:cNvPr id="184" name="Google Shape;184;p18"/>
            <p:cNvCxnSpPr/>
            <p:nvPr/>
          </p:nvCxnSpPr>
          <p:spPr>
            <a:xfrm>
              <a:off x="3300900" y="3678350"/>
              <a:ext cx="2694600" cy="3600"/>
            </a:xfrm>
            <a:prstGeom prst="straightConnector1">
              <a:avLst/>
            </a:prstGeom>
            <a:noFill/>
            <a:ln w="19050" cap="flat" cmpd="sng">
              <a:solidFill>
                <a:srgbClr val="434343"/>
              </a:solidFill>
              <a:prstDash val="solid"/>
              <a:round/>
              <a:headEnd type="none" w="med" len="med"/>
              <a:tailEnd type="none" w="med" len="med"/>
            </a:ln>
          </p:spPr>
        </p:cxnSp>
      </p:grpSp>
      <p:grpSp>
        <p:nvGrpSpPr>
          <p:cNvPr id="18" name="Google Shape;170;p18">
            <a:extLst>
              <a:ext uri="{FF2B5EF4-FFF2-40B4-BE49-F238E27FC236}">
                <a16:creationId xmlns:a16="http://schemas.microsoft.com/office/drawing/2014/main" id="{8BCAEFBF-411B-8746-ED7E-C5BBD6119798}"/>
              </a:ext>
            </a:extLst>
          </p:cNvPr>
          <p:cNvGrpSpPr/>
          <p:nvPr/>
        </p:nvGrpSpPr>
        <p:grpSpPr>
          <a:xfrm>
            <a:off x="3549676" y="2254317"/>
            <a:ext cx="2816487" cy="1559550"/>
            <a:chOff x="3166202" y="2114550"/>
            <a:chExt cx="2816487" cy="1559550"/>
          </a:xfrm>
        </p:grpSpPr>
        <p:sp>
          <p:nvSpPr>
            <p:cNvPr id="19" name="Google Shape;171;p18">
              <a:extLst>
                <a:ext uri="{FF2B5EF4-FFF2-40B4-BE49-F238E27FC236}">
                  <a16:creationId xmlns:a16="http://schemas.microsoft.com/office/drawing/2014/main" id="{3CEE8983-339C-C125-C9DB-854EE7B0B152}"/>
                </a:ext>
              </a:extLst>
            </p:cNvPr>
            <p:cNvSpPr txBox="1"/>
            <p:nvPr/>
          </p:nvSpPr>
          <p:spPr>
            <a:xfrm>
              <a:off x="3213964" y="2618100"/>
              <a:ext cx="1094100" cy="685800"/>
            </a:xfrm>
            <a:prstGeom prst="rect">
              <a:avLst/>
            </a:prstGeom>
            <a:noFill/>
            <a:ln>
              <a:noFill/>
            </a:ln>
          </p:spPr>
          <p:txBody>
            <a:bodyPr spcFirstLastPara="1" wrap="square" lIns="91425" tIns="91425" rIns="102525" bIns="91425" anchor="t" anchorCtr="0">
              <a:noAutofit/>
            </a:bodyPr>
            <a:lstStyle/>
            <a:p>
              <a:pPr marL="0" lvl="0" indent="0" algn="l" rtl="0">
                <a:lnSpc>
                  <a:spcPct val="115000"/>
                </a:lnSpc>
                <a:spcBef>
                  <a:spcPts val="0"/>
                </a:spcBef>
                <a:spcAft>
                  <a:spcPts val="0"/>
                </a:spcAft>
                <a:buNone/>
              </a:pPr>
              <a:r>
                <a:rPr lang="nl" sz="1600" dirty="0">
                  <a:solidFill>
                    <a:srgbClr val="6AA84F"/>
                  </a:solidFill>
                  <a:latin typeface="Lora"/>
                  <a:ea typeface="Lora"/>
                  <a:cs typeface="Lora"/>
                  <a:sym typeface="Lora"/>
                </a:rPr>
                <a:t>(A,Z)</a:t>
              </a:r>
              <a:endParaRPr sz="1600" b="1" dirty="0">
                <a:solidFill>
                  <a:srgbClr val="6AA84F"/>
                </a:solidFill>
                <a:latin typeface="Lora"/>
                <a:ea typeface="Lora"/>
                <a:cs typeface="Lora"/>
                <a:sym typeface="Lora"/>
              </a:endParaRPr>
            </a:p>
          </p:txBody>
        </p:sp>
        <p:cxnSp>
          <p:nvCxnSpPr>
            <p:cNvPr id="20" name="Google Shape;172;p18">
              <a:extLst>
                <a:ext uri="{FF2B5EF4-FFF2-40B4-BE49-F238E27FC236}">
                  <a16:creationId xmlns:a16="http://schemas.microsoft.com/office/drawing/2014/main" id="{E56BA282-24E7-B30E-F95F-2593B572C2F7}"/>
                </a:ext>
              </a:extLst>
            </p:cNvPr>
            <p:cNvCxnSpPr>
              <a:cxnSpLocks/>
            </p:cNvCxnSpPr>
            <p:nvPr/>
          </p:nvCxnSpPr>
          <p:spPr>
            <a:xfrm>
              <a:off x="3288087" y="2682221"/>
              <a:ext cx="612985" cy="0"/>
            </a:xfrm>
            <a:prstGeom prst="straightConnector1">
              <a:avLst/>
            </a:prstGeom>
            <a:noFill/>
            <a:ln w="19050" cap="flat" cmpd="sng">
              <a:solidFill>
                <a:srgbClr val="6AA84F"/>
              </a:solidFill>
              <a:prstDash val="solid"/>
              <a:round/>
              <a:headEnd type="none" w="med" len="med"/>
              <a:tailEnd type="none" w="med" len="med"/>
            </a:ln>
          </p:spPr>
        </p:cxnSp>
        <p:sp>
          <p:nvSpPr>
            <p:cNvPr id="21" name="Google Shape;173;p18">
              <a:extLst>
                <a:ext uri="{FF2B5EF4-FFF2-40B4-BE49-F238E27FC236}">
                  <a16:creationId xmlns:a16="http://schemas.microsoft.com/office/drawing/2014/main" id="{190C1E88-B201-4CBD-3941-5665A3DE613D}"/>
                </a:ext>
              </a:extLst>
            </p:cNvPr>
            <p:cNvSpPr txBox="1"/>
            <p:nvPr/>
          </p:nvSpPr>
          <p:spPr>
            <a:xfrm>
              <a:off x="4080014" y="2114550"/>
              <a:ext cx="1094100" cy="6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CC0000"/>
                  </a:solidFill>
                  <a:latin typeface="Lora"/>
                  <a:ea typeface="Lora"/>
                  <a:cs typeface="Lora"/>
                  <a:sym typeface="Lora"/>
                </a:rPr>
                <a:t>(A,Z+1)</a:t>
              </a:r>
              <a:endParaRPr sz="1600" b="1">
                <a:solidFill>
                  <a:srgbClr val="CC0000"/>
                </a:solidFill>
                <a:latin typeface="Lora"/>
                <a:ea typeface="Lora"/>
                <a:cs typeface="Lora"/>
                <a:sym typeface="Lora"/>
              </a:endParaRPr>
            </a:p>
          </p:txBody>
        </p:sp>
        <p:cxnSp>
          <p:nvCxnSpPr>
            <p:cNvPr id="22" name="Google Shape;174;p18">
              <a:extLst>
                <a:ext uri="{FF2B5EF4-FFF2-40B4-BE49-F238E27FC236}">
                  <a16:creationId xmlns:a16="http://schemas.microsoft.com/office/drawing/2014/main" id="{9B95E996-C001-8DD0-70F1-D31F86513DEE}"/>
                </a:ext>
              </a:extLst>
            </p:cNvPr>
            <p:cNvCxnSpPr>
              <a:cxnSpLocks/>
            </p:cNvCxnSpPr>
            <p:nvPr/>
          </p:nvCxnSpPr>
          <p:spPr>
            <a:xfrm flipH="1">
              <a:off x="4163373" y="2206011"/>
              <a:ext cx="668646" cy="0"/>
            </a:xfrm>
            <a:prstGeom prst="straightConnector1">
              <a:avLst/>
            </a:prstGeom>
            <a:noFill/>
            <a:ln w="19050" cap="flat" cmpd="sng">
              <a:solidFill>
                <a:srgbClr val="CC0000"/>
              </a:solidFill>
              <a:prstDash val="solid"/>
              <a:round/>
              <a:headEnd type="none" w="med" len="med"/>
              <a:tailEnd type="none" w="med" len="med"/>
            </a:ln>
          </p:spPr>
        </p:cxnSp>
        <p:sp>
          <p:nvSpPr>
            <p:cNvPr id="23" name="Google Shape;175;p18">
              <a:extLst>
                <a:ext uri="{FF2B5EF4-FFF2-40B4-BE49-F238E27FC236}">
                  <a16:creationId xmlns:a16="http://schemas.microsoft.com/office/drawing/2014/main" id="{F4664119-7215-7031-6EB6-A511B94E7522}"/>
                </a:ext>
              </a:extLst>
            </p:cNvPr>
            <p:cNvSpPr txBox="1"/>
            <p:nvPr/>
          </p:nvSpPr>
          <p:spPr>
            <a:xfrm>
              <a:off x="4888589" y="2823075"/>
              <a:ext cx="1094100" cy="6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6AA84F"/>
                  </a:solidFill>
                  <a:latin typeface="Lora"/>
                  <a:ea typeface="Lora"/>
                  <a:cs typeface="Lora"/>
                  <a:sym typeface="Lora"/>
                </a:rPr>
                <a:t>(A,Z+2)</a:t>
              </a:r>
              <a:endParaRPr sz="1600" b="1">
                <a:solidFill>
                  <a:srgbClr val="6AA84F"/>
                </a:solidFill>
                <a:latin typeface="Lora"/>
                <a:ea typeface="Lora"/>
                <a:cs typeface="Lora"/>
                <a:sym typeface="Lora"/>
              </a:endParaRPr>
            </a:p>
          </p:txBody>
        </p:sp>
        <p:cxnSp>
          <p:nvCxnSpPr>
            <p:cNvPr id="24" name="Google Shape;176;p18">
              <a:extLst>
                <a:ext uri="{FF2B5EF4-FFF2-40B4-BE49-F238E27FC236}">
                  <a16:creationId xmlns:a16="http://schemas.microsoft.com/office/drawing/2014/main" id="{8AECB8FF-C169-E839-BF25-520A8E734159}"/>
                </a:ext>
              </a:extLst>
            </p:cNvPr>
            <p:cNvCxnSpPr>
              <a:cxnSpLocks/>
            </p:cNvCxnSpPr>
            <p:nvPr/>
          </p:nvCxnSpPr>
          <p:spPr>
            <a:xfrm flipH="1">
              <a:off x="4972224" y="2914536"/>
              <a:ext cx="716002" cy="0"/>
            </a:xfrm>
            <a:prstGeom prst="straightConnector1">
              <a:avLst/>
            </a:prstGeom>
            <a:noFill/>
            <a:ln w="19050" cap="flat" cmpd="sng">
              <a:solidFill>
                <a:srgbClr val="6AA84F"/>
              </a:solidFill>
              <a:prstDash val="solid"/>
              <a:round/>
              <a:headEnd type="none" w="med" len="med"/>
              <a:tailEnd type="none" w="med" len="med"/>
            </a:ln>
          </p:spPr>
        </p:cxnSp>
        <p:sp>
          <p:nvSpPr>
            <p:cNvPr id="25" name="Google Shape;177;p18">
              <a:extLst>
                <a:ext uri="{FF2B5EF4-FFF2-40B4-BE49-F238E27FC236}">
                  <a16:creationId xmlns:a16="http://schemas.microsoft.com/office/drawing/2014/main" id="{15DE9129-D340-1D73-E4DA-7EE5052DB109}"/>
                </a:ext>
              </a:extLst>
            </p:cNvPr>
            <p:cNvSpPr txBox="1"/>
            <p:nvPr/>
          </p:nvSpPr>
          <p:spPr>
            <a:xfrm>
              <a:off x="3166202" y="2988300"/>
              <a:ext cx="1289700" cy="6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dirty="0">
                  <a:solidFill>
                    <a:srgbClr val="434343"/>
                  </a:solidFill>
                  <a:latin typeface="Lora"/>
                  <a:ea typeface="Lora"/>
                  <a:cs typeface="Lora"/>
                  <a:sym typeface="Lora"/>
                </a:rPr>
                <a:t>even-even</a:t>
              </a:r>
              <a:endParaRPr b="1" dirty="0">
                <a:solidFill>
                  <a:srgbClr val="434343"/>
                </a:solidFill>
                <a:latin typeface="Lora"/>
                <a:ea typeface="Lora"/>
                <a:cs typeface="Lora"/>
                <a:sym typeface="Lor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200"/>
                                        <p:tgtEl>
                                          <p:spTgt spid="156"/>
                                        </p:tgtEl>
                                      </p:cBhvr>
                                    </p:animEffect>
                                  </p:childTnLst>
                                </p:cTn>
                              </p:par>
                              <p:par>
                                <p:cTn id="8" presetID="10" presetClass="entr" presetSubtype="0"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200"/>
                                        <p:tgtEl>
                                          <p:spTgt spid="157"/>
                                        </p:tgtEl>
                                      </p:cBhvr>
                                    </p:animEffect>
                                  </p:childTnLst>
                                </p:cTn>
                              </p:par>
                              <p:par>
                                <p:cTn id="11" presetID="10" presetClass="entr" presetSubtype="0" fill="hold"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fade">
                                      <p:cBhvr>
                                        <p:cTn id="13" dur="200"/>
                                        <p:tgtEl>
                                          <p:spTgt spid="16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9"/>
                                        </p:tgtEl>
                                        <p:attrNameLst>
                                          <p:attrName>style.visibility</p:attrName>
                                        </p:attrNameLst>
                                      </p:cBhvr>
                                      <p:to>
                                        <p:strVal val="visible"/>
                                      </p:to>
                                    </p:set>
                                    <p:animEffect transition="in" filter="fade">
                                      <p:cBhvr>
                                        <p:cTn id="18" dur="200"/>
                                        <p:tgtEl>
                                          <p:spTgt spid="1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200"/>
                                        <p:tgtEl>
                                          <p:spTgt spid="1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fade">
                                      <p:cBhvr>
                                        <p:cTn id="28" dur="200"/>
                                        <p:tgtEl>
                                          <p:spTgt spid="159"/>
                                        </p:tgtEl>
                                      </p:cBhvr>
                                    </p:animEffect>
                                  </p:childTnLst>
                                </p:cTn>
                              </p:par>
                              <p:par>
                                <p:cTn id="29" presetID="10" presetClass="exit" presetSubtype="0" fill="hold" nodeType="withEffect">
                                  <p:stCondLst>
                                    <p:cond delay="0"/>
                                  </p:stCondLst>
                                  <p:childTnLst>
                                    <p:animEffect transition="out" filter="fade">
                                      <p:cBhvr>
                                        <p:cTn id="30" dur="1"/>
                                        <p:tgtEl>
                                          <p:spTgt spid="156"/>
                                        </p:tgtEl>
                                      </p:cBhvr>
                                    </p:animEffect>
                                    <p:set>
                                      <p:cBhvr>
                                        <p:cTn id="31" dur="1" fill="hold">
                                          <p:stCondLst>
                                            <p:cond delay="0"/>
                                          </p:stCondLst>
                                        </p:cTn>
                                        <p:tgtEl>
                                          <p:spTgt spid="15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65"/>
                                        </p:tgtEl>
                                        <p:attrNameLst>
                                          <p:attrName>style.visibility</p:attrName>
                                        </p:attrNameLst>
                                      </p:cBhvr>
                                      <p:to>
                                        <p:strVal val="visible"/>
                                      </p:to>
                                    </p:set>
                                    <p:animEffect transition="in" filter="fade">
                                      <p:cBhvr>
                                        <p:cTn id="34" dur="200"/>
                                        <p:tgtEl>
                                          <p:spTgt spid="165"/>
                                        </p:tgtEl>
                                      </p:cBhvr>
                                    </p:animEffect>
                                  </p:childTnLst>
                                </p:cTn>
                              </p:par>
                              <p:par>
                                <p:cTn id="35" presetID="10" presetClass="entr" presetSubtype="0" fill="hold" nodeType="with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fade">
                                      <p:cBhvr>
                                        <p:cTn id="37" dur="200"/>
                                        <p:tgtEl>
                                          <p:spTgt spid="1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1"/>
                                        </p:tgtEl>
                                        <p:attrNameLst>
                                          <p:attrName>style.visibility</p:attrName>
                                        </p:attrNameLst>
                                      </p:cBhvr>
                                      <p:to>
                                        <p:strVal val="visible"/>
                                      </p:to>
                                    </p:set>
                                    <p:animEffect transition="in" filter="fade">
                                      <p:cBhvr>
                                        <p:cTn id="42" dur="200"/>
                                        <p:tgtEl>
                                          <p:spTgt spid="181"/>
                                        </p:tgtEl>
                                      </p:cBhvr>
                                    </p:animEffect>
                                  </p:childTnLst>
                                </p:cTn>
                              </p:par>
                              <p:par>
                                <p:cTn id="43" presetID="10" presetClass="entr" presetSubtype="0" fill="hold" nodeType="withEffect">
                                  <p:stCondLst>
                                    <p:cond delay="0"/>
                                  </p:stCondLst>
                                  <p:childTnLst>
                                    <p:set>
                                      <p:cBhvr>
                                        <p:cTn id="44" dur="1" fill="hold">
                                          <p:stCondLst>
                                            <p:cond delay="0"/>
                                          </p:stCondLst>
                                        </p:cTn>
                                        <p:tgtEl>
                                          <p:spTgt spid="178"/>
                                        </p:tgtEl>
                                        <p:attrNameLst>
                                          <p:attrName>style.visibility</p:attrName>
                                        </p:attrNameLst>
                                      </p:cBhvr>
                                      <p:to>
                                        <p:strVal val="visible"/>
                                      </p:to>
                                    </p:set>
                                    <p:animEffect transition="in" filter="fade">
                                      <p:cBhvr>
                                        <p:cTn id="45" dur="200"/>
                                        <p:tgtEl>
                                          <p:spTgt spid="178"/>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200"/>
                                        <p:tgtEl>
                                          <p:spTgt spid="18"/>
                                        </p:tgtEl>
                                      </p:cBhvr>
                                    </p:animEffec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9"/>
          <p:cNvPicPr preferRelativeResize="0"/>
          <p:nvPr/>
        </p:nvPicPr>
        <p:blipFill>
          <a:blip r:embed="rId3">
            <a:alphaModFix amt="38000"/>
          </a:blip>
          <a:stretch>
            <a:fillRect/>
          </a:stretch>
        </p:blipFill>
        <p:spPr>
          <a:xfrm>
            <a:off x="13223" y="0"/>
            <a:ext cx="9117553" cy="5143500"/>
          </a:xfrm>
          <a:prstGeom prst="rect">
            <a:avLst/>
          </a:prstGeom>
          <a:noFill/>
          <a:ln>
            <a:noFill/>
          </a:ln>
        </p:spPr>
      </p:pic>
      <p:grpSp>
        <p:nvGrpSpPr>
          <p:cNvPr id="190" name="Google Shape;190;p19"/>
          <p:cNvGrpSpPr/>
          <p:nvPr/>
        </p:nvGrpSpPr>
        <p:grpSpPr>
          <a:xfrm>
            <a:off x="1938900" y="2164800"/>
            <a:ext cx="5266200" cy="813900"/>
            <a:chOff x="1617500" y="2164800"/>
            <a:chExt cx="5266200" cy="813900"/>
          </a:xfrm>
        </p:grpSpPr>
        <p:sp>
          <p:nvSpPr>
            <p:cNvPr id="191" name="Google Shape;191;p19"/>
            <p:cNvSpPr/>
            <p:nvPr/>
          </p:nvSpPr>
          <p:spPr>
            <a:xfrm>
              <a:off x="1617500" y="2164800"/>
              <a:ext cx="5266200" cy="813900"/>
            </a:xfrm>
            <a:prstGeom prst="roundRect">
              <a:avLst>
                <a:gd name="adj" fmla="val 16667"/>
              </a:avLst>
            </a:prstGeom>
            <a:solidFill>
              <a:srgbClr val="D0E0E3"/>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19"/>
            <p:cNvPicPr preferRelativeResize="0"/>
            <p:nvPr/>
          </p:nvPicPr>
          <p:blipFill>
            <a:blip r:embed="rId4">
              <a:alphaModFix/>
            </a:blip>
            <a:stretch>
              <a:fillRect/>
            </a:stretch>
          </p:blipFill>
          <p:spPr>
            <a:xfrm>
              <a:off x="2666138" y="2334625"/>
              <a:ext cx="3341625" cy="474250"/>
            </a:xfrm>
            <a:prstGeom prst="rect">
              <a:avLst/>
            </a:prstGeom>
            <a:noFill/>
            <a:ln>
              <a:noFill/>
            </a:ln>
          </p:spPr>
        </p:pic>
      </p:grpSp>
      <p:sp>
        <p:nvSpPr>
          <p:cNvPr id="193" name="Google Shape;193;p19"/>
          <p:cNvSpPr/>
          <p:nvPr/>
        </p:nvSpPr>
        <p:spPr>
          <a:xfrm>
            <a:off x="754800" y="1218475"/>
            <a:ext cx="894900" cy="4530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p:nvPr/>
        </p:nvSpPr>
        <p:spPr>
          <a:xfrm>
            <a:off x="6411950" y="0"/>
            <a:ext cx="27324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99" name="Google Shape;199;p20"/>
          <p:cNvPicPr preferRelativeResize="0"/>
          <p:nvPr/>
        </p:nvPicPr>
        <p:blipFill rotWithShape="1">
          <a:blip r:embed="rId3">
            <a:alphaModFix/>
          </a:blip>
          <a:srcRect b="8391"/>
          <a:stretch/>
        </p:blipFill>
        <p:spPr>
          <a:xfrm>
            <a:off x="581025" y="784275"/>
            <a:ext cx="2857500" cy="3781074"/>
          </a:xfrm>
          <a:prstGeom prst="rect">
            <a:avLst/>
          </a:prstGeom>
          <a:noFill/>
          <a:ln>
            <a:noFill/>
          </a:ln>
        </p:spPr>
      </p:pic>
      <p:sp>
        <p:nvSpPr>
          <p:cNvPr id="200" name="Google Shape;200;p20"/>
          <p:cNvSpPr txBox="1"/>
          <p:nvPr/>
        </p:nvSpPr>
        <p:spPr>
          <a:xfrm>
            <a:off x="6591675" y="0"/>
            <a:ext cx="25527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20"/>
          <p:cNvSpPr txBox="1"/>
          <p:nvPr/>
        </p:nvSpPr>
        <p:spPr>
          <a:xfrm>
            <a:off x="379250" y="274275"/>
            <a:ext cx="6940800" cy="100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nl" sz="2200" b="1">
                <a:solidFill>
                  <a:srgbClr val="76A5AF"/>
                </a:solidFill>
                <a:latin typeface="Lora"/>
                <a:ea typeface="Lora"/>
                <a:cs typeface="Lora"/>
                <a:sym typeface="Lora"/>
              </a:rPr>
              <a:t>KamLAND-Zen: Zero Neutrino Double Beta</a:t>
            </a:r>
            <a:endParaRPr sz="2200" b="1">
              <a:solidFill>
                <a:srgbClr val="76A5AF"/>
              </a:solidFill>
              <a:latin typeface="Lora"/>
              <a:ea typeface="Lora"/>
              <a:cs typeface="Lora"/>
              <a:sym typeface="Lora"/>
            </a:endParaRPr>
          </a:p>
        </p:txBody>
      </p:sp>
      <p:sp>
        <p:nvSpPr>
          <p:cNvPr id="202" name="Google Shape;202;p20"/>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8</a:t>
            </a:fld>
            <a:endParaRPr/>
          </a:p>
        </p:txBody>
      </p:sp>
      <p:pic>
        <p:nvPicPr>
          <p:cNvPr id="203" name="Google Shape;203;p20"/>
          <p:cNvPicPr preferRelativeResize="0"/>
          <p:nvPr/>
        </p:nvPicPr>
        <p:blipFill>
          <a:blip r:embed="rId4">
            <a:alphaModFix/>
          </a:blip>
          <a:stretch>
            <a:fillRect/>
          </a:stretch>
        </p:blipFill>
        <p:spPr>
          <a:xfrm>
            <a:off x="699675" y="1055725"/>
            <a:ext cx="2580525" cy="3447850"/>
          </a:xfrm>
          <a:prstGeom prst="rect">
            <a:avLst/>
          </a:prstGeom>
          <a:noFill/>
          <a:ln>
            <a:noFill/>
          </a:ln>
        </p:spPr>
      </p:pic>
      <p:grpSp>
        <p:nvGrpSpPr>
          <p:cNvPr id="204" name="Google Shape;204;p20"/>
          <p:cNvGrpSpPr/>
          <p:nvPr/>
        </p:nvGrpSpPr>
        <p:grpSpPr>
          <a:xfrm>
            <a:off x="2230650" y="1342050"/>
            <a:ext cx="4980725" cy="1714525"/>
            <a:chOff x="2230650" y="1342050"/>
            <a:chExt cx="4980725" cy="1714525"/>
          </a:xfrm>
        </p:grpSpPr>
        <p:sp>
          <p:nvSpPr>
            <p:cNvPr id="205" name="Google Shape;205;p20"/>
            <p:cNvSpPr txBox="1"/>
            <p:nvPr/>
          </p:nvSpPr>
          <p:spPr>
            <a:xfrm>
              <a:off x="3361475" y="1342050"/>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rgbClr val="FF00FF"/>
                  </a:solidFill>
                  <a:latin typeface="Lora"/>
                  <a:ea typeface="Lora"/>
                  <a:cs typeface="Lora"/>
                  <a:sym typeface="Lora"/>
                </a:rPr>
                <a:t>Inner Balloon Xe-LS</a:t>
              </a:r>
              <a:endParaRPr sz="1600">
                <a:solidFill>
                  <a:srgbClr val="FF00FF"/>
                </a:solidFill>
                <a:latin typeface="Lora"/>
                <a:ea typeface="Lora"/>
                <a:cs typeface="Lora"/>
                <a:sym typeface="Lora"/>
              </a:endParaRPr>
            </a:p>
          </p:txBody>
        </p:sp>
        <p:cxnSp>
          <p:nvCxnSpPr>
            <p:cNvPr id="206" name="Google Shape;206;p20"/>
            <p:cNvCxnSpPr/>
            <p:nvPr/>
          </p:nvCxnSpPr>
          <p:spPr>
            <a:xfrm flipH="1">
              <a:off x="2230650" y="1694275"/>
              <a:ext cx="1634700" cy="1362300"/>
            </a:xfrm>
            <a:prstGeom prst="straightConnector1">
              <a:avLst/>
            </a:prstGeom>
            <a:noFill/>
            <a:ln w="9525" cap="flat" cmpd="sng">
              <a:solidFill>
                <a:srgbClr val="FF00FF"/>
              </a:solidFill>
              <a:prstDash val="solid"/>
              <a:round/>
              <a:headEnd type="none" w="med" len="med"/>
              <a:tailEnd type="triangle" w="med" len="med"/>
            </a:ln>
          </p:spPr>
        </p:cxnSp>
      </p:grpSp>
      <p:pic>
        <p:nvPicPr>
          <p:cNvPr id="207" name="Google Shape;207;p20"/>
          <p:cNvPicPr preferRelativeResize="0"/>
          <p:nvPr/>
        </p:nvPicPr>
        <p:blipFill>
          <a:blip r:embed="rId5">
            <a:alphaModFix/>
          </a:blip>
          <a:stretch>
            <a:fillRect/>
          </a:stretch>
        </p:blipFill>
        <p:spPr>
          <a:xfrm>
            <a:off x="3659651" y="1988550"/>
            <a:ext cx="2484900" cy="2000219"/>
          </a:xfrm>
          <a:prstGeom prst="rect">
            <a:avLst/>
          </a:prstGeom>
          <a:noFill/>
          <a:ln>
            <a:noFill/>
          </a:ln>
        </p:spPr>
      </p:pic>
      <p:sp>
        <p:nvSpPr>
          <p:cNvPr id="208" name="Google Shape;208;p20"/>
          <p:cNvSpPr txBox="1"/>
          <p:nvPr/>
        </p:nvSpPr>
        <p:spPr>
          <a:xfrm>
            <a:off x="3816500" y="4140288"/>
            <a:ext cx="3849900" cy="64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600">
                <a:solidFill>
                  <a:schemeClr val="dk1"/>
                </a:solidFill>
                <a:latin typeface="Lora"/>
                <a:ea typeface="Lora"/>
                <a:cs typeface="Lora"/>
                <a:sym typeface="Lora"/>
              </a:rPr>
              <a:t>Important background!</a:t>
            </a:r>
            <a:endParaRPr sz="1600">
              <a:solidFill>
                <a:schemeClr val="dk1"/>
              </a:solidFill>
              <a:latin typeface="Lora"/>
              <a:ea typeface="Lora"/>
              <a:cs typeface="Lora"/>
              <a:sym typeface="Lora"/>
            </a:endParaRPr>
          </a:p>
        </p:txBody>
      </p:sp>
      <p:sp>
        <p:nvSpPr>
          <p:cNvPr id="209" name="Google Shape;209;p20"/>
          <p:cNvSpPr txBox="1"/>
          <p:nvPr/>
        </p:nvSpPr>
        <p:spPr>
          <a:xfrm>
            <a:off x="6451775" y="1105775"/>
            <a:ext cx="2732400" cy="80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nl" sz="1600">
                <a:solidFill>
                  <a:srgbClr val="434343"/>
                </a:solidFill>
                <a:latin typeface="Lora"/>
                <a:ea typeface="Lora"/>
                <a:cs typeface="Lora"/>
                <a:sym typeface="Lora"/>
              </a:rPr>
              <a:t>Xe-LS balloon, ⌀3.8m, 24t</a:t>
            </a:r>
            <a:endParaRPr sz="1600">
              <a:solidFill>
                <a:srgbClr val="434343"/>
              </a:solidFill>
              <a:latin typeface="Lora"/>
              <a:ea typeface="Lora"/>
              <a:cs typeface="Lora"/>
              <a:sym typeface="Lora"/>
            </a:endParaRPr>
          </a:p>
          <a:p>
            <a:pPr marL="457200" lvl="0" indent="-330200" algn="l" rtl="0">
              <a:lnSpc>
                <a:spcPct val="150000"/>
              </a:lnSpc>
              <a:spcBef>
                <a:spcPts val="0"/>
              </a:spcBef>
              <a:spcAft>
                <a:spcPts val="0"/>
              </a:spcAft>
              <a:buClr>
                <a:srgbClr val="434343"/>
              </a:buClr>
              <a:buSzPts val="1600"/>
              <a:buFont typeface="Lora"/>
              <a:buChar char="●"/>
            </a:pPr>
            <a:r>
              <a:rPr lang="nl" sz="1600">
                <a:solidFill>
                  <a:srgbClr val="434343"/>
                </a:solidFill>
                <a:latin typeface="Lora"/>
                <a:ea typeface="Lora"/>
                <a:cs typeface="Lora"/>
                <a:sym typeface="Lora"/>
              </a:rPr>
              <a:t>3.13% enriched xenon</a:t>
            </a:r>
            <a:endParaRPr sz="1600">
              <a:solidFill>
                <a:srgbClr val="0000FF"/>
              </a:solidFill>
              <a:latin typeface="Lora"/>
              <a:ea typeface="Lora"/>
              <a:cs typeface="Lora"/>
              <a:sym typeface="Lora"/>
            </a:endParaRPr>
          </a:p>
        </p:txBody>
      </p:sp>
      <p:sp>
        <p:nvSpPr>
          <p:cNvPr id="210" name="Google Shape;210;p20"/>
          <p:cNvSpPr txBox="1"/>
          <p:nvPr/>
        </p:nvSpPr>
        <p:spPr>
          <a:xfrm>
            <a:off x="1782825" y="4786800"/>
            <a:ext cx="67455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sz="1300">
                <a:solidFill>
                  <a:schemeClr val="lt2"/>
                </a:solidFill>
                <a:latin typeface="Alegreya Sans"/>
                <a:ea typeface="Alegreya Sans"/>
                <a:cs typeface="Alegreya Sans"/>
                <a:sym typeface="Alegreya Sans"/>
              </a:rPr>
              <a:t>KamLAND</a:t>
            </a:r>
            <a:r>
              <a:rPr lang="nl" sz="1300">
                <a:solidFill>
                  <a:schemeClr val="lt2"/>
                </a:solidFill>
              </a:rPr>
              <a:t> </a:t>
            </a:r>
            <a:r>
              <a:rPr lang="nl" sz="1300">
                <a:solidFill>
                  <a:schemeClr val="lt2"/>
                </a:solidFill>
                <a:latin typeface="Alegreya Sans"/>
                <a:ea typeface="Alegreya Sans"/>
                <a:cs typeface="Alegreya Sans"/>
                <a:sym typeface="Alegreya Sans"/>
              </a:rPr>
              <a:t>detector | </a:t>
            </a:r>
            <a:r>
              <a:rPr lang="nl" sz="1300">
                <a:solidFill>
                  <a:srgbClr val="EFEFEF"/>
                </a:solidFill>
                <a:latin typeface="Alegreya Sans"/>
                <a:ea typeface="Alegreya Sans"/>
                <a:cs typeface="Alegreya Sans"/>
                <a:sym typeface="Alegreya Sans"/>
              </a:rPr>
              <a:t>Majorana neutrinos </a:t>
            </a:r>
            <a:r>
              <a:rPr lang="nl" sz="1300">
                <a:solidFill>
                  <a:schemeClr val="lt2"/>
                </a:solidFill>
                <a:latin typeface="Alegreya Sans"/>
                <a:ea typeface="Alegreya Sans"/>
                <a:cs typeface="Alegreya Sans"/>
                <a:sym typeface="Alegreya Sans"/>
              </a:rPr>
              <a:t>| </a:t>
            </a:r>
            <a:r>
              <a:rPr lang="nl" sz="1300">
                <a:solidFill>
                  <a:srgbClr val="999999"/>
                </a:solidFill>
                <a:latin typeface="Lora"/>
                <a:ea typeface="Lora"/>
                <a:cs typeface="Lora"/>
                <a:sym typeface="Lora"/>
              </a:rPr>
              <a:t>0𝝂𝛽𝛽</a:t>
            </a:r>
            <a:r>
              <a:rPr lang="nl" sz="2000">
                <a:solidFill>
                  <a:srgbClr val="999999"/>
                </a:solidFill>
                <a:latin typeface="Lora"/>
                <a:ea typeface="Lora"/>
                <a:cs typeface="Lora"/>
                <a:sym typeface="Lora"/>
              </a:rPr>
              <a:t> </a:t>
            </a:r>
            <a:r>
              <a:rPr lang="nl" sz="1300">
                <a:solidFill>
                  <a:srgbClr val="999999"/>
                </a:solidFill>
                <a:latin typeface="Alegreya Sans"/>
                <a:ea typeface="Alegreya Sans"/>
                <a:cs typeface="Alegreya Sans"/>
                <a:sym typeface="Alegreya Sans"/>
              </a:rPr>
              <a:t>KamLAND</a:t>
            </a:r>
            <a:r>
              <a:rPr lang="nl" sz="1300">
                <a:solidFill>
                  <a:srgbClr val="999999"/>
                </a:solidFill>
              </a:rPr>
              <a:t>-</a:t>
            </a:r>
            <a:r>
              <a:rPr lang="nl" sz="1300">
                <a:solidFill>
                  <a:srgbClr val="999999"/>
                </a:solidFill>
                <a:latin typeface="Alegreya Sans"/>
                <a:ea typeface="Alegreya Sans"/>
                <a:cs typeface="Alegreya Sans"/>
                <a:sym typeface="Alegreya Sans"/>
              </a:rPr>
              <a:t>Zen</a:t>
            </a:r>
            <a:r>
              <a:rPr lang="nl" sz="1300">
                <a:solidFill>
                  <a:schemeClr val="lt2"/>
                </a:solidFill>
                <a:latin typeface="Alegreya Sans"/>
                <a:ea typeface="Alegreya Sans"/>
                <a:cs typeface="Alegreya Sans"/>
                <a:sym typeface="Alegreya Sans"/>
              </a:rPr>
              <a:t> | Backgrounds &amp; Analysis |  Results </a:t>
            </a:r>
            <a:endParaRPr sz="1300">
              <a:solidFill>
                <a:schemeClr val="lt2"/>
              </a:solidFill>
              <a:latin typeface="Alegreya Sans"/>
              <a:ea typeface="Alegreya Sans"/>
              <a:cs typeface="Alegreya Sans"/>
              <a:sym typeface="Alegreya Sans"/>
            </a:endParaRPr>
          </a:p>
        </p:txBody>
      </p:sp>
      <p:pic>
        <p:nvPicPr>
          <p:cNvPr id="211" name="Google Shape;211;p20"/>
          <p:cNvPicPr preferRelativeResize="0"/>
          <p:nvPr/>
        </p:nvPicPr>
        <p:blipFill>
          <a:blip r:embed="rId6">
            <a:alphaModFix/>
          </a:blip>
          <a:stretch>
            <a:fillRect/>
          </a:stretch>
        </p:blipFill>
        <p:spPr>
          <a:xfrm>
            <a:off x="6714487" y="426763"/>
            <a:ext cx="2127328" cy="301925"/>
          </a:xfrm>
          <a:prstGeom prst="rect">
            <a:avLst/>
          </a:prstGeom>
          <a:noFill/>
          <a:ln>
            <a:noFill/>
          </a:ln>
        </p:spPr>
      </p:pic>
      <p:sp>
        <p:nvSpPr>
          <p:cNvPr id="212" name="Google Shape;212;p20"/>
          <p:cNvSpPr txBox="1"/>
          <p:nvPr/>
        </p:nvSpPr>
        <p:spPr>
          <a:xfrm>
            <a:off x="6563850" y="1545500"/>
            <a:ext cx="2682000" cy="1169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1600">
              <a:solidFill>
                <a:srgbClr val="434343"/>
              </a:solidFill>
              <a:latin typeface="Lora"/>
              <a:ea typeface="Lora"/>
              <a:cs typeface="Lora"/>
              <a:sym typeface="Lora"/>
            </a:endParaRPr>
          </a:p>
          <a:p>
            <a:pPr marL="457200" lvl="0" indent="-330200" algn="l" rtl="0">
              <a:lnSpc>
                <a:spcPct val="150000"/>
              </a:lnSpc>
              <a:spcBef>
                <a:spcPts val="0"/>
              </a:spcBef>
              <a:spcAft>
                <a:spcPts val="0"/>
              </a:spcAft>
              <a:buClr>
                <a:srgbClr val="FF00FF"/>
              </a:buClr>
              <a:buSzPts val="1600"/>
              <a:buFont typeface="Lora"/>
              <a:buChar char="➔"/>
            </a:pPr>
            <a:r>
              <a:rPr lang="nl" sz="1600">
                <a:solidFill>
                  <a:srgbClr val="FF00FF"/>
                </a:solidFill>
                <a:latin typeface="Lora"/>
                <a:ea typeface="Lora"/>
                <a:cs typeface="Lora"/>
                <a:sym typeface="Lora"/>
              </a:rPr>
              <a:t>745 kg </a:t>
            </a:r>
            <a:r>
              <a:rPr lang="nl" sz="1600" baseline="30000">
                <a:solidFill>
                  <a:srgbClr val="FF00FF"/>
                </a:solidFill>
                <a:latin typeface="Lora"/>
                <a:ea typeface="Lora"/>
                <a:cs typeface="Lora"/>
                <a:sym typeface="Lora"/>
              </a:rPr>
              <a:t>136</a:t>
            </a:r>
            <a:r>
              <a:rPr lang="nl" sz="1600">
                <a:solidFill>
                  <a:srgbClr val="FF00FF"/>
                </a:solidFill>
                <a:latin typeface="Lora"/>
                <a:ea typeface="Lora"/>
                <a:cs typeface="Lora"/>
                <a:sym typeface="Lora"/>
              </a:rPr>
              <a:t>Xe</a:t>
            </a:r>
            <a:endParaRPr sz="1600">
              <a:solidFill>
                <a:srgbClr val="FF00FF"/>
              </a:solidFill>
              <a:latin typeface="Lora"/>
              <a:ea typeface="Lora"/>
              <a:cs typeface="Lora"/>
              <a:sym typeface="Lora"/>
            </a:endParaRPr>
          </a:p>
          <a:p>
            <a:pPr marL="457200" lvl="0" indent="-330200" algn="l" rtl="0">
              <a:lnSpc>
                <a:spcPct val="150000"/>
              </a:lnSpc>
              <a:spcBef>
                <a:spcPts val="0"/>
              </a:spcBef>
              <a:spcAft>
                <a:spcPts val="0"/>
              </a:spcAft>
              <a:buClr>
                <a:srgbClr val="FF00FF"/>
              </a:buClr>
              <a:buSzPts val="1600"/>
              <a:buFont typeface="Lora"/>
              <a:buChar char="➔"/>
            </a:pPr>
            <a:r>
              <a:rPr lang="nl" sz="1600">
                <a:solidFill>
                  <a:srgbClr val="FF00FF"/>
                </a:solidFill>
                <a:latin typeface="Lora"/>
                <a:ea typeface="Lora"/>
                <a:cs typeface="Lora"/>
                <a:sym typeface="Lora"/>
              </a:rPr>
              <a:t>970 kg yr Exposure</a:t>
            </a:r>
            <a:endParaRPr sz="1600">
              <a:solidFill>
                <a:srgbClr val="FF00FF"/>
              </a:solidFill>
              <a:latin typeface="Lora"/>
              <a:ea typeface="Lora"/>
              <a:cs typeface="Lora"/>
              <a:sym typeface="Lora"/>
            </a:endParaRPr>
          </a:p>
        </p:txBody>
      </p:sp>
      <p:sp>
        <p:nvSpPr>
          <p:cNvPr id="213" name="Google Shape;213;p20"/>
          <p:cNvSpPr txBox="1"/>
          <p:nvPr/>
        </p:nvSpPr>
        <p:spPr>
          <a:xfrm>
            <a:off x="6524000" y="2805100"/>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l" sz="1600">
                <a:solidFill>
                  <a:srgbClr val="434343"/>
                </a:solidFill>
                <a:latin typeface="Lora"/>
                <a:ea typeface="Lora"/>
                <a:cs typeface="Lora"/>
                <a:sym typeface="Lora"/>
              </a:rPr>
              <a:t>Q</a:t>
            </a:r>
            <a:r>
              <a:rPr lang="nl" sz="1600" baseline="-25000">
                <a:solidFill>
                  <a:srgbClr val="434343"/>
                </a:solidFill>
                <a:latin typeface="Lora"/>
                <a:ea typeface="Lora"/>
                <a:cs typeface="Lora"/>
                <a:sym typeface="Lora"/>
              </a:rPr>
              <a:t>𝛽𝛽</a:t>
            </a:r>
            <a:r>
              <a:rPr lang="nl" sz="2000" baseline="-25000">
                <a:solidFill>
                  <a:srgbClr val="434343"/>
                </a:solidFill>
                <a:latin typeface="Lora"/>
                <a:ea typeface="Lora"/>
                <a:cs typeface="Lora"/>
                <a:sym typeface="Lora"/>
              </a:rPr>
              <a:t> </a:t>
            </a:r>
            <a:r>
              <a:rPr lang="nl" sz="1600">
                <a:solidFill>
                  <a:srgbClr val="434343"/>
                </a:solidFill>
                <a:latin typeface="Lora"/>
                <a:ea typeface="Lora"/>
                <a:cs typeface="Lora"/>
                <a:sym typeface="Lora"/>
              </a:rPr>
              <a:t> = 2.458 MeV</a:t>
            </a:r>
            <a:endParaRPr>
              <a:solidFill>
                <a:srgbClr val="434343"/>
              </a:solidFill>
            </a:endParaRPr>
          </a:p>
        </p:txBody>
      </p:sp>
      <p:grpSp>
        <p:nvGrpSpPr>
          <p:cNvPr id="214" name="Google Shape;214;p20"/>
          <p:cNvGrpSpPr/>
          <p:nvPr/>
        </p:nvGrpSpPr>
        <p:grpSpPr>
          <a:xfrm>
            <a:off x="6462875" y="3450100"/>
            <a:ext cx="2710200" cy="959633"/>
            <a:chOff x="6496375" y="2606825"/>
            <a:chExt cx="2710200" cy="959633"/>
          </a:xfrm>
        </p:grpSpPr>
        <p:sp>
          <p:nvSpPr>
            <p:cNvPr id="215" name="Google Shape;215;p20"/>
            <p:cNvSpPr txBox="1"/>
            <p:nvPr/>
          </p:nvSpPr>
          <p:spPr>
            <a:xfrm>
              <a:off x="6496375" y="2606825"/>
              <a:ext cx="27102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nl" b="1">
                  <a:solidFill>
                    <a:srgbClr val="434343"/>
                  </a:solidFill>
                  <a:latin typeface="Lora"/>
                  <a:ea typeface="Lora"/>
                  <a:cs typeface="Lora"/>
                  <a:sym typeface="Lora"/>
                </a:rPr>
                <a:t>Energy &amp; position resolution</a:t>
              </a:r>
              <a:endParaRPr b="1">
                <a:solidFill>
                  <a:srgbClr val="434343"/>
                </a:solidFill>
                <a:latin typeface="Lora"/>
                <a:ea typeface="Lora"/>
                <a:cs typeface="Lora"/>
                <a:sym typeface="Lora"/>
              </a:endParaRPr>
            </a:p>
            <a:p>
              <a:pPr marL="0" lvl="0" indent="0" algn="l" rtl="0">
                <a:lnSpc>
                  <a:spcPct val="115000"/>
                </a:lnSpc>
                <a:spcBef>
                  <a:spcPts val="0"/>
                </a:spcBef>
                <a:spcAft>
                  <a:spcPts val="0"/>
                </a:spcAft>
                <a:buNone/>
              </a:pPr>
              <a:endParaRPr b="1">
                <a:solidFill>
                  <a:srgbClr val="434343"/>
                </a:solidFill>
                <a:latin typeface="Lora"/>
                <a:ea typeface="Lora"/>
                <a:cs typeface="Lora"/>
                <a:sym typeface="Lora"/>
              </a:endParaRPr>
            </a:p>
            <a:p>
              <a:pPr marL="0" lvl="0" indent="0" algn="l" rtl="0">
                <a:lnSpc>
                  <a:spcPct val="115000"/>
                </a:lnSpc>
                <a:spcBef>
                  <a:spcPts val="0"/>
                </a:spcBef>
                <a:spcAft>
                  <a:spcPts val="0"/>
                </a:spcAft>
                <a:buNone/>
              </a:pPr>
              <a:endParaRPr b="1">
                <a:solidFill>
                  <a:srgbClr val="434343"/>
                </a:solidFill>
                <a:latin typeface="Lora"/>
                <a:ea typeface="Lora"/>
                <a:cs typeface="Lora"/>
                <a:sym typeface="Lora"/>
              </a:endParaRPr>
            </a:p>
          </p:txBody>
        </p:sp>
        <p:pic>
          <p:nvPicPr>
            <p:cNvPr id="216" name="Google Shape;216;p20"/>
            <p:cNvPicPr preferRelativeResize="0"/>
            <p:nvPr/>
          </p:nvPicPr>
          <p:blipFill>
            <a:blip r:embed="rId7">
              <a:alphaModFix/>
            </a:blip>
            <a:stretch>
              <a:fillRect/>
            </a:stretch>
          </p:blipFill>
          <p:spPr>
            <a:xfrm>
              <a:off x="6620500" y="3097975"/>
              <a:ext cx="1116800" cy="468483"/>
            </a:xfrm>
            <a:prstGeom prst="rect">
              <a:avLst/>
            </a:prstGeom>
            <a:noFill/>
            <a:ln>
              <a:noFill/>
            </a:ln>
          </p:spPr>
        </p:pic>
        <p:pic>
          <p:nvPicPr>
            <p:cNvPr id="217" name="Google Shape;217;p20"/>
            <p:cNvPicPr preferRelativeResize="0"/>
            <p:nvPr/>
          </p:nvPicPr>
          <p:blipFill>
            <a:blip r:embed="rId8">
              <a:alphaModFix/>
            </a:blip>
            <a:stretch>
              <a:fillRect/>
            </a:stretch>
          </p:blipFill>
          <p:spPr>
            <a:xfrm>
              <a:off x="7965660" y="3102410"/>
              <a:ext cx="1116798" cy="4596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
                                        <p:tgtEl>
                                          <p:spTgt spid="199"/>
                                        </p:tgtEl>
                                      </p:cBhvr>
                                    </p:animEffect>
                                    <p:set>
                                      <p:cBhvr>
                                        <p:cTn id="7" dur="1" fill="hold">
                                          <p:stCondLst>
                                            <p:cond delay="200"/>
                                          </p:stCondLst>
                                        </p:cTn>
                                        <p:tgtEl>
                                          <p:spTgt spid="19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Effect transition="in" filter="fade">
                                      <p:cBhvr>
                                        <p:cTn id="10" dur="200"/>
                                        <p:tgtEl>
                                          <p:spTgt spid="203"/>
                                        </p:tgtEl>
                                      </p:cBhvr>
                                    </p:animEffect>
                                  </p:childTnLst>
                                </p:cTn>
                              </p:par>
                              <p:par>
                                <p:cTn id="11" presetID="10" presetClass="entr" presetSubtype="0" fill="hold" nodeType="withEffect">
                                  <p:stCondLst>
                                    <p:cond delay="0"/>
                                  </p:stCondLst>
                                  <p:childTnLst>
                                    <p:set>
                                      <p:cBhvr>
                                        <p:cTn id="12" dur="1" fill="hold">
                                          <p:stCondLst>
                                            <p:cond delay="0"/>
                                          </p:stCondLst>
                                        </p:cTn>
                                        <p:tgtEl>
                                          <p:spTgt spid="209"/>
                                        </p:tgtEl>
                                        <p:attrNameLst>
                                          <p:attrName>style.visibility</p:attrName>
                                        </p:attrNameLst>
                                      </p:cBhvr>
                                      <p:to>
                                        <p:strVal val="visible"/>
                                      </p:to>
                                    </p:set>
                                    <p:animEffect transition="in" filter="fade">
                                      <p:cBhvr>
                                        <p:cTn id="13" dur="200"/>
                                        <p:tgtEl>
                                          <p:spTgt spid="209"/>
                                        </p:tgtEl>
                                      </p:cBhvr>
                                    </p:animEffect>
                                  </p:childTnLst>
                                </p:cTn>
                              </p:par>
                              <p:par>
                                <p:cTn id="14" presetID="10" presetClass="entr" presetSubtype="0" fill="hold" nodeType="withEffect">
                                  <p:stCondLst>
                                    <p:cond delay="0"/>
                                  </p:stCondLst>
                                  <p:childTnLst>
                                    <p:set>
                                      <p:cBhvr>
                                        <p:cTn id="15" dur="1" fill="hold">
                                          <p:stCondLst>
                                            <p:cond delay="0"/>
                                          </p:stCondLst>
                                        </p:cTn>
                                        <p:tgtEl>
                                          <p:spTgt spid="204"/>
                                        </p:tgtEl>
                                        <p:attrNameLst>
                                          <p:attrName>style.visibility</p:attrName>
                                        </p:attrNameLst>
                                      </p:cBhvr>
                                      <p:to>
                                        <p:strVal val="visible"/>
                                      </p:to>
                                    </p:set>
                                    <p:animEffect transition="in" filter="fade">
                                      <p:cBhvr>
                                        <p:cTn id="16" dur="200"/>
                                        <p:tgtEl>
                                          <p:spTgt spid="204"/>
                                        </p:tgtEl>
                                      </p:cBhvr>
                                    </p:animEffect>
                                  </p:childTnLst>
                                </p:cTn>
                              </p:par>
                              <p:par>
                                <p:cTn id="17" presetID="10" presetClass="entr" presetSubtype="0"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animEffect transition="in" filter="fade">
                                      <p:cBhvr>
                                        <p:cTn id="19" dur="200"/>
                                        <p:tgtEl>
                                          <p:spTgt spid="2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7"/>
                                        </p:tgtEl>
                                        <p:attrNameLst>
                                          <p:attrName>style.visibility</p:attrName>
                                        </p:attrNameLst>
                                      </p:cBhvr>
                                      <p:to>
                                        <p:strVal val="visible"/>
                                      </p:to>
                                    </p:set>
                                    <p:animEffect transition="in" filter="fade">
                                      <p:cBhvr>
                                        <p:cTn id="24" dur="200"/>
                                        <p:tgtEl>
                                          <p:spTgt spid="207"/>
                                        </p:tgtEl>
                                      </p:cBhvr>
                                    </p:animEffect>
                                  </p:childTnLst>
                                </p:cTn>
                              </p:par>
                              <p:par>
                                <p:cTn id="25" presetID="10" presetClass="entr" presetSubtype="0" fill="hold"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200"/>
                                        <p:tgtEl>
                                          <p:spTgt spid="213"/>
                                        </p:tgtEl>
                                      </p:cBhvr>
                                    </p:animEffect>
                                  </p:childTnLst>
                                </p:cTn>
                              </p:par>
                              <p:par>
                                <p:cTn id="28" presetID="10" presetClass="entr" presetSubtype="0" fill="hold" nodeType="withEffect">
                                  <p:stCondLst>
                                    <p:cond delay="0"/>
                                  </p:stCondLst>
                                  <p:childTnLst>
                                    <p:set>
                                      <p:cBhvr>
                                        <p:cTn id="29" dur="1" fill="hold">
                                          <p:stCondLst>
                                            <p:cond delay="0"/>
                                          </p:stCondLst>
                                        </p:cTn>
                                        <p:tgtEl>
                                          <p:spTgt spid="208"/>
                                        </p:tgtEl>
                                        <p:attrNameLst>
                                          <p:attrName>style.visibility</p:attrName>
                                        </p:attrNameLst>
                                      </p:cBhvr>
                                      <p:to>
                                        <p:strVal val="visible"/>
                                      </p:to>
                                    </p:set>
                                    <p:animEffect transition="in" filter="fade">
                                      <p:cBhvr>
                                        <p:cTn id="30" dur="200"/>
                                        <p:tgtEl>
                                          <p:spTgt spid="208"/>
                                        </p:tgtEl>
                                      </p:cBhvr>
                                    </p:animEffect>
                                  </p:childTnLst>
                                </p:cTn>
                              </p:par>
                              <p:par>
                                <p:cTn id="31" presetID="10" presetClass="entr" presetSubtype="0" fill="hold" nodeType="withEffect">
                                  <p:stCondLst>
                                    <p:cond delay="0"/>
                                  </p:stCondLst>
                                  <p:childTnLst>
                                    <p:set>
                                      <p:cBhvr>
                                        <p:cTn id="32" dur="1" fill="hold">
                                          <p:stCondLst>
                                            <p:cond delay="0"/>
                                          </p:stCondLst>
                                        </p:cTn>
                                        <p:tgtEl>
                                          <p:spTgt spid="214"/>
                                        </p:tgtEl>
                                        <p:attrNameLst>
                                          <p:attrName>style.visibility</p:attrName>
                                        </p:attrNameLst>
                                      </p:cBhvr>
                                      <p:to>
                                        <p:strVal val="visible"/>
                                      </p:to>
                                    </p:set>
                                    <p:animEffect transition="in" filter="fade">
                                      <p:cBhvr>
                                        <p:cTn id="33" dur="2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1"/>
          <p:cNvSpPr txBox="1"/>
          <p:nvPr/>
        </p:nvSpPr>
        <p:spPr>
          <a:xfrm>
            <a:off x="0" y="0"/>
            <a:ext cx="5658000" cy="5143500"/>
          </a:xfrm>
          <a:prstGeom prst="rect">
            <a:avLst/>
          </a:prstGeom>
          <a:solidFill>
            <a:srgbClr val="D0E0E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21"/>
          <p:cNvSpPr txBox="1"/>
          <p:nvPr/>
        </p:nvSpPr>
        <p:spPr>
          <a:xfrm>
            <a:off x="199550" y="240000"/>
            <a:ext cx="7312200" cy="10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sz="2200" b="1">
                <a:solidFill>
                  <a:srgbClr val="76A5AF"/>
                </a:solidFill>
                <a:latin typeface="Lora"/>
                <a:ea typeface="Lora"/>
                <a:cs typeface="Lora"/>
                <a:sym typeface="Lora"/>
              </a:rPr>
              <a:t>Primary backgrounds and analysis cuts </a:t>
            </a:r>
            <a:endParaRPr sz="1600">
              <a:solidFill>
                <a:srgbClr val="76A5AF"/>
              </a:solidFill>
              <a:latin typeface="Lora"/>
              <a:ea typeface="Lora"/>
              <a:cs typeface="Lora"/>
              <a:sym typeface="Lora"/>
            </a:endParaRPr>
          </a:p>
          <a:p>
            <a:pPr marL="0" lvl="0" indent="0" algn="l" rtl="0">
              <a:lnSpc>
                <a:spcPct val="100000"/>
              </a:lnSpc>
              <a:spcBef>
                <a:spcPts val="0"/>
              </a:spcBef>
              <a:spcAft>
                <a:spcPts val="0"/>
              </a:spcAft>
              <a:buNone/>
            </a:pPr>
            <a:endParaRPr sz="2200" b="1">
              <a:solidFill>
                <a:srgbClr val="76A5AF"/>
              </a:solidFill>
              <a:latin typeface="Lora"/>
              <a:ea typeface="Lora"/>
              <a:cs typeface="Lora"/>
              <a:sym typeface="Lora"/>
            </a:endParaRPr>
          </a:p>
        </p:txBody>
      </p:sp>
      <p:sp>
        <p:nvSpPr>
          <p:cNvPr id="224" name="Google Shape;224;p21"/>
          <p:cNvSpPr txBox="1">
            <a:spLocks noGrp="1"/>
          </p:cNvSpPr>
          <p:nvPr>
            <p:ph type="sldNum" idx="12"/>
          </p:nvPr>
        </p:nvSpPr>
        <p:spPr>
          <a:xfrm>
            <a:off x="8472450" y="4681351"/>
            <a:ext cx="548700" cy="45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nl"/>
              <a:t>9</a:t>
            </a:fld>
            <a:endParaRPr/>
          </a:p>
        </p:txBody>
      </p:sp>
      <p:sp>
        <p:nvSpPr>
          <p:cNvPr id="225" name="Google Shape;225;p21"/>
          <p:cNvSpPr txBox="1"/>
          <p:nvPr/>
        </p:nvSpPr>
        <p:spPr>
          <a:xfrm>
            <a:off x="638400" y="875950"/>
            <a:ext cx="7867200" cy="9102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Lora"/>
              <a:buChar char="➢"/>
            </a:pPr>
            <a:r>
              <a:rPr lang="nl" sz="2000">
                <a:solidFill>
                  <a:schemeClr val="dk1"/>
                </a:solidFill>
                <a:latin typeface="Lora"/>
                <a:ea typeface="Lora"/>
                <a:cs typeface="Lora"/>
                <a:sym typeface="Lora"/>
              </a:rPr>
              <a:t>2𝝂𝛽𝛽 </a:t>
            </a:r>
            <a:r>
              <a:rPr lang="nl" sz="1600">
                <a:solidFill>
                  <a:schemeClr val="dk1"/>
                </a:solidFill>
                <a:latin typeface="Lora"/>
                <a:ea typeface="Lora"/>
                <a:cs typeface="Lora"/>
                <a:sym typeface="Lora"/>
              </a:rPr>
              <a:t> decay</a:t>
            </a:r>
            <a:endParaRPr sz="1600">
              <a:solidFill>
                <a:schemeClr val="dk1"/>
              </a:solidFill>
              <a:latin typeface="Lora"/>
              <a:ea typeface="Lora"/>
              <a:cs typeface="Lora"/>
              <a:sym typeface="Lora"/>
            </a:endParaRPr>
          </a:p>
          <a:p>
            <a:pPr marL="457200" lvl="0" indent="-330200" algn="l" rtl="0">
              <a:lnSpc>
                <a:spcPct val="150000"/>
              </a:lnSpc>
              <a:spcBef>
                <a:spcPts val="0"/>
              </a:spcBef>
              <a:spcAft>
                <a:spcPts val="0"/>
              </a:spcAft>
              <a:buClr>
                <a:schemeClr val="dk1"/>
              </a:buClr>
              <a:buSzPts val="1600"/>
              <a:buFont typeface="Lora"/>
              <a:buChar char="➢"/>
            </a:pPr>
            <a:r>
              <a:rPr lang="nl" sz="1600">
                <a:solidFill>
                  <a:schemeClr val="dk1"/>
                </a:solidFill>
                <a:latin typeface="Lora"/>
                <a:ea typeface="Lora"/>
                <a:cs typeface="Lora"/>
                <a:sym typeface="Lora"/>
              </a:rPr>
              <a:t>Cosmogenic spallation products</a:t>
            </a:r>
            <a:endParaRPr sz="1600">
              <a:solidFill>
                <a:schemeClr val="dk1"/>
              </a:solidFill>
              <a:latin typeface="Lora"/>
              <a:ea typeface="Lora"/>
              <a:cs typeface="Lora"/>
              <a:sym typeface="Lora"/>
            </a:endParaRPr>
          </a:p>
          <a:p>
            <a:pPr marL="457200" lvl="0" indent="0" algn="l" rtl="0">
              <a:lnSpc>
                <a:spcPct val="150000"/>
              </a:lnSpc>
              <a:spcBef>
                <a:spcPts val="0"/>
              </a:spcBef>
              <a:spcAft>
                <a:spcPts val="0"/>
              </a:spcAft>
              <a:buNone/>
            </a:pPr>
            <a:endParaRPr sz="1600">
              <a:solidFill>
                <a:schemeClr val="dk1"/>
              </a:solidFill>
              <a:latin typeface="Lora"/>
              <a:ea typeface="Lora"/>
              <a:cs typeface="Lora"/>
              <a:sym typeface="Lora"/>
            </a:endParaRPr>
          </a:p>
          <a:p>
            <a:pPr marL="0" lvl="0" indent="0" algn="l" rtl="0">
              <a:lnSpc>
                <a:spcPct val="150000"/>
              </a:lnSpc>
              <a:spcBef>
                <a:spcPts val="0"/>
              </a:spcBef>
              <a:spcAft>
                <a:spcPts val="0"/>
              </a:spcAft>
              <a:buNone/>
            </a:pPr>
            <a:endParaRPr sz="1600">
              <a:solidFill>
                <a:schemeClr val="dk1"/>
              </a:solidFill>
              <a:latin typeface="Lora"/>
              <a:ea typeface="Lora"/>
              <a:cs typeface="Lora"/>
              <a:sym typeface="Lora"/>
            </a:endParaRPr>
          </a:p>
          <a:p>
            <a:pPr marL="457200" lvl="0" indent="0" algn="l" rtl="0">
              <a:lnSpc>
                <a:spcPct val="150000"/>
              </a:lnSpc>
              <a:spcBef>
                <a:spcPts val="0"/>
              </a:spcBef>
              <a:spcAft>
                <a:spcPts val="0"/>
              </a:spcAft>
              <a:buNone/>
            </a:pPr>
            <a:endParaRPr sz="1600">
              <a:solidFill>
                <a:schemeClr val="dk1"/>
              </a:solidFill>
              <a:latin typeface="Lora"/>
              <a:ea typeface="Lora"/>
              <a:cs typeface="Lora"/>
              <a:sym typeface="Lora"/>
            </a:endParaRPr>
          </a:p>
          <a:p>
            <a:pPr marL="457200" lvl="0" indent="-330200" algn="l" rtl="0">
              <a:lnSpc>
                <a:spcPct val="150000"/>
              </a:lnSpc>
              <a:spcBef>
                <a:spcPts val="0"/>
              </a:spcBef>
              <a:spcAft>
                <a:spcPts val="0"/>
              </a:spcAft>
              <a:buClr>
                <a:schemeClr val="dk1"/>
              </a:buClr>
              <a:buSzPts val="1600"/>
              <a:buFont typeface="Lora"/>
              <a:buChar char="➢"/>
            </a:pPr>
            <a:r>
              <a:rPr lang="nl" sz="1600">
                <a:solidFill>
                  <a:schemeClr val="dk1"/>
                </a:solidFill>
                <a:latin typeface="Lora"/>
                <a:ea typeface="Lora"/>
                <a:cs typeface="Lora"/>
                <a:sym typeface="Lora"/>
              </a:rPr>
              <a:t>Solar neutrino interactions</a:t>
            </a:r>
            <a:endParaRPr sz="1600">
              <a:solidFill>
                <a:schemeClr val="dk1"/>
              </a:solidFill>
              <a:latin typeface="Lora"/>
              <a:ea typeface="Lora"/>
              <a:cs typeface="Lora"/>
              <a:sym typeface="Lora"/>
            </a:endParaRPr>
          </a:p>
          <a:p>
            <a:pPr marL="457200" lvl="0" indent="-330200" algn="l" rtl="0">
              <a:lnSpc>
                <a:spcPct val="150000"/>
              </a:lnSpc>
              <a:spcBef>
                <a:spcPts val="0"/>
              </a:spcBef>
              <a:spcAft>
                <a:spcPts val="0"/>
              </a:spcAft>
              <a:buClr>
                <a:schemeClr val="dk1"/>
              </a:buClr>
              <a:buSzPts val="1600"/>
              <a:buFont typeface="Lora"/>
              <a:buChar char="➢"/>
            </a:pPr>
            <a:r>
              <a:rPr lang="nl" sz="1600">
                <a:solidFill>
                  <a:schemeClr val="dk1"/>
                </a:solidFill>
                <a:latin typeface="Lora"/>
                <a:ea typeface="Lora"/>
                <a:cs typeface="Lora"/>
                <a:sym typeface="Lora"/>
              </a:rPr>
              <a:t>Radioactive contamination</a:t>
            </a:r>
            <a:endParaRPr sz="1600">
              <a:solidFill>
                <a:srgbClr val="0000FF"/>
              </a:solidFill>
              <a:latin typeface="Lora"/>
              <a:ea typeface="Lora"/>
              <a:cs typeface="Lora"/>
              <a:sym typeface="Lora"/>
            </a:endParaRPr>
          </a:p>
        </p:txBody>
      </p:sp>
      <p:sp>
        <p:nvSpPr>
          <p:cNvPr id="226" name="Google Shape;226;p21"/>
          <p:cNvSpPr txBox="1"/>
          <p:nvPr/>
        </p:nvSpPr>
        <p:spPr>
          <a:xfrm>
            <a:off x="1099200" y="1862675"/>
            <a:ext cx="4387200" cy="10011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16408C"/>
              </a:buClr>
              <a:buSzPts val="1600"/>
              <a:buFont typeface="Lora"/>
              <a:buChar char="➔"/>
            </a:pPr>
            <a:r>
              <a:rPr lang="nl" sz="1600">
                <a:solidFill>
                  <a:srgbClr val="16408C"/>
                </a:solidFill>
                <a:latin typeface="Lora"/>
                <a:ea typeface="Lora"/>
                <a:cs typeface="Lora"/>
                <a:sym typeface="Lora"/>
              </a:rPr>
              <a:t>Short-lived: triple coincidence tagging</a:t>
            </a:r>
            <a:endParaRPr sz="1600">
              <a:solidFill>
                <a:srgbClr val="16408C"/>
              </a:solidFill>
              <a:latin typeface="Lora"/>
              <a:ea typeface="Lora"/>
              <a:cs typeface="Lora"/>
              <a:sym typeface="Lora"/>
            </a:endParaRPr>
          </a:p>
          <a:p>
            <a:pPr marL="457200" lvl="0" indent="-330200" algn="l" rtl="0">
              <a:lnSpc>
                <a:spcPct val="150000"/>
              </a:lnSpc>
              <a:spcBef>
                <a:spcPts val="0"/>
              </a:spcBef>
              <a:spcAft>
                <a:spcPts val="0"/>
              </a:spcAft>
              <a:buClr>
                <a:srgbClr val="16408C"/>
              </a:buClr>
              <a:buSzPts val="1600"/>
              <a:buFont typeface="Lora"/>
              <a:buChar char="➔"/>
            </a:pPr>
            <a:r>
              <a:rPr lang="nl" sz="1600">
                <a:solidFill>
                  <a:srgbClr val="16408C"/>
                </a:solidFill>
                <a:latin typeface="Lora"/>
                <a:ea typeface="Lora"/>
                <a:cs typeface="Lora"/>
                <a:sym typeface="Lora"/>
              </a:rPr>
              <a:t>Long-lived: problem</a:t>
            </a:r>
            <a:endParaRPr sz="1600">
              <a:solidFill>
                <a:srgbClr val="16408C"/>
              </a:solidFill>
              <a:latin typeface="Lora"/>
              <a:ea typeface="Lora"/>
              <a:cs typeface="Lora"/>
              <a:sym typeface="Lora"/>
            </a:endParaRPr>
          </a:p>
        </p:txBody>
      </p:sp>
      <p:sp>
        <p:nvSpPr>
          <p:cNvPr id="227" name="Google Shape;227;p21"/>
          <p:cNvSpPr txBox="1"/>
          <p:nvPr/>
        </p:nvSpPr>
        <p:spPr>
          <a:xfrm>
            <a:off x="1099200" y="3680250"/>
            <a:ext cx="4387200" cy="10011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16408C"/>
              </a:buClr>
              <a:buSzPts val="1600"/>
              <a:buFont typeface="Lora"/>
              <a:buChar char="➔"/>
            </a:pPr>
            <a:r>
              <a:rPr lang="nl" sz="1600" b="1">
                <a:solidFill>
                  <a:srgbClr val="16408C"/>
                </a:solidFill>
                <a:latin typeface="Lora"/>
                <a:ea typeface="Lora"/>
                <a:cs typeface="Lora"/>
                <a:sym typeface="Lora"/>
              </a:rPr>
              <a:t>In</a:t>
            </a:r>
            <a:r>
              <a:rPr lang="nl" sz="1600">
                <a:solidFill>
                  <a:srgbClr val="16408C"/>
                </a:solidFill>
                <a:latin typeface="Lora"/>
                <a:ea typeface="Lora"/>
                <a:cs typeface="Lora"/>
                <a:sym typeface="Lora"/>
              </a:rPr>
              <a:t> Xe-LS</a:t>
            </a:r>
            <a:endParaRPr sz="1600">
              <a:solidFill>
                <a:srgbClr val="16408C"/>
              </a:solidFill>
              <a:latin typeface="Lora"/>
              <a:ea typeface="Lora"/>
              <a:cs typeface="Lora"/>
              <a:sym typeface="Lora"/>
            </a:endParaRPr>
          </a:p>
          <a:p>
            <a:pPr marL="457200" lvl="0" indent="-330200" algn="l" rtl="0">
              <a:lnSpc>
                <a:spcPct val="150000"/>
              </a:lnSpc>
              <a:spcBef>
                <a:spcPts val="0"/>
              </a:spcBef>
              <a:spcAft>
                <a:spcPts val="0"/>
              </a:spcAft>
              <a:buClr>
                <a:srgbClr val="16408C"/>
              </a:buClr>
              <a:buSzPts val="1600"/>
              <a:buFont typeface="Lora"/>
              <a:buChar char="➔"/>
            </a:pPr>
            <a:r>
              <a:rPr lang="nl" sz="1600" b="1">
                <a:solidFill>
                  <a:srgbClr val="16408C"/>
                </a:solidFill>
                <a:latin typeface="Lora"/>
                <a:ea typeface="Lora"/>
                <a:cs typeface="Lora"/>
                <a:sym typeface="Lora"/>
              </a:rPr>
              <a:t>External</a:t>
            </a:r>
            <a:r>
              <a:rPr lang="nl" sz="1600">
                <a:solidFill>
                  <a:srgbClr val="16408C"/>
                </a:solidFill>
                <a:latin typeface="Lora"/>
                <a:ea typeface="Lora"/>
                <a:cs typeface="Lora"/>
                <a:sym typeface="Lora"/>
              </a:rPr>
              <a:t> to Xe-LS: IB material</a:t>
            </a:r>
            <a:endParaRPr sz="1600">
              <a:solidFill>
                <a:srgbClr val="16408C"/>
              </a:solidFill>
              <a:latin typeface="Lora"/>
              <a:ea typeface="Lora"/>
              <a:cs typeface="Lora"/>
              <a:sym typeface="Lora"/>
            </a:endParaRPr>
          </a:p>
        </p:txBody>
      </p:sp>
      <p:grpSp>
        <p:nvGrpSpPr>
          <p:cNvPr id="228" name="Google Shape;228;p21"/>
          <p:cNvGrpSpPr/>
          <p:nvPr/>
        </p:nvGrpSpPr>
        <p:grpSpPr>
          <a:xfrm>
            <a:off x="6106650" y="428275"/>
            <a:ext cx="2684899" cy="1888300"/>
            <a:chOff x="6106650" y="656875"/>
            <a:chExt cx="2684899" cy="1888300"/>
          </a:xfrm>
        </p:grpSpPr>
        <p:pic>
          <p:nvPicPr>
            <p:cNvPr id="229" name="Google Shape;229;p21"/>
            <p:cNvPicPr preferRelativeResize="0"/>
            <p:nvPr/>
          </p:nvPicPr>
          <p:blipFill rotWithShape="1">
            <a:blip r:embed="rId3">
              <a:alphaModFix/>
            </a:blip>
            <a:srcRect r="66931" b="9575"/>
            <a:stretch/>
          </p:blipFill>
          <p:spPr>
            <a:xfrm>
              <a:off x="6106650" y="656875"/>
              <a:ext cx="2684899" cy="1874150"/>
            </a:xfrm>
            <a:prstGeom prst="rect">
              <a:avLst/>
            </a:prstGeom>
            <a:noFill/>
            <a:ln>
              <a:noFill/>
            </a:ln>
          </p:spPr>
        </p:pic>
        <p:grpSp>
          <p:nvGrpSpPr>
            <p:cNvPr id="230" name="Google Shape;230;p21"/>
            <p:cNvGrpSpPr/>
            <p:nvPr/>
          </p:nvGrpSpPr>
          <p:grpSpPr>
            <a:xfrm>
              <a:off x="6308600" y="954825"/>
              <a:ext cx="2284625" cy="1590350"/>
              <a:chOff x="6308600" y="954825"/>
              <a:chExt cx="2284625" cy="1590350"/>
            </a:xfrm>
          </p:grpSpPr>
          <p:grpSp>
            <p:nvGrpSpPr>
              <p:cNvPr id="231" name="Google Shape;231;p21"/>
              <p:cNvGrpSpPr/>
              <p:nvPr/>
            </p:nvGrpSpPr>
            <p:grpSpPr>
              <a:xfrm>
                <a:off x="6308600" y="2091500"/>
                <a:ext cx="522900" cy="453675"/>
                <a:chOff x="6308600" y="2091500"/>
                <a:chExt cx="522900" cy="453675"/>
              </a:xfrm>
            </p:grpSpPr>
            <p:sp>
              <p:nvSpPr>
                <p:cNvPr id="232" name="Google Shape;232;p21"/>
                <p:cNvSpPr/>
                <p:nvPr/>
              </p:nvSpPr>
              <p:spPr>
                <a:xfrm>
                  <a:off x="6308600" y="2181275"/>
                  <a:ext cx="522900" cy="3639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1"/>
                <p:cNvSpPr/>
                <p:nvPr/>
              </p:nvSpPr>
              <p:spPr>
                <a:xfrm>
                  <a:off x="6575725" y="2091500"/>
                  <a:ext cx="147900" cy="3639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21"/>
              <p:cNvSpPr/>
              <p:nvPr/>
            </p:nvSpPr>
            <p:spPr>
              <a:xfrm>
                <a:off x="6655300" y="1594925"/>
                <a:ext cx="653400" cy="3639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1"/>
              <p:cNvSpPr/>
              <p:nvPr/>
            </p:nvSpPr>
            <p:spPr>
              <a:xfrm>
                <a:off x="7511750" y="1656400"/>
                <a:ext cx="653400" cy="3639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a:off x="8019325" y="954825"/>
                <a:ext cx="573900" cy="96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37" name="Google Shape;237;p21"/>
          <p:cNvPicPr preferRelativeResize="0"/>
          <p:nvPr/>
        </p:nvPicPr>
        <p:blipFill>
          <a:blip r:embed="rId4">
            <a:alphaModFix/>
          </a:blip>
          <a:stretch>
            <a:fillRect/>
          </a:stretch>
        </p:blipFill>
        <p:spPr>
          <a:xfrm>
            <a:off x="5714180" y="2909125"/>
            <a:ext cx="3388247" cy="2231826"/>
          </a:xfrm>
          <a:prstGeom prst="rect">
            <a:avLst/>
          </a:prstGeom>
          <a:noFill/>
          <a:ln>
            <a:noFill/>
          </a:ln>
        </p:spPr>
      </p:pic>
      <p:pic>
        <p:nvPicPr>
          <p:cNvPr id="238" name="Google Shape;238;p21"/>
          <p:cNvPicPr preferRelativeResize="0"/>
          <p:nvPr/>
        </p:nvPicPr>
        <p:blipFill>
          <a:blip r:embed="rId5">
            <a:alphaModFix/>
          </a:blip>
          <a:stretch>
            <a:fillRect/>
          </a:stretch>
        </p:blipFill>
        <p:spPr>
          <a:xfrm>
            <a:off x="5714151" y="2909125"/>
            <a:ext cx="3388283" cy="2231826"/>
          </a:xfrm>
          <a:prstGeom prst="rect">
            <a:avLst/>
          </a:prstGeom>
          <a:noFill/>
          <a:ln>
            <a:noFill/>
          </a:ln>
        </p:spPr>
      </p:pic>
      <p:sp>
        <p:nvSpPr>
          <p:cNvPr id="239" name="Google Shape;239;p21"/>
          <p:cNvSpPr txBox="1"/>
          <p:nvPr/>
        </p:nvSpPr>
        <p:spPr>
          <a:xfrm>
            <a:off x="6619925" y="2488625"/>
            <a:ext cx="2482500" cy="531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nl" sz="1600">
                <a:solidFill>
                  <a:srgbClr val="22C7FE"/>
                </a:solidFill>
                <a:latin typeface="Lora"/>
                <a:ea typeface="Lora"/>
                <a:cs typeface="Lora"/>
                <a:sym typeface="Lora"/>
              </a:rPr>
              <a:t>Xe-LS Inner balloon</a:t>
            </a:r>
            <a:endParaRPr sz="1600">
              <a:solidFill>
                <a:srgbClr val="22C7FE"/>
              </a:solidFill>
              <a:latin typeface="Lora"/>
              <a:ea typeface="Lora"/>
              <a:cs typeface="Lora"/>
              <a:sym typeface="Lora"/>
            </a:endParaRPr>
          </a:p>
        </p:txBody>
      </p:sp>
      <p:sp>
        <p:nvSpPr>
          <p:cNvPr id="240" name="Google Shape;240;p21"/>
          <p:cNvSpPr txBox="1"/>
          <p:nvPr/>
        </p:nvSpPr>
        <p:spPr>
          <a:xfrm>
            <a:off x="7000925" y="2488625"/>
            <a:ext cx="1726200" cy="531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nl" sz="1600">
                <a:solidFill>
                  <a:srgbClr val="22C7FE"/>
                </a:solidFill>
                <a:latin typeface="Lora"/>
                <a:ea typeface="Lora"/>
                <a:cs typeface="Lora"/>
                <a:sym typeface="Lora"/>
              </a:rPr>
              <a:t>Fiducial Volume</a:t>
            </a:r>
            <a:endParaRPr sz="1600">
              <a:solidFill>
                <a:srgbClr val="22C7FE"/>
              </a:solidFill>
              <a:latin typeface="Lora"/>
              <a:ea typeface="Lora"/>
              <a:cs typeface="Lora"/>
              <a:sym typeface="Lora"/>
            </a:endParaRPr>
          </a:p>
        </p:txBody>
      </p:sp>
      <p:sp>
        <p:nvSpPr>
          <p:cNvPr id="241" name="Google Shape;241;p21"/>
          <p:cNvSpPr txBox="1"/>
          <p:nvPr/>
        </p:nvSpPr>
        <p:spPr>
          <a:xfrm>
            <a:off x="6637225" y="2832925"/>
            <a:ext cx="1990800" cy="531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nl" sz="1600">
                <a:solidFill>
                  <a:schemeClr val="dk1"/>
                </a:solidFill>
                <a:latin typeface="Lora"/>
                <a:ea typeface="Lora"/>
                <a:cs typeface="Lora"/>
                <a:sym typeface="Lora"/>
              </a:rPr>
              <a:t>2.35 &lt; E &lt; 2.70 MeV</a:t>
            </a:r>
            <a:endParaRPr sz="1600">
              <a:solidFill>
                <a:schemeClr val="dk1"/>
              </a:solidFill>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200"/>
                                        <p:tgtEl>
                                          <p:spTgt spid="226"/>
                                        </p:tgtEl>
                                      </p:cBhvr>
                                    </p:animEffect>
                                  </p:childTnLst>
                                </p:cTn>
                              </p:par>
                              <p:par>
                                <p:cTn id="8" presetID="10" presetClass="entr" presetSubtype="0" fill="hold" nodeType="withEffect">
                                  <p:stCondLst>
                                    <p:cond delay="0"/>
                                  </p:stCondLst>
                                  <p:childTnLst>
                                    <p:set>
                                      <p:cBhvr>
                                        <p:cTn id="9" dur="1" fill="hold">
                                          <p:stCondLst>
                                            <p:cond delay="0"/>
                                          </p:stCondLst>
                                        </p:cTn>
                                        <p:tgtEl>
                                          <p:spTgt spid="228"/>
                                        </p:tgtEl>
                                        <p:attrNameLst>
                                          <p:attrName>style.visibility</p:attrName>
                                        </p:attrNameLst>
                                      </p:cBhvr>
                                      <p:to>
                                        <p:strVal val="visible"/>
                                      </p:to>
                                    </p:set>
                                    <p:animEffect transition="in" filter="fade">
                                      <p:cBhvr>
                                        <p:cTn id="10" dur="200"/>
                                        <p:tgtEl>
                                          <p:spTgt spid="2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animEffect transition="in" filter="fade">
                                      <p:cBhvr>
                                        <p:cTn id="15" dur="200"/>
                                        <p:tgtEl>
                                          <p:spTgt spid="227"/>
                                        </p:tgtEl>
                                      </p:cBhvr>
                                    </p:animEffect>
                                  </p:childTnLst>
                                </p:cTn>
                              </p:par>
                              <p:par>
                                <p:cTn id="16" presetID="10" presetClass="entr" presetSubtype="0" fill="hold" nodeType="withEffect">
                                  <p:stCondLst>
                                    <p:cond delay="0"/>
                                  </p:stCondLst>
                                  <p:childTnLst>
                                    <p:set>
                                      <p:cBhvr>
                                        <p:cTn id="17" dur="1" fill="hold">
                                          <p:stCondLst>
                                            <p:cond delay="0"/>
                                          </p:stCondLst>
                                        </p:cTn>
                                        <p:tgtEl>
                                          <p:spTgt spid="237"/>
                                        </p:tgtEl>
                                        <p:attrNameLst>
                                          <p:attrName>style.visibility</p:attrName>
                                        </p:attrNameLst>
                                      </p:cBhvr>
                                      <p:to>
                                        <p:strVal val="visible"/>
                                      </p:to>
                                    </p:set>
                                    <p:animEffect transition="in" filter="fade">
                                      <p:cBhvr>
                                        <p:cTn id="18" dur="200"/>
                                        <p:tgtEl>
                                          <p:spTgt spid="237"/>
                                        </p:tgtEl>
                                      </p:cBhvr>
                                    </p:animEffect>
                                  </p:childTnLst>
                                </p:cTn>
                              </p:par>
                              <p:par>
                                <p:cTn id="19" presetID="10" presetClass="entr" presetSubtype="0" fill="hold" nodeType="withEffect">
                                  <p:stCondLst>
                                    <p:cond delay="0"/>
                                  </p:stCondLst>
                                  <p:childTnLst>
                                    <p:set>
                                      <p:cBhvr>
                                        <p:cTn id="20" dur="1" fill="hold">
                                          <p:stCondLst>
                                            <p:cond delay="0"/>
                                          </p:stCondLst>
                                        </p:cTn>
                                        <p:tgtEl>
                                          <p:spTgt spid="239"/>
                                        </p:tgtEl>
                                        <p:attrNameLst>
                                          <p:attrName>style.visibility</p:attrName>
                                        </p:attrNameLst>
                                      </p:cBhvr>
                                      <p:to>
                                        <p:strVal val="visible"/>
                                      </p:to>
                                    </p:set>
                                    <p:animEffect transition="in" filter="fade">
                                      <p:cBhvr>
                                        <p:cTn id="21" dur="200"/>
                                        <p:tgtEl>
                                          <p:spTgt spid="239"/>
                                        </p:tgtEl>
                                      </p:cBhvr>
                                    </p:animEffect>
                                  </p:childTnLst>
                                </p:cTn>
                              </p:par>
                              <p:par>
                                <p:cTn id="22" presetID="10" presetClass="entr" presetSubtype="0" fill="hold" nodeType="withEffect">
                                  <p:stCondLst>
                                    <p:cond delay="0"/>
                                  </p:stCondLst>
                                  <p:childTnLst>
                                    <p:set>
                                      <p:cBhvr>
                                        <p:cTn id="23" dur="1" fill="hold">
                                          <p:stCondLst>
                                            <p:cond delay="0"/>
                                          </p:stCondLst>
                                        </p:cTn>
                                        <p:tgtEl>
                                          <p:spTgt spid="241"/>
                                        </p:tgtEl>
                                        <p:attrNameLst>
                                          <p:attrName>style.visibility</p:attrName>
                                        </p:attrNameLst>
                                      </p:cBhvr>
                                      <p:to>
                                        <p:strVal val="visible"/>
                                      </p:to>
                                    </p:set>
                                    <p:animEffect transition="in" filter="fade">
                                      <p:cBhvr>
                                        <p:cTn id="24" dur="200"/>
                                        <p:tgtEl>
                                          <p:spTgt spid="2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8"/>
                                        </p:tgtEl>
                                        <p:attrNameLst>
                                          <p:attrName>style.visibility</p:attrName>
                                        </p:attrNameLst>
                                      </p:cBhvr>
                                      <p:to>
                                        <p:strVal val="visible"/>
                                      </p:to>
                                    </p:set>
                                    <p:animEffect transition="in" filter="fade">
                                      <p:cBhvr>
                                        <p:cTn id="29" dur="200"/>
                                        <p:tgtEl>
                                          <p:spTgt spid="238"/>
                                        </p:tgtEl>
                                      </p:cBhvr>
                                    </p:animEffect>
                                  </p:childTnLst>
                                </p:cTn>
                              </p:par>
                              <p:par>
                                <p:cTn id="30" presetID="10" presetClass="exit" presetSubtype="0" fill="hold" nodeType="withEffect">
                                  <p:stCondLst>
                                    <p:cond delay="0"/>
                                  </p:stCondLst>
                                  <p:childTnLst>
                                    <p:animEffect transition="out" filter="fade">
                                      <p:cBhvr>
                                        <p:cTn id="31" dur="200"/>
                                        <p:tgtEl>
                                          <p:spTgt spid="239"/>
                                        </p:tgtEl>
                                      </p:cBhvr>
                                    </p:animEffect>
                                    <p:set>
                                      <p:cBhvr>
                                        <p:cTn id="32" dur="1" fill="hold">
                                          <p:stCondLst>
                                            <p:cond delay="200"/>
                                          </p:stCondLst>
                                        </p:cTn>
                                        <p:tgtEl>
                                          <p:spTgt spid="23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40"/>
                                        </p:tgtEl>
                                        <p:attrNameLst>
                                          <p:attrName>style.visibility</p:attrName>
                                        </p:attrNameLst>
                                      </p:cBhvr>
                                      <p:to>
                                        <p:strVal val="visible"/>
                                      </p:to>
                                    </p:set>
                                    <p:animEffect transition="in" filter="fade">
                                      <p:cBhvr>
                                        <p:cTn id="35" dur="2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1690</Words>
  <Application>Microsoft Macintosh PowerPoint</Application>
  <PresentationFormat>On-screen Show (16:9)</PresentationFormat>
  <Paragraphs>229</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Alegreya Sans</vt:lpstr>
      <vt:lpstr>Arial</vt:lpstr>
      <vt:lpstr>Lora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Kelly Weerman</cp:lastModifiedBy>
  <cp:revision>1</cp:revision>
  <dcterms:modified xsi:type="dcterms:W3CDTF">2022-11-03T10:36:48Z</dcterms:modified>
</cp:coreProperties>
</file>