
<file path=[Content_Types].xml><?xml version="1.0" encoding="utf-8"?>
<Types xmlns="http://schemas.openxmlformats.org/package/2006/content-types">
  <Default Extension="emf" ContentType="image/x-emf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83" r:id="rId2"/>
    <p:sldId id="584" r:id="rId3"/>
    <p:sldId id="585" r:id="rId4"/>
    <p:sldId id="586" r:id="rId5"/>
    <p:sldId id="587" r:id="rId6"/>
    <p:sldId id="588" r:id="rId7"/>
    <p:sldId id="590" r:id="rId8"/>
  </p:sldIdLst>
  <p:sldSz cx="12192000" cy="6858000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55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FF0000"/>
    <a:srgbClr val="CCFFFF"/>
    <a:srgbClr val="FF6600"/>
    <a:srgbClr val="FFFF00"/>
    <a:srgbClr val="66FF33"/>
    <a:srgbClr val="80808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843" autoAdjust="0"/>
    <p:restoredTop sz="92121" autoAdjust="0"/>
  </p:normalViewPr>
  <p:slideViewPr>
    <p:cSldViewPr>
      <p:cViewPr varScale="1">
        <p:scale>
          <a:sx n="93" d="100"/>
          <a:sy n="93" d="100"/>
        </p:scale>
        <p:origin x="216" y="680"/>
      </p:cViewPr>
      <p:guideLst>
        <p:guide orient="horz" pos="3552"/>
        <p:guide pos="3840"/>
      </p:guideLst>
    </p:cSldViewPr>
  </p:slideViewPr>
  <p:outlineViewPr>
    <p:cViewPr>
      <p:scale>
        <a:sx n="25" d="100"/>
        <a:sy n="25" d="100"/>
      </p:scale>
      <p:origin x="0" y="-5938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-7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0213" y="703263"/>
            <a:ext cx="6183312" cy="3479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22775"/>
            <a:ext cx="5151437" cy="4187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845" tIns="46622" rIns="94845" bIns="466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0"/>
            <a:r>
              <a:rPr lang="en-GB" noProof="0"/>
              <a:t>Second level</a:t>
            </a:r>
          </a:p>
          <a:p>
            <a:pPr lvl="0"/>
            <a:r>
              <a:rPr lang="en-GB" noProof="0"/>
              <a:t>Third level</a:t>
            </a:r>
          </a:p>
          <a:p>
            <a:pPr lvl="0"/>
            <a:r>
              <a:rPr lang="en-GB" noProof="0"/>
              <a:t>Fourth level</a:t>
            </a:r>
          </a:p>
          <a:p>
            <a:pPr lvl="0"/>
            <a:r>
              <a:rPr lang="en-GB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1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748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4623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6133" y="457200"/>
            <a:ext cx="2726267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3" y="457200"/>
            <a:ext cx="79756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7275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457200"/>
            <a:ext cx="10363200" cy="80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7334" y="1657350"/>
            <a:ext cx="5350933" cy="3371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1467" y="1657350"/>
            <a:ext cx="5350933" cy="3371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172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201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329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2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657350"/>
            <a:ext cx="5350933" cy="337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1467" y="1657350"/>
            <a:ext cx="5350933" cy="337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091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959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724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05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3200"/>
            </a:lvl1pPr>
            <a:lvl2pPr marL="742950" indent="-285750">
              <a:buClr>
                <a:schemeClr val="accent1"/>
              </a:buClr>
              <a:buFont typeface="Wingdings" panose="05000000000000000000" pitchFamily="2" charset="2"/>
              <a:buChar char="§"/>
              <a:defRPr sz="2800"/>
            </a:lvl2pPr>
            <a:lvl3pPr marL="12573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400"/>
            </a:lvl3pPr>
            <a:lvl4pPr marL="17145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4pPr>
            <a:lvl5pPr marL="21717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204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48267" y="457200"/>
            <a:ext cx="10363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333" y="1657350"/>
            <a:ext cx="10905067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 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4343400" y="6305550"/>
            <a:ext cx="3962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GB" altLang="en-US" sz="1200" dirty="0">
                <a:solidFill>
                  <a:schemeClr val="tx1"/>
                </a:solidFill>
                <a:latin typeface="Verdana"/>
                <a:cs typeface="Verdana"/>
              </a:rPr>
              <a:t>Peter</a:t>
            </a:r>
            <a:r>
              <a:rPr lang="en-GB" altLang="en-US" sz="1200" baseline="0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en-GB" altLang="en-US" sz="1200" baseline="0" dirty="0" err="1">
                <a:solidFill>
                  <a:schemeClr val="tx1"/>
                </a:solidFill>
                <a:latin typeface="Verdana"/>
                <a:cs typeface="Verdana"/>
              </a:rPr>
              <a:t>Kluit</a:t>
            </a:r>
            <a:r>
              <a:rPr lang="en-GB" altLang="en-US" sz="1200" baseline="0" dirty="0">
                <a:solidFill>
                  <a:schemeClr val="tx1"/>
                </a:solidFill>
                <a:latin typeface="Verdana"/>
                <a:cs typeface="Verdana"/>
              </a:rPr>
              <a:t> (</a:t>
            </a:r>
            <a:r>
              <a:rPr lang="en-GB" altLang="en-US" sz="1200" baseline="0" dirty="0" err="1">
                <a:solidFill>
                  <a:schemeClr val="tx1"/>
                </a:solidFill>
                <a:latin typeface="Verdana"/>
                <a:cs typeface="Verdana"/>
              </a:rPr>
              <a:t>Nikhef</a:t>
            </a:r>
            <a:r>
              <a:rPr lang="en-GB" altLang="en-US" sz="1200" baseline="0" dirty="0">
                <a:solidFill>
                  <a:schemeClr val="tx1"/>
                </a:solidFill>
                <a:latin typeface="Verdana"/>
                <a:cs typeface="Verdana"/>
              </a:rPr>
              <a:t>)</a:t>
            </a:r>
            <a:endParaRPr lang="en-GB" altLang="en-US" sz="12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940800" y="622935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altLang="en-US" sz="800">
                <a:solidFill>
                  <a:schemeClr val="bg2"/>
                </a:solidFill>
              </a:rPr>
              <a:t> </a:t>
            </a:r>
            <a:fld id="{50F9948D-FA28-478D-A82E-F93DDFBE36D5}" type="slidenum">
              <a:rPr lang="en-GB" altLang="en-US" sz="800" smtClean="0">
                <a:solidFill>
                  <a:schemeClr val="bg2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GB" altLang="en-US" sz="800">
              <a:solidFill>
                <a:schemeClr val="bg2"/>
              </a:solidFill>
            </a:endParaRP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533400" y="6460282"/>
            <a:ext cx="4906061" cy="245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Verdana"/>
                <a:ea typeface="+mn-ea"/>
                <a:cs typeface="Verdana"/>
              </a:rPr>
              <a:t>Lepton Collider </a:t>
            </a:r>
            <a:r>
              <a:rPr lang="en-US" sz="1200" kern="1200" baseline="0">
                <a:solidFill>
                  <a:schemeClr val="tx1"/>
                </a:solidFill>
                <a:latin typeface="Verdana"/>
                <a:ea typeface="+mn-ea"/>
                <a:cs typeface="Verdana"/>
              </a:rPr>
              <a:t>meeting 6 September </a:t>
            </a:r>
            <a:r>
              <a:rPr lang="en-US" sz="1200" kern="1200" baseline="0" dirty="0">
                <a:solidFill>
                  <a:schemeClr val="tx1"/>
                </a:solidFill>
                <a:latin typeface="Verdana"/>
                <a:ea typeface="+mn-ea"/>
                <a:cs typeface="Verdana"/>
              </a:rPr>
              <a:t>2021</a:t>
            </a:r>
            <a:endParaRPr lang="en-GB" altLang="en-US" sz="900" dirty="0">
              <a:latin typeface="Verdan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Monotype Sorts"/>
        <a:buChar char="u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Font typeface="Monotype Sorts"/>
        <a:buChar char="l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/>
        <a:buChar char="n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Monotype Sorts"/>
        <a:buChar char="u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/>
        <a:buChar char="l"/>
        <a:defRPr sz="1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 pitchFamily="2" charset="2"/>
        <a:buChar char="l"/>
        <a:defRPr sz="1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 pitchFamily="2" charset="2"/>
        <a:buChar char="l"/>
        <a:defRPr sz="1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 pitchFamily="2" charset="2"/>
        <a:buChar char="l"/>
        <a:defRPr sz="1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Monotype Sorts" pitchFamily="2" charset="2"/>
        <a:buChar char="l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08620"/>
            <a:ext cx="9073008" cy="800100"/>
          </a:xfrm>
        </p:spPr>
        <p:txBody>
          <a:bodyPr/>
          <a:lstStyle/>
          <a:p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 DESY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ToT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puzzles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33E1D-4376-0B4E-AC30-2C0F2E0B07A8}"/>
              </a:ext>
            </a:extLst>
          </p:cNvPr>
          <p:cNvSpPr txBox="1"/>
          <p:nvPr/>
        </p:nvSpPr>
        <p:spPr>
          <a:xfrm>
            <a:off x="839416" y="836712"/>
            <a:ext cx="110892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Hardware related puzzles</a:t>
            </a:r>
          </a:p>
          <a:p>
            <a:pPr marL="457200" indent="-457200">
              <a:buAutoNum type="arabicParenR"/>
            </a:pPr>
            <a:r>
              <a:rPr lang="en-NL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cause of the (largely) different ToT values for the chips?</a:t>
            </a:r>
          </a:p>
          <a:p>
            <a:pPr marL="914400" lvl="1" indent="-457200">
              <a:buAutoNum type="arabicParenR"/>
            </a:pPr>
            <a:r>
              <a:rPr lang="en-NL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this due to the electronics of the TPX3 chip? </a:t>
            </a:r>
          </a:p>
          <a:p>
            <a:pPr marL="914400" lvl="1" indent="-457200">
              <a:buAutoNum type="arabicParenR"/>
            </a:pPr>
            <a:r>
              <a:rPr lang="en-NL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it due to the gain differences?  And due to the height varations of the pillars of the Grid</a:t>
            </a:r>
          </a:p>
          <a:p>
            <a:pPr marL="457200" indent="-457200">
              <a:buAutoNum type="arabicParenR"/>
            </a:pP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/>
              <a:t>Here the plot for the </a:t>
            </a:r>
            <a:r>
              <a:rPr lang="en-GB" dirty="0" err="1"/>
              <a:t>ToT</a:t>
            </a:r>
            <a:r>
              <a:rPr lang="en-GB" dirty="0"/>
              <a:t> and mean </a:t>
            </a:r>
            <a:r>
              <a:rPr lang="en-GB" dirty="0" err="1"/>
              <a:t>ToT</a:t>
            </a:r>
            <a:r>
              <a:rPr lang="en-GB" dirty="0"/>
              <a:t> per chip for run 6969. After removing the large events where the quad lights up.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FCFC3F-57B2-1145-83B7-460BD2661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80855" y="804514"/>
            <a:ext cx="2950169" cy="82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7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08620"/>
            <a:ext cx="9073008" cy="800100"/>
          </a:xfrm>
        </p:spPr>
        <p:txBody>
          <a:bodyPr/>
          <a:lstStyle/>
          <a:p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 DESY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ToT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puzzles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33E1D-4376-0B4E-AC30-2C0F2E0B07A8}"/>
              </a:ext>
            </a:extLst>
          </p:cNvPr>
          <p:cNvSpPr txBox="1"/>
          <p:nvPr/>
        </p:nvSpPr>
        <p:spPr>
          <a:xfrm>
            <a:off x="839416" y="1179909"/>
            <a:ext cx="110892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it the difference in the mean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due to the different thresholds in the chips?</a:t>
            </a:r>
          </a:p>
          <a:p>
            <a:endParaRPr lang="en-GB" dirty="0"/>
          </a:p>
          <a:p>
            <a:r>
              <a:rPr lang="en-GB" dirty="0"/>
              <a:t>No as shown in the plots below         </a:t>
            </a:r>
            <a:endParaRPr lang="en-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F4AE46-C5A2-1448-A0AC-378CD37BA1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07360" y="-1274653"/>
            <a:ext cx="3977280" cy="1116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29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08620"/>
            <a:ext cx="9073008" cy="800100"/>
          </a:xfrm>
        </p:spPr>
        <p:txBody>
          <a:bodyPr/>
          <a:lstStyle/>
          <a:p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 DESY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ToT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puzzles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33E1D-4376-0B4E-AC30-2C0F2E0B07A8}"/>
              </a:ext>
            </a:extLst>
          </p:cNvPr>
          <p:cNvSpPr txBox="1"/>
          <p:nvPr/>
        </p:nvSpPr>
        <p:spPr>
          <a:xfrm>
            <a:off x="839416" y="1982450"/>
            <a:ext cx="110892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it the difference due to a different electronics response for the different chips?</a:t>
            </a:r>
          </a:p>
          <a:p>
            <a:endParaRPr lang="en-GB" dirty="0"/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testpulse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data – where we inject a signal  and scan the fine threshold and count the number of hits - show no clear different behaviour for chips 29, 30 or 31.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503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08620"/>
            <a:ext cx="9073008" cy="800100"/>
          </a:xfrm>
        </p:spPr>
        <p:txBody>
          <a:bodyPr/>
          <a:lstStyle/>
          <a:p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 DESY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ToT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puzzles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33E1D-4376-0B4E-AC30-2C0F2E0B07A8}"/>
              </a:ext>
            </a:extLst>
          </p:cNvPr>
          <p:cNvSpPr txBox="1"/>
          <p:nvPr/>
        </p:nvSpPr>
        <p:spPr>
          <a:xfrm>
            <a:off x="983432" y="1124744"/>
            <a:ext cx="11089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it the mean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constant over the surface of the three chips 29-31?  </a:t>
            </a:r>
            <a:r>
              <a:rPr lang="en-GB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DC41BF-5DF3-6D4C-B6E5-2F201B247171}"/>
              </a:ext>
            </a:extLst>
          </p:cNvPr>
          <p:cNvSpPr/>
          <p:nvPr/>
        </p:nvSpPr>
        <p:spPr>
          <a:xfrm>
            <a:off x="8328248" y="2810539"/>
            <a:ext cx="36295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are large systematic</a:t>
            </a:r>
          </a:p>
          <a:p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variations of +- 2 </a:t>
            </a:r>
            <a:endParaRPr lang="en-NL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A4BA81-8A45-C042-A4E9-2B8D64F78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17559" y="404962"/>
            <a:ext cx="45115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32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08620"/>
            <a:ext cx="9073008" cy="800100"/>
          </a:xfrm>
        </p:spPr>
        <p:txBody>
          <a:bodyPr/>
          <a:lstStyle/>
          <a:p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 DESY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ToT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electronics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calibration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33E1D-4376-0B4E-AC30-2C0F2E0B07A8}"/>
              </a:ext>
            </a:extLst>
          </p:cNvPr>
          <p:cNvSpPr txBox="1"/>
          <p:nvPr/>
        </p:nvSpPr>
        <p:spPr>
          <a:xfrm>
            <a:off x="983432" y="1124744"/>
            <a:ext cx="110892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calibration plots from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Kees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the 4 chips of the Bonn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testbeam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quad</a:t>
            </a: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per pixel variations of the (electronics)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6.5% RMS </a:t>
            </a: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800" dirty="0"/>
              <a:t>https://</a:t>
            </a:r>
            <a:r>
              <a:rPr lang="en-GB" sz="1800" dirty="0" err="1"/>
              <a:t>indico.cern.ch</a:t>
            </a:r>
            <a:r>
              <a:rPr lang="en-GB" sz="1800" dirty="0"/>
              <a:t>/event/267425/attachments/477859/661149/Timepix3_final.pdf</a:t>
            </a: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2CDF27-0E58-B149-8050-7357EC7FB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71727" y="1755220"/>
            <a:ext cx="3969870" cy="50131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011D72-E70F-8447-9EB5-5EBF2A5863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34064" y="1704040"/>
            <a:ext cx="3969869" cy="50131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2D59A8-7CAA-8643-BE37-899363D22FB1}"/>
              </a:ext>
            </a:extLst>
          </p:cNvPr>
          <p:cNvSpPr txBox="1"/>
          <p:nvPr/>
        </p:nvSpPr>
        <p:spPr>
          <a:xfrm>
            <a:off x="3791743" y="4437112"/>
            <a:ext cx="1244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 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CE1E56-E6A8-0149-9A2E-48F0A4799079}"/>
              </a:ext>
            </a:extLst>
          </p:cNvPr>
          <p:cNvSpPr/>
          <p:nvPr/>
        </p:nvSpPr>
        <p:spPr>
          <a:xfrm>
            <a:off x="8429494" y="4463543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 1</a:t>
            </a:r>
          </a:p>
        </p:txBody>
      </p:sp>
    </p:spTree>
    <p:extLst>
      <p:ext uri="{BB962C8B-B14F-4D97-AF65-F5344CB8AC3E}">
        <p14:creationId xmlns:p14="http://schemas.microsoft.com/office/powerpoint/2010/main" val="390836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A11A48C-FEB9-5C4C-9748-1989C9A63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4559" y="1539195"/>
            <a:ext cx="3969869" cy="5013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A4699F-4AD3-3241-B619-51428859B7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2719" y="1618754"/>
            <a:ext cx="3969869" cy="50131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08620"/>
            <a:ext cx="9073008" cy="800100"/>
          </a:xfrm>
        </p:spPr>
        <p:txBody>
          <a:bodyPr/>
          <a:lstStyle/>
          <a:p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 DESY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ToT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electronics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calibration</a:t>
            </a:r>
            <a:endParaRPr lang="nl-NL" sz="3200" b="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33E1D-4376-0B4E-AC30-2C0F2E0B07A8}"/>
              </a:ext>
            </a:extLst>
          </p:cNvPr>
          <p:cNvSpPr txBox="1"/>
          <p:nvPr/>
        </p:nvSpPr>
        <p:spPr>
          <a:xfrm>
            <a:off x="983432" y="1124744"/>
            <a:ext cx="11089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calibration plots from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Kees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the 4 chips of the Bonn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testbeam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quad</a:t>
            </a:r>
          </a:p>
          <a:p>
            <a:r>
              <a:rPr lang="en-GB" sz="200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Systematics around 1000e is about 10% </a:t>
            </a:r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2D59A8-7CAA-8643-BE37-899363D22FB1}"/>
              </a:ext>
            </a:extLst>
          </p:cNvPr>
          <p:cNvSpPr txBox="1"/>
          <p:nvPr/>
        </p:nvSpPr>
        <p:spPr>
          <a:xfrm>
            <a:off x="3791743" y="4437112"/>
            <a:ext cx="1244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CE1E56-E6A8-0149-9A2E-48F0A4799079}"/>
              </a:ext>
            </a:extLst>
          </p:cNvPr>
          <p:cNvSpPr/>
          <p:nvPr/>
        </p:nvSpPr>
        <p:spPr>
          <a:xfrm>
            <a:off x="8429494" y="4463543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 3</a:t>
            </a:r>
          </a:p>
        </p:txBody>
      </p:sp>
    </p:spTree>
    <p:extLst>
      <p:ext uri="{BB962C8B-B14F-4D97-AF65-F5344CB8AC3E}">
        <p14:creationId xmlns:p14="http://schemas.microsoft.com/office/powerpoint/2010/main" val="309716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08620"/>
            <a:ext cx="9073008" cy="800100"/>
          </a:xfrm>
        </p:spPr>
        <p:txBody>
          <a:bodyPr/>
          <a:lstStyle/>
          <a:p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ToT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lang="nl-NL" sz="3200" b="0" dirty="0" err="1">
                <a:solidFill>
                  <a:srgbClr val="FF0000"/>
                </a:solidFill>
                <a:latin typeface="Verdana"/>
                <a:cs typeface="Verdana"/>
              </a:rPr>
              <a:t>conclusions</a:t>
            </a:r>
            <a:r>
              <a:rPr lang="nl-NL" sz="3200" b="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33E1D-4376-0B4E-AC30-2C0F2E0B07A8}"/>
              </a:ext>
            </a:extLst>
          </p:cNvPr>
          <p:cNvSpPr txBox="1"/>
          <p:nvPr/>
        </p:nvSpPr>
        <p:spPr>
          <a:xfrm>
            <a:off x="983432" y="1124744"/>
            <a:ext cx="110892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per chip variations in the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calibration are not due to electronics gain differences (that can only produce up to 10% variations)</a:t>
            </a:r>
          </a:p>
          <a:p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are also not correlated to the position of the chip on the wafer (see talk by Jan 23 August https://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indico.nikhef.nl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/event/3207/) </a:t>
            </a:r>
          </a:p>
          <a:p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 also not correlated to the thresholds</a:t>
            </a:r>
          </a:p>
          <a:p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low </a:t>
            </a:r>
            <a:r>
              <a:rPr lang="en-GB" sz="2000" dirty="0" err="1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</a:t>
            </a:r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values for chip 28-31 could be due to the power distribution of the multiplexer. The power is more critical for this quad as more channels go over threshold together (hurray events)</a:t>
            </a:r>
          </a:p>
          <a:p>
            <a:endParaRPr lang="en-GB" sz="2000" dirty="0">
              <a:solidFill>
                <a:srgbClr val="00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variations between the chips and the variations over the chip of +- 2 counts could be due to variations of the charge up of the protection layer</a:t>
            </a:r>
          </a:p>
          <a:p>
            <a:r>
              <a:rPr lang="en-GB" sz="2000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7941777"/>
      </p:ext>
    </p:extLst>
  </p:cSld>
  <p:clrMapOvr>
    <a:masterClrMapping/>
  </p:clrMapOvr>
</p:sld>
</file>

<file path=ppt/theme/theme1.xml><?xml version="1.0" encoding="utf-8"?>
<a:theme xmlns:a="http://schemas.openxmlformats.org/drawingml/2006/main" name="Como">
  <a:themeElements>
    <a:clrScheme name="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m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9102467</TotalTime>
  <Pages>11</Pages>
  <Words>417</Words>
  <Application>Microsoft Macintosh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Monotype Sorts</vt:lpstr>
      <vt:lpstr>Times New Roman</vt:lpstr>
      <vt:lpstr>Verdana</vt:lpstr>
      <vt:lpstr>Wingdings</vt:lpstr>
      <vt:lpstr>Como</vt:lpstr>
      <vt:lpstr>  DESY ToT puzzles</vt:lpstr>
      <vt:lpstr>  DESY ToT puzzles</vt:lpstr>
      <vt:lpstr>  DESY ToT puzzles</vt:lpstr>
      <vt:lpstr>  DESY ToT puzzles</vt:lpstr>
      <vt:lpstr>  DESY ToT electronics calibration</vt:lpstr>
      <vt:lpstr>  DESY ToT electronics calibration</vt:lpstr>
      <vt:lpstr>ToT conclusions </vt:lpstr>
    </vt:vector>
  </TitlesOfParts>
  <Manager/>
  <Company>NIKHEF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ILC Lepton Collider</dc:title>
  <dc:subject/>
  <dc:creator>Peter Kluit </dc:creator>
  <cp:keywords/>
  <dc:description/>
  <cp:lastModifiedBy>Microsoft Office User</cp:lastModifiedBy>
  <cp:revision>2559</cp:revision>
  <cp:lastPrinted>2002-02-06T08:01:21Z</cp:lastPrinted>
  <dcterms:created xsi:type="dcterms:W3CDTF">2020-03-07T12:22:56Z</dcterms:created>
  <dcterms:modified xsi:type="dcterms:W3CDTF">2021-09-06T10:44:50Z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F.Hartjes@nikhef.nl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\\Nikhefh\CT www\pub\techphys\diamond</vt:lpwstr>
  </property>
</Properties>
</file>