
<file path=[Content_Types].xml><?xml version="1.0" encoding="utf-8"?>
<Types xmlns="http://schemas.openxmlformats.org/package/2006/content-types">
  <Default Extension="emf" ContentType="image/x-emf"/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83" r:id="rId2"/>
    <p:sldId id="584" r:id="rId3"/>
    <p:sldId id="585" r:id="rId4"/>
    <p:sldId id="586" r:id="rId5"/>
    <p:sldId id="587" r:id="rId6"/>
    <p:sldId id="588" r:id="rId7"/>
    <p:sldId id="590" r:id="rId8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0000"/>
    <a:srgbClr val="CCFFFF"/>
    <a:srgbClr val="FF6600"/>
    <a:srgbClr val="FFFF00"/>
    <a:srgbClr val="66FF33"/>
    <a:srgbClr val="80808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4843" autoAdjust="0"/>
    <p:restoredTop sz="92121" autoAdjust="0"/>
  </p:normalViewPr>
  <p:slideViewPr>
    <p:cSldViewPr>
      <p:cViewPr varScale="1">
        <p:scale>
          <a:sx n="93" d="100"/>
          <a:sy n="93" d="100"/>
        </p:scale>
        <p:origin x="216" y="680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Lepton Collider </a:t>
            </a:r>
            <a:r>
              <a:rPr lang="en-US" sz="1200" kern="1200" baseline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meeting 6 September </a:t>
            </a:r>
            <a:r>
              <a:rPr lang="en-US" sz="1200" kern="1200" baseline="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2021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puzzles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836712"/>
            <a:ext cx="110892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Hardware related puzzles</a:t>
            </a:r>
          </a:p>
          <a:p>
            <a:pPr marL="457200" indent="-457200">
              <a:buAutoNum type="arabicParenR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cause of the (largely) different ToT values for the chips?</a:t>
            </a:r>
          </a:p>
          <a:p>
            <a:pPr marL="914400" lvl="1" indent="-457200">
              <a:buAutoNum type="arabicParenR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this due to the electronics of the TPX3 chip? </a:t>
            </a:r>
          </a:p>
          <a:p>
            <a:pPr marL="914400" lvl="1" indent="-457200">
              <a:buAutoNum type="arabicParenR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due to the gain differences?  And due to the height varations of the pillars of the Grid</a:t>
            </a:r>
          </a:p>
          <a:p>
            <a:pPr marL="457200" indent="-457200">
              <a:buAutoNum type="arabicParenR"/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/>
              <a:t>Here the plot for the </a:t>
            </a:r>
            <a:r>
              <a:rPr lang="en-GB" dirty="0" err="1"/>
              <a:t>ToT</a:t>
            </a:r>
            <a:r>
              <a:rPr lang="en-GB" dirty="0"/>
              <a:t> and mean </a:t>
            </a:r>
            <a:r>
              <a:rPr lang="en-GB" dirty="0" err="1"/>
              <a:t>ToT</a:t>
            </a:r>
            <a:r>
              <a:rPr lang="en-GB" dirty="0"/>
              <a:t> per chip for run 6969. After removing the large events where the quad lights up.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FCFC3F-57B2-1145-83B7-460BD2661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80855" y="804514"/>
            <a:ext cx="2950169" cy="82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7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puzzles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1179909"/>
            <a:ext cx="110892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the difference in the mean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due to the different thresholds in the chips?</a:t>
            </a:r>
          </a:p>
          <a:p>
            <a:endParaRPr lang="en-GB" dirty="0"/>
          </a:p>
          <a:p>
            <a:r>
              <a:rPr lang="en-GB" dirty="0"/>
              <a:t>No as shown in the plots below         </a:t>
            </a:r>
            <a:endParaRPr lang="en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F4AE46-C5A2-1448-A0AC-378CD37BA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7360" y="-1274653"/>
            <a:ext cx="3977280" cy="1116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9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puzzles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1982450"/>
            <a:ext cx="110892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the difference due to a different electronics response for the different chips?</a:t>
            </a:r>
          </a:p>
          <a:p>
            <a:endParaRPr lang="en-GB" dirty="0"/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testpulse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data – where we inject a signal  and scan the fine threshold and count the number of hits - show no clear different behaviour for chips 29, 30 or 31.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503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puzzles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983432" y="1124744"/>
            <a:ext cx="11089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the mean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constant over the surface of the three chips 29-31?  </a:t>
            </a:r>
            <a:r>
              <a:rPr lang="en-GB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DC41BF-5DF3-6D4C-B6E5-2F201B247171}"/>
              </a:ext>
            </a:extLst>
          </p:cNvPr>
          <p:cNvSpPr/>
          <p:nvPr/>
        </p:nvSpPr>
        <p:spPr>
          <a:xfrm>
            <a:off x="8328248" y="2810539"/>
            <a:ext cx="36295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large systematic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variations of +- 2 </a:t>
            </a:r>
            <a:endParaRPr lang="en-NL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A4BA81-8A45-C042-A4E9-2B8D64F78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17559" y="404962"/>
            <a:ext cx="45115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32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electronics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calibration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983432" y="1124744"/>
            <a:ext cx="110892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calibration plots from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Kees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the 4 chips of the Bonn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testbeam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quad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per pixel variations of the (electronics)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6.5% RMS 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800" dirty="0"/>
              <a:t>https://</a:t>
            </a:r>
            <a:r>
              <a:rPr lang="en-GB" sz="1800" dirty="0" err="1"/>
              <a:t>indico.cern.ch</a:t>
            </a:r>
            <a:r>
              <a:rPr lang="en-GB" sz="1800" dirty="0"/>
              <a:t>/event/267425/attachments/477859/661149/Timepix3_final.pdf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2CDF27-0E58-B149-8050-7357EC7FB9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71727" y="1755220"/>
            <a:ext cx="3969870" cy="50131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011D72-E70F-8447-9EB5-5EBF2A5863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34064" y="1704040"/>
            <a:ext cx="3969869" cy="5013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22D59A8-7CAA-8643-BE37-899363D22FB1}"/>
              </a:ext>
            </a:extLst>
          </p:cNvPr>
          <p:cNvSpPr txBox="1"/>
          <p:nvPr/>
        </p:nvSpPr>
        <p:spPr>
          <a:xfrm>
            <a:off x="3791743" y="4437112"/>
            <a:ext cx="1244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 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CE1E56-E6A8-0149-9A2E-48F0A4799079}"/>
              </a:ext>
            </a:extLst>
          </p:cNvPr>
          <p:cNvSpPr/>
          <p:nvPr/>
        </p:nvSpPr>
        <p:spPr>
          <a:xfrm>
            <a:off x="8429494" y="4463543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 1</a:t>
            </a:r>
          </a:p>
        </p:txBody>
      </p:sp>
    </p:spTree>
    <p:extLst>
      <p:ext uri="{BB962C8B-B14F-4D97-AF65-F5344CB8AC3E}">
        <p14:creationId xmlns:p14="http://schemas.microsoft.com/office/powerpoint/2010/main" val="390836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A11A48C-FEB9-5C4C-9748-1989C9A637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44559" y="1539195"/>
            <a:ext cx="3969869" cy="5013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A4699F-4AD3-3241-B619-51428859B7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82719" y="1618754"/>
            <a:ext cx="3969869" cy="50131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electronics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calibration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983432" y="1124744"/>
            <a:ext cx="11089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calibration plots from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Kees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the 4 chips of the Bonn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testbeam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quad</a:t>
            </a:r>
          </a:p>
          <a:p>
            <a:r>
              <a:rPr lang="en-GB" sz="200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Systematics around 1000e is about 10% </a:t>
            </a:r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2D59A8-7CAA-8643-BE37-899363D22FB1}"/>
              </a:ext>
            </a:extLst>
          </p:cNvPr>
          <p:cNvSpPr txBox="1"/>
          <p:nvPr/>
        </p:nvSpPr>
        <p:spPr>
          <a:xfrm>
            <a:off x="3791743" y="4437112"/>
            <a:ext cx="1244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 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CE1E56-E6A8-0149-9A2E-48F0A4799079}"/>
              </a:ext>
            </a:extLst>
          </p:cNvPr>
          <p:cNvSpPr/>
          <p:nvPr/>
        </p:nvSpPr>
        <p:spPr>
          <a:xfrm>
            <a:off x="8429494" y="4463543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 3</a:t>
            </a:r>
          </a:p>
        </p:txBody>
      </p:sp>
    </p:spTree>
    <p:extLst>
      <p:ext uri="{BB962C8B-B14F-4D97-AF65-F5344CB8AC3E}">
        <p14:creationId xmlns:p14="http://schemas.microsoft.com/office/powerpoint/2010/main" val="309716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conclusions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983432" y="1124744"/>
            <a:ext cx="110892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per chip variations in the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calibration are not due to electronics gain differences (that can only produce up to 10% variations)</a:t>
            </a:r>
          </a:p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are also not correlated to the position of the chip on the wafer (see talk by Jan 23 August https://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indico.nikhef.nl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/event/3207/) </a:t>
            </a:r>
          </a:p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also not correlated to the thresholds</a:t>
            </a:r>
          </a:p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low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values for chip 28-31 could be due to the power distribution of the multiplexer. The power is more critical for this quad as more channels go over threshold together (hurray events)</a:t>
            </a:r>
          </a:p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variations between the chips and the variations over the chip of +- 2 counts could be due to variations of the charge up of the protection layer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7941777"/>
      </p:ext>
    </p:extLst>
  </p:cSld>
  <p:clrMapOvr>
    <a:masterClrMapping/>
  </p:clrMapOvr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9102467</TotalTime>
  <Pages>11</Pages>
  <Words>417</Words>
  <Application>Microsoft Macintosh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Monotype Sorts</vt:lpstr>
      <vt:lpstr>Times New Roman</vt:lpstr>
      <vt:lpstr>Verdana</vt:lpstr>
      <vt:lpstr>Wingdings</vt:lpstr>
      <vt:lpstr>Como</vt:lpstr>
      <vt:lpstr>  DESY ToT puzzles</vt:lpstr>
      <vt:lpstr>  DESY ToT puzzles</vt:lpstr>
      <vt:lpstr>  DESY ToT puzzles</vt:lpstr>
      <vt:lpstr>  DESY ToT puzzles</vt:lpstr>
      <vt:lpstr>  DESY ToT electronics calibration</vt:lpstr>
      <vt:lpstr>  DESY ToT electronics calibration</vt:lpstr>
      <vt:lpstr>ToT conclusions 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ILC Lepton Collider</dc:title>
  <dc:subject/>
  <dc:creator>Peter Kluit </dc:creator>
  <cp:keywords/>
  <dc:description/>
  <cp:lastModifiedBy>Microsoft Office User</cp:lastModifiedBy>
  <cp:revision>2559</cp:revision>
  <cp:lastPrinted>2002-02-06T08:01:21Z</cp:lastPrinted>
  <dcterms:created xsi:type="dcterms:W3CDTF">2020-03-07T12:22:56Z</dcterms:created>
  <dcterms:modified xsi:type="dcterms:W3CDTF">2021-09-06T10:44:50Z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