
<file path=[Content_Types].xml><?xml version="1.0" encoding="utf-8"?>
<Types xmlns="http://schemas.openxmlformats.org/package/2006/content-types">
  <Default Extension="gif" ContentType="image/gi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8"/>
  </p:notesMasterIdLst>
  <p:handoutMasterIdLst>
    <p:handoutMasterId r:id="rId9"/>
  </p:handoutMasterIdLst>
  <p:sldIdLst>
    <p:sldId id="583" r:id="rId2"/>
    <p:sldId id="584" r:id="rId3"/>
    <p:sldId id="594" r:id="rId4"/>
    <p:sldId id="593" r:id="rId5"/>
    <p:sldId id="595" r:id="rId6"/>
    <p:sldId id="596" r:id="rId7"/>
  </p:sldIdLst>
  <p:sldSz cx="12192000" cy="6858000"/>
  <p:notesSz cx="7023100" cy="9309100"/>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355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FF"/>
    <a:srgbClr val="FF0000"/>
    <a:srgbClr val="CCFFFF"/>
    <a:srgbClr val="FF6600"/>
    <a:srgbClr val="FFFF00"/>
    <a:srgbClr val="66FF33"/>
    <a:srgbClr val="80808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34843" autoAdjust="0"/>
    <p:restoredTop sz="92136" autoAdjust="0"/>
  </p:normalViewPr>
  <p:slideViewPr>
    <p:cSldViewPr>
      <p:cViewPr varScale="1">
        <p:scale>
          <a:sx n="93" d="100"/>
          <a:sy n="93" d="100"/>
        </p:scale>
        <p:origin x="216" y="736"/>
      </p:cViewPr>
      <p:guideLst>
        <p:guide orient="horz" pos="3552"/>
        <p:guide pos="3840"/>
      </p:guideLst>
    </p:cSldViewPr>
  </p:slideViewPr>
  <p:outlineViewPr>
    <p:cViewPr>
      <p:scale>
        <a:sx n="25" d="100"/>
        <a:sy n="25" d="100"/>
      </p:scale>
      <p:origin x="0" y="-5938"/>
    </p:cViewPr>
  </p:outlineViewPr>
  <p:notesTextViewPr>
    <p:cViewPr>
      <p:scale>
        <a:sx n="50" d="100"/>
        <a:sy n="50" d="100"/>
      </p:scale>
      <p:origin x="0" y="0"/>
    </p:cViewPr>
  </p:notesTextViewPr>
  <p:sorterViewPr>
    <p:cViewPr>
      <p:scale>
        <a:sx n="100" d="100"/>
        <a:sy n="100" d="100"/>
      </p:scale>
      <p:origin x="0" y="-70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430213" y="703263"/>
            <a:ext cx="6183312" cy="34798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935038" y="4422775"/>
            <a:ext cx="5151437" cy="4187825"/>
          </a:xfrm>
          <a:prstGeom prst="rect">
            <a:avLst/>
          </a:prstGeom>
          <a:noFill/>
          <a:ln w="12700">
            <a:noFill/>
            <a:miter lim="800000"/>
            <a:headEnd/>
            <a:tailEnd/>
          </a:ln>
          <a:effectLst/>
        </p:spPr>
        <p:txBody>
          <a:bodyPr vert="horz" wrap="square" lIns="94845" tIns="46622" rIns="94845" bIns="46622" numCol="1" anchor="t" anchorCtr="0" compatLnSpc="1">
            <a:prstTxWarp prst="textNoShape">
              <a:avLst/>
            </a:prstTxWarp>
          </a:bodyPr>
          <a:lstStyle/>
          <a:p>
            <a:pPr lvl="0"/>
            <a:r>
              <a:rPr lang="en-GB" noProof="0"/>
              <a:t>Click to edit Master text styles</a:t>
            </a:r>
          </a:p>
          <a:p>
            <a:pPr lvl="0"/>
            <a:r>
              <a:rPr lang="en-GB" noProof="0"/>
              <a:t>Second level</a:t>
            </a:r>
          </a:p>
          <a:p>
            <a:pPr lvl="0"/>
            <a:r>
              <a:rPr lang="en-GB" noProof="0"/>
              <a:t>Third level</a:t>
            </a:r>
          </a:p>
          <a:p>
            <a:pPr lvl="0"/>
            <a:r>
              <a:rPr lang="en-GB" noProof="0"/>
              <a:t>Fourth level</a:t>
            </a:r>
          </a:p>
          <a:p>
            <a:pPr lvl="0"/>
            <a:r>
              <a:rPr lang="en-GB"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491171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17480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4623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56133" y="457200"/>
            <a:ext cx="2726267"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7333" y="457200"/>
            <a:ext cx="79756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7275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267" y="457200"/>
            <a:ext cx="10363200" cy="800100"/>
          </a:xfrm>
        </p:spPr>
        <p:txBody>
          <a:bodyPr/>
          <a:lstStyle/>
          <a:p>
            <a:r>
              <a:rPr lang="en-US"/>
              <a:t>Click to edit Master title style</a:t>
            </a:r>
          </a:p>
        </p:txBody>
      </p:sp>
      <p:sp>
        <p:nvSpPr>
          <p:cNvPr id="3" name="Text Placeholder 2"/>
          <p:cNvSpPr>
            <a:spLocks noGrp="1"/>
          </p:cNvSpPr>
          <p:nvPr>
            <p:ph type="body" sz="half" idx="1"/>
          </p:nvPr>
        </p:nvSpPr>
        <p:spPr>
          <a:xfrm>
            <a:off x="677334" y="1657350"/>
            <a:ext cx="5350933" cy="3371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1467" y="1657350"/>
            <a:ext cx="5350933" cy="3371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11726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342900" indent="-342900">
              <a:buFontTx/>
              <a:buBlip>
                <a:blip r:embed="rId2"/>
              </a:buBlip>
              <a:defRPr/>
            </a:lvl1pPr>
            <a:lvl2pPr marL="742950" indent="-285750">
              <a:buFontTx/>
              <a:buBlip>
                <a:blip r:embed="rId2"/>
              </a:buBlip>
              <a:defRPr/>
            </a:lvl2pPr>
            <a:lvl3pPr marL="1143000" indent="-228600">
              <a:buFontTx/>
              <a:buBlip>
                <a:blip r:embed="rId2"/>
              </a:buBlip>
              <a:defRPr/>
            </a:lvl3pPr>
            <a:lvl4pPr marL="1600200" indent="-228600">
              <a:buFontTx/>
              <a:buBlip>
                <a:blip r:embed="rId2"/>
              </a:buBlip>
              <a:defRPr/>
            </a:lvl4pPr>
            <a:lvl5pPr marL="2057400" indent="-228600">
              <a:buFontTx/>
              <a:buBlip>
                <a:blip r:embed="rId2"/>
              </a:buBlip>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7201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7329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Tree>
    <p:extLst>
      <p:ext uri="{BB962C8B-B14F-4D97-AF65-F5344CB8AC3E}">
        <p14:creationId xmlns:p14="http://schemas.microsoft.com/office/powerpoint/2010/main" val="2672823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1657350"/>
            <a:ext cx="5350933" cy="337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1467" y="1657350"/>
            <a:ext cx="5350933" cy="337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0919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09594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0"/>
            </a:lvl1pPr>
          </a:lstStyle>
          <a:p>
            <a:r>
              <a:rPr lang="en-US" dirty="0"/>
              <a:t>Click to edit Master title style</a:t>
            </a:r>
          </a:p>
        </p:txBody>
      </p:sp>
    </p:spTree>
    <p:extLst>
      <p:ext uri="{BB962C8B-B14F-4D97-AF65-F5344CB8AC3E}">
        <p14:creationId xmlns:p14="http://schemas.microsoft.com/office/powerpoint/2010/main" val="2577247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1059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marL="342900" indent="-342900">
              <a:buFont typeface="Wingdings" panose="05000000000000000000" pitchFamily="2" charset="2"/>
              <a:buChar char="§"/>
              <a:defRPr sz="3200"/>
            </a:lvl1pPr>
            <a:lvl2pPr marL="742950" indent="-285750">
              <a:buClr>
                <a:schemeClr val="accent1"/>
              </a:buClr>
              <a:buFont typeface="Wingdings" panose="05000000000000000000" pitchFamily="2" charset="2"/>
              <a:buChar char="§"/>
              <a:defRPr sz="2800"/>
            </a:lvl2pPr>
            <a:lvl3pPr marL="1257300" indent="-342900">
              <a:buClr>
                <a:schemeClr val="accent1"/>
              </a:buClr>
              <a:buFont typeface="Wingdings" panose="05000000000000000000" pitchFamily="2" charset="2"/>
              <a:buChar char="§"/>
              <a:defRPr sz="2400"/>
            </a:lvl3pPr>
            <a:lvl4pPr marL="1714500" indent="-342900">
              <a:buClr>
                <a:schemeClr val="accent1"/>
              </a:buClr>
              <a:buFont typeface="Wingdings" panose="05000000000000000000" pitchFamily="2" charset="2"/>
              <a:buChar char="§"/>
              <a:defRPr sz="2000"/>
            </a:lvl4pPr>
            <a:lvl5pPr marL="2171700" indent="-342900">
              <a:buClr>
                <a:schemeClr val="accent1"/>
              </a:buClr>
              <a:buFont typeface="Wingdings" panose="05000000000000000000" pitchFamily="2" charset="2"/>
              <a:buChar cha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162045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48267" y="457200"/>
            <a:ext cx="103632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677333" y="1657350"/>
            <a:ext cx="10905067" cy="337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 </a:t>
            </a:r>
          </a:p>
        </p:txBody>
      </p:sp>
      <p:sp>
        <p:nvSpPr>
          <p:cNvPr id="1028" name="Rectangle 5"/>
          <p:cNvSpPr>
            <a:spLocks noChangeArrowheads="1"/>
          </p:cNvSpPr>
          <p:nvPr/>
        </p:nvSpPr>
        <p:spPr bwMode="auto">
          <a:xfrm>
            <a:off x="4343400" y="6305550"/>
            <a:ext cx="3962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defRPr/>
            </a:pPr>
            <a:r>
              <a:rPr lang="en-GB" altLang="en-US" sz="1200" dirty="0">
                <a:solidFill>
                  <a:schemeClr val="tx1"/>
                </a:solidFill>
                <a:latin typeface="Verdana"/>
                <a:cs typeface="Verdana"/>
              </a:rPr>
              <a:t>Peter</a:t>
            </a:r>
            <a:r>
              <a:rPr lang="en-GB" altLang="en-US" sz="1200" baseline="0" dirty="0">
                <a:solidFill>
                  <a:schemeClr val="tx1"/>
                </a:solidFill>
                <a:latin typeface="Verdana"/>
                <a:cs typeface="Verdana"/>
              </a:rPr>
              <a:t> </a:t>
            </a:r>
            <a:r>
              <a:rPr lang="en-GB" altLang="en-US" sz="1200" baseline="0" dirty="0" err="1">
                <a:solidFill>
                  <a:schemeClr val="tx1"/>
                </a:solidFill>
                <a:latin typeface="Verdana"/>
                <a:cs typeface="Verdana"/>
              </a:rPr>
              <a:t>Kluit</a:t>
            </a:r>
            <a:r>
              <a:rPr lang="en-GB" altLang="en-US" sz="1200" baseline="0" dirty="0">
                <a:solidFill>
                  <a:schemeClr val="tx1"/>
                </a:solidFill>
                <a:latin typeface="Verdana"/>
                <a:cs typeface="Verdana"/>
              </a:rPr>
              <a:t> (</a:t>
            </a:r>
            <a:r>
              <a:rPr lang="en-GB" altLang="en-US" sz="1200" baseline="0" dirty="0" err="1">
                <a:solidFill>
                  <a:schemeClr val="tx1"/>
                </a:solidFill>
                <a:latin typeface="Verdana"/>
                <a:cs typeface="Verdana"/>
              </a:rPr>
              <a:t>Nikhef</a:t>
            </a:r>
            <a:r>
              <a:rPr lang="en-GB" altLang="en-US" sz="1200" baseline="0" dirty="0">
                <a:solidFill>
                  <a:schemeClr val="tx1"/>
                </a:solidFill>
                <a:latin typeface="Verdana"/>
                <a:cs typeface="Verdana"/>
              </a:rPr>
              <a:t>)</a:t>
            </a:r>
            <a:endParaRPr lang="en-GB" altLang="en-US" sz="1200" dirty="0">
              <a:solidFill>
                <a:schemeClr val="tx1"/>
              </a:solidFill>
              <a:latin typeface="Verdana"/>
              <a:cs typeface="Verdana"/>
            </a:endParaRPr>
          </a:p>
        </p:txBody>
      </p:sp>
      <p:sp>
        <p:nvSpPr>
          <p:cNvPr id="1029" name="Rectangle 6"/>
          <p:cNvSpPr>
            <a:spLocks noChangeArrowheads="1"/>
          </p:cNvSpPr>
          <p:nvPr/>
        </p:nvSpPr>
        <p:spPr bwMode="auto">
          <a:xfrm>
            <a:off x="8940800" y="6229350"/>
            <a:ext cx="254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a:spcBef>
                <a:spcPct val="50000"/>
              </a:spcBef>
              <a:defRPr/>
            </a:pPr>
            <a:r>
              <a:rPr lang="en-GB" altLang="en-US" sz="800">
                <a:solidFill>
                  <a:schemeClr val="bg2"/>
                </a:solidFill>
              </a:rPr>
              <a:t> </a:t>
            </a:r>
            <a:fld id="{50F9948D-FA28-478D-A82E-F93DDFBE36D5}" type="slidenum">
              <a:rPr lang="en-GB" altLang="en-US" sz="800" smtClean="0">
                <a:solidFill>
                  <a:schemeClr val="bg2"/>
                </a:solidFill>
              </a:rPr>
              <a:pPr algn="r">
                <a:spcBef>
                  <a:spcPct val="50000"/>
                </a:spcBef>
                <a:defRPr/>
              </a:pPr>
              <a:t>‹#›</a:t>
            </a:fld>
            <a:endParaRPr lang="en-GB" altLang="en-US" sz="800">
              <a:solidFill>
                <a:schemeClr val="bg2"/>
              </a:solidFill>
            </a:endParaRPr>
          </a:p>
        </p:txBody>
      </p:sp>
      <p:sp>
        <p:nvSpPr>
          <p:cNvPr id="1030" name="Rectangle 8"/>
          <p:cNvSpPr>
            <a:spLocks noChangeArrowheads="1"/>
          </p:cNvSpPr>
          <p:nvPr/>
        </p:nvSpPr>
        <p:spPr bwMode="auto">
          <a:xfrm>
            <a:off x="533400" y="6460282"/>
            <a:ext cx="4906061" cy="245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marL="0" marR="0" indent="0" algn="l" defTabSz="914400" rtl="0" eaLnBrk="0" fontAlgn="base" latinLnBrk="0" hangingPunct="0">
              <a:lnSpc>
                <a:spcPct val="100000"/>
              </a:lnSpc>
              <a:spcBef>
                <a:spcPct val="50000"/>
              </a:spcBef>
              <a:spcAft>
                <a:spcPct val="0"/>
              </a:spcAft>
              <a:buClrTx/>
              <a:buSzTx/>
              <a:buFontTx/>
              <a:buNone/>
              <a:tabLst/>
              <a:defRPr/>
            </a:pPr>
            <a:r>
              <a:rPr lang="en-US" sz="1200" kern="1200" dirty="0">
                <a:solidFill>
                  <a:schemeClr val="tx1"/>
                </a:solidFill>
                <a:latin typeface="Verdana"/>
                <a:ea typeface="+mn-ea"/>
                <a:cs typeface="Verdana"/>
              </a:rPr>
              <a:t>Lepton Collider </a:t>
            </a:r>
            <a:r>
              <a:rPr lang="en-US" sz="1200" kern="1200" baseline="0">
                <a:solidFill>
                  <a:schemeClr val="tx1"/>
                </a:solidFill>
                <a:latin typeface="Verdana"/>
                <a:ea typeface="+mn-ea"/>
                <a:cs typeface="Verdana"/>
              </a:rPr>
              <a:t>meeting 6 September </a:t>
            </a:r>
            <a:r>
              <a:rPr lang="en-US" sz="1200" kern="1200" baseline="0" dirty="0">
                <a:solidFill>
                  <a:schemeClr val="tx1"/>
                </a:solidFill>
                <a:latin typeface="Verdana"/>
                <a:ea typeface="+mn-ea"/>
                <a:cs typeface="Verdana"/>
              </a:rPr>
              <a:t>2021</a:t>
            </a:r>
            <a:endParaRPr lang="en-GB" altLang="en-US" sz="900" dirty="0">
              <a:latin typeface="Verdana"/>
              <a:cs typeface="Verdan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Times New Roman" pitchFamily="18" charset="0"/>
        </a:defRPr>
      </a:lvl2pPr>
      <a:lvl3pPr algn="ctr" rtl="0" eaLnBrk="0" fontAlgn="base" hangingPunct="0">
        <a:spcBef>
          <a:spcPct val="0"/>
        </a:spcBef>
        <a:spcAft>
          <a:spcPct val="0"/>
        </a:spcAft>
        <a:defRPr sz="2800" b="1">
          <a:solidFill>
            <a:schemeClr val="tx2"/>
          </a:solidFill>
          <a:latin typeface="Times New Roman" pitchFamily="18" charset="0"/>
        </a:defRPr>
      </a:lvl3pPr>
      <a:lvl4pPr algn="ctr" rtl="0" eaLnBrk="0" fontAlgn="base" hangingPunct="0">
        <a:spcBef>
          <a:spcPct val="0"/>
        </a:spcBef>
        <a:spcAft>
          <a:spcPct val="0"/>
        </a:spcAft>
        <a:defRPr sz="2800" b="1">
          <a:solidFill>
            <a:schemeClr val="tx2"/>
          </a:solidFill>
          <a:latin typeface="Times New Roman" pitchFamily="18" charset="0"/>
        </a:defRPr>
      </a:lvl4pPr>
      <a:lvl5pPr algn="ctr" rtl="0" eaLnBrk="0" fontAlgn="base" hangingPunct="0">
        <a:spcBef>
          <a:spcPct val="0"/>
        </a:spcBef>
        <a:spcAft>
          <a:spcPct val="0"/>
        </a:spcAft>
        <a:defRPr sz="2800" b="1">
          <a:solidFill>
            <a:schemeClr val="tx2"/>
          </a:solidFill>
          <a:latin typeface="Times New Roman" pitchFamily="18" charset="0"/>
        </a:defRPr>
      </a:lvl5pPr>
      <a:lvl6pPr marL="457200" algn="ctr" rtl="0" eaLnBrk="0" fontAlgn="base" hangingPunct="0">
        <a:spcBef>
          <a:spcPct val="0"/>
        </a:spcBef>
        <a:spcAft>
          <a:spcPct val="0"/>
        </a:spcAft>
        <a:defRPr sz="2800" b="1">
          <a:solidFill>
            <a:schemeClr val="tx2"/>
          </a:solidFill>
          <a:latin typeface="Times New Roman" pitchFamily="18" charset="0"/>
        </a:defRPr>
      </a:lvl6pPr>
      <a:lvl7pPr marL="914400" algn="ctr" rtl="0" eaLnBrk="0" fontAlgn="base" hangingPunct="0">
        <a:spcBef>
          <a:spcPct val="0"/>
        </a:spcBef>
        <a:spcAft>
          <a:spcPct val="0"/>
        </a:spcAft>
        <a:defRPr sz="2800" b="1">
          <a:solidFill>
            <a:schemeClr val="tx2"/>
          </a:solidFill>
          <a:latin typeface="Times New Roman" pitchFamily="18" charset="0"/>
        </a:defRPr>
      </a:lvl7pPr>
      <a:lvl8pPr marL="1371600" algn="ctr" rtl="0" eaLnBrk="0" fontAlgn="base" hangingPunct="0">
        <a:spcBef>
          <a:spcPct val="0"/>
        </a:spcBef>
        <a:spcAft>
          <a:spcPct val="0"/>
        </a:spcAft>
        <a:defRPr sz="2800" b="1">
          <a:solidFill>
            <a:schemeClr val="tx2"/>
          </a:solidFill>
          <a:latin typeface="Times New Roman" pitchFamily="18" charset="0"/>
        </a:defRPr>
      </a:lvl8pPr>
      <a:lvl9pPr marL="1828800" algn="ctr" rtl="0" eaLnBrk="0" fontAlgn="base" hangingPunct="0">
        <a:spcBef>
          <a:spcPct val="0"/>
        </a:spcBef>
        <a:spcAft>
          <a:spcPct val="0"/>
        </a:spcAft>
        <a:defRPr sz="28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100000"/>
        <a:buFont typeface="Monotype Sorts"/>
        <a:buChar char="u"/>
        <a:defRPr>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100000"/>
        <a:buFont typeface="Monotype Sorts"/>
        <a:buChar char="l"/>
        <a:defRPr sz="1600">
          <a:solidFill>
            <a:schemeClr val="tx1"/>
          </a:solidFill>
          <a:latin typeface="+mn-lt"/>
        </a:defRPr>
      </a:lvl2pPr>
      <a:lvl3pPr marL="1143000" indent="-228600" algn="l" rtl="0" eaLnBrk="0" fontAlgn="base" hangingPunct="0">
        <a:spcBef>
          <a:spcPct val="20000"/>
        </a:spcBef>
        <a:spcAft>
          <a:spcPct val="0"/>
        </a:spcAft>
        <a:buClr>
          <a:schemeClr val="folHlink"/>
        </a:buClr>
        <a:buSzPct val="100000"/>
        <a:buFont typeface="Monotype Sorts"/>
        <a:buChar char="n"/>
        <a:defRPr sz="1400">
          <a:solidFill>
            <a:schemeClr val="tx1"/>
          </a:solidFill>
          <a:latin typeface="+mn-lt"/>
        </a:defRPr>
      </a:lvl3pPr>
      <a:lvl4pPr marL="1600200" indent="-228600" algn="l" rtl="0" eaLnBrk="0" fontAlgn="base" hangingPunct="0">
        <a:spcBef>
          <a:spcPct val="20000"/>
        </a:spcBef>
        <a:spcAft>
          <a:spcPct val="0"/>
        </a:spcAft>
        <a:buClr>
          <a:schemeClr val="accent2"/>
        </a:buClr>
        <a:buSzPct val="100000"/>
        <a:buFont typeface="Monotype Sorts"/>
        <a:buChar char="u"/>
        <a:defRPr sz="1200">
          <a:solidFill>
            <a:schemeClr val="tx1"/>
          </a:solidFill>
          <a:latin typeface="+mn-lt"/>
        </a:defRPr>
      </a:lvl4pPr>
      <a:lvl5pPr marL="2057400" indent="-228600" algn="l" rtl="0" eaLnBrk="0" fontAlgn="base" hangingPunct="0">
        <a:spcBef>
          <a:spcPct val="20000"/>
        </a:spcBef>
        <a:spcAft>
          <a:spcPct val="0"/>
        </a:spcAft>
        <a:buClr>
          <a:schemeClr val="folHlink"/>
        </a:buClr>
        <a:buSzPct val="100000"/>
        <a:buFont typeface="Monotype Sorts"/>
        <a:buChar char="l"/>
        <a:defRPr sz="1000">
          <a:solidFill>
            <a:schemeClr val="tx1"/>
          </a:solidFill>
          <a:latin typeface="+mn-lt"/>
        </a:defRPr>
      </a:lvl5pPr>
      <a:lvl6pPr marL="2514600" indent="-228600" algn="l" rtl="0" eaLnBrk="0" fontAlgn="base" hangingPunct="0">
        <a:spcBef>
          <a:spcPct val="20000"/>
        </a:spcBef>
        <a:spcAft>
          <a:spcPct val="0"/>
        </a:spcAft>
        <a:buClr>
          <a:schemeClr val="folHlink"/>
        </a:buClr>
        <a:buSzPct val="100000"/>
        <a:buFont typeface="Monotype Sorts" pitchFamily="2" charset="2"/>
        <a:buChar char="l"/>
        <a:defRPr sz="1000">
          <a:solidFill>
            <a:schemeClr val="tx1"/>
          </a:solidFill>
          <a:latin typeface="+mn-lt"/>
        </a:defRPr>
      </a:lvl6pPr>
      <a:lvl7pPr marL="2971800" indent="-228600" algn="l" rtl="0" eaLnBrk="0" fontAlgn="base" hangingPunct="0">
        <a:spcBef>
          <a:spcPct val="20000"/>
        </a:spcBef>
        <a:spcAft>
          <a:spcPct val="0"/>
        </a:spcAft>
        <a:buClr>
          <a:schemeClr val="folHlink"/>
        </a:buClr>
        <a:buSzPct val="100000"/>
        <a:buFont typeface="Monotype Sorts" pitchFamily="2" charset="2"/>
        <a:buChar char="l"/>
        <a:defRPr sz="1000">
          <a:solidFill>
            <a:schemeClr val="tx1"/>
          </a:solidFill>
          <a:latin typeface="+mn-lt"/>
        </a:defRPr>
      </a:lvl7pPr>
      <a:lvl8pPr marL="3429000" indent="-228600" algn="l" rtl="0" eaLnBrk="0" fontAlgn="base" hangingPunct="0">
        <a:spcBef>
          <a:spcPct val="20000"/>
        </a:spcBef>
        <a:spcAft>
          <a:spcPct val="0"/>
        </a:spcAft>
        <a:buClr>
          <a:schemeClr val="folHlink"/>
        </a:buClr>
        <a:buSzPct val="100000"/>
        <a:buFont typeface="Monotype Sorts" pitchFamily="2" charset="2"/>
        <a:buChar char="l"/>
        <a:defRPr sz="1000">
          <a:solidFill>
            <a:schemeClr val="tx1"/>
          </a:solidFill>
          <a:latin typeface="+mn-lt"/>
        </a:defRPr>
      </a:lvl8pPr>
      <a:lvl9pPr marL="3886200" indent="-228600" algn="l" rtl="0" eaLnBrk="0" fontAlgn="base" hangingPunct="0">
        <a:spcBef>
          <a:spcPct val="20000"/>
        </a:spcBef>
        <a:spcAft>
          <a:spcPct val="0"/>
        </a:spcAft>
        <a:buClr>
          <a:schemeClr val="folHlink"/>
        </a:buClr>
        <a:buSzPct val="100000"/>
        <a:buFont typeface="Monotype Sorts" pitchFamily="2" charset="2"/>
        <a:buChar char="l"/>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108620"/>
            <a:ext cx="9073008" cy="800100"/>
          </a:xfrm>
        </p:spPr>
        <p:txBody>
          <a:bodyPr/>
          <a:lstStyle/>
          <a:p>
            <a:r>
              <a:rPr lang="nl-NL" sz="3200" b="0" dirty="0">
                <a:solidFill>
                  <a:srgbClr val="FF0000"/>
                </a:solidFill>
                <a:latin typeface="Verdana"/>
                <a:cs typeface="Verdana"/>
              </a:rPr>
              <a:t>  Data analysis </a:t>
            </a:r>
            <a:r>
              <a:rPr lang="nl-NL" sz="3200" b="0" dirty="0" err="1">
                <a:solidFill>
                  <a:srgbClr val="FF0000"/>
                </a:solidFill>
                <a:latin typeface="Verdana"/>
                <a:cs typeface="Verdana"/>
              </a:rPr>
              <a:t>and</a:t>
            </a:r>
            <a:r>
              <a:rPr lang="nl-NL" sz="3200" b="0" dirty="0">
                <a:solidFill>
                  <a:srgbClr val="FF0000"/>
                </a:solidFill>
                <a:latin typeface="Verdana"/>
                <a:cs typeface="Verdana"/>
              </a:rPr>
              <a:t> </a:t>
            </a:r>
            <a:r>
              <a:rPr lang="nl-NL" sz="3200" b="0" dirty="0" err="1">
                <a:solidFill>
                  <a:srgbClr val="FF0000"/>
                </a:solidFill>
                <a:latin typeface="Verdana"/>
                <a:cs typeface="Verdana"/>
              </a:rPr>
              <a:t>alignment</a:t>
            </a:r>
            <a:endParaRPr lang="nl-NL" sz="3200" b="0" dirty="0">
              <a:solidFill>
                <a:srgbClr val="FF0000"/>
              </a:solidFill>
              <a:latin typeface="Verdana"/>
              <a:cs typeface="Verdana"/>
            </a:endParaRPr>
          </a:p>
        </p:txBody>
      </p:sp>
      <p:sp>
        <p:nvSpPr>
          <p:cNvPr id="3" name="TextBox 2">
            <a:extLst>
              <a:ext uri="{FF2B5EF4-FFF2-40B4-BE49-F238E27FC236}">
                <a16:creationId xmlns:a16="http://schemas.microsoft.com/office/drawing/2014/main" id="{7CE33E1D-4376-0B4E-AC30-2C0F2E0B07A8}"/>
              </a:ext>
            </a:extLst>
          </p:cNvPr>
          <p:cNvSpPr txBox="1"/>
          <p:nvPr/>
        </p:nvSpPr>
        <p:spPr>
          <a:xfrm>
            <a:off x="839416" y="1124744"/>
            <a:ext cx="11089232" cy="6401753"/>
          </a:xfrm>
          <a:prstGeom prst="rect">
            <a:avLst/>
          </a:prstGeom>
          <a:noFill/>
        </p:spPr>
        <p:txBody>
          <a:bodyPr wrap="square" rtlCol="0">
            <a:spAutoFit/>
          </a:bodyPr>
          <a:lstStyle/>
          <a:p>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In order to run larger productions the software on arawana for the reading of the bytestream and the ntuple production was moved to stoomboot.</a:t>
            </a:r>
          </a:p>
          <a:p>
            <a:endPar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On the area </a:t>
            </a:r>
            <a:r>
              <a:rPr lang="en-NL" sz="1600" dirty="0">
                <a:latin typeface="Verdana" panose="020B0604030504040204" pitchFamily="34" charset="0"/>
                <a:ea typeface="Verdana" panose="020B0604030504040204" pitchFamily="34" charset="0"/>
                <a:cs typeface="Verdana" panose="020B0604030504040204" pitchFamily="34" charset="0"/>
              </a:rPr>
              <a:t>/data/lepcol/</a:t>
            </a:r>
            <a:r>
              <a:rPr lang="en-GB" sz="1600" dirty="0">
                <a:latin typeface="Verdana" panose="020B0604030504040204" pitchFamily="34" charset="0"/>
                <a:ea typeface="Verdana" panose="020B0604030504040204" pitchFamily="34" charset="0"/>
                <a:cs typeface="Verdana" panose="020B0604030504040204" pitchFamily="34" charset="0"/>
              </a:rPr>
              <a:t> testbeam_DESY_june21</a:t>
            </a:r>
            <a:r>
              <a:rPr lang="en-GB" sz="1600" b="1" dirty="0">
                <a:latin typeface="Verdana" panose="020B0604030504040204" pitchFamily="34" charset="0"/>
                <a:ea typeface="Verdana" panose="020B0604030504040204" pitchFamily="34" charset="0"/>
                <a:cs typeface="Verdana" panose="020B0604030504040204" pitchFamily="34" charset="0"/>
              </a:rPr>
              <a:t>/</a:t>
            </a:r>
            <a:r>
              <a:rPr lang="en-NL" sz="1600" dirty="0">
                <a:latin typeface="Verdana" panose="020B0604030504040204" pitchFamily="34" charset="0"/>
                <a:ea typeface="Verdana" panose="020B0604030504040204" pitchFamily="34" charset="0"/>
                <a:cs typeface="Verdana" panose="020B0604030504040204" pitchFamily="34" charset="0"/>
              </a:rPr>
              <a:t>TPX3/</a:t>
            </a:r>
            <a:r>
              <a:rPr lang="en-NL" sz="2000" dirty="0">
                <a:latin typeface="Verdana" panose="020B0604030504040204" pitchFamily="34" charset="0"/>
                <a:ea typeface="Verdana" panose="020B0604030504040204" pitchFamily="34" charset="0"/>
                <a:cs typeface="Verdana" panose="020B0604030504040204" pitchFamily="34" charset="0"/>
              </a:rPr>
              <a:t> </a:t>
            </a:r>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all the TPX3 bytestream data is available.</a:t>
            </a:r>
          </a:p>
          <a:p>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After a few days the following setup script worked</a:t>
            </a:r>
          </a:p>
          <a:p>
            <a:r>
              <a:rPr lang="en-GB" sz="1800" dirty="0"/>
              <a:t>export ATLAS_LOCAL_ROOT_BASE=/</a:t>
            </a:r>
            <a:r>
              <a:rPr lang="en-GB" sz="1800" dirty="0" err="1"/>
              <a:t>cvmfs</a:t>
            </a:r>
            <a:r>
              <a:rPr lang="en-GB" sz="1800" dirty="0"/>
              <a:t>/</a:t>
            </a:r>
            <a:r>
              <a:rPr lang="en-GB" sz="1800" dirty="0" err="1"/>
              <a:t>atlas.cern.ch</a:t>
            </a:r>
            <a:r>
              <a:rPr lang="en-GB" sz="1800" dirty="0"/>
              <a:t>/repo/</a:t>
            </a:r>
            <a:r>
              <a:rPr lang="en-GB" sz="1800" dirty="0" err="1"/>
              <a:t>ATLASLocalRootBase</a:t>
            </a:r>
            <a:endParaRPr lang="en-GB" sz="1800" dirty="0"/>
          </a:p>
          <a:p>
            <a:r>
              <a:rPr lang="en-GB" sz="1800" dirty="0"/>
              <a:t>alias </a:t>
            </a:r>
            <a:r>
              <a:rPr lang="en-GB" sz="1800" dirty="0" err="1"/>
              <a:t>setupATLAS</a:t>
            </a:r>
            <a:r>
              <a:rPr lang="en-GB" sz="1800" dirty="0"/>
              <a:t>='source ${ATLAS_LOCAL_ROOT_BASE}/user/</a:t>
            </a:r>
            <a:r>
              <a:rPr lang="en-GB" sz="1800" dirty="0" err="1"/>
              <a:t>atlasLocalSetup.sh</a:t>
            </a:r>
            <a:r>
              <a:rPr lang="en-GB" sz="1800" dirty="0"/>
              <a:t>'</a:t>
            </a:r>
          </a:p>
          <a:p>
            <a:r>
              <a:rPr lang="en-GB" sz="1800" dirty="0" err="1"/>
              <a:t>setupATLAS</a:t>
            </a:r>
            <a:endParaRPr lang="en-GB" sz="1800" dirty="0"/>
          </a:p>
          <a:p>
            <a:r>
              <a:rPr lang="en-GB" sz="1800" dirty="0" err="1"/>
              <a:t>lsetup</a:t>
            </a:r>
            <a:r>
              <a:rPr lang="en-GB" sz="1800" dirty="0"/>
              <a:t> "root 6.20.06-x86_64-centos7-gcc8-opt”</a:t>
            </a:r>
          </a:p>
          <a:p>
            <a:r>
              <a:rPr lang="en-GB" sz="1800" dirty="0"/>
              <a:t>cd /project/</a:t>
            </a:r>
            <a:r>
              <a:rPr lang="en-GB" sz="1800" dirty="0" err="1"/>
              <a:t>lepcol</a:t>
            </a:r>
            <a:r>
              <a:rPr lang="en-GB" sz="1800" dirty="0"/>
              <a:t>/users/s01/</a:t>
            </a:r>
            <a:r>
              <a:rPr lang="en-GB" sz="1800" dirty="0" err="1"/>
              <a:t>arawanaSoftware</a:t>
            </a:r>
            <a:r>
              <a:rPr lang="en-GB" sz="1800" dirty="0"/>
              <a:t>/</a:t>
            </a:r>
            <a:r>
              <a:rPr lang="en-GB" sz="1800" dirty="0" err="1"/>
              <a:t>laser_setup_software</a:t>
            </a:r>
            <a:endParaRPr lang="en-GB" sz="1800" dirty="0"/>
          </a:p>
          <a:p>
            <a:r>
              <a:rPr lang="en-GB" sz="1800" dirty="0"/>
              <a:t>make</a:t>
            </a:r>
          </a:p>
          <a:p>
            <a:r>
              <a:rPr lang="en-NL" sz="1800" dirty="0">
                <a:solidFill>
                  <a:srgbClr val="0066FF"/>
                </a:solidFill>
                <a:latin typeface="Verdana" panose="020B0604030504040204" pitchFamily="34" charset="0"/>
                <a:ea typeface="Verdana" panose="020B0604030504040204" pitchFamily="34" charset="0"/>
                <a:cs typeface="Verdana" panose="020B0604030504040204" pitchFamily="34" charset="0"/>
              </a:rPr>
              <a:t>This compiles the bytestream converter (etc.) By running: </a:t>
            </a:r>
          </a:p>
          <a:p>
            <a:r>
              <a:rPr lang="en-NL" sz="1800" dirty="0">
                <a:latin typeface="Verdana" panose="020B0604030504040204" pitchFamily="34" charset="0"/>
                <a:ea typeface="Verdana" panose="020B0604030504040204" pitchFamily="34" charset="0"/>
                <a:cs typeface="Verdana" panose="020B0604030504040204" pitchFamily="34" charset="0"/>
              </a:rPr>
              <a:t>  ./make_concentrator_tree  runnr –l 0 &gt; conc0.log  </a:t>
            </a:r>
          </a:p>
          <a:p>
            <a:r>
              <a:rPr lang="en-NL" sz="1800" dirty="0">
                <a:latin typeface="Verdana" panose="020B0604030504040204" pitchFamily="34" charset="0"/>
                <a:ea typeface="Verdana" panose="020B0604030504040204" pitchFamily="34" charset="0"/>
                <a:cs typeface="Verdana" panose="020B0604030504040204" pitchFamily="34" charset="0"/>
              </a:rPr>
              <a:t>  ./make_concentrator_tree  runnr –l 1 &gt; conc1.log</a:t>
            </a:r>
          </a:p>
          <a:p>
            <a:r>
              <a:rPr lang="en-NL" sz="1800" dirty="0">
                <a:solidFill>
                  <a:srgbClr val="0066FF"/>
                </a:solidFill>
                <a:latin typeface="Verdana" panose="020B0604030504040204" pitchFamily="34" charset="0"/>
                <a:ea typeface="Verdana" panose="020B0604030504040204" pitchFamily="34" charset="0"/>
                <a:cs typeface="Verdana" panose="020B0604030504040204" pitchFamily="34" charset="0"/>
              </a:rPr>
              <a:t>For each concentrator a rootfile is made </a:t>
            </a:r>
            <a:r>
              <a:rPr lang="en-NL" sz="1600" dirty="0">
                <a:latin typeface="Verdana" panose="020B0604030504040204" pitchFamily="34" charset="0"/>
                <a:ea typeface="Verdana" panose="020B0604030504040204" pitchFamily="34" charset="0"/>
                <a:cs typeface="Verdana" panose="020B0604030504040204" pitchFamily="34" charset="0"/>
              </a:rPr>
              <a:t>/data/lepcol/</a:t>
            </a:r>
            <a:r>
              <a:rPr lang="en-GB" sz="1800" dirty="0"/>
              <a:t> testbeam_DESY_june21</a:t>
            </a:r>
            <a:r>
              <a:rPr lang="en-GB" sz="1800" b="1" dirty="0"/>
              <a:t>/</a:t>
            </a:r>
            <a:r>
              <a:rPr lang="en-NL" sz="1600" dirty="0">
                <a:latin typeface="Verdana" panose="020B0604030504040204" pitchFamily="34" charset="0"/>
                <a:ea typeface="Verdana" panose="020B0604030504040204" pitchFamily="34" charset="0"/>
                <a:cs typeface="Verdana" panose="020B0604030504040204" pitchFamily="34" charset="0"/>
              </a:rPr>
              <a:t>TPX3/ROOT </a:t>
            </a:r>
            <a:endParaRPr lang="en-GB" sz="1800" dirty="0"/>
          </a:p>
          <a:p>
            <a:endParaRPr lang="en-GB" sz="1800" dirty="0"/>
          </a:p>
          <a:p>
            <a:endParaRPr lang="en-GB" sz="1800" dirty="0"/>
          </a:p>
          <a:p>
            <a:endPar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endParaRPr lang="en-GB" sz="2000" dirty="0">
              <a:latin typeface="Verdana" panose="020B0604030504040204" pitchFamily="34" charset="0"/>
              <a:ea typeface="Verdana" panose="020B0604030504040204" pitchFamily="34" charset="0"/>
              <a:cs typeface="Verdana" panose="020B0604030504040204" pitchFamily="34" charset="0"/>
            </a:endParaRPr>
          </a:p>
          <a:p>
            <a:r>
              <a:rPr lang="en-GB" dirty="0"/>
              <a:t>           </a:t>
            </a:r>
            <a:endParaRPr lang="en-NL" dirty="0"/>
          </a:p>
        </p:txBody>
      </p:sp>
    </p:spTree>
    <p:extLst>
      <p:ext uri="{BB962C8B-B14F-4D97-AF65-F5344CB8AC3E}">
        <p14:creationId xmlns:p14="http://schemas.microsoft.com/office/powerpoint/2010/main" val="2735476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108620"/>
            <a:ext cx="9073008" cy="800100"/>
          </a:xfrm>
        </p:spPr>
        <p:txBody>
          <a:bodyPr/>
          <a:lstStyle/>
          <a:p>
            <a:r>
              <a:rPr lang="nl-NL" sz="3200" b="0" dirty="0">
                <a:solidFill>
                  <a:srgbClr val="FF0000"/>
                </a:solidFill>
                <a:latin typeface="Verdana"/>
                <a:cs typeface="Verdana"/>
              </a:rPr>
              <a:t>  TPX3 Data sets ROOT</a:t>
            </a:r>
          </a:p>
        </p:txBody>
      </p:sp>
      <p:sp>
        <p:nvSpPr>
          <p:cNvPr id="6" name="TextBox 5">
            <a:extLst>
              <a:ext uri="{FF2B5EF4-FFF2-40B4-BE49-F238E27FC236}">
                <a16:creationId xmlns:a16="http://schemas.microsoft.com/office/drawing/2014/main" id="{320EE463-36D1-DD48-A995-F24DB54ED471}"/>
              </a:ext>
            </a:extLst>
          </p:cNvPr>
          <p:cNvSpPr txBox="1"/>
          <p:nvPr/>
        </p:nvSpPr>
        <p:spPr>
          <a:xfrm>
            <a:off x="1271464" y="1120670"/>
            <a:ext cx="10225136" cy="6309420"/>
          </a:xfrm>
          <a:prstGeom prst="rect">
            <a:avLst/>
          </a:prstGeom>
          <a:noFill/>
        </p:spPr>
        <p:txBody>
          <a:bodyPr wrap="square" rtlCol="0">
            <a:spAutoFit/>
          </a:bodyPr>
          <a:lstStyle/>
          <a:p>
            <a:r>
              <a:rPr lang="en-GB" sz="2000" dirty="0">
                <a:latin typeface="Verdana" panose="020B0604030504040204" pitchFamily="34" charset="0"/>
                <a:ea typeface="Verdana" panose="020B0604030504040204" pitchFamily="34" charset="0"/>
                <a:cs typeface="Verdana" panose="020B0604030504040204" pitchFamily="34" charset="0"/>
              </a:rPr>
              <a:t>/data/</a:t>
            </a:r>
            <a:r>
              <a:rPr lang="en-GB" sz="2000" dirty="0" err="1">
                <a:latin typeface="Verdana" panose="020B0604030504040204" pitchFamily="34" charset="0"/>
                <a:ea typeface="Verdana" panose="020B0604030504040204" pitchFamily="34" charset="0"/>
                <a:cs typeface="Verdana" panose="020B0604030504040204" pitchFamily="34" charset="0"/>
              </a:rPr>
              <a:t>lepcol</a:t>
            </a:r>
            <a:r>
              <a:rPr lang="en-GB" sz="2000" dirty="0">
                <a:latin typeface="Verdana" panose="020B0604030504040204" pitchFamily="34" charset="0"/>
                <a:ea typeface="Verdana" panose="020B0604030504040204" pitchFamily="34" charset="0"/>
                <a:cs typeface="Verdana" panose="020B0604030504040204" pitchFamily="34" charset="0"/>
              </a:rPr>
              <a:t>/testbeam_DESY_june21/TPX3/ROOT</a:t>
            </a:r>
            <a:endPar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endPar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sz="1800" dirty="0">
                <a:latin typeface="Verdana" panose="020B0604030504040204" pitchFamily="34" charset="0"/>
                <a:ea typeface="Verdana" panose="020B0604030504040204" pitchFamily="34" charset="0"/>
                <a:cs typeface="Verdana" panose="020B0604030504040204" pitchFamily="34" charset="0"/>
              </a:rPr>
              <a:t>run6906_0.root  run6953_0.root  run6969_0.root  run7009_0.root  run7010_0.root</a:t>
            </a:r>
          </a:p>
          <a:p>
            <a:r>
              <a:rPr lang="en-GB" sz="1800" dirty="0">
                <a:latin typeface="Verdana" panose="020B0604030504040204" pitchFamily="34" charset="0"/>
                <a:ea typeface="Verdana" panose="020B0604030504040204" pitchFamily="34" charset="0"/>
                <a:cs typeface="Verdana" panose="020B0604030504040204" pitchFamily="34" charset="0"/>
              </a:rPr>
              <a:t>run6906_1.root  run6953_1.root  run6969_1.root  run7009_1.root  run7010_1.root</a:t>
            </a:r>
          </a:p>
          <a:p>
            <a:endParaRPr lang="en-GB" sz="2000" dirty="0">
              <a:latin typeface="Verdana" panose="020B0604030504040204" pitchFamily="34" charset="0"/>
              <a:ea typeface="Verdana" panose="020B0604030504040204" pitchFamily="34" charset="0"/>
              <a:cs typeface="Verdana" panose="020B0604030504040204" pitchFamily="34" charset="0"/>
            </a:endParaRP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These data are from different runs under different conditions (B field and momenta) and can be used for event studies.</a:t>
            </a:r>
          </a:p>
          <a:p>
            <a:endPar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In order to reduce the files size during the production a cut on the drift time at +- 1000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nsec</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is put (no cut on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ToT</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So only “in time” TPX3 hits are written out.</a:t>
            </a: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t>
            </a: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If needed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ntuples</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for more runs can be produced.</a:t>
            </a:r>
          </a:p>
          <a:p>
            <a:endPar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A Root script for analysis/event studies can be found on: /project/</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lepcol</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/users/s01/</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Analyse.C</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Analyse.h</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t>
            </a:r>
          </a:p>
          <a:p>
            <a:r>
              <a:rPr lang="en-GB" sz="2000" dirty="0">
                <a:latin typeface="Verdana" panose="020B0604030504040204" pitchFamily="34" charset="0"/>
                <a:ea typeface="Verdana" panose="020B0604030504040204" pitchFamily="34" charset="0"/>
                <a:cs typeface="Verdana" panose="020B0604030504040204" pitchFamily="34" charset="0"/>
              </a:rPr>
              <a:t>Results: https://</a:t>
            </a:r>
            <a:r>
              <a:rPr lang="en-GB" sz="2000" dirty="0" err="1">
                <a:latin typeface="Verdana" panose="020B0604030504040204" pitchFamily="34" charset="0"/>
                <a:ea typeface="Verdana" panose="020B0604030504040204" pitchFamily="34" charset="0"/>
                <a:cs typeface="Verdana" panose="020B0604030504040204" pitchFamily="34" charset="0"/>
              </a:rPr>
              <a:t>indico.nikhef.nl</a:t>
            </a:r>
            <a:r>
              <a:rPr lang="en-GB" sz="2000" dirty="0">
                <a:latin typeface="Verdana" panose="020B0604030504040204" pitchFamily="34" charset="0"/>
                <a:ea typeface="Verdana" panose="020B0604030504040204" pitchFamily="34" charset="0"/>
                <a:cs typeface="Verdana" panose="020B0604030504040204" pitchFamily="34" charset="0"/>
              </a:rPr>
              <a:t>/event/3207/  </a:t>
            </a:r>
          </a:p>
          <a:p>
            <a:r>
              <a:rPr lang="en-GB" dirty="0"/>
              <a:t> </a:t>
            </a:r>
          </a:p>
          <a:p>
            <a:endPar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endParaRPr lang="en-GB" dirty="0"/>
          </a:p>
        </p:txBody>
      </p:sp>
    </p:spTree>
    <p:extLst>
      <p:ext uri="{BB962C8B-B14F-4D97-AF65-F5344CB8AC3E}">
        <p14:creationId xmlns:p14="http://schemas.microsoft.com/office/powerpoint/2010/main" val="2598589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108620"/>
            <a:ext cx="9073008" cy="800100"/>
          </a:xfrm>
        </p:spPr>
        <p:txBody>
          <a:bodyPr/>
          <a:lstStyle/>
          <a:p>
            <a:r>
              <a:rPr lang="nl-NL" sz="3200" b="0" dirty="0">
                <a:solidFill>
                  <a:srgbClr val="FF0000"/>
                </a:solidFill>
                <a:latin typeface="Verdana"/>
                <a:cs typeface="Verdana"/>
              </a:rPr>
              <a:t>  </a:t>
            </a:r>
            <a:r>
              <a:rPr lang="nl-NL" sz="3200" b="0" dirty="0" err="1">
                <a:solidFill>
                  <a:srgbClr val="FF0000"/>
                </a:solidFill>
                <a:latin typeface="Verdana"/>
                <a:cs typeface="Verdana"/>
              </a:rPr>
              <a:t>Silicon</a:t>
            </a:r>
            <a:r>
              <a:rPr lang="nl-NL" sz="3200" b="0" dirty="0">
                <a:solidFill>
                  <a:srgbClr val="FF0000"/>
                </a:solidFill>
                <a:latin typeface="Verdana"/>
                <a:cs typeface="Verdana"/>
              </a:rPr>
              <a:t> </a:t>
            </a:r>
            <a:r>
              <a:rPr lang="nl-NL" sz="3200" b="0" dirty="0" err="1">
                <a:solidFill>
                  <a:srgbClr val="FF0000"/>
                </a:solidFill>
                <a:latin typeface="Verdana"/>
                <a:cs typeface="Verdana"/>
              </a:rPr>
              <a:t>Telescope</a:t>
            </a:r>
            <a:r>
              <a:rPr lang="nl-NL" sz="3200" b="0" dirty="0">
                <a:solidFill>
                  <a:srgbClr val="FF0000"/>
                </a:solidFill>
                <a:latin typeface="Verdana"/>
                <a:cs typeface="Verdana"/>
              </a:rPr>
              <a:t> analysis </a:t>
            </a:r>
            <a:r>
              <a:rPr lang="nl-NL" sz="3200" b="0" dirty="0" err="1">
                <a:solidFill>
                  <a:srgbClr val="FF0000"/>
                </a:solidFill>
                <a:latin typeface="Verdana"/>
                <a:cs typeface="Verdana"/>
              </a:rPr>
              <a:t>and</a:t>
            </a:r>
            <a:r>
              <a:rPr lang="nl-NL" sz="3200" b="0" dirty="0">
                <a:solidFill>
                  <a:srgbClr val="FF0000"/>
                </a:solidFill>
                <a:latin typeface="Verdana"/>
                <a:cs typeface="Verdana"/>
              </a:rPr>
              <a:t> </a:t>
            </a:r>
            <a:r>
              <a:rPr lang="nl-NL" sz="3200" b="0" dirty="0" err="1">
                <a:solidFill>
                  <a:srgbClr val="FF0000"/>
                </a:solidFill>
                <a:latin typeface="Verdana"/>
                <a:cs typeface="Verdana"/>
              </a:rPr>
              <a:t>alignment</a:t>
            </a:r>
            <a:endParaRPr lang="nl-NL" sz="3200" b="0" dirty="0">
              <a:solidFill>
                <a:srgbClr val="FF0000"/>
              </a:solidFill>
              <a:latin typeface="Verdana"/>
              <a:cs typeface="Verdana"/>
            </a:endParaRPr>
          </a:p>
        </p:txBody>
      </p:sp>
      <p:sp>
        <p:nvSpPr>
          <p:cNvPr id="6" name="TextBox 5">
            <a:extLst>
              <a:ext uri="{FF2B5EF4-FFF2-40B4-BE49-F238E27FC236}">
                <a16:creationId xmlns:a16="http://schemas.microsoft.com/office/drawing/2014/main" id="{320EE463-36D1-DD48-A995-F24DB54ED471}"/>
              </a:ext>
            </a:extLst>
          </p:cNvPr>
          <p:cNvSpPr txBox="1"/>
          <p:nvPr/>
        </p:nvSpPr>
        <p:spPr>
          <a:xfrm>
            <a:off x="1271464" y="1120670"/>
            <a:ext cx="10225136" cy="6647974"/>
          </a:xfrm>
          <a:prstGeom prst="rect">
            <a:avLst/>
          </a:prstGeom>
          <a:noFill/>
        </p:spPr>
        <p:txBody>
          <a:bodyPr wrap="square" rtlCol="0">
            <a:spAutoFit/>
          </a:bodyPr>
          <a:lstStyle/>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The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bytestream</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data of the telescope can be found on</a:t>
            </a:r>
            <a:endParaRPr lang="en-GB" sz="2000" dirty="0">
              <a:latin typeface="Verdana" panose="020B0604030504040204" pitchFamily="34" charset="0"/>
              <a:ea typeface="Verdana" panose="020B0604030504040204" pitchFamily="34" charset="0"/>
              <a:cs typeface="Verdana" panose="020B0604030504040204" pitchFamily="34" charset="0"/>
            </a:endParaRPr>
          </a:p>
          <a:p>
            <a:r>
              <a:rPr lang="en-GB" sz="2000" dirty="0">
                <a:latin typeface="Verdana" panose="020B0604030504040204" pitchFamily="34" charset="0"/>
                <a:ea typeface="Verdana" panose="020B0604030504040204" pitchFamily="34" charset="0"/>
                <a:cs typeface="Verdana" panose="020B0604030504040204" pitchFamily="34" charset="0"/>
              </a:rPr>
              <a:t>/data/</a:t>
            </a:r>
            <a:r>
              <a:rPr lang="en-GB" sz="2000" dirty="0" err="1">
                <a:latin typeface="Verdana" panose="020B0604030504040204" pitchFamily="34" charset="0"/>
                <a:ea typeface="Verdana" panose="020B0604030504040204" pitchFamily="34" charset="0"/>
                <a:cs typeface="Verdana" panose="020B0604030504040204" pitchFamily="34" charset="0"/>
              </a:rPr>
              <a:t>lepcol</a:t>
            </a:r>
            <a:r>
              <a:rPr lang="en-GB" sz="2000" dirty="0">
                <a:latin typeface="Verdana" panose="020B0604030504040204" pitchFamily="34" charset="0"/>
                <a:ea typeface="Verdana" panose="020B0604030504040204" pitchFamily="34" charset="0"/>
                <a:cs typeface="Verdana" panose="020B0604030504040204" pitchFamily="34" charset="0"/>
              </a:rPr>
              <a:t>/testbeam_DESY_june21/Telescope</a:t>
            </a:r>
            <a:endPar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endPar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Already during the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testbeam</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period in June, Gerhard installed the telescope software and produced a first alignment.</a:t>
            </a: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Last week Gerhard and I sat together and installed the software under my area.</a:t>
            </a:r>
          </a:p>
          <a:p>
            <a:r>
              <a:rPr lang="en-GB" sz="1800" dirty="0">
                <a:latin typeface="Verdana" panose="020B0604030504040204" pitchFamily="34" charset="0"/>
                <a:ea typeface="Verdana" panose="020B0604030504040204" pitchFamily="34" charset="0"/>
                <a:cs typeface="Verdana" panose="020B0604030504040204" pitchFamily="34" charset="0"/>
              </a:rPr>
              <a:t>/project/</a:t>
            </a:r>
            <a:r>
              <a:rPr lang="en-GB" sz="1800" dirty="0" err="1">
                <a:latin typeface="Verdana" panose="020B0604030504040204" pitchFamily="34" charset="0"/>
                <a:ea typeface="Verdana" panose="020B0604030504040204" pitchFamily="34" charset="0"/>
                <a:cs typeface="Verdana" panose="020B0604030504040204" pitchFamily="34" charset="0"/>
              </a:rPr>
              <a:t>lepcol</a:t>
            </a:r>
            <a:r>
              <a:rPr lang="en-GB" sz="1800" dirty="0">
                <a:latin typeface="Verdana" panose="020B0604030504040204" pitchFamily="34" charset="0"/>
                <a:ea typeface="Verdana" panose="020B0604030504040204" pitchFamily="34" charset="0"/>
                <a:cs typeface="Verdana" panose="020B0604030504040204" pitchFamily="34" charset="0"/>
              </a:rPr>
              <a:t>/users/s01/Telescope with directories analysis  </a:t>
            </a:r>
            <a:r>
              <a:rPr lang="en-GB" sz="1800" dirty="0" err="1">
                <a:latin typeface="Verdana" panose="020B0604030504040204" pitchFamily="34" charset="0"/>
                <a:ea typeface="Verdana" panose="020B0604030504040204" pitchFamily="34" charset="0"/>
                <a:cs typeface="Verdana" panose="020B0604030504040204" pitchFamily="34" charset="0"/>
              </a:rPr>
              <a:t>corryvreckan</a:t>
            </a:r>
            <a:r>
              <a:rPr lang="en-GB" sz="1800" dirty="0">
                <a:latin typeface="Verdana" panose="020B0604030504040204" pitchFamily="34" charset="0"/>
                <a:ea typeface="Verdana" panose="020B0604030504040204" pitchFamily="34" charset="0"/>
                <a:cs typeface="Verdana" panose="020B0604030504040204" pitchFamily="34" charset="0"/>
              </a:rPr>
              <a:t>   </a:t>
            </a:r>
            <a:r>
              <a:rPr lang="en-GB" sz="1800" dirty="0" err="1">
                <a:latin typeface="Verdana" panose="020B0604030504040204" pitchFamily="34" charset="0"/>
                <a:ea typeface="Verdana" panose="020B0604030504040204" pitchFamily="34" charset="0"/>
                <a:cs typeface="Verdana" panose="020B0604030504040204" pitchFamily="34" charset="0"/>
              </a:rPr>
              <a:t>eudaq</a:t>
            </a:r>
            <a:endParaRPr lang="en-GB" sz="1800" dirty="0">
              <a:latin typeface="Verdana" panose="020B0604030504040204" pitchFamily="34" charset="0"/>
              <a:ea typeface="Verdana" panose="020B0604030504040204" pitchFamily="34" charset="0"/>
              <a:cs typeface="Verdana" panose="020B0604030504040204" pitchFamily="34" charset="0"/>
            </a:endParaRPr>
          </a:p>
          <a:p>
            <a:endPar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The code uses the </a:t>
            </a:r>
            <a:r>
              <a:rPr lang="en-GB" sz="2000" dirty="0" err="1">
                <a:solidFill>
                  <a:srgbClr val="000000"/>
                </a:solidFill>
                <a:latin typeface="Verdana" panose="020B0604030504040204" pitchFamily="34" charset="0"/>
                <a:ea typeface="Verdana" panose="020B0604030504040204" pitchFamily="34" charset="0"/>
                <a:cs typeface="Verdana" panose="020B0604030504040204" pitchFamily="34" charset="0"/>
              </a:rPr>
              <a:t>corryvreckan</a:t>
            </a:r>
            <a:r>
              <a:rPr lang="en-GB" sz="2000"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package from MIT developed for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testbeam</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setups. The general broken lines GBL package developed at DESY is used for fitting.</a:t>
            </a: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The package decodes the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bytestream</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performs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clusterization</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describes the telescope with planes (measurements and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scatterers</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performs a first stage straight line matching between the hits in the inner and outer plane and feeds this to the GBL fit. Selections are applied and histograms are filled with e.g. residuals.  </a:t>
            </a:r>
          </a:p>
          <a:p>
            <a:endPar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dirty="0"/>
              <a:t> </a:t>
            </a:r>
          </a:p>
          <a:p>
            <a:endPar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endParaRPr lang="en-GB" dirty="0"/>
          </a:p>
        </p:txBody>
      </p:sp>
    </p:spTree>
    <p:extLst>
      <p:ext uri="{BB962C8B-B14F-4D97-AF65-F5344CB8AC3E}">
        <p14:creationId xmlns:p14="http://schemas.microsoft.com/office/powerpoint/2010/main" val="1229931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108620"/>
            <a:ext cx="9073008" cy="800100"/>
          </a:xfrm>
        </p:spPr>
        <p:txBody>
          <a:bodyPr/>
          <a:lstStyle/>
          <a:p>
            <a:r>
              <a:rPr lang="nl-NL" sz="3200" b="0" dirty="0">
                <a:solidFill>
                  <a:srgbClr val="FF0000"/>
                </a:solidFill>
                <a:latin typeface="Verdana"/>
                <a:cs typeface="Verdana"/>
              </a:rPr>
              <a:t>  Setup </a:t>
            </a:r>
            <a:r>
              <a:rPr lang="nl-NL" sz="3200" b="0" dirty="0" err="1">
                <a:solidFill>
                  <a:srgbClr val="FF0000"/>
                </a:solidFill>
                <a:latin typeface="Verdana"/>
                <a:cs typeface="Verdana"/>
              </a:rPr>
              <a:t>description</a:t>
            </a:r>
            <a:r>
              <a:rPr lang="nl-NL" sz="3200" b="0" dirty="0">
                <a:solidFill>
                  <a:srgbClr val="FF0000"/>
                </a:solidFill>
                <a:latin typeface="Verdana"/>
                <a:cs typeface="Verdana"/>
              </a:rPr>
              <a:t> (part) </a:t>
            </a:r>
          </a:p>
        </p:txBody>
      </p:sp>
      <p:sp>
        <p:nvSpPr>
          <p:cNvPr id="17" name="TextBox 16">
            <a:extLst>
              <a:ext uri="{FF2B5EF4-FFF2-40B4-BE49-F238E27FC236}">
                <a16:creationId xmlns:a16="http://schemas.microsoft.com/office/drawing/2014/main" id="{69AD5293-50F8-1A47-B4AB-4AEDF6BF35FB}"/>
              </a:ext>
            </a:extLst>
          </p:cNvPr>
          <p:cNvSpPr txBox="1"/>
          <p:nvPr/>
        </p:nvSpPr>
        <p:spPr>
          <a:xfrm>
            <a:off x="1559496" y="1299532"/>
            <a:ext cx="9721080" cy="400110"/>
          </a:xfrm>
          <a:prstGeom prst="rect">
            <a:avLst/>
          </a:prstGeom>
          <a:noFill/>
        </p:spPr>
        <p:txBody>
          <a:bodyPr wrap="square" rtlCol="0">
            <a:spAutoFit/>
          </a:bodyPr>
          <a:lstStyle/>
          <a:p>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a:t>
            </a:r>
          </a:p>
        </p:txBody>
      </p:sp>
      <p:sp>
        <p:nvSpPr>
          <p:cNvPr id="3" name="Rectangle 2">
            <a:extLst>
              <a:ext uri="{FF2B5EF4-FFF2-40B4-BE49-F238E27FC236}">
                <a16:creationId xmlns:a16="http://schemas.microsoft.com/office/drawing/2014/main" id="{9FF3E68E-1E92-BB4B-8633-E3C8295852AD}"/>
              </a:ext>
            </a:extLst>
          </p:cNvPr>
          <p:cNvSpPr/>
          <p:nvPr/>
        </p:nvSpPr>
        <p:spPr>
          <a:xfrm>
            <a:off x="1706604" y="696753"/>
            <a:ext cx="7701764" cy="5324535"/>
          </a:xfrm>
          <a:prstGeom prst="rect">
            <a:avLst/>
          </a:prstGeom>
        </p:spPr>
        <p:txBody>
          <a:bodyPr wrap="square">
            <a:spAutoFit/>
          </a:bodyPr>
          <a:lstStyle/>
          <a:p>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[TLU_0]</a:t>
            </a:r>
          </a:p>
          <a:p>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material_budget</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 = 4.99882e+217</a:t>
            </a:r>
          </a:p>
          <a:p>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orientation = 0,0,0</a:t>
            </a:r>
          </a:p>
          <a:p>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orientation_mode</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 = "</a:t>
            </a:r>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xyz</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a:t>
            </a:r>
          </a:p>
          <a:p>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position = 0,0,0mm</a:t>
            </a:r>
          </a:p>
          <a:p>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role = "auxiliary"</a:t>
            </a:r>
          </a:p>
          <a:p>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time_resolution</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 = 1ms</a:t>
            </a:r>
          </a:p>
          <a:p>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type = "</a:t>
            </a:r>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tlu</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a:t>
            </a:r>
          </a:p>
          <a:p>
            <a:b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br>
            <a:endPar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a:t>
            </a:r>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ScatteringPlane_Kapton</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a:t>
            </a:r>
          </a:p>
          <a:p>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number_of_pixels</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 = 1024, 1024</a:t>
            </a:r>
          </a:p>
          <a:p>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material_budget</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 = 0.0004</a:t>
            </a:r>
          </a:p>
          <a:p>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orientation = 0,0,0</a:t>
            </a:r>
          </a:p>
          <a:p>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orientation_mode</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 = "</a:t>
            </a:r>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xyz</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a:t>
            </a:r>
          </a:p>
          <a:p>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pixel_pitch</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 = 55um,55um</a:t>
            </a:r>
          </a:p>
          <a:p>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position = 0,0,55mm</a:t>
            </a:r>
          </a:p>
          <a:p>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spatial_resolution</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 = 4um,4um</a:t>
            </a:r>
          </a:p>
          <a:p>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time_resolution</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 = 1ms</a:t>
            </a:r>
          </a:p>
          <a:p>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type = "timepix3"</a:t>
            </a:r>
          </a:p>
          <a:p>
            <a:b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br>
            <a:endPar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[MIMOSA26_0]</a:t>
            </a:r>
          </a:p>
          <a:p>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mask_file</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 = "</a:t>
            </a:r>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maskfiles</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/maskLD68/MIMOSA26_0/mask_MIMOSA26_0.txt"</a:t>
            </a:r>
          </a:p>
          <a:p>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material_budget</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 = 0.00075</a:t>
            </a:r>
          </a:p>
          <a:p>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number_of_pixels</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 = 1152, 576</a:t>
            </a:r>
          </a:p>
          <a:p>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orientation_mode</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 = "</a:t>
            </a:r>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xyz</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a:t>
            </a:r>
          </a:p>
          <a:p>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pixel_pitch</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 = 18.4um,18.4um</a:t>
            </a:r>
          </a:p>
          <a:p>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position = -29.668um,-50.721um,0</a:t>
            </a:r>
          </a:p>
          <a:p>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orientation = -0.237663deg,-0.226548deg,-0.509474deg</a:t>
            </a:r>
          </a:p>
          <a:p>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spatial_resolution</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 = 3.2um,3.2um</a:t>
            </a:r>
          </a:p>
          <a:p>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a:t>
            </a:r>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spatial_resolution</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 = 6um,6um</a:t>
            </a:r>
          </a:p>
          <a:p>
            <a:r>
              <a:rPr lang="en-GB" sz="1000" dirty="0" err="1">
                <a:solidFill>
                  <a:srgbClr val="000000"/>
                </a:solidFill>
                <a:latin typeface="Verdana" panose="020B0604030504040204" pitchFamily="34" charset="0"/>
                <a:ea typeface="Verdana" panose="020B0604030504040204" pitchFamily="34" charset="0"/>
                <a:cs typeface="Verdana" panose="020B0604030504040204" pitchFamily="34" charset="0"/>
              </a:rPr>
              <a:t>time_resolution</a:t>
            </a:r>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 = 115us</a:t>
            </a:r>
          </a:p>
          <a:p>
            <a:r>
              <a:rPr lang="en-GB" sz="1000" dirty="0">
                <a:solidFill>
                  <a:srgbClr val="000000"/>
                </a:solidFill>
                <a:latin typeface="Verdana" panose="020B0604030504040204" pitchFamily="34" charset="0"/>
                <a:ea typeface="Verdana" panose="020B0604030504040204" pitchFamily="34" charset="0"/>
                <a:cs typeface="Verdana" panose="020B0604030504040204" pitchFamily="34" charset="0"/>
              </a:rPr>
              <a:t>type = "mimosa26"</a:t>
            </a:r>
          </a:p>
        </p:txBody>
      </p:sp>
      <p:sp>
        <p:nvSpPr>
          <p:cNvPr id="4" name="TextBox 3">
            <a:extLst>
              <a:ext uri="{FF2B5EF4-FFF2-40B4-BE49-F238E27FC236}">
                <a16:creationId xmlns:a16="http://schemas.microsoft.com/office/drawing/2014/main" id="{DCA1F7C8-01A1-EA4C-AD3F-781D1E835909}"/>
              </a:ext>
            </a:extLst>
          </p:cNvPr>
          <p:cNvSpPr txBox="1"/>
          <p:nvPr/>
        </p:nvSpPr>
        <p:spPr>
          <a:xfrm>
            <a:off x="5951984" y="1299532"/>
            <a:ext cx="5832648" cy="2677656"/>
          </a:xfrm>
          <a:prstGeom prst="rect">
            <a:avLst/>
          </a:prstGeom>
          <a:noFill/>
        </p:spPr>
        <p:txBody>
          <a:bodyPr wrap="square" rtlCol="0">
            <a:spAutoFit/>
          </a:bodyPr>
          <a:lstStyle/>
          <a:p>
            <a:r>
              <a:rPr lang="en-NL" dirty="0">
                <a:latin typeface="Verdana" panose="020B0604030504040204" pitchFamily="34" charset="0"/>
                <a:ea typeface="Verdana" panose="020B0604030504040204" pitchFamily="34" charset="0"/>
                <a:cs typeface="Verdana" panose="020B0604030504040204" pitchFamily="34" charset="0"/>
              </a:rPr>
              <a:t>Define measurement and scattering planes (detectors MIMOSA, TLU)</a:t>
            </a:r>
          </a:p>
          <a:p>
            <a:endParaRPr lang="en-NL" dirty="0">
              <a:latin typeface="Verdana" panose="020B0604030504040204" pitchFamily="34" charset="0"/>
              <a:ea typeface="Verdana" panose="020B0604030504040204" pitchFamily="34" charset="0"/>
              <a:cs typeface="Verdana" panose="020B0604030504040204" pitchFamily="34" charset="0"/>
            </a:endParaRPr>
          </a:p>
          <a:p>
            <a:r>
              <a:rPr lang="en-NL" dirty="0">
                <a:latin typeface="Verdana" panose="020B0604030504040204" pitchFamily="34" charset="0"/>
                <a:ea typeface="Verdana" panose="020B0604030504040204" pitchFamily="34" charset="0"/>
                <a:cs typeface="Verdana" panose="020B0604030504040204" pitchFamily="34" charset="0"/>
              </a:rPr>
              <a:t>The alignment is part of it</a:t>
            </a:r>
          </a:p>
          <a:p>
            <a:endParaRPr lang="en-NL" dirty="0">
              <a:latin typeface="Verdana" panose="020B0604030504040204" pitchFamily="34" charset="0"/>
              <a:ea typeface="Verdana" panose="020B0604030504040204" pitchFamily="34" charset="0"/>
              <a:cs typeface="Verdana" panose="020B0604030504040204" pitchFamily="34" charset="0"/>
            </a:endParaRPr>
          </a:p>
          <a:p>
            <a:r>
              <a:rPr lang="en-NL" dirty="0">
                <a:latin typeface="Verdana" panose="020B0604030504040204" pitchFamily="34" charset="0"/>
                <a:ea typeface="Verdana" panose="020B0604030504040204" pitchFamily="34" charset="0"/>
                <a:cs typeface="Verdana" panose="020B0604030504040204" pitchFamily="34" charset="0"/>
              </a:rPr>
              <a:t>Added the kapton scattering plane (dummy TPX3 plane)</a:t>
            </a:r>
          </a:p>
        </p:txBody>
      </p:sp>
    </p:spTree>
    <p:extLst>
      <p:ext uri="{BB962C8B-B14F-4D97-AF65-F5344CB8AC3E}">
        <p14:creationId xmlns:p14="http://schemas.microsoft.com/office/powerpoint/2010/main" val="796747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3532" y="296703"/>
            <a:ext cx="9073008" cy="800100"/>
          </a:xfrm>
        </p:spPr>
        <p:txBody>
          <a:bodyPr/>
          <a:lstStyle/>
          <a:p>
            <a:r>
              <a:rPr lang="nl-NL" sz="3200" b="0" dirty="0">
                <a:solidFill>
                  <a:srgbClr val="FF0000"/>
                </a:solidFill>
                <a:latin typeface="Verdana"/>
                <a:cs typeface="Verdana"/>
              </a:rPr>
              <a:t>  </a:t>
            </a:r>
            <a:r>
              <a:rPr lang="nl-NL" sz="3200" b="0" dirty="0" err="1">
                <a:solidFill>
                  <a:srgbClr val="FF0000"/>
                </a:solidFill>
                <a:latin typeface="Verdana"/>
                <a:cs typeface="Verdana"/>
              </a:rPr>
              <a:t>Alignment</a:t>
            </a:r>
            <a:r>
              <a:rPr lang="nl-NL" sz="3200" b="0" dirty="0">
                <a:solidFill>
                  <a:srgbClr val="FF0000"/>
                </a:solidFill>
                <a:latin typeface="Verdana"/>
                <a:cs typeface="Verdana"/>
              </a:rPr>
              <a:t> </a:t>
            </a:r>
            <a:r>
              <a:rPr lang="nl-NL" sz="3200" b="0" dirty="0" err="1">
                <a:solidFill>
                  <a:srgbClr val="FF0000"/>
                </a:solidFill>
                <a:latin typeface="Verdana"/>
                <a:cs typeface="Verdana"/>
              </a:rPr>
              <a:t>situation</a:t>
            </a:r>
            <a:endParaRPr lang="nl-NL" sz="3200" b="0" dirty="0">
              <a:solidFill>
                <a:srgbClr val="FF0000"/>
              </a:solidFill>
              <a:latin typeface="Verdana"/>
              <a:cs typeface="Verdana"/>
            </a:endParaRPr>
          </a:p>
        </p:txBody>
      </p:sp>
      <p:sp>
        <p:nvSpPr>
          <p:cNvPr id="17" name="TextBox 16">
            <a:extLst>
              <a:ext uri="{FF2B5EF4-FFF2-40B4-BE49-F238E27FC236}">
                <a16:creationId xmlns:a16="http://schemas.microsoft.com/office/drawing/2014/main" id="{69AD5293-50F8-1A47-B4AB-4AEDF6BF35FB}"/>
              </a:ext>
            </a:extLst>
          </p:cNvPr>
          <p:cNvSpPr txBox="1"/>
          <p:nvPr/>
        </p:nvSpPr>
        <p:spPr>
          <a:xfrm>
            <a:off x="1559496" y="1299532"/>
            <a:ext cx="9721080" cy="400110"/>
          </a:xfrm>
          <a:prstGeom prst="rect">
            <a:avLst/>
          </a:prstGeom>
          <a:noFill/>
        </p:spPr>
        <p:txBody>
          <a:bodyPr wrap="square" rtlCol="0">
            <a:spAutoFit/>
          </a:bodyPr>
          <a:lstStyle/>
          <a:p>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a:t>
            </a:r>
          </a:p>
        </p:txBody>
      </p:sp>
      <p:sp>
        <p:nvSpPr>
          <p:cNvPr id="4" name="TextBox 3">
            <a:extLst>
              <a:ext uri="{FF2B5EF4-FFF2-40B4-BE49-F238E27FC236}">
                <a16:creationId xmlns:a16="http://schemas.microsoft.com/office/drawing/2014/main" id="{DCA1F7C8-01A1-EA4C-AD3F-781D1E835909}"/>
              </a:ext>
            </a:extLst>
          </p:cNvPr>
          <p:cNvSpPr txBox="1"/>
          <p:nvPr/>
        </p:nvSpPr>
        <p:spPr>
          <a:xfrm>
            <a:off x="1883532" y="1299532"/>
            <a:ext cx="9901100" cy="4893647"/>
          </a:xfrm>
          <a:prstGeom prst="rect">
            <a:avLst/>
          </a:prstGeom>
          <a:noFill/>
        </p:spPr>
        <p:txBody>
          <a:bodyPr wrap="square" rtlCol="0">
            <a:spAutoFit/>
          </a:bodyPr>
          <a:lstStyle/>
          <a:p>
            <a:r>
              <a:rPr lang="en-NL" dirty="0">
                <a:latin typeface="Verdana" panose="020B0604030504040204" pitchFamily="34" charset="0"/>
                <a:ea typeface="Verdana" panose="020B0604030504040204" pitchFamily="34" charset="0"/>
                <a:cs typeface="Verdana" panose="020B0604030504040204" pitchFamily="34" charset="0"/>
              </a:rPr>
              <a:t>Run 6902 was aligned by Gerhard  B=0</a:t>
            </a:r>
          </a:p>
          <a:p>
            <a:endParaRPr lang="en-NL" dirty="0">
              <a:latin typeface="Verdana" panose="020B0604030504040204" pitchFamily="34" charset="0"/>
              <a:ea typeface="Verdana" panose="020B0604030504040204" pitchFamily="34" charset="0"/>
              <a:cs typeface="Verdana" panose="020B0604030504040204" pitchFamily="34" charset="0"/>
            </a:endParaRPr>
          </a:p>
          <a:p>
            <a:r>
              <a:rPr lang="en-NL" dirty="0">
                <a:latin typeface="Verdana" panose="020B0604030504040204" pitchFamily="34" charset="0"/>
                <a:ea typeface="Verdana" panose="020B0604030504040204" pitchFamily="34" charset="0"/>
                <a:cs typeface="Verdana" panose="020B0604030504040204" pitchFamily="34" charset="0"/>
              </a:rPr>
              <a:t>Run 6903 6905 also OK B = 0</a:t>
            </a:r>
          </a:p>
          <a:p>
            <a:endParaRPr lang="en-NL" dirty="0">
              <a:latin typeface="Verdana" panose="020B0604030504040204" pitchFamily="34" charset="0"/>
              <a:ea typeface="Verdana" panose="020B0604030504040204" pitchFamily="34" charset="0"/>
              <a:cs typeface="Verdana" panose="020B0604030504040204" pitchFamily="34" charset="0"/>
            </a:endParaRPr>
          </a:p>
          <a:p>
            <a:r>
              <a:rPr lang="en-NL" dirty="0">
                <a:latin typeface="Verdana" panose="020B0604030504040204" pitchFamily="34" charset="0"/>
                <a:ea typeface="Verdana" panose="020B0604030504040204" pitchFamily="34" charset="0"/>
                <a:cs typeface="Verdana" panose="020B0604030504040204" pitchFamily="34" charset="0"/>
              </a:rPr>
              <a:t>Run 6937 OK B = 0</a:t>
            </a:r>
          </a:p>
          <a:p>
            <a:endParaRPr lang="en-NL" dirty="0">
              <a:latin typeface="Verdana" panose="020B0604030504040204" pitchFamily="34" charset="0"/>
              <a:ea typeface="Verdana" panose="020B0604030504040204" pitchFamily="34" charset="0"/>
              <a:cs typeface="Verdana" panose="020B0604030504040204" pitchFamily="34" charset="0"/>
            </a:endParaRPr>
          </a:p>
          <a:p>
            <a:r>
              <a:rPr lang="en-NL" dirty="0">
                <a:latin typeface="Verdana" panose="020B0604030504040204" pitchFamily="34" charset="0"/>
                <a:ea typeface="Verdana" panose="020B0604030504040204" pitchFamily="34" charset="0"/>
                <a:cs typeface="Verdana" panose="020B0604030504040204" pitchFamily="34" charset="0"/>
              </a:rPr>
              <a:t>Run 6944 OK B = 0</a:t>
            </a:r>
          </a:p>
          <a:p>
            <a:endParaRPr lang="en-NL" dirty="0">
              <a:latin typeface="Verdana" panose="020B0604030504040204" pitchFamily="34" charset="0"/>
              <a:ea typeface="Verdana" panose="020B0604030504040204" pitchFamily="34" charset="0"/>
              <a:cs typeface="Verdana" panose="020B0604030504040204" pitchFamily="34" charset="0"/>
            </a:endParaRPr>
          </a:p>
          <a:p>
            <a:r>
              <a:rPr lang="en-NL" dirty="0">
                <a:latin typeface="Verdana" panose="020B0604030504040204" pitchFamily="34" charset="0"/>
                <a:ea typeface="Verdana" panose="020B0604030504040204" pitchFamily="34" charset="0"/>
                <a:cs typeface="Verdana" panose="020B0604030504040204" pitchFamily="34" charset="0"/>
              </a:rPr>
              <a:t>Run 7019 After interventions (changes axis) OK</a:t>
            </a:r>
          </a:p>
          <a:p>
            <a:endParaRPr lang="en-NL" dirty="0">
              <a:latin typeface="Verdana" panose="020B0604030504040204" pitchFamily="34" charset="0"/>
              <a:ea typeface="Verdana" panose="020B0604030504040204" pitchFamily="34" charset="0"/>
              <a:cs typeface="Verdana" panose="020B0604030504040204" pitchFamily="34" charset="0"/>
            </a:endParaRPr>
          </a:p>
          <a:p>
            <a:r>
              <a:rPr lang="en-NL" dirty="0">
                <a:solidFill>
                  <a:srgbClr val="0066FF"/>
                </a:solidFill>
                <a:latin typeface="Verdana" panose="020B0604030504040204" pitchFamily="34" charset="0"/>
                <a:ea typeface="Verdana" panose="020B0604030504040204" pitchFamily="34" charset="0"/>
                <a:cs typeface="Verdana" panose="020B0604030504040204" pitchFamily="34" charset="0"/>
              </a:rPr>
              <a:t>Telescope alignment is very robust (OK &gt; 1 week of data taking and interventions)</a:t>
            </a:r>
          </a:p>
          <a:p>
            <a:endParaRPr lang="en-NL"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35650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3532" y="296703"/>
            <a:ext cx="9073008" cy="800100"/>
          </a:xfrm>
        </p:spPr>
        <p:txBody>
          <a:bodyPr/>
          <a:lstStyle/>
          <a:p>
            <a:r>
              <a:rPr lang="nl-NL" sz="3200" b="0" dirty="0">
                <a:solidFill>
                  <a:srgbClr val="FF0000"/>
                </a:solidFill>
                <a:latin typeface="Verdana"/>
                <a:cs typeface="Verdana"/>
              </a:rPr>
              <a:t>  </a:t>
            </a:r>
            <a:r>
              <a:rPr lang="nl-NL" sz="3200" b="0" dirty="0" err="1">
                <a:solidFill>
                  <a:srgbClr val="FF0000"/>
                </a:solidFill>
                <a:latin typeface="Verdana"/>
                <a:cs typeface="Verdana"/>
              </a:rPr>
              <a:t>Alignment</a:t>
            </a:r>
            <a:r>
              <a:rPr lang="nl-NL" sz="3200" b="0" dirty="0">
                <a:solidFill>
                  <a:srgbClr val="FF0000"/>
                </a:solidFill>
                <a:latin typeface="Verdana"/>
                <a:cs typeface="Verdana"/>
              </a:rPr>
              <a:t> </a:t>
            </a:r>
            <a:r>
              <a:rPr lang="nl-NL" sz="3200" b="0" dirty="0" err="1">
                <a:solidFill>
                  <a:srgbClr val="FF0000"/>
                </a:solidFill>
                <a:latin typeface="Verdana"/>
                <a:cs typeface="Verdana"/>
              </a:rPr>
              <a:t>with</a:t>
            </a:r>
            <a:r>
              <a:rPr lang="nl-NL" sz="3200" b="0" dirty="0">
                <a:solidFill>
                  <a:srgbClr val="FF0000"/>
                </a:solidFill>
                <a:latin typeface="Verdana"/>
                <a:cs typeface="Verdana"/>
              </a:rPr>
              <a:t> B field</a:t>
            </a:r>
          </a:p>
        </p:txBody>
      </p:sp>
      <p:sp>
        <p:nvSpPr>
          <p:cNvPr id="17" name="TextBox 16">
            <a:extLst>
              <a:ext uri="{FF2B5EF4-FFF2-40B4-BE49-F238E27FC236}">
                <a16:creationId xmlns:a16="http://schemas.microsoft.com/office/drawing/2014/main" id="{69AD5293-50F8-1A47-B4AB-4AEDF6BF35FB}"/>
              </a:ext>
            </a:extLst>
          </p:cNvPr>
          <p:cNvSpPr txBox="1"/>
          <p:nvPr/>
        </p:nvSpPr>
        <p:spPr>
          <a:xfrm>
            <a:off x="1559496" y="1299532"/>
            <a:ext cx="9721080" cy="400110"/>
          </a:xfrm>
          <a:prstGeom prst="rect">
            <a:avLst/>
          </a:prstGeom>
          <a:noFill/>
        </p:spPr>
        <p:txBody>
          <a:bodyPr wrap="square" rtlCol="0">
            <a:spAutoFit/>
          </a:bodyPr>
          <a:lstStyle/>
          <a:p>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a:t>
            </a:r>
          </a:p>
        </p:txBody>
      </p:sp>
      <p:sp>
        <p:nvSpPr>
          <p:cNvPr id="4" name="TextBox 3">
            <a:extLst>
              <a:ext uri="{FF2B5EF4-FFF2-40B4-BE49-F238E27FC236}">
                <a16:creationId xmlns:a16="http://schemas.microsoft.com/office/drawing/2014/main" id="{DCA1F7C8-01A1-EA4C-AD3F-781D1E835909}"/>
              </a:ext>
            </a:extLst>
          </p:cNvPr>
          <p:cNvSpPr txBox="1"/>
          <p:nvPr/>
        </p:nvSpPr>
        <p:spPr>
          <a:xfrm>
            <a:off x="1883532" y="1299532"/>
            <a:ext cx="9901100" cy="5262979"/>
          </a:xfrm>
          <a:prstGeom prst="rect">
            <a:avLst/>
          </a:prstGeom>
          <a:noFill/>
        </p:spPr>
        <p:txBody>
          <a:bodyPr wrap="square" rtlCol="0">
            <a:spAutoFit/>
          </a:bodyPr>
          <a:lstStyle/>
          <a:p>
            <a:r>
              <a:rPr lang="en-NL" dirty="0">
                <a:solidFill>
                  <a:srgbClr val="0066FF"/>
                </a:solidFill>
                <a:latin typeface="Verdana" panose="020B0604030504040204" pitchFamily="34" charset="0"/>
                <a:ea typeface="Verdana" panose="020B0604030504040204" pitchFamily="34" charset="0"/>
                <a:cs typeface="Verdana" panose="020B0604030504040204" pitchFamily="34" charset="0"/>
              </a:rPr>
              <a:t>Run 6952 has problems due to the straight line model of GBL</a:t>
            </a:r>
          </a:p>
          <a:p>
            <a:endParaRPr lang="en-NL"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NL" dirty="0">
                <a:solidFill>
                  <a:srgbClr val="0066FF"/>
                </a:solidFill>
                <a:latin typeface="Verdana" panose="020B0604030504040204" pitchFamily="34" charset="0"/>
                <a:ea typeface="Verdana" panose="020B0604030504040204" pitchFamily="34" charset="0"/>
                <a:cs typeface="Verdana" panose="020B0604030504040204" pitchFamily="34" charset="0"/>
              </a:rPr>
              <a:t>      - Pattern recognition opened to make matching better</a:t>
            </a:r>
          </a:p>
          <a:p>
            <a:r>
              <a:rPr lang="en-NL" dirty="0">
                <a:solidFill>
                  <a:srgbClr val="0066FF"/>
                </a:solidFill>
                <a:latin typeface="Verdana" panose="020B0604030504040204" pitchFamily="34" charset="0"/>
                <a:ea typeface="Verdana" panose="020B0604030504040204" pitchFamily="34" charset="0"/>
                <a:cs typeface="Verdana" panose="020B0604030504040204" pitchFamily="34" charset="0"/>
              </a:rPr>
              <a:t>      - Tested to add an scattering/Bending with </a:t>
            </a:r>
            <a:r>
              <a:rPr lang="en-NL" dirty="0">
                <a:latin typeface="Verdana" panose="020B0604030504040204" pitchFamily="34" charset="0"/>
                <a:ea typeface="Verdana" panose="020B0604030504040204" pitchFamily="34" charset="0"/>
                <a:cs typeface="Verdana" panose="020B0604030504040204" pitchFamily="34" charset="0"/>
              </a:rPr>
              <a:t>X0=5</a:t>
            </a:r>
            <a:r>
              <a:rPr lang="en-NL" dirty="0">
                <a:solidFill>
                  <a:srgbClr val="0066FF"/>
                </a:solidFill>
                <a:latin typeface="Verdana" panose="020B0604030504040204" pitchFamily="34" charset="0"/>
                <a:ea typeface="Verdana" panose="020B0604030504040204" pitchFamily="34" charset="0"/>
                <a:cs typeface="Verdana" panose="020B0604030504040204" pitchFamily="34" charset="0"/>
              </a:rPr>
              <a:t> plane</a:t>
            </a:r>
          </a:p>
          <a:p>
            <a:r>
              <a:rPr lang="en-NL" dirty="0">
                <a:solidFill>
                  <a:srgbClr val="0066FF"/>
                </a:solidFill>
                <a:latin typeface="Verdana" panose="020B0604030504040204" pitchFamily="34" charset="0"/>
                <a:ea typeface="Verdana" panose="020B0604030504040204" pitchFamily="34" charset="0"/>
                <a:cs typeface="Verdana" panose="020B0604030504040204" pitchFamily="34" charset="0"/>
              </a:rPr>
              <a:t>         Works but …. the curvature inside the Telescope already </a:t>
            </a:r>
          </a:p>
          <a:p>
            <a:r>
              <a:rPr lang="en-NL" dirty="0">
                <a:solidFill>
                  <a:srgbClr val="0066FF"/>
                </a:solidFill>
                <a:latin typeface="Verdana" panose="020B0604030504040204" pitchFamily="34" charset="0"/>
                <a:ea typeface="Verdana" panose="020B0604030504040204" pitchFamily="34" charset="0"/>
                <a:cs typeface="Verdana" panose="020B0604030504040204" pitchFamily="34" charset="0"/>
              </a:rPr>
              <a:t>         gives large residuals (&gt; 25 microns)</a:t>
            </a:r>
          </a:p>
          <a:p>
            <a:endParaRPr lang="en-NL"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NL" dirty="0">
                <a:solidFill>
                  <a:srgbClr val="0066FF"/>
                </a:solidFill>
                <a:latin typeface="Verdana" panose="020B0604030504040204" pitchFamily="34" charset="0"/>
                <a:ea typeface="Verdana" panose="020B0604030504040204" pitchFamily="34" charset="0"/>
                <a:cs typeface="Verdana" panose="020B0604030504040204" pitchFamily="34" charset="0"/>
              </a:rPr>
              <a:t>GBL can also fit a helix (curved track). For that one needs to configure the code and calculate the Jacobian for track  propragation inside a homogeneous B field.</a:t>
            </a:r>
          </a:p>
          <a:p>
            <a:r>
              <a:rPr lang="en-NL" dirty="0">
                <a:solidFill>
                  <a:srgbClr val="0066FF"/>
                </a:solidFill>
                <a:latin typeface="Verdana" panose="020B0604030504040204" pitchFamily="34" charset="0"/>
                <a:ea typeface="Verdana" panose="020B0604030504040204" pitchFamily="34" charset="0"/>
                <a:cs typeface="Verdana" panose="020B0604030504040204" pitchFamily="34" charset="0"/>
              </a:rPr>
              <a:t>Currently under test. </a:t>
            </a:r>
          </a:p>
          <a:p>
            <a:endParaRPr lang="en-NL"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NL" dirty="0">
                <a:solidFill>
                  <a:srgbClr val="0066FF"/>
                </a:solidFill>
                <a:latin typeface="Verdana" panose="020B0604030504040204" pitchFamily="34" charset="0"/>
                <a:ea typeface="Verdana" panose="020B0604030504040204" pitchFamily="34" charset="0"/>
                <a:cs typeface="Verdana" panose="020B0604030504040204" pitchFamily="34" charset="0"/>
              </a:rPr>
              <a:t>        - added a configuration to run with B field </a:t>
            </a:r>
          </a:p>
          <a:p>
            <a:endParaRPr lang="en-NL"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99645868"/>
      </p:ext>
    </p:extLst>
  </p:cSld>
  <p:clrMapOvr>
    <a:masterClrMapping/>
  </p:clrMapOvr>
</p:sld>
</file>

<file path=ppt/theme/theme1.xml><?xml version="1.0" encoding="utf-8"?>
<a:theme xmlns:a="http://schemas.openxmlformats.org/drawingml/2006/main" name="Como">
  <a:themeElements>
    <a:clrScheme name="">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m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m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m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m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m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m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m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m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9101238</TotalTime>
  <Pages>11</Pages>
  <Words>899</Words>
  <Application>Microsoft Macintosh PowerPoint</Application>
  <PresentationFormat>Widescreen</PresentationFormat>
  <Paragraphs>112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Monotype Sorts</vt:lpstr>
      <vt:lpstr>Times New Roman</vt:lpstr>
      <vt:lpstr>Verdana</vt:lpstr>
      <vt:lpstr>Wingdings</vt:lpstr>
      <vt:lpstr>Como</vt:lpstr>
      <vt:lpstr>  Data analysis and alignment</vt:lpstr>
      <vt:lpstr>  TPX3 Data sets ROOT</vt:lpstr>
      <vt:lpstr>  Silicon Telescope analysis and alignment</vt:lpstr>
      <vt:lpstr>  Setup description (part) </vt:lpstr>
      <vt:lpstr>  Alignment situation</vt:lpstr>
      <vt:lpstr>  Alignment with B field</vt:lpstr>
    </vt:vector>
  </TitlesOfParts>
  <Manager/>
  <Company>NIKHEF</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ILC Lepton Collider</dc:title>
  <dc:subject/>
  <dc:creator>Peter Kluit </dc:creator>
  <cp:keywords/>
  <dc:description/>
  <cp:lastModifiedBy>Microsoft Office User</cp:lastModifiedBy>
  <cp:revision>2561</cp:revision>
  <cp:lastPrinted>2002-02-06T08:01:21Z</cp:lastPrinted>
  <dcterms:created xsi:type="dcterms:W3CDTF">2020-03-07T12:22:56Z</dcterms:created>
  <dcterms:modified xsi:type="dcterms:W3CDTF">2021-09-06T10:44:27Z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F.Hartjes@nikhef.nl</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\\Nikhefh\CT www\pub\techphys\diamond</vt:lpwstr>
  </property>
</Properties>
</file>