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849" r:id="rId2"/>
    <p:sldId id="498" r:id="rId3"/>
    <p:sldId id="493" r:id="rId4"/>
    <p:sldId id="854" r:id="rId5"/>
    <p:sldId id="318" r:id="rId6"/>
    <p:sldId id="855" r:id="rId7"/>
    <p:sldId id="859" r:id="rId8"/>
    <p:sldId id="858" r:id="rId9"/>
    <p:sldId id="861" r:id="rId10"/>
    <p:sldId id="862" r:id="rId11"/>
    <p:sldId id="860" r:id="rId12"/>
    <p:sldId id="863" r:id="rId13"/>
    <p:sldId id="851" r:id="rId14"/>
    <p:sldId id="879" r:id="rId15"/>
    <p:sldId id="878" r:id="rId16"/>
    <p:sldId id="880" r:id="rId17"/>
    <p:sldId id="864" r:id="rId18"/>
    <p:sldId id="871" r:id="rId19"/>
    <p:sldId id="865" r:id="rId20"/>
    <p:sldId id="867" r:id="rId21"/>
    <p:sldId id="866" r:id="rId22"/>
    <p:sldId id="499" r:id="rId23"/>
    <p:sldId id="852" r:id="rId24"/>
    <p:sldId id="870" r:id="rId25"/>
    <p:sldId id="312" r:id="rId26"/>
    <p:sldId id="868" r:id="rId27"/>
    <p:sldId id="872" r:id="rId28"/>
    <p:sldId id="259" r:id="rId29"/>
    <p:sldId id="869" r:id="rId30"/>
    <p:sldId id="874" r:id="rId31"/>
    <p:sldId id="877" r:id="rId32"/>
    <p:sldId id="426" r:id="rId33"/>
    <p:sldId id="873" r:id="rId34"/>
    <p:sldId id="289" r:id="rId35"/>
    <p:sldId id="87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183D"/>
    <a:srgbClr val="FFFF00"/>
    <a:srgbClr val="7A9FDA"/>
    <a:srgbClr val="EBEEEE"/>
    <a:srgbClr val="0B11F7"/>
    <a:srgbClr val="000000"/>
    <a:srgbClr val="FF9799"/>
    <a:srgbClr val="DAE3F3"/>
    <a:srgbClr val="EDEEEE"/>
    <a:srgbClr val="C7D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26" autoAdjust="0"/>
    <p:restoredTop sz="99562" autoAdjust="0"/>
  </p:normalViewPr>
  <p:slideViewPr>
    <p:cSldViewPr snapToGrid="0" snapToObjects="1">
      <p:cViewPr varScale="1">
        <p:scale>
          <a:sx n="87" d="100"/>
          <a:sy n="87" d="100"/>
        </p:scale>
        <p:origin x="224" y="3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0DD0D-C050-8749-92E7-5CADDD0C459B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70F5F-A402-B94A-A6AB-DB8330EB4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431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1A095-971C-7341-A1B2-43D4202A1ABA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91D4F-4C06-7B4E-A1A0-815C3CE36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121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noProof="0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DB503-0DB9-A546-9009-2AFB62EC9E23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2</a:t>
            </a:fld>
            <a:endParaRPr lang="nl-NL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4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</a:t>
            </a:fld>
            <a:endParaRPr lang="nl-NL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noProof="0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DB503-0DB9-A546-9009-2AFB62EC9E23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22</a:t>
            </a:fld>
            <a:endParaRPr lang="nl-NL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baseline="0" noProof="0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DB503-0DB9-A546-9009-2AFB62EC9E23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32</a:t>
            </a:fld>
            <a:endParaRPr lang="nl-NL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8DC7-C92F-B749-9562-C0CE90FA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9562F-1D21-024A-BF86-675E28052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576AD-ACF7-A34A-AD00-338BFE6FC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8B186-15C4-3041-940F-188D450C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651FE-5009-6941-858F-F03C5557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23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EFFBBD-EC29-5D4A-ACC2-701F71119D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DB282-28C6-FF48-B795-179113C3DE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F9C32-E0EC-4941-9DCF-E057146E1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6A299-B600-BB4D-B56A-D028DE94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811A8-D71A-4E42-9F47-D3C01C428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5452B-82D4-7041-985D-D7DA6D049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334B4-226D-0B4F-A3F1-3D6DF3B82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78F41-09BC-5B4C-A45C-5788C93A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7CF30-A0F4-9F4B-BBDD-A3D4F3118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13904-DDBA-6E4A-81E9-F05C2EC5E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4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B9D1-C88C-5843-A0BB-B83F4E087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1B9DF-825C-E14A-90BE-430FCF29D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D0856-3789-D14C-B797-D4BF932D1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EB160-28DA-684F-9216-F7B72512C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67D0E-15D7-C849-B4D2-C9D300F98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Topical Lectures 18-20 October 2021 / Introduction to detection of UHECRs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0C183F-7E9B-1F4C-B925-50057C4FE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30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4A27-B2CA-1D47-BEE6-C3740C9AE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2D760-14B5-1D49-A006-750148329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AE1B8-465E-1448-A25A-E1E64DF067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016FCD-6E05-A746-A0E2-E6EE7445B1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1FCCE-264A-CE43-88A9-4EFBCA5351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CD7100-6376-7C46-A8E0-D5F54C3B0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4E240B-AA16-DF4B-90E4-5BFDD65B4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Topical Lectures 18-20 October 2021 / Introduction to detection of UHECRs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B31533-6846-E74B-858C-662B4EDB6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5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A29E6-F0C8-6941-840E-C5ED1AB41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1FD306-E3D3-0C4F-B4A6-34474D70D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5BED3-A18C-6F40-96EA-2283ED61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Topical Lectures 18-20 October 2021 / Introduction to detection of UHECRs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9B37F-8759-0F42-879A-7BB3FF67F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4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09851C-AF1E-FE45-8A51-992E6ED49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568408-029E-3B43-BEAD-FAFE8245F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Topical Lectures 18-20 October 2021 / Introduction to detection of UHECRs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D4815-1D8A-0242-BF65-0F082621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83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A4FAE-43B6-C840-89B1-A238CE0E6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E8424-9AC4-1F4A-ADC1-33B0EE44B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C74765-C894-6E4F-B91A-40AD71744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F14F8-DCB4-BC40-89D3-9F2E45C69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51B27F-7916-3146-AE13-B7BE7643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Topical Lectures 18-20 October 2021 / Introduction to detection of UHECRs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8E2E1-2A94-EC4A-86C4-DD88FE38F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97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5E37-BAD5-B64C-8402-12E5AA02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E48980-50CF-034D-9BF4-3F642E219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5630A-BE28-8A49-AE5F-365F2C3AA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76CD1-25D1-0C44-B676-F0716F0D1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BD9BA-7D33-084B-8E45-2F9A3B645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Topical Lectures 18-20 October 2021 / Introduction to detection of UHECRs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E923E-08A6-A346-B5C8-F2EB8659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70E84-113A-3740-908F-8ED2CB379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191A7A-4828-F74A-A53D-1F9640180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9A913-DC03-3341-986D-413F20C94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D2D38-C67C-4242-9E1B-F92889E9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C93D9-561B-4042-BD4A-C7E60964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0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82F81B-A6D4-CB4C-8884-EE00AD78F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560" y="-1"/>
            <a:ext cx="11413368" cy="949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noProof="0" dirty="0"/>
              <a:t>Click to edit Master title style</a:t>
            </a:r>
            <a:br>
              <a:rPr lang="en-GB" noProof="0" dirty="0"/>
            </a:br>
            <a:r>
              <a:rPr lang="en-GB" noProof="0" dirty="0"/>
              <a:t>line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B3734-0DF2-4A46-9204-4107282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560" y="1061545"/>
            <a:ext cx="11413368" cy="5234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02C4-2661-4848-84D2-797E9AD07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1153" y="6600493"/>
            <a:ext cx="1095702" cy="236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19/10/2021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95C32-467F-A641-8774-B9C7A09EFE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15044" y="6578931"/>
            <a:ext cx="9322129" cy="2581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noProof="0"/>
              <a:t>Nikhef Topical Lectures 18-20 October 2021 / Introduction to detection of UHECRs</a:t>
            </a:r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20404-7D4E-0B41-8A20-17303A1B4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2498" y="6600493"/>
            <a:ext cx="932430" cy="236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4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t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the detection of Ultra-</a:t>
            </a:r>
            <a:r>
              <a:rPr lang="en-GB" dirty="0" err="1"/>
              <a:t>High_Energy</a:t>
            </a:r>
            <a:r>
              <a:rPr lang="en-GB" dirty="0"/>
              <a:t> Cosmic 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9BE3-3C56-D04E-88E6-98D774E01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i="1" dirty="0"/>
              <a:t>Topical Lectures, 18-20 October 2021, Sijbrand de Jong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Content:</a:t>
            </a:r>
          </a:p>
          <a:p>
            <a:r>
              <a:rPr lang="en-GB" dirty="0"/>
              <a:t>Direct detection of cosmic rays in space/at high altitudes</a:t>
            </a:r>
          </a:p>
          <a:p>
            <a:r>
              <a:rPr lang="en-GB" dirty="0"/>
              <a:t>Indirect detection through interaction with atmosphere</a:t>
            </a:r>
          </a:p>
          <a:p>
            <a:r>
              <a:rPr lang="en-GB" dirty="0"/>
              <a:t>Indirect detection through interaction with water, soil and stone</a:t>
            </a:r>
          </a:p>
          <a:p>
            <a:r>
              <a:rPr lang="en-GB" dirty="0"/>
              <a:t>Historic detectors (already referred to by Charles)</a:t>
            </a:r>
          </a:p>
          <a:p>
            <a:r>
              <a:rPr lang="en-GB" dirty="0"/>
              <a:t>Current detectors: Auger as example</a:t>
            </a:r>
          </a:p>
          <a:p>
            <a:r>
              <a:rPr lang="en-GB" dirty="0"/>
              <a:t>Future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30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E584A0-007A-0B44-AFDA-148C2E743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332" y="2127748"/>
            <a:ext cx="6085668" cy="44779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Ground based extensive air shower detection: 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9BE3-3C56-D04E-88E6-98D774E01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S38:	the signal at 1000 m from shower core (S(1000)),</a:t>
            </a:r>
          </a:p>
          <a:p>
            <a:pPr marL="0" indent="0">
              <a:buNone/>
            </a:pPr>
            <a:r>
              <a:rPr lang="en-GB" dirty="0"/>
              <a:t>	if the shower would have been at 38</a:t>
            </a:r>
            <a:r>
              <a:rPr lang="en-GB" baseline="30000" dirty="0"/>
              <a:t>o</a:t>
            </a:r>
            <a:r>
              <a:rPr lang="en-GB" dirty="0"/>
              <a:t> zenith angle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Is good estimate for Cosmic Ray energy: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67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168117-A5A1-0D40-AF10-16AED8B4F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622" y="226663"/>
            <a:ext cx="5793933" cy="33689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994928" cy="949615"/>
          </a:xfrm>
        </p:spPr>
        <p:txBody>
          <a:bodyPr/>
          <a:lstStyle/>
          <a:p>
            <a:r>
              <a:rPr lang="en-GB" dirty="0"/>
              <a:t>Ground based extensive air shower detection: arrival direction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9BE3-3C56-D04E-88E6-98D774E01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Direction perpendicular to shower front plane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Shower front plane is curved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68A314-9C6A-2243-83A6-0B09A07F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37" y="2976664"/>
            <a:ext cx="5259976" cy="360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168117-A5A1-0D40-AF10-16AED8B4F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523" y="226663"/>
            <a:ext cx="5283032" cy="3071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994928" cy="949615"/>
          </a:xfrm>
        </p:spPr>
        <p:txBody>
          <a:bodyPr/>
          <a:lstStyle/>
          <a:p>
            <a:r>
              <a:rPr lang="en-GB" dirty="0"/>
              <a:t>Ground based extensive air shower detection: 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9BE3-3C56-D04E-88E6-98D774E01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560" y="914400"/>
            <a:ext cx="11413368" cy="5678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Shower front plane is curved</a:t>
            </a:r>
          </a:p>
          <a:p>
            <a:pPr marL="0" indent="0">
              <a:buNone/>
            </a:pPr>
            <a:r>
              <a:rPr lang="en-GB" dirty="0"/>
              <a:t>-&gt; Point to shower origin</a:t>
            </a:r>
          </a:p>
          <a:p>
            <a:pPr marL="0" indent="0">
              <a:buNone/>
            </a:pPr>
            <a:r>
              <a:rPr lang="en-GB" dirty="0"/>
              <a:t>     -&gt; Which in turn relates to X </a:t>
            </a:r>
            <a:r>
              <a:rPr lang="en-GB" baseline="-25000" dirty="0"/>
              <a:t>max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Other methods:</a:t>
            </a:r>
          </a:p>
          <a:p>
            <a:r>
              <a:rPr lang="en-GB" dirty="0"/>
              <a:t>Use 2 particle detectors with different response to e/</a:t>
            </a:r>
            <a:r>
              <a:rPr lang="en-GB" dirty="0">
                <a:latin typeface="Symbol" pitchFamily="2" charset="2"/>
              </a:rPr>
              <a:t>g</a:t>
            </a:r>
            <a:r>
              <a:rPr lang="en-GB" dirty="0"/>
              <a:t> and </a:t>
            </a:r>
            <a:r>
              <a:rPr lang="en-GB" dirty="0">
                <a:latin typeface="Symbol" pitchFamily="2" charset="2"/>
              </a:rPr>
              <a:t>m</a:t>
            </a:r>
            <a:r>
              <a:rPr lang="en-GB" dirty="0"/>
              <a:t>,</a:t>
            </a:r>
          </a:p>
          <a:p>
            <a:pPr marL="0" indent="0">
              <a:buNone/>
            </a:pPr>
            <a:r>
              <a:rPr lang="en-GB" dirty="0"/>
              <a:t>	(e.g. a thin scintillator and a Water Cherenkov tank)</a:t>
            </a:r>
          </a:p>
          <a:p>
            <a:pPr marL="0" indent="0">
              <a:buNone/>
            </a:pPr>
            <a:r>
              <a:rPr lang="en-GB" dirty="0"/>
              <a:t>	Then unfold #e/</a:t>
            </a:r>
            <a:r>
              <a:rPr lang="en-GB" dirty="0">
                <a:latin typeface="Symbol" pitchFamily="2" charset="2"/>
              </a:rPr>
              <a:t>g</a:t>
            </a:r>
            <a:r>
              <a:rPr lang="en-GB" dirty="0"/>
              <a:t> and #</a:t>
            </a:r>
            <a:r>
              <a:rPr lang="en-GB" dirty="0">
                <a:latin typeface="Symbol" pitchFamily="2" charset="2"/>
              </a:rPr>
              <a:t>m</a:t>
            </a:r>
            <a:r>
              <a:rPr lang="en-GB" dirty="0"/>
              <a:t> from these two measurements</a:t>
            </a:r>
          </a:p>
          <a:p>
            <a:r>
              <a:rPr lang="en-GB" dirty="0"/>
              <a:t>Or use different arrival time of muons and EM component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		See Mart </a:t>
            </a:r>
            <a:r>
              <a:rPr lang="en-GB" dirty="0" err="1"/>
              <a:t>Pothast</a:t>
            </a:r>
            <a:r>
              <a:rPr lang="en-GB" dirty="0"/>
              <a:t> if you want full detail on that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12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Fluorescence detectors: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9BE3-3C56-D04E-88E6-98D774E01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560" y="963071"/>
            <a:ext cx="11610440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charged particles moving through air ionise the molecules, notably also N</a:t>
            </a:r>
            <a:r>
              <a:rPr lang="en-GB" baseline="-25000" dirty="0"/>
              <a:t>2</a:t>
            </a:r>
            <a:r>
              <a:rPr lang="en-GB" dirty="0"/>
              <a:t>,</a:t>
            </a:r>
          </a:p>
          <a:p>
            <a:pPr marL="0" indent="0">
              <a:buNone/>
            </a:pPr>
            <a:r>
              <a:rPr lang="en-GB" dirty="0"/>
              <a:t>nitrogen deexcites to the ground state emitting purple/UV light</a:t>
            </a:r>
          </a:p>
          <a:p>
            <a:pPr marL="0" indent="0">
              <a:buNone/>
            </a:pPr>
            <a:r>
              <a:rPr lang="en-GB" dirty="0"/>
              <a:t>	amount fluorescence light 	⬌ total charged particle track length</a:t>
            </a:r>
          </a:p>
          <a:p>
            <a:pPr marL="0" indent="0">
              <a:buNone/>
            </a:pPr>
            <a:r>
              <a:rPr lang="en-GB" dirty="0"/>
              <a:t>						⬌ #charged particles in the EAS</a:t>
            </a:r>
          </a:p>
          <a:p>
            <a:pPr marL="0" indent="0">
              <a:buNone/>
            </a:pPr>
            <a:r>
              <a:rPr lang="en-GB" dirty="0"/>
              <a:t>						⬌ energy of the EAS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					</a:t>
            </a:r>
            <a:r>
              <a:rPr lang="en-GB" dirty="0" err="1"/>
              <a:t>Gaisser-Hillas</a:t>
            </a:r>
            <a:r>
              <a:rPr lang="en-GB" dirty="0"/>
              <a:t> function: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						X, X</a:t>
            </a:r>
            <a:r>
              <a:rPr lang="en-GB" baseline="-25000" dirty="0"/>
              <a:t>0</a:t>
            </a:r>
            <a:r>
              <a:rPr lang="en-GB" dirty="0"/>
              <a:t>, </a:t>
            </a:r>
            <a:r>
              <a:rPr lang="en-GB" dirty="0" err="1"/>
              <a:t>X</a:t>
            </a:r>
            <a:r>
              <a:rPr lang="en-GB" baseline="-25000" dirty="0" err="1"/>
              <a:t>max</a:t>
            </a:r>
            <a:r>
              <a:rPr lang="en-GB" dirty="0"/>
              <a:t> in g/cm</a:t>
            </a:r>
            <a:r>
              <a:rPr lang="en-GB" baseline="30000" dirty="0"/>
              <a:t>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13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B7D10B-C672-4C47-86EC-5917E31518DD}"/>
              </a:ext>
            </a:extLst>
          </p:cNvPr>
          <p:cNvGrpSpPr/>
          <p:nvPr/>
        </p:nvGrpSpPr>
        <p:grpSpPr>
          <a:xfrm>
            <a:off x="0" y="2729132"/>
            <a:ext cx="5872470" cy="3882683"/>
            <a:chOff x="182880" y="2616591"/>
            <a:chExt cx="5872470" cy="388268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480D1E0-6A9B-F74B-9E4A-CC2402D13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2644726"/>
              <a:ext cx="5872470" cy="385454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D9E230-78BD-C948-8478-4BD32DF75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225" t="30978" r="67935" b="56082"/>
            <a:stretch/>
          </p:blipFill>
          <p:spPr>
            <a:xfrm>
              <a:off x="844061" y="2616591"/>
              <a:ext cx="5134708" cy="35169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AF4567E-099A-6548-83E8-FC79D2972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295" y="4488803"/>
            <a:ext cx="6105492" cy="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33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Fluorescence detectors: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9BE3-3C56-D04E-88E6-98D774E01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560" y="963071"/>
            <a:ext cx="11610440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Relative and absolute PMT response calibration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33AEFA-E5A9-9E40-B1D8-5440FED81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0" y="1637070"/>
            <a:ext cx="4653702" cy="45572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B8A560-A876-6A4D-8970-4A80F197D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283" y="1402016"/>
            <a:ext cx="6466741" cy="504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69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Fluorescence detectors: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9BE3-3C56-D04E-88E6-98D774E01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560" y="963071"/>
            <a:ext cx="11610440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Detected light yield influenced by:</a:t>
            </a:r>
          </a:p>
          <a:p>
            <a:r>
              <a:rPr lang="en-GB" dirty="0"/>
              <a:t>Light production in the atmosphere</a:t>
            </a:r>
          </a:p>
          <a:p>
            <a:r>
              <a:rPr lang="en-GB" dirty="0"/>
              <a:t>Light scattering and absorption in the atmosphere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Calibration and correction using:</a:t>
            </a:r>
          </a:p>
          <a:p>
            <a:r>
              <a:rPr lang="en-GB" dirty="0"/>
              <a:t>Calibrated laser shots into the atmosphere</a:t>
            </a:r>
          </a:p>
          <a:p>
            <a:r>
              <a:rPr lang="en-GB" dirty="0"/>
              <a:t>LIDAR measurements</a:t>
            </a:r>
          </a:p>
          <a:p>
            <a:r>
              <a:rPr lang="en-GB" dirty="0"/>
              <a:t>Weather observation (also balloon weather probes)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Intrinsic resolution: ~10%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77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Fluorescence detectors: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9BE3-3C56-D04E-88E6-98D774E01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560" y="963071"/>
            <a:ext cx="11610440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Converting fluorescence yield in EAS energy deposition:</a:t>
            </a:r>
          </a:p>
          <a:p>
            <a:r>
              <a:rPr lang="en-GB" dirty="0"/>
              <a:t>Fluorescence light</a:t>
            </a:r>
          </a:p>
          <a:p>
            <a:r>
              <a:rPr lang="en-GB" dirty="0"/>
              <a:t>Cherenkov light</a:t>
            </a:r>
          </a:p>
          <a:p>
            <a:r>
              <a:rPr lang="en-GB" dirty="0"/>
              <a:t>Scattered Cherenkov light</a:t>
            </a:r>
          </a:p>
          <a:p>
            <a:pPr marL="0" indent="0">
              <a:buNone/>
            </a:pPr>
            <a:endParaRPr lang="en-GB" sz="300" dirty="0"/>
          </a:p>
          <a:p>
            <a:pPr marL="0" indent="0">
              <a:buNone/>
            </a:pPr>
            <a:r>
              <a:rPr lang="en-GB" dirty="0"/>
              <a:t>Converting EAS energy deposition in to primary cosmic ray energy:</a:t>
            </a:r>
          </a:p>
          <a:p>
            <a:r>
              <a:rPr lang="en-GB" dirty="0"/>
              <a:t>Monte Carlo simulation of air showers</a:t>
            </a:r>
          </a:p>
          <a:p>
            <a:r>
              <a:rPr lang="en-GB" dirty="0"/>
              <a:t>Relatively, independent of interaction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18239D-2DD1-8C41-9AC9-889FE9B7B2C4}"/>
              </a:ext>
            </a:extLst>
          </p:cNvPr>
          <p:cNvSpPr txBox="1"/>
          <p:nvPr/>
        </p:nvSpPr>
        <p:spPr>
          <a:xfrm>
            <a:off x="5159969" y="1533832"/>
            <a:ext cx="6541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Yield measure over (low) energy range of particle</a:t>
            </a:r>
          </a:p>
          <a:p>
            <a:r>
              <a:rPr lang="en-GB" sz="2400" dirty="0"/>
              <a:t>energies in the lab, e.g. by the AIRFLY collaboration</a:t>
            </a:r>
          </a:p>
          <a:p>
            <a:r>
              <a:rPr lang="en-GB" sz="2400" dirty="0"/>
              <a:t>About 14% systematic uncertainty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D9E46-11F2-474C-B55D-601617E06C71}"/>
              </a:ext>
            </a:extLst>
          </p:cNvPr>
          <p:cNvSpPr txBox="1"/>
          <p:nvPr/>
        </p:nvSpPr>
        <p:spPr>
          <a:xfrm>
            <a:off x="5194383" y="4739149"/>
            <a:ext cx="45754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About 10% systematic uncertainty</a:t>
            </a:r>
          </a:p>
          <a:p>
            <a:endParaRPr lang="en-GB" sz="2400" dirty="0"/>
          </a:p>
          <a:p>
            <a:r>
              <a:rPr lang="en-GB" sz="2400" dirty="0"/>
              <a:t>Total systematic uncertainty: ~ 20%</a:t>
            </a:r>
          </a:p>
        </p:txBody>
      </p:sp>
    </p:spTree>
    <p:extLst>
      <p:ext uri="{BB962C8B-B14F-4D97-AF65-F5344CB8AC3E}">
        <p14:creationId xmlns:p14="http://schemas.microsoft.com/office/powerpoint/2010/main" val="908917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323B19-A55C-464E-B425-58C98F78D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0287" y="0"/>
            <a:ext cx="2731714" cy="26728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Fluorescence detectors: direction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9BE3-3C56-D04E-88E6-98D774E01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560" y="963071"/>
            <a:ext cx="11610440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For direction</a:t>
            </a:r>
          </a:p>
          <a:p>
            <a:pPr marL="0" indent="0">
              <a:buNone/>
            </a:pPr>
            <a:r>
              <a:rPr lang="en-GB" dirty="0"/>
              <a:t>Transverse:	imaging detector		Depth:	timing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17</a:t>
            </a:fld>
            <a:endParaRPr lang="en-US"/>
          </a:p>
        </p:txBody>
      </p:sp>
      <p:pic>
        <p:nvPicPr>
          <p:cNvPr id="7" name="Effekt-1080p.mov">
            <a:hlinkClick r:id="" action="ppaction://media"/>
            <a:extLst>
              <a:ext uri="{FF2B5EF4-FFF2-40B4-BE49-F238E27FC236}">
                <a16:creationId xmlns:a16="http://schemas.microsoft.com/office/drawing/2014/main" id="{ADDF9F86-42AC-7D42-A9D2-636E9C1915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484265"/>
            <a:ext cx="9650437" cy="407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2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Fluorescence detectors: </a:t>
            </a:r>
            <a:r>
              <a:rPr lang="en-GB" dirty="0" err="1"/>
              <a:t>X</a:t>
            </a:r>
            <a:r>
              <a:rPr lang="en-GB" baseline="-25000" dirty="0" err="1"/>
              <a:t>max</a:t>
            </a:r>
            <a:endParaRPr lang="en-GB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9BE3-3C56-D04E-88E6-98D774E01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560" y="963071"/>
            <a:ext cx="11610440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charged particles moving through air ionise the molecules, notably also N</a:t>
            </a:r>
            <a:r>
              <a:rPr lang="en-GB" baseline="-25000" dirty="0"/>
              <a:t>2</a:t>
            </a:r>
            <a:r>
              <a:rPr lang="en-GB" dirty="0"/>
              <a:t>,</a:t>
            </a:r>
          </a:p>
          <a:p>
            <a:pPr marL="0" indent="0">
              <a:buNone/>
            </a:pPr>
            <a:r>
              <a:rPr lang="en-GB" dirty="0"/>
              <a:t>nitrogen deexcites to the ground state emitting purple/UV light</a:t>
            </a:r>
          </a:p>
          <a:p>
            <a:pPr marL="0" indent="0">
              <a:buNone/>
            </a:pPr>
            <a:r>
              <a:rPr lang="en-GB" dirty="0"/>
              <a:t>amount fluorescence light 	⬌ total charged particle track length</a:t>
            </a:r>
          </a:p>
          <a:p>
            <a:pPr marL="0" indent="0">
              <a:buNone/>
            </a:pPr>
            <a:r>
              <a:rPr lang="en-GB" dirty="0"/>
              <a:t>					⬌ #charged particles in the EAS</a:t>
            </a:r>
          </a:p>
          <a:p>
            <a:pPr marL="0" indent="0">
              <a:buNone/>
            </a:pPr>
            <a:r>
              <a:rPr lang="en-GB" dirty="0"/>
              <a:t>					⬌ energy of the EAS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Can do this along the shower path	⇒ number particles along the shower</a:t>
            </a:r>
          </a:p>
          <a:p>
            <a:pPr marL="0" indent="0">
              <a:buNone/>
            </a:pPr>
            <a:r>
              <a:rPr lang="en-GB" dirty="0"/>
              <a:t>						⇒ maximum defines </a:t>
            </a:r>
            <a:r>
              <a:rPr lang="en-GB" dirty="0" err="1"/>
              <a:t>X</a:t>
            </a:r>
            <a:r>
              <a:rPr lang="en-GB" baseline="-25000" dirty="0" err="1"/>
              <a:t>max</a:t>
            </a:r>
            <a:r>
              <a:rPr lang="en-GB" dirty="0"/>
              <a:t> position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39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Fluorescence detectors: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9BE3-3C56-D04E-88E6-98D774E01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560" y="963071"/>
            <a:ext cx="11610440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Direction					Energy		      </a:t>
            </a:r>
            <a:r>
              <a:rPr lang="en-GB" dirty="0" err="1"/>
              <a:t>X</a:t>
            </a:r>
            <a:r>
              <a:rPr lang="en-GB" baseline="-25000" dirty="0" err="1"/>
              <a:t>max</a:t>
            </a:r>
            <a:endParaRPr lang="en-GB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E47E26-FF2B-5347-9D7E-E34357DB8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81" y="2106442"/>
            <a:ext cx="5652559" cy="34221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5E5248-76AB-4B45-8AB4-7E19955F6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513" y="2801214"/>
            <a:ext cx="5532902" cy="252389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D037E1C-A2E1-404D-9B5B-AD06BF5B7050}"/>
              </a:ext>
            </a:extLst>
          </p:cNvPr>
          <p:cNvCxnSpPr/>
          <p:nvPr/>
        </p:nvCxnSpPr>
        <p:spPr>
          <a:xfrm>
            <a:off x="9622302" y="1491175"/>
            <a:ext cx="0" cy="15474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787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3"/>
          <p:cNvSpPr>
            <a:spLocks noGrp="1"/>
          </p:cNvSpPr>
          <p:nvPr>
            <p:ph type="title"/>
          </p:nvPr>
        </p:nvSpPr>
        <p:spPr>
          <a:xfrm>
            <a:off x="0" y="126563"/>
            <a:ext cx="12192000" cy="482203"/>
          </a:xfrm>
        </p:spPr>
        <p:txBody>
          <a:bodyPr/>
          <a:lstStyle/>
          <a:p>
            <a:pPr algn="ctr"/>
            <a:r>
              <a:rPr lang="en-GB" sz="2800" dirty="0"/>
              <a:t>Direct detection of cosmic rays in space/at high altitudes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5pPr>
            <a:lvl6pPr marL="2286000" algn="l" defTabSz="457200" rtl="0" eaLnBrk="1" latinLnBrk="0" hangingPunct="1"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6pPr>
            <a:lvl7pPr marL="2743200" algn="l" defTabSz="457200" rtl="0" eaLnBrk="1" latinLnBrk="0" hangingPunct="1"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7pPr>
            <a:lvl8pPr marL="3200400" algn="l" defTabSz="457200" rtl="0" eaLnBrk="1" latinLnBrk="0" hangingPunct="1"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8pPr>
            <a:lvl9pPr marL="3657600" algn="l" defTabSz="457200" rtl="0" eaLnBrk="1" latinLnBrk="0" hangingPunct="1"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9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</a:t>
            </a:fld>
            <a:r>
              <a:rPr lang="nl-NL"/>
              <a:t>	Topical Lectures: Cosmic Rays, 23-25 March 2015 (SdJ)</a:t>
            </a:r>
            <a:endParaRPr lang="nl-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3755" b="13755"/>
          <a:stretch>
            <a:fillRect/>
          </a:stretch>
        </p:blipFill>
        <p:spPr>
          <a:xfrm>
            <a:off x="6702855" y="619933"/>
            <a:ext cx="5489145" cy="298432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29" y="770994"/>
            <a:ext cx="3917399" cy="2359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05683" y="946054"/>
            <a:ext cx="22961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Direct detection by</a:t>
            </a:r>
          </a:p>
          <a:p>
            <a:pPr marL="401822" indent="-401822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satellites and</a:t>
            </a:r>
          </a:p>
          <a:p>
            <a:pPr marL="401822" indent="-401822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balloon missions</a:t>
            </a:r>
          </a:p>
          <a:p>
            <a:pPr marL="401822" indent="-401822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Typical</a:t>
            </a: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particle detectors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58135" y="5137990"/>
            <a:ext cx="3403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Limited size detectors</a:t>
            </a:r>
          </a:p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therefore</a:t>
            </a:r>
          </a:p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maximum energy reach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156F92-63F6-CA47-9262-BC460A789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5478" y="3348807"/>
            <a:ext cx="2629546" cy="17984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D8BF94-2E81-8E46-BC23-8062CF381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716" y="3900245"/>
            <a:ext cx="4680488" cy="26322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386D9E-6907-8B46-B03A-2C925F7AB3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90073"/>
            <a:ext cx="2574615" cy="268120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6839E7-A195-3C4F-9E0D-FACB193BC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087AC-B478-624A-A52E-61BF5643D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</p:spTree>
    <p:extLst>
      <p:ext uri="{BB962C8B-B14F-4D97-AF65-F5344CB8AC3E}">
        <p14:creationId xmlns:p14="http://schemas.microsoft.com/office/powerpoint/2010/main" val="1558025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Hybrid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20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EDC47F3-8D64-A04B-B0D6-3FC15A1EF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942609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Hybrid Detector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AD7477D-137B-944E-8C11-D54A69B25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807"/>
            <a:ext cx="12212989" cy="686980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23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3"/>
          <p:cNvSpPr>
            <a:spLocks noGrp="1"/>
          </p:cNvSpPr>
          <p:nvPr>
            <p:ph type="title"/>
          </p:nvPr>
        </p:nvSpPr>
        <p:spPr>
          <a:xfrm>
            <a:off x="1524000" y="126563"/>
            <a:ext cx="9144000" cy="482203"/>
          </a:xfrm>
        </p:spPr>
        <p:txBody>
          <a:bodyPr/>
          <a:lstStyle/>
          <a:p>
            <a:pPr algn="ctr"/>
            <a:r>
              <a:rPr lang="en-GB" sz="2672" dirty="0">
                <a:latin typeface="Arial" pitchFamily="-1" charset="0"/>
                <a:ea typeface="ＭＳ Ｐゴシック" pitchFamily="-1" charset="-128"/>
              </a:rPr>
              <a:t>Detection of high-energy cosmic rays</a:t>
            </a:r>
            <a:endParaRPr lang="en-GB" sz="2672" i="1" dirty="0">
              <a:latin typeface="Arial" pitchFamily="-1" charset="0"/>
              <a:ea typeface="ＭＳ Ｐゴシック" pitchFamily="-1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172" y="589359"/>
            <a:ext cx="2196703" cy="2816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95" y="3697644"/>
            <a:ext cx="3858002" cy="257099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538" y="3696890"/>
            <a:ext cx="3395618" cy="254490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Content Placeholder 19" descr="Auger_Hybrid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03156" y="642937"/>
            <a:ext cx="3750469" cy="281285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809750" y="589360"/>
            <a:ext cx="8733234" cy="5679281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GB" sz="1687" b="1" dirty="0" err="1">
                <a:solidFill>
                  <a:srgbClr val="FFFF00"/>
                </a:solidFill>
                <a:ea typeface="ＭＳ Ｐゴシック" pitchFamily="1" charset="-128"/>
              </a:rPr>
              <a:t>Agasa</a:t>
            </a:r>
            <a:r>
              <a:rPr lang="en-GB" sz="1687" b="1" dirty="0">
                <a:solidFill>
                  <a:srgbClr val="FFFF00"/>
                </a:solidFill>
                <a:ea typeface="ＭＳ Ｐゴシック" pitchFamily="1" charset="-128"/>
              </a:rPr>
              <a:t>						Pierre Auger Observatory (Auger)</a:t>
            </a:r>
            <a:endParaRPr lang="en-GB" sz="1687" dirty="0">
              <a:solidFill>
                <a:srgbClr val="FFFF00"/>
              </a:solidFill>
              <a:ea typeface="ＭＳ Ｐゴシック" pitchFamily="1" charset="-128"/>
            </a:endParaRPr>
          </a:p>
          <a:p>
            <a:pPr>
              <a:defRPr/>
            </a:pPr>
            <a:r>
              <a:rPr lang="en-GB" sz="1687" dirty="0">
                <a:solidFill>
                  <a:srgbClr val="FFFF00"/>
                </a:solidFill>
                <a:ea typeface="ＭＳ Ｐゴシック" pitchFamily="1" charset="-128"/>
              </a:rPr>
              <a:t>100 km</a:t>
            </a:r>
            <a:r>
              <a:rPr lang="en-GB" sz="1687" baseline="30000" dirty="0">
                <a:solidFill>
                  <a:srgbClr val="FFFF00"/>
                </a:solidFill>
                <a:ea typeface="ＭＳ Ｐゴシック" pitchFamily="1" charset="-128"/>
              </a:rPr>
              <a:t>2</a:t>
            </a:r>
            <a:r>
              <a:rPr lang="en-GB" sz="1687" dirty="0">
                <a:solidFill>
                  <a:srgbClr val="FFFF00"/>
                </a:solidFill>
                <a:ea typeface="ＭＳ Ｐゴシック" pitchFamily="1" charset="-128"/>
              </a:rPr>
              <a:t>						3000 km</a:t>
            </a:r>
            <a:r>
              <a:rPr lang="en-GB" sz="1687" baseline="30000" dirty="0">
                <a:solidFill>
                  <a:srgbClr val="FFFF00"/>
                </a:solidFill>
                <a:ea typeface="ＭＳ Ｐゴシック" pitchFamily="1" charset="-128"/>
              </a:rPr>
              <a:t>2</a:t>
            </a:r>
          </a:p>
          <a:p>
            <a:pPr>
              <a:defRPr/>
            </a:pPr>
            <a:r>
              <a:rPr lang="en-GB" sz="1687" dirty="0">
                <a:solidFill>
                  <a:srgbClr val="FFFF00"/>
                </a:solidFill>
                <a:ea typeface="ＭＳ Ｐゴシック" pitchFamily="1" charset="-128"/>
              </a:rPr>
              <a:t>surface detectors					surface detectors &amp;</a:t>
            </a:r>
          </a:p>
          <a:p>
            <a:pPr>
              <a:defRPr/>
            </a:pPr>
            <a:r>
              <a:rPr lang="en-GB" sz="1687" dirty="0">
                <a:solidFill>
                  <a:srgbClr val="FFFF00"/>
                </a:solidFill>
                <a:ea typeface="ＭＳ Ｐゴシック" pitchFamily="1" charset="-128"/>
              </a:rPr>
              <a:t>							fluorescence telescopes</a:t>
            </a:r>
          </a:p>
          <a:p>
            <a:pPr>
              <a:defRPr/>
            </a:pPr>
            <a:endParaRPr lang="en-GB" sz="1687" b="1" dirty="0">
              <a:solidFill>
                <a:srgbClr val="FFFF00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1687" b="1" dirty="0">
              <a:solidFill>
                <a:srgbClr val="FFFF00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1687" b="1" dirty="0">
              <a:solidFill>
                <a:srgbClr val="FFFF00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1687" b="1" dirty="0">
              <a:solidFill>
                <a:srgbClr val="FFFF00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1687" b="1" dirty="0">
              <a:solidFill>
                <a:srgbClr val="FFFF00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1687" b="1" dirty="0">
              <a:solidFill>
                <a:srgbClr val="FFFF00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1687" b="1" dirty="0">
              <a:solidFill>
                <a:srgbClr val="FFFF00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1687" b="1" dirty="0">
              <a:solidFill>
                <a:srgbClr val="FFFF00"/>
              </a:solidFill>
              <a:ea typeface="ＭＳ Ｐゴシック" pitchFamily="1" charset="-128"/>
            </a:endParaRPr>
          </a:p>
          <a:p>
            <a:pPr>
              <a:defRPr/>
            </a:pPr>
            <a:r>
              <a:rPr lang="en-GB" sz="1687" b="1" dirty="0" err="1">
                <a:solidFill>
                  <a:srgbClr val="FFFF00"/>
                </a:solidFill>
                <a:ea typeface="ＭＳ Ｐゴシック" pitchFamily="1" charset="-128"/>
              </a:rPr>
              <a:t>HiRes</a:t>
            </a:r>
            <a:r>
              <a:rPr lang="en-GB" sz="1687" b="1" dirty="0">
                <a:solidFill>
                  <a:srgbClr val="FFFF00"/>
                </a:solidFill>
                <a:ea typeface="ＭＳ Ｐゴシック" pitchFamily="1" charset="-128"/>
              </a:rPr>
              <a:t>							Telescope Array (TA)</a:t>
            </a:r>
          </a:p>
          <a:p>
            <a:pPr>
              <a:defRPr/>
            </a:pPr>
            <a:r>
              <a:rPr lang="en-GB" sz="1687" dirty="0">
                <a:solidFill>
                  <a:srgbClr val="FFFF00"/>
                </a:solidFill>
                <a:ea typeface="ＭＳ Ｐゴシック" pitchFamily="1" charset="-128"/>
              </a:rPr>
              <a:t>?? km</a:t>
            </a:r>
            <a:r>
              <a:rPr lang="en-GB" sz="1687" baseline="30000" dirty="0">
                <a:solidFill>
                  <a:srgbClr val="FFFF00"/>
                </a:solidFill>
                <a:ea typeface="ＭＳ Ｐゴシック" pitchFamily="1" charset="-128"/>
              </a:rPr>
              <a:t>2</a:t>
            </a:r>
            <a:r>
              <a:rPr lang="en-GB" sz="1687" dirty="0">
                <a:solidFill>
                  <a:srgbClr val="FFFF00"/>
                </a:solidFill>
                <a:ea typeface="ＭＳ Ｐゴシック" pitchFamily="1" charset="-128"/>
              </a:rPr>
              <a:t>						750 km</a:t>
            </a:r>
            <a:r>
              <a:rPr lang="en-GB" sz="1687" baseline="30000" dirty="0">
                <a:solidFill>
                  <a:srgbClr val="FFFF00"/>
                </a:solidFill>
                <a:ea typeface="ＭＳ Ｐゴシック" pitchFamily="1" charset="-128"/>
              </a:rPr>
              <a:t>2</a:t>
            </a:r>
          </a:p>
          <a:p>
            <a:pPr>
              <a:defRPr/>
            </a:pPr>
            <a:r>
              <a:rPr lang="en-GB" sz="1687" dirty="0">
                <a:solidFill>
                  <a:srgbClr val="FFFF00"/>
                </a:solidFill>
                <a:ea typeface="ＭＳ Ｐゴシック" pitchFamily="1" charset="-128"/>
              </a:rPr>
              <a:t>fluorescence telescopes				surface detectors &amp;</a:t>
            </a:r>
          </a:p>
          <a:p>
            <a:pPr>
              <a:defRPr/>
            </a:pPr>
            <a:r>
              <a:rPr lang="en-GB" sz="1687" dirty="0">
                <a:solidFill>
                  <a:srgbClr val="FFFF00"/>
                </a:solidFill>
                <a:ea typeface="ＭＳ Ｐゴシック" pitchFamily="1" charset="-128"/>
              </a:rPr>
              <a:t>							fluorescence telescopes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060031" y="1422894"/>
            <a:ext cx="3864506" cy="3452715"/>
            <a:chOff x="3454400" y="728272"/>
            <a:chExt cx="5496186" cy="4910528"/>
          </a:xfrm>
        </p:grpSpPr>
        <p:pic>
          <p:nvPicPr>
            <p:cNvPr id="14" name="Picture 13" descr="quadriple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54400" y="728272"/>
              <a:ext cx="5496186" cy="4910528"/>
            </a:xfrm>
            <a:prstGeom prst="rect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3682999" y="4495800"/>
              <a:ext cx="4123659" cy="869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7" dirty="0">
                  <a:solidFill>
                    <a:srgbClr val="FFFF00"/>
                  </a:solidFill>
                  <a:latin typeface="Arial"/>
                  <a:cs typeface="Arial"/>
                </a:rPr>
                <a:t>Hybrid detection</a:t>
              </a:r>
            </a:p>
            <a:p>
              <a:r>
                <a:rPr lang="en-US" sz="1687" dirty="0">
                  <a:solidFill>
                    <a:srgbClr val="FFFF00"/>
                  </a:solidFill>
                  <a:latin typeface="Arial"/>
                  <a:cs typeface="Arial"/>
                </a:rPr>
                <a:t>@ Pierre Auger Observatory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5pPr>
            <a:lvl6pPr marL="2286000" algn="l" defTabSz="457200" rtl="0" eaLnBrk="1" latinLnBrk="0" hangingPunct="1"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6pPr>
            <a:lvl7pPr marL="2743200" algn="l" defTabSz="457200" rtl="0" eaLnBrk="1" latinLnBrk="0" hangingPunct="1"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7pPr>
            <a:lvl8pPr marL="3200400" algn="l" defTabSz="457200" rtl="0" eaLnBrk="1" latinLnBrk="0" hangingPunct="1"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8pPr>
            <a:lvl9pPr marL="3657600" algn="l" defTabSz="457200" rtl="0" eaLnBrk="1" latinLnBrk="0" hangingPunct="1"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9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22</a:t>
            </a:fld>
            <a:r>
              <a:rPr lang="nl-NL"/>
              <a:t>	Topical Lectures: Cosmic Rays, 23-25 March 2015 (SdJ)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E2F17A-B520-CE44-A306-EA7C89FE9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C38E7E-42B7-EC4C-A75E-F1A8CF777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</p:spTree>
    <p:extLst>
      <p:ext uri="{BB962C8B-B14F-4D97-AF65-F5344CB8AC3E}">
        <p14:creationId xmlns:p14="http://schemas.microsoft.com/office/powerpoint/2010/main" val="29184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Dedicated muon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9BE3-3C56-D04E-88E6-98D774E01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Shield for EM particle: go underground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23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B3CDA3-786F-BA4F-AACD-913950A27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676" y="1717773"/>
            <a:ext cx="6777045" cy="46478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09ADE7-443D-2942-9742-606724F7E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95" y="1645919"/>
            <a:ext cx="4668941" cy="46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59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ADEB725-15F6-0346-8C1F-3C8DC38B1167}"/>
              </a:ext>
            </a:extLst>
          </p:cNvPr>
          <p:cNvSpPr/>
          <p:nvPr/>
        </p:nvSpPr>
        <p:spPr>
          <a:xfrm>
            <a:off x="0" y="0"/>
            <a:ext cx="12192000" cy="3580025"/>
          </a:xfrm>
          <a:prstGeom prst="rect">
            <a:avLst/>
          </a:prstGeom>
          <a:solidFill>
            <a:srgbClr val="ED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Radio detection of Cosmic Rays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24</a:t>
            </a:fld>
            <a:endParaRPr lang="en-US"/>
          </a:p>
        </p:txBody>
      </p:sp>
      <p:pic>
        <p:nvPicPr>
          <p:cNvPr id="10" name="Picture 9" descr="SD+RD+FD.jpg">
            <a:extLst>
              <a:ext uri="{FF2B5EF4-FFF2-40B4-BE49-F238E27FC236}">
                <a16:creationId xmlns:a16="http://schemas.microsoft.com/office/drawing/2014/main" id="{C019CF21-E56E-2942-AF4D-79175F647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6" y="3283161"/>
            <a:ext cx="12215488" cy="3581882"/>
          </a:xfrm>
          <a:prstGeom prst="rect">
            <a:avLst/>
          </a:prstGeom>
        </p:spPr>
      </p:pic>
      <p:sp>
        <p:nvSpPr>
          <p:cNvPr id="11" name="Tijdelijke aanduiding voor inhoud 4">
            <a:extLst>
              <a:ext uri="{FF2B5EF4-FFF2-40B4-BE49-F238E27FC236}">
                <a16:creationId xmlns:a16="http://schemas.microsoft.com/office/drawing/2014/main" id="{C428A8C9-64BC-794C-A236-CD2027B6E73B}"/>
              </a:ext>
            </a:extLst>
          </p:cNvPr>
          <p:cNvSpPr txBox="1">
            <a:spLocks/>
          </p:cNvSpPr>
          <p:nvPr/>
        </p:nvSpPr>
        <p:spPr>
          <a:xfrm>
            <a:off x="1863680" y="839265"/>
            <a:ext cx="9174832" cy="5552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800" dirty="0">
                <a:solidFill>
                  <a:schemeClr val="tx1"/>
                </a:solidFill>
                <a:latin typeface="Arial"/>
                <a:ea typeface="ＭＳ Ｐゴシック" pitchFamily="1" charset="-128"/>
                <a:cs typeface="Arial"/>
              </a:rPr>
              <a:t>		Geomagnetic			Charge separation	   	Cherenkov interference</a:t>
            </a:r>
          </a:p>
          <a:p>
            <a:pPr marL="0" indent="0">
              <a:buNone/>
              <a:defRPr/>
            </a:pPr>
            <a:endParaRPr lang="en-GB" sz="1800" dirty="0">
              <a:solidFill>
                <a:schemeClr val="tx1"/>
              </a:solidFill>
              <a:latin typeface="Arial"/>
              <a:ea typeface="ＭＳ Ｐゴシック" pitchFamily="1" charset="-128"/>
              <a:cs typeface="Arial"/>
            </a:endParaRPr>
          </a:p>
          <a:p>
            <a:pPr marL="0" indent="0">
              <a:buNone/>
              <a:defRPr/>
            </a:pPr>
            <a:endParaRPr lang="en-GB" sz="1800" dirty="0">
              <a:solidFill>
                <a:schemeClr val="tx1"/>
              </a:solidFill>
              <a:latin typeface="Arial"/>
              <a:ea typeface="ＭＳ Ｐゴシック" pitchFamily="1" charset="-128"/>
              <a:cs typeface="Arial"/>
            </a:endParaRPr>
          </a:p>
          <a:p>
            <a:pPr marL="0" indent="0">
              <a:buNone/>
              <a:defRPr/>
            </a:pPr>
            <a:endParaRPr lang="en-GB" sz="1800" dirty="0">
              <a:solidFill>
                <a:schemeClr val="tx1"/>
              </a:solidFill>
              <a:latin typeface="Arial"/>
              <a:ea typeface="ＭＳ Ｐゴシック" pitchFamily="1" charset="-128"/>
              <a:cs typeface="Arial"/>
            </a:endParaRPr>
          </a:p>
          <a:p>
            <a:pPr marL="0" indent="0">
              <a:buNone/>
              <a:defRPr/>
            </a:pPr>
            <a:endParaRPr lang="en-GB" sz="1800" dirty="0">
              <a:solidFill>
                <a:schemeClr val="tx1"/>
              </a:solidFill>
              <a:latin typeface="Arial"/>
              <a:ea typeface="ＭＳ Ｐゴシック" pitchFamily="1" charset="-128"/>
              <a:cs typeface="Arial"/>
            </a:endParaRPr>
          </a:p>
          <a:p>
            <a:pPr marL="0" indent="0">
              <a:buNone/>
              <a:defRPr/>
            </a:pPr>
            <a:endParaRPr lang="en-GB" sz="1800" dirty="0">
              <a:solidFill>
                <a:schemeClr val="tx1"/>
              </a:solidFill>
              <a:latin typeface="Arial"/>
              <a:ea typeface="ＭＳ Ｐゴシック" pitchFamily="1" charset="-128"/>
              <a:cs typeface="Arial"/>
            </a:endParaRPr>
          </a:p>
          <a:p>
            <a:pPr marL="0" indent="0">
              <a:buNone/>
              <a:defRPr/>
            </a:pPr>
            <a:endParaRPr lang="en-GB" sz="1800" dirty="0">
              <a:solidFill>
                <a:schemeClr val="tx1"/>
              </a:solidFill>
              <a:latin typeface="Arial"/>
              <a:ea typeface="ＭＳ Ｐゴシック" pitchFamily="1" charset="-128"/>
              <a:cs typeface="Arial"/>
            </a:endParaRPr>
          </a:p>
          <a:p>
            <a:pPr marL="0" indent="0">
              <a:buNone/>
              <a:defRPr/>
            </a:pPr>
            <a:endParaRPr lang="en-GB" sz="1800" dirty="0">
              <a:solidFill>
                <a:schemeClr val="tx1"/>
              </a:solidFill>
              <a:latin typeface="Arial"/>
              <a:ea typeface="ＭＳ Ｐゴシック" pitchFamily="1" charset="-128"/>
              <a:cs typeface="Arial"/>
            </a:endParaRPr>
          </a:p>
          <a:p>
            <a:pPr marL="0" indent="0">
              <a:buNone/>
              <a:defRPr/>
            </a:pPr>
            <a:endParaRPr lang="en-GB" sz="1800" dirty="0">
              <a:solidFill>
                <a:schemeClr val="tx1"/>
              </a:solidFill>
              <a:latin typeface="Arial"/>
              <a:ea typeface="ＭＳ Ｐゴシック" pitchFamily="1" charset="-128"/>
              <a:cs typeface="Arial"/>
            </a:endParaRPr>
          </a:p>
          <a:p>
            <a:pPr marL="0" indent="0">
              <a:buNone/>
              <a:defRPr/>
            </a:pPr>
            <a:r>
              <a:rPr lang="en-GB" sz="1800" dirty="0">
                <a:solidFill>
                  <a:schemeClr val="tx1"/>
                </a:solidFill>
                <a:latin typeface="Arial"/>
                <a:ea typeface="ＭＳ Ｐゴシック" pitchFamily="1" charset="-128"/>
                <a:cs typeface="Arial"/>
              </a:rPr>
              <a:t>Polarisation:</a:t>
            </a:r>
          </a:p>
          <a:p>
            <a:pPr marL="0" indent="0">
              <a:buNone/>
              <a:defRPr/>
            </a:pPr>
            <a:endParaRPr lang="en-GB" sz="1800" dirty="0">
              <a:solidFill>
                <a:schemeClr val="tx1"/>
              </a:solidFill>
              <a:latin typeface="Arial"/>
              <a:ea typeface="ＭＳ Ｐゴシック" pitchFamily="1" charset="-128"/>
              <a:cs typeface="Arial"/>
            </a:endParaRPr>
          </a:p>
          <a:p>
            <a:pPr marL="0" indent="0">
              <a:buNone/>
              <a:defRPr/>
            </a:pPr>
            <a:endParaRPr lang="en-GB" sz="1800" dirty="0">
              <a:solidFill>
                <a:schemeClr val="tx1"/>
              </a:solidFill>
              <a:latin typeface="Arial"/>
              <a:ea typeface="ＭＳ Ｐゴシック" pitchFamily="1" charset="-128"/>
              <a:cs typeface="Arial"/>
            </a:endParaRPr>
          </a:p>
          <a:p>
            <a:pPr marL="0" indent="0">
              <a:buNone/>
              <a:defRPr/>
            </a:pPr>
            <a:endParaRPr lang="en-GB" sz="1800" dirty="0">
              <a:solidFill>
                <a:schemeClr val="tx1"/>
              </a:solidFill>
              <a:latin typeface="Arial"/>
              <a:ea typeface="ＭＳ Ｐゴシック" pitchFamily="1" charset="-128"/>
              <a:cs typeface="Arial"/>
            </a:endParaRPr>
          </a:p>
          <a:p>
            <a:pPr marL="0" indent="0">
              <a:buNone/>
              <a:defRPr/>
            </a:pPr>
            <a:endParaRPr lang="en-GB" sz="2400" dirty="0">
              <a:solidFill>
                <a:schemeClr val="bg1"/>
              </a:solidFill>
              <a:latin typeface="Arial"/>
              <a:ea typeface="ＭＳ Ｐゴシック" pitchFamily="1" charset="-128"/>
              <a:cs typeface="Arial"/>
            </a:endParaRPr>
          </a:p>
          <a:p>
            <a:pPr marL="0" indent="0">
              <a:buNone/>
              <a:defRPr/>
            </a:pPr>
            <a:r>
              <a:rPr lang="en-GB" sz="2400" dirty="0">
                <a:solidFill>
                  <a:schemeClr val="bg1"/>
                </a:solidFill>
                <a:latin typeface="Arial"/>
                <a:ea typeface="ＭＳ Ｐゴシック" pitchFamily="1" charset="-128"/>
                <a:cs typeface="Arial"/>
              </a:rPr>
              <a:t>Project in v</a:t>
            </a:r>
            <a:r>
              <a:rPr lang="en-GB" sz="1800" dirty="0">
                <a:solidFill>
                  <a:schemeClr val="bg1"/>
                </a:solidFill>
                <a:latin typeface="Arial"/>
                <a:ea typeface="ＭＳ Ｐゴシック" pitchFamily="1" charset="-128"/>
                <a:cs typeface="Arial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Arial"/>
                <a:ea typeface="ＭＳ Ｐゴシック" pitchFamily="1" charset="-128"/>
                <a:cs typeface="Arial"/>
              </a:rPr>
              <a:t>×</a:t>
            </a:r>
            <a:r>
              <a:rPr lang="en-GB" sz="1800" dirty="0">
                <a:solidFill>
                  <a:schemeClr val="bg1"/>
                </a:solidFill>
                <a:latin typeface="Arial"/>
                <a:ea typeface="ＭＳ Ｐゴシック" pitchFamily="1" charset="-128"/>
                <a:cs typeface="Arial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Arial"/>
                <a:ea typeface="ＭＳ Ｐゴシック" pitchFamily="1" charset="-128"/>
                <a:cs typeface="Arial"/>
              </a:rPr>
              <a:t>B and v</a:t>
            </a:r>
            <a:r>
              <a:rPr lang="en-GB" sz="1800" dirty="0">
                <a:solidFill>
                  <a:schemeClr val="bg1"/>
                </a:solidFill>
                <a:latin typeface="Arial"/>
                <a:ea typeface="ＭＳ Ｐゴシック" pitchFamily="1" charset="-128"/>
                <a:cs typeface="Arial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Arial"/>
                <a:ea typeface="ＭＳ Ｐゴシック" pitchFamily="1" charset="-128"/>
                <a:cs typeface="Arial"/>
              </a:rPr>
              <a:t>×</a:t>
            </a:r>
            <a:r>
              <a:rPr lang="en-GB" sz="1800" dirty="0">
                <a:solidFill>
                  <a:schemeClr val="bg1"/>
                </a:solidFill>
                <a:latin typeface="Arial"/>
                <a:ea typeface="ＭＳ Ｐゴシック" pitchFamily="1" charset="-128"/>
                <a:cs typeface="Arial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Arial"/>
                <a:ea typeface="ＭＳ Ｐゴシック" pitchFamily="1" charset="-128"/>
                <a:cs typeface="Arial"/>
              </a:rPr>
              <a:t>v</a:t>
            </a:r>
            <a:r>
              <a:rPr lang="en-GB" sz="1800" dirty="0">
                <a:solidFill>
                  <a:schemeClr val="bg1"/>
                </a:solidFill>
                <a:latin typeface="Arial"/>
                <a:ea typeface="ＭＳ Ｐゴシック" pitchFamily="1" charset="-128"/>
                <a:cs typeface="Arial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Arial"/>
                <a:ea typeface="ＭＳ Ｐゴシック" pitchFamily="1" charset="-128"/>
                <a:cs typeface="Arial"/>
              </a:rPr>
              <a:t>×</a:t>
            </a:r>
            <a:r>
              <a:rPr lang="en-GB" sz="1800" dirty="0">
                <a:solidFill>
                  <a:schemeClr val="bg1"/>
                </a:solidFill>
                <a:latin typeface="Arial"/>
                <a:ea typeface="ＭＳ Ｐゴシック" pitchFamily="1" charset="-128"/>
                <a:cs typeface="Arial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Arial"/>
                <a:ea typeface="ＭＳ Ｐゴシック" pitchFamily="1" charset="-128"/>
                <a:cs typeface="Arial"/>
              </a:rPr>
              <a:t>B plane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E62E27-E28D-C149-855E-42C9F284B2C0}"/>
              </a:ext>
            </a:extLst>
          </p:cNvPr>
          <p:cNvSpPr/>
          <p:nvPr/>
        </p:nvSpPr>
        <p:spPr bwMode="auto">
          <a:xfrm rot="1399348">
            <a:off x="2707618" y="1552983"/>
            <a:ext cx="2888825" cy="353580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995D1-9869-4344-AA83-4A1C7661FCAD}"/>
              </a:ext>
            </a:extLst>
          </p:cNvPr>
          <p:cNvSpPr/>
          <p:nvPr/>
        </p:nvSpPr>
        <p:spPr bwMode="auto">
          <a:xfrm rot="1399348">
            <a:off x="6797603" y="1756576"/>
            <a:ext cx="2888825" cy="353580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04E100-32FA-4347-A80A-FAB76AA81965}"/>
              </a:ext>
            </a:extLst>
          </p:cNvPr>
          <p:cNvSpPr/>
          <p:nvPr/>
        </p:nvSpPr>
        <p:spPr bwMode="auto">
          <a:xfrm rot="1399348">
            <a:off x="4879003" y="1642513"/>
            <a:ext cx="2888825" cy="353580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DE3ADF-BB3D-394D-9A80-7848F5C1B71C}"/>
              </a:ext>
            </a:extLst>
          </p:cNvPr>
          <p:cNvGrpSpPr/>
          <p:nvPr/>
        </p:nvGrpSpPr>
        <p:grpSpPr>
          <a:xfrm>
            <a:off x="2614473" y="1236982"/>
            <a:ext cx="1884115" cy="2900718"/>
            <a:chOff x="655830" y="791311"/>
            <a:chExt cx="1771263" cy="217135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B58FA24-B144-7F47-90C8-7ECDC9627BF2}"/>
                </a:ext>
              </a:extLst>
            </p:cNvPr>
            <p:cNvGrpSpPr/>
            <p:nvPr/>
          </p:nvGrpSpPr>
          <p:grpSpPr>
            <a:xfrm rot="1399348">
              <a:off x="1827821" y="791311"/>
              <a:ext cx="599272" cy="1470939"/>
              <a:chOff x="1625600" y="3200400"/>
              <a:chExt cx="465667" cy="838200"/>
            </a:xfrm>
            <a:no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2AADB53F-235D-BD4B-BAE1-F4D9C4A4DA58}"/>
                  </a:ext>
                </a:extLst>
              </p:cNvPr>
              <p:cNvSpPr/>
              <p:nvPr/>
            </p:nvSpPr>
            <p:spPr bwMode="auto">
              <a:xfrm>
                <a:off x="1693333" y="3204633"/>
                <a:ext cx="160867" cy="833967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CF6CEE6-0F4D-C84D-BADB-B7BFF57F6FFC}"/>
                  </a:ext>
                </a:extLst>
              </p:cNvPr>
              <p:cNvSpPr/>
              <p:nvPr/>
            </p:nvSpPr>
            <p:spPr bwMode="auto">
              <a:xfrm>
                <a:off x="1625600" y="3200400"/>
                <a:ext cx="237067" cy="838200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A2C43F7A-792C-A045-8B64-6DE46A1A6AC3}"/>
                  </a:ext>
                </a:extLst>
              </p:cNvPr>
              <p:cNvSpPr/>
              <p:nvPr/>
            </p:nvSpPr>
            <p:spPr bwMode="auto">
              <a:xfrm>
                <a:off x="1778000" y="3200400"/>
                <a:ext cx="84667" cy="838200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AF77E4C1-F421-0C4B-BBFA-EE78AFF7F3EA}"/>
                  </a:ext>
                </a:extLst>
              </p:cNvPr>
              <p:cNvSpPr/>
              <p:nvPr/>
            </p:nvSpPr>
            <p:spPr bwMode="auto">
              <a:xfrm flipH="1">
                <a:off x="1862667" y="3204633"/>
                <a:ext cx="160867" cy="833967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10D1D7A3-3664-A34D-9097-1A4C08FC145C}"/>
                  </a:ext>
                </a:extLst>
              </p:cNvPr>
              <p:cNvSpPr/>
              <p:nvPr/>
            </p:nvSpPr>
            <p:spPr bwMode="auto">
              <a:xfrm flipH="1">
                <a:off x="1854200" y="3200400"/>
                <a:ext cx="237067" cy="838200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F822C4B7-D919-9F41-BF10-C2ED5DE817D5}"/>
                  </a:ext>
                </a:extLst>
              </p:cNvPr>
              <p:cNvSpPr/>
              <p:nvPr/>
            </p:nvSpPr>
            <p:spPr bwMode="auto">
              <a:xfrm flipH="1">
                <a:off x="1854200" y="3200400"/>
                <a:ext cx="84667" cy="838200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D2BDF8A-91C0-7548-ABFC-410328861874}"/>
                </a:ext>
              </a:extLst>
            </p:cNvPr>
            <p:cNvSpPr/>
            <p:nvPr/>
          </p:nvSpPr>
          <p:spPr bwMode="auto">
            <a:xfrm>
              <a:off x="1130357" y="1087134"/>
              <a:ext cx="227011" cy="227011"/>
            </a:xfrm>
            <a:prstGeom prst="ellips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6ABFB9-AE80-D447-9A3E-06C7F652F6F4}"/>
                </a:ext>
              </a:extLst>
            </p:cNvPr>
            <p:cNvSpPr txBox="1"/>
            <p:nvPr/>
          </p:nvSpPr>
          <p:spPr>
            <a:xfrm>
              <a:off x="1113404" y="1050680"/>
              <a:ext cx="379240" cy="46675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B224A0-E45B-FA4C-86E5-58E841AE655E}"/>
                </a:ext>
              </a:extLst>
            </p:cNvPr>
            <p:cNvSpPr txBox="1"/>
            <p:nvPr/>
          </p:nvSpPr>
          <p:spPr>
            <a:xfrm>
              <a:off x="1082307" y="1265409"/>
              <a:ext cx="357755" cy="4463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>
                  <a:solidFill>
                    <a:srgbClr val="000000"/>
                  </a:solidFill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864795-5702-DB44-94F6-56200810AB59}"/>
                </a:ext>
              </a:extLst>
            </p:cNvPr>
            <p:cNvSpPr txBox="1"/>
            <p:nvPr/>
          </p:nvSpPr>
          <p:spPr>
            <a:xfrm>
              <a:off x="1322560" y="1854610"/>
              <a:ext cx="181078" cy="291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>
                  <a:solidFill>
                    <a:srgbClr val="000000"/>
                  </a:solidFill>
                  <a:latin typeface="Arial"/>
                  <a:cs typeface="Arial"/>
                </a:rPr>
                <a:t>-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F22A7E-B449-E549-83C0-F07408B8AE3B}"/>
                </a:ext>
              </a:extLst>
            </p:cNvPr>
            <p:cNvSpPr txBox="1"/>
            <p:nvPr/>
          </p:nvSpPr>
          <p:spPr>
            <a:xfrm>
              <a:off x="1418661" y="1902660"/>
              <a:ext cx="181078" cy="291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>
                  <a:solidFill>
                    <a:srgbClr val="000000"/>
                  </a:solidFill>
                  <a:latin typeface="Arial"/>
                  <a:cs typeface="Arial"/>
                </a:rPr>
                <a:t>-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529106E-FADB-E64A-A9A5-EE2EF7BBD6CB}"/>
                </a:ext>
              </a:extLst>
            </p:cNvPr>
            <p:cNvSpPr txBox="1"/>
            <p:nvPr/>
          </p:nvSpPr>
          <p:spPr>
            <a:xfrm>
              <a:off x="1514763" y="1950712"/>
              <a:ext cx="181078" cy="291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>
                  <a:solidFill>
                    <a:srgbClr val="000000"/>
                  </a:solidFill>
                  <a:latin typeface="Arial"/>
                  <a:cs typeface="Arial"/>
                </a:rPr>
                <a:t>-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EF15F2A-583F-B34F-87B9-FD8A99B9B782}"/>
                </a:ext>
              </a:extLst>
            </p:cNvPr>
            <p:cNvSpPr txBox="1"/>
            <p:nvPr/>
          </p:nvSpPr>
          <p:spPr>
            <a:xfrm>
              <a:off x="1693767" y="2144247"/>
              <a:ext cx="205401" cy="232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800">
                  <a:solidFill>
                    <a:srgbClr val="000000"/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8D66B44-FF66-FC44-AF78-3AB0972F0B81}"/>
                </a:ext>
              </a:extLst>
            </p:cNvPr>
            <p:cNvSpPr txBox="1"/>
            <p:nvPr/>
          </p:nvSpPr>
          <p:spPr>
            <a:xfrm>
              <a:off x="1789868" y="2168084"/>
              <a:ext cx="205401" cy="232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800" dirty="0">
                  <a:solidFill>
                    <a:srgbClr val="000000"/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AAB9E66-A33D-6B4F-A222-5F56BDA083A3}"/>
                </a:ext>
              </a:extLst>
            </p:cNvPr>
            <p:cNvSpPr txBox="1"/>
            <p:nvPr/>
          </p:nvSpPr>
          <p:spPr>
            <a:xfrm>
              <a:off x="1885969" y="2192298"/>
              <a:ext cx="205401" cy="232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800">
                  <a:solidFill>
                    <a:srgbClr val="000000"/>
                  </a:solidFill>
                  <a:latin typeface="Arial"/>
                  <a:cs typeface="Arial"/>
                </a:rPr>
                <a:t>+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311E560-95AE-CB4C-98D0-CF567AC238BE}"/>
                </a:ext>
              </a:extLst>
            </p:cNvPr>
            <p:cNvCxnSpPr/>
            <p:nvPr/>
          </p:nvCxnSpPr>
          <p:spPr bwMode="auto">
            <a:xfrm>
              <a:off x="1204433" y="2241682"/>
              <a:ext cx="961013" cy="456732"/>
            </a:xfrm>
            <a:prstGeom prst="straightConnector1">
              <a:avLst/>
            </a:prstGeom>
            <a:noFill/>
            <a:ln w="28575" cap="flat" cmpd="sng" algn="ctr">
              <a:solidFill>
                <a:srgbClr val="00009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1379B4-22AB-3546-BD0A-0DB3BB09BBFD}"/>
                </a:ext>
              </a:extLst>
            </p:cNvPr>
            <p:cNvSpPr txBox="1"/>
            <p:nvPr/>
          </p:nvSpPr>
          <p:spPr>
            <a:xfrm>
              <a:off x="655830" y="2379220"/>
              <a:ext cx="1448894" cy="583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dirty="0" err="1">
                  <a:solidFill>
                    <a:srgbClr val="000090"/>
                  </a:solidFill>
                  <a:latin typeface="Arial"/>
                  <a:cs typeface="Arial"/>
                </a:rPr>
                <a:t>current</a:t>
              </a:r>
              <a:endParaRPr lang="nl-NL" sz="2400" dirty="0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3086119-8B6D-7744-A298-5D731E63A9B9}"/>
              </a:ext>
            </a:extLst>
          </p:cNvPr>
          <p:cNvGrpSpPr/>
          <p:nvPr/>
        </p:nvGrpSpPr>
        <p:grpSpPr>
          <a:xfrm>
            <a:off x="7664947" y="1384229"/>
            <a:ext cx="1822434" cy="2497878"/>
            <a:chOff x="6700516" y="999226"/>
            <a:chExt cx="1713277" cy="1869806"/>
          </a:xfrm>
        </p:grpSpPr>
        <p:grpSp>
          <p:nvGrpSpPr>
            <p:cNvPr id="37" name="Group 81">
              <a:extLst>
                <a:ext uri="{FF2B5EF4-FFF2-40B4-BE49-F238E27FC236}">
                  <a16:creationId xmlns:a16="http://schemas.microsoft.com/office/drawing/2014/main" id="{9F5AFAA8-214D-6746-BAE1-AB506D33977D}"/>
                </a:ext>
              </a:extLst>
            </p:cNvPr>
            <p:cNvGrpSpPr/>
            <p:nvPr/>
          </p:nvGrpSpPr>
          <p:grpSpPr>
            <a:xfrm rot="1399348">
              <a:off x="6860893" y="999226"/>
              <a:ext cx="599272" cy="1470939"/>
              <a:chOff x="1625600" y="3200400"/>
              <a:chExt cx="465667" cy="838200"/>
            </a:xfrm>
            <a:noFill/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78587115-63CB-9D4F-8D37-CFE9DA7B7EF1}"/>
                  </a:ext>
                </a:extLst>
              </p:cNvPr>
              <p:cNvSpPr/>
              <p:nvPr/>
            </p:nvSpPr>
            <p:spPr bwMode="auto">
              <a:xfrm>
                <a:off x="1693333" y="3204633"/>
                <a:ext cx="160867" cy="833967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grp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9F137D91-90BD-D245-B846-6A03638C63F9}"/>
                  </a:ext>
                </a:extLst>
              </p:cNvPr>
              <p:cNvSpPr/>
              <p:nvPr/>
            </p:nvSpPr>
            <p:spPr bwMode="auto">
              <a:xfrm>
                <a:off x="1625600" y="3200400"/>
                <a:ext cx="237067" cy="838200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grp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81CA82EB-BC8F-5A41-8FDF-1C4E39B2D0B7}"/>
                  </a:ext>
                </a:extLst>
              </p:cNvPr>
              <p:cNvSpPr/>
              <p:nvPr/>
            </p:nvSpPr>
            <p:spPr bwMode="auto">
              <a:xfrm>
                <a:off x="1778000" y="3200400"/>
                <a:ext cx="84667" cy="838200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grp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230F6424-0595-B543-8C76-9AD1B73BBB72}"/>
                  </a:ext>
                </a:extLst>
              </p:cNvPr>
              <p:cNvSpPr/>
              <p:nvPr/>
            </p:nvSpPr>
            <p:spPr bwMode="auto">
              <a:xfrm flipH="1">
                <a:off x="1862667" y="3204633"/>
                <a:ext cx="160867" cy="833967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grp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3E39E7D6-4430-CF48-B36D-31E4B946708E}"/>
                  </a:ext>
                </a:extLst>
              </p:cNvPr>
              <p:cNvSpPr/>
              <p:nvPr/>
            </p:nvSpPr>
            <p:spPr bwMode="auto">
              <a:xfrm flipH="1">
                <a:off x="1854200" y="3200400"/>
                <a:ext cx="237067" cy="838200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grp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BB47419C-289C-284A-871D-CEC29DBAA7AA}"/>
                  </a:ext>
                </a:extLst>
              </p:cNvPr>
              <p:cNvSpPr/>
              <p:nvPr/>
            </p:nvSpPr>
            <p:spPr bwMode="auto">
              <a:xfrm flipH="1">
                <a:off x="1854200" y="3200400"/>
                <a:ext cx="84667" cy="838200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grp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1C8652C-E9DC-F842-81FA-825FAD26CB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49845" y="2384501"/>
              <a:ext cx="200209" cy="264529"/>
              <a:chOff x="7845425" y="6553200"/>
              <a:chExt cx="1270000" cy="1677988"/>
            </a:xfrm>
            <a:noFill/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3F2CDE55-6E5C-3140-A93C-6DDB58F82B4F}"/>
                  </a:ext>
                </a:extLst>
              </p:cNvPr>
              <p:cNvSpPr/>
              <p:nvPr/>
            </p:nvSpPr>
            <p:spPr bwMode="auto">
              <a:xfrm>
                <a:off x="8477250" y="6873081"/>
                <a:ext cx="638175" cy="537633"/>
              </a:xfrm>
              <a:custGeom>
                <a:avLst/>
                <a:gdLst>
                  <a:gd name="connsiteX0" fmla="*/ 0 w 638175"/>
                  <a:gd name="connsiteY0" fmla="*/ 238125 h 537633"/>
                  <a:gd name="connsiteX1" fmla="*/ 476250 w 638175"/>
                  <a:gd name="connsiteY1" fmla="*/ 41275 h 537633"/>
                  <a:gd name="connsiteX2" fmla="*/ 558800 w 638175"/>
                  <a:gd name="connsiteY2" fmla="*/ 485775 h 537633"/>
                  <a:gd name="connsiteX3" fmla="*/ 0 w 638175"/>
                  <a:gd name="connsiteY3" fmla="*/ 352425 h 537633"/>
                  <a:gd name="connsiteX4" fmla="*/ 0 w 638175"/>
                  <a:gd name="connsiteY4" fmla="*/ 352425 h 53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175" h="537633">
                    <a:moveTo>
                      <a:pt x="0" y="238125"/>
                    </a:moveTo>
                    <a:cubicBezTo>
                      <a:pt x="191558" y="119062"/>
                      <a:pt x="383117" y="0"/>
                      <a:pt x="476250" y="41275"/>
                    </a:cubicBezTo>
                    <a:cubicBezTo>
                      <a:pt x="569383" y="82550"/>
                      <a:pt x="638175" y="433917"/>
                      <a:pt x="558800" y="485775"/>
                    </a:cubicBezTo>
                    <a:cubicBezTo>
                      <a:pt x="479425" y="537633"/>
                      <a:pt x="0" y="352425"/>
                      <a:pt x="0" y="352425"/>
                    </a:cubicBezTo>
                    <a:lnTo>
                      <a:pt x="0" y="352425"/>
                    </a:lnTo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0A33BED0-E28E-8C4E-9B1E-D85DDC6C0559}"/>
                  </a:ext>
                </a:extLst>
              </p:cNvPr>
              <p:cNvSpPr/>
              <p:nvPr/>
            </p:nvSpPr>
            <p:spPr bwMode="auto">
              <a:xfrm flipH="1">
                <a:off x="7845425" y="6857206"/>
                <a:ext cx="638175" cy="537633"/>
              </a:xfrm>
              <a:custGeom>
                <a:avLst/>
                <a:gdLst>
                  <a:gd name="connsiteX0" fmla="*/ 0 w 638175"/>
                  <a:gd name="connsiteY0" fmla="*/ 238125 h 537633"/>
                  <a:gd name="connsiteX1" fmla="*/ 476250 w 638175"/>
                  <a:gd name="connsiteY1" fmla="*/ 41275 h 537633"/>
                  <a:gd name="connsiteX2" fmla="*/ 558800 w 638175"/>
                  <a:gd name="connsiteY2" fmla="*/ 485775 h 537633"/>
                  <a:gd name="connsiteX3" fmla="*/ 0 w 638175"/>
                  <a:gd name="connsiteY3" fmla="*/ 352425 h 537633"/>
                  <a:gd name="connsiteX4" fmla="*/ 0 w 638175"/>
                  <a:gd name="connsiteY4" fmla="*/ 352425 h 53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175" h="537633">
                    <a:moveTo>
                      <a:pt x="0" y="238125"/>
                    </a:moveTo>
                    <a:cubicBezTo>
                      <a:pt x="191558" y="119062"/>
                      <a:pt x="383117" y="0"/>
                      <a:pt x="476250" y="41275"/>
                    </a:cubicBezTo>
                    <a:cubicBezTo>
                      <a:pt x="569383" y="82550"/>
                      <a:pt x="638175" y="433917"/>
                      <a:pt x="558800" y="485775"/>
                    </a:cubicBezTo>
                    <a:cubicBezTo>
                      <a:pt x="479425" y="537633"/>
                      <a:pt x="0" y="352425"/>
                      <a:pt x="0" y="352425"/>
                    </a:cubicBezTo>
                    <a:lnTo>
                      <a:pt x="0" y="352425"/>
                    </a:lnTo>
                  </a:path>
                </a:pathLst>
              </a:cu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201A619-04C8-604B-B3F4-E29858467993}"/>
                  </a:ext>
                </a:extLst>
              </p:cNvPr>
              <p:cNvCxnSpPr/>
              <p:nvPr/>
            </p:nvCxnSpPr>
            <p:spPr bwMode="auto">
              <a:xfrm rot="5400000">
                <a:off x="7683103" y="7429897"/>
                <a:ext cx="1600994" cy="1588"/>
              </a:xfrm>
              <a:prstGeom prst="line">
                <a:avLst/>
              </a:prstGeom>
              <a:grp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3F1E880-C0F4-774B-BDF2-505F94D7CFAB}"/>
                  </a:ext>
                </a:extLst>
              </p:cNvPr>
              <p:cNvCxnSpPr/>
              <p:nvPr/>
            </p:nvCxnSpPr>
            <p:spPr bwMode="auto">
              <a:xfrm>
                <a:off x="8102600" y="6629400"/>
                <a:ext cx="914400" cy="914400"/>
              </a:xfrm>
              <a:prstGeom prst="lin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70A5470-2E4A-B04D-B5A9-02BBC38445E1}"/>
                  </a:ext>
                </a:extLst>
              </p:cNvPr>
              <p:cNvCxnSpPr/>
              <p:nvPr/>
            </p:nvCxnSpPr>
            <p:spPr bwMode="auto">
              <a:xfrm rot="10800000">
                <a:off x="8026400" y="6629400"/>
                <a:ext cx="457200" cy="1588"/>
              </a:xfrm>
              <a:prstGeom prst="line">
                <a:avLst/>
              </a:prstGeom>
              <a:grp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C44C425-EB48-5847-A298-394346F830B0}"/>
                  </a:ext>
                </a:extLst>
              </p:cNvPr>
              <p:cNvCxnSpPr/>
              <p:nvPr/>
            </p:nvCxnSpPr>
            <p:spPr bwMode="auto">
              <a:xfrm rot="5400000">
                <a:off x="8255000" y="6629400"/>
                <a:ext cx="152400" cy="1588"/>
              </a:xfrm>
              <a:prstGeom prst="line">
                <a:avLst/>
              </a:prstGeom>
              <a:grp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035FA67-5643-354A-8E13-0CE1B4B62510}"/>
                  </a:ext>
                </a:extLst>
              </p:cNvPr>
              <p:cNvCxnSpPr/>
              <p:nvPr/>
            </p:nvCxnSpPr>
            <p:spPr bwMode="auto">
              <a:xfrm rot="5400000">
                <a:off x="8178006" y="6628606"/>
                <a:ext cx="152400" cy="1588"/>
              </a:xfrm>
              <a:prstGeom prst="line">
                <a:avLst/>
              </a:prstGeom>
              <a:grp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C6690BF-A73A-8E47-8015-C11E8BBAA2D4}"/>
                  </a:ext>
                </a:extLst>
              </p:cNvPr>
              <p:cNvCxnSpPr/>
              <p:nvPr/>
            </p:nvCxnSpPr>
            <p:spPr bwMode="auto">
              <a:xfrm rot="5400000">
                <a:off x="8103394" y="6628606"/>
                <a:ext cx="152400" cy="1588"/>
              </a:xfrm>
              <a:prstGeom prst="line">
                <a:avLst/>
              </a:prstGeom>
              <a:grp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CB6D5FA-9E27-2F48-9A26-600A9B808FDC}"/>
                  </a:ext>
                </a:extLst>
              </p:cNvPr>
              <p:cNvCxnSpPr/>
              <p:nvPr/>
            </p:nvCxnSpPr>
            <p:spPr bwMode="auto">
              <a:xfrm rot="5400000">
                <a:off x="8027194" y="6628606"/>
                <a:ext cx="152400" cy="1588"/>
              </a:xfrm>
              <a:prstGeom prst="line">
                <a:avLst/>
              </a:prstGeom>
              <a:grp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2E8EEB9A-8BA3-094C-8DEA-63196F537A4E}"/>
                  </a:ext>
                </a:extLst>
              </p:cNvPr>
              <p:cNvCxnSpPr/>
              <p:nvPr/>
            </p:nvCxnSpPr>
            <p:spPr bwMode="auto">
              <a:xfrm rot="5400000">
                <a:off x="7950994" y="6628606"/>
                <a:ext cx="152400" cy="1588"/>
              </a:xfrm>
              <a:prstGeom prst="line">
                <a:avLst/>
              </a:prstGeom>
              <a:grp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5" name="Right Triangle 54">
                <a:extLst>
                  <a:ext uri="{FF2B5EF4-FFF2-40B4-BE49-F238E27FC236}">
                    <a16:creationId xmlns:a16="http://schemas.microsoft.com/office/drawing/2014/main" id="{6A7FC590-0653-664E-812F-31C87EFB14ED}"/>
                  </a:ext>
                </a:extLst>
              </p:cNvPr>
              <p:cNvSpPr/>
              <p:nvPr/>
            </p:nvSpPr>
            <p:spPr bwMode="auto">
              <a:xfrm>
                <a:off x="8483600" y="7467600"/>
                <a:ext cx="457200" cy="533400"/>
              </a:xfrm>
              <a:prstGeom prst="rtTriangle">
                <a:avLst/>
              </a:prstGeom>
              <a:grp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CC87FC-FC71-704E-B607-D50350878A4D}"/>
                </a:ext>
              </a:extLst>
            </p:cNvPr>
            <p:cNvCxnSpPr/>
            <p:nvPr/>
          </p:nvCxnSpPr>
          <p:spPr bwMode="auto">
            <a:xfrm rot="16200000" flipH="1">
              <a:off x="7068478" y="1487994"/>
              <a:ext cx="1286732" cy="677214"/>
            </a:xfrm>
            <a:prstGeom prst="line">
              <a:avLst/>
            </a:prstGeom>
            <a:noFill/>
            <a:ln w="38100" cap="flat" cmpd="sng" algn="ctr">
              <a:solidFill>
                <a:srgbClr val="BE31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905AED6-4C4C-8049-9883-C829DED1B5C5}"/>
                </a:ext>
              </a:extLst>
            </p:cNvPr>
            <p:cNvCxnSpPr/>
            <p:nvPr/>
          </p:nvCxnSpPr>
          <p:spPr bwMode="auto">
            <a:xfrm rot="5400000">
              <a:off x="6724553" y="1495564"/>
              <a:ext cx="912964" cy="384405"/>
            </a:xfrm>
            <a:prstGeom prst="line">
              <a:avLst/>
            </a:prstGeom>
            <a:noFill/>
            <a:ln w="38100" cap="flat" cmpd="sng" algn="ctr">
              <a:solidFill>
                <a:srgbClr val="BE31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3D83C25-3EAF-0C44-B40F-481BBAF63A80}"/>
                </a:ext>
              </a:extLst>
            </p:cNvPr>
            <p:cNvCxnSpPr/>
            <p:nvPr/>
          </p:nvCxnSpPr>
          <p:spPr bwMode="auto">
            <a:xfrm>
              <a:off x="6988832" y="2144249"/>
              <a:ext cx="1057115" cy="336354"/>
            </a:xfrm>
            <a:prstGeom prst="line">
              <a:avLst/>
            </a:prstGeom>
            <a:noFill/>
            <a:ln w="38100" cap="flat" cmpd="sng" algn="ctr">
              <a:solidFill>
                <a:srgbClr val="BE31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7FA10DC-D503-8141-8E55-17949579397F}"/>
                </a:ext>
              </a:extLst>
            </p:cNvPr>
            <p:cNvSpPr txBox="1"/>
            <p:nvPr/>
          </p:nvSpPr>
          <p:spPr>
            <a:xfrm>
              <a:off x="7661542" y="1519590"/>
              <a:ext cx="752251" cy="583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>
                  <a:solidFill>
                    <a:srgbClr val="000090"/>
                  </a:solidFill>
                  <a:latin typeface="Arial"/>
                  <a:cs typeface="Arial"/>
                </a:rPr>
                <a:t>c/n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3AA91AF-F889-9E49-8132-6712477C0181}"/>
                </a:ext>
              </a:extLst>
            </p:cNvPr>
            <p:cNvSpPr txBox="1"/>
            <p:nvPr/>
          </p:nvSpPr>
          <p:spPr>
            <a:xfrm>
              <a:off x="7382296" y="2285585"/>
              <a:ext cx="752251" cy="583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>
                  <a:solidFill>
                    <a:srgbClr val="000090"/>
                  </a:solidFill>
                  <a:latin typeface="Arial"/>
                  <a:cs typeface="Arial"/>
                </a:rPr>
                <a:t>c/n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F396FEB-8971-2F4F-98AB-EB664872BC77}"/>
                </a:ext>
              </a:extLst>
            </p:cNvPr>
            <p:cNvSpPr txBox="1"/>
            <p:nvPr/>
          </p:nvSpPr>
          <p:spPr>
            <a:xfrm>
              <a:off x="6700516" y="1339819"/>
              <a:ext cx="372271" cy="583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solidFill>
                    <a:srgbClr val="000090"/>
                  </a:solidFill>
                  <a:latin typeface="Arial"/>
                  <a:cs typeface="Arial"/>
                </a:rPr>
                <a:t>c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70FA149-FF96-D342-8E5B-5289AE5984E9}"/>
              </a:ext>
            </a:extLst>
          </p:cNvPr>
          <p:cNvGrpSpPr/>
          <p:nvPr/>
        </p:nvGrpSpPr>
        <p:grpSpPr>
          <a:xfrm>
            <a:off x="4501797" y="1383815"/>
            <a:ext cx="2074960" cy="2239500"/>
            <a:chOff x="3084783" y="855074"/>
            <a:chExt cx="1950677" cy="1676395"/>
          </a:xfrm>
        </p:grpSpPr>
        <p:grpSp>
          <p:nvGrpSpPr>
            <p:cNvPr id="63" name="Group 81">
              <a:extLst>
                <a:ext uri="{FF2B5EF4-FFF2-40B4-BE49-F238E27FC236}">
                  <a16:creationId xmlns:a16="http://schemas.microsoft.com/office/drawing/2014/main" id="{58DDD194-F691-DF43-A155-0B88202D44F9}"/>
                </a:ext>
              </a:extLst>
            </p:cNvPr>
            <p:cNvGrpSpPr/>
            <p:nvPr/>
          </p:nvGrpSpPr>
          <p:grpSpPr>
            <a:xfrm rot="1399348">
              <a:off x="4436188" y="855074"/>
              <a:ext cx="599272" cy="1470939"/>
              <a:chOff x="1625600" y="3200400"/>
              <a:chExt cx="465667" cy="838200"/>
            </a:xfrm>
            <a:noFill/>
          </p:grpSpPr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049B9AED-6B98-1241-B95B-FB0F6CC9F05D}"/>
                  </a:ext>
                </a:extLst>
              </p:cNvPr>
              <p:cNvSpPr/>
              <p:nvPr/>
            </p:nvSpPr>
            <p:spPr bwMode="auto">
              <a:xfrm>
                <a:off x="1693333" y="3204633"/>
                <a:ext cx="160867" cy="833967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grp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59280D99-CAA3-2543-91E5-CBA5F30F6401}"/>
                  </a:ext>
                </a:extLst>
              </p:cNvPr>
              <p:cNvSpPr/>
              <p:nvPr/>
            </p:nvSpPr>
            <p:spPr bwMode="auto">
              <a:xfrm>
                <a:off x="1625600" y="3200400"/>
                <a:ext cx="237067" cy="838200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grp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636E363E-EC5D-7542-BF5D-B45678BBE8A0}"/>
                  </a:ext>
                </a:extLst>
              </p:cNvPr>
              <p:cNvSpPr/>
              <p:nvPr/>
            </p:nvSpPr>
            <p:spPr bwMode="auto">
              <a:xfrm>
                <a:off x="1778000" y="3200400"/>
                <a:ext cx="84667" cy="838200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grp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6CDC89CC-5495-2948-B4E2-E2F8EB87A8BF}"/>
                  </a:ext>
                </a:extLst>
              </p:cNvPr>
              <p:cNvSpPr/>
              <p:nvPr/>
            </p:nvSpPr>
            <p:spPr bwMode="auto">
              <a:xfrm flipH="1">
                <a:off x="1862667" y="3204633"/>
                <a:ext cx="160867" cy="833967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grp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9CE4E2E8-54D8-D148-9D27-85913D1339D8}"/>
                  </a:ext>
                </a:extLst>
              </p:cNvPr>
              <p:cNvSpPr/>
              <p:nvPr/>
            </p:nvSpPr>
            <p:spPr bwMode="auto">
              <a:xfrm flipH="1">
                <a:off x="1854200" y="3200400"/>
                <a:ext cx="237067" cy="838200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grp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E7493A43-CBF0-C64C-9774-704FE50FB7CC}"/>
                  </a:ext>
                </a:extLst>
              </p:cNvPr>
              <p:cNvSpPr/>
              <p:nvPr/>
            </p:nvSpPr>
            <p:spPr bwMode="auto">
              <a:xfrm flipH="1">
                <a:off x="1854200" y="3200400"/>
                <a:ext cx="84667" cy="838200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grp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8C84031-6604-AF4C-8106-6AF52D2CD913}"/>
                </a:ext>
              </a:extLst>
            </p:cNvPr>
            <p:cNvSpPr txBox="1"/>
            <p:nvPr/>
          </p:nvSpPr>
          <p:spPr>
            <a:xfrm>
              <a:off x="4083620" y="2000096"/>
              <a:ext cx="181078" cy="291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>
                  <a:solidFill>
                    <a:srgbClr val="000000"/>
                  </a:solidFill>
                  <a:latin typeface="Arial"/>
                  <a:cs typeface="Arial"/>
                </a:rPr>
                <a:t>-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01809D8-1F73-7444-B531-71D32E5101E8}"/>
                </a:ext>
              </a:extLst>
            </p:cNvPr>
            <p:cNvSpPr txBox="1"/>
            <p:nvPr/>
          </p:nvSpPr>
          <p:spPr>
            <a:xfrm>
              <a:off x="4227771" y="2096197"/>
              <a:ext cx="181078" cy="291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>
                  <a:solidFill>
                    <a:srgbClr val="000000"/>
                  </a:solidFill>
                  <a:latin typeface="Arial"/>
                  <a:cs typeface="Arial"/>
                </a:rPr>
                <a:t>-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5716F1B-226B-3D49-B72D-87C571A2739A}"/>
                </a:ext>
              </a:extLst>
            </p:cNvPr>
            <p:cNvSpPr txBox="1"/>
            <p:nvPr/>
          </p:nvSpPr>
          <p:spPr>
            <a:xfrm>
              <a:off x="4516076" y="2240349"/>
              <a:ext cx="181078" cy="291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>
                  <a:solidFill>
                    <a:srgbClr val="000000"/>
                  </a:solidFill>
                  <a:latin typeface="Arial"/>
                  <a:cs typeface="Arial"/>
                </a:rPr>
                <a:t>-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3095010-9AAE-8E45-9C1E-696A5CB02C4A}"/>
                </a:ext>
              </a:extLst>
            </p:cNvPr>
            <p:cNvSpPr txBox="1"/>
            <p:nvPr/>
          </p:nvSpPr>
          <p:spPr>
            <a:xfrm>
              <a:off x="4564126" y="1327386"/>
              <a:ext cx="205401" cy="232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800">
                  <a:solidFill>
                    <a:srgbClr val="000000"/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6FE0F07-D93A-E349-8D08-CB88A856EA39}"/>
                </a:ext>
              </a:extLst>
            </p:cNvPr>
            <p:cNvSpPr txBox="1"/>
            <p:nvPr/>
          </p:nvSpPr>
          <p:spPr>
            <a:xfrm>
              <a:off x="4598979" y="1526947"/>
              <a:ext cx="205401" cy="232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800" dirty="0">
                  <a:solidFill>
                    <a:srgbClr val="000000"/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1D644E2-5392-754D-ACBE-A648126AA156}"/>
                </a:ext>
              </a:extLst>
            </p:cNvPr>
            <p:cNvSpPr txBox="1"/>
            <p:nvPr/>
          </p:nvSpPr>
          <p:spPr>
            <a:xfrm>
              <a:off x="4791181" y="1471539"/>
              <a:ext cx="205401" cy="232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800">
                  <a:solidFill>
                    <a:srgbClr val="000000"/>
                  </a:solidFill>
                  <a:latin typeface="Arial"/>
                  <a:cs typeface="Arial"/>
                </a:rPr>
                <a:t>+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2FAF4E9-D08E-9747-82F3-2F5F63B26007}"/>
                </a:ext>
              </a:extLst>
            </p:cNvPr>
            <p:cNvCxnSpPr/>
            <p:nvPr/>
          </p:nvCxnSpPr>
          <p:spPr bwMode="auto">
            <a:xfrm rot="5400000">
              <a:off x="3843366" y="1375437"/>
              <a:ext cx="720760" cy="528557"/>
            </a:xfrm>
            <a:prstGeom prst="straightConnector1">
              <a:avLst/>
            </a:prstGeom>
            <a:noFill/>
            <a:ln w="28575" cap="flat" cmpd="sng" algn="ctr">
              <a:solidFill>
                <a:srgbClr val="00009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8A44276-E1A3-8641-BA0C-3D5E99741CE5}"/>
                </a:ext>
              </a:extLst>
            </p:cNvPr>
            <p:cNvSpPr txBox="1"/>
            <p:nvPr/>
          </p:nvSpPr>
          <p:spPr>
            <a:xfrm>
              <a:off x="3084783" y="1247958"/>
              <a:ext cx="1549807" cy="583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 err="1">
                  <a:solidFill>
                    <a:srgbClr val="000090"/>
                  </a:solidFill>
                  <a:latin typeface="Arial"/>
                  <a:cs typeface="Arial"/>
                </a:rPr>
                <a:t>current</a:t>
              </a:r>
              <a:endParaRPr lang="nl-NL" sz="2400" dirty="0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DB78E0D-E77E-DA4C-A9E6-376F36C9F2DB}"/>
              </a:ext>
            </a:extLst>
          </p:cNvPr>
          <p:cNvGrpSpPr/>
          <p:nvPr/>
        </p:nvGrpSpPr>
        <p:grpSpPr>
          <a:xfrm>
            <a:off x="5343905" y="4304291"/>
            <a:ext cx="1020827" cy="1255651"/>
            <a:chOff x="3994732" y="2882010"/>
            <a:chExt cx="959683" cy="939927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C9FF79E-A10D-4E40-9382-7A71FB367F62}"/>
                </a:ext>
              </a:extLst>
            </p:cNvPr>
            <p:cNvSpPr/>
            <p:nvPr/>
          </p:nvSpPr>
          <p:spPr>
            <a:xfrm>
              <a:off x="4418549" y="3313722"/>
              <a:ext cx="100056" cy="781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C341F72-ACCB-3C4E-A423-DE7FC97ED8CC}"/>
                </a:ext>
              </a:extLst>
            </p:cNvPr>
            <p:cNvCxnSpPr/>
            <p:nvPr/>
          </p:nvCxnSpPr>
          <p:spPr>
            <a:xfrm rot="16200000" flipH="1">
              <a:off x="4304874" y="3045830"/>
              <a:ext cx="32763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A1D278C6-1F0E-9C46-BE65-DA7549BB84BB}"/>
                </a:ext>
              </a:extLst>
            </p:cNvPr>
            <p:cNvCxnSpPr/>
            <p:nvPr/>
          </p:nvCxnSpPr>
          <p:spPr>
            <a:xfrm rot="5400000" flipH="1">
              <a:off x="4302410" y="3658118"/>
              <a:ext cx="32763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75917585-BEE8-3643-9C36-1BC53F76EB08}"/>
                </a:ext>
              </a:extLst>
            </p:cNvPr>
            <p:cNvCxnSpPr/>
            <p:nvPr/>
          </p:nvCxnSpPr>
          <p:spPr>
            <a:xfrm flipH="1">
              <a:off x="4626776" y="3352798"/>
              <a:ext cx="32763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76260A7-17A5-774E-BF81-714CB93AF5CF}"/>
                </a:ext>
              </a:extLst>
            </p:cNvPr>
            <p:cNvCxnSpPr/>
            <p:nvPr/>
          </p:nvCxnSpPr>
          <p:spPr>
            <a:xfrm>
              <a:off x="3994732" y="3348889"/>
              <a:ext cx="32763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7824B34-4B8E-2140-8526-29F792E99AFC}"/>
              </a:ext>
            </a:extLst>
          </p:cNvPr>
          <p:cNvGrpSpPr>
            <a:grpSpLocks noChangeAspect="1"/>
          </p:cNvGrpSpPr>
          <p:nvPr/>
        </p:nvGrpSpPr>
        <p:grpSpPr>
          <a:xfrm>
            <a:off x="7911081" y="3699804"/>
            <a:ext cx="4083369" cy="2916693"/>
            <a:chOff x="406400" y="1295400"/>
            <a:chExt cx="5181600" cy="3952337"/>
          </a:xfrm>
        </p:grpSpPr>
        <p:pic>
          <p:nvPicPr>
            <p:cNvPr id="85" name="Picture 84" descr="stijn_ldf.png">
              <a:extLst>
                <a:ext uri="{FF2B5EF4-FFF2-40B4-BE49-F238E27FC236}">
                  <a16:creationId xmlns:a16="http://schemas.microsoft.com/office/drawing/2014/main" id="{8753C706-4E32-0948-B34C-DBCE99516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13" t="8529" r="7873" b="3281"/>
            <a:stretch>
              <a:fillRect/>
            </a:stretch>
          </p:blipFill>
          <p:spPr>
            <a:xfrm>
              <a:off x="406400" y="1295400"/>
              <a:ext cx="5181600" cy="3952337"/>
            </a:xfrm>
            <a:prstGeom prst="rect">
              <a:avLst/>
            </a:prstGeom>
            <a:effectLst/>
          </p:spPr>
        </p:pic>
        <p:pic>
          <p:nvPicPr>
            <p:cNvPr id="86" name="Picture 85" descr="stijn_layout.png">
              <a:extLst>
                <a:ext uri="{FF2B5EF4-FFF2-40B4-BE49-F238E27FC236}">
                  <a16:creationId xmlns:a16="http://schemas.microsoft.com/office/drawing/2014/main" id="{5D931042-B8A8-D24D-8E93-0B2294287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3943" t="10606" r="10022" b="12477"/>
            <a:stretch>
              <a:fillRect/>
            </a:stretch>
          </p:blipFill>
          <p:spPr>
            <a:xfrm>
              <a:off x="3676451" y="1905000"/>
              <a:ext cx="1759149" cy="1828800"/>
            </a:xfrm>
            <a:prstGeom prst="rect">
              <a:avLst/>
            </a:prstGeom>
            <a:effectLst/>
          </p:spPr>
        </p:pic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5B8A0F5B-E7B3-CF44-B25C-0691C1BCD83B}"/>
              </a:ext>
            </a:extLst>
          </p:cNvPr>
          <p:cNvSpPr txBox="1"/>
          <p:nvPr/>
        </p:nvSpPr>
        <p:spPr>
          <a:xfrm>
            <a:off x="8631169" y="6073809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Distance to shower core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E7BA985-DF1E-F049-AD34-0231C015E612}"/>
              </a:ext>
            </a:extLst>
          </p:cNvPr>
          <p:cNvSpPr txBox="1"/>
          <p:nvPr/>
        </p:nvSpPr>
        <p:spPr>
          <a:xfrm rot="16200000">
            <a:off x="7581141" y="4114171"/>
            <a:ext cx="1697348" cy="308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Signal strength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8A38F29-D305-7F42-B36C-57C4F5A991D1}"/>
              </a:ext>
            </a:extLst>
          </p:cNvPr>
          <p:cNvGrpSpPr/>
          <p:nvPr/>
        </p:nvGrpSpPr>
        <p:grpSpPr>
          <a:xfrm>
            <a:off x="3297786" y="4528741"/>
            <a:ext cx="1020827" cy="817956"/>
            <a:chOff x="2193483" y="3043014"/>
            <a:chExt cx="959683" cy="612288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9B24834-04EE-C241-B9B5-EF07F37BADE1}"/>
                </a:ext>
              </a:extLst>
            </p:cNvPr>
            <p:cNvSpPr/>
            <p:nvPr/>
          </p:nvSpPr>
          <p:spPr>
            <a:xfrm>
              <a:off x="2617300" y="3310906"/>
              <a:ext cx="100056" cy="781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618FD475-E763-C945-A14D-0A15FFC092AF}"/>
                </a:ext>
              </a:extLst>
            </p:cNvPr>
            <p:cNvCxnSpPr/>
            <p:nvPr/>
          </p:nvCxnSpPr>
          <p:spPr>
            <a:xfrm flipH="1">
              <a:off x="2503625" y="3043014"/>
              <a:ext cx="32763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B4855C63-EDB2-1742-A15A-F52B893AE8AB}"/>
                </a:ext>
              </a:extLst>
            </p:cNvPr>
            <p:cNvCxnSpPr/>
            <p:nvPr/>
          </p:nvCxnSpPr>
          <p:spPr>
            <a:xfrm flipH="1">
              <a:off x="2501161" y="3655302"/>
              <a:ext cx="32763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00C15016-E487-2E49-BCAD-A9BE9BFD4730}"/>
                </a:ext>
              </a:extLst>
            </p:cNvPr>
            <p:cNvCxnSpPr/>
            <p:nvPr/>
          </p:nvCxnSpPr>
          <p:spPr>
            <a:xfrm flipH="1">
              <a:off x="2825527" y="3349982"/>
              <a:ext cx="32763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3DB8573A-429B-8C4C-91A4-CBE8819F44C9}"/>
                </a:ext>
              </a:extLst>
            </p:cNvPr>
            <p:cNvCxnSpPr/>
            <p:nvPr/>
          </p:nvCxnSpPr>
          <p:spPr>
            <a:xfrm flipH="1">
              <a:off x="2193483" y="3346073"/>
              <a:ext cx="32763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FD37D9BF-C33F-AC4B-907D-156B97593A6A}"/>
              </a:ext>
            </a:extLst>
          </p:cNvPr>
          <p:cNvCxnSpPr>
            <a:cxnSpLocks/>
          </p:cNvCxnSpPr>
          <p:nvPr/>
        </p:nvCxnSpPr>
        <p:spPr>
          <a:xfrm>
            <a:off x="3290544" y="5646704"/>
            <a:ext cx="247665" cy="0"/>
          </a:xfrm>
          <a:prstGeom prst="straightConnector1">
            <a:avLst/>
          </a:prstGeom>
          <a:ln w="19050" cmpd="sng">
            <a:solidFill>
              <a:srgbClr val="FFFFFF"/>
            </a:solidFill>
            <a:tailEnd type="arrow" w="sm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3BA6A45-111F-9C4D-A934-583ED7DAA84E}"/>
              </a:ext>
            </a:extLst>
          </p:cNvPr>
          <p:cNvCxnSpPr>
            <a:cxnSpLocks/>
          </p:cNvCxnSpPr>
          <p:nvPr/>
        </p:nvCxnSpPr>
        <p:spPr>
          <a:xfrm>
            <a:off x="3875069" y="5595904"/>
            <a:ext cx="247665" cy="0"/>
          </a:xfrm>
          <a:prstGeom prst="straightConnector1">
            <a:avLst/>
          </a:prstGeom>
          <a:ln w="19050" cmpd="sng">
            <a:solidFill>
              <a:srgbClr val="FFFFFF"/>
            </a:solidFill>
            <a:tailEnd type="arrow" w="sm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1DA8DC02-25CF-F941-910C-AEC869B8E581}"/>
              </a:ext>
            </a:extLst>
          </p:cNvPr>
          <p:cNvCxnSpPr>
            <a:cxnSpLocks/>
          </p:cNvCxnSpPr>
          <p:nvPr/>
        </p:nvCxnSpPr>
        <p:spPr>
          <a:xfrm>
            <a:off x="4759021" y="5646704"/>
            <a:ext cx="247665" cy="0"/>
          </a:xfrm>
          <a:prstGeom prst="straightConnector1">
            <a:avLst/>
          </a:prstGeom>
          <a:ln w="19050" cmpd="sng">
            <a:solidFill>
              <a:srgbClr val="FFFFFF"/>
            </a:solidFill>
            <a:tailEnd type="arrow" w="sm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1370E338-7D16-514A-92C5-0B57C6FFDCEE}"/>
              </a:ext>
            </a:extLst>
          </p:cNvPr>
          <p:cNvCxnSpPr>
            <a:cxnSpLocks/>
          </p:cNvCxnSpPr>
          <p:nvPr/>
        </p:nvCxnSpPr>
        <p:spPr>
          <a:xfrm>
            <a:off x="5336496" y="5646704"/>
            <a:ext cx="247665" cy="0"/>
          </a:xfrm>
          <a:prstGeom prst="straightConnector1">
            <a:avLst/>
          </a:prstGeom>
          <a:ln w="19050" cmpd="sng">
            <a:solidFill>
              <a:srgbClr val="FFFFFF"/>
            </a:solidFill>
            <a:tailEnd type="arrow" w="sm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08E2FFFF-35B3-C94B-8087-554C04BBB5D1}"/>
              </a:ext>
            </a:extLst>
          </p:cNvPr>
          <p:cNvCxnSpPr>
            <a:cxnSpLocks/>
          </p:cNvCxnSpPr>
          <p:nvPr/>
        </p:nvCxnSpPr>
        <p:spPr>
          <a:xfrm>
            <a:off x="5904247" y="5595032"/>
            <a:ext cx="247665" cy="0"/>
          </a:xfrm>
          <a:prstGeom prst="straightConnector1">
            <a:avLst/>
          </a:prstGeom>
          <a:ln w="19050" cmpd="sng">
            <a:solidFill>
              <a:srgbClr val="FFFFFF"/>
            </a:solidFill>
            <a:tailEnd type="arrow" w="sm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35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F77B59-C969-9B49-9A92-5D0466B5E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32" b="2216"/>
          <a:stretch/>
        </p:blipFill>
        <p:spPr>
          <a:xfrm>
            <a:off x="0" y="-997526"/>
            <a:ext cx="12383448" cy="79802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4EDB97-F957-BA4C-A847-45BBA7D81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Multi-hybrid particle type determination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96F28-92AA-BD4B-AEF8-B822C269B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EA33A-6961-DB48-8F40-C31A607B3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1DD6F-EDB6-C540-BCC8-61E4D8E9E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25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526CCA-B7A8-DE4F-9852-4BD8832E7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9" y="-1"/>
            <a:ext cx="497713" cy="98648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B879299-F2F6-6942-9E19-0F7782457407}"/>
              </a:ext>
            </a:extLst>
          </p:cNvPr>
          <p:cNvGrpSpPr/>
          <p:nvPr/>
        </p:nvGrpSpPr>
        <p:grpSpPr>
          <a:xfrm>
            <a:off x="324059" y="2568314"/>
            <a:ext cx="6004048" cy="3722417"/>
            <a:chOff x="324059" y="2568314"/>
            <a:chExt cx="6004048" cy="3722417"/>
          </a:xfrm>
        </p:grpSpPr>
        <p:sp>
          <p:nvSpPr>
            <p:cNvPr id="11" name="Down Arrow 10">
              <a:extLst>
                <a:ext uri="{FF2B5EF4-FFF2-40B4-BE49-F238E27FC236}">
                  <a16:creationId xmlns:a16="http://schemas.microsoft.com/office/drawing/2014/main" id="{CA3E47D4-4218-F740-ADF0-33BF3A0BB60D}"/>
                </a:ext>
              </a:extLst>
            </p:cNvPr>
            <p:cNvSpPr/>
            <p:nvPr/>
          </p:nvSpPr>
          <p:spPr>
            <a:xfrm rot="16200000">
              <a:off x="2950882" y="1202594"/>
              <a:ext cx="581891" cy="5835538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EC8202-1D8B-464B-A053-59F73363D515}"/>
                </a:ext>
              </a:extLst>
            </p:cNvPr>
            <p:cNvSpPr txBox="1"/>
            <p:nvPr/>
          </p:nvSpPr>
          <p:spPr>
            <a:xfrm>
              <a:off x="4655203" y="4536404"/>
              <a:ext cx="1672904" cy="1754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3600" dirty="0">
                  <a:solidFill>
                    <a:schemeClr val="bg1"/>
                  </a:solidFill>
                  <a:latin typeface="Arial"/>
                  <a:cs typeface="Arial"/>
                </a:rPr>
                <a:t> in</a:t>
              </a:r>
            </a:p>
            <a:p>
              <a:r>
                <a:rPr lang="en-US" sz="3600" dirty="0">
                  <a:solidFill>
                    <a:schemeClr val="bg1"/>
                  </a:solidFill>
                  <a:latin typeface="Arial"/>
                  <a:cs typeface="Arial"/>
                </a:rPr>
                <a:t>shower</a:t>
              </a:r>
            </a:p>
            <a:p>
              <a:r>
                <a:rPr lang="en-US" sz="3600" dirty="0">
                  <a:solidFill>
                    <a:schemeClr val="bg1"/>
                  </a:solidFill>
                  <a:latin typeface="Arial"/>
                  <a:cs typeface="Arial"/>
                </a:rPr>
                <a:t>tail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C40DFA-0B5A-D94F-80A0-AE01A5E17970}"/>
                </a:ext>
              </a:extLst>
            </p:cNvPr>
            <p:cNvSpPr txBox="1"/>
            <p:nvPr/>
          </p:nvSpPr>
          <p:spPr>
            <a:xfrm>
              <a:off x="1111045" y="2568314"/>
              <a:ext cx="18273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total # e</a:t>
              </a:r>
              <a:endParaRPr lang="en-US" sz="3600" dirty="0">
                <a:latin typeface="Symbol" pitchFamily="2" charset="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38995" y="780124"/>
            <a:ext cx="7855933" cy="5743123"/>
            <a:chOff x="4138995" y="780124"/>
            <a:chExt cx="7855933" cy="574312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FCDE9CF-6274-9B42-A15D-2E7419CD0C79}"/>
                </a:ext>
              </a:extLst>
            </p:cNvPr>
            <p:cNvSpPr txBox="1"/>
            <p:nvPr/>
          </p:nvSpPr>
          <p:spPr>
            <a:xfrm>
              <a:off x="6949228" y="2040648"/>
              <a:ext cx="239132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1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latin typeface="Symbol" pitchFamily="2" charset="2"/>
                </a:rPr>
                <a:t>m </a:t>
              </a:r>
              <a:r>
                <a:rPr lang="en-US" sz="3600" dirty="0">
                  <a:latin typeface="Arial"/>
                  <a:cs typeface="Arial"/>
                </a:rPr>
                <a:t>in </a:t>
              </a:r>
            </a:p>
            <a:p>
              <a:r>
                <a:rPr lang="en-US" sz="3600" dirty="0">
                  <a:latin typeface="Arial"/>
                  <a:cs typeface="Arial"/>
                </a:rPr>
                <a:t>shower tail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572761-CD3C-7943-924A-294E86C533B8}"/>
                </a:ext>
              </a:extLst>
            </p:cNvPr>
            <p:cNvSpPr txBox="1"/>
            <p:nvPr/>
          </p:nvSpPr>
          <p:spPr>
            <a:xfrm>
              <a:off x="6639220" y="5322918"/>
              <a:ext cx="290883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36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36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</a:t>
              </a:r>
              <a:r>
                <a:rPr lang="en-US" sz="1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chemeClr val="bg1"/>
                  </a:solidFill>
                  <a:latin typeface="Symbol" pitchFamily="2" charset="2"/>
                </a:rPr>
                <a:t>m</a:t>
              </a:r>
            </a:p>
            <a:p>
              <a:r>
                <a:rPr lang="en-US" sz="3600" dirty="0">
                  <a:solidFill>
                    <a:schemeClr val="bg1"/>
                  </a:solidFill>
                  <a:latin typeface="Arial"/>
                  <a:cs typeface="Arial"/>
                </a:rPr>
                <a:t>in shower tail</a:t>
              </a:r>
            </a:p>
          </p:txBody>
        </p:sp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B08C4DA9-5E7C-954D-8793-BF6F7B924E8F}"/>
                </a:ext>
              </a:extLst>
            </p:cNvPr>
            <p:cNvSpPr/>
            <p:nvPr/>
          </p:nvSpPr>
          <p:spPr>
            <a:xfrm>
              <a:off x="6159596" y="949614"/>
              <a:ext cx="581891" cy="5397689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CDE9CF-6274-9B42-A15D-2E7419CD0C79}"/>
                </a:ext>
              </a:extLst>
            </p:cNvPr>
            <p:cNvSpPr txBox="1"/>
            <p:nvPr/>
          </p:nvSpPr>
          <p:spPr>
            <a:xfrm>
              <a:off x="4138995" y="1722712"/>
              <a:ext cx="18273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total # 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CDE9CF-6274-9B42-A15D-2E7419CD0C79}"/>
                </a:ext>
              </a:extLst>
            </p:cNvPr>
            <p:cNvSpPr txBox="1"/>
            <p:nvPr/>
          </p:nvSpPr>
          <p:spPr>
            <a:xfrm>
              <a:off x="8320124" y="780124"/>
              <a:ext cx="367480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combination gives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e and </a:t>
              </a:r>
              <a:r>
                <a:rPr lang="en-US" sz="3200" dirty="0">
                  <a:latin typeface="Symbol" charset="2"/>
                  <a:cs typeface="Symbol" charset="2"/>
                </a:rPr>
                <a:t>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separately</a:t>
              </a:r>
              <a:endParaRPr lang="en-US" sz="3200" dirty="0">
                <a:latin typeface="Arial"/>
                <a:cs typeface="Arial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8591835" y="1825184"/>
              <a:ext cx="579015" cy="76220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8853325" y="1857342"/>
              <a:ext cx="2105786" cy="395025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184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Radar detection of 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9BE3-3C56-D04E-88E6-98D774E01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Radar signal reflect of the charged EAS front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In air: Telescope Array Radar (TARA) Observatory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			In ice: Radar Echo Telescope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BA550C-F252-F240-B956-64F511507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82" y="2565986"/>
            <a:ext cx="6411254" cy="17109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884350-6873-EC48-B02B-4026C7C3C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210" y="2519034"/>
            <a:ext cx="3179022" cy="390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35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994928" cy="949615"/>
          </a:xfrm>
        </p:spPr>
        <p:txBody>
          <a:bodyPr/>
          <a:lstStyle/>
          <a:p>
            <a:r>
              <a:rPr lang="en-GB" dirty="0"/>
              <a:t>Space based detection of EAS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B4C7D8-9476-CE42-B1AF-B719F75A8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258" y="0"/>
            <a:ext cx="6843742" cy="63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76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D43B-6523-FA42-B332-2B3BCE35C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GRAND?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19EE18-C29A-7E4D-A4C6-2EBE4257F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061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83BDF19-C938-1F4C-8624-DDEBAE7BE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63D104F-18BC-6C42-9DA7-7EC365CFA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Topical Lectures 18-20 October 2021 / Introduction to detection of UHECRs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357E4DF-C2BF-AD4F-A7D4-4AE1BE0D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5DD0E-D3BC-8C4B-B4E2-F95BFAA2ED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64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Excursion to UHE neutrinos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1C1D68-20E2-B542-A89C-5C2ACE28A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860" y="900332"/>
            <a:ext cx="10088742" cy="580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98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8329" y="1435774"/>
            <a:ext cx="6567824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Interactions of Cosmic Rays in the atmosphere</a:t>
            </a:r>
          </a:p>
          <a:p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Heitler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model of a shower</a:t>
            </a:r>
          </a:p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(similar to calorimeter in particle physics)</a:t>
            </a:r>
          </a:p>
          <a:p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Hadronic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cascade</a:t>
            </a:r>
          </a:p>
          <a:p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EM cascade</a:t>
            </a:r>
          </a:p>
          <a:p>
            <a:endParaRPr lang="en-US" sz="2400" baseline="-250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Muon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component</a:t>
            </a:r>
          </a:p>
        </p:txBody>
      </p:sp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1524000" y="53578"/>
            <a:ext cx="9144000" cy="482203"/>
          </a:xfrm>
        </p:spPr>
        <p:txBody>
          <a:bodyPr/>
          <a:lstStyle/>
          <a:p>
            <a:pPr algn="ctr"/>
            <a:r>
              <a:rPr lang="en-GB" sz="2800" dirty="0"/>
              <a:t>Indirect detection through interaction with atmosphere</a:t>
            </a:r>
            <a:endParaRPr lang="en-GB" sz="2812" dirty="0">
              <a:latin typeface="Arial" pitchFamily="-1" charset="0"/>
              <a:ea typeface="ＭＳ Ｐゴシック" pitchFamily="-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5pPr>
            <a:lvl6pPr marL="2286000" algn="l" defTabSz="457200" rtl="0" eaLnBrk="1" latinLnBrk="0" hangingPunct="1"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6pPr>
            <a:lvl7pPr marL="2743200" algn="l" defTabSz="457200" rtl="0" eaLnBrk="1" latinLnBrk="0" hangingPunct="1"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7pPr>
            <a:lvl8pPr marL="3200400" algn="l" defTabSz="457200" rtl="0" eaLnBrk="1" latinLnBrk="0" hangingPunct="1"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8pPr>
            <a:lvl9pPr marL="3657600" algn="l" defTabSz="457200" rtl="0" eaLnBrk="1" latinLnBrk="0" hangingPunct="1"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9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</a:t>
            </a:fld>
            <a:r>
              <a:rPr lang="nl-NL"/>
              <a:t>	Topical Lectures: Cosmic Rays, 23-25 March 2015 (SdJ)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188" y="619932"/>
            <a:ext cx="7508507" cy="600305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C5A419-FC03-FA4F-BE86-894A92E7C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A43E5-D379-E94C-BAA4-E45806D6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</p:spTree>
    <p:extLst>
      <p:ext uri="{BB962C8B-B14F-4D97-AF65-F5344CB8AC3E}">
        <p14:creationId xmlns:p14="http://schemas.microsoft.com/office/powerpoint/2010/main" val="2302129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UHE cosmic particle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9BE3-3C56-D04E-88E6-98D774E01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560" y="829994"/>
            <a:ext cx="11413368" cy="5465703"/>
          </a:xfrm>
        </p:spPr>
        <p:txBody>
          <a:bodyPr>
            <a:normAutofit/>
          </a:bodyPr>
          <a:lstStyle/>
          <a:p>
            <a:r>
              <a:rPr lang="en-GB" dirty="0"/>
              <a:t>If small fraction of protons 	⇒ need bigger detector for p astronomy</a:t>
            </a:r>
          </a:p>
          <a:p>
            <a:r>
              <a:rPr lang="en-GB" dirty="0"/>
              <a:t>If no light UHECRs 		⇒ need big detector for UHE </a:t>
            </a:r>
            <a:r>
              <a:rPr lang="en-GB" dirty="0">
                <a:latin typeface="Symbol" pitchFamily="2" charset="2"/>
              </a:rPr>
              <a:t>g</a:t>
            </a:r>
            <a:r>
              <a:rPr lang="en-GB" dirty="0"/>
              <a:t> and </a:t>
            </a:r>
            <a:r>
              <a:rPr lang="en-GB" dirty="0">
                <a:latin typeface="Symbol" pitchFamily="2" charset="2"/>
              </a:rPr>
              <a:t>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30</a:t>
            </a:fld>
            <a:endParaRPr lang="en-US"/>
          </a:p>
        </p:txBody>
      </p:sp>
      <p:pic>
        <p:nvPicPr>
          <p:cNvPr id="7" name="image.png" descr="image.png">
            <a:extLst>
              <a:ext uri="{FF2B5EF4-FFF2-40B4-BE49-F238E27FC236}">
                <a16:creationId xmlns:a16="http://schemas.microsoft.com/office/drawing/2014/main" id="{EC849C0C-66BA-6347-B70D-31F35187021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28265" y="2250750"/>
            <a:ext cx="5295305" cy="37683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">
            <a:extLst>
              <a:ext uri="{FF2B5EF4-FFF2-40B4-BE49-F238E27FC236}">
                <a16:creationId xmlns:a16="http://schemas.microsoft.com/office/drawing/2014/main" id="{A71D2CC8-01DF-704E-8615-BC112CBA9CCC}"/>
              </a:ext>
            </a:extLst>
          </p:cNvPr>
          <p:cNvGrpSpPr/>
          <p:nvPr/>
        </p:nvGrpSpPr>
        <p:grpSpPr>
          <a:xfrm>
            <a:off x="4139406" y="3309679"/>
            <a:ext cx="4705945" cy="2442627"/>
            <a:chOff x="0" y="0"/>
            <a:chExt cx="6692900" cy="3473958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CDA4856-C42C-C943-B8CF-6973251B9D58}"/>
                </a:ext>
              </a:extLst>
            </p:cNvPr>
            <p:cNvSpPr/>
            <p:nvPr/>
          </p:nvSpPr>
          <p:spPr>
            <a:xfrm>
              <a:off x="0" y="743458"/>
              <a:ext cx="4838700" cy="2730501"/>
            </a:xfrm>
            <a:prstGeom prst="rect">
              <a:avLst/>
            </a:prstGeom>
            <a:solidFill>
              <a:srgbClr val="0433FF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16B9AD8F-3A61-AB4E-9002-3A0C4CEE1716}"/>
                </a:ext>
              </a:extLst>
            </p:cNvPr>
            <p:cNvSpPr/>
            <p:nvPr/>
          </p:nvSpPr>
          <p:spPr>
            <a:xfrm>
              <a:off x="1130300" y="32258"/>
              <a:ext cx="5562600" cy="2603501"/>
            </a:xfrm>
            <a:prstGeom prst="rect">
              <a:avLst/>
            </a:prstGeom>
            <a:solidFill>
              <a:srgbClr val="0433FF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pic>
          <p:nvPicPr>
            <p:cNvPr id="11" name="aera.pdf" descr="aera.pdf">
              <a:extLst>
                <a:ext uri="{FF2B5EF4-FFF2-40B4-BE49-F238E27FC236}">
                  <a16:creationId xmlns:a16="http://schemas.microsoft.com/office/drawing/2014/main" id="{42276249-62C3-354A-935E-B76CF861F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4228" y="0"/>
              <a:ext cx="1663701" cy="71377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12" name="url?sa=i&amp;rct=j&amp;q=&amp;esrc=s&amp;source=images&amp;cd=&amp;ved=0CAcQjRxqFQoTCI_CxZep-8YCFSYpcgodDloA-Q&amp;url=https%3A%2F%2Fwww.astron.nl%2F~heald%2Ftest%2Fsens.php&amp;ei=USW2Vc_VKKbSyAOOtIHIDw&amp;bvm=bv.98717601,d.tiff" descr="url?sa=i&amp;rct=j&amp;q=&amp;esrc=s&amp;source=images&amp;cd=&amp;ved=0CAcQjRxqFQoTCI_CxZep-8YCFSYpcgodDloA-Q&amp;url=https%3A%2F%2Fwww.astron.nl%2F~heald%2Ftest%2Fsens.php&amp;ei=USW2Vc_VKKbSyAOOtIHIDw&amp;bvm=bv.98717601,d.tiff">
              <a:extLst>
                <a:ext uri="{FF2B5EF4-FFF2-40B4-BE49-F238E27FC236}">
                  <a16:creationId xmlns:a16="http://schemas.microsoft.com/office/drawing/2014/main" id="{670E0890-7BC7-B344-9A68-58F64FCA8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" y="888767"/>
              <a:ext cx="1970425" cy="635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" name="Line">
            <a:extLst>
              <a:ext uri="{FF2B5EF4-FFF2-40B4-BE49-F238E27FC236}">
                <a16:creationId xmlns:a16="http://schemas.microsoft.com/office/drawing/2014/main" id="{40839AF0-C565-2448-A3BA-5ECEB88F3D21}"/>
              </a:ext>
            </a:extLst>
          </p:cNvPr>
          <p:cNvSpPr/>
          <p:nvPr/>
        </p:nvSpPr>
        <p:spPr>
          <a:xfrm flipH="1">
            <a:off x="1996281" y="2153642"/>
            <a:ext cx="1" cy="4134883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35719" tIns="35719" rIns="35719" bIns="35719" anchor="ctr"/>
          <a:lstStyle/>
          <a:p>
            <a:pPr defTabSz="321457">
              <a:defRPr sz="1200" b="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A107FD33-C150-D94A-8CBD-707507CDF11F}"/>
              </a:ext>
            </a:extLst>
          </p:cNvPr>
          <p:cNvSpPr/>
          <p:nvPr/>
        </p:nvSpPr>
        <p:spPr>
          <a:xfrm flipH="1">
            <a:off x="2024642" y="6252807"/>
            <a:ext cx="7776328" cy="2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35719" tIns="35719" rIns="35719" bIns="35719" anchor="ctr"/>
          <a:lstStyle/>
          <a:p>
            <a:pPr defTabSz="321457">
              <a:defRPr sz="1200" b="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5" name="energy [eV]">
            <a:extLst>
              <a:ext uri="{FF2B5EF4-FFF2-40B4-BE49-F238E27FC236}">
                <a16:creationId xmlns:a16="http://schemas.microsoft.com/office/drawing/2014/main" id="{C5F9A478-25FB-714F-AA76-875BBD54E967}"/>
              </a:ext>
            </a:extLst>
          </p:cNvPr>
          <p:cNvSpPr/>
          <p:nvPr/>
        </p:nvSpPr>
        <p:spPr>
          <a:xfrm rot="16200000">
            <a:off x="295722" y="2847065"/>
            <a:ext cx="1732847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531" dirty="0"/>
              <a:t>energy [eV]</a:t>
            </a:r>
          </a:p>
        </p:txBody>
      </p:sp>
      <p:sp>
        <p:nvSpPr>
          <p:cNvPr id="16" name="1016">
            <a:extLst>
              <a:ext uri="{FF2B5EF4-FFF2-40B4-BE49-F238E27FC236}">
                <a16:creationId xmlns:a16="http://schemas.microsoft.com/office/drawing/2014/main" id="{1C1DCB8D-4350-8940-834A-DE282435D365}"/>
              </a:ext>
            </a:extLst>
          </p:cNvPr>
          <p:cNvSpPr/>
          <p:nvPr/>
        </p:nvSpPr>
        <p:spPr>
          <a:xfrm>
            <a:off x="1405514" y="5998353"/>
            <a:ext cx="3735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/>
              <a:t>10</a:t>
            </a:r>
            <a:r>
              <a:rPr sz="1266" baseline="31999"/>
              <a:t>16</a:t>
            </a:r>
          </a:p>
        </p:txBody>
      </p:sp>
      <p:sp>
        <p:nvSpPr>
          <p:cNvPr id="17" name="1018">
            <a:extLst>
              <a:ext uri="{FF2B5EF4-FFF2-40B4-BE49-F238E27FC236}">
                <a16:creationId xmlns:a16="http://schemas.microsoft.com/office/drawing/2014/main" id="{C95E0C27-3EE6-DD44-AE55-F21F0CFFE6F2}"/>
              </a:ext>
            </a:extLst>
          </p:cNvPr>
          <p:cNvSpPr/>
          <p:nvPr/>
        </p:nvSpPr>
        <p:spPr>
          <a:xfrm>
            <a:off x="1406922" y="4167767"/>
            <a:ext cx="3735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/>
              <a:t>10</a:t>
            </a:r>
            <a:r>
              <a:rPr sz="1266" baseline="31999"/>
              <a:t>18</a:t>
            </a:r>
          </a:p>
        </p:txBody>
      </p:sp>
      <p:sp>
        <p:nvSpPr>
          <p:cNvPr id="18" name="1020">
            <a:extLst>
              <a:ext uri="{FF2B5EF4-FFF2-40B4-BE49-F238E27FC236}">
                <a16:creationId xmlns:a16="http://schemas.microsoft.com/office/drawing/2014/main" id="{52F55274-F5C8-0A49-B412-8E41C5B07525}"/>
              </a:ext>
            </a:extLst>
          </p:cNvPr>
          <p:cNvSpPr/>
          <p:nvPr/>
        </p:nvSpPr>
        <p:spPr>
          <a:xfrm>
            <a:off x="1406922" y="2337181"/>
            <a:ext cx="3735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/>
              <a:t>10</a:t>
            </a:r>
            <a:r>
              <a:rPr sz="1266" baseline="31999"/>
              <a:t>20</a:t>
            </a:r>
          </a:p>
        </p:txBody>
      </p:sp>
      <p:sp>
        <p:nvSpPr>
          <p:cNvPr id="19" name="2010">
            <a:extLst>
              <a:ext uri="{FF2B5EF4-FFF2-40B4-BE49-F238E27FC236}">
                <a16:creationId xmlns:a16="http://schemas.microsoft.com/office/drawing/2014/main" id="{A569E396-AE83-8B4B-B505-109AE9D90B35}"/>
              </a:ext>
            </a:extLst>
          </p:cNvPr>
          <p:cNvSpPr/>
          <p:nvPr/>
        </p:nvSpPr>
        <p:spPr>
          <a:xfrm>
            <a:off x="3769277" y="6257313"/>
            <a:ext cx="43120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66"/>
              <a:t>2010</a:t>
            </a:r>
          </a:p>
        </p:txBody>
      </p:sp>
      <p:sp>
        <p:nvSpPr>
          <p:cNvPr id="20" name="2005">
            <a:extLst>
              <a:ext uri="{FF2B5EF4-FFF2-40B4-BE49-F238E27FC236}">
                <a16:creationId xmlns:a16="http://schemas.microsoft.com/office/drawing/2014/main" id="{B51BACED-5CD8-2C4E-9B77-9237C6536D0A}"/>
              </a:ext>
            </a:extLst>
          </p:cNvPr>
          <p:cNvSpPr/>
          <p:nvPr/>
        </p:nvSpPr>
        <p:spPr>
          <a:xfrm>
            <a:off x="2148086" y="6257313"/>
            <a:ext cx="43120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66"/>
              <a:t>2005</a:t>
            </a:r>
          </a:p>
        </p:txBody>
      </p:sp>
      <p:sp>
        <p:nvSpPr>
          <p:cNvPr id="21" name="2020">
            <a:extLst>
              <a:ext uri="{FF2B5EF4-FFF2-40B4-BE49-F238E27FC236}">
                <a16:creationId xmlns:a16="http://schemas.microsoft.com/office/drawing/2014/main" id="{ECD3687A-8E79-874D-A730-DB831AFA32CD}"/>
              </a:ext>
            </a:extLst>
          </p:cNvPr>
          <p:cNvSpPr/>
          <p:nvPr/>
        </p:nvSpPr>
        <p:spPr>
          <a:xfrm>
            <a:off x="7023695" y="6257313"/>
            <a:ext cx="43120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66"/>
              <a:t>2020</a:t>
            </a:r>
          </a:p>
        </p:txBody>
      </p:sp>
      <p:sp>
        <p:nvSpPr>
          <p:cNvPr id="22" name="2015">
            <a:extLst>
              <a:ext uri="{FF2B5EF4-FFF2-40B4-BE49-F238E27FC236}">
                <a16:creationId xmlns:a16="http://schemas.microsoft.com/office/drawing/2014/main" id="{572426D1-B12A-1342-B879-C32199AA93D9}"/>
              </a:ext>
            </a:extLst>
          </p:cNvPr>
          <p:cNvSpPr/>
          <p:nvPr/>
        </p:nvSpPr>
        <p:spPr>
          <a:xfrm>
            <a:off x="5398492" y="6257313"/>
            <a:ext cx="43120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66"/>
              <a:t>2015</a:t>
            </a:r>
          </a:p>
        </p:txBody>
      </p:sp>
      <p:sp>
        <p:nvSpPr>
          <p:cNvPr id="23" name="2025">
            <a:extLst>
              <a:ext uri="{FF2B5EF4-FFF2-40B4-BE49-F238E27FC236}">
                <a16:creationId xmlns:a16="http://schemas.microsoft.com/office/drawing/2014/main" id="{D6E8E596-C2B0-7547-BB12-C7ABFD84FB14}"/>
              </a:ext>
            </a:extLst>
          </p:cNvPr>
          <p:cNvSpPr/>
          <p:nvPr/>
        </p:nvSpPr>
        <p:spPr>
          <a:xfrm>
            <a:off x="8648898" y="6257313"/>
            <a:ext cx="43120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66"/>
              <a:t>2025</a:t>
            </a:r>
          </a:p>
        </p:txBody>
      </p:sp>
      <p:sp>
        <p:nvSpPr>
          <p:cNvPr id="24" name="1017">
            <a:extLst>
              <a:ext uri="{FF2B5EF4-FFF2-40B4-BE49-F238E27FC236}">
                <a16:creationId xmlns:a16="http://schemas.microsoft.com/office/drawing/2014/main" id="{05FDD41C-95E4-6B4C-94CD-BDD7F2458B0F}"/>
              </a:ext>
            </a:extLst>
          </p:cNvPr>
          <p:cNvSpPr/>
          <p:nvPr/>
        </p:nvSpPr>
        <p:spPr>
          <a:xfrm>
            <a:off x="1406922" y="5016087"/>
            <a:ext cx="3735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/>
              <a:t>10</a:t>
            </a:r>
            <a:r>
              <a:rPr sz="1266" baseline="31999"/>
              <a:t>17</a:t>
            </a:r>
          </a:p>
        </p:txBody>
      </p:sp>
      <p:sp>
        <p:nvSpPr>
          <p:cNvPr id="25" name="1019">
            <a:extLst>
              <a:ext uri="{FF2B5EF4-FFF2-40B4-BE49-F238E27FC236}">
                <a16:creationId xmlns:a16="http://schemas.microsoft.com/office/drawing/2014/main" id="{0BA01728-BA73-B448-8A73-31EFE00D2F48}"/>
              </a:ext>
            </a:extLst>
          </p:cNvPr>
          <p:cNvSpPr/>
          <p:nvPr/>
        </p:nvSpPr>
        <p:spPr>
          <a:xfrm>
            <a:off x="1406922" y="3248009"/>
            <a:ext cx="3735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/>
              <a:t>10</a:t>
            </a:r>
            <a:r>
              <a:rPr sz="1266" baseline="31999"/>
              <a:t>19</a:t>
            </a:r>
          </a:p>
        </p:txBody>
      </p:sp>
      <p:grpSp>
        <p:nvGrpSpPr>
          <p:cNvPr id="26" name="Group">
            <a:extLst>
              <a:ext uri="{FF2B5EF4-FFF2-40B4-BE49-F238E27FC236}">
                <a16:creationId xmlns:a16="http://schemas.microsoft.com/office/drawing/2014/main" id="{83DC31F5-66D9-C240-82F6-AB2517719376}"/>
              </a:ext>
            </a:extLst>
          </p:cNvPr>
          <p:cNvGrpSpPr/>
          <p:nvPr/>
        </p:nvGrpSpPr>
        <p:grpSpPr>
          <a:xfrm>
            <a:off x="8898930" y="2269728"/>
            <a:ext cx="2598539" cy="1857375"/>
            <a:chOff x="0" y="0"/>
            <a:chExt cx="3695700" cy="2641600"/>
          </a:xfrm>
        </p:grpSpPr>
        <p:sp>
          <p:nvSpPr>
            <p:cNvPr id="27" name="Rectangle">
              <a:extLst>
                <a:ext uri="{FF2B5EF4-FFF2-40B4-BE49-F238E27FC236}">
                  <a16:creationId xmlns:a16="http://schemas.microsoft.com/office/drawing/2014/main" id="{DED156BB-5302-D64A-9605-5E55AB0DF1FF}"/>
                </a:ext>
              </a:extLst>
            </p:cNvPr>
            <p:cNvSpPr/>
            <p:nvPr/>
          </p:nvSpPr>
          <p:spPr>
            <a:xfrm>
              <a:off x="0" y="0"/>
              <a:ext cx="3695700" cy="2641600"/>
            </a:xfrm>
            <a:prstGeom prst="rect">
              <a:avLst/>
            </a:prstGeom>
            <a:solidFill>
              <a:srgbClr val="00FDFF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pic>
          <p:nvPicPr>
            <p:cNvPr id="28" name="droppedImage.pdf" descr="droppedImage.pdf">
              <a:extLst>
                <a:ext uri="{FF2B5EF4-FFF2-40B4-BE49-F238E27FC236}">
                  <a16:creationId xmlns:a16="http://schemas.microsoft.com/office/drawing/2014/main" id="{E73EEE94-B831-034E-893B-0675FEAC0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578" t="2526" r="75368" b="70152"/>
            <a:stretch>
              <a:fillRect/>
            </a:stretch>
          </p:blipFill>
          <p:spPr>
            <a:xfrm>
              <a:off x="427276" y="127000"/>
              <a:ext cx="1122124" cy="1092200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grpSp>
        <p:nvGrpSpPr>
          <p:cNvPr id="29" name="Group">
            <a:extLst>
              <a:ext uri="{FF2B5EF4-FFF2-40B4-BE49-F238E27FC236}">
                <a16:creationId xmlns:a16="http://schemas.microsoft.com/office/drawing/2014/main" id="{EA539F6F-BA69-5C48-9F88-FBF79F3F85FB}"/>
              </a:ext>
            </a:extLst>
          </p:cNvPr>
          <p:cNvGrpSpPr/>
          <p:nvPr/>
        </p:nvGrpSpPr>
        <p:grpSpPr>
          <a:xfrm>
            <a:off x="7550547" y="3832423"/>
            <a:ext cx="2544961" cy="1741289"/>
            <a:chOff x="0" y="0"/>
            <a:chExt cx="3619500" cy="2476500"/>
          </a:xfrm>
        </p:grpSpPr>
        <p:sp>
          <p:nvSpPr>
            <p:cNvPr id="30" name="Rectangle">
              <a:extLst>
                <a:ext uri="{FF2B5EF4-FFF2-40B4-BE49-F238E27FC236}">
                  <a16:creationId xmlns:a16="http://schemas.microsoft.com/office/drawing/2014/main" id="{E2BB1415-8D4A-5E49-9193-9D9F31C3A4B0}"/>
                </a:ext>
              </a:extLst>
            </p:cNvPr>
            <p:cNvSpPr/>
            <p:nvPr/>
          </p:nvSpPr>
          <p:spPr>
            <a:xfrm>
              <a:off x="0" y="0"/>
              <a:ext cx="3619500" cy="2476500"/>
            </a:xfrm>
            <a:prstGeom prst="rect">
              <a:avLst/>
            </a:prstGeom>
            <a:solidFill>
              <a:srgbClr val="00F9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pic>
          <p:nvPicPr>
            <p:cNvPr id="31" name="url?sa=i&amp;rct=j&amp;q=&amp;esrc=s&amp;source=images&amp;cd=&amp;ved=0ahUKEwie0YrAg6bRAhUIKMAKHSpLAXkQjRwIBQ&amp;url=https%3A%2F%2Fwww.skatelescope.tiff" descr="url?sa=i&amp;rct=j&amp;q=&amp;esrc=s&amp;source=images&amp;cd=&amp;ved=0ahUKEwie0YrAg6bRAhUIKMAKHSpLAXkQjRwIBQ&amp;url=https%3A%2F%2Fwww.skatelescope.tiff">
              <a:extLst>
                <a:ext uri="{FF2B5EF4-FFF2-40B4-BE49-F238E27FC236}">
                  <a16:creationId xmlns:a16="http://schemas.microsoft.com/office/drawing/2014/main" id="{78A0534B-D057-174C-ACDF-103FAE159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63482" y="889000"/>
              <a:ext cx="1290919" cy="914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" name="Group">
            <a:extLst>
              <a:ext uri="{FF2B5EF4-FFF2-40B4-BE49-F238E27FC236}">
                <a16:creationId xmlns:a16="http://schemas.microsoft.com/office/drawing/2014/main" id="{B6A93BEA-C281-8547-9AC0-641A958E1761}"/>
              </a:ext>
            </a:extLst>
          </p:cNvPr>
          <p:cNvGrpSpPr/>
          <p:nvPr/>
        </p:nvGrpSpPr>
        <p:grpSpPr>
          <a:xfrm>
            <a:off x="4800203" y="3823494"/>
            <a:ext cx="4277320" cy="1723430"/>
            <a:chOff x="0" y="0"/>
            <a:chExt cx="6083300" cy="2451100"/>
          </a:xfrm>
        </p:grpSpPr>
        <p:sp>
          <p:nvSpPr>
            <p:cNvPr id="33" name="Rectangle">
              <a:extLst>
                <a:ext uri="{FF2B5EF4-FFF2-40B4-BE49-F238E27FC236}">
                  <a16:creationId xmlns:a16="http://schemas.microsoft.com/office/drawing/2014/main" id="{472205F5-DBAA-1046-A6C6-C83C77A74F7A}"/>
                </a:ext>
              </a:extLst>
            </p:cNvPr>
            <p:cNvSpPr/>
            <p:nvPr/>
          </p:nvSpPr>
          <p:spPr>
            <a:xfrm>
              <a:off x="0" y="0"/>
              <a:ext cx="6083300" cy="2451100"/>
            </a:xfrm>
            <a:prstGeom prst="rect">
              <a:avLst/>
            </a:prstGeom>
            <a:solidFill>
              <a:srgbClr val="0433FF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pic>
          <p:nvPicPr>
            <p:cNvPr id="34" name="imgres?imgurl=http%3A%2F%2Fwww.ikp.kit.edu%2Ftunka-rex%2Fimg%2FLogoForWebpageWithFrame.png&amp;imgrefurl=http%3A%2F%2Fwww.ikp.kit.tiff" descr="imgres?imgurl=http%3A%2F%2Fwww.ikp.kit.edu%2Ftunka-rex%2Fimg%2FLogoForWebpageWithFrame.png&amp;imgrefurl=http%3A%2F%2Fwww.ikp.kit.tiff">
              <a:extLst>
                <a:ext uri="{FF2B5EF4-FFF2-40B4-BE49-F238E27FC236}">
                  <a16:creationId xmlns:a16="http://schemas.microsoft.com/office/drawing/2014/main" id="{A73094F8-0B0D-9B48-B97F-3BA35B9C5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03600" y="1282700"/>
              <a:ext cx="2324100" cy="1092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" name="Group">
            <a:extLst>
              <a:ext uri="{FF2B5EF4-FFF2-40B4-BE49-F238E27FC236}">
                <a16:creationId xmlns:a16="http://schemas.microsoft.com/office/drawing/2014/main" id="{02E3CB6E-B41D-EB44-9552-161C8CA3FA75}"/>
              </a:ext>
            </a:extLst>
          </p:cNvPr>
          <p:cNvGrpSpPr/>
          <p:nvPr/>
        </p:nvGrpSpPr>
        <p:grpSpPr>
          <a:xfrm>
            <a:off x="1987352" y="4484291"/>
            <a:ext cx="2803922" cy="1455539"/>
            <a:chOff x="0" y="0"/>
            <a:chExt cx="3987800" cy="2070100"/>
          </a:xfrm>
        </p:grpSpPr>
        <p:sp>
          <p:nvSpPr>
            <p:cNvPr id="36" name="Rectangle">
              <a:extLst>
                <a:ext uri="{FF2B5EF4-FFF2-40B4-BE49-F238E27FC236}">
                  <a16:creationId xmlns:a16="http://schemas.microsoft.com/office/drawing/2014/main" id="{EFB96378-B657-1441-A2B8-29CE911B1B6E}"/>
                </a:ext>
              </a:extLst>
            </p:cNvPr>
            <p:cNvSpPr/>
            <p:nvPr/>
          </p:nvSpPr>
          <p:spPr>
            <a:xfrm>
              <a:off x="0" y="0"/>
              <a:ext cx="3987800" cy="2070100"/>
            </a:xfrm>
            <a:prstGeom prst="rect">
              <a:avLst/>
            </a:prstGeom>
            <a:solidFill>
              <a:srgbClr val="FF26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37" name="CODALEMA">
              <a:extLst>
                <a:ext uri="{FF2B5EF4-FFF2-40B4-BE49-F238E27FC236}">
                  <a16:creationId xmlns:a16="http://schemas.microsoft.com/office/drawing/2014/main" id="{41E0DCBF-5A9D-C043-927B-63CD364A556A}"/>
                </a:ext>
              </a:extLst>
            </p:cNvPr>
            <p:cNvSpPr/>
            <p:nvPr/>
          </p:nvSpPr>
          <p:spPr>
            <a:xfrm>
              <a:off x="184075" y="1619931"/>
              <a:ext cx="1399815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66"/>
                <a:t>CODALEMA</a:t>
              </a:r>
            </a:p>
          </p:txBody>
        </p:sp>
        <p:pic>
          <p:nvPicPr>
            <p:cNvPr id="38" name="image.png" descr="image.png">
              <a:extLst>
                <a:ext uri="{FF2B5EF4-FFF2-40B4-BE49-F238E27FC236}">
                  <a16:creationId xmlns:a16="http://schemas.microsoft.com/office/drawing/2014/main" id="{5D7E2B99-031D-8942-86A9-0CF18D94F3A6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2600" y="172719"/>
              <a:ext cx="1257300" cy="1371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9" name="Group">
            <a:extLst>
              <a:ext uri="{FF2B5EF4-FFF2-40B4-BE49-F238E27FC236}">
                <a16:creationId xmlns:a16="http://schemas.microsoft.com/office/drawing/2014/main" id="{7662A75D-AA18-864D-BA87-0D066167E6B7}"/>
              </a:ext>
            </a:extLst>
          </p:cNvPr>
          <p:cNvGrpSpPr/>
          <p:nvPr/>
        </p:nvGrpSpPr>
        <p:grpSpPr>
          <a:xfrm>
            <a:off x="6336110" y="2251869"/>
            <a:ext cx="3045023" cy="2053828"/>
            <a:chOff x="0" y="0"/>
            <a:chExt cx="4330700" cy="2921000"/>
          </a:xfrm>
        </p:grpSpPr>
        <p:sp>
          <p:nvSpPr>
            <p:cNvPr id="40" name="Rectangle">
              <a:extLst>
                <a:ext uri="{FF2B5EF4-FFF2-40B4-BE49-F238E27FC236}">
                  <a16:creationId xmlns:a16="http://schemas.microsoft.com/office/drawing/2014/main" id="{CDE0EF40-554E-714E-9E10-BA2A87756A0C}"/>
                </a:ext>
              </a:extLst>
            </p:cNvPr>
            <p:cNvSpPr/>
            <p:nvPr/>
          </p:nvSpPr>
          <p:spPr>
            <a:xfrm>
              <a:off x="0" y="0"/>
              <a:ext cx="3619500" cy="2844800"/>
            </a:xfrm>
            <a:prstGeom prst="rect">
              <a:avLst/>
            </a:prstGeom>
            <a:solidFill>
              <a:srgbClr val="00F9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41" name="Rectangle">
              <a:extLst>
                <a:ext uri="{FF2B5EF4-FFF2-40B4-BE49-F238E27FC236}">
                  <a16:creationId xmlns:a16="http://schemas.microsoft.com/office/drawing/2014/main" id="{1C2C2BE2-F192-0549-A347-D4B15D7002D9}"/>
                </a:ext>
              </a:extLst>
            </p:cNvPr>
            <p:cNvSpPr/>
            <p:nvPr/>
          </p:nvSpPr>
          <p:spPr>
            <a:xfrm>
              <a:off x="711200" y="711200"/>
              <a:ext cx="3619500" cy="2209800"/>
            </a:xfrm>
            <a:prstGeom prst="rect">
              <a:avLst/>
            </a:prstGeom>
            <a:solidFill>
              <a:srgbClr val="00F9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pic>
          <p:nvPicPr>
            <p:cNvPr id="42" name="2000px-Pierre_Auger_Observatory.svg.tiff" descr="2000px-Pierre_Auger_Observatory.svg.tiff">
              <a:extLst>
                <a:ext uri="{FF2B5EF4-FFF2-40B4-BE49-F238E27FC236}">
                  <a16:creationId xmlns:a16="http://schemas.microsoft.com/office/drawing/2014/main" id="{5D496B29-49E7-3F4B-9ECA-7EABD70B3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5339" y="114300"/>
              <a:ext cx="602491" cy="1193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" name="3000 km2">
              <a:extLst>
                <a:ext uri="{FF2B5EF4-FFF2-40B4-BE49-F238E27FC236}">
                  <a16:creationId xmlns:a16="http://schemas.microsoft.com/office/drawing/2014/main" id="{432A8CBF-9760-4647-A838-F37ADF76B4C7}"/>
                </a:ext>
              </a:extLst>
            </p:cNvPr>
            <p:cNvSpPr/>
            <p:nvPr/>
          </p:nvSpPr>
          <p:spPr>
            <a:xfrm>
              <a:off x="765379" y="197532"/>
              <a:ext cx="1071519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266"/>
                <a:t>3000 km</a:t>
              </a:r>
              <a:r>
                <a:rPr sz="1266" baseline="31999"/>
                <a:t>2</a:t>
              </a:r>
            </a:p>
          </p:txBody>
        </p:sp>
        <p:sp>
          <p:nvSpPr>
            <p:cNvPr id="44" name="ARIANNA">
              <a:extLst>
                <a:ext uri="{FF2B5EF4-FFF2-40B4-BE49-F238E27FC236}">
                  <a16:creationId xmlns:a16="http://schemas.microsoft.com/office/drawing/2014/main" id="{2A91CEE0-1DB5-0E41-B6BD-3C82BACCE506}"/>
                </a:ext>
              </a:extLst>
            </p:cNvPr>
            <p:cNvSpPr/>
            <p:nvPr/>
          </p:nvSpPr>
          <p:spPr>
            <a:xfrm>
              <a:off x="2431951" y="807131"/>
              <a:ext cx="1130795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66"/>
                <a:t>ARIANNA</a:t>
              </a:r>
            </a:p>
          </p:txBody>
        </p:sp>
      </p:grpSp>
      <p:sp>
        <p:nvSpPr>
          <p:cNvPr id="45" name="time">
            <a:extLst>
              <a:ext uri="{FF2B5EF4-FFF2-40B4-BE49-F238E27FC236}">
                <a16:creationId xmlns:a16="http://schemas.microsoft.com/office/drawing/2014/main" id="{FC1DA390-6E4A-C341-9C20-06A3868F1975}"/>
              </a:ext>
            </a:extLst>
          </p:cNvPr>
          <p:cNvSpPr/>
          <p:nvPr/>
        </p:nvSpPr>
        <p:spPr>
          <a:xfrm>
            <a:off x="9148865" y="6347746"/>
            <a:ext cx="686086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531"/>
              <a:t>time</a:t>
            </a:r>
          </a:p>
        </p:txBody>
      </p:sp>
      <p:sp>
        <p:nvSpPr>
          <p:cNvPr id="46" name="radio">
            <a:extLst>
              <a:ext uri="{FF2B5EF4-FFF2-40B4-BE49-F238E27FC236}">
                <a16:creationId xmlns:a16="http://schemas.microsoft.com/office/drawing/2014/main" id="{EC6D924E-4AA2-2C45-A2A7-BB797B9AE16C}"/>
              </a:ext>
            </a:extLst>
          </p:cNvPr>
          <p:cNvSpPr/>
          <p:nvPr/>
        </p:nvSpPr>
        <p:spPr>
          <a:xfrm>
            <a:off x="6095008" y="1894681"/>
            <a:ext cx="2027039" cy="1964531"/>
          </a:xfrm>
          <a:prstGeom prst="rightArrow">
            <a:avLst>
              <a:gd name="adj1" fmla="val 32000"/>
              <a:gd name="adj2" fmla="val 20000"/>
            </a:avLst>
          </a:prstGeom>
          <a:solidFill>
            <a:srgbClr val="0433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375"/>
              <a:t>radio</a:t>
            </a:r>
          </a:p>
        </p:txBody>
      </p:sp>
    </p:spTree>
    <p:extLst>
      <p:ext uri="{BB962C8B-B14F-4D97-AF65-F5344CB8AC3E}">
        <p14:creationId xmlns:p14="http://schemas.microsoft.com/office/powerpoint/2010/main" val="186047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-0.14844 0.3798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898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70616" y="170616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9" presetClass="emph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0"/>
                                      </p:to>
                                    </p:set>
                                    <p:animEffect filter="image" prLst="opacity: 0.20; ">
                                      <p:cBhvr>
                                        <p:cTn id="26" dur="indefinite" fill="hold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4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7" grpId="1" animBg="1" advAuto="0"/>
      <p:bldP spid="7" grpId="2" animBg="1" advAuto="0"/>
      <p:bldP spid="7" grpId="3" animBg="1" advAuto="0"/>
      <p:bldP spid="8" grpId="0" animBg="1" advAuto="0"/>
      <p:bldP spid="26" grpId="0" animBg="1" advAuto="0"/>
      <p:bldP spid="29" grpId="0" animBg="1" advAuto="0"/>
      <p:bldP spid="32" grpId="0" animBg="1" advAuto="0"/>
      <p:bldP spid="35" grpId="0" animBg="1" advAuto="0"/>
      <p:bldP spid="39" grpId="0" animBg="1" advAuto="0"/>
      <p:bldP spid="46" grpId="0" animBg="1" advAuto="0"/>
      <p:bldP spid="46" grpId="1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UHE cosmic particle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9BE3-3C56-D04E-88E6-98D774E01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560" y="829994"/>
            <a:ext cx="11413368" cy="5465703"/>
          </a:xfrm>
        </p:spPr>
        <p:txBody>
          <a:bodyPr>
            <a:normAutofit/>
          </a:bodyPr>
          <a:lstStyle/>
          <a:p>
            <a:r>
              <a:rPr lang="en-GB" dirty="0"/>
              <a:t>Ground based</a:t>
            </a:r>
          </a:p>
          <a:p>
            <a:pPr lvl="1"/>
            <a:r>
              <a:rPr lang="en-GB" dirty="0"/>
              <a:t>GRAND</a:t>
            </a:r>
          </a:p>
          <a:p>
            <a:pPr lvl="1"/>
            <a:r>
              <a:rPr lang="en-GB" dirty="0"/>
              <a:t>GCOS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31</a:t>
            </a:fld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5532F38-9D5A-894C-89EE-AA2B970DA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2107148"/>
            <a:ext cx="11460480" cy="4476911"/>
          </a:xfrm>
          <a:prstGeom prst="rect">
            <a:avLst/>
          </a:prstGeom>
        </p:spPr>
      </p:pic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29F24AE8-0C73-8441-922B-070EDF878C94}"/>
              </a:ext>
            </a:extLst>
          </p:cNvPr>
          <p:cNvSpPr txBox="1">
            <a:spLocks/>
          </p:cNvSpPr>
          <p:nvPr/>
        </p:nvSpPr>
        <p:spPr>
          <a:xfrm>
            <a:off x="6175717" y="827648"/>
            <a:ext cx="6252964" cy="5465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Space based</a:t>
            </a:r>
          </a:p>
          <a:p>
            <a:pPr lvl="1"/>
            <a:r>
              <a:rPr lang="en-GB" dirty="0"/>
              <a:t>JEM-EUSO</a:t>
            </a:r>
          </a:p>
        </p:txBody>
      </p:sp>
    </p:spTree>
    <p:extLst>
      <p:ext uri="{BB962C8B-B14F-4D97-AF65-F5344CB8AC3E}">
        <p14:creationId xmlns:p14="http://schemas.microsoft.com/office/powerpoint/2010/main" val="2149892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ly_way.jpg"/>
          <p:cNvPicPr>
            <a:picLocks noChangeAspect="1"/>
          </p:cNvPicPr>
          <p:nvPr/>
        </p:nvPicPr>
        <p:blipFill>
          <a:blip r:embed="rId3"/>
          <a:srcRect b="28392"/>
          <a:stretch>
            <a:fillRect/>
          </a:stretch>
        </p:blipFill>
        <p:spPr>
          <a:xfrm>
            <a:off x="736208" y="1017985"/>
            <a:ext cx="9144000" cy="4539855"/>
          </a:xfrm>
          <a:prstGeom prst="rect">
            <a:avLst/>
          </a:prstGeom>
        </p:spPr>
      </p:pic>
      <p:sp>
        <p:nvSpPr>
          <p:cNvPr id="31746" name="Titel 3"/>
          <p:cNvSpPr>
            <a:spLocks noGrp="1"/>
          </p:cNvSpPr>
          <p:nvPr>
            <p:ph type="title"/>
          </p:nvPr>
        </p:nvSpPr>
        <p:spPr>
          <a:xfrm>
            <a:off x="1524000" y="126132"/>
            <a:ext cx="9144000" cy="482203"/>
          </a:xfrm>
        </p:spPr>
        <p:txBody>
          <a:bodyPr/>
          <a:lstStyle/>
          <a:p>
            <a:pPr algn="ctr"/>
            <a:r>
              <a:rPr lang="en-GB" sz="2672" dirty="0">
                <a:solidFill>
                  <a:srgbClr val="FFFFFF"/>
                </a:solidFill>
                <a:latin typeface="Arial" pitchFamily="-1" charset="0"/>
                <a:ea typeface="ＭＳ Ｐゴシック" pitchFamily="-1" charset="-128"/>
              </a:rPr>
              <a:t>My dream:    </a:t>
            </a:r>
            <a:r>
              <a:rPr lang="en-GB" sz="3094" dirty="0">
                <a:solidFill>
                  <a:srgbClr val="FFFFFF"/>
                </a:solidFill>
                <a:latin typeface="Arial" pitchFamily="-1" charset="0"/>
                <a:ea typeface="ＭＳ Ｐゴシック" pitchFamily="-1" charset="-128"/>
              </a:rPr>
              <a:t>the universe as spectrometer</a:t>
            </a:r>
            <a:endParaRPr lang="en-GB" sz="3094" i="1" dirty="0">
              <a:solidFill>
                <a:srgbClr val="FFFFFF"/>
              </a:solidFill>
              <a:latin typeface="Arial" pitchFamily="-1" charset="0"/>
              <a:ea typeface="ＭＳ Ｐゴシック" pitchFamily="-1" charset="-128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343427" y="4393405"/>
            <a:ext cx="3749076" cy="231688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GB" sz="1828" dirty="0">
                <a:solidFill>
                  <a:schemeClr val="bg1"/>
                </a:solidFill>
                <a:ea typeface="ＭＳ Ｐゴシック" pitchFamily="1" charset="-128"/>
              </a:rPr>
              <a:t>Knowing incoming beam</a:t>
            </a:r>
          </a:p>
          <a:p>
            <a:pPr marL="0" indent="0">
              <a:buNone/>
              <a:defRPr/>
            </a:pPr>
            <a:r>
              <a:rPr lang="en-GB" sz="1828" dirty="0">
                <a:solidFill>
                  <a:schemeClr val="bg1"/>
                </a:solidFill>
                <a:ea typeface="ＭＳ Ｐゴシック" pitchFamily="1" charset="-128"/>
              </a:rPr>
              <a:t>for </a:t>
            </a:r>
            <a:r>
              <a:rPr lang="en-GB" sz="1828" dirty="0" err="1">
                <a:solidFill>
                  <a:schemeClr val="bg1"/>
                </a:solidFill>
                <a:ea typeface="ＭＳ Ｐゴシック" pitchFamily="1" charset="-128"/>
              </a:rPr>
              <a:t>hadronic</a:t>
            </a:r>
            <a:r>
              <a:rPr lang="en-GB" sz="1828" dirty="0">
                <a:solidFill>
                  <a:schemeClr val="bg1"/>
                </a:solidFill>
                <a:ea typeface="ＭＳ Ｐゴシック" pitchFamily="1" charset="-128"/>
              </a:rPr>
              <a:t> collisions</a:t>
            </a:r>
          </a:p>
          <a:p>
            <a:pPr lvl="1">
              <a:buFont typeface="Wingdings" pitchFamily="-84" charset="2"/>
              <a:buChar char="à"/>
              <a:defRPr/>
            </a:pPr>
            <a:r>
              <a:rPr lang="en-US" sz="1828" dirty="0">
                <a:solidFill>
                  <a:schemeClr val="bg1"/>
                </a:solidFill>
                <a:ea typeface="ＭＳ Ｐゴシック" pitchFamily="1" charset="-128"/>
                <a:sym typeface="Wingdings"/>
              </a:rPr>
              <a:t> 	particle physics </a:t>
            </a:r>
            <a:r>
              <a:rPr lang="en-GB" sz="1828" dirty="0">
                <a:solidFill>
                  <a:schemeClr val="bg1"/>
                </a:solidFill>
                <a:ea typeface="ＭＳ Ｐゴシック" pitchFamily="1" charset="-128"/>
              </a:rPr>
              <a:t>at</a:t>
            </a:r>
          </a:p>
          <a:p>
            <a:pPr marL="0" indent="0">
              <a:buNone/>
              <a:defRPr/>
            </a:pPr>
            <a:r>
              <a:rPr lang="en-GB" sz="1828" dirty="0">
                <a:solidFill>
                  <a:schemeClr val="bg1"/>
                </a:solidFill>
                <a:ea typeface="ＭＳ Ｐゴシック" pitchFamily="1" charset="-128"/>
              </a:rPr>
              <a:t>    	extreme CM energy</a:t>
            </a:r>
          </a:p>
          <a:p>
            <a:pPr marL="0" indent="0">
              <a:buNone/>
              <a:defRPr/>
            </a:pPr>
            <a:r>
              <a:rPr lang="en-GB" sz="1828" dirty="0">
                <a:solidFill>
                  <a:schemeClr val="bg1"/>
                </a:solidFill>
                <a:ea typeface="ＭＳ Ｐゴシック" pitchFamily="1" charset="-128"/>
              </a:rPr>
              <a:t>    	(&gt;50 x LHC energy)</a:t>
            </a:r>
          </a:p>
          <a:p>
            <a:pPr>
              <a:defRPr/>
            </a:pPr>
            <a:endParaRPr lang="en-GB" sz="1828" dirty="0">
              <a:solidFill>
                <a:schemeClr val="bg1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1828" dirty="0">
              <a:solidFill>
                <a:schemeClr val="bg1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1828" dirty="0">
              <a:solidFill>
                <a:schemeClr val="bg1"/>
              </a:solidFill>
              <a:ea typeface="ＭＳ Ｐゴシック" pitchFamily="1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706693" y="1017984"/>
            <a:ext cx="11549062" cy="3053953"/>
            <a:chOff x="2802467" y="2286000"/>
            <a:chExt cx="16425333" cy="3005667"/>
          </a:xfrm>
        </p:grpSpPr>
        <p:sp>
          <p:nvSpPr>
            <p:cNvPr id="10" name="Freeform 9"/>
            <p:cNvSpPr/>
            <p:nvPr/>
          </p:nvSpPr>
          <p:spPr bwMode="auto">
            <a:xfrm>
              <a:off x="2802467" y="2582333"/>
              <a:ext cx="9965266" cy="2709334"/>
            </a:xfrm>
            <a:custGeom>
              <a:avLst/>
              <a:gdLst>
                <a:gd name="connsiteX0" fmla="*/ 9965266 w 9965266"/>
                <a:gd name="connsiteY0" fmla="*/ 0 h 2709334"/>
                <a:gd name="connsiteX1" fmla="*/ 8966200 w 9965266"/>
                <a:gd name="connsiteY1" fmla="*/ 16934 h 2709334"/>
                <a:gd name="connsiteX2" fmla="*/ 7907866 w 9965266"/>
                <a:gd name="connsiteY2" fmla="*/ 59267 h 2709334"/>
                <a:gd name="connsiteX3" fmla="*/ 6832600 w 9965266"/>
                <a:gd name="connsiteY3" fmla="*/ 169334 h 2709334"/>
                <a:gd name="connsiteX4" fmla="*/ 6002866 w 9965266"/>
                <a:gd name="connsiteY4" fmla="*/ 262467 h 2709334"/>
                <a:gd name="connsiteX5" fmla="*/ 5071533 w 9965266"/>
                <a:gd name="connsiteY5" fmla="*/ 406400 h 2709334"/>
                <a:gd name="connsiteX6" fmla="*/ 4233333 w 9965266"/>
                <a:gd name="connsiteY6" fmla="*/ 592667 h 2709334"/>
                <a:gd name="connsiteX7" fmla="*/ 3462866 w 9965266"/>
                <a:gd name="connsiteY7" fmla="*/ 770467 h 2709334"/>
                <a:gd name="connsiteX8" fmla="*/ 2836333 w 9965266"/>
                <a:gd name="connsiteY8" fmla="*/ 965200 h 2709334"/>
                <a:gd name="connsiteX9" fmla="*/ 2209800 w 9965266"/>
                <a:gd name="connsiteY9" fmla="*/ 1202267 h 2709334"/>
                <a:gd name="connsiteX10" fmla="*/ 1549400 w 9965266"/>
                <a:gd name="connsiteY10" fmla="*/ 1490134 h 2709334"/>
                <a:gd name="connsiteX11" fmla="*/ 1092200 w 9965266"/>
                <a:gd name="connsiteY11" fmla="*/ 1744134 h 2709334"/>
                <a:gd name="connsiteX12" fmla="*/ 643466 w 9965266"/>
                <a:gd name="connsiteY12" fmla="*/ 2040467 h 2709334"/>
                <a:gd name="connsiteX13" fmla="*/ 330200 w 9965266"/>
                <a:gd name="connsiteY13" fmla="*/ 2311400 h 2709334"/>
                <a:gd name="connsiteX14" fmla="*/ 127000 w 9965266"/>
                <a:gd name="connsiteY14" fmla="*/ 2565400 h 2709334"/>
                <a:gd name="connsiteX15" fmla="*/ 0 w 9965266"/>
                <a:gd name="connsiteY15" fmla="*/ 2709334 h 270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65266" h="2709334">
                  <a:moveTo>
                    <a:pt x="9965266" y="0"/>
                  </a:moveTo>
                  <a:lnTo>
                    <a:pt x="8966200" y="16934"/>
                  </a:lnTo>
                  <a:cubicBezTo>
                    <a:pt x="8623300" y="26812"/>
                    <a:pt x="8263466" y="33867"/>
                    <a:pt x="7907866" y="59267"/>
                  </a:cubicBezTo>
                  <a:cubicBezTo>
                    <a:pt x="7552266" y="84667"/>
                    <a:pt x="6832600" y="169334"/>
                    <a:pt x="6832600" y="169334"/>
                  </a:cubicBezTo>
                  <a:cubicBezTo>
                    <a:pt x="6515100" y="203201"/>
                    <a:pt x="6296377" y="222956"/>
                    <a:pt x="6002866" y="262467"/>
                  </a:cubicBezTo>
                  <a:cubicBezTo>
                    <a:pt x="5709355" y="301978"/>
                    <a:pt x="5366455" y="351367"/>
                    <a:pt x="5071533" y="406400"/>
                  </a:cubicBezTo>
                  <a:cubicBezTo>
                    <a:pt x="4776611" y="461433"/>
                    <a:pt x="4233333" y="592667"/>
                    <a:pt x="4233333" y="592667"/>
                  </a:cubicBezTo>
                  <a:cubicBezTo>
                    <a:pt x="3965222" y="653345"/>
                    <a:pt x="3695699" y="708378"/>
                    <a:pt x="3462866" y="770467"/>
                  </a:cubicBezTo>
                  <a:cubicBezTo>
                    <a:pt x="3230033" y="832556"/>
                    <a:pt x="3045177" y="893233"/>
                    <a:pt x="2836333" y="965200"/>
                  </a:cubicBezTo>
                  <a:cubicBezTo>
                    <a:pt x="2627489" y="1037167"/>
                    <a:pt x="2424289" y="1114778"/>
                    <a:pt x="2209800" y="1202267"/>
                  </a:cubicBezTo>
                  <a:cubicBezTo>
                    <a:pt x="1995311" y="1289756"/>
                    <a:pt x="1735667" y="1399823"/>
                    <a:pt x="1549400" y="1490134"/>
                  </a:cubicBezTo>
                  <a:cubicBezTo>
                    <a:pt x="1363133" y="1580445"/>
                    <a:pt x="1243189" y="1652412"/>
                    <a:pt x="1092200" y="1744134"/>
                  </a:cubicBezTo>
                  <a:cubicBezTo>
                    <a:pt x="941211" y="1835856"/>
                    <a:pt x="770466" y="1945923"/>
                    <a:pt x="643466" y="2040467"/>
                  </a:cubicBezTo>
                  <a:cubicBezTo>
                    <a:pt x="516466" y="2135011"/>
                    <a:pt x="416278" y="2223911"/>
                    <a:pt x="330200" y="2311400"/>
                  </a:cubicBezTo>
                  <a:cubicBezTo>
                    <a:pt x="244122" y="2398889"/>
                    <a:pt x="182033" y="2499078"/>
                    <a:pt x="127000" y="2565400"/>
                  </a:cubicBezTo>
                  <a:cubicBezTo>
                    <a:pt x="71967" y="2631722"/>
                    <a:pt x="0" y="2709334"/>
                    <a:pt x="0" y="2709334"/>
                  </a:cubicBez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US" sz="2812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2844800" y="2286000"/>
              <a:ext cx="16383000" cy="2971800"/>
            </a:xfrm>
            <a:custGeom>
              <a:avLst/>
              <a:gdLst>
                <a:gd name="connsiteX0" fmla="*/ 9965266 w 9965266"/>
                <a:gd name="connsiteY0" fmla="*/ 0 h 2709334"/>
                <a:gd name="connsiteX1" fmla="*/ 8966200 w 9965266"/>
                <a:gd name="connsiteY1" fmla="*/ 16934 h 2709334"/>
                <a:gd name="connsiteX2" fmla="*/ 7907866 w 9965266"/>
                <a:gd name="connsiteY2" fmla="*/ 59267 h 2709334"/>
                <a:gd name="connsiteX3" fmla="*/ 6832600 w 9965266"/>
                <a:gd name="connsiteY3" fmla="*/ 169334 h 2709334"/>
                <a:gd name="connsiteX4" fmla="*/ 6002866 w 9965266"/>
                <a:gd name="connsiteY4" fmla="*/ 262467 h 2709334"/>
                <a:gd name="connsiteX5" fmla="*/ 5071533 w 9965266"/>
                <a:gd name="connsiteY5" fmla="*/ 406400 h 2709334"/>
                <a:gd name="connsiteX6" fmla="*/ 4233333 w 9965266"/>
                <a:gd name="connsiteY6" fmla="*/ 592667 h 2709334"/>
                <a:gd name="connsiteX7" fmla="*/ 3462866 w 9965266"/>
                <a:gd name="connsiteY7" fmla="*/ 770467 h 2709334"/>
                <a:gd name="connsiteX8" fmla="*/ 2836333 w 9965266"/>
                <a:gd name="connsiteY8" fmla="*/ 965200 h 2709334"/>
                <a:gd name="connsiteX9" fmla="*/ 2209800 w 9965266"/>
                <a:gd name="connsiteY9" fmla="*/ 1202267 h 2709334"/>
                <a:gd name="connsiteX10" fmla="*/ 1549400 w 9965266"/>
                <a:gd name="connsiteY10" fmla="*/ 1490134 h 2709334"/>
                <a:gd name="connsiteX11" fmla="*/ 1092200 w 9965266"/>
                <a:gd name="connsiteY11" fmla="*/ 1744134 h 2709334"/>
                <a:gd name="connsiteX12" fmla="*/ 643466 w 9965266"/>
                <a:gd name="connsiteY12" fmla="*/ 2040467 h 2709334"/>
                <a:gd name="connsiteX13" fmla="*/ 330200 w 9965266"/>
                <a:gd name="connsiteY13" fmla="*/ 2311400 h 2709334"/>
                <a:gd name="connsiteX14" fmla="*/ 127000 w 9965266"/>
                <a:gd name="connsiteY14" fmla="*/ 2565400 h 2709334"/>
                <a:gd name="connsiteX15" fmla="*/ 0 w 9965266"/>
                <a:gd name="connsiteY15" fmla="*/ 2709334 h 270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65266" h="2709334">
                  <a:moveTo>
                    <a:pt x="9965266" y="0"/>
                  </a:moveTo>
                  <a:lnTo>
                    <a:pt x="8966200" y="16934"/>
                  </a:lnTo>
                  <a:cubicBezTo>
                    <a:pt x="8623300" y="26812"/>
                    <a:pt x="8263466" y="33867"/>
                    <a:pt x="7907866" y="59267"/>
                  </a:cubicBezTo>
                  <a:cubicBezTo>
                    <a:pt x="7552266" y="84667"/>
                    <a:pt x="6832600" y="169334"/>
                    <a:pt x="6832600" y="169334"/>
                  </a:cubicBezTo>
                  <a:cubicBezTo>
                    <a:pt x="6515100" y="203201"/>
                    <a:pt x="6296377" y="222956"/>
                    <a:pt x="6002866" y="262467"/>
                  </a:cubicBezTo>
                  <a:cubicBezTo>
                    <a:pt x="5709355" y="301978"/>
                    <a:pt x="5366455" y="351367"/>
                    <a:pt x="5071533" y="406400"/>
                  </a:cubicBezTo>
                  <a:cubicBezTo>
                    <a:pt x="4776611" y="461433"/>
                    <a:pt x="4233333" y="592667"/>
                    <a:pt x="4233333" y="592667"/>
                  </a:cubicBezTo>
                  <a:cubicBezTo>
                    <a:pt x="3965222" y="653345"/>
                    <a:pt x="3695699" y="708378"/>
                    <a:pt x="3462866" y="770467"/>
                  </a:cubicBezTo>
                  <a:cubicBezTo>
                    <a:pt x="3230033" y="832556"/>
                    <a:pt x="3045177" y="893233"/>
                    <a:pt x="2836333" y="965200"/>
                  </a:cubicBezTo>
                  <a:cubicBezTo>
                    <a:pt x="2627489" y="1037167"/>
                    <a:pt x="2424289" y="1114778"/>
                    <a:pt x="2209800" y="1202267"/>
                  </a:cubicBezTo>
                  <a:cubicBezTo>
                    <a:pt x="1995311" y="1289756"/>
                    <a:pt x="1735667" y="1399823"/>
                    <a:pt x="1549400" y="1490134"/>
                  </a:cubicBezTo>
                  <a:cubicBezTo>
                    <a:pt x="1363133" y="1580445"/>
                    <a:pt x="1243189" y="1652412"/>
                    <a:pt x="1092200" y="1744134"/>
                  </a:cubicBezTo>
                  <a:cubicBezTo>
                    <a:pt x="941211" y="1835856"/>
                    <a:pt x="770466" y="1945923"/>
                    <a:pt x="643466" y="2040467"/>
                  </a:cubicBezTo>
                  <a:cubicBezTo>
                    <a:pt x="516466" y="2135011"/>
                    <a:pt x="416278" y="2223911"/>
                    <a:pt x="330200" y="2311400"/>
                  </a:cubicBezTo>
                  <a:cubicBezTo>
                    <a:pt x="244122" y="2398889"/>
                    <a:pt x="182033" y="2499078"/>
                    <a:pt x="127000" y="2565400"/>
                  </a:cubicBezTo>
                  <a:cubicBezTo>
                    <a:pt x="71967" y="2631722"/>
                    <a:pt x="0" y="2709334"/>
                    <a:pt x="0" y="2709334"/>
                  </a:cubicBez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US" sz="2812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2861734" y="2590800"/>
              <a:ext cx="8974666" cy="2633134"/>
            </a:xfrm>
            <a:custGeom>
              <a:avLst/>
              <a:gdLst>
                <a:gd name="connsiteX0" fmla="*/ 9965266 w 9965266"/>
                <a:gd name="connsiteY0" fmla="*/ 0 h 2709334"/>
                <a:gd name="connsiteX1" fmla="*/ 8966200 w 9965266"/>
                <a:gd name="connsiteY1" fmla="*/ 16934 h 2709334"/>
                <a:gd name="connsiteX2" fmla="*/ 7907866 w 9965266"/>
                <a:gd name="connsiteY2" fmla="*/ 59267 h 2709334"/>
                <a:gd name="connsiteX3" fmla="*/ 6832600 w 9965266"/>
                <a:gd name="connsiteY3" fmla="*/ 169334 h 2709334"/>
                <a:gd name="connsiteX4" fmla="*/ 6002866 w 9965266"/>
                <a:gd name="connsiteY4" fmla="*/ 262467 h 2709334"/>
                <a:gd name="connsiteX5" fmla="*/ 5071533 w 9965266"/>
                <a:gd name="connsiteY5" fmla="*/ 406400 h 2709334"/>
                <a:gd name="connsiteX6" fmla="*/ 4233333 w 9965266"/>
                <a:gd name="connsiteY6" fmla="*/ 592667 h 2709334"/>
                <a:gd name="connsiteX7" fmla="*/ 3462866 w 9965266"/>
                <a:gd name="connsiteY7" fmla="*/ 770467 h 2709334"/>
                <a:gd name="connsiteX8" fmla="*/ 2836333 w 9965266"/>
                <a:gd name="connsiteY8" fmla="*/ 965200 h 2709334"/>
                <a:gd name="connsiteX9" fmla="*/ 2209800 w 9965266"/>
                <a:gd name="connsiteY9" fmla="*/ 1202267 h 2709334"/>
                <a:gd name="connsiteX10" fmla="*/ 1549400 w 9965266"/>
                <a:gd name="connsiteY10" fmla="*/ 1490134 h 2709334"/>
                <a:gd name="connsiteX11" fmla="*/ 1092200 w 9965266"/>
                <a:gd name="connsiteY11" fmla="*/ 1744134 h 2709334"/>
                <a:gd name="connsiteX12" fmla="*/ 643466 w 9965266"/>
                <a:gd name="connsiteY12" fmla="*/ 2040467 h 2709334"/>
                <a:gd name="connsiteX13" fmla="*/ 330200 w 9965266"/>
                <a:gd name="connsiteY13" fmla="*/ 2311400 h 2709334"/>
                <a:gd name="connsiteX14" fmla="*/ 127000 w 9965266"/>
                <a:gd name="connsiteY14" fmla="*/ 2565400 h 2709334"/>
                <a:gd name="connsiteX15" fmla="*/ 0 w 9965266"/>
                <a:gd name="connsiteY15" fmla="*/ 2709334 h 270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65266" h="2709334">
                  <a:moveTo>
                    <a:pt x="9965266" y="0"/>
                  </a:moveTo>
                  <a:lnTo>
                    <a:pt x="8966200" y="16934"/>
                  </a:lnTo>
                  <a:cubicBezTo>
                    <a:pt x="8623300" y="26812"/>
                    <a:pt x="8263466" y="33867"/>
                    <a:pt x="7907866" y="59267"/>
                  </a:cubicBezTo>
                  <a:cubicBezTo>
                    <a:pt x="7552266" y="84667"/>
                    <a:pt x="6832600" y="169334"/>
                    <a:pt x="6832600" y="169334"/>
                  </a:cubicBezTo>
                  <a:cubicBezTo>
                    <a:pt x="6515100" y="203201"/>
                    <a:pt x="6296377" y="222956"/>
                    <a:pt x="6002866" y="262467"/>
                  </a:cubicBezTo>
                  <a:cubicBezTo>
                    <a:pt x="5709355" y="301978"/>
                    <a:pt x="5366455" y="351367"/>
                    <a:pt x="5071533" y="406400"/>
                  </a:cubicBezTo>
                  <a:cubicBezTo>
                    <a:pt x="4776611" y="461433"/>
                    <a:pt x="4233333" y="592667"/>
                    <a:pt x="4233333" y="592667"/>
                  </a:cubicBezTo>
                  <a:cubicBezTo>
                    <a:pt x="3965222" y="653345"/>
                    <a:pt x="3695699" y="708378"/>
                    <a:pt x="3462866" y="770467"/>
                  </a:cubicBezTo>
                  <a:cubicBezTo>
                    <a:pt x="3230033" y="832556"/>
                    <a:pt x="3045177" y="893233"/>
                    <a:pt x="2836333" y="965200"/>
                  </a:cubicBezTo>
                  <a:cubicBezTo>
                    <a:pt x="2627489" y="1037167"/>
                    <a:pt x="2424289" y="1114778"/>
                    <a:pt x="2209800" y="1202267"/>
                  </a:cubicBezTo>
                  <a:cubicBezTo>
                    <a:pt x="1995311" y="1289756"/>
                    <a:pt x="1735667" y="1399823"/>
                    <a:pt x="1549400" y="1490134"/>
                  </a:cubicBezTo>
                  <a:cubicBezTo>
                    <a:pt x="1363133" y="1580445"/>
                    <a:pt x="1243189" y="1652412"/>
                    <a:pt x="1092200" y="1744134"/>
                  </a:cubicBezTo>
                  <a:cubicBezTo>
                    <a:pt x="941211" y="1835856"/>
                    <a:pt x="770466" y="1945923"/>
                    <a:pt x="643466" y="2040467"/>
                  </a:cubicBezTo>
                  <a:cubicBezTo>
                    <a:pt x="516466" y="2135011"/>
                    <a:pt x="416278" y="2223911"/>
                    <a:pt x="330200" y="2311400"/>
                  </a:cubicBezTo>
                  <a:cubicBezTo>
                    <a:pt x="244122" y="2398889"/>
                    <a:pt x="182033" y="2499078"/>
                    <a:pt x="127000" y="2565400"/>
                  </a:cubicBezTo>
                  <a:cubicBezTo>
                    <a:pt x="71967" y="2631722"/>
                    <a:pt x="0" y="2709334"/>
                    <a:pt x="0" y="2709334"/>
                  </a:cubicBez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US" sz="2812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pic>
        <p:nvPicPr>
          <p:cNvPr id="6" name="Picture 5" descr="21901_centaurusABig.jpg"/>
          <p:cNvPicPr>
            <a:picLocks noChangeAspect="1"/>
          </p:cNvPicPr>
          <p:nvPr/>
        </p:nvPicPr>
        <p:blipFill>
          <a:blip r:embed="rId4"/>
          <a:srcRect l="28789" t="27337" r="26575" b="27337"/>
          <a:stretch>
            <a:fillRect/>
          </a:stretch>
        </p:blipFill>
        <p:spPr>
          <a:xfrm>
            <a:off x="9529498" y="1071562"/>
            <a:ext cx="350710" cy="375047"/>
          </a:xfrm>
          <a:prstGeom prst="rect">
            <a:avLst/>
          </a:prstGeom>
        </p:spPr>
      </p:pic>
      <p:sp>
        <p:nvSpPr>
          <p:cNvPr id="12" name="Tijdelijke aanduiding voor inhoud 4"/>
          <p:cNvSpPr txBox="1">
            <a:spLocks/>
          </p:cNvSpPr>
          <p:nvPr/>
        </p:nvSpPr>
        <p:spPr bwMode="auto">
          <a:xfrm>
            <a:off x="7641082" y="1709114"/>
            <a:ext cx="3641206" cy="1500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9" tIns="35719" rIns="35719" bIns="35719" numCol="1" anchor="t" anchorCtr="0" compatLnSpc="1">
            <a:prstTxWarp prst="textNoShape">
              <a:avLst/>
            </a:prstTxWarp>
          </a:bodyPr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828" kern="0" dirty="0">
                <a:solidFill>
                  <a:schemeClr val="bg1"/>
                </a:solidFill>
                <a:ea typeface="ＭＳ Ｐゴシック" pitchFamily="1" charset="-128"/>
                <a:cs typeface="Arial"/>
                <a:sym typeface="Kievit-Book" charset="0"/>
              </a:rPr>
              <a:t>Mass and Energy spectra</a:t>
            </a:r>
          </a:p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828" kern="0" dirty="0">
                <a:solidFill>
                  <a:schemeClr val="bg1"/>
                </a:solidFill>
                <a:ea typeface="ＭＳ Ｐゴシック" pitchFamily="1" charset="-128"/>
                <a:cs typeface="Arial"/>
                <a:sym typeface="Kievit-Book" charset="0"/>
              </a:rPr>
              <a:t>of UHECR point sources</a:t>
            </a:r>
          </a:p>
          <a:p>
            <a:pPr lvl="2" defTabSz="642915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-84" charset="2"/>
              <a:buChar char="à"/>
              <a:defRPr/>
            </a:pPr>
            <a:r>
              <a:rPr lang="en-GB" sz="1828" kern="0" dirty="0">
                <a:solidFill>
                  <a:schemeClr val="bg1"/>
                </a:solidFill>
                <a:ea typeface="ＭＳ Ｐゴシック" pitchFamily="1" charset="-128"/>
                <a:cs typeface="Arial"/>
                <a:sym typeface="Kievit-Book" charset="0"/>
              </a:rPr>
              <a:t> 	unravel the physics of</a:t>
            </a:r>
          </a:p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828" kern="0" dirty="0">
                <a:solidFill>
                  <a:schemeClr val="bg1"/>
                </a:solidFill>
                <a:ea typeface="ＭＳ Ｐゴシック" pitchFamily="1" charset="-128"/>
                <a:cs typeface="Arial"/>
                <a:sym typeface="Kievit-Book" charset="0"/>
              </a:rPr>
              <a:t>    		extreme accelerators</a:t>
            </a:r>
          </a:p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828" kern="0" dirty="0">
              <a:solidFill>
                <a:schemeClr val="bg1"/>
              </a:solidFill>
              <a:ea typeface="ＭＳ Ｐゴシック" pitchFamily="1" charset="-128"/>
              <a:cs typeface="Arial"/>
              <a:sym typeface="Kievit-Book" charset="0"/>
            </a:endParaRPr>
          </a:p>
          <a:p>
            <a:pPr algn="r" defTabSz="64291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828" kern="0" dirty="0">
              <a:solidFill>
                <a:schemeClr val="bg1"/>
              </a:solidFill>
              <a:ea typeface="ＭＳ Ｐゴシック" pitchFamily="1" charset="-128"/>
              <a:cs typeface="Arial"/>
              <a:sym typeface="Kievit-Book" charset="0"/>
            </a:endParaRPr>
          </a:p>
          <a:p>
            <a:pPr algn="r" defTabSz="64291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828" kern="0" dirty="0">
              <a:solidFill>
                <a:schemeClr val="bg1"/>
              </a:solidFill>
              <a:ea typeface="ＭＳ Ｐゴシック" pitchFamily="1" charset="-128"/>
              <a:cs typeface="Arial"/>
              <a:sym typeface="Kievit-Book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2320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5pPr>
            <a:lvl6pPr marL="2286000" algn="l" defTabSz="457200" rtl="0" eaLnBrk="1" latinLnBrk="0" hangingPunct="1"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6pPr>
            <a:lvl7pPr marL="2743200" algn="l" defTabSz="457200" rtl="0" eaLnBrk="1" latinLnBrk="0" hangingPunct="1"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7pPr>
            <a:lvl8pPr marL="3200400" algn="l" defTabSz="457200" rtl="0" eaLnBrk="1" latinLnBrk="0" hangingPunct="1"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8pPr>
            <a:lvl9pPr marL="3657600" algn="l" defTabSz="457200" rtl="0" eaLnBrk="1" latinLnBrk="0" hangingPunct="1">
              <a:defRPr sz="4000" kern="1200">
                <a:solidFill>
                  <a:srgbClr val="FFFFFF"/>
                </a:solidFill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9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32</a:t>
            </a:fld>
            <a:r>
              <a:rPr lang="nl-NL"/>
              <a:t>	Topical Lectures: Cosmic Rays, 23-25 March 2015 (SdJ)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2D779D-EAD3-F94F-B2FA-9C27A8AB4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5939AC0-82F8-3644-A23E-64236CEE4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 UHE Cosmic Ray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9BE3-3C56-D04E-88E6-98D774E01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560" y="864597"/>
            <a:ext cx="11413368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Pierre Auger Observatory			Telescope Array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33</a:t>
            </a:fld>
            <a:endParaRPr lang="en-US"/>
          </a:p>
        </p:txBody>
      </p:sp>
      <p:pic>
        <p:nvPicPr>
          <p:cNvPr id="7" name="Grafik 40">
            <a:extLst>
              <a:ext uri="{FF2B5EF4-FFF2-40B4-BE49-F238E27FC236}">
                <a16:creationId xmlns:a16="http://schemas.microsoft.com/office/drawing/2014/main" id="{918BF950-4EE5-0C4A-A225-7B1B20E55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4" t="5249" r="6108" b="5903"/>
          <a:stretch/>
        </p:blipFill>
        <p:spPr>
          <a:xfrm>
            <a:off x="225083" y="1505243"/>
            <a:ext cx="5649941" cy="505030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6FA683-ADFA-F548-9BBA-748AAB257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606" y="1505244"/>
            <a:ext cx="6087920" cy="431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363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6212BB-098D-BE4A-9C38-0B7D88B8D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84" y="-1979049"/>
            <a:ext cx="12279656" cy="9134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7ABB81-A7F4-2046-90D6-88046AEDA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Pierre Auger Observatory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ADDB3-9D00-6F4D-9618-59757A9E3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DB0F7-E732-AE41-902B-427C11E64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A524F-EC27-2145-99C8-59F18CFD7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11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ABB81-A7F4-2046-90D6-88046AEDA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Telescope Array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ADDB3-9D00-6F4D-9618-59757A9E3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DB0F7-E732-AE41-902B-427C11E64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A524F-EC27-2145-99C8-59F18CFD7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0880CC-6A19-6042-8169-EDDD461A2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975" y="1076178"/>
            <a:ext cx="6205025" cy="4653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725216-9230-4E46-9625-2FBFEFB4D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3412"/>
            <a:ext cx="5982872" cy="398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42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Indirect detection through interaction with 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9BE3-3C56-D04E-88E6-98D774E01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560" y="1061545"/>
            <a:ext cx="5772745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Cosmic ray properties:</a:t>
            </a:r>
          </a:p>
          <a:p>
            <a:r>
              <a:rPr lang="en-GB" dirty="0"/>
              <a:t>Energy</a:t>
            </a:r>
          </a:p>
          <a:p>
            <a:r>
              <a:rPr lang="en-GB" dirty="0"/>
              <a:t>Origin</a:t>
            </a:r>
          </a:p>
          <a:p>
            <a:r>
              <a:rPr lang="en-GB" dirty="0"/>
              <a:t>Particle type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8217D5-B428-D742-B157-415B33951D93}"/>
              </a:ext>
            </a:extLst>
          </p:cNvPr>
          <p:cNvSpPr txBox="1">
            <a:spLocks/>
          </p:cNvSpPr>
          <p:nvPr/>
        </p:nvSpPr>
        <p:spPr>
          <a:xfrm>
            <a:off x="6463168" y="1058965"/>
            <a:ext cx="5728832" cy="5234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Detected:</a:t>
            </a:r>
          </a:p>
          <a:p>
            <a:r>
              <a:rPr lang="en-GB" dirty="0"/>
              <a:t>Energy</a:t>
            </a:r>
          </a:p>
          <a:p>
            <a:r>
              <a:rPr lang="en-GB" dirty="0"/>
              <a:t>Arrival direction</a:t>
            </a:r>
          </a:p>
          <a:p>
            <a:r>
              <a:rPr lang="en-GB" dirty="0"/>
              <a:t>Shower properties</a:t>
            </a:r>
          </a:p>
          <a:p>
            <a:pPr lvl="1"/>
            <a:r>
              <a:rPr lang="en-GB" sz="2800" dirty="0"/>
              <a:t>Longitudinal shower profile</a:t>
            </a:r>
          </a:p>
          <a:p>
            <a:pPr lvl="1"/>
            <a:r>
              <a:rPr lang="en-GB" sz="2800" dirty="0"/>
              <a:t>Transverse shower profile</a:t>
            </a:r>
          </a:p>
          <a:p>
            <a:pPr lvl="1"/>
            <a:r>
              <a:rPr lang="en-GB" sz="2800" dirty="0"/>
              <a:t>Shower particle types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EE42A4-7187-9C40-B274-F82A6A992B47}"/>
              </a:ext>
            </a:extLst>
          </p:cNvPr>
          <p:cNvCxnSpPr>
            <a:cxnSpLocks/>
          </p:cNvCxnSpPr>
          <p:nvPr/>
        </p:nvCxnSpPr>
        <p:spPr>
          <a:xfrm>
            <a:off x="2402237" y="1782306"/>
            <a:ext cx="3890075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5B5598-B14F-6F4F-AAC7-2804A10D590B}"/>
              </a:ext>
            </a:extLst>
          </p:cNvPr>
          <p:cNvCxnSpPr>
            <a:cxnSpLocks/>
          </p:cNvCxnSpPr>
          <p:nvPr/>
        </p:nvCxnSpPr>
        <p:spPr>
          <a:xfrm>
            <a:off x="2107769" y="2291167"/>
            <a:ext cx="4184543" cy="0"/>
          </a:xfrm>
          <a:prstGeom prst="straightConnector1">
            <a:avLst/>
          </a:prstGeom>
          <a:ln w="76200"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3F5C01-2E0E-EC4F-8EF1-B441A4D0957F}"/>
              </a:ext>
            </a:extLst>
          </p:cNvPr>
          <p:cNvCxnSpPr>
            <a:cxnSpLocks/>
          </p:cNvCxnSpPr>
          <p:nvPr/>
        </p:nvCxnSpPr>
        <p:spPr>
          <a:xfrm>
            <a:off x="2929180" y="2815527"/>
            <a:ext cx="3363132" cy="0"/>
          </a:xfrm>
          <a:prstGeom prst="straightConnector1">
            <a:avLst/>
          </a:prstGeom>
          <a:ln w="76200"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047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B6416-C63C-F048-A701-E730BA42B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Concepts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14FFC-E7C1-C843-8D94-372DFC75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DB2A4-A3FE-9A41-B2ED-FB8CFF39C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393F4-3407-4D4F-B594-7EA39E133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5</a:t>
            </a:fld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9DBF807-92AC-CB46-B8E0-55B52AA376C3}"/>
              </a:ext>
            </a:extLst>
          </p:cNvPr>
          <p:cNvCxnSpPr>
            <a:cxnSpLocks/>
          </p:cNvCxnSpPr>
          <p:nvPr/>
        </p:nvCxnSpPr>
        <p:spPr bwMode="auto">
          <a:xfrm flipH="1">
            <a:off x="6161035" y="1082501"/>
            <a:ext cx="744935" cy="3872352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F96B1DA1-D023-9043-ADD9-8826DB555BF4}"/>
              </a:ext>
            </a:extLst>
          </p:cNvPr>
          <p:cNvSpPr>
            <a:spLocks noChangeAspect="1"/>
          </p:cNvSpPr>
          <p:nvPr/>
        </p:nvSpPr>
        <p:spPr bwMode="auto">
          <a:xfrm rot="21021361">
            <a:off x="5784369" y="1119645"/>
            <a:ext cx="1411534" cy="3595000"/>
          </a:xfrm>
          <a:custGeom>
            <a:avLst/>
            <a:gdLst>
              <a:gd name="connsiteX0" fmla="*/ 1896533 w 1896533"/>
              <a:gd name="connsiteY0" fmla="*/ 0 h 4830233"/>
              <a:gd name="connsiteX1" fmla="*/ 1769533 w 1896533"/>
              <a:gd name="connsiteY1" fmla="*/ 186267 h 4830233"/>
              <a:gd name="connsiteX2" fmla="*/ 1680633 w 1896533"/>
              <a:gd name="connsiteY2" fmla="*/ 292100 h 4830233"/>
              <a:gd name="connsiteX3" fmla="*/ 1612900 w 1896533"/>
              <a:gd name="connsiteY3" fmla="*/ 368300 h 4830233"/>
              <a:gd name="connsiteX4" fmla="*/ 1524000 w 1896533"/>
              <a:gd name="connsiteY4" fmla="*/ 448733 h 4830233"/>
              <a:gd name="connsiteX5" fmla="*/ 1443566 w 1896533"/>
              <a:gd name="connsiteY5" fmla="*/ 512233 h 4830233"/>
              <a:gd name="connsiteX6" fmla="*/ 1354666 w 1896533"/>
              <a:gd name="connsiteY6" fmla="*/ 554567 h 4830233"/>
              <a:gd name="connsiteX7" fmla="*/ 1265766 w 1896533"/>
              <a:gd name="connsiteY7" fmla="*/ 588433 h 4830233"/>
              <a:gd name="connsiteX8" fmla="*/ 1168400 w 1896533"/>
              <a:gd name="connsiteY8" fmla="*/ 592667 h 4830233"/>
              <a:gd name="connsiteX9" fmla="*/ 1045633 w 1896533"/>
              <a:gd name="connsiteY9" fmla="*/ 596900 h 4830233"/>
              <a:gd name="connsiteX10" fmla="*/ 893233 w 1896533"/>
              <a:gd name="connsiteY10" fmla="*/ 605367 h 4830233"/>
              <a:gd name="connsiteX11" fmla="*/ 706966 w 1896533"/>
              <a:gd name="connsiteY11" fmla="*/ 626533 h 4830233"/>
              <a:gd name="connsiteX12" fmla="*/ 554566 w 1896533"/>
              <a:gd name="connsiteY12" fmla="*/ 647700 h 4830233"/>
              <a:gd name="connsiteX13" fmla="*/ 419100 w 1896533"/>
              <a:gd name="connsiteY13" fmla="*/ 677333 h 4830233"/>
              <a:gd name="connsiteX14" fmla="*/ 338666 w 1896533"/>
              <a:gd name="connsiteY14" fmla="*/ 706967 h 4830233"/>
              <a:gd name="connsiteX15" fmla="*/ 279400 w 1896533"/>
              <a:gd name="connsiteY15" fmla="*/ 745067 h 4830233"/>
              <a:gd name="connsiteX16" fmla="*/ 215900 w 1896533"/>
              <a:gd name="connsiteY16" fmla="*/ 795867 h 4830233"/>
              <a:gd name="connsiteX17" fmla="*/ 160866 w 1896533"/>
              <a:gd name="connsiteY17" fmla="*/ 872067 h 4830233"/>
              <a:gd name="connsiteX18" fmla="*/ 135466 w 1896533"/>
              <a:gd name="connsiteY18" fmla="*/ 922867 h 4830233"/>
              <a:gd name="connsiteX19" fmla="*/ 127000 w 1896533"/>
              <a:gd name="connsiteY19" fmla="*/ 956733 h 4830233"/>
              <a:gd name="connsiteX20" fmla="*/ 131233 w 1896533"/>
              <a:gd name="connsiteY20" fmla="*/ 1041400 h 4830233"/>
              <a:gd name="connsiteX21" fmla="*/ 143933 w 1896533"/>
              <a:gd name="connsiteY21" fmla="*/ 1270000 h 4830233"/>
              <a:gd name="connsiteX22" fmla="*/ 241300 w 1896533"/>
              <a:gd name="connsiteY22" fmla="*/ 1706033 h 4830233"/>
              <a:gd name="connsiteX23" fmla="*/ 300566 w 1896533"/>
              <a:gd name="connsiteY23" fmla="*/ 1968500 h 4830233"/>
              <a:gd name="connsiteX24" fmla="*/ 372533 w 1896533"/>
              <a:gd name="connsiteY24" fmla="*/ 2324100 h 4830233"/>
              <a:gd name="connsiteX25" fmla="*/ 427566 w 1896533"/>
              <a:gd name="connsiteY25" fmla="*/ 2595033 h 4830233"/>
              <a:gd name="connsiteX26" fmla="*/ 478366 w 1896533"/>
              <a:gd name="connsiteY26" fmla="*/ 2849033 h 4830233"/>
              <a:gd name="connsiteX27" fmla="*/ 491066 w 1896533"/>
              <a:gd name="connsiteY27" fmla="*/ 2980267 h 4830233"/>
              <a:gd name="connsiteX28" fmla="*/ 486833 w 1896533"/>
              <a:gd name="connsiteY28" fmla="*/ 3153833 h 4830233"/>
              <a:gd name="connsiteX29" fmla="*/ 452966 w 1896533"/>
              <a:gd name="connsiteY29" fmla="*/ 3348567 h 4830233"/>
              <a:gd name="connsiteX30" fmla="*/ 402166 w 1896533"/>
              <a:gd name="connsiteY30" fmla="*/ 3594100 h 4830233"/>
              <a:gd name="connsiteX31" fmla="*/ 321733 w 1896533"/>
              <a:gd name="connsiteY31" fmla="*/ 3881967 h 4830233"/>
              <a:gd name="connsiteX32" fmla="*/ 211666 w 1896533"/>
              <a:gd name="connsiteY32" fmla="*/ 4220633 h 4830233"/>
              <a:gd name="connsiteX33" fmla="*/ 0 w 1896533"/>
              <a:gd name="connsiteY33" fmla="*/ 4796367 h 4830233"/>
              <a:gd name="connsiteX34" fmla="*/ 97366 w 1896533"/>
              <a:gd name="connsiteY34" fmla="*/ 4830233 h 4830233"/>
              <a:gd name="connsiteX35" fmla="*/ 1896533 w 1896533"/>
              <a:gd name="connsiteY35" fmla="*/ 0 h 4830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96533" h="4830233">
                <a:moveTo>
                  <a:pt x="1896533" y="0"/>
                </a:moveTo>
                <a:lnTo>
                  <a:pt x="1769533" y="186267"/>
                </a:lnTo>
                <a:lnTo>
                  <a:pt x="1680633" y="292100"/>
                </a:lnTo>
                <a:lnTo>
                  <a:pt x="1612900" y="368300"/>
                </a:lnTo>
                <a:lnTo>
                  <a:pt x="1524000" y="448733"/>
                </a:lnTo>
                <a:lnTo>
                  <a:pt x="1443566" y="512233"/>
                </a:lnTo>
                <a:lnTo>
                  <a:pt x="1354666" y="554567"/>
                </a:lnTo>
                <a:lnTo>
                  <a:pt x="1265766" y="588433"/>
                </a:lnTo>
                <a:lnTo>
                  <a:pt x="1168400" y="592667"/>
                </a:lnTo>
                <a:lnTo>
                  <a:pt x="1045633" y="596900"/>
                </a:lnTo>
                <a:lnTo>
                  <a:pt x="893233" y="605367"/>
                </a:lnTo>
                <a:lnTo>
                  <a:pt x="706966" y="626533"/>
                </a:lnTo>
                <a:lnTo>
                  <a:pt x="554566" y="647700"/>
                </a:lnTo>
                <a:lnTo>
                  <a:pt x="419100" y="677333"/>
                </a:lnTo>
                <a:lnTo>
                  <a:pt x="338666" y="706967"/>
                </a:lnTo>
                <a:lnTo>
                  <a:pt x="279400" y="745067"/>
                </a:lnTo>
                <a:lnTo>
                  <a:pt x="215900" y="795867"/>
                </a:lnTo>
                <a:lnTo>
                  <a:pt x="160866" y="872067"/>
                </a:lnTo>
                <a:lnTo>
                  <a:pt x="135466" y="922867"/>
                </a:lnTo>
                <a:lnTo>
                  <a:pt x="127000" y="956733"/>
                </a:lnTo>
                <a:lnTo>
                  <a:pt x="131233" y="1041400"/>
                </a:lnTo>
                <a:lnTo>
                  <a:pt x="143933" y="1270000"/>
                </a:lnTo>
                <a:lnTo>
                  <a:pt x="241300" y="1706033"/>
                </a:lnTo>
                <a:lnTo>
                  <a:pt x="300566" y="1968500"/>
                </a:lnTo>
                <a:lnTo>
                  <a:pt x="372533" y="2324100"/>
                </a:lnTo>
                <a:lnTo>
                  <a:pt x="427566" y="2595033"/>
                </a:lnTo>
                <a:lnTo>
                  <a:pt x="478366" y="2849033"/>
                </a:lnTo>
                <a:lnTo>
                  <a:pt x="491066" y="2980267"/>
                </a:lnTo>
                <a:lnTo>
                  <a:pt x="486833" y="3153833"/>
                </a:lnTo>
                <a:lnTo>
                  <a:pt x="452966" y="3348567"/>
                </a:lnTo>
                <a:lnTo>
                  <a:pt x="402166" y="3594100"/>
                </a:lnTo>
                <a:lnTo>
                  <a:pt x="321733" y="3881967"/>
                </a:lnTo>
                <a:lnTo>
                  <a:pt x="211666" y="4220633"/>
                </a:lnTo>
                <a:lnTo>
                  <a:pt x="0" y="4796367"/>
                </a:lnTo>
                <a:lnTo>
                  <a:pt x="97366" y="4830233"/>
                </a:lnTo>
                <a:lnTo>
                  <a:pt x="1896533" y="0"/>
                </a:lnTo>
                <a:close/>
              </a:path>
            </a:pathLst>
          </a:custGeom>
          <a:solidFill>
            <a:srgbClr val="66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C55684-0E1F-2F44-AC89-A14D337B8CA4}"/>
              </a:ext>
            </a:extLst>
          </p:cNvPr>
          <p:cNvSpPr txBox="1"/>
          <p:nvPr/>
        </p:nvSpPr>
        <p:spPr>
          <a:xfrm rot="634921">
            <a:off x="4574924" y="4243969"/>
            <a:ext cx="158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2537FC"/>
                </a:solidFill>
                <a:latin typeface="Arial"/>
                <a:cs typeface="Arial"/>
              </a:rPr>
              <a:t># particles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70D928D-5938-D048-B4D0-5FAF3BE80253}"/>
              </a:ext>
            </a:extLst>
          </p:cNvPr>
          <p:cNvCxnSpPr/>
          <p:nvPr/>
        </p:nvCxnSpPr>
        <p:spPr bwMode="auto">
          <a:xfrm rot="10221361">
            <a:off x="4540767" y="4418928"/>
            <a:ext cx="1524000" cy="53340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C2AB91-2000-594D-BE7F-A6480352CEF8}"/>
              </a:ext>
            </a:extLst>
          </p:cNvPr>
          <p:cNvGrpSpPr>
            <a:grpSpLocks noChangeAspect="1"/>
          </p:cNvGrpSpPr>
          <p:nvPr/>
        </p:nvGrpSpPr>
        <p:grpSpPr>
          <a:xfrm>
            <a:off x="4763846" y="4954853"/>
            <a:ext cx="2398411" cy="1675198"/>
            <a:chOff x="4445000" y="6629400"/>
            <a:chExt cx="3886200" cy="2714362"/>
          </a:xfrm>
          <a:noFill/>
        </p:grpSpPr>
        <p:pic>
          <p:nvPicPr>
            <p:cNvPr id="25" name="Picture 24" descr="SD.gif">
              <a:extLst>
                <a:ext uri="{FF2B5EF4-FFF2-40B4-BE49-F238E27FC236}">
                  <a16:creationId xmlns:a16="http://schemas.microsoft.com/office/drawing/2014/main" id="{B4E1BA6A-66DF-D349-8E8B-16B443BF8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0246" r="10246" b="23684"/>
            <a:stretch>
              <a:fillRect/>
            </a:stretch>
          </p:blipFill>
          <p:spPr>
            <a:xfrm>
              <a:off x="4486784" y="6629400"/>
              <a:ext cx="3751077" cy="2714362"/>
            </a:xfrm>
            <a:prstGeom prst="rect">
              <a:avLst/>
            </a:prstGeom>
            <a:grpFill/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32F8F-B7C6-694A-A266-CFD82F68E707}"/>
                </a:ext>
              </a:extLst>
            </p:cNvPr>
            <p:cNvSpPr/>
            <p:nvPr/>
          </p:nvSpPr>
          <p:spPr bwMode="auto">
            <a:xfrm>
              <a:off x="4445000" y="8000233"/>
              <a:ext cx="460855" cy="43289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B5B543E-242B-9B49-9A00-697A7066AAE7}"/>
                </a:ext>
              </a:extLst>
            </p:cNvPr>
            <p:cNvSpPr/>
            <p:nvPr/>
          </p:nvSpPr>
          <p:spPr bwMode="auto">
            <a:xfrm>
              <a:off x="4445000" y="6845847"/>
              <a:ext cx="2031423" cy="577193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5B7B74-20F7-8C4A-A772-FC4139D1C29D}"/>
                </a:ext>
              </a:extLst>
            </p:cNvPr>
            <p:cNvSpPr/>
            <p:nvPr/>
          </p:nvSpPr>
          <p:spPr bwMode="auto">
            <a:xfrm>
              <a:off x="6123132" y="7350891"/>
              <a:ext cx="618259" cy="577193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E0D2F99-3351-CB46-8676-3E5C7930272D}"/>
                </a:ext>
              </a:extLst>
            </p:cNvPr>
            <p:cNvSpPr/>
            <p:nvPr/>
          </p:nvSpPr>
          <p:spPr bwMode="auto">
            <a:xfrm>
              <a:off x="7094682" y="6917997"/>
              <a:ext cx="1236518" cy="28859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D8319E5-17FB-B24B-8920-2D4AAB51059E}"/>
                </a:ext>
              </a:extLst>
            </p:cNvPr>
            <p:cNvSpPr/>
            <p:nvPr/>
          </p:nvSpPr>
          <p:spPr bwMode="auto">
            <a:xfrm>
              <a:off x="7624618" y="7278742"/>
              <a:ext cx="618259" cy="28859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249D9AB-8D0D-4043-AF3B-0C43ED7DF745}"/>
                </a:ext>
              </a:extLst>
            </p:cNvPr>
            <p:cNvSpPr/>
            <p:nvPr/>
          </p:nvSpPr>
          <p:spPr bwMode="auto">
            <a:xfrm rot="1976802">
              <a:off x="7433568" y="7446333"/>
              <a:ext cx="883227" cy="28859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77D6DA3-E7FD-6944-9954-40A21E2D09BA}"/>
                </a:ext>
              </a:extLst>
            </p:cNvPr>
            <p:cNvSpPr/>
            <p:nvPr/>
          </p:nvSpPr>
          <p:spPr bwMode="auto">
            <a:xfrm rot="3245249">
              <a:off x="5364000" y="7516800"/>
              <a:ext cx="838200" cy="1524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5F5F67F-66C3-BA4F-A5B8-C9E3E571CBA8}"/>
              </a:ext>
            </a:extLst>
          </p:cNvPr>
          <p:cNvSpPr txBox="1"/>
          <p:nvPr/>
        </p:nvSpPr>
        <p:spPr>
          <a:xfrm>
            <a:off x="7082349" y="5925965"/>
            <a:ext cx="2662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Energy &amp; direction</a:t>
            </a:r>
          </a:p>
          <a:p>
            <a:pPr>
              <a:defRPr/>
            </a:pPr>
            <a:r>
              <a:rPr lang="en-GB" sz="2400" b="1" dirty="0">
                <a:solidFill>
                  <a:srgbClr val="E7183D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100% duty cycle</a:t>
            </a:r>
            <a:endParaRPr lang="en-US" sz="2400" b="1" dirty="0">
              <a:solidFill>
                <a:srgbClr val="E718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4A38B09-34B9-E146-88FF-04EC7291DE63}"/>
              </a:ext>
            </a:extLst>
          </p:cNvPr>
          <p:cNvCxnSpPr>
            <a:cxnSpLocks/>
          </p:cNvCxnSpPr>
          <p:nvPr/>
        </p:nvCxnSpPr>
        <p:spPr bwMode="auto">
          <a:xfrm flipH="1">
            <a:off x="6891571" y="-95876"/>
            <a:ext cx="270686" cy="1218092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7150" cap="flat" cmpd="sng" algn="ctr">
            <a:solidFill>
              <a:srgbClr val="E7183D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7104651" y="368966"/>
            <a:ext cx="1843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Cosmic Ray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443576" y="5064704"/>
            <a:ext cx="763131" cy="240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662651" y="5279837"/>
            <a:ext cx="763131" cy="240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763847" y="5108355"/>
            <a:ext cx="1110934" cy="366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357664" y="5278932"/>
            <a:ext cx="569356" cy="182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775608" y="5885198"/>
            <a:ext cx="272659" cy="2108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814000" y="5469796"/>
            <a:ext cx="347035" cy="3012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7E8B3E7-1227-604A-B487-B5A9E1F91400}"/>
              </a:ext>
            </a:extLst>
          </p:cNvPr>
          <p:cNvCxnSpPr>
            <a:cxnSpLocks/>
          </p:cNvCxnSpPr>
          <p:nvPr/>
        </p:nvCxnSpPr>
        <p:spPr bwMode="auto">
          <a:xfrm flipH="1">
            <a:off x="5710510" y="4888697"/>
            <a:ext cx="374964" cy="1444873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160B3D6-9000-764E-831F-A30A1A71D813}"/>
              </a:ext>
            </a:extLst>
          </p:cNvPr>
          <p:cNvCxnSpPr>
            <a:cxnSpLocks/>
          </p:cNvCxnSpPr>
          <p:nvPr/>
        </p:nvCxnSpPr>
        <p:spPr bwMode="auto">
          <a:xfrm flipH="1">
            <a:off x="5934620" y="4951053"/>
            <a:ext cx="238740" cy="1338235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64A89F-3C3F-DB4A-914E-DDC40D83E642}"/>
              </a:ext>
            </a:extLst>
          </p:cNvPr>
          <p:cNvCxnSpPr>
            <a:cxnSpLocks/>
          </p:cNvCxnSpPr>
          <p:nvPr/>
        </p:nvCxnSpPr>
        <p:spPr bwMode="auto">
          <a:xfrm flipH="1">
            <a:off x="6123629" y="4863166"/>
            <a:ext cx="112089" cy="158394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6073303-D666-0745-9D30-A169BB6F73BE}"/>
              </a:ext>
            </a:extLst>
          </p:cNvPr>
          <p:cNvSpPr txBox="1"/>
          <p:nvPr/>
        </p:nvSpPr>
        <p:spPr>
          <a:xfrm>
            <a:off x="2621976" y="5916792"/>
            <a:ext cx="2265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b="1" dirty="0"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SD</a:t>
            </a:r>
            <a:r>
              <a:rPr lang="en-GB" sz="2000" dirty="0"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measures only</a:t>
            </a:r>
          </a:p>
          <a:p>
            <a:pPr>
              <a:defRPr/>
            </a:pPr>
            <a:r>
              <a:rPr lang="en-GB" sz="2000" dirty="0"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tail of shower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228145" y="10953"/>
            <a:ext cx="5840358" cy="6233590"/>
            <a:chOff x="228145" y="10953"/>
            <a:chExt cx="5840358" cy="6233590"/>
          </a:xfrm>
        </p:grpSpPr>
        <p:pic>
          <p:nvPicPr>
            <p:cNvPr id="8" name="Picture 7" descr="FD.gif">
              <a:extLst>
                <a:ext uri="{FF2B5EF4-FFF2-40B4-BE49-F238E27FC236}">
                  <a16:creationId xmlns:a16="http://schemas.microsoft.com/office/drawing/2014/main" id="{10C0E406-22B2-0A4F-8DFF-6F7938067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148" b="8512"/>
            <a:stretch>
              <a:fillRect/>
            </a:stretch>
          </p:blipFill>
          <p:spPr>
            <a:xfrm flipH="1">
              <a:off x="286696" y="3520759"/>
              <a:ext cx="2030601" cy="2011932"/>
            </a:xfrm>
            <a:prstGeom prst="rect">
              <a:avLst/>
            </a:prstGeom>
            <a:noFill/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2E807D-D68D-0149-8AF0-FFE6B5C045B9}"/>
                </a:ext>
              </a:extLst>
            </p:cNvPr>
            <p:cNvSpPr/>
            <p:nvPr/>
          </p:nvSpPr>
          <p:spPr bwMode="auto">
            <a:xfrm>
              <a:off x="591496" y="4054159"/>
              <a:ext cx="533400" cy="2880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E21C15-C54D-2C42-B6C4-4819A3DC1309}"/>
                </a:ext>
              </a:extLst>
            </p:cNvPr>
            <p:cNvSpPr/>
            <p:nvPr/>
          </p:nvSpPr>
          <p:spPr bwMode="auto">
            <a:xfrm>
              <a:off x="1353496" y="3842359"/>
              <a:ext cx="533400" cy="1620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3E18A0-ACE1-E740-8AB1-B485A2031B9C}"/>
                </a:ext>
              </a:extLst>
            </p:cNvPr>
            <p:cNvSpPr/>
            <p:nvPr/>
          </p:nvSpPr>
          <p:spPr bwMode="auto">
            <a:xfrm>
              <a:off x="1277296" y="4206559"/>
              <a:ext cx="414000" cy="4320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2BEC09-0512-DD4B-8E54-B9958B48DEAF}"/>
                </a:ext>
              </a:extLst>
            </p:cNvPr>
            <p:cNvSpPr txBox="1"/>
            <p:nvPr/>
          </p:nvSpPr>
          <p:spPr>
            <a:xfrm>
              <a:off x="496483" y="3972063"/>
              <a:ext cx="659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65000"/>
                    </a:schemeClr>
                  </a:solidFill>
                  <a:latin typeface="Arial"/>
                  <a:cs typeface="Arial"/>
                </a:rPr>
                <a:t>mirror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B132E8-394C-1D42-BC02-CBB9BDBA4B21}"/>
                </a:ext>
              </a:extLst>
            </p:cNvPr>
            <p:cNvCxnSpPr>
              <a:cxnSpLocks/>
              <a:stCxn id="17" idx="0"/>
              <a:endCxn id="17" idx="1"/>
            </p:cNvCxnSpPr>
            <p:nvPr/>
          </p:nvCxnSpPr>
          <p:spPr bwMode="auto">
            <a:xfrm flipH="1">
              <a:off x="2350829" y="1749751"/>
              <a:ext cx="3237172" cy="2512498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8575" cap="flat" cmpd="sng" algn="ctr">
              <a:solidFill>
                <a:srgbClr val="BE31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B7D6CCA-0FB4-4E4B-8FA8-906233776DB8}"/>
                </a:ext>
              </a:extLst>
            </p:cNvPr>
            <p:cNvCxnSpPr>
              <a:cxnSpLocks/>
              <a:stCxn id="17" idx="3"/>
            </p:cNvCxnSpPr>
            <p:nvPr/>
          </p:nvCxnSpPr>
          <p:spPr bwMode="auto">
            <a:xfrm flipH="1">
              <a:off x="2350829" y="2624199"/>
              <a:ext cx="3192460" cy="2274965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8575" cap="flat" cmpd="sng" algn="ctr">
              <a:solidFill>
                <a:srgbClr val="BE31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DD5B70-8F44-6043-B654-5448E0D1CDBD}"/>
                </a:ext>
              </a:extLst>
            </p:cNvPr>
            <p:cNvSpPr txBox="1"/>
            <p:nvPr/>
          </p:nvSpPr>
          <p:spPr>
            <a:xfrm>
              <a:off x="1633816" y="3057890"/>
              <a:ext cx="19319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3366FF"/>
                  </a:solidFill>
                  <a:latin typeface="Arial"/>
                  <a:cs typeface="Arial"/>
                </a:rPr>
                <a:t>fluorescence</a:t>
              </a:r>
            </a:p>
            <a:p>
              <a:pPr algn="ctr"/>
              <a:r>
                <a:rPr lang="en-GB" sz="2400" dirty="0">
                  <a:solidFill>
                    <a:srgbClr val="3366FF"/>
                  </a:solidFill>
                  <a:latin typeface="Arial"/>
                  <a:cs typeface="Arial"/>
                </a:rPr>
                <a:t>light</a:t>
              </a: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3AF15AB-9115-9A40-8D71-29196C5A9C9B}"/>
                </a:ext>
              </a:extLst>
            </p:cNvPr>
            <p:cNvSpPr/>
            <p:nvPr/>
          </p:nvSpPr>
          <p:spPr bwMode="auto">
            <a:xfrm>
              <a:off x="2350829" y="1749751"/>
              <a:ext cx="3237172" cy="3109832"/>
            </a:xfrm>
            <a:custGeom>
              <a:avLst/>
              <a:gdLst>
                <a:gd name="connsiteX0" fmla="*/ 3064933 w 3064933"/>
                <a:gd name="connsiteY0" fmla="*/ 0 h 4275667"/>
                <a:gd name="connsiteX1" fmla="*/ 0 w 3064933"/>
                <a:gd name="connsiteY1" fmla="*/ 3454400 h 4275667"/>
                <a:gd name="connsiteX2" fmla="*/ 16933 w 3064933"/>
                <a:gd name="connsiteY2" fmla="*/ 4275667 h 4275667"/>
                <a:gd name="connsiteX3" fmla="*/ 3022600 w 3064933"/>
                <a:gd name="connsiteY3" fmla="*/ 1202267 h 4275667"/>
                <a:gd name="connsiteX4" fmla="*/ 3064933 w 3064933"/>
                <a:gd name="connsiteY4" fmla="*/ 0 h 427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4933" h="4275667">
                  <a:moveTo>
                    <a:pt x="3064933" y="0"/>
                  </a:moveTo>
                  <a:lnTo>
                    <a:pt x="0" y="3454400"/>
                  </a:lnTo>
                  <a:lnTo>
                    <a:pt x="16933" y="4275667"/>
                  </a:lnTo>
                  <a:lnTo>
                    <a:pt x="3022600" y="1202267"/>
                  </a:lnTo>
                  <a:lnTo>
                    <a:pt x="3064933" y="0"/>
                  </a:lnTo>
                  <a:close/>
                </a:path>
              </a:pathLst>
            </a:custGeom>
            <a:solidFill>
              <a:srgbClr val="DAE3F3"/>
            </a:solidFill>
            <a:ln w="1270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50A4D8-0EC5-4544-999C-BBA461CBA627}"/>
                </a:ext>
              </a:extLst>
            </p:cNvPr>
            <p:cNvSpPr txBox="1"/>
            <p:nvPr/>
          </p:nvSpPr>
          <p:spPr>
            <a:xfrm>
              <a:off x="4909636" y="1066800"/>
              <a:ext cx="80477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400" i="1" dirty="0" err="1">
                  <a:solidFill>
                    <a:srgbClr val="E7183D"/>
                  </a:solidFill>
                  <a:latin typeface="Arial"/>
                  <a:cs typeface="Arial"/>
                </a:rPr>
                <a:t>X</a:t>
              </a:r>
              <a:r>
                <a:rPr lang="en-GB" sz="2400" baseline="-25000" dirty="0" err="1">
                  <a:solidFill>
                    <a:srgbClr val="E7183D"/>
                  </a:solidFill>
                  <a:latin typeface="Arial"/>
                  <a:cs typeface="Arial"/>
                </a:rPr>
                <a:t>max</a:t>
              </a:r>
              <a:endParaRPr lang="en-GB" sz="2400" baseline="-25000" dirty="0">
                <a:solidFill>
                  <a:srgbClr val="E7183D"/>
                </a:solidFill>
                <a:latin typeface="Arial"/>
                <a:cs typeface="Arial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4A38B09-34B9-E146-88FF-04EC7291DE6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642342" y="10953"/>
              <a:ext cx="426161" cy="1917726"/>
            </a:xfrm>
            <a:prstGeom prst="straightConnector1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571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8DBC36C-6F87-014B-B4AC-6EB42FD51094}"/>
                </a:ext>
              </a:extLst>
            </p:cNvPr>
            <p:cNvSpPr txBox="1"/>
            <p:nvPr/>
          </p:nvSpPr>
          <p:spPr>
            <a:xfrm>
              <a:off x="281153" y="1450688"/>
              <a:ext cx="4482693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200" dirty="0"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State-of-the-art: </a:t>
              </a:r>
              <a:r>
                <a:rPr lang="en-GB" sz="2200" b="1" dirty="0"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FD</a:t>
              </a:r>
            </a:p>
            <a:p>
              <a:pPr>
                <a:defRPr/>
              </a:pPr>
              <a:r>
                <a:rPr lang="en-GB" sz="22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Energy, direction &amp; </a:t>
              </a:r>
              <a:r>
                <a:rPr lang="en-GB" sz="2200" b="1" dirty="0">
                  <a:solidFill>
                    <a:srgbClr val="E7183D"/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particle type</a:t>
              </a:r>
            </a:p>
            <a:p>
              <a:pPr>
                <a:defRPr/>
              </a:pPr>
              <a:endParaRPr lang="en-GB" sz="1000" i="1" dirty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en-GB" sz="2200" i="1" dirty="0" err="1">
                  <a:solidFill>
                    <a:schemeClr val="tx1">
                      <a:lumMod val="65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X</a:t>
              </a:r>
              <a:r>
                <a:rPr lang="en-GB" sz="2200" baseline="-25000" dirty="0" err="1">
                  <a:solidFill>
                    <a:schemeClr val="tx1">
                      <a:lumMod val="65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max</a:t>
              </a:r>
              <a:r>
                <a:rPr lang="en-GB" sz="2200" baseline="-25000" dirty="0">
                  <a:solidFill>
                    <a:schemeClr val="tx1">
                      <a:lumMod val="65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 </a:t>
              </a:r>
              <a:r>
                <a:rPr lang="en-GB" sz="2200" dirty="0">
                  <a:solidFill>
                    <a:schemeClr val="tx1">
                      <a:lumMod val="65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using fluorescence light </a:t>
              </a:r>
              <a:r>
                <a:rPr lang="en-GB" sz="2200" b="1" dirty="0">
                  <a:solidFill>
                    <a:schemeClr val="accent1">
                      <a:lumMod val="50000"/>
                    </a:schemeClr>
                  </a:solidFill>
                  <a:latin typeface="Symbol" pitchFamily="2" charset="2"/>
                  <a:ea typeface="ＭＳ Ｐゴシック" pitchFamily="1" charset="-128"/>
                  <a:cs typeface="Arial" panose="020B0604020202020204" pitchFamily="34" charset="0"/>
                </a:rPr>
                <a:t>s</a:t>
              </a:r>
              <a:r>
                <a:rPr lang="en-GB" sz="22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(</a:t>
              </a:r>
              <a:r>
                <a:rPr lang="en-GB" sz="2200" b="1" i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X</a:t>
              </a:r>
              <a:r>
                <a:rPr lang="en-GB" sz="2200" b="1" baseline="-25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max</a:t>
              </a:r>
              <a:r>
                <a:rPr lang="en-GB" sz="22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) = 20 g/cm</a:t>
              </a:r>
              <a:r>
                <a:rPr lang="en-GB" sz="2200" b="1" baseline="30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2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3D5739-496E-7A49-89D9-D7D55C5A3793}"/>
                </a:ext>
              </a:extLst>
            </p:cNvPr>
            <p:cNvSpPr txBox="1"/>
            <p:nvPr/>
          </p:nvSpPr>
          <p:spPr>
            <a:xfrm>
              <a:off x="228145" y="5475102"/>
              <a:ext cx="27087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000" dirty="0">
                  <a:latin typeface="Arial"/>
                  <a:ea typeface="ＭＳ Ｐゴシック" pitchFamily="1" charset="-128"/>
                  <a:cs typeface="Arial"/>
                </a:rPr>
                <a:t>Only in dark nights</a:t>
              </a:r>
            </a:p>
            <a:p>
              <a:pPr>
                <a:defRPr/>
              </a:pPr>
              <a:r>
                <a:rPr lang="en-GB" sz="2400" b="1" dirty="0">
                  <a:solidFill>
                    <a:srgbClr val="E7183D"/>
                  </a:solidFill>
                  <a:latin typeface="Arial"/>
                  <a:ea typeface="ＭＳ Ｐゴシック" pitchFamily="1" charset="-128"/>
                  <a:cs typeface="Arial"/>
                </a:rPr>
                <a:t>10% duty cycle</a:t>
              </a:r>
              <a:endParaRPr lang="en-US" sz="2400" dirty="0">
                <a:solidFill>
                  <a:srgbClr val="E7183D"/>
                </a:solidFill>
                <a:latin typeface="Arial"/>
                <a:cs typeface="Arial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248656" y="4262249"/>
              <a:ext cx="442639" cy="3988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53611" y="4226495"/>
              <a:ext cx="448735" cy="1156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409448" y="3888695"/>
              <a:ext cx="448735" cy="1156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58DC83-776F-3F4A-ACA4-4CC955C6DA07}"/>
                </a:ext>
              </a:extLst>
            </p:cNvPr>
            <p:cNvSpPr txBox="1"/>
            <p:nvPr/>
          </p:nvSpPr>
          <p:spPr>
            <a:xfrm>
              <a:off x="1027371" y="4358959"/>
              <a:ext cx="7833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65000"/>
                    </a:schemeClr>
                  </a:solidFill>
                  <a:latin typeface="Arial"/>
                  <a:cs typeface="Arial"/>
                </a:rPr>
                <a:t>camera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20366" y="1133307"/>
            <a:ext cx="5522178" cy="5346879"/>
            <a:chOff x="6520366" y="1133307"/>
            <a:chExt cx="5522178" cy="5346879"/>
          </a:xfrm>
        </p:grpSpPr>
        <p:pic>
          <p:nvPicPr>
            <p:cNvPr id="54" name="Picture 53" descr="AERA_station_drawing.pdf">
              <a:extLst>
                <a:ext uri="{FF2B5EF4-FFF2-40B4-BE49-F238E27FC236}">
                  <a16:creationId xmlns:a16="http://schemas.microsoft.com/office/drawing/2014/main" id="{2A7BC4E7-4189-DB44-87B2-2125C2DBC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58072" y="4763538"/>
              <a:ext cx="1166356" cy="1716648"/>
            </a:xfrm>
            <a:prstGeom prst="rect">
              <a:avLst/>
            </a:prstGeom>
          </p:spPr>
        </p:pic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5C17C6F-F477-A34E-9AF0-3F3B8B0481ED}"/>
                </a:ext>
              </a:extLst>
            </p:cNvPr>
            <p:cNvCxnSpPr>
              <a:stCxn id="65" idx="1"/>
            </p:cNvCxnSpPr>
            <p:nvPr/>
          </p:nvCxnSpPr>
          <p:spPr bwMode="auto">
            <a:xfrm>
              <a:off x="6994499" y="1379036"/>
              <a:ext cx="3996267" cy="396240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9C2E594-2FAF-3D48-A28A-FE82A962CF18}"/>
                </a:ext>
              </a:extLst>
            </p:cNvPr>
            <p:cNvGrpSpPr/>
            <p:nvPr/>
          </p:nvGrpSpPr>
          <p:grpSpPr>
            <a:xfrm>
              <a:off x="6520366" y="1976777"/>
              <a:ext cx="4363225" cy="3533992"/>
              <a:chOff x="6832600" y="2121741"/>
              <a:chExt cx="4363225" cy="3533992"/>
            </a:xfrm>
          </p:grpSpPr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59F22D39-E6CD-9140-95BD-E5DB07029021}"/>
                  </a:ext>
                </a:extLst>
              </p:cNvPr>
              <p:cNvSpPr/>
              <p:nvPr/>
            </p:nvSpPr>
            <p:spPr bwMode="auto">
              <a:xfrm>
                <a:off x="6832600" y="2904067"/>
                <a:ext cx="3970867" cy="2751666"/>
              </a:xfrm>
              <a:custGeom>
                <a:avLst/>
                <a:gdLst>
                  <a:gd name="connsiteX0" fmla="*/ 228600 w 3970867"/>
                  <a:gd name="connsiteY0" fmla="*/ 0 h 2751666"/>
                  <a:gd name="connsiteX1" fmla="*/ 0 w 3970867"/>
                  <a:gd name="connsiteY1" fmla="*/ 1227666 h 2751666"/>
                  <a:gd name="connsiteX2" fmla="*/ 3877733 w 3970867"/>
                  <a:gd name="connsiteY2" fmla="*/ 2751666 h 2751666"/>
                  <a:gd name="connsiteX3" fmla="*/ 3970867 w 3970867"/>
                  <a:gd name="connsiteY3" fmla="*/ 2582333 h 2751666"/>
                  <a:gd name="connsiteX4" fmla="*/ 228600 w 3970867"/>
                  <a:gd name="connsiteY4" fmla="*/ 0 h 275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0867" h="2751666">
                    <a:moveTo>
                      <a:pt x="228600" y="0"/>
                    </a:moveTo>
                    <a:lnTo>
                      <a:pt x="0" y="1227666"/>
                    </a:lnTo>
                    <a:lnTo>
                      <a:pt x="3877733" y="2751666"/>
                    </a:lnTo>
                    <a:lnTo>
                      <a:pt x="3970867" y="2582333"/>
                    </a:lnTo>
                    <a:lnTo>
                      <a:pt x="228600" y="0"/>
                    </a:lnTo>
                    <a:close/>
                  </a:path>
                </a:pathLst>
              </a:custGeom>
              <a:solidFill>
                <a:srgbClr val="2537FC">
                  <a:alpha val="25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A69C391-994D-F04B-A6C4-6E59D4A16EC9}"/>
                  </a:ext>
                </a:extLst>
              </p:cNvPr>
              <p:cNvCxnSpPr>
                <a:stCxn id="61" idx="0"/>
              </p:cNvCxnSpPr>
              <p:nvPr/>
            </p:nvCxnSpPr>
            <p:spPr bwMode="auto">
              <a:xfrm>
                <a:off x="7061200" y="2904067"/>
                <a:ext cx="3708400" cy="2582333"/>
              </a:xfrm>
              <a:prstGeom prst="line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A5F24C56-772D-684B-842C-FE816D795C3E}"/>
                  </a:ext>
                </a:extLst>
              </p:cNvPr>
              <p:cNvCxnSpPr>
                <a:stCxn id="61" idx="1"/>
              </p:cNvCxnSpPr>
              <p:nvPr/>
            </p:nvCxnSpPr>
            <p:spPr bwMode="auto">
              <a:xfrm>
                <a:off x="6832600" y="4131733"/>
                <a:ext cx="3860800" cy="1507067"/>
              </a:xfrm>
              <a:prstGeom prst="line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AB756587-0B11-9E45-975B-9419B380C94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165692" y="2121741"/>
                <a:ext cx="4030133" cy="3454400"/>
              </a:xfrm>
              <a:prstGeom prst="line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27BDC9D-D247-574E-AF3F-9CF512B55245}"/>
                </a:ext>
              </a:extLst>
            </p:cNvPr>
            <p:cNvSpPr/>
            <p:nvPr/>
          </p:nvSpPr>
          <p:spPr bwMode="auto">
            <a:xfrm>
              <a:off x="6884433" y="1379036"/>
              <a:ext cx="4097866" cy="4021667"/>
            </a:xfrm>
            <a:custGeom>
              <a:avLst/>
              <a:gdLst>
                <a:gd name="connsiteX0" fmla="*/ 0 w 4097866"/>
                <a:gd name="connsiteY0" fmla="*/ 584200 h 4021667"/>
                <a:gd name="connsiteX1" fmla="*/ 110066 w 4097866"/>
                <a:gd name="connsiteY1" fmla="*/ 0 h 4021667"/>
                <a:gd name="connsiteX2" fmla="*/ 4097866 w 4097866"/>
                <a:gd name="connsiteY2" fmla="*/ 3937000 h 4021667"/>
                <a:gd name="connsiteX3" fmla="*/ 3996266 w 4097866"/>
                <a:gd name="connsiteY3" fmla="*/ 4021667 h 4021667"/>
                <a:gd name="connsiteX4" fmla="*/ 0 w 4097866"/>
                <a:gd name="connsiteY4" fmla="*/ 584200 h 402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7866" h="4021667">
                  <a:moveTo>
                    <a:pt x="0" y="584200"/>
                  </a:moveTo>
                  <a:lnTo>
                    <a:pt x="110066" y="0"/>
                  </a:lnTo>
                  <a:lnTo>
                    <a:pt x="4097866" y="3937000"/>
                  </a:lnTo>
                  <a:lnTo>
                    <a:pt x="3996266" y="4021667"/>
                  </a:lnTo>
                  <a:lnTo>
                    <a:pt x="0" y="584200"/>
                  </a:lnTo>
                  <a:close/>
                </a:path>
              </a:pathLst>
            </a:custGeom>
            <a:solidFill>
              <a:srgbClr val="2537FC">
                <a:alpha val="25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4BA1B04-A4F5-E84D-B1DE-528CCA0B713A}"/>
                </a:ext>
              </a:extLst>
            </p:cNvPr>
            <p:cNvSpPr txBox="1"/>
            <p:nvPr/>
          </p:nvSpPr>
          <p:spPr>
            <a:xfrm>
              <a:off x="7950200" y="1828800"/>
              <a:ext cx="8690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>
                  <a:solidFill>
                    <a:srgbClr val="000090"/>
                  </a:solidFill>
                  <a:latin typeface="Arial"/>
                  <a:cs typeface="Arial"/>
                </a:rPr>
                <a:t>radio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D6AB30D-F551-C449-B720-FEADE5678E67}"/>
                </a:ext>
              </a:extLst>
            </p:cNvPr>
            <p:cNvSpPr txBox="1"/>
            <p:nvPr/>
          </p:nvSpPr>
          <p:spPr>
            <a:xfrm>
              <a:off x="7569200" y="4572000"/>
              <a:ext cx="8690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>
                  <a:solidFill>
                    <a:srgbClr val="000090"/>
                  </a:solidFill>
                  <a:latin typeface="Arial"/>
                  <a:cs typeface="Arial"/>
                </a:rPr>
                <a:t>radio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15A017D-1384-0840-A703-FC446EC2424B}"/>
                </a:ext>
              </a:extLst>
            </p:cNvPr>
            <p:cNvSpPr txBox="1"/>
            <p:nvPr/>
          </p:nvSpPr>
          <p:spPr>
            <a:xfrm>
              <a:off x="9081172" y="1133307"/>
              <a:ext cx="2961372" cy="193899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200" b="1" dirty="0"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RADIO</a:t>
              </a:r>
            </a:p>
            <a:p>
              <a:pPr>
                <a:defRPr/>
              </a:pPr>
              <a:r>
                <a:rPr lang="en-GB" sz="22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Energy, direction &amp;</a:t>
              </a:r>
            </a:p>
            <a:p>
              <a:pPr>
                <a:defRPr/>
              </a:pPr>
              <a:r>
                <a:rPr lang="en-GB" sz="2200" b="1" dirty="0">
                  <a:solidFill>
                    <a:srgbClr val="E7183D"/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particle type</a:t>
              </a:r>
            </a:p>
            <a:p>
              <a:pPr>
                <a:defRPr/>
              </a:pPr>
              <a:endParaRPr lang="en-GB" sz="1000" i="1" dirty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en-GB" sz="2200" dirty="0">
                  <a:solidFill>
                    <a:schemeClr val="tx1">
                      <a:lumMod val="65000"/>
                    </a:schemeClr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complementary to SD</a:t>
              </a:r>
            </a:p>
            <a:p>
              <a:pPr>
                <a:defRPr/>
              </a:pPr>
              <a:r>
                <a:rPr lang="en-GB" sz="2200" b="1" dirty="0">
                  <a:solidFill>
                    <a:srgbClr val="E7183D"/>
                  </a:solidFill>
                  <a:latin typeface="Arial" panose="020B0604020202020204" pitchFamily="34" charset="0"/>
                  <a:ea typeface="ＭＳ Ｐゴシック" pitchFamily="1" charset="-128"/>
                  <a:cs typeface="Arial" panose="020B0604020202020204" pitchFamily="34" charset="0"/>
                </a:rPr>
                <a:t>100% duty cycle</a:t>
              </a:r>
              <a:endParaRPr lang="en-US" sz="2200" b="1" dirty="0">
                <a:solidFill>
                  <a:srgbClr val="E7183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2700371" y="1781178"/>
            <a:ext cx="18467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particle type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28145" y="5780525"/>
            <a:ext cx="2391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10% duty cycle</a:t>
            </a:r>
          </a:p>
        </p:txBody>
      </p:sp>
    </p:spTree>
    <p:extLst>
      <p:ext uri="{BB962C8B-B14F-4D97-AF65-F5344CB8AC3E}">
        <p14:creationId xmlns:p14="http://schemas.microsoft.com/office/powerpoint/2010/main" val="2950988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7">
            <a:extLst>
              <a:ext uri="{FF2B5EF4-FFF2-40B4-BE49-F238E27FC236}">
                <a16:creationId xmlns:a16="http://schemas.microsoft.com/office/drawing/2014/main" id="{BC721379-0EE3-1A40-8615-0CBEFF8F8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322" y="478303"/>
            <a:ext cx="1432345" cy="242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Ground based extensive air shower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9BE3-3C56-D04E-88E6-98D774E01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Surface detectors:</a:t>
            </a:r>
          </a:p>
          <a:p>
            <a:r>
              <a:rPr lang="en-GB" dirty="0"/>
              <a:t>Just counting particle</a:t>
            </a:r>
          </a:p>
          <a:p>
            <a:pPr lvl="1"/>
            <a:r>
              <a:rPr lang="en-GB" dirty="0"/>
              <a:t>Tracking detectors</a:t>
            </a:r>
          </a:p>
          <a:p>
            <a:pPr lvl="1"/>
            <a:r>
              <a:rPr lang="en-GB" dirty="0"/>
              <a:t>Scintillator</a:t>
            </a:r>
          </a:p>
          <a:p>
            <a:r>
              <a:rPr lang="en-GB" dirty="0"/>
              <a:t>Also identifying particles</a:t>
            </a:r>
          </a:p>
          <a:p>
            <a:pPr lvl="1"/>
            <a:r>
              <a:rPr lang="en-GB" dirty="0"/>
              <a:t>Water Cherenkov</a:t>
            </a:r>
          </a:p>
          <a:p>
            <a:pPr lvl="1"/>
            <a:r>
              <a:rPr lang="en-GB" dirty="0"/>
              <a:t>Underground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6</a:t>
            </a:fld>
            <a:endParaRPr lang="en-US"/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89DF6080-98BC-5A45-B298-5FF2DADE596C}"/>
              </a:ext>
            </a:extLst>
          </p:cNvPr>
          <p:cNvGrpSpPr>
            <a:grpSpLocks/>
          </p:cNvGrpSpPr>
          <p:nvPr/>
        </p:nvGrpSpPr>
        <p:grpSpPr bwMode="auto">
          <a:xfrm>
            <a:off x="8159261" y="3052689"/>
            <a:ext cx="3652911" cy="3524300"/>
            <a:chOff x="9552" y="4655"/>
            <a:chExt cx="1816" cy="1560"/>
          </a:xfrm>
        </p:grpSpPr>
        <p:pic>
          <p:nvPicPr>
            <p:cNvPr id="19" name="Picture 3" descr="&#10;Mglowa.jpg                                                     0003A60FAmour                          ABA78158:">
              <a:extLst>
                <a:ext uri="{FF2B5EF4-FFF2-40B4-BE49-F238E27FC236}">
                  <a16:creationId xmlns:a16="http://schemas.microsoft.com/office/drawing/2014/main" id="{C4ADF574-2FC4-4642-B7DC-52C05A3438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2" y="4655"/>
              <a:ext cx="1816" cy="1560"/>
            </a:xfrm>
            <a:prstGeom prst="rect">
              <a:avLst/>
            </a:prstGeom>
            <a:noFill/>
            <a:ln w="19050">
              <a:solidFill>
                <a:srgbClr val="CC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1F42BC94-E3F2-B146-9DFC-7B4F9F398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2" y="4656"/>
              <a:ext cx="1808" cy="1552"/>
            </a:xfrm>
            <a:prstGeom prst="rect">
              <a:avLst/>
            </a:prstGeom>
            <a:noFill/>
            <a:ln w="19050">
              <a:solidFill>
                <a:srgbClr val="CC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21" name="Picture 6" descr="showerKmesonBlackett.jpg                                       0002A624Amour                          B91C471C:">
            <a:extLst>
              <a:ext uri="{FF2B5EF4-FFF2-40B4-BE49-F238E27FC236}">
                <a16:creationId xmlns:a16="http://schemas.microsoft.com/office/drawing/2014/main" id="{299AEA02-6B3F-8344-8C8A-988388960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792" y="3277773"/>
            <a:ext cx="3270817" cy="322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50A05B50-6EBC-8B4C-8915-F6FB5DE43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29" y="925213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6C6F666-BC72-C04F-8CE6-3EF1D7F951FF}"/>
              </a:ext>
            </a:extLst>
          </p:cNvPr>
          <p:cNvSpPr txBox="1"/>
          <p:nvPr/>
        </p:nvSpPr>
        <p:spPr>
          <a:xfrm>
            <a:off x="6051010" y="1279627"/>
            <a:ext cx="247184" cy="1001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84" b="1" dirty="0">
                <a:solidFill>
                  <a:srgbClr val="000000"/>
                </a:solidFill>
              </a:rPr>
              <a:t>+</a:t>
            </a:r>
          </a:p>
          <a:p>
            <a:r>
              <a:rPr lang="en-US" sz="984" b="1" dirty="0">
                <a:solidFill>
                  <a:srgbClr val="000000"/>
                </a:solidFill>
              </a:rPr>
              <a:t>+</a:t>
            </a:r>
          </a:p>
          <a:p>
            <a:r>
              <a:rPr lang="en-US" sz="984" b="1" dirty="0">
                <a:solidFill>
                  <a:srgbClr val="000000"/>
                </a:solidFill>
              </a:rPr>
              <a:t>+</a:t>
            </a:r>
          </a:p>
          <a:p>
            <a:r>
              <a:rPr lang="en-US" sz="984" b="1" dirty="0">
                <a:solidFill>
                  <a:srgbClr val="000000"/>
                </a:solidFill>
              </a:rPr>
              <a:t>+</a:t>
            </a:r>
          </a:p>
          <a:p>
            <a:r>
              <a:rPr lang="en-US" sz="984" b="1" dirty="0">
                <a:solidFill>
                  <a:srgbClr val="000000"/>
                </a:solidFill>
              </a:rPr>
              <a:t>+</a:t>
            </a:r>
          </a:p>
          <a:p>
            <a:r>
              <a:rPr lang="en-US" sz="984" b="1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801260-8C17-B24C-927A-C5CCB479E635}"/>
              </a:ext>
            </a:extLst>
          </p:cNvPr>
          <p:cNvSpPr txBox="1"/>
          <p:nvPr/>
        </p:nvSpPr>
        <p:spPr>
          <a:xfrm rot="1006210">
            <a:off x="5698208" y="1582755"/>
            <a:ext cx="848309" cy="2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84" b="1" dirty="0">
                <a:solidFill>
                  <a:srgbClr val="000000"/>
                </a:solidFill>
              </a:rPr>
              <a:t>+  +  +  +  +  +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DE8A16A-DC82-0949-B364-334973F28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08233" y="261082"/>
            <a:ext cx="1864608" cy="2643495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767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949615"/>
          </a:xfrm>
        </p:spPr>
        <p:txBody>
          <a:bodyPr/>
          <a:lstStyle/>
          <a:p>
            <a:r>
              <a:rPr lang="en-GB" dirty="0"/>
              <a:t>Ground based extensive air shower detection: Counting and Timing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7</a:t>
            </a:fld>
            <a:endParaRPr lang="en-US"/>
          </a:p>
        </p:txBody>
      </p:sp>
      <p:pic>
        <p:nvPicPr>
          <p:cNvPr id="7" name="Shower_on_array.mov">
            <a:hlinkClick r:id="" action="ppaction://media"/>
            <a:extLst>
              <a:ext uri="{FF2B5EF4-FFF2-40B4-BE49-F238E27FC236}">
                <a16:creationId xmlns:a16="http://schemas.microsoft.com/office/drawing/2014/main" id="{965AE743-DD9E-9047-A3D7-1C35566C3A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399"/>
            <a:ext cx="12175727" cy="68488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9F35F0-F77C-F343-9048-330CC5A6EDA7}"/>
              </a:ext>
            </a:extLst>
          </p:cNvPr>
          <p:cNvGrpSpPr/>
          <p:nvPr/>
        </p:nvGrpSpPr>
        <p:grpSpPr>
          <a:xfrm>
            <a:off x="2356761" y="275544"/>
            <a:ext cx="7685095" cy="4084763"/>
            <a:chOff x="1835696" y="-164554"/>
            <a:chExt cx="6127305" cy="3147814"/>
          </a:xfrm>
        </p:grpSpPr>
        <p:pic>
          <p:nvPicPr>
            <p:cNvPr id="9" name="Picture 8" descr="5299595a.png">
              <a:extLst>
                <a:ext uri="{FF2B5EF4-FFF2-40B4-BE49-F238E27FC236}">
                  <a16:creationId xmlns:a16="http://schemas.microsoft.com/office/drawing/2014/main" id="{E7FF1382-61D0-2445-B9FC-59D2FF6D6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8304" y="2211710"/>
              <a:ext cx="654697" cy="771550"/>
            </a:xfrm>
            <a:prstGeom prst="rect">
              <a:avLst/>
            </a:prstGeom>
          </p:spPr>
        </p:pic>
        <p:pic>
          <p:nvPicPr>
            <p:cNvPr id="10" name="Picture 9" descr="5299595a.png">
              <a:extLst>
                <a:ext uri="{FF2B5EF4-FFF2-40B4-BE49-F238E27FC236}">
                  <a16:creationId xmlns:a16="http://schemas.microsoft.com/office/drawing/2014/main" id="{03BEEB74-9BAC-4846-B153-71FF48C8D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728" y="1131590"/>
              <a:ext cx="532493" cy="627534"/>
            </a:xfrm>
            <a:prstGeom prst="rect">
              <a:avLst/>
            </a:prstGeom>
          </p:spPr>
        </p:pic>
        <p:pic>
          <p:nvPicPr>
            <p:cNvPr id="11" name="Picture 10" descr="5299595a.png">
              <a:extLst>
                <a:ext uri="{FF2B5EF4-FFF2-40B4-BE49-F238E27FC236}">
                  <a16:creationId xmlns:a16="http://schemas.microsoft.com/office/drawing/2014/main" id="{56BF6D26-BD00-7547-8FC1-19EDB2051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195486"/>
              <a:ext cx="437018" cy="515019"/>
            </a:xfrm>
            <a:prstGeom prst="rect">
              <a:avLst/>
            </a:prstGeom>
          </p:spPr>
        </p:pic>
        <p:pic>
          <p:nvPicPr>
            <p:cNvPr id="12" name="Picture 11" descr="5299595a.png">
              <a:extLst>
                <a:ext uri="{FF2B5EF4-FFF2-40B4-BE49-F238E27FC236}">
                  <a16:creationId xmlns:a16="http://schemas.microsoft.com/office/drawing/2014/main" id="{B9329E56-2738-3243-ADA2-1F3531671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696" y="-164554"/>
              <a:ext cx="320750" cy="37799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EB1701-37F4-1943-BFD6-7A29D8C630F5}"/>
              </a:ext>
            </a:extLst>
          </p:cNvPr>
          <p:cNvGrpSpPr/>
          <p:nvPr/>
        </p:nvGrpSpPr>
        <p:grpSpPr>
          <a:xfrm>
            <a:off x="2359135" y="581212"/>
            <a:ext cx="7667862" cy="4578620"/>
            <a:chOff x="1835696" y="195486"/>
            <a:chExt cx="6113566" cy="3528392"/>
          </a:xfrm>
        </p:grpSpPr>
        <p:pic>
          <p:nvPicPr>
            <p:cNvPr id="14" name="Picture 13" descr="fb-stopwatch2.png">
              <a:extLst>
                <a:ext uri="{FF2B5EF4-FFF2-40B4-BE49-F238E27FC236}">
                  <a16:creationId xmlns:a16="http://schemas.microsoft.com/office/drawing/2014/main" id="{A78736E7-151C-514E-8470-21F63E4EE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8" r="27812"/>
            <a:stretch/>
          </p:blipFill>
          <p:spPr>
            <a:xfrm>
              <a:off x="7308304" y="3003798"/>
              <a:ext cx="640958" cy="720080"/>
            </a:xfrm>
            <a:prstGeom prst="rect">
              <a:avLst/>
            </a:prstGeom>
          </p:spPr>
        </p:pic>
        <p:pic>
          <p:nvPicPr>
            <p:cNvPr id="15" name="Picture 14" descr="fb-stopwatch2.png">
              <a:extLst>
                <a:ext uri="{FF2B5EF4-FFF2-40B4-BE49-F238E27FC236}">
                  <a16:creationId xmlns:a16="http://schemas.microsoft.com/office/drawing/2014/main" id="{5A61C6ED-1829-F749-AAA8-370EFA77F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8" r="27812"/>
            <a:stretch/>
          </p:blipFill>
          <p:spPr>
            <a:xfrm>
              <a:off x="2195736" y="1779662"/>
              <a:ext cx="512766" cy="576064"/>
            </a:xfrm>
            <a:prstGeom prst="rect">
              <a:avLst/>
            </a:prstGeom>
          </p:spPr>
        </p:pic>
        <p:pic>
          <p:nvPicPr>
            <p:cNvPr id="16" name="Picture 15" descr="fb-stopwatch2.png">
              <a:extLst>
                <a:ext uri="{FF2B5EF4-FFF2-40B4-BE49-F238E27FC236}">
                  <a16:creationId xmlns:a16="http://schemas.microsoft.com/office/drawing/2014/main" id="{BDE4C52F-4C14-FB4E-B79E-B89833840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8" r="27812"/>
            <a:stretch/>
          </p:blipFill>
          <p:spPr>
            <a:xfrm>
              <a:off x="5436096" y="771550"/>
              <a:ext cx="448670" cy="504056"/>
            </a:xfrm>
            <a:prstGeom prst="rect">
              <a:avLst/>
            </a:prstGeom>
          </p:spPr>
        </p:pic>
        <p:pic>
          <p:nvPicPr>
            <p:cNvPr id="17" name="Picture 16" descr="fb-stopwatch2.png">
              <a:extLst>
                <a:ext uri="{FF2B5EF4-FFF2-40B4-BE49-F238E27FC236}">
                  <a16:creationId xmlns:a16="http://schemas.microsoft.com/office/drawing/2014/main" id="{67F654FA-2DE1-A64A-84B4-6C799FA39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8" r="27812"/>
            <a:stretch/>
          </p:blipFill>
          <p:spPr>
            <a:xfrm>
              <a:off x="1835696" y="195486"/>
              <a:ext cx="288032" cy="323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379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D2F8FD-4A97-7542-BF33-3E6294F704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494"/>
          <a:stretch/>
        </p:blipFill>
        <p:spPr>
          <a:xfrm>
            <a:off x="3657602" y="2608062"/>
            <a:ext cx="6197588" cy="4040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Ground based extensive air shower detection: 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9BE3-3C56-D04E-88E6-98D774E01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NGK fit: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dirty="0" err="1"/>
              <a:t>r</a:t>
            </a:r>
            <a:r>
              <a:rPr lang="en-GB" baseline="-25000" dirty="0" err="1"/>
              <a:t>s</a:t>
            </a:r>
            <a:r>
              <a:rPr lang="en-GB" dirty="0"/>
              <a:t>=1000 m; S(r=1000 m) turns out to be fixed point for</a:t>
            </a:r>
          </a:p>
          <a:p>
            <a:pPr marL="0" indent="0">
              <a:buNone/>
            </a:pPr>
            <a:r>
              <a:rPr lang="en-GB" dirty="0"/>
              <a:t>varying </a:t>
            </a:r>
            <a:r>
              <a:rPr lang="en-GB" dirty="0">
                <a:latin typeface="Symbol" pitchFamily="2" charset="2"/>
              </a:rPr>
              <a:t>b</a:t>
            </a:r>
            <a:r>
              <a:rPr lang="en-GB" dirty="0"/>
              <a:t> in LDF fit: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400" dirty="0"/>
              <a:t>VEM:</a:t>
            </a:r>
          </a:p>
          <a:p>
            <a:pPr marL="0" indent="0">
              <a:buNone/>
            </a:pPr>
            <a:r>
              <a:rPr lang="en-GB" sz="2400" dirty="0"/>
              <a:t>Signal normalised to</a:t>
            </a:r>
          </a:p>
          <a:p>
            <a:pPr marL="0" indent="0">
              <a:buNone/>
            </a:pPr>
            <a:r>
              <a:rPr lang="en-GB" sz="2400" dirty="0"/>
              <a:t>expected signal</a:t>
            </a:r>
          </a:p>
          <a:p>
            <a:pPr marL="0" indent="0">
              <a:buNone/>
            </a:pPr>
            <a:r>
              <a:rPr lang="en-GB" sz="2400" dirty="0"/>
              <a:t>of a MIP muon</a:t>
            </a:r>
          </a:p>
          <a:p>
            <a:pPr marL="0" indent="0">
              <a:buNone/>
            </a:pPr>
            <a:r>
              <a:rPr lang="en-GB" sz="2400" dirty="0"/>
              <a:t>going vertical</a:t>
            </a:r>
          </a:p>
          <a:p>
            <a:pPr marL="0" indent="0">
              <a:buNone/>
            </a:pPr>
            <a:r>
              <a:rPr lang="en-GB" sz="2400" dirty="0"/>
              <a:t>through a WCD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47449B-91CA-644A-B7F3-9FDFD09389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41" r="14889" b="51650"/>
          <a:stretch/>
        </p:blipFill>
        <p:spPr>
          <a:xfrm>
            <a:off x="8947217" y="216975"/>
            <a:ext cx="3244783" cy="3037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E9822D-C54B-FE41-B68E-08F00E5242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68"/>
          <a:stretch/>
        </p:blipFill>
        <p:spPr>
          <a:xfrm>
            <a:off x="2169761" y="669691"/>
            <a:ext cx="4959460" cy="131161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D6BE48A-4B73-794B-9E44-9A7BDB96A6BC}"/>
              </a:ext>
            </a:extLst>
          </p:cNvPr>
          <p:cNvCxnSpPr>
            <a:cxnSpLocks/>
          </p:cNvCxnSpPr>
          <p:nvPr/>
        </p:nvCxnSpPr>
        <p:spPr>
          <a:xfrm>
            <a:off x="6106333" y="3285641"/>
            <a:ext cx="0" cy="9098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607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3A82-92B2-C842-9757-0E2F6701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Ground based extensive air shower detection: 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9BE3-3C56-D04E-88E6-98D774E01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# of events with S(1000)&gt;I</a:t>
            </a:r>
            <a:r>
              <a:rPr lang="en-GB" baseline="-25000" dirty="0"/>
              <a:t>n</a:t>
            </a:r>
            <a:r>
              <a:rPr lang="en-GB" dirty="0"/>
              <a:t> should be constant</a:t>
            </a:r>
          </a:p>
          <a:p>
            <a:pPr marL="0" indent="0">
              <a:buNone/>
            </a:pPr>
            <a:r>
              <a:rPr lang="en-GB" dirty="0"/>
              <a:t>as a function of </a:t>
            </a:r>
            <a:r>
              <a:rPr lang="en-GB" dirty="0">
                <a:latin typeface="Symbol" pitchFamily="2" charset="2"/>
              </a:rPr>
              <a:t>q</a:t>
            </a:r>
          </a:p>
          <a:p>
            <a:pPr marL="0" indent="0">
              <a:buNone/>
            </a:pPr>
            <a:r>
              <a:rPr lang="en-GB" dirty="0"/>
              <a:t>Translate in attenuation factor being 1 at 38</a:t>
            </a:r>
            <a:r>
              <a:rPr lang="en-GB" baseline="30000" dirty="0"/>
              <a:t>o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				     3</a:t>
            </a:r>
            <a:r>
              <a:rPr lang="en-GB" baseline="30000" dirty="0"/>
              <a:t>rd</a:t>
            </a:r>
            <a:r>
              <a:rPr lang="en-GB" dirty="0"/>
              <a:t> order polynomial fit in cos</a:t>
            </a:r>
            <a:r>
              <a:rPr lang="en-GB" baseline="30000" dirty="0"/>
              <a:t>2</a:t>
            </a:r>
            <a:r>
              <a:rPr lang="en-GB" dirty="0"/>
              <a:t>q-cos</a:t>
            </a:r>
            <a:r>
              <a:rPr lang="en-GB" baseline="30000" dirty="0"/>
              <a:t>2</a:t>
            </a:r>
            <a:r>
              <a:rPr lang="en-GB" dirty="0"/>
              <a:t>38</a:t>
            </a:r>
            <a:r>
              <a:rPr lang="en-GB" baseline="30000" dirty="0"/>
              <a:t>o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		     S</a:t>
            </a:r>
            <a:r>
              <a:rPr lang="en-GB" baseline="-25000" dirty="0"/>
              <a:t>38</a:t>
            </a:r>
            <a:r>
              <a:rPr lang="en-GB" dirty="0"/>
              <a:t>=s(1000)/(fitted attenuation factor)</a:t>
            </a:r>
            <a:endParaRPr lang="en-GB" baseline="-250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ADFF-D694-6144-8884-A84B3C6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9AA4-B1F3-8442-8EA0-C64E9307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Topical Lectures 18-20 October 2021 / Introduction to detection of UHECRs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BC442-F9E0-3A4F-A8E3-AE759AFA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40FEF5-504C-2A4B-82F4-D74F6487A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508"/>
          <a:stretch/>
        </p:blipFill>
        <p:spPr>
          <a:xfrm>
            <a:off x="7552080" y="836909"/>
            <a:ext cx="4496030" cy="3394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C64AC-4A14-CF4B-A5C4-E7A1B1925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111"/>
          <a:stretch/>
        </p:blipFill>
        <p:spPr>
          <a:xfrm>
            <a:off x="265293" y="2776780"/>
            <a:ext cx="5174612" cy="385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54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4231</TotalTime>
  <Words>1822</Words>
  <Application>Microsoft Macintosh PowerPoint</Application>
  <PresentationFormat>Widescreen</PresentationFormat>
  <Paragraphs>417</Paragraphs>
  <Slides>35</Slides>
  <Notes>4</Notes>
  <HiddenSlides>3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American Typewriter</vt:lpstr>
      <vt:lpstr>Arial</vt:lpstr>
      <vt:lpstr>Calibri</vt:lpstr>
      <vt:lpstr>Gill Sans</vt:lpstr>
      <vt:lpstr>Helvetica</vt:lpstr>
      <vt:lpstr>Symbol</vt:lpstr>
      <vt:lpstr>Wingdings</vt:lpstr>
      <vt:lpstr>Office Theme</vt:lpstr>
      <vt:lpstr>Introduction to the detection of Ultra-High_Energy Cosmic Rays</vt:lpstr>
      <vt:lpstr>Direct detection of cosmic rays in space/at high altitudes</vt:lpstr>
      <vt:lpstr>Indirect detection through interaction with atmosphere</vt:lpstr>
      <vt:lpstr>Indirect detection through interaction with atmosphere</vt:lpstr>
      <vt:lpstr>Detector Concepts</vt:lpstr>
      <vt:lpstr>Ground based extensive air shower detection</vt:lpstr>
      <vt:lpstr>Ground based extensive air shower detection: Counting and Timing</vt:lpstr>
      <vt:lpstr>Ground based extensive air shower detection: E</vt:lpstr>
      <vt:lpstr>Ground based extensive air shower detection: E</vt:lpstr>
      <vt:lpstr>Ground based extensive air shower detection: E</vt:lpstr>
      <vt:lpstr>Ground based extensive air shower detection: arrival direction</vt:lpstr>
      <vt:lpstr>Ground based extensive air shower detection: composition</vt:lpstr>
      <vt:lpstr>Fluorescence detectors: energy</vt:lpstr>
      <vt:lpstr>Fluorescence detectors: energy</vt:lpstr>
      <vt:lpstr>Fluorescence detectors: energy</vt:lpstr>
      <vt:lpstr>Fluorescence detectors: energy</vt:lpstr>
      <vt:lpstr>Fluorescence detectors: direction</vt:lpstr>
      <vt:lpstr>Fluorescence detectors: Xmax</vt:lpstr>
      <vt:lpstr>Fluorescence detectors:</vt:lpstr>
      <vt:lpstr>Hybrid Detector</vt:lpstr>
      <vt:lpstr>Hybrid Detector</vt:lpstr>
      <vt:lpstr>Detection of high-energy cosmic rays</vt:lpstr>
      <vt:lpstr>Dedicated muon detectors</vt:lpstr>
      <vt:lpstr>Radio detection of Cosmic Rays</vt:lpstr>
      <vt:lpstr>Multi-hybrid particle type determination</vt:lpstr>
      <vt:lpstr>Radar detection of EAS</vt:lpstr>
      <vt:lpstr>Space based detection of EAS</vt:lpstr>
      <vt:lpstr>What is GRAND?</vt:lpstr>
      <vt:lpstr>Excursion to UHE neutrinos</vt:lpstr>
      <vt:lpstr>Future UHE cosmic particle detectors</vt:lpstr>
      <vt:lpstr>Future UHE cosmic particle detectors</vt:lpstr>
      <vt:lpstr>My dream:    the universe as spectrometer</vt:lpstr>
      <vt:lpstr>Present UHE Cosmic Ray Detectors</vt:lpstr>
      <vt:lpstr>The Pierre Auger Observatory </vt:lpstr>
      <vt:lpstr>The Telescope Array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Sijbrand de Jong</dc:creator>
  <cp:lastModifiedBy>Sijbrand de Jong</cp:lastModifiedBy>
  <cp:revision>198</cp:revision>
  <dcterms:created xsi:type="dcterms:W3CDTF">2018-03-30T13:01:19Z</dcterms:created>
  <dcterms:modified xsi:type="dcterms:W3CDTF">2021-10-19T05:56:27Z</dcterms:modified>
</cp:coreProperties>
</file>