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24" r:id="rId3"/>
    <p:sldId id="266" r:id="rId4"/>
    <p:sldId id="268" r:id="rId5"/>
    <p:sldId id="323" r:id="rId6"/>
    <p:sldId id="410" r:id="rId7"/>
    <p:sldId id="265" r:id="rId8"/>
    <p:sldId id="292" r:id="rId9"/>
    <p:sldId id="267" r:id="rId10"/>
    <p:sldId id="412" r:id="rId11"/>
    <p:sldId id="325" r:id="rId12"/>
    <p:sldId id="300" r:id="rId13"/>
    <p:sldId id="302" r:id="rId14"/>
    <p:sldId id="303" r:id="rId15"/>
    <p:sldId id="326" r:id="rId16"/>
    <p:sldId id="403" r:id="rId17"/>
    <p:sldId id="276" r:id="rId18"/>
    <p:sldId id="275" r:id="rId19"/>
    <p:sldId id="280" r:id="rId20"/>
    <p:sldId id="404" r:id="rId21"/>
    <p:sldId id="327" r:id="rId22"/>
    <p:sldId id="258" r:id="rId23"/>
    <p:sldId id="259" r:id="rId24"/>
    <p:sldId id="257" r:id="rId25"/>
    <p:sldId id="286" r:id="rId26"/>
    <p:sldId id="293" r:id="rId27"/>
    <p:sldId id="411" r:id="rId28"/>
    <p:sldId id="294" r:id="rId29"/>
    <p:sldId id="295" r:id="rId30"/>
    <p:sldId id="296" r:id="rId31"/>
    <p:sldId id="287" r:id="rId32"/>
    <p:sldId id="322" r:id="rId33"/>
    <p:sldId id="285" r:id="rId34"/>
    <p:sldId id="260" r:id="rId35"/>
    <p:sldId id="261" r:id="rId36"/>
    <p:sldId id="328" r:id="rId37"/>
    <p:sldId id="399" r:id="rId38"/>
    <p:sldId id="397" r:id="rId39"/>
    <p:sldId id="402" r:id="rId40"/>
    <p:sldId id="405" r:id="rId41"/>
    <p:sldId id="406" r:id="rId42"/>
    <p:sldId id="407" r:id="rId43"/>
    <p:sldId id="4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70"/>
    <p:restoredTop sz="95915"/>
  </p:normalViewPr>
  <p:slideViewPr>
    <p:cSldViewPr snapToGrid="0" snapToObjects="1">
      <p:cViewPr varScale="1">
        <p:scale>
          <a:sx n="115" d="100"/>
          <a:sy n="115" d="100"/>
        </p:scale>
        <p:origin x="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79185-2D96-DB46-AA16-99A860FB65A0}" type="datetimeFigureOut">
              <a:rPr lang="en-US" smtClean="0"/>
              <a:t>10/18/21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821A5-7A7D-8042-AF6B-305D5B1612E2}" type="slidenum">
              <a:rPr lang="en-US" smtClean="0"/>
              <a:t>‹#›</a:t>
            </a:fld>
            <a:endParaRPr lang="en-US"/>
          </a:p>
        </p:txBody>
      </p:sp>
    </p:spTree>
    <p:extLst>
      <p:ext uri="{BB962C8B-B14F-4D97-AF65-F5344CB8AC3E}">
        <p14:creationId xmlns:p14="http://schemas.microsoft.com/office/powerpoint/2010/main" val="173728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1AD89-7E4B-5549-B431-59544450D690}" type="slidenum">
              <a:rPr lang="en-US"/>
              <a:pPr/>
              <a:t>29</a:t>
            </a:fld>
            <a:endParaRPr lang="en-US"/>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183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endParaRPr lang="nl-NL" noProof="0" dirty="0">
              <a:ea typeface="ＭＳ Ｐゴシック" pitchFamily="-1" charset="-128"/>
              <a:cs typeface="ＭＳ Ｐゴシック" pitchFamily="-1" charset="-128"/>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573DB503-0DB9-A546-9009-2AFB62EC9E23}" type="slidenum">
              <a:rPr lang="nl-NL" smtClean="0">
                <a:latin typeface="American Typewriter" pitchFamily="-1" charset="0"/>
                <a:ea typeface="ヒラギノ明朝 ProN W3" pitchFamily="-1" charset="-128"/>
                <a:cs typeface="ヒラギノ明朝 ProN W3" pitchFamily="-1" charset="-128"/>
                <a:sym typeface="American Typewriter" pitchFamily="-1" charset="0"/>
              </a:rPr>
              <a:pPr/>
              <a:t>38</a:t>
            </a:fld>
            <a:endParaRPr lang="nl-NL">
              <a:latin typeface="American Typewriter" pitchFamily="-1" charset="0"/>
              <a:ea typeface="ヒラギノ明朝 ProN W3" pitchFamily="-1" charset="-128"/>
              <a:cs typeface="ヒラギノ明朝 ProN W3" pitchFamily="-1" charset="-128"/>
              <a:sym typeface="American Typewriter" pitchFamily="-1" charset="0"/>
            </a:endParaRPr>
          </a:p>
        </p:txBody>
      </p:sp>
    </p:spTree>
    <p:extLst>
      <p:ext uri="{BB962C8B-B14F-4D97-AF65-F5344CB8AC3E}">
        <p14:creationId xmlns:p14="http://schemas.microsoft.com/office/powerpoint/2010/main" val="311211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BCBE-8B0E-E246-9CB6-37845C396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D8406-8F87-454F-B547-15D4AAD99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E06E6-71D3-FA4A-91AE-A42DC2C96C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60EA10-5F95-EF4F-A7E2-FA80BC60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EB5E-0445-494B-8DE5-FC440E6DAE43}"/>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364816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5308-003E-7640-B1DC-E00FA1EB79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300D43-2639-1645-9071-CD547852E6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3BCC2-3849-5B4E-9F56-82735D97DFB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CCAE98-8726-024B-9722-9E6A63F6A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4979A-C0A3-E448-B2BD-B2C4CE120CCB}"/>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3265210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A9F20-C287-1448-A3FC-49680AFF71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158746-C64D-2A40-AB03-20421D604F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7A85B-A944-1943-AA3E-76E5D994C1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4CE14D-9E15-BA4C-800E-604F428AF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03985-EA11-8046-9349-BF8009B94FF1}"/>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372810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759D-4302-2E45-A268-801C95C83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5CAF5-875E-1F49-8606-BB9EFC2357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A78F8-F864-E64A-AD37-12BD33C0D4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F022E70-485E-554B-97B3-CD71F81C2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9BA3F-D676-DB45-97C7-BC96FC44B8FB}"/>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3502920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82D1-D73E-FA48-96C1-FDD00E40DC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9CD49-D064-5F47-AD10-7A0E0B822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88BAE4-D5B6-BD4B-B0E8-545F9329BDB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F0BEA26-1A7C-CD45-8842-6CEB74F12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EBB53-D6A1-4446-83D1-D35FCC41843E}"/>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179968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A646-9DD1-BC4D-8723-19E03C413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0F578-9413-B64E-A5EE-C84BFE20DC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B5279-BA0E-BB4F-B4BB-B006CAE348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2023B-C1C9-D64F-87D2-A528392C4B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73849E-750F-7B4B-A09C-182C06754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0F2A6-8C1D-A347-B847-9F22D523B11B}"/>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311841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8C3D-F7CA-A247-AC5F-73133A620E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B2B23-E397-E747-BE55-E04CE7839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F642E8-D85D-2C47-A757-6C880E16F60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B55DAE-811F-974F-99C2-C0B55237A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181580-B6DA-604F-A3FA-88C35BE8A2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05CFFD-7C1D-114D-889A-ADCD6AB73AF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3519A9E-40A7-9E42-BF07-6E26646F5A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5AF28-E2C4-C547-A7B4-AEEB810783E2}"/>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394228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AAEA-8935-014E-9D47-E027AE32B4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2513AF-A987-DE45-9061-1CF7D17A07A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3CE4735-6DD0-D64D-A320-DABB51D9A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9A9F9A-A953-724F-A86D-CA70C8E33CF4}"/>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11671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36619-3E5A-6D44-90D5-B36F3A50942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7B35A92-4FD5-0B47-A679-64F6D326EE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803930-3922-D84F-BC5C-14358E9846D8}"/>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279646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1BB4B-FAD2-5240-A642-EB5717C44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700C5A-8F26-6749-B5DA-1F2B8C2F59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266F3E-FCA3-C149-8792-BCDB6D969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349D59-AAC1-DC4E-8479-C8B17F6755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BD88FB-7A4E-5241-B3FB-06194E5A2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D335F-EBD0-2241-B5FF-46185BA0D9EE}"/>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264223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AF50-12D7-0948-9FB0-FD2608C167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8D8D69-A973-AF45-9D6C-497E22D68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407638-6D44-5446-803C-8834FA0BE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24185A-51F1-5546-9379-714B52B611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6F61FDC-5A53-8A44-A208-08D7B43DC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1E89F-F8F0-C24C-8B0E-8DF8B5930EC5}"/>
              </a:ext>
            </a:extLst>
          </p:cNvPr>
          <p:cNvSpPr>
            <a:spLocks noGrp="1"/>
          </p:cNvSpPr>
          <p:nvPr>
            <p:ph type="sldNum" sz="quarter" idx="12"/>
          </p:nvPr>
        </p:nvSpPr>
        <p:spPr/>
        <p:txBody>
          <a:bodyPr/>
          <a:lstStyle/>
          <a:p>
            <a:fld id="{719CE55F-7AC3-3745-9C61-FC6A975654FB}" type="slidenum">
              <a:rPr lang="en-US" smtClean="0"/>
              <a:t>‹#›</a:t>
            </a:fld>
            <a:endParaRPr lang="en-US"/>
          </a:p>
        </p:txBody>
      </p:sp>
    </p:spTree>
    <p:extLst>
      <p:ext uri="{BB962C8B-B14F-4D97-AF65-F5344CB8AC3E}">
        <p14:creationId xmlns:p14="http://schemas.microsoft.com/office/powerpoint/2010/main" val="2636538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7BBB0-552D-E14F-B0A3-6A67ADFED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BB42F1-9812-0C44-BC4D-F1E7E2F52A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D0134-027E-4C40-B08E-0E72BD0E5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05C4CF9-48F6-1E40-AF7A-97C1DD03A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BE6CED-628E-7A4E-A787-D175D4444D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CE55F-7AC3-3745-9C61-FC6A975654FB}" type="slidenum">
              <a:rPr lang="en-US" smtClean="0"/>
              <a:t>‹#›</a:t>
            </a:fld>
            <a:endParaRPr lang="en-US"/>
          </a:p>
        </p:txBody>
      </p:sp>
    </p:spTree>
    <p:extLst>
      <p:ext uri="{BB962C8B-B14F-4D97-AF65-F5344CB8AC3E}">
        <p14:creationId xmlns:p14="http://schemas.microsoft.com/office/powerpoint/2010/main" val="187910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7" Type="http://schemas.openxmlformats.org/officeDocument/2006/relationships/image" Target="../media/image100.png"/><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120.png"/></Relationships>
</file>

<file path=ppt/slides/_rels/slide32.xml.rels><?xml version="1.0" encoding="UTF-8" standalone="yes"?>
<Relationships xmlns="http://schemas.openxmlformats.org/package/2006/relationships"><Relationship Id="rId2" Type="http://schemas.openxmlformats.org/officeDocument/2006/relationships/image" Target="../media/image33.(nul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6.tiff"/><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20.pdf"/><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gif"/><Relationship Id="rId4" Type="http://schemas.openxmlformats.org/officeDocument/2006/relationships/image" Target="../media/image48.gif"/></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85AE-C3EF-E04F-93DD-BA50A61DE510}"/>
              </a:ext>
            </a:extLst>
          </p:cNvPr>
          <p:cNvSpPr>
            <a:spLocks noGrp="1"/>
          </p:cNvSpPr>
          <p:nvPr>
            <p:ph type="ctrTitle"/>
          </p:nvPr>
        </p:nvSpPr>
        <p:spPr/>
        <p:txBody>
          <a:bodyPr/>
          <a:lstStyle/>
          <a:p>
            <a:r>
              <a:rPr lang="en-US" dirty="0"/>
              <a:t>Introduction and history</a:t>
            </a:r>
          </a:p>
        </p:txBody>
      </p:sp>
      <p:sp>
        <p:nvSpPr>
          <p:cNvPr id="3" name="Subtitle 2">
            <a:extLst>
              <a:ext uri="{FF2B5EF4-FFF2-40B4-BE49-F238E27FC236}">
                <a16:creationId xmlns:a16="http://schemas.microsoft.com/office/drawing/2014/main" id="{4E9D4137-360E-094F-8832-D56BF0690595}"/>
              </a:ext>
            </a:extLst>
          </p:cNvPr>
          <p:cNvSpPr>
            <a:spLocks noGrp="1"/>
          </p:cNvSpPr>
          <p:nvPr>
            <p:ph type="subTitle" idx="1"/>
          </p:nvPr>
        </p:nvSpPr>
        <p:spPr/>
        <p:txBody>
          <a:bodyPr/>
          <a:lstStyle/>
          <a:p>
            <a:r>
              <a:rPr lang="en-US" dirty="0"/>
              <a:t>Charles Timmermans</a:t>
            </a:r>
          </a:p>
        </p:txBody>
      </p:sp>
      <p:sp>
        <p:nvSpPr>
          <p:cNvPr id="6" name="Slide Number Placeholder 5">
            <a:extLst>
              <a:ext uri="{FF2B5EF4-FFF2-40B4-BE49-F238E27FC236}">
                <a16:creationId xmlns:a16="http://schemas.microsoft.com/office/drawing/2014/main" id="{9D808587-16A1-4544-910C-9EECE2F18A27}"/>
              </a:ext>
            </a:extLst>
          </p:cNvPr>
          <p:cNvSpPr>
            <a:spLocks noGrp="1"/>
          </p:cNvSpPr>
          <p:nvPr>
            <p:ph type="sldNum" sz="quarter" idx="12"/>
          </p:nvPr>
        </p:nvSpPr>
        <p:spPr/>
        <p:txBody>
          <a:bodyPr/>
          <a:lstStyle/>
          <a:p>
            <a:fld id="{719CE55F-7AC3-3745-9C61-FC6A975654FB}" type="slidenum">
              <a:rPr lang="en-US" smtClean="0"/>
              <a:t>1</a:t>
            </a:fld>
            <a:endParaRPr lang="en-US"/>
          </a:p>
        </p:txBody>
      </p:sp>
    </p:spTree>
    <p:extLst>
      <p:ext uri="{BB962C8B-B14F-4D97-AF65-F5344CB8AC3E}">
        <p14:creationId xmlns:p14="http://schemas.microsoft.com/office/powerpoint/2010/main" val="175869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6A8D6-9779-884F-8C72-E3332A9F61A7}"/>
              </a:ext>
            </a:extLst>
          </p:cNvPr>
          <p:cNvSpPr>
            <a:spLocks noGrp="1"/>
          </p:cNvSpPr>
          <p:nvPr>
            <p:ph type="sldNum" sz="quarter" idx="12"/>
          </p:nvPr>
        </p:nvSpPr>
        <p:spPr/>
        <p:txBody>
          <a:bodyPr/>
          <a:lstStyle/>
          <a:p>
            <a:fld id="{719CE55F-7AC3-3745-9C61-FC6A975654FB}" type="slidenum">
              <a:rPr lang="en-US" smtClean="0"/>
              <a:t>10</a:t>
            </a:fld>
            <a:endParaRPr lang="en-US"/>
          </a:p>
        </p:txBody>
      </p:sp>
      <p:pic>
        <p:nvPicPr>
          <p:cNvPr id="3" name="Picture 2">
            <a:extLst>
              <a:ext uri="{FF2B5EF4-FFF2-40B4-BE49-F238E27FC236}">
                <a16:creationId xmlns:a16="http://schemas.microsoft.com/office/drawing/2014/main" id="{9908F0F0-C97E-0D49-B6CE-D6C7A136804B}"/>
              </a:ext>
            </a:extLst>
          </p:cNvPr>
          <p:cNvPicPr>
            <a:picLocks noChangeAspect="1"/>
          </p:cNvPicPr>
          <p:nvPr/>
        </p:nvPicPr>
        <p:blipFill>
          <a:blip r:embed="rId2"/>
          <a:stretch>
            <a:fillRect/>
          </a:stretch>
        </p:blipFill>
        <p:spPr>
          <a:xfrm>
            <a:off x="1746770" y="546410"/>
            <a:ext cx="7924493" cy="6175065"/>
          </a:xfrm>
          <a:prstGeom prst="rect">
            <a:avLst/>
          </a:prstGeom>
        </p:spPr>
      </p:pic>
    </p:spTree>
    <p:extLst>
      <p:ext uri="{BB962C8B-B14F-4D97-AF65-F5344CB8AC3E}">
        <p14:creationId xmlns:p14="http://schemas.microsoft.com/office/powerpoint/2010/main" val="3316323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4CF8-19D9-184D-B2BA-C8C855CE86C1}"/>
              </a:ext>
            </a:extLst>
          </p:cNvPr>
          <p:cNvSpPr>
            <a:spLocks noGrp="1"/>
          </p:cNvSpPr>
          <p:nvPr>
            <p:ph type="title"/>
          </p:nvPr>
        </p:nvSpPr>
        <p:spPr/>
        <p:txBody>
          <a:bodyPr/>
          <a:lstStyle/>
          <a:p>
            <a:r>
              <a:rPr lang="en-US" dirty="0"/>
              <a:t>Why study cosmic rays?</a:t>
            </a:r>
          </a:p>
        </p:txBody>
      </p:sp>
      <p:sp>
        <p:nvSpPr>
          <p:cNvPr id="3" name="Content Placeholder 2">
            <a:extLst>
              <a:ext uri="{FF2B5EF4-FFF2-40B4-BE49-F238E27FC236}">
                <a16:creationId xmlns:a16="http://schemas.microsoft.com/office/drawing/2014/main" id="{6D6BB368-A703-6C44-A439-1492C797D700}"/>
              </a:ext>
            </a:extLst>
          </p:cNvPr>
          <p:cNvSpPr>
            <a:spLocks noGrp="1"/>
          </p:cNvSpPr>
          <p:nvPr>
            <p:ph idx="1"/>
          </p:nvPr>
        </p:nvSpPr>
        <p:spPr/>
        <p:txBody>
          <a:bodyPr/>
          <a:lstStyle/>
          <a:p>
            <a:r>
              <a:rPr lang="en-US" dirty="0"/>
              <a:t>Initially: What do we actually observe??</a:t>
            </a:r>
          </a:p>
          <a:p>
            <a:r>
              <a:rPr lang="en-US" dirty="0"/>
              <a:t>Afterwards: Observing new particles in air showers!</a:t>
            </a:r>
          </a:p>
        </p:txBody>
      </p:sp>
      <p:sp>
        <p:nvSpPr>
          <p:cNvPr id="6" name="Slide Number Placeholder 5">
            <a:extLst>
              <a:ext uri="{FF2B5EF4-FFF2-40B4-BE49-F238E27FC236}">
                <a16:creationId xmlns:a16="http://schemas.microsoft.com/office/drawing/2014/main" id="{F8F4E3FC-18E1-DB46-875A-7FFE06CE1F2F}"/>
              </a:ext>
            </a:extLst>
          </p:cNvPr>
          <p:cNvSpPr>
            <a:spLocks noGrp="1"/>
          </p:cNvSpPr>
          <p:nvPr>
            <p:ph type="sldNum" sz="quarter" idx="12"/>
          </p:nvPr>
        </p:nvSpPr>
        <p:spPr/>
        <p:txBody>
          <a:bodyPr/>
          <a:lstStyle/>
          <a:p>
            <a:fld id="{719CE55F-7AC3-3745-9C61-FC6A975654FB}" type="slidenum">
              <a:rPr lang="en-US" smtClean="0"/>
              <a:t>11</a:t>
            </a:fld>
            <a:endParaRPr lang="en-US"/>
          </a:p>
        </p:txBody>
      </p:sp>
    </p:spTree>
    <p:extLst>
      <p:ext uri="{BB962C8B-B14F-4D97-AF65-F5344CB8AC3E}">
        <p14:creationId xmlns:p14="http://schemas.microsoft.com/office/powerpoint/2010/main" val="1979828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Discovery of new particles in air showers</a:t>
            </a:r>
          </a:p>
        </p:txBody>
      </p:sp>
      <p:pic>
        <p:nvPicPr>
          <p:cNvPr id="3" name="Picture 2"/>
          <p:cNvPicPr>
            <a:picLocks noChangeAspect="1"/>
          </p:cNvPicPr>
          <p:nvPr/>
        </p:nvPicPr>
        <p:blipFill>
          <a:blip r:embed="rId2"/>
          <a:stretch>
            <a:fillRect/>
          </a:stretch>
        </p:blipFill>
        <p:spPr>
          <a:xfrm>
            <a:off x="5606463" y="1558677"/>
            <a:ext cx="3949700" cy="3949700"/>
          </a:xfrm>
          <a:prstGeom prst="rect">
            <a:avLst/>
          </a:prstGeom>
        </p:spPr>
      </p:pic>
      <p:sp>
        <p:nvSpPr>
          <p:cNvPr id="6" name="TextBox 5"/>
          <p:cNvSpPr txBox="1"/>
          <p:nvPr/>
        </p:nvSpPr>
        <p:spPr>
          <a:xfrm>
            <a:off x="2491567" y="2782022"/>
            <a:ext cx="2892618" cy="1200329"/>
          </a:xfrm>
          <a:prstGeom prst="rect">
            <a:avLst/>
          </a:prstGeom>
          <a:noFill/>
        </p:spPr>
        <p:txBody>
          <a:bodyPr wrap="square" rtlCol="0">
            <a:spAutoFit/>
          </a:bodyPr>
          <a:lstStyle/>
          <a:p>
            <a:r>
              <a:rPr lang="en-US" sz="2400" dirty="0"/>
              <a:t>Discovery of the positron by Anderson in 1933</a:t>
            </a:r>
          </a:p>
        </p:txBody>
      </p:sp>
      <p:sp>
        <p:nvSpPr>
          <p:cNvPr id="7" name="Slide Number Placeholder 6">
            <a:extLst>
              <a:ext uri="{FF2B5EF4-FFF2-40B4-BE49-F238E27FC236}">
                <a16:creationId xmlns:a16="http://schemas.microsoft.com/office/drawing/2014/main" id="{20557CEF-D1C0-5040-BA11-758D171C8464}"/>
              </a:ext>
            </a:extLst>
          </p:cNvPr>
          <p:cNvSpPr>
            <a:spLocks noGrp="1"/>
          </p:cNvSpPr>
          <p:nvPr>
            <p:ph type="sldNum" sz="quarter" idx="12"/>
          </p:nvPr>
        </p:nvSpPr>
        <p:spPr/>
        <p:txBody>
          <a:bodyPr/>
          <a:lstStyle/>
          <a:p>
            <a:fld id="{719CE55F-7AC3-3745-9C61-FC6A975654FB}" type="slidenum">
              <a:rPr lang="en-US" smtClean="0"/>
              <a:t>12</a:t>
            </a:fld>
            <a:endParaRPr lang="en-US"/>
          </a:p>
        </p:txBody>
      </p:sp>
    </p:spTree>
    <p:extLst>
      <p:ext uri="{BB962C8B-B14F-4D97-AF65-F5344CB8AC3E}">
        <p14:creationId xmlns:p14="http://schemas.microsoft.com/office/powerpoint/2010/main" val="2023820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Discovery of new particles in air showers</a:t>
            </a:r>
          </a:p>
        </p:txBody>
      </p:sp>
      <p:sp>
        <p:nvSpPr>
          <p:cNvPr id="6" name="TextBox 5"/>
          <p:cNvSpPr txBox="1"/>
          <p:nvPr/>
        </p:nvSpPr>
        <p:spPr>
          <a:xfrm>
            <a:off x="1685262" y="2509872"/>
            <a:ext cx="2892618" cy="2677656"/>
          </a:xfrm>
          <a:prstGeom prst="rect">
            <a:avLst/>
          </a:prstGeom>
          <a:noFill/>
        </p:spPr>
        <p:txBody>
          <a:bodyPr wrap="square" rtlCol="0">
            <a:spAutoFit/>
          </a:bodyPr>
          <a:lstStyle/>
          <a:p>
            <a:r>
              <a:rPr lang="en-US" sz="2400" dirty="0"/>
              <a:t>Kunze (1933) first observation of a muon in cosmic rays</a:t>
            </a:r>
          </a:p>
          <a:p>
            <a:endParaRPr lang="en-US" sz="2400" dirty="0"/>
          </a:p>
          <a:p>
            <a:r>
              <a:rPr lang="en-US" sz="2400" dirty="0"/>
              <a:t>Properly interpreted by Anderson </a:t>
            </a:r>
            <a:r>
              <a:rPr lang="en-US" sz="2400" dirty="0" err="1"/>
              <a:t>en</a:t>
            </a:r>
            <a:r>
              <a:rPr lang="en-US" sz="2400" dirty="0"/>
              <a:t> </a:t>
            </a:r>
            <a:r>
              <a:rPr lang="en-US" sz="2400" dirty="0" err="1"/>
              <a:t>Neddermeyer</a:t>
            </a:r>
            <a:r>
              <a:rPr lang="en-US" sz="2400" dirty="0"/>
              <a:t> in 1936</a:t>
            </a:r>
          </a:p>
        </p:txBody>
      </p:sp>
      <p:pic>
        <p:nvPicPr>
          <p:cNvPr id="4" name="Picture 3"/>
          <p:cNvPicPr>
            <a:picLocks noChangeAspect="1"/>
          </p:cNvPicPr>
          <p:nvPr/>
        </p:nvPicPr>
        <p:blipFill>
          <a:blip r:embed="rId2"/>
          <a:stretch>
            <a:fillRect/>
          </a:stretch>
        </p:blipFill>
        <p:spPr>
          <a:xfrm>
            <a:off x="4504217" y="1713556"/>
            <a:ext cx="5857768" cy="4717229"/>
          </a:xfrm>
          <a:prstGeom prst="rect">
            <a:avLst/>
          </a:prstGeom>
        </p:spPr>
      </p:pic>
      <p:sp>
        <p:nvSpPr>
          <p:cNvPr id="7" name="Slide Number Placeholder 6">
            <a:extLst>
              <a:ext uri="{FF2B5EF4-FFF2-40B4-BE49-F238E27FC236}">
                <a16:creationId xmlns:a16="http://schemas.microsoft.com/office/drawing/2014/main" id="{44114C8E-D0A7-3549-9843-4ED67CD04C5B}"/>
              </a:ext>
            </a:extLst>
          </p:cNvPr>
          <p:cNvSpPr>
            <a:spLocks noGrp="1"/>
          </p:cNvSpPr>
          <p:nvPr>
            <p:ph type="sldNum" sz="quarter" idx="12"/>
          </p:nvPr>
        </p:nvSpPr>
        <p:spPr/>
        <p:txBody>
          <a:bodyPr/>
          <a:lstStyle/>
          <a:p>
            <a:fld id="{719CE55F-7AC3-3745-9C61-FC6A975654FB}" type="slidenum">
              <a:rPr lang="en-US" smtClean="0"/>
              <a:t>13</a:t>
            </a:fld>
            <a:endParaRPr lang="en-US"/>
          </a:p>
        </p:txBody>
      </p:sp>
    </p:spTree>
    <p:extLst>
      <p:ext uri="{BB962C8B-B14F-4D97-AF65-F5344CB8AC3E}">
        <p14:creationId xmlns:p14="http://schemas.microsoft.com/office/powerpoint/2010/main" val="73480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Discovery of new particles in air showers</a:t>
            </a:r>
            <a:endParaRPr lang="en-US" b="1" dirty="0"/>
          </a:p>
        </p:txBody>
      </p:sp>
      <p:pic>
        <p:nvPicPr>
          <p:cNvPr id="4" name="Picture 3"/>
          <p:cNvPicPr>
            <a:picLocks noChangeAspect="1"/>
          </p:cNvPicPr>
          <p:nvPr/>
        </p:nvPicPr>
        <p:blipFill>
          <a:blip r:embed="rId2"/>
          <a:stretch>
            <a:fillRect/>
          </a:stretch>
        </p:blipFill>
        <p:spPr>
          <a:xfrm>
            <a:off x="128760" y="1863525"/>
            <a:ext cx="5876480" cy="2791328"/>
          </a:xfrm>
          <a:prstGeom prst="rect">
            <a:avLst/>
          </a:prstGeom>
        </p:spPr>
      </p:pic>
      <p:sp>
        <p:nvSpPr>
          <p:cNvPr id="5" name="TextBox 4"/>
          <p:cNvSpPr txBox="1"/>
          <p:nvPr/>
        </p:nvSpPr>
        <p:spPr>
          <a:xfrm>
            <a:off x="255440" y="5593180"/>
            <a:ext cx="9640913" cy="830997"/>
          </a:xfrm>
          <a:prstGeom prst="rect">
            <a:avLst/>
          </a:prstGeom>
          <a:noFill/>
        </p:spPr>
        <p:txBody>
          <a:bodyPr wrap="square" rtlCol="0">
            <a:spAutoFit/>
          </a:bodyPr>
          <a:lstStyle/>
          <a:p>
            <a:r>
              <a:rPr lang="en-US" sz="2400" dirty="0"/>
              <a:t>Discovery of the Kaon, a particle with a mass about 1000 times the mass of the electron (Rochester en Butler, 1947). First particle with a strange quark</a:t>
            </a:r>
          </a:p>
        </p:txBody>
      </p:sp>
      <p:sp>
        <p:nvSpPr>
          <p:cNvPr id="7" name="Slide Number Placeholder 6">
            <a:extLst>
              <a:ext uri="{FF2B5EF4-FFF2-40B4-BE49-F238E27FC236}">
                <a16:creationId xmlns:a16="http://schemas.microsoft.com/office/drawing/2014/main" id="{8337145F-3C17-AC45-A104-2C2A2A7BDF00}"/>
              </a:ext>
            </a:extLst>
          </p:cNvPr>
          <p:cNvSpPr>
            <a:spLocks noGrp="1"/>
          </p:cNvSpPr>
          <p:nvPr>
            <p:ph type="sldNum" sz="quarter" idx="12"/>
          </p:nvPr>
        </p:nvSpPr>
        <p:spPr/>
        <p:txBody>
          <a:bodyPr/>
          <a:lstStyle/>
          <a:p>
            <a:fld id="{719CE55F-7AC3-3745-9C61-FC6A975654FB}" type="slidenum">
              <a:rPr lang="en-US" smtClean="0"/>
              <a:t>14</a:t>
            </a:fld>
            <a:endParaRPr lang="en-US"/>
          </a:p>
        </p:txBody>
      </p:sp>
      <p:sp>
        <p:nvSpPr>
          <p:cNvPr id="3" name="Rectangle 2">
            <a:extLst>
              <a:ext uri="{FF2B5EF4-FFF2-40B4-BE49-F238E27FC236}">
                <a16:creationId xmlns:a16="http://schemas.microsoft.com/office/drawing/2014/main" id="{A9428FA7-FA68-FE4D-862B-B3CAC2762E58}"/>
              </a:ext>
            </a:extLst>
          </p:cNvPr>
          <p:cNvSpPr/>
          <p:nvPr/>
        </p:nvSpPr>
        <p:spPr>
          <a:xfrm>
            <a:off x="5860648" y="1612883"/>
            <a:ext cx="6096000" cy="3970318"/>
          </a:xfrm>
          <a:prstGeom prst="rect">
            <a:avLst/>
          </a:prstGeom>
        </p:spPr>
        <p:txBody>
          <a:bodyPr>
            <a:spAutoFit/>
          </a:bodyPr>
          <a:lstStyle/>
          <a:p>
            <a:r>
              <a:rPr lang="en-US" dirty="0">
                <a:solidFill>
                  <a:srgbClr val="0855A0"/>
                </a:solidFill>
                <a:latin typeface="sourcesans-regular"/>
              </a:rPr>
              <a:t>Among some fifty counter-controlled cloud-chamber photographs of penetrating showers which we have obtained during the past year as part of an investigation of the nature of penetrating particles occurring in cosmic ray showers under lead, there are two photographs containing forked tracks of a very striking character. These photographs have been selected from five thousand photographs taken in an effective time of operation of 1500 hours. On the basis of the analysis given below we believe that one of the forked tracks represents the spontaneous transformation in the gas of the chamber of a new type of uncharged elementary particle into lighter charged particles, and that the other represents similarly the transformation of a new type of charged particle into two light particles, one of which is charged and the other uncharged</a:t>
            </a:r>
            <a:endParaRPr lang="en-US" dirty="0"/>
          </a:p>
        </p:txBody>
      </p:sp>
    </p:spTree>
    <p:extLst>
      <p:ext uri="{BB962C8B-B14F-4D97-AF65-F5344CB8AC3E}">
        <p14:creationId xmlns:p14="http://schemas.microsoft.com/office/powerpoint/2010/main" val="3426594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4CF8-19D9-184D-B2BA-C8C855CE86C1}"/>
              </a:ext>
            </a:extLst>
          </p:cNvPr>
          <p:cNvSpPr>
            <a:spLocks noGrp="1"/>
          </p:cNvSpPr>
          <p:nvPr>
            <p:ph type="title"/>
          </p:nvPr>
        </p:nvSpPr>
        <p:spPr/>
        <p:txBody>
          <a:bodyPr/>
          <a:lstStyle/>
          <a:p>
            <a:r>
              <a:rPr lang="en-US" dirty="0"/>
              <a:t>Why study cosmic rays?</a:t>
            </a:r>
          </a:p>
        </p:txBody>
      </p:sp>
      <p:sp>
        <p:nvSpPr>
          <p:cNvPr id="3" name="Content Placeholder 2">
            <a:extLst>
              <a:ext uri="{FF2B5EF4-FFF2-40B4-BE49-F238E27FC236}">
                <a16:creationId xmlns:a16="http://schemas.microsoft.com/office/drawing/2014/main" id="{6D6BB368-A703-6C44-A439-1492C797D700}"/>
              </a:ext>
            </a:extLst>
          </p:cNvPr>
          <p:cNvSpPr>
            <a:spLocks noGrp="1"/>
          </p:cNvSpPr>
          <p:nvPr>
            <p:ph idx="1"/>
          </p:nvPr>
        </p:nvSpPr>
        <p:spPr/>
        <p:txBody>
          <a:bodyPr/>
          <a:lstStyle/>
          <a:p>
            <a:r>
              <a:rPr lang="en-US" dirty="0"/>
              <a:t>Initially: What do we actually observe??</a:t>
            </a:r>
          </a:p>
          <a:p>
            <a:r>
              <a:rPr lang="en-US" dirty="0"/>
              <a:t>Afterwards: Observing new particles in air showers!</a:t>
            </a:r>
          </a:p>
          <a:p>
            <a:r>
              <a:rPr lang="en-US" dirty="0"/>
              <a:t>Now: Going beyond accelerators</a:t>
            </a:r>
          </a:p>
        </p:txBody>
      </p:sp>
      <p:sp>
        <p:nvSpPr>
          <p:cNvPr id="6" name="Slide Number Placeholder 5">
            <a:extLst>
              <a:ext uri="{FF2B5EF4-FFF2-40B4-BE49-F238E27FC236}">
                <a16:creationId xmlns:a16="http://schemas.microsoft.com/office/drawing/2014/main" id="{A33A127A-EB7A-4649-8AA1-45DF219B401E}"/>
              </a:ext>
            </a:extLst>
          </p:cNvPr>
          <p:cNvSpPr>
            <a:spLocks noGrp="1"/>
          </p:cNvSpPr>
          <p:nvPr>
            <p:ph type="sldNum" sz="quarter" idx="12"/>
          </p:nvPr>
        </p:nvSpPr>
        <p:spPr/>
        <p:txBody>
          <a:bodyPr/>
          <a:lstStyle/>
          <a:p>
            <a:fld id="{719CE55F-7AC3-3745-9C61-FC6A975654FB}" type="slidenum">
              <a:rPr lang="en-US" smtClean="0"/>
              <a:t>15</a:t>
            </a:fld>
            <a:endParaRPr lang="en-US"/>
          </a:p>
        </p:txBody>
      </p:sp>
    </p:spTree>
    <p:extLst>
      <p:ext uri="{BB962C8B-B14F-4D97-AF65-F5344CB8AC3E}">
        <p14:creationId xmlns:p14="http://schemas.microsoft.com/office/powerpoint/2010/main" val="3235551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srcRect/>
          <a:stretch>
            <a:fillRect/>
          </a:stretch>
        </p:blipFill>
        <p:spPr bwMode="auto">
          <a:xfrm>
            <a:off x="686444" y="556704"/>
            <a:ext cx="5938837" cy="5799646"/>
          </a:xfrm>
          <a:prstGeom prst="rect">
            <a:avLst/>
          </a:prstGeom>
          <a:noFill/>
          <a:ln w="25400">
            <a:noFill/>
            <a:miter lim="800000"/>
            <a:headEnd/>
            <a:tailEnd/>
          </a:ln>
        </p:spPr>
      </p:pic>
      <p:sp>
        <p:nvSpPr>
          <p:cNvPr id="55298" name="Rectangle 2"/>
          <p:cNvSpPr>
            <a:spLocks/>
          </p:cNvSpPr>
          <p:nvPr/>
        </p:nvSpPr>
        <p:spPr bwMode="auto">
          <a:xfrm rot="1094820">
            <a:off x="389189" y="5534972"/>
            <a:ext cx="1484690" cy="276999"/>
          </a:xfrm>
          <a:prstGeom prst="rect">
            <a:avLst/>
          </a:prstGeom>
          <a:noFill/>
          <a:ln w="12700">
            <a:noFill/>
            <a:miter lim="800000"/>
            <a:headEnd type="none" w="med" len="med"/>
            <a:tailEnd type="none" w="med" len="med"/>
          </a:ln>
        </p:spPr>
        <p:txBody>
          <a:bodyPr wrap="none" lIns="0" tIns="0" rIns="46788" bIns="0" anchor="b">
            <a:prstTxWarp prst="textNoShape">
              <a:avLst/>
            </a:prstTxWarp>
            <a:spAutoFit/>
          </a:bodyPr>
          <a:lstStyle/>
          <a:p>
            <a:pPr marL="45763"/>
            <a:r>
              <a:rPr lang="en-US" dirty="0">
                <a:solidFill>
                  <a:srgbClr val="FF8000"/>
                </a:solidFill>
                <a:ea typeface="Arial Unicode MS" pitchFamily="-65" charset="0"/>
                <a:cs typeface="Arial Unicode MS" pitchFamily="-65" charset="0"/>
              </a:rPr>
              <a:t>Pierre Auger☛</a:t>
            </a:r>
          </a:p>
        </p:txBody>
      </p:sp>
      <p:sp>
        <p:nvSpPr>
          <p:cNvPr id="5" name="Slide Number Placeholder 4"/>
          <p:cNvSpPr>
            <a:spLocks noGrp="1"/>
          </p:cNvSpPr>
          <p:nvPr>
            <p:ph type="sldNum" sz="quarter" idx="12"/>
          </p:nvPr>
        </p:nvSpPr>
        <p:spPr/>
        <p:txBody>
          <a:bodyPr/>
          <a:lstStyle/>
          <a:p>
            <a:fld id="{C8E52F16-319A-0B42-930D-568031F8E615}" type="slidenum">
              <a:rPr lang="en-US" smtClean="0"/>
              <a:pPr/>
              <a:t>16</a:t>
            </a:fld>
            <a:endParaRPr lang="en-US"/>
          </a:p>
        </p:txBody>
      </p:sp>
      <p:pic>
        <p:nvPicPr>
          <p:cNvPr id="2" name="Picture 1">
            <a:extLst>
              <a:ext uri="{FF2B5EF4-FFF2-40B4-BE49-F238E27FC236}">
                <a16:creationId xmlns:a16="http://schemas.microsoft.com/office/drawing/2014/main" id="{2A04EC73-6986-6A40-A039-302B40B50AC0}"/>
              </a:ext>
            </a:extLst>
          </p:cNvPr>
          <p:cNvPicPr>
            <a:picLocks noChangeAspect="1"/>
          </p:cNvPicPr>
          <p:nvPr/>
        </p:nvPicPr>
        <p:blipFill>
          <a:blip r:embed="rId3"/>
          <a:stretch>
            <a:fillRect/>
          </a:stretch>
        </p:blipFill>
        <p:spPr>
          <a:xfrm>
            <a:off x="7166232" y="889172"/>
            <a:ext cx="4927600" cy="3695700"/>
          </a:xfrm>
          <a:prstGeom prst="rect">
            <a:avLst/>
          </a:prstGeom>
        </p:spPr>
      </p:pic>
      <p:sp>
        <p:nvSpPr>
          <p:cNvPr id="3" name="TextBox 2">
            <a:extLst>
              <a:ext uri="{FF2B5EF4-FFF2-40B4-BE49-F238E27FC236}">
                <a16:creationId xmlns:a16="http://schemas.microsoft.com/office/drawing/2014/main" id="{8CA5B1C3-EC09-3143-B3CE-1142F075C4D8}"/>
              </a:ext>
            </a:extLst>
          </p:cNvPr>
          <p:cNvSpPr txBox="1"/>
          <p:nvPr/>
        </p:nvSpPr>
        <p:spPr>
          <a:xfrm>
            <a:off x="9119287" y="4592221"/>
            <a:ext cx="2010102" cy="369332"/>
          </a:xfrm>
          <a:prstGeom prst="rect">
            <a:avLst/>
          </a:prstGeom>
          <a:noFill/>
        </p:spPr>
        <p:txBody>
          <a:bodyPr wrap="none" rtlCol="0">
            <a:spAutoFit/>
          </a:bodyPr>
          <a:lstStyle/>
          <a:p>
            <a:r>
              <a:rPr lang="en-US" dirty="0">
                <a:solidFill>
                  <a:srgbClr val="FF0000"/>
                </a:solidFill>
              </a:rPr>
              <a:t>Rev mod </a:t>
            </a:r>
            <a:r>
              <a:rPr lang="en-US" dirty="0" err="1">
                <a:solidFill>
                  <a:srgbClr val="FF0000"/>
                </a:solidFill>
              </a:rPr>
              <a:t>phys</a:t>
            </a:r>
            <a:r>
              <a:rPr lang="en-US" dirty="0">
                <a:solidFill>
                  <a:srgbClr val="FF0000"/>
                </a:solidFill>
              </a:rPr>
              <a:t> 1939</a:t>
            </a:r>
          </a:p>
        </p:txBody>
      </p:sp>
    </p:spTree>
    <p:extLst>
      <p:ext uri="{BB962C8B-B14F-4D97-AF65-F5344CB8AC3E}">
        <p14:creationId xmlns:p14="http://schemas.microsoft.com/office/powerpoint/2010/main" val="341888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1" y="76200"/>
            <a:ext cx="8850139" cy="6629400"/>
          </a:xfrm>
          <a:prstGeom prst="rect">
            <a:avLst/>
          </a:prstGeom>
        </p:spPr>
      </p:pic>
      <p:sp>
        <p:nvSpPr>
          <p:cNvPr id="7" name="Slide Number Placeholder 6"/>
          <p:cNvSpPr>
            <a:spLocks noGrp="1"/>
          </p:cNvSpPr>
          <p:nvPr>
            <p:ph type="sldNum" sz="quarter" idx="12"/>
          </p:nvPr>
        </p:nvSpPr>
        <p:spPr/>
        <p:txBody>
          <a:bodyPr/>
          <a:lstStyle/>
          <a:p>
            <a:fld id="{C8E52F16-319A-0B42-930D-568031F8E615}" type="slidenum">
              <a:rPr lang="en-US" smtClean="0"/>
              <a:pPr/>
              <a:t>17</a:t>
            </a:fld>
            <a:endParaRPr lang="en-US"/>
          </a:p>
        </p:txBody>
      </p:sp>
    </p:spTree>
    <p:extLst>
      <p:ext uri="{BB962C8B-B14F-4D97-AF65-F5344CB8AC3E}">
        <p14:creationId xmlns:p14="http://schemas.microsoft.com/office/powerpoint/2010/main" val="243147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err="1"/>
              <a:t>Heitlers</a:t>
            </a:r>
            <a:r>
              <a:rPr lang="en-US" dirty="0"/>
              <a:t> Model of EM shower</a:t>
            </a:r>
          </a:p>
        </p:txBody>
      </p:sp>
      <p:pic>
        <p:nvPicPr>
          <p:cNvPr id="4" name="Picture 3"/>
          <p:cNvPicPr>
            <a:picLocks noChangeAspect="1"/>
          </p:cNvPicPr>
          <p:nvPr/>
        </p:nvPicPr>
        <p:blipFill>
          <a:blip r:embed="rId2"/>
          <a:stretch>
            <a:fillRect/>
          </a:stretch>
        </p:blipFill>
        <p:spPr>
          <a:xfrm>
            <a:off x="1934550" y="1066800"/>
            <a:ext cx="8276250" cy="5400000"/>
          </a:xfrm>
          <a:prstGeom prst="rect">
            <a:avLst/>
          </a:prstGeom>
        </p:spPr>
      </p:pic>
      <p:sp>
        <p:nvSpPr>
          <p:cNvPr id="5" name="Oval Callout 4"/>
          <p:cNvSpPr/>
          <p:nvPr/>
        </p:nvSpPr>
        <p:spPr>
          <a:xfrm>
            <a:off x="7620000" y="4991100"/>
            <a:ext cx="3276600" cy="876300"/>
          </a:xfrm>
          <a:prstGeom prst="wedgeEllipseCallout">
            <a:avLst>
              <a:gd name="adj1" fmla="val -45871"/>
              <a:gd name="adj2" fmla="val -42153"/>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Critical energy: </a:t>
            </a:r>
          </a:p>
          <a:p>
            <a:pPr algn="ctr"/>
            <a:r>
              <a:rPr lang="en-US" dirty="0">
                <a:solidFill>
                  <a:schemeClr val="tx1"/>
                </a:solidFill>
              </a:rPr>
              <a:t>Loss in </a:t>
            </a:r>
            <a:r>
              <a:rPr lang="en-US" dirty="0" err="1">
                <a:solidFill>
                  <a:schemeClr val="tx1"/>
                </a:solidFill>
              </a:rPr>
              <a:t>Bremsstrahlung</a:t>
            </a:r>
            <a:r>
              <a:rPr lang="en-US" dirty="0">
                <a:solidFill>
                  <a:schemeClr val="tx1"/>
                </a:solidFill>
              </a:rPr>
              <a:t> == Loss in ionization</a:t>
            </a:r>
          </a:p>
        </p:txBody>
      </p:sp>
      <p:sp>
        <p:nvSpPr>
          <p:cNvPr id="8" name="Slide Number Placeholder 7"/>
          <p:cNvSpPr>
            <a:spLocks noGrp="1"/>
          </p:cNvSpPr>
          <p:nvPr>
            <p:ph type="sldNum" sz="quarter" idx="12"/>
          </p:nvPr>
        </p:nvSpPr>
        <p:spPr/>
        <p:txBody>
          <a:bodyPr/>
          <a:lstStyle/>
          <a:p>
            <a:fld id="{C8E52F16-319A-0B42-930D-568031F8E615}" type="slidenum">
              <a:rPr lang="en-US" smtClean="0"/>
              <a:pPr/>
              <a:t>18</a:t>
            </a:fld>
            <a:endParaRPr lang="en-US"/>
          </a:p>
        </p:txBody>
      </p:sp>
    </p:spTree>
    <p:extLst>
      <p:ext uri="{BB962C8B-B14F-4D97-AF65-F5344CB8AC3E}">
        <p14:creationId xmlns:p14="http://schemas.microsoft.com/office/powerpoint/2010/main" val="200156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Longitudinal Development of Air Showers</a:t>
            </a:r>
          </a:p>
        </p:txBody>
      </p:sp>
      <p:pic>
        <p:nvPicPr>
          <p:cNvPr id="4" name="Picture 3"/>
          <p:cNvPicPr>
            <a:picLocks noChangeAspect="1"/>
          </p:cNvPicPr>
          <p:nvPr/>
        </p:nvPicPr>
        <p:blipFill>
          <a:blip r:embed="rId2"/>
          <a:stretch>
            <a:fillRect/>
          </a:stretch>
        </p:blipFill>
        <p:spPr>
          <a:xfrm>
            <a:off x="5167268" y="1511300"/>
            <a:ext cx="4891133" cy="5118100"/>
          </a:xfrm>
          <a:prstGeom prst="rect">
            <a:avLst/>
          </a:prstGeom>
        </p:spPr>
      </p:pic>
      <p:sp>
        <p:nvSpPr>
          <p:cNvPr id="5" name="TextBox 4"/>
          <p:cNvSpPr txBox="1"/>
          <p:nvPr/>
        </p:nvSpPr>
        <p:spPr>
          <a:xfrm>
            <a:off x="1981200" y="2849940"/>
            <a:ext cx="2971800" cy="1569660"/>
          </a:xfrm>
          <a:prstGeom prst="rect">
            <a:avLst/>
          </a:prstGeom>
          <a:noFill/>
        </p:spPr>
        <p:txBody>
          <a:bodyPr wrap="square" rtlCol="0">
            <a:spAutoFit/>
          </a:bodyPr>
          <a:lstStyle/>
          <a:p>
            <a:r>
              <a:rPr lang="en-US" sz="2400" dirty="0"/>
              <a:t>Note: </a:t>
            </a:r>
          </a:p>
          <a:p>
            <a:r>
              <a:rPr lang="en-US" sz="2400" dirty="0"/>
              <a:t>Many more electrons and  photons than muons and hadrons</a:t>
            </a:r>
          </a:p>
        </p:txBody>
      </p:sp>
      <p:sp>
        <p:nvSpPr>
          <p:cNvPr id="8" name="Slide Number Placeholder 7"/>
          <p:cNvSpPr>
            <a:spLocks noGrp="1"/>
          </p:cNvSpPr>
          <p:nvPr>
            <p:ph type="sldNum" sz="quarter" idx="12"/>
          </p:nvPr>
        </p:nvSpPr>
        <p:spPr/>
        <p:txBody>
          <a:bodyPr/>
          <a:lstStyle/>
          <a:p>
            <a:fld id="{C8E52F16-319A-0B42-930D-568031F8E615}" type="slidenum">
              <a:rPr lang="en-US" smtClean="0"/>
              <a:pPr/>
              <a:t>19</a:t>
            </a:fld>
            <a:endParaRPr lang="en-US"/>
          </a:p>
        </p:txBody>
      </p:sp>
    </p:spTree>
    <p:extLst>
      <p:ext uri="{BB962C8B-B14F-4D97-AF65-F5344CB8AC3E}">
        <p14:creationId xmlns:p14="http://schemas.microsoft.com/office/powerpoint/2010/main" val="2533908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4CF8-19D9-184D-B2BA-C8C855CE86C1}"/>
              </a:ext>
            </a:extLst>
          </p:cNvPr>
          <p:cNvSpPr>
            <a:spLocks noGrp="1"/>
          </p:cNvSpPr>
          <p:nvPr>
            <p:ph type="title"/>
          </p:nvPr>
        </p:nvSpPr>
        <p:spPr/>
        <p:txBody>
          <a:bodyPr/>
          <a:lstStyle/>
          <a:p>
            <a:r>
              <a:rPr lang="en-US" dirty="0"/>
              <a:t>Why study cosmic rays?</a:t>
            </a:r>
          </a:p>
        </p:txBody>
      </p:sp>
      <p:sp>
        <p:nvSpPr>
          <p:cNvPr id="3" name="Content Placeholder 2">
            <a:extLst>
              <a:ext uri="{FF2B5EF4-FFF2-40B4-BE49-F238E27FC236}">
                <a16:creationId xmlns:a16="http://schemas.microsoft.com/office/drawing/2014/main" id="{6D6BB368-A703-6C44-A439-1492C797D700}"/>
              </a:ext>
            </a:extLst>
          </p:cNvPr>
          <p:cNvSpPr>
            <a:spLocks noGrp="1"/>
          </p:cNvSpPr>
          <p:nvPr>
            <p:ph idx="1"/>
          </p:nvPr>
        </p:nvSpPr>
        <p:spPr/>
        <p:txBody>
          <a:bodyPr/>
          <a:lstStyle/>
          <a:p>
            <a:r>
              <a:rPr lang="en-US" dirty="0"/>
              <a:t>Initially: What do we actually observe??</a:t>
            </a:r>
          </a:p>
        </p:txBody>
      </p:sp>
      <p:sp>
        <p:nvSpPr>
          <p:cNvPr id="6" name="Slide Number Placeholder 5">
            <a:extLst>
              <a:ext uri="{FF2B5EF4-FFF2-40B4-BE49-F238E27FC236}">
                <a16:creationId xmlns:a16="http://schemas.microsoft.com/office/drawing/2014/main" id="{CAE54B55-2013-D843-A615-7F4B9A23B625}"/>
              </a:ext>
            </a:extLst>
          </p:cNvPr>
          <p:cNvSpPr>
            <a:spLocks noGrp="1"/>
          </p:cNvSpPr>
          <p:nvPr>
            <p:ph type="sldNum" sz="quarter" idx="12"/>
          </p:nvPr>
        </p:nvSpPr>
        <p:spPr/>
        <p:txBody>
          <a:bodyPr/>
          <a:lstStyle/>
          <a:p>
            <a:fld id="{719CE55F-7AC3-3745-9C61-FC6A975654FB}" type="slidenum">
              <a:rPr lang="en-US" smtClean="0"/>
              <a:t>2</a:t>
            </a:fld>
            <a:endParaRPr lang="en-US"/>
          </a:p>
        </p:txBody>
      </p:sp>
    </p:spTree>
    <p:extLst>
      <p:ext uri="{BB962C8B-B14F-4D97-AF65-F5344CB8AC3E}">
        <p14:creationId xmlns:p14="http://schemas.microsoft.com/office/powerpoint/2010/main" val="2210862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srcRect/>
          <a:stretch>
            <a:fillRect/>
          </a:stretch>
        </p:blipFill>
        <p:spPr bwMode="auto">
          <a:xfrm>
            <a:off x="1981201" y="304800"/>
            <a:ext cx="8440341" cy="5584728"/>
          </a:xfrm>
          <a:prstGeom prst="rect">
            <a:avLst/>
          </a:prstGeom>
          <a:noFill/>
          <a:ln w="25400">
            <a:noFill/>
            <a:miter lim="800000"/>
            <a:headEnd/>
            <a:tailEnd/>
          </a:ln>
        </p:spPr>
      </p:pic>
      <p:sp>
        <p:nvSpPr>
          <p:cNvPr id="57346" name="Rectangle 2"/>
          <p:cNvSpPr>
            <a:spLocks noGrp="1" noChangeArrowheads="1"/>
          </p:cNvSpPr>
          <p:nvPr>
            <p:ph type="title"/>
          </p:nvPr>
        </p:nvSpPr>
        <p:spPr>
          <a:xfrm>
            <a:off x="1981201" y="5410200"/>
            <a:ext cx="8440341" cy="685800"/>
          </a:xfrm>
          <a:solidFill>
            <a:schemeClr val="accent1"/>
          </a:solidFill>
          <a:ln/>
        </p:spPr>
        <p:txBody>
          <a:bodyPr vert="horz" lIns="91440" tIns="45720" rIns="111435" bIns="45720" rtlCol="0" anchor="ctr">
            <a:normAutofit/>
          </a:bodyPr>
          <a:lstStyle/>
          <a:p>
            <a:r>
              <a:rPr lang="en-US" sz="2200" dirty="0">
                <a:solidFill>
                  <a:srgbClr val="FFFFFF"/>
                </a:solidFill>
              </a:rPr>
              <a:t>John </a:t>
            </a:r>
            <a:r>
              <a:rPr lang="en-US" sz="2200" dirty="0" err="1">
                <a:solidFill>
                  <a:srgbClr val="FFFFFF"/>
                </a:solidFill>
              </a:rPr>
              <a:t>Linsley</a:t>
            </a:r>
            <a:r>
              <a:rPr lang="en-US" sz="2200" dirty="0">
                <a:solidFill>
                  <a:srgbClr val="FFFFFF"/>
                </a:solidFill>
              </a:rPr>
              <a:t>   Volcano Ranch NM 1960++</a:t>
            </a:r>
          </a:p>
        </p:txBody>
      </p:sp>
      <p:sp>
        <p:nvSpPr>
          <p:cNvPr id="5" name="Slide Number Placeholder 4"/>
          <p:cNvSpPr>
            <a:spLocks noGrp="1"/>
          </p:cNvSpPr>
          <p:nvPr>
            <p:ph type="sldNum" sz="quarter" idx="12"/>
          </p:nvPr>
        </p:nvSpPr>
        <p:spPr/>
        <p:txBody>
          <a:bodyPr/>
          <a:lstStyle/>
          <a:p>
            <a:fld id="{C8E52F16-319A-0B42-930D-568031F8E615}" type="slidenum">
              <a:rPr lang="en-US" smtClean="0"/>
              <a:pPr/>
              <a:t>20</a:t>
            </a:fld>
            <a:endParaRPr lang="en-US"/>
          </a:p>
        </p:txBody>
      </p:sp>
    </p:spTree>
    <p:extLst>
      <p:ext uri="{BB962C8B-B14F-4D97-AF65-F5344CB8AC3E}">
        <p14:creationId xmlns:p14="http://schemas.microsoft.com/office/powerpoint/2010/main" val="62068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vert="horz" lIns="91440" tIns="45720" rIns="111435" bIns="45720" rtlCol="0" anchor="ctr">
            <a:normAutofit/>
          </a:bodyPr>
          <a:lstStyle/>
          <a:p>
            <a:r>
              <a:rPr lang="en-US" dirty="0" err="1"/>
              <a:t>Linsley's</a:t>
            </a:r>
            <a:r>
              <a:rPr lang="en-US" dirty="0"/>
              <a:t> event: &gt;10</a:t>
            </a:r>
            <a:r>
              <a:rPr lang="en-US" baseline="30000" dirty="0"/>
              <a:t>20</a:t>
            </a:r>
            <a:r>
              <a:rPr lang="en-US" dirty="0"/>
              <a:t> eV</a:t>
            </a:r>
          </a:p>
        </p:txBody>
      </p:sp>
      <p:pic>
        <p:nvPicPr>
          <p:cNvPr id="58370" name="Picture 2"/>
          <p:cNvPicPr>
            <a:picLocks noChangeAspect="1" noChangeArrowheads="1"/>
          </p:cNvPicPr>
          <p:nvPr/>
        </p:nvPicPr>
        <p:blipFill>
          <a:blip r:embed="rId2"/>
          <a:srcRect/>
          <a:stretch>
            <a:fillRect/>
          </a:stretch>
        </p:blipFill>
        <p:spPr bwMode="auto">
          <a:xfrm>
            <a:off x="1985888" y="1371600"/>
            <a:ext cx="4948312" cy="4712374"/>
          </a:xfrm>
          <a:prstGeom prst="rect">
            <a:avLst/>
          </a:prstGeom>
          <a:noFill/>
          <a:ln w="25400">
            <a:noFill/>
            <a:miter lim="800000"/>
            <a:headEnd/>
            <a:tailEnd/>
          </a:ln>
        </p:spPr>
      </p:pic>
      <p:sp>
        <p:nvSpPr>
          <p:cNvPr id="58371" name="Rectangle 3"/>
          <p:cNvSpPr>
            <a:spLocks/>
          </p:cNvSpPr>
          <p:nvPr/>
        </p:nvSpPr>
        <p:spPr bwMode="auto">
          <a:xfrm>
            <a:off x="7416478" y="2027040"/>
            <a:ext cx="3250406" cy="839391"/>
          </a:xfrm>
          <a:prstGeom prst="rect">
            <a:avLst/>
          </a:prstGeom>
          <a:noFill/>
          <a:ln w="12700">
            <a:noFill/>
            <a:miter lim="800000"/>
            <a:headEnd type="none" w="med" len="med"/>
            <a:tailEnd type="none" w="med" len="med"/>
          </a:ln>
        </p:spPr>
        <p:txBody>
          <a:bodyPr lIns="0" tIns="0" rIns="46788" bIns="0" anchor="b">
            <a:prstTxWarp prst="textNoShape">
              <a:avLst/>
            </a:prstTxWarp>
          </a:bodyPr>
          <a:lstStyle/>
          <a:p>
            <a:pPr marL="45763"/>
            <a:r>
              <a:rPr lang="en-US" dirty="0">
                <a:ea typeface="Gill Sans" pitchFamily="-65" charset="0"/>
                <a:cs typeface="Gill Sans" pitchFamily="-65" charset="0"/>
              </a:rPr>
              <a:t>detector positions and number of particles</a:t>
            </a:r>
          </a:p>
        </p:txBody>
      </p:sp>
      <p:sp>
        <p:nvSpPr>
          <p:cNvPr id="58372" name="Line 4"/>
          <p:cNvSpPr>
            <a:spLocks noChangeShapeType="1"/>
          </p:cNvSpPr>
          <p:nvPr/>
        </p:nvSpPr>
        <p:spPr bwMode="auto">
          <a:xfrm flipV="1">
            <a:off x="5791201" y="2625328"/>
            <a:ext cx="1625278" cy="241102"/>
          </a:xfrm>
          <a:prstGeom prst="line">
            <a:avLst/>
          </a:prstGeom>
          <a:noFill/>
          <a:ln w="63500">
            <a:solidFill>
              <a:srgbClr val="000000"/>
            </a:solidFill>
            <a:prstDash val="solid"/>
            <a:round/>
            <a:headEnd type="stealth" w="med" len="med"/>
            <a:tailEnd type="none" w="med" len="med"/>
          </a:ln>
        </p:spPr>
        <p:txBody>
          <a:bodyPr lIns="64291" tIns="32146" rIns="64291" bIns="32146">
            <a:prstTxWarp prst="textNoShape">
              <a:avLst/>
            </a:prstTxWarp>
          </a:bodyPr>
          <a:lstStyle/>
          <a:p>
            <a:endParaRPr lang="en-US"/>
          </a:p>
        </p:txBody>
      </p:sp>
      <p:sp>
        <p:nvSpPr>
          <p:cNvPr id="58373" name="Line 5"/>
          <p:cNvSpPr>
            <a:spLocks noChangeShapeType="1"/>
          </p:cNvSpPr>
          <p:nvPr/>
        </p:nvSpPr>
        <p:spPr bwMode="auto">
          <a:xfrm rot="10800000" flipH="1">
            <a:off x="6324601" y="2866430"/>
            <a:ext cx="1091878" cy="714969"/>
          </a:xfrm>
          <a:prstGeom prst="line">
            <a:avLst/>
          </a:prstGeom>
          <a:noFill/>
          <a:ln w="63500">
            <a:solidFill>
              <a:srgbClr val="000000"/>
            </a:solidFill>
            <a:prstDash val="solid"/>
            <a:round/>
            <a:headEnd type="stealth" w="med" len="med"/>
            <a:tailEnd type="none" w="med" len="med"/>
          </a:ln>
        </p:spPr>
        <p:txBody>
          <a:bodyPr lIns="64291" tIns="32146" rIns="64291" bIns="32146">
            <a:prstTxWarp prst="textNoShape">
              <a:avLst/>
            </a:prstTxWarp>
          </a:bodyPr>
          <a:lstStyle/>
          <a:p>
            <a:endParaRPr lang="en-US"/>
          </a:p>
        </p:txBody>
      </p:sp>
      <p:grpSp>
        <p:nvGrpSpPr>
          <p:cNvPr id="2" name="Group 6"/>
          <p:cNvGrpSpPr>
            <a:grpSpLocks/>
          </p:cNvGrpSpPr>
          <p:nvPr/>
        </p:nvGrpSpPr>
        <p:grpSpPr bwMode="auto">
          <a:xfrm>
            <a:off x="7315201" y="3885084"/>
            <a:ext cx="2971353" cy="1206624"/>
            <a:chOff x="0" y="-1"/>
            <a:chExt cx="2662" cy="1081"/>
          </a:xfrm>
        </p:grpSpPr>
        <p:pic>
          <p:nvPicPr>
            <p:cNvPr id="58375" name="Picture 7"/>
            <p:cNvPicPr>
              <a:picLocks noChangeAspect="1" noChangeArrowheads="1"/>
            </p:cNvPicPr>
            <p:nvPr/>
          </p:nvPicPr>
          <p:blipFill>
            <a:blip r:embed="rId3"/>
            <a:srcRect/>
            <a:stretch>
              <a:fillRect/>
            </a:stretch>
          </p:blipFill>
          <p:spPr bwMode="auto">
            <a:xfrm>
              <a:off x="0" y="0"/>
              <a:ext cx="688" cy="1080"/>
            </a:xfrm>
            <a:prstGeom prst="rect">
              <a:avLst/>
            </a:prstGeom>
            <a:noFill/>
            <a:ln w="25400">
              <a:noFill/>
              <a:miter lim="800000"/>
              <a:headEnd/>
              <a:tailEnd/>
            </a:ln>
          </p:spPr>
        </p:pic>
        <p:sp>
          <p:nvSpPr>
            <p:cNvPr id="58376" name="Rectangle 8"/>
            <p:cNvSpPr>
              <a:spLocks/>
            </p:cNvSpPr>
            <p:nvPr/>
          </p:nvSpPr>
          <p:spPr bwMode="auto">
            <a:xfrm>
              <a:off x="815" y="-1"/>
              <a:ext cx="1847" cy="752"/>
            </a:xfrm>
            <a:prstGeom prst="rect">
              <a:avLst/>
            </a:prstGeom>
            <a:noFill/>
            <a:ln w="12700">
              <a:noFill/>
              <a:miter lim="800000"/>
              <a:headEnd type="none" w="med" len="med"/>
              <a:tailEnd type="none" w="med" len="med"/>
            </a:ln>
          </p:spPr>
          <p:txBody>
            <a:bodyPr lIns="0" tIns="0" rIns="66545" bIns="0" anchor="b">
              <a:prstTxWarp prst="textNoShape">
                <a:avLst/>
              </a:prstTxWarp>
            </a:bodyPr>
            <a:lstStyle/>
            <a:p>
              <a:pPr marL="45763"/>
              <a:r>
                <a:rPr lang="en-US" dirty="0">
                  <a:ea typeface="Gill Sans" pitchFamily="-65" charset="0"/>
                  <a:cs typeface="Gill Sans" pitchFamily="-65" charset="0"/>
                </a:rPr>
                <a:t>footprint of a particle shower</a:t>
              </a:r>
            </a:p>
          </p:txBody>
        </p:sp>
      </p:grpSp>
      <p:sp>
        <p:nvSpPr>
          <p:cNvPr id="11" name="Slide Number Placeholder 10"/>
          <p:cNvSpPr>
            <a:spLocks noGrp="1"/>
          </p:cNvSpPr>
          <p:nvPr>
            <p:ph type="sldNum" sz="quarter" idx="12"/>
          </p:nvPr>
        </p:nvSpPr>
        <p:spPr/>
        <p:txBody>
          <a:bodyPr/>
          <a:lstStyle/>
          <a:p>
            <a:fld id="{C8E52F16-319A-0B42-930D-568031F8E615}" type="slidenum">
              <a:rPr lang="en-US" smtClean="0"/>
              <a:pPr/>
              <a:t>21</a:t>
            </a:fld>
            <a:endParaRPr lang="en-US"/>
          </a:p>
        </p:txBody>
      </p:sp>
    </p:spTree>
    <p:extLst>
      <p:ext uri="{BB962C8B-B14F-4D97-AF65-F5344CB8AC3E}">
        <p14:creationId xmlns:p14="http://schemas.microsoft.com/office/powerpoint/2010/main" val="165461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0A9D-253E-8B4A-91B8-AC35488CD622}"/>
              </a:ext>
            </a:extLst>
          </p:cNvPr>
          <p:cNvSpPr>
            <a:spLocks noGrp="1"/>
          </p:cNvSpPr>
          <p:nvPr>
            <p:ph type="title"/>
          </p:nvPr>
        </p:nvSpPr>
        <p:spPr>
          <a:xfrm>
            <a:off x="42334" y="86881"/>
            <a:ext cx="10515600" cy="827519"/>
          </a:xfrm>
        </p:spPr>
        <p:txBody>
          <a:bodyPr/>
          <a:lstStyle/>
          <a:p>
            <a:r>
              <a:rPr lang="en-US" dirty="0"/>
              <a:t>Analogy to Accelerator based physics</a:t>
            </a:r>
          </a:p>
        </p:txBody>
      </p:sp>
      <p:pic>
        <p:nvPicPr>
          <p:cNvPr id="1025" name="Picture 1" descr="page2image1828480">
            <a:extLst>
              <a:ext uri="{FF2B5EF4-FFF2-40B4-BE49-F238E27FC236}">
                <a16:creationId xmlns:a16="http://schemas.microsoft.com/office/drawing/2014/main" id="{7A513A98-A781-8E48-BF10-E7D20FA9B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732"/>
          <a:stretch/>
        </p:blipFill>
        <p:spPr bwMode="auto">
          <a:xfrm>
            <a:off x="1954529" y="1645958"/>
            <a:ext cx="7900671" cy="392168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988941C-C265-3E46-8725-DF39CB6FFA52}"/>
              </a:ext>
            </a:extLst>
          </p:cNvPr>
          <p:cNvSpPr>
            <a:spLocks noGrp="1"/>
          </p:cNvSpPr>
          <p:nvPr>
            <p:ph type="sldNum" sz="quarter" idx="12"/>
          </p:nvPr>
        </p:nvSpPr>
        <p:spPr/>
        <p:txBody>
          <a:bodyPr/>
          <a:lstStyle/>
          <a:p>
            <a:fld id="{719CE55F-7AC3-3745-9C61-FC6A975654FB}" type="slidenum">
              <a:rPr lang="en-US" smtClean="0"/>
              <a:t>22</a:t>
            </a:fld>
            <a:endParaRPr lang="en-US"/>
          </a:p>
        </p:txBody>
      </p:sp>
    </p:spTree>
    <p:extLst>
      <p:ext uri="{BB962C8B-B14F-4D97-AF65-F5344CB8AC3E}">
        <p14:creationId xmlns:p14="http://schemas.microsoft.com/office/powerpoint/2010/main" val="1780073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0A9D-253E-8B4A-91B8-AC35488CD622}"/>
              </a:ext>
            </a:extLst>
          </p:cNvPr>
          <p:cNvSpPr>
            <a:spLocks noGrp="1"/>
          </p:cNvSpPr>
          <p:nvPr>
            <p:ph type="title"/>
          </p:nvPr>
        </p:nvSpPr>
        <p:spPr>
          <a:xfrm>
            <a:off x="42334" y="86881"/>
            <a:ext cx="10515600" cy="827519"/>
          </a:xfrm>
        </p:spPr>
        <p:txBody>
          <a:bodyPr/>
          <a:lstStyle/>
          <a:p>
            <a:r>
              <a:rPr lang="en-US" dirty="0"/>
              <a:t>Analogy to Accelerator based physics</a:t>
            </a:r>
          </a:p>
        </p:txBody>
      </p:sp>
      <p:pic>
        <p:nvPicPr>
          <p:cNvPr id="1025" name="Picture 1" descr="page2image1828480">
            <a:extLst>
              <a:ext uri="{FF2B5EF4-FFF2-40B4-BE49-F238E27FC236}">
                <a16:creationId xmlns:a16="http://schemas.microsoft.com/office/drawing/2014/main" id="{7A513A98-A781-8E48-BF10-E7D20FA9B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5722"/>
          <a:stretch/>
        </p:blipFill>
        <p:spPr bwMode="auto">
          <a:xfrm rot="5400000">
            <a:off x="614922" y="1079076"/>
            <a:ext cx="5157691" cy="58244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verview2EN.png">
            <a:extLst>
              <a:ext uri="{FF2B5EF4-FFF2-40B4-BE49-F238E27FC236}">
                <a16:creationId xmlns:a16="http://schemas.microsoft.com/office/drawing/2014/main" id="{14D0477B-7A50-5C4D-ACEB-D50F00910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00611" y="2119038"/>
            <a:ext cx="5815493" cy="3406218"/>
          </a:xfrm>
          <a:prstGeom prst="rect">
            <a:avLst/>
          </a:prstGeom>
        </p:spPr>
      </p:pic>
      <p:cxnSp>
        <p:nvCxnSpPr>
          <p:cNvPr id="4" name="Straight Connector 3">
            <a:extLst>
              <a:ext uri="{FF2B5EF4-FFF2-40B4-BE49-F238E27FC236}">
                <a16:creationId xmlns:a16="http://schemas.microsoft.com/office/drawing/2014/main" id="{DBD5CE68-57DC-FE4F-9CED-E939AB4A9045}"/>
              </a:ext>
            </a:extLst>
          </p:cNvPr>
          <p:cNvCxnSpPr>
            <a:cxnSpLocks/>
          </p:cNvCxnSpPr>
          <p:nvPr/>
        </p:nvCxnSpPr>
        <p:spPr>
          <a:xfrm flipV="1">
            <a:off x="3403600" y="1412444"/>
            <a:ext cx="7154334" cy="12799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80FADCA-C6F5-D142-974D-97DF05BC3B8B}"/>
              </a:ext>
            </a:extLst>
          </p:cNvPr>
          <p:cNvSpPr txBox="1"/>
          <p:nvPr/>
        </p:nvSpPr>
        <p:spPr>
          <a:xfrm>
            <a:off x="6396014" y="2143034"/>
            <a:ext cx="1509233" cy="1200329"/>
          </a:xfrm>
          <a:prstGeom prst="rect">
            <a:avLst/>
          </a:prstGeom>
          <a:noFill/>
        </p:spPr>
        <p:txBody>
          <a:bodyPr wrap="square" rtlCol="0">
            <a:spAutoFit/>
          </a:bodyPr>
          <a:lstStyle/>
          <a:p>
            <a:r>
              <a:rPr lang="en-US" dirty="0"/>
              <a:t>Collision in Beampipe producing particles</a:t>
            </a:r>
          </a:p>
        </p:txBody>
      </p:sp>
      <p:sp>
        <p:nvSpPr>
          <p:cNvPr id="8" name="TextBox 7">
            <a:extLst>
              <a:ext uri="{FF2B5EF4-FFF2-40B4-BE49-F238E27FC236}">
                <a16:creationId xmlns:a16="http://schemas.microsoft.com/office/drawing/2014/main" id="{D5DCA656-392A-0B41-87B4-FBB56EAD68F7}"/>
              </a:ext>
            </a:extLst>
          </p:cNvPr>
          <p:cNvSpPr txBox="1"/>
          <p:nvPr/>
        </p:nvSpPr>
        <p:spPr>
          <a:xfrm>
            <a:off x="6427715" y="974058"/>
            <a:ext cx="1509233" cy="923330"/>
          </a:xfrm>
          <a:prstGeom prst="rect">
            <a:avLst/>
          </a:prstGeom>
          <a:noFill/>
        </p:spPr>
        <p:txBody>
          <a:bodyPr wrap="square" rtlCol="0">
            <a:spAutoFit/>
          </a:bodyPr>
          <a:lstStyle/>
          <a:p>
            <a:r>
              <a:rPr lang="en-US" dirty="0"/>
              <a:t>Particles from cosmic accelerator</a:t>
            </a:r>
          </a:p>
        </p:txBody>
      </p:sp>
      <p:sp>
        <p:nvSpPr>
          <p:cNvPr id="6" name="TextBox 5">
            <a:extLst>
              <a:ext uri="{FF2B5EF4-FFF2-40B4-BE49-F238E27FC236}">
                <a16:creationId xmlns:a16="http://schemas.microsoft.com/office/drawing/2014/main" id="{BE8BCC91-4388-DF46-B858-D180B1B9B2BD}"/>
              </a:ext>
            </a:extLst>
          </p:cNvPr>
          <p:cNvSpPr txBox="1"/>
          <p:nvPr/>
        </p:nvSpPr>
        <p:spPr>
          <a:xfrm rot="19531150">
            <a:off x="8539988" y="631258"/>
            <a:ext cx="2392450" cy="523220"/>
          </a:xfrm>
          <a:prstGeom prst="rect">
            <a:avLst/>
          </a:prstGeom>
          <a:noFill/>
        </p:spPr>
        <p:txBody>
          <a:bodyPr wrap="none" rtlCol="0">
            <a:spAutoFit/>
          </a:bodyPr>
          <a:lstStyle/>
          <a:p>
            <a:r>
              <a:rPr lang="en-US" sz="2800" dirty="0">
                <a:solidFill>
                  <a:srgbClr val="FF0000"/>
                </a:solidFill>
              </a:rPr>
              <a:t>Andrew Taylor!</a:t>
            </a:r>
          </a:p>
        </p:txBody>
      </p:sp>
      <p:sp>
        <p:nvSpPr>
          <p:cNvPr id="11" name="Slide Number Placeholder 10">
            <a:extLst>
              <a:ext uri="{FF2B5EF4-FFF2-40B4-BE49-F238E27FC236}">
                <a16:creationId xmlns:a16="http://schemas.microsoft.com/office/drawing/2014/main" id="{5A8E467F-D6DD-4F4B-AEC4-630AF7E49B55}"/>
              </a:ext>
            </a:extLst>
          </p:cNvPr>
          <p:cNvSpPr>
            <a:spLocks noGrp="1"/>
          </p:cNvSpPr>
          <p:nvPr>
            <p:ph type="sldNum" sz="quarter" idx="12"/>
          </p:nvPr>
        </p:nvSpPr>
        <p:spPr/>
        <p:txBody>
          <a:bodyPr/>
          <a:lstStyle/>
          <a:p>
            <a:fld id="{719CE55F-7AC3-3745-9C61-FC6A975654FB}" type="slidenum">
              <a:rPr lang="en-US" smtClean="0"/>
              <a:t>23</a:t>
            </a:fld>
            <a:endParaRPr lang="en-US"/>
          </a:p>
        </p:txBody>
      </p:sp>
    </p:spTree>
    <p:extLst>
      <p:ext uri="{BB962C8B-B14F-4D97-AF65-F5344CB8AC3E}">
        <p14:creationId xmlns:p14="http://schemas.microsoft.com/office/powerpoint/2010/main" val="4257938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0A9D-253E-8B4A-91B8-AC35488CD622}"/>
              </a:ext>
            </a:extLst>
          </p:cNvPr>
          <p:cNvSpPr>
            <a:spLocks noGrp="1"/>
          </p:cNvSpPr>
          <p:nvPr>
            <p:ph type="title"/>
          </p:nvPr>
        </p:nvSpPr>
        <p:spPr>
          <a:xfrm>
            <a:off x="42334" y="86881"/>
            <a:ext cx="10515600" cy="827519"/>
          </a:xfrm>
        </p:spPr>
        <p:txBody>
          <a:bodyPr/>
          <a:lstStyle/>
          <a:p>
            <a:r>
              <a:rPr lang="en-US" dirty="0"/>
              <a:t>Analogy to Accelerator based physics</a:t>
            </a:r>
          </a:p>
        </p:txBody>
      </p:sp>
      <p:pic>
        <p:nvPicPr>
          <p:cNvPr id="1025" name="Picture 1" descr="page2image1828480">
            <a:extLst>
              <a:ext uri="{FF2B5EF4-FFF2-40B4-BE49-F238E27FC236}">
                <a16:creationId xmlns:a16="http://schemas.microsoft.com/office/drawing/2014/main" id="{7A513A98-A781-8E48-BF10-E7D20FA9B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5722"/>
          <a:stretch/>
        </p:blipFill>
        <p:spPr bwMode="auto">
          <a:xfrm rot="5400000">
            <a:off x="614922" y="1079076"/>
            <a:ext cx="5157691" cy="58244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verview2EN.png">
            <a:extLst>
              <a:ext uri="{FF2B5EF4-FFF2-40B4-BE49-F238E27FC236}">
                <a16:creationId xmlns:a16="http://schemas.microsoft.com/office/drawing/2014/main" id="{14D0477B-7A50-5C4D-ACEB-D50F00910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00611" y="2119038"/>
            <a:ext cx="5815493" cy="3406218"/>
          </a:xfrm>
          <a:prstGeom prst="rect">
            <a:avLst/>
          </a:prstGeom>
        </p:spPr>
      </p:pic>
      <p:cxnSp>
        <p:nvCxnSpPr>
          <p:cNvPr id="6" name="Straight Connector 5">
            <a:extLst>
              <a:ext uri="{FF2B5EF4-FFF2-40B4-BE49-F238E27FC236}">
                <a16:creationId xmlns:a16="http://schemas.microsoft.com/office/drawing/2014/main" id="{8FD3E472-57C7-4041-85B8-21C2DD3BBCC7}"/>
              </a:ext>
            </a:extLst>
          </p:cNvPr>
          <p:cNvCxnSpPr>
            <a:cxnSpLocks/>
          </p:cNvCxnSpPr>
          <p:nvPr/>
        </p:nvCxnSpPr>
        <p:spPr>
          <a:xfrm flipV="1">
            <a:off x="3428448" y="2336800"/>
            <a:ext cx="6934752" cy="5757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44A9E9-B546-D245-8A2E-BB4759EBBECD}"/>
              </a:ext>
            </a:extLst>
          </p:cNvPr>
          <p:cNvCxnSpPr>
            <a:cxnSpLocks/>
          </p:cNvCxnSpPr>
          <p:nvPr/>
        </p:nvCxnSpPr>
        <p:spPr>
          <a:xfrm>
            <a:off x="3055915" y="4160622"/>
            <a:ext cx="6196962" cy="3436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494A724-80DF-7948-A601-26A4EE57780E}"/>
              </a:ext>
            </a:extLst>
          </p:cNvPr>
          <p:cNvSpPr txBox="1"/>
          <p:nvPr/>
        </p:nvSpPr>
        <p:spPr>
          <a:xfrm>
            <a:off x="6425330" y="1359125"/>
            <a:ext cx="1750852" cy="1200329"/>
          </a:xfrm>
          <a:prstGeom prst="rect">
            <a:avLst/>
          </a:prstGeom>
          <a:noFill/>
        </p:spPr>
        <p:txBody>
          <a:bodyPr wrap="square" rtlCol="0">
            <a:spAutoFit/>
          </a:bodyPr>
          <a:lstStyle/>
          <a:p>
            <a:r>
              <a:rPr lang="en-US" dirty="0"/>
              <a:t>Universe as spectrometer; huge distances small fields</a:t>
            </a:r>
          </a:p>
        </p:txBody>
      </p:sp>
      <p:sp>
        <p:nvSpPr>
          <p:cNvPr id="11" name="TextBox 10">
            <a:extLst>
              <a:ext uri="{FF2B5EF4-FFF2-40B4-BE49-F238E27FC236}">
                <a16:creationId xmlns:a16="http://schemas.microsoft.com/office/drawing/2014/main" id="{914A7016-967A-514C-8B01-53137E0393A5}"/>
              </a:ext>
            </a:extLst>
          </p:cNvPr>
          <p:cNvSpPr txBox="1"/>
          <p:nvPr/>
        </p:nvSpPr>
        <p:spPr>
          <a:xfrm>
            <a:off x="6154396" y="3083139"/>
            <a:ext cx="2164848" cy="923330"/>
          </a:xfrm>
          <a:prstGeom prst="rect">
            <a:avLst/>
          </a:prstGeom>
          <a:noFill/>
        </p:spPr>
        <p:txBody>
          <a:bodyPr wrap="square" rtlCol="0">
            <a:spAutoFit/>
          </a:bodyPr>
          <a:lstStyle/>
          <a:p>
            <a:r>
              <a:rPr lang="en-US" dirty="0"/>
              <a:t>Inner tracker as spectrometer, measures E/q</a:t>
            </a:r>
          </a:p>
        </p:txBody>
      </p:sp>
      <p:sp>
        <p:nvSpPr>
          <p:cNvPr id="3" name="TextBox 2">
            <a:extLst>
              <a:ext uri="{FF2B5EF4-FFF2-40B4-BE49-F238E27FC236}">
                <a16:creationId xmlns:a16="http://schemas.microsoft.com/office/drawing/2014/main" id="{4FDE9F99-BBDC-274E-A984-467B4C293B3D}"/>
              </a:ext>
            </a:extLst>
          </p:cNvPr>
          <p:cNvSpPr txBox="1"/>
          <p:nvPr/>
        </p:nvSpPr>
        <p:spPr>
          <a:xfrm rot="5400000">
            <a:off x="11028219" y="3336414"/>
            <a:ext cx="1156663" cy="369332"/>
          </a:xfrm>
          <a:prstGeom prst="rect">
            <a:avLst/>
          </a:prstGeom>
          <a:noFill/>
        </p:spPr>
        <p:txBody>
          <a:bodyPr wrap="none" rtlCol="0">
            <a:spAutoFit/>
          </a:bodyPr>
          <a:lstStyle/>
          <a:p>
            <a:r>
              <a:rPr lang="en-US" b="1" dirty="0"/>
              <a:t>~ 100M LY</a:t>
            </a:r>
          </a:p>
        </p:txBody>
      </p:sp>
      <p:sp>
        <p:nvSpPr>
          <p:cNvPr id="12" name="Slide Number Placeholder 11">
            <a:extLst>
              <a:ext uri="{FF2B5EF4-FFF2-40B4-BE49-F238E27FC236}">
                <a16:creationId xmlns:a16="http://schemas.microsoft.com/office/drawing/2014/main" id="{B47DD817-FB18-F64F-9216-7E1D33870BD5}"/>
              </a:ext>
            </a:extLst>
          </p:cNvPr>
          <p:cNvSpPr>
            <a:spLocks noGrp="1"/>
          </p:cNvSpPr>
          <p:nvPr>
            <p:ph type="sldNum" sz="quarter" idx="12"/>
          </p:nvPr>
        </p:nvSpPr>
        <p:spPr/>
        <p:txBody>
          <a:bodyPr/>
          <a:lstStyle/>
          <a:p>
            <a:fld id="{719CE55F-7AC3-3745-9C61-FC6A975654FB}" type="slidenum">
              <a:rPr lang="en-US" smtClean="0"/>
              <a:t>24</a:t>
            </a:fld>
            <a:endParaRPr lang="en-US"/>
          </a:p>
        </p:txBody>
      </p:sp>
    </p:spTree>
    <p:extLst>
      <p:ext uri="{BB962C8B-B14F-4D97-AF65-F5344CB8AC3E}">
        <p14:creationId xmlns:p14="http://schemas.microsoft.com/office/powerpoint/2010/main" val="172173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331C-BB9E-F241-BF86-10CB6B9A93B3}"/>
              </a:ext>
            </a:extLst>
          </p:cNvPr>
          <p:cNvSpPr>
            <a:spLocks noGrp="1"/>
          </p:cNvSpPr>
          <p:nvPr>
            <p:ph type="title"/>
          </p:nvPr>
        </p:nvSpPr>
        <p:spPr/>
        <p:txBody>
          <a:bodyPr>
            <a:normAutofit/>
          </a:bodyPr>
          <a:lstStyle/>
          <a:p>
            <a:r>
              <a:rPr lang="en-US" dirty="0"/>
              <a:t>Finding Acceleration sites of UHECR</a:t>
            </a:r>
            <a:br>
              <a:rPr lang="en-US" dirty="0"/>
            </a:br>
            <a:r>
              <a:rPr lang="en-US" sz="2400" i="1" dirty="0"/>
              <a:t>or: finding the primary vertex</a:t>
            </a:r>
          </a:p>
        </p:txBody>
      </p:sp>
      <p:pic>
        <p:nvPicPr>
          <p:cNvPr id="7" name="Picture 6" descr="overview2EN.png">
            <a:extLst>
              <a:ext uri="{FF2B5EF4-FFF2-40B4-BE49-F238E27FC236}">
                <a16:creationId xmlns:a16="http://schemas.microsoft.com/office/drawing/2014/main" id="{1CF205D5-C068-704B-9BEB-DB6709732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084" y="2000559"/>
            <a:ext cx="6336073" cy="3711128"/>
          </a:xfrm>
          <a:prstGeom prst="rect">
            <a:avLst/>
          </a:prstGeom>
        </p:spPr>
      </p:pic>
      <p:sp>
        <p:nvSpPr>
          <p:cNvPr id="9" name="TextBox 8">
            <a:extLst>
              <a:ext uri="{FF2B5EF4-FFF2-40B4-BE49-F238E27FC236}">
                <a16:creationId xmlns:a16="http://schemas.microsoft.com/office/drawing/2014/main" id="{9F00FD3F-156A-8640-8E20-04192F9E2614}"/>
              </a:ext>
            </a:extLst>
          </p:cNvPr>
          <p:cNvSpPr txBox="1"/>
          <p:nvPr/>
        </p:nvSpPr>
        <p:spPr>
          <a:xfrm>
            <a:off x="1624267" y="1870964"/>
            <a:ext cx="2841716" cy="3970318"/>
          </a:xfrm>
          <a:prstGeom prst="rect">
            <a:avLst/>
          </a:prstGeom>
          <a:noFill/>
        </p:spPr>
        <p:txBody>
          <a:bodyPr wrap="square" rtlCol="0">
            <a:spAutoFit/>
          </a:bodyPr>
          <a:lstStyle/>
          <a:p>
            <a:pPr marL="342900" indent="-342900">
              <a:buAutoNum type="arabicPeriod"/>
            </a:pPr>
            <a:r>
              <a:rPr lang="en-US" dirty="0"/>
              <a:t>Find light cosmic rays(p) from nearby sites (</a:t>
            </a:r>
            <a:r>
              <a:rPr lang="en-US" dirty="0" err="1"/>
              <a:t>AugerPrime</a:t>
            </a:r>
            <a:r>
              <a:rPr lang="en-US" dirty="0"/>
              <a:t>)</a:t>
            </a:r>
          </a:p>
          <a:p>
            <a:pPr marL="342900" indent="-342900">
              <a:buAutoNum type="arabicPeriod"/>
            </a:pPr>
            <a:endParaRPr lang="en-US" sz="1000" dirty="0"/>
          </a:p>
          <a:p>
            <a:pPr marL="342900" indent="-342900">
              <a:buAutoNum type="arabicPeriod"/>
            </a:pPr>
            <a:r>
              <a:rPr lang="en-US" dirty="0"/>
              <a:t>Find neutral particles as tracers from these sites (at low energy: ACT)</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10" name="Picture 9" descr="hess_snr.jpg">
            <a:extLst>
              <a:ext uri="{FF2B5EF4-FFF2-40B4-BE49-F238E27FC236}">
                <a16:creationId xmlns:a16="http://schemas.microsoft.com/office/drawing/2014/main" id="{8EAD15C4-CA3B-BE4A-A985-38B53CFBE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787781"/>
            <a:ext cx="1998296" cy="1897402"/>
          </a:xfrm>
          <a:prstGeom prst="rect">
            <a:avLst/>
          </a:prstGeom>
        </p:spPr>
      </p:pic>
      <p:sp>
        <p:nvSpPr>
          <p:cNvPr id="11" name="TextBox 10">
            <a:extLst>
              <a:ext uri="{FF2B5EF4-FFF2-40B4-BE49-F238E27FC236}">
                <a16:creationId xmlns:a16="http://schemas.microsoft.com/office/drawing/2014/main" id="{BE9D0984-A1C4-1B47-96D3-87FCCF39E38D}"/>
              </a:ext>
            </a:extLst>
          </p:cNvPr>
          <p:cNvSpPr txBox="1"/>
          <p:nvPr/>
        </p:nvSpPr>
        <p:spPr>
          <a:xfrm>
            <a:off x="1624268" y="5863470"/>
            <a:ext cx="4801956" cy="369332"/>
          </a:xfrm>
          <a:prstGeom prst="rect">
            <a:avLst/>
          </a:prstGeom>
          <a:noFill/>
        </p:spPr>
        <p:txBody>
          <a:bodyPr wrap="none" rtlCol="0">
            <a:spAutoFit/>
          </a:bodyPr>
          <a:lstStyle/>
          <a:p>
            <a:r>
              <a:rPr lang="en-US" b="1" dirty="0"/>
              <a:t>Need for multi-messenger </a:t>
            </a:r>
            <a:r>
              <a:rPr lang="en-US" b="1" dirty="0" err="1"/>
              <a:t>astroparticle</a:t>
            </a:r>
            <a:r>
              <a:rPr lang="en-US" b="1" dirty="0"/>
              <a:t> physics! </a:t>
            </a:r>
          </a:p>
        </p:txBody>
      </p:sp>
      <p:sp>
        <p:nvSpPr>
          <p:cNvPr id="6" name="Slide Number Placeholder 5">
            <a:extLst>
              <a:ext uri="{FF2B5EF4-FFF2-40B4-BE49-F238E27FC236}">
                <a16:creationId xmlns:a16="http://schemas.microsoft.com/office/drawing/2014/main" id="{28C0564A-EBA8-6F4C-8850-64B856AAC9CF}"/>
              </a:ext>
            </a:extLst>
          </p:cNvPr>
          <p:cNvSpPr>
            <a:spLocks noGrp="1"/>
          </p:cNvSpPr>
          <p:nvPr>
            <p:ph type="sldNum" sz="quarter" idx="12"/>
          </p:nvPr>
        </p:nvSpPr>
        <p:spPr/>
        <p:txBody>
          <a:bodyPr/>
          <a:lstStyle/>
          <a:p>
            <a:fld id="{719CE55F-7AC3-3745-9C61-FC6A975654FB}" type="slidenum">
              <a:rPr lang="en-US" smtClean="0"/>
              <a:t>25</a:t>
            </a:fld>
            <a:endParaRPr lang="en-US"/>
          </a:p>
        </p:txBody>
      </p:sp>
    </p:spTree>
    <p:extLst>
      <p:ext uri="{BB962C8B-B14F-4D97-AF65-F5344CB8AC3E}">
        <p14:creationId xmlns:p14="http://schemas.microsoft.com/office/powerpoint/2010/main" val="286728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pic>
        <p:nvPicPr>
          <p:cNvPr id="10" name="Picture 9"/>
          <p:cNvPicPr>
            <a:picLocks noChangeAspect="1"/>
          </p:cNvPicPr>
          <p:nvPr/>
        </p:nvPicPr>
        <p:blipFill>
          <a:blip r:embed="rId2"/>
          <a:stretch>
            <a:fillRect/>
          </a:stretch>
        </p:blipFill>
        <p:spPr>
          <a:xfrm>
            <a:off x="1548110" y="0"/>
            <a:ext cx="9119890" cy="6858000"/>
          </a:xfrm>
          <a:prstGeom prst="rect">
            <a:avLst/>
          </a:prstGeom>
        </p:spPr>
      </p:pic>
      <p:sp>
        <p:nvSpPr>
          <p:cNvPr id="7" name="Slide Number Placeholder 6"/>
          <p:cNvSpPr>
            <a:spLocks noGrp="1"/>
          </p:cNvSpPr>
          <p:nvPr>
            <p:ph type="sldNum" sz="quarter" idx="12"/>
          </p:nvPr>
        </p:nvSpPr>
        <p:spPr/>
        <p:txBody>
          <a:bodyPr/>
          <a:lstStyle/>
          <a:p>
            <a:fld id="{C8E52F16-319A-0B42-930D-568031F8E615}" type="slidenum">
              <a:rPr lang="en-US" smtClean="0"/>
              <a:pPr/>
              <a:t>26</a:t>
            </a:fld>
            <a:endParaRPr lang="en-US"/>
          </a:p>
        </p:txBody>
      </p:sp>
    </p:spTree>
    <p:extLst>
      <p:ext uri="{BB962C8B-B14F-4D97-AF65-F5344CB8AC3E}">
        <p14:creationId xmlns:p14="http://schemas.microsoft.com/office/powerpoint/2010/main" val="178115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7C03-8B00-CC4E-960F-384316249BBF}"/>
              </a:ext>
            </a:extLst>
          </p:cNvPr>
          <p:cNvSpPr>
            <a:spLocks noGrp="1"/>
          </p:cNvSpPr>
          <p:nvPr>
            <p:ph type="title"/>
          </p:nvPr>
        </p:nvSpPr>
        <p:spPr/>
        <p:txBody>
          <a:bodyPr/>
          <a:lstStyle/>
          <a:p>
            <a:r>
              <a:rPr lang="en-US" dirty="0"/>
              <a:t>Greisen 1966</a:t>
            </a:r>
          </a:p>
        </p:txBody>
      </p:sp>
      <p:sp>
        <p:nvSpPr>
          <p:cNvPr id="4" name="Slide Number Placeholder 3">
            <a:extLst>
              <a:ext uri="{FF2B5EF4-FFF2-40B4-BE49-F238E27FC236}">
                <a16:creationId xmlns:a16="http://schemas.microsoft.com/office/drawing/2014/main" id="{71D0EBD0-20DD-3A42-B79D-6C30089E71A3}"/>
              </a:ext>
            </a:extLst>
          </p:cNvPr>
          <p:cNvSpPr>
            <a:spLocks noGrp="1"/>
          </p:cNvSpPr>
          <p:nvPr>
            <p:ph type="sldNum" sz="quarter" idx="12"/>
          </p:nvPr>
        </p:nvSpPr>
        <p:spPr/>
        <p:txBody>
          <a:bodyPr/>
          <a:lstStyle/>
          <a:p>
            <a:fld id="{719CE55F-7AC3-3745-9C61-FC6A975654FB}" type="slidenum">
              <a:rPr lang="en-US" smtClean="0"/>
              <a:t>27</a:t>
            </a:fld>
            <a:endParaRPr lang="en-US"/>
          </a:p>
        </p:txBody>
      </p:sp>
      <p:pic>
        <p:nvPicPr>
          <p:cNvPr id="5" name="Picture 4">
            <a:extLst>
              <a:ext uri="{FF2B5EF4-FFF2-40B4-BE49-F238E27FC236}">
                <a16:creationId xmlns:a16="http://schemas.microsoft.com/office/drawing/2014/main" id="{26278FA6-6471-2A45-A04A-D90E17538DB5}"/>
              </a:ext>
            </a:extLst>
          </p:cNvPr>
          <p:cNvPicPr>
            <a:picLocks noChangeAspect="1"/>
          </p:cNvPicPr>
          <p:nvPr/>
        </p:nvPicPr>
        <p:blipFill>
          <a:blip r:embed="rId2"/>
          <a:stretch>
            <a:fillRect/>
          </a:stretch>
        </p:blipFill>
        <p:spPr>
          <a:xfrm>
            <a:off x="598273" y="1391680"/>
            <a:ext cx="5410200" cy="3086100"/>
          </a:xfrm>
          <a:prstGeom prst="rect">
            <a:avLst/>
          </a:prstGeom>
        </p:spPr>
      </p:pic>
      <p:pic>
        <p:nvPicPr>
          <p:cNvPr id="6" name="Picture 5">
            <a:extLst>
              <a:ext uri="{FF2B5EF4-FFF2-40B4-BE49-F238E27FC236}">
                <a16:creationId xmlns:a16="http://schemas.microsoft.com/office/drawing/2014/main" id="{E1A11132-7F36-E241-8F00-1F9B2B75CD10}"/>
              </a:ext>
            </a:extLst>
          </p:cNvPr>
          <p:cNvPicPr>
            <a:picLocks noChangeAspect="1"/>
          </p:cNvPicPr>
          <p:nvPr/>
        </p:nvPicPr>
        <p:blipFill>
          <a:blip r:embed="rId3"/>
          <a:stretch>
            <a:fillRect/>
          </a:stretch>
        </p:blipFill>
        <p:spPr>
          <a:xfrm>
            <a:off x="642037" y="4477780"/>
            <a:ext cx="5359400" cy="1689100"/>
          </a:xfrm>
          <a:prstGeom prst="rect">
            <a:avLst/>
          </a:prstGeom>
        </p:spPr>
      </p:pic>
      <p:pic>
        <p:nvPicPr>
          <p:cNvPr id="7" name="Picture 6">
            <a:extLst>
              <a:ext uri="{FF2B5EF4-FFF2-40B4-BE49-F238E27FC236}">
                <a16:creationId xmlns:a16="http://schemas.microsoft.com/office/drawing/2014/main" id="{2F0D96A7-0C31-0446-B7F9-F596EA2B94D0}"/>
              </a:ext>
            </a:extLst>
          </p:cNvPr>
          <p:cNvPicPr>
            <a:picLocks noChangeAspect="1"/>
          </p:cNvPicPr>
          <p:nvPr/>
        </p:nvPicPr>
        <p:blipFill>
          <a:blip r:embed="rId4"/>
          <a:stretch>
            <a:fillRect/>
          </a:stretch>
        </p:blipFill>
        <p:spPr>
          <a:xfrm>
            <a:off x="6096000" y="1391680"/>
            <a:ext cx="5511800" cy="3086100"/>
          </a:xfrm>
          <a:prstGeom prst="rect">
            <a:avLst/>
          </a:prstGeom>
        </p:spPr>
      </p:pic>
      <p:sp>
        <p:nvSpPr>
          <p:cNvPr id="8" name="TextBox 7">
            <a:extLst>
              <a:ext uri="{FF2B5EF4-FFF2-40B4-BE49-F238E27FC236}">
                <a16:creationId xmlns:a16="http://schemas.microsoft.com/office/drawing/2014/main" id="{F6A6C4AA-B19E-6340-AFCA-A667563BA78B}"/>
              </a:ext>
            </a:extLst>
          </p:cNvPr>
          <p:cNvSpPr txBox="1"/>
          <p:nvPr/>
        </p:nvSpPr>
        <p:spPr>
          <a:xfrm>
            <a:off x="6478991" y="4658497"/>
            <a:ext cx="2131609" cy="369332"/>
          </a:xfrm>
          <a:prstGeom prst="rect">
            <a:avLst/>
          </a:prstGeom>
          <a:noFill/>
        </p:spPr>
        <p:txBody>
          <a:bodyPr wrap="none" rtlCol="0">
            <a:spAutoFit/>
          </a:bodyPr>
          <a:lstStyle/>
          <a:p>
            <a:r>
              <a:rPr lang="en-US" dirty="0">
                <a:solidFill>
                  <a:srgbClr val="FF0000"/>
                </a:solidFill>
              </a:rPr>
              <a:t>Phys rev letters 1966</a:t>
            </a:r>
          </a:p>
        </p:txBody>
      </p:sp>
    </p:spTree>
    <p:extLst>
      <p:ext uri="{BB962C8B-B14F-4D97-AF65-F5344CB8AC3E}">
        <p14:creationId xmlns:p14="http://schemas.microsoft.com/office/powerpoint/2010/main" val="13068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Nuclei and the CMB</a:t>
            </a:r>
          </a:p>
        </p:txBody>
      </p:sp>
      <p:sp>
        <p:nvSpPr>
          <p:cNvPr id="3" name="Content Placeholder 2"/>
          <p:cNvSpPr>
            <a:spLocks noGrp="1"/>
          </p:cNvSpPr>
          <p:nvPr>
            <p:ph idx="1"/>
          </p:nvPr>
        </p:nvSpPr>
        <p:spPr>
          <a:xfrm>
            <a:off x="1418968" y="1402491"/>
            <a:ext cx="8686800" cy="4639962"/>
          </a:xfrm>
        </p:spPr>
        <p:txBody>
          <a:bodyPr>
            <a:normAutofit/>
          </a:bodyPr>
          <a:lstStyle/>
          <a:p>
            <a:r>
              <a:rPr lang="en-US" dirty="0"/>
              <a:t>Binding energy: </a:t>
            </a:r>
          </a:p>
          <a:p>
            <a:pPr marL="457200" lvl="1" indent="0">
              <a:buNone/>
            </a:pPr>
            <a:r>
              <a:rPr lang="en-US" dirty="0" err="1"/>
              <a:t>E</a:t>
            </a:r>
            <a:r>
              <a:rPr lang="en-US" baseline="-25000" dirty="0" err="1"/>
              <a:t>b</a:t>
            </a:r>
            <a:r>
              <a:rPr lang="en-US" dirty="0"/>
              <a:t> = ΔM</a:t>
            </a:r>
            <a:r>
              <a:rPr lang="en-US" baseline="-25000" dirty="0"/>
              <a:t>A </a:t>
            </a:r>
            <a:r>
              <a:rPr lang="en-US" dirty="0"/>
              <a:t>= </a:t>
            </a:r>
            <a:r>
              <a:rPr lang="en-US" dirty="0" err="1"/>
              <a:t>Zm</a:t>
            </a:r>
            <a:r>
              <a:rPr lang="en-US" baseline="-25000" dirty="0" err="1"/>
              <a:t>p</a:t>
            </a:r>
            <a:r>
              <a:rPr lang="en-US" dirty="0"/>
              <a:t> + N </a:t>
            </a:r>
            <a:r>
              <a:rPr lang="en-US" dirty="0" err="1"/>
              <a:t>m</a:t>
            </a:r>
            <a:r>
              <a:rPr lang="en-US" baseline="-25000" dirty="0" err="1"/>
              <a:t>n</a:t>
            </a:r>
            <a:r>
              <a:rPr lang="en-US" dirty="0"/>
              <a:t> - MA</a:t>
            </a:r>
          </a:p>
          <a:p>
            <a:r>
              <a:rPr lang="en-US" dirty="0"/>
              <a:t>Using semi-</a:t>
            </a:r>
            <a:r>
              <a:rPr lang="en-US" dirty="0" err="1"/>
              <a:t>emperical</a:t>
            </a:r>
            <a:r>
              <a:rPr lang="en-US" dirty="0"/>
              <a:t> mass formula (</a:t>
            </a:r>
            <a:r>
              <a:rPr lang="en-US" dirty="0" err="1"/>
              <a:t>Weizsäcker</a:t>
            </a:r>
            <a:r>
              <a:rPr lang="en-US" dirty="0"/>
              <a:t>)</a:t>
            </a:r>
          </a:p>
          <a:p>
            <a:pPr lvl="1"/>
            <a:r>
              <a:rPr lang="en-US" dirty="0" err="1"/>
              <a:t>E</a:t>
            </a:r>
            <a:r>
              <a:rPr lang="en-US" baseline="-25000" dirty="0" err="1"/>
              <a:t>b</a:t>
            </a:r>
            <a:r>
              <a:rPr lang="en-US" dirty="0"/>
              <a:t>(A) = A[15.8 – 18.3A</a:t>
            </a:r>
            <a:r>
              <a:rPr lang="en-US" baseline="30000" dirty="0"/>
              <a:t>-1/3</a:t>
            </a:r>
            <a:r>
              <a:rPr lang="en-US" dirty="0"/>
              <a:t> – 0.18 A</a:t>
            </a:r>
            <a:r>
              <a:rPr lang="en-US" baseline="30000" dirty="0"/>
              <a:t>2/3</a:t>
            </a:r>
            <a:r>
              <a:rPr lang="en-US" dirty="0"/>
              <a:t> +1.3 10</a:t>
            </a:r>
            <a:r>
              <a:rPr lang="en-US" baseline="30000" dirty="0"/>
              <a:t>-3</a:t>
            </a:r>
            <a:r>
              <a:rPr lang="en-US" dirty="0"/>
              <a:t>A</a:t>
            </a:r>
            <a:r>
              <a:rPr lang="en-US" baseline="30000" dirty="0"/>
              <a:t>4/3</a:t>
            </a:r>
            <a:r>
              <a:rPr lang="en-US" dirty="0"/>
              <a:t> – 6.4 10</a:t>
            </a:r>
            <a:r>
              <a:rPr lang="en-US" baseline="30000" dirty="0"/>
              <a:t>-6</a:t>
            </a:r>
            <a:r>
              <a:rPr lang="en-US" dirty="0"/>
              <a:t>A</a:t>
            </a:r>
            <a:r>
              <a:rPr lang="en-US" baseline="30000" dirty="0"/>
              <a:t>2</a:t>
            </a:r>
            <a:r>
              <a:rPr lang="en-US" dirty="0"/>
              <a:t>]</a:t>
            </a:r>
          </a:p>
          <a:p>
            <a:r>
              <a:rPr lang="en-US" dirty="0"/>
              <a:t>This is about 20 </a:t>
            </a:r>
            <a:r>
              <a:rPr lang="en-US" dirty="0" err="1"/>
              <a:t>MeV</a:t>
            </a:r>
            <a:r>
              <a:rPr lang="en-US" dirty="0"/>
              <a:t>/nucleon</a:t>
            </a:r>
          </a:p>
          <a:p>
            <a:r>
              <a:rPr lang="en-US" dirty="0"/>
              <a:t>The 20 </a:t>
            </a:r>
            <a:r>
              <a:rPr lang="en-US" dirty="0" err="1"/>
              <a:t>MeV</a:t>
            </a:r>
            <a:r>
              <a:rPr lang="en-US" dirty="0"/>
              <a:t> could be obtained from the photon in the frame in which the nucleus is at rest</a:t>
            </a:r>
          </a:p>
          <a:p>
            <a:pPr lvl="1"/>
            <a:r>
              <a:rPr lang="en-US" dirty="0"/>
              <a:t>photon energy is boosted by a factor of (1+βcos(</a:t>
            </a:r>
            <a:r>
              <a:rPr lang="en-US" dirty="0">
                <a:latin typeface="Lucida Grande"/>
                <a:ea typeface="Lucida Grande"/>
                <a:cs typeface="Lucida Grande"/>
              </a:rPr>
              <a:t>ϕ</a:t>
            </a:r>
            <a:r>
              <a:rPr lang="en-US" dirty="0"/>
              <a:t>))γ</a:t>
            </a:r>
          </a:p>
        </p:txBody>
      </p:sp>
      <p:sp>
        <p:nvSpPr>
          <p:cNvPr id="7" name="Slide Number Placeholder 6"/>
          <p:cNvSpPr>
            <a:spLocks noGrp="1"/>
          </p:cNvSpPr>
          <p:nvPr>
            <p:ph type="sldNum" sz="quarter" idx="12"/>
          </p:nvPr>
        </p:nvSpPr>
        <p:spPr/>
        <p:txBody>
          <a:bodyPr/>
          <a:lstStyle/>
          <a:p>
            <a:fld id="{C8E52F16-319A-0B42-930D-568031F8E615}" type="slidenum">
              <a:rPr lang="en-US" smtClean="0"/>
              <a:pPr/>
              <a:t>28</a:t>
            </a:fld>
            <a:endParaRPr lang="en-US"/>
          </a:p>
        </p:txBody>
      </p:sp>
    </p:spTree>
    <p:extLst>
      <p:ext uri="{BB962C8B-B14F-4D97-AF65-F5344CB8AC3E}">
        <p14:creationId xmlns:p14="http://schemas.microsoft.com/office/powerpoint/2010/main" val="2642253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2" descr="cobe_spectrum"/>
          <p:cNvPicPr>
            <a:picLocks noChangeAspect="1" noChangeArrowheads="1"/>
          </p:cNvPicPr>
          <p:nvPr/>
        </p:nvPicPr>
        <p:blipFill>
          <a:blip r:embed="rId3">
            <a:clrChange>
              <a:clrFrom>
                <a:srgbClr val="FFFFFF"/>
              </a:clrFrom>
              <a:clrTo>
                <a:srgbClr val="FFFFFF">
                  <a:alpha val="0"/>
                </a:srgbClr>
              </a:clrTo>
            </a:clrChange>
          </a:blip>
          <a:srcRect l="223" b="38715"/>
          <a:stretch>
            <a:fillRect/>
          </a:stretch>
        </p:blipFill>
        <p:spPr bwMode="auto">
          <a:xfrm>
            <a:off x="1524000" y="2286001"/>
            <a:ext cx="6415088" cy="3724275"/>
          </a:xfrm>
          <a:prstGeom prst="rect">
            <a:avLst/>
          </a:prstGeom>
          <a:noFill/>
        </p:spPr>
      </p:pic>
      <p:sp>
        <p:nvSpPr>
          <p:cNvPr id="549891" name="Text Box 3"/>
          <p:cNvSpPr txBox="1">
            <a:spLocks noChangeArrowheads="1"/>
          </p:cNvSpPr>
          <p:nvPr/>
        </p:nvSpPr>
        <p:spPr bwMode="auto">
          <a:xfrm>
            <a:off x="5029200" y="4191001"/>
            <a:ext cx="3429000" cy="3667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latin typeface="Arial" charset="0"/>
            </a:endParaRPr>
          </a:p>
        </p:txBody>
      </p:sp>
      <p:sp>
        <p:nvSpPr>
          <p:cNvPr id="549892" name="Text Box 4"/>
          <p:cNvSpPr txBox="1">
            <a:spLocks noChangeArrowheads="1"/>
          </p:cNvSpPr>
          <p:nvPr/>
        </p:nvSpPr>
        <p:spPr bwMode="auto">
          <a:xfrm>
            <a:off x="1752600" y="5943601"/>
            <a:ext cx="5562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Arial" charset="0"/>
              </a:rPr>
              <a:t>frequency (1/cm)   5              10            15            20</a:t>
            </a:r>
          </a:p>
        </p:txBody>
      </p:sp>
      <p:sp>
        <p:nvSpPr>
          <p:cNvPr id="549893" name="Line 5"/>
          <p:cNvSpPr>
            <a:spLocks noChangeShapeType="1"/>
          </p:cNvSpPr>
          <p:nvPr/>
        </p:nvSpPr>
        <p:spPr bwMode="auto">
          <a:xfrm>
            <a:off x="2971800" y="2743200"/>
            <a:ext cx="0" cy="327660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49894" name="Line 6"/>
          <p:cNvSpPr>
            <a:spLocks noChangeShapeType="1"/>
          </p:cNvSpPr>
          <p:nvPr/>
        </p:nvSpPr>
        <p:spPr bwMode="auto">
          <a:xfrm flipV="1">
            <a:off x="3810000" y="2743200"/>
            <a:ext cx="0" cy="327660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49895" name="Line 7"/>
          <p:cNvSpPr>
            <a:spLocks noChangeShapeType="1"/>
          </p:cNvSpPr>
          <p:nvPr/>
        </p:nvSpPr>
        <p:spPr bwMode="auto">
          <a:xfrm flipV="1">
            <a:off x="6934200" y="2743200"/>
            <a:ext cx="0" cy="327660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549896" name="Text Box 8"/>
          <p:cNvSpPr txBox="1">
            <a:spLocks noChangeArrowheads="1"/>
          </p:cNvSpPr>
          <p:nvPr/>
        </p:nvSpPr>
        <p:spPr bwMode="auto">
          <a:xfrm>
            <a:off x="2743200" y="6400801"/>
            <a:ext cx="4800600" cy="3667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latin typeface="Arial" charset="0"/>
            </a:endParaRPr>
          </a:p>
        </p:txBody>
      </p:sp>
      <p:sp>
        <p:nvSpPr>
          <p:cNvPr id="549897" name="Text Box 9"/>
          <p:cNvSpPr txBox="1">
            <a:spLocks noChangeArrowheads="1"/>
          </p:cNvSpPr>
          <p:nvPr/>
        </p:nvSpPr>
        <p:spPr bwMode="auto">
          <a:xfrm>
            <a:off x="2667000" y="6400801"/>
            <a:ext cx="464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Arial" charset="0"/>
              </a:rPr>
              <a:t>He         CNO                                           Fe</a:t>
            </a:r>
          </a:p>
        </p:txBody>
      </p:sp>
      <p:sp>
        <p:nvSpPr>
          <p:cNvPr id="549898" name="Text Box 10"/>
          <p:cNvSpPr txBox="1">
            <a:spLocks noChangeArrowheads="1"/>
          </p:cNvSpPr>
          <p:nvPr/>
        </p:nvSpPr>
        <p:spPr bwMode="auto">
          <a:xfrm>
            <a:off x="7315200" y="1908750"/>
            <a:ext cx="3200400" cy="43396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dirty="0"/>
              <a:t>At 55 </a:t>
            </a:r>
            <a:r>
              <a:rPr lang="en-US" sz="2400" dirty="0" err="1"/>
              <a:t>EeV</a:t>
            </a:r>
            <a:r>
              <a:rPr lang="en-US" sz="2400" dirty="0"/>
              <a:t>, the CMB photon energy needed for </a:t>
            </a:r>
            <a:r>
              <a:rPr lang="en-US" sz="2400" dirty="0" err="1"/>
              <a:t>photodisintegrating</a:t>
            </a:r>
            <a:r>
              <a:rPr lang="en-US" sz="2400" dirty="0"/>
              <a:t> a nucleus depends on the Lorentz gamma factor, hence on the nuclear mass.</a:t>
            </a:r>
          </a:p>
          <a:p>
            <a:pPr>
              <a:spcBef>
                <a:spcPct val="50000"/>
              </a:spcBef>
            </a:pPr>
            <a:r>
              <a:rPr lang="en-US" sz="2400" dirty="0">
                <a:solidFill>
                  <a:srgbClr val="990000"/>
                </a:solidFill>
              </a:rPr>
              <a:t>The minimum CMB photon energies are shown for He, CNO, and Fe</a:t>
            </a:r>
          </a:p>
        </p:txBody>
      </p:sp>
      <p:sp>
        <p:nvSpPr>
          <p:cNvPr id="549899" name="Line 11"/>
          <p:cNvSpPr>
            <a:spLocks noChangeShapeType="1"/>
          </p:cNvSpPr>
          <p:nvPr/>
        </p:nvSpPr>
        <p:spPr bwMode="auto">
          <a:xfrm>
            <a:off x="2971800" y="4038600"/>
            <a:ext cx="3048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549900" name="Line 12"/>
          <p:cNvSpPr>
            <a:spLocks noChangeShapeType="1"/>
          </p:cNvSpPr>
          <p:nvPr/>
        </p:nvSpPr>
        <p:spPr bwMode="auto">
          <a:xfrm>
            <a:off x="3810000" y="4038600"/>
            <a:ext cx="3048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549901" name="Line 13"/>
          <p:cNvSpPr>
            <a:spLocks noChangeShapeType="1"/>
          </p:cNvSpPr>
          <p:nvPr/>
        </p:nvSpPr>
        <p:spPr bwMode="auto">
          <a:xfrm>
            <a:off x="6934200" y="4038600"/>
            <a:ext cx="3048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549902" name="Text Box 14"/>
          <p:cNvSpPr txBox="1">
            <a:spLocks noChangeArrowheads="1"/>
          </p:cNvSpPr>
          <p:nvPr/>
        </p:nvSpPr>
        <p:spPr bwMode="auto">
          <a:xfrm>
            <a:off x="2286000" y="933272"/>
            <a:ext cx="6705600" cy="120032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solidFill>
                  <a:schemeClr val="accent2"/>
                </a:solidFill>
              </a:rPr>
              <a:t>At 55 </a:t>
            </a:r>
            <a:r>
              <a:rPr lang="en-US" sz="2400" dirty="0" err="1">
                <a:solidFill>
                  <a:schemeClr val="accent2"/>
                </a:solidFill>
              </a:rPr>
              <a:t>EeV</a:t>
            </a:r>
            <a:r>
              <a:rPr lang="en-US" sz="2400" dirty="0">
                <a:solidFill>
                  <a:schemeClr val="accent2"/>
                </a:solidFill>
              </a:rPr>
              <a:t>, iron travels approximately as far as protons, but lighter nuclei lose energy rapidly by photodisintegration.</a:t>
            </a:r>
          </a:p>
        </p:txBody>
      </p:sp>
      <p:sp>
        <p:nvSpPr>
          <p:cNvPr id="16" name="Title 1"/>
          <p:cNvSpPr txBox="1">
            <a:spLocks/>
          </p:cNvSpPr>
          <p:nvPr/>
        </p:nvSpPr>
        <p:spPr bwMode="auto">
          <a:xfrm>
            <a:off x="2209800" y="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400" kern="0">
                <a:solidFill>
                  <a:schemeClr val="tx2"/>
                </a:solidFill>
                <a:latin typeface="+mj-lt"/>
                <a:ea typeface="+mj-ea"/>
                <a:cs typeface="+mj-cs"/>
              </a:rPr>
              <a:t>Nuclei and the CMB</a:t>
            </a:r>
            <a:endParaRPr lang="en-US" sz="4400" kern="0" dirty="0">
              <a:solidFill>
                <a:schemeClr val="tx2"/>
              </a:solidFill>
              <a:latin typeface="+mj-lt"/>
              <a:ea typeface="+mj-ea"/>
              <a:cs typeface="+mj-cs"/>
            </a:endParaRPr>
          </a:p>
        </p:txBody>
      </p:sp>
      <p:sp>
        <p:nvSpPr>
          <p:cNvPr id="19" name="Slide Number Placeholder 18"/>
          <p:cNvSpPr>
            <a:spLocks noGrp="1"/>
          </p:cNvSpPr>
          <p:nvPr>
            <p:ph type="sldNum" sz="quarter" idx="12"/>
          </p:nvPr>
        </p:nvSpPr>
        <p:spPr/>
        <p:txBody>
          <a:bodyPr/>
          <a:lstStyle/>
          <a:p>
            <a:fld id="{1F1A69A8-26F8-984B-8168-05D4198852C1}" type="slidenum">
              <a:rPr lang="en-US" smtClean="0"/>
              <a:pPr/>
              <a:t>29</a:t>
            </a:fld>
            <a:endParaRPr lang="en-US"/>
          </a:p>
        </p:txBody>
      </p:sp>
    </p:spTree>
    <p:extLst>
      <p:ext uri="{BB962C8B-B14F-4D97-AF65-F5344CB8AC3E}">
        <p14:creationId xmlns:p14="http://schemas.microsoft.com/office/powerpoint/2010/main" val="413290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032001" y="3792539"/>
            <a:ext cx="6238875" cy="2814637"/>
          </a:xfrm>
          <a:prstGeom prst="rect">
            <a:avLst/>
          </a:prstGeom>
          <a:noFill/>
          <a:ln w="9525">
            <a:solidFill>
              <a:schemeClr val="bg1"/>
            </a:solidFill>
            <a:miter lim="800000"/>
            <a:headEnd/>
            <a:tailEnd/>
          </a:ln>
        </p:spPr>
        <p:txBody>
          <a:bodyPr wrap="none">
            <a:prstTxWarp prst="textNoShape">
              <a:avLst/>
            </a:prstTxWarp>
            <a:spAutoFit/>
          </a:bodyPr>
          <a:lstStyle/>
          <a:p>
            <a:r>
              <a:rPr lang="en-US" sz="2000" b="1" dirty="0">
                <a:solidFill>
                  <a:srgbClr val="CC3399"/>
                </a:solidFill>
                <a:latin typeface="Times New Roman" pitchFamily="-65" charset="0"/>
              </a:rPr>
              <a:t>         </a:t>
            </a:r>
            <a:r>
              <a:rPr lang="en-US" sz="2800" b="1" dirty="0">
                <a:solidFill>
                  <a:srgbClr val="CC3399"/>
                </a:solidFill>
                <a:latin typeface="Times New Roman" pitchFamily="-65" charset="0"/>
              </a:rPr>
              <a:t>1909</a:t>
            </a:r>
            <a:r>
              <a:rPr lang="en-US" sz="2000" dirty="0">
                <a:latin typeface="Times New Roman" pitchFamily="-65" charset="0"/>
              </a:rPr>
              <a:t>      Taking his ionization chamber </a:t>
            </a:r>
          </a:p>
          <a:p>
            <a:r>
              <a:rPr lang="en-US" sz="2000" dirty="0">
                <a:latin typeface="Times New Roman" pitchFamily="-65" charset="0"/>
              </a:rPr>
              <a:t>                       first to the top of the Eiffel Tower </a:t>
            </a:r>
          </a:p>
          <a:p>
            <a:r>
              <a:rPr lang="en-US" sz="2000" dirty="0">
                <a:latin typeface="Times New Roman" pitchFamily="-65" charset="0"/>
              </a:rPr>
              <a:t>                                           (</a:t>
            </a:r>
            <a:r>
              <a:rPr lang="en-US" sz="2000" dirty="0">
                <a:solidFill>
                  <a:srgbClr val="0000FF"/>
                </a:solidFill>
                <a:latin typeface="Times New Roman" pitchFamily="-65" charset="0"/>
              </a:rPr>
              <a:t>275 m</a:t>
            </a:r>
            <a:r>
              <a:rPr lang="en-US" sz="2000" dirty="0">
                <a:latin typeface="Times New Roman" pitchFamily="-65" charset="0"/>
              </a:rPr>
              <a:t>) </a:t>
            </a:r>
          </a:p>
          <a:p>
            <a:r>
              <a:rPr lang="en-US" sz="2000" dirty="0">
                <a:latin typeface="Times New Roman" pitchFamily="-65" charset="0"/>
              </a:rPr>
              <a:t>         </a:t>
            </a:r>
            <a:r>
              <a:rPr lang="en-US" sz="2000" b="1" dirty="0">
                <a:solidFill>
                  <a:srgbClr val="0000FF"/>
                </a:solidFill>
                <a:latin typeface="Times New Roman" pitchFamily="-65" charset="0"/>
              </a:rPr>
              <a:t>Wulf</a:t>
            </a:r>
            <a:r>
              <a:rPr lang="en-US" sz="2000" dirty="0">
                <a:latin typeface="Times New Roman" pitchFamily="-65" charset="0"/>
              </a:rPr>
              <a:t> observed a drop in the discharge rate.</a:t>
            </a:r>
          </a:p>
          <a:p>
            <a:r>
              <a:rPr lang="en-US" sz="1000" dirty="0">
                <a:latin typeface="Times New Roman" pitchFamily="-65" charset="0"/>
              </a:rPr>
              <a:t> </a:t>
            </a:r>
            <a:endParaRPr lang="en-US" sz="2000" dirty="0">
              <a:latin typeface="Times New Roman" pitchFamily="-65" charset="0"/>
            </a:endParaRPr>
          </a:p>
          <a:p>
            <a:r>
              <a:rPr lang="en-US" sz="2000" dirty="0">
                <a:latin typeface="Times New Roman" pitchFamily="-65" charset="0"/>
              </a:rPr>
              <a:t>Familiar with the penetrability of radioactive </a:t>
            </a:r>
            <a:r>
              <a:rPr lang="en-US" sz="2000" b="1" dirty="0">
                <a:solidFill>
                  <a:srgbClr val="CC3399"/>
                </a:solidFill>
                <a:latin typeface="Times New Roman" pitchFamily="-65" charset="0"/>
                <a:sym typeface="Symbol" pitchFamily="-65" charset="2"/>
              </a:rPr>
              <a:t></a:t>
            </a:r>
            <a:r>
              <a:rPr lang="en-US" sz="2000" b="1" dirty="0">
                <a:solidFill>
                  <a:srgbClr val="CC3399"/>
                </a:solidFill>
                <a:latin typeface="Times New Roman" pitchFamily="-65" charset="0"/>
              </a:rPr>
              <a:t>  </a:t>
            </a:r>
            <a:r>
              <a:rPr lang="en-US" sz="2000" dirty="0">
                <a:solidFill>
                  <a:schemeClr val="tx2"/>
                </a:solidFill>
                <a:latin typeface="Times New Roman" pitchFamily="-65" charset="0"/>
              </a:rPr>
              <a:t>rays, </a:t>
            </a:r>
          </a:p>
          <a:p>
            <a:r>
              <a:rPr lang="en-US" sz="2000" dirty="0">
                <a:solidFill>
                  <a:schemeClr val="tx2"/>
                </a:solidFill>
                <a:latin typeface="Times New Roman" pitchFamily="-65" charset="0"/>
              </a:rPr>
              <a:t>Wulf expected any ionizing effects due to natural radiation </a:t>
            </a:r>
          </a:p>
          <a:p>
            <a:r>
              <a:rPr lang="en-US" sz="2000" dirty="0">
                <a:solidFill>
                  <a:schemeClr val="tx2"/>
                </a:solidFill>
                <a:latin typeface="Times New Roman" pitchFamily="-65" charset="0"/>
              </a:rPr>
              <a:t>from the ground, would have been heavily absorbed by the </a:t>
            </a:r>
          </a:p>
          <a:p>
            <a:r>
              <a:rPr lang="en-US" sz="2000" dirty="0">
                <a:solidFill>
                  <a:schemeClr val="tx2"/>
                </a:solidFill>
                <a:latin typeface="Times New Roman" pitchFamily="-65" charset="0"/>
              </a:rPr>
              <a:t>                       “shielding” layers of air.</a:t>
            </a:r>
            <a:endParaRPr lang="en-US" sz="2000" dirty="0">
              <a:latin typeface="Times New Roman" pitchFamily="-65" charset="0"/>
            </a:endParaRPr>
          </a:p>
        </p:txBody>
      </p:sp>
      <p:pic>
        <p:nvPicPr>
          <p:cNvPr id="16387" name="Picture 3" descr="Eiffel2"/>
          <p:cNvPicPr>
            <a:picLocks noChangeAspect="1" noChangeArrowheads="1"/>
          </p:cNvPicPr>
          <p:nvPr/>
        </p:nvPicPr>
        <p:blipFill>
          <a:blip r:embed="rId2"/>
          <a:srcRect/>
          <a:stretch>
            <a:fillRect/>
          </a:stretch>
        </p:blipFill>
        <p:spPr bwMode="auto">
          <a:xfrm>
            <a:off x="3962400" y="114300"/>
            <a:ext cx="4578350" cy="3429000"/>
          </a:xfrm>
          <a:prstGeom prst="rect">
            <a:avLst/>
          </a:prstGeom>
          <a:noFill/>
          <a:ln w="9525">
            <a:noFill/>
            <a:miter lim="800000"/>
            <a:headEnd/>
            <a:tailEnd/>
          </a:ln>
        </p:spPr>
      </p:pic>
      <p:sp>
        <p:nvSpPr>
          <p:cNvPr id="7" name="Slide Number Placeholder 6">
            <a:extLst>
              <a:ext uri="{FF2B5EF4-FFF2-40B4-BE49-F238E27FC236}">
                <a16:creationId xmlns:a16="http://schemas.microsoft.com/office/drawing/2014/main" id="{22136809-903B-C846-B2B1-0CE9C9A93A78}"/>
              </a:ext>
            </a:extLst>
          </p:cNvPr>
          <p:cNvSpPr>
            <a:spLocks noGrp="1"/>
          </p:cNvSpPr>
          <p:nvPr>
            <p:ph type="sldNum" sz="quarter" idx="12"/>
          </p:nvPr>
        </p:nvSpPr>
        <p:spPr/>
        <p:txBody>
          <a:bodyPr/>
          <a:lstStyle/>
          <a:p>
            <a:fld id="{719CE55F-7AC3-3745-9C61-FC6A975654FB}" type="slidenum">
              <a:rPr lang="en-US" smtClean="0"/>
              <a:t>3</a:t>
            </a:fld>
            <a:endParaRPr lang="en-US"/>
          </a:p>
        </p:txBody>
      </p:sp>
    </p:spTree>
    <p:extLst>
      <p:ext uri="{BB962C8B-B14F-4D97-AF65-F5344CB8AC3E}">
        <p14:creationId xmlns:p14="http://schemas.microsoft.com/office/powerpoint/2010/main" val="2415324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3"/>
          <p:cNvSpPr>
            <a:spLocks noGrp="1" noChangeArrowheads="1"/>
          </p:cNvSpPr>
          <p:nvPr>
            <p:ph type="title"/>
          </p:nvPr>
        </p:nvSpPr>
        <p:spPr>
          <a:xfrm>
            <a:off x="2209800" y="76200"/>
            <a:ext cx="7772400" cy="609600"/>
          </a:xfrm>
        </p:spPr>
        <p:txBody>
          <a:bodyPr>
            <a:normAutofit fontScale="90000"/>
          </a:bodyPr>
          <a:lstStyle/>
          <a:p>
            <a:pPr eaLnBrk="1" hangingPunct="1"/>
            <a:r>
              <a:rPr lang="en-US">
                <a:ea typeface="ＭＳ Ｐゴシック" pitchFamily="-65" charset="-128"/>
                <a:cs typeface="ＭＳ Ｐゴシック" pitchFamily="-65" charset="-128"/>
              </a:rPr>
              <a:t>The GZK-distances</a:t>
            </a:r>
          </a:p>
        </p:txBody>
      </p:sp>
      <p:sp>
        <p:nvSpPr>
          <p:cNvPr id="60421" name="Text Box 5"/>
          <p:cNvSpPr txBox="1">
            <a:spLocks noChangeArrowheads="1"/>
          </p:cNvSpPr>
          <p:nvPr/>
        </p:nvSpPr>
        <p:spPr bwMode="auto">
          <a:xfrm>
            <a:off x="4876801" y="1371600"/>
            <a:ext cx="2087687" cy="369332"/>
          </a:xfrm>
          <a:prstGeom prst="rect">
            <a:avLst/>
          </a:prstGeom>
          <a:noFill/>
          <a:ln w="9525">
            <a:noFill/>
            <a:miter lim="800000"/>
            <a:headEnd/>
            <a:tailEnd/>
          </a:ln>
        </p:spPr>
        <p:txBody>
          <a:bodyPr wrap="none">
            <a:prstTxWarp prst="textNoShape">
              <a:avLst/>
            </a:prstTxWarp>
            <a:spAutoFit/>
          </a:bodyPr>
          <a:lstStyle/>
          <a:p>
            <a:r>
              <a:rPr lang="en-US" b="1" i="1">
                <a:solidFill>
                  <a:schemeClr val="bg1"/>
                </a:solidFill>
              </a:rPr>
              <a:t>P. Gorham, SSI 2007</a:t>
            </a:r>
            <a:endParaRPr lang="en-US"/>
          </a:p>
        </p:txBody>
      </p:sp>
      <p:pic>
        <p:nvPicPr>
          <p:cNvPr id="60422" name="Picture 7"/>
          <p:cNvPicPr>
            <a:picLocks noChangeAspect="1"/>
          </p:cNvPicPr>
          <p:nvPr/>
        </p:nvPicPr>
        <p:blipFill>
          <a:blip r:embed="rId2"/>
          <a:srcRect/>
          <a:stretch>
            <a:fillRect/>
          </a:stretch>
        </p:blipFill>
        <p:spPr bwMode="auto">
          <a:xfrm>
            <a:off x="898087" y="1447800"/>
            <a:ext cx="9717528" cy="4444314"/>
          </a:xfrm>
          <a:prstGeom prst="rect">
            <a:avLst/>
          </a:prstGeom>
          <a:noFill/>
          <a:ln w="9525">
            <a:noFill/>
            <a:miter lim="800000"/>
            <a:headEnd/>
            <a:tailEnd/>
          </a:ln>
        </p:spPr>
      </p:pic>
      <p:sp>
        <p:nvSpPr>
          <p:cNvPr id="60423" name="Text Box 6"/>
          <p:cNvSpPr txBox="1">
            <a:spLocks noChangeArrowheads="1"/>
          </p:cNvSpPr>
          <p:nvPr/>
        </p:nvSpPr>
        <p:spPr bwMode="auto">
          <a:xfrm>
            <a:off x="4495801" y="1447800"/>
            <a:ext cx="3311291" cy="369332"/>
          </a:xfrm>
          <a:prstGeom prst="rect">
            <a:avLst/>
          </a:prstGeom>
          <a:noFill/>
          <a:ln w="9525">
            <a:noFill/>
            <a:miter lim="800000"/>
            <a:headEnd/>
            <a:tailEnd/>
          </a:ln>
        </p:spPr>
        <p:txBody>
          <a:bodyPr wrap="none">
            <a:prstTxWarp prst="textNoShape">
              <a:avLst/>
            </a:prstTxWarp>
            <a:spAutoFit/>
          </a:bodyPr>
          <a:lstStyle/>
          <a:p>
            <a:r>
              <a:rPr lang="en-US" b="1" i="1">
                <a:solidFill>
                  <a:schemeClr val="bg1"/>
                </a:solidFill>
              </a:rPr>
              <a:t>D. Allard et al., JCAP 0810 (2008)</a:t>
            </a:r>
            <a:endParaRPr lang="en-US"/>
          </a:p>
        </p:txBody>
      </p:sp>
      <p:sp>
        <p:nvSpPr>
          <p:cNvPr id="9" name="Slide Number Placeholder 8"/>
          <p:cNvSpPr>
            <a:spLocks noGrp="1"/>
          </p:cNvSpPr>
          <p:nvPr>
            <p:ph type="sldNum" sz="quarter" idx="12"/>
          </p:nvPr>
        </p:nvSpPr>
        <p:spPr/>
        <p:txBody>
          <a:bodyPr/>
          <a:lstStyle/>
          <a:p>
            <a:fld id="{1F1A69A8-26F8-984B-8168-05D4198852C1}" type="slidenum">
              <a:rPr lang="en-US" smtClean="0"/>
              <a:pPr/>
              <a:t>30</a:t>
            </a:fld>
            <a:endParaRPr lang="en-US"/>
          </a:p>
        </p:txBody>
      </p:sp>
    </p:spTree>
    <p:extLst>
      <p:ext uri="{BB962C8B-B14F-4D97-AF65-F5344CB8AC3E}">
        <p14:creationId xmlns:p14="http://schemas.microsoft.com/office/powerpoint/2010/main" val="332004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22"/>
            <a:ext cx="8229600" cy="1143000"/>
          </a:xfrm>
        </p:spPr>
        <p:txBody>
          <a:bodyPr>
            <a:normAutofit/>
          </a:bodyPr>
          <a:lstStyle/>
          <a:p>
            <a:r>
              <a:rPr lang="en-GB" dirty="0"/>
              <a:t>Origin of neutrinos and photons</a:t>
            </a:r>
            <a:br>
              <a:rPr lang="en-GB" dirty="0"/>
            </a:br>
            <a:r>
              <a:rPr lang="en-GB" sz="2700" i="1" dirty="0"/>
              <a:t>or: Interactions in the spectrometer and primary vertex</a:t>
            </a:r>
          </a:p>
        </p:txBody>
      </p:sp>
      <p:grpSp>
        <p:nvGrpSpPr>
          <p:cNvPr id="6" name="Group 5"/>
          <p:cNvGrpSpPr/>
          <p:nvPr/>
        </p:nvGrpSpPr>
        <p:grpSpPr>
          <a:xfrm>
            <a:off x="1981201" y="2240219"/>
            <a:ext cx="2325601" cy="3913395"/>
            <a:chOff x="1126158" y="1417638"/>
            <a:chExt cx="3124200" cy="5092700"/>
          </a:xfrm>
        </p:grpSpPr>
        <p:pic>
          <p:nvPicPr>
            <p:cNvPr id="4" name="Picture 3"/>
            <p:cNvPicPr>
              <a:picLocks noChangeAspect="1"/>
            </p:cNvPicPr>
            <p:nvPr/>
          </p:nvPicPr>
          <p:blipFill>
            <a:blip r:embed="rId2"/>
            <a:stretch>
              <a:fillRect/>
            </a:stretch>
          </p:blipFill>
          <p:spPr>
            <a:xfrm>
              <a:off x="1126158" y="1417638"/>
              <a:ext cx="3124200" cy="5092700"/>
            </a:xfrm>
            <a:prstGeom prst="rect">
              <a:avLst/>
            </a:prstGeom>
          </p:spPr>
        </p:pic>
        <p:sp>
          <p:nvSpPr>
            <p:cNvPr id="5" name="Rectangle 4"/>
            <p:cNvSpPr/>
            <p:nvPr/>
          </p:nvSpPr>
          <p:spPr>
            <a:xfrm>
              <a:off x="1126158" y="1655195"/>
              <a:ext cx="243837" cy="15695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extBox 7"/>
          <p:cNvSpPr txBox="1"/>
          <p:nvPr/>
        </p:nvSpPr>
        <p:spPr>
          <a:xfrm>
            <a:off x="2123373" y="1626657"/>
            <a:ext cx="2874906" cy="523220"/>
          </a:xfrm>
          <a:prstGeom prst="rect">
            <a:avLst/>
          </a:prstGeom>
          <a:noFill/>
        </p:spPr>
        <p:txBody>
          <a:bodyPr wrap="none" rtlCol="0">
            <a:spAutoFit/>
          </a:bodyPr>
          <a:lstStyle/>
          <a:p>
            <a:r>
              <a:rPr lang="en-GB" sz="2800" dirty="0"/>
              <a:t>Source production</a:t>
            </a:r>
          </a:p>
        </p:txBody>
      </p:sp>
      <p:sp>
        <p:nvSpPr>
          <p:cNvPr id="9" name="TextBox 8"/>
          <p:cNvSpPr txBox="1"/>
          <p:nvPr/>
        </p:nvSpPr>
        <p:spPr>
          <a:xfrm>
            <a:off x="6318981" y="1626655"/>
            <a:ext cx="1952678" cy="523220"/>
          </a:xfrm>
          <a:prstGeom prst="rect">
            <a:avLst/>
          </a:prstGeom>
          <a:noFill/>
        </p:spPr>
        <p:txBody>
          <a:bodyPr wrap="none" rtlCol="0">
            <a:spAutoFit/>
          </a:bodyPr>
          <a:lstStyle/>
          <a:p>
            <a:r>
              <a:rPr lang="en-GB" sz="2800" dirty="0" err="1"/>
              <a:t>Cosmogenic</a:t>
            </a:r>
            <a:endParaRPr lang="en-GB" sz="28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A37162A-10BC-7748-B886-F85DE8839306}"/>
                  </a:ext>
                </a:extLst>
              </p:cNvPr>
              <p:cNvSpPr txBox="1"/>
              <p:nvPr/>
            </p:nvSpPr>
            <p:spPr>
              <a:xfrm>
                <a:off x="6391486" y="2401714"/>
                <a:ext cx="5708486" cy="3968779"/>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𝐶𝑀𝐵</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oMath>
                  </m:oMathPara>
                </a14:m>
                <a:endParaRPr lang="en-US" i="1" dirty="0">
                  <a:latin typeface="Cambria Math" panose="02040503050406030204" pitchFamily="18" charset="0"/>
                  <a:ea typeface="Cambria Math" panose="02040503050406030204" pitchFamily="18" charset="0"/>
                </a:endParaRPr>
              </a:p>
              <a:p>
                <a:endParaRPr lang="en-US" sz="1100" i="1" dirty="0">
                  <a:latin typeface="Cambria Math" panose="02040503050406030204" pitchFamily="18" charset="0"/>
                  <a:ea typeface="Cambria Math" panose="02040503050406030204" pitchFamily="18" charset="0"/>
                </a:endParaRPr>
              </a:p>
              <a:p>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0</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oMath>
                </a14:m>
                <a:endParaRPr lang="en-US" i="1" dirty="0">
                  <a:latin typeface="Cambria Math" panose="02040503050406030204" pitchFamily="18" charset="0"/>
                  <a:ea typeface="Cambria Math" panose="02040503050406030204" pitchFamily="18" charset="0"/>
                </a:endParaRPr>
              </a:p>
              <a:p>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𝐶𝑀𝐵</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m:t>
                          </m:r>
                        </m:sup>
                      </m:sSup>
                    </m:oMath>
                  </m:oMathPara>
                </a14:m>
                <a:endParaRPr lang="en-US" i="1" dirty="0">
                  <a:latin typeface="Cambria Math" panose="02040503050406030204" pitchFamily="18" charset="0"/>
                  <a:ea typeface="Cambria Math" panose="02040503050406030204" pitchFamily="18" charset="0"/>
                </a:endParaRPr>
              </a:p>
              <a:p>
                <a:endParaRPr lang="en-US" sz="1100" i="1" dirty="0">
                  <a:latin typeface="Cambria Math" panose="02040503050406030204" pitchFamily="18" charset="0"/>
                  <a:ea typeface="Cambria Math" panose="02040503050406030204" pitchFamily="18" charset="0"/>
                </a:endParaRPr>
              </a:p>
              <a:p>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𝜇</m:t>
                        </m:r>
                      </m:sub>
                    </m:sSub>
                  </m:oMath>
                </a14:m>
                <a:endParaRPr lang="en-US" dirty="0">
                  <a:ea typeface="Cambria Math" panose="02040503050406030204" pitchFamily="18" charset="0"/>
                </a:endParaRPr>
              </a:p>
              <a:p>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ea typeface="Cambria Math" panose="02040503050406030204" pitchFamily="18" charset="0"/>
                          </a:rPr>
                          <m:t>𝜇</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𝑒</m:t>
                        </m:r>
                      </m:sub>
                    </m:sSub>
                  </m:oMath>
                </a14:m>
                <a:endParaRPr lang="en-US" dirty="0">
                  <a:ea typeface="Cambria Math" panose="02040503050406030204" pitchFamily="18" charset="0"/>
                </a:endParaRPr>
              </a:p>
              <a:p>
                <a:endParaRPr lang="en-US" sz="1100" dirty="0"/>
              </a:p>
              <a:p>
                <a:r>
                  <a:rPr lang="en-US" dirty="0"/>
                  <a:t>	</a:t>
                </a:r>
                <a14:m>
                  <m:oMath xmlns:m="http://schemas.openxmlformats.org/officeDocument/2006/math">
                    <m:r>
                      <a:rPr lang="en-US" i="1">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ea typeface="Cambria Math" panose="02040503050406030204" pitchFamily="18" charset="0"/>
                          </a:rPr>
                          <m:t>𝑒</m:t>
                        </m:r>
                      </m:sub>
                    </m:sSub>
                  </m:oMath>
                </a14:m>
                <a:endParaRPr lang="en-US" dirty="0"/>
              </a:p>
              <a:p>
                <a:endParaRPr lang="en-US" dirty="0"/>
              </a:p>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𝐴</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oMath>
                  </m:oMathPara>
                </a14:m>
                <a:endParaRPr lang="en-US" dirty="0"/>
              </a:p>
              <a:p>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𝜈</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𝑠</m:t>
                    </m:r>
                  </m:oMath>
                </a14:m>
                <a:endParaRPr lang="en-US" dirty="0"/>
              </a:p>
              <a:p>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𝑠</m:t>
                    </m:r>
                  </m:oMath>
                </a14:m>
                <a:endParaRPr lang="en-US" dirty="0"/>
              </a:p>
              <a:p>
                <a:endParaRPr lang="en-US" dirty="0"/>
              </a:p>
            </p:txBody>
          </p:sp>
        </mc:Choice>
        <mc:Fallback xmlns="">
          <p:sp>
            <p:nvSpPr>
              <p:cNvPr id="14" name="TextBox 13">
                <a:extLst>
                  <a:ext uri="{FF2B5EF4-FFF2-40B4-BE49-F238E27FC236}">
                    <a16:creationId xmlns:a16="http://schemas.microsoft.com/office/drawing/2014/main" id="{FA37162A-10BC-7748-B886-F85DE8839306}"/>
                  </a:ext>
                </a:extLst>
              </p:cNvPr>
              <p:cNvSpPr txBox="1">
                <a:spLocks noRot="1" noChangeAspect="1" noMove="1" noResize="1" noEditPoints="1" noAdjustHandles="1" noChangeArrowheads="1" noChangeShapeType="1" noTextEdit="1"/>
              </p:cNvSpPr>
              <p:nvPr/>
            </p:nvSpPr>
            <p:spPr>
              <a:xfrm>
                <a:off x="6391486" y="2401714"/>
                <a:ext cx="5708486" cy="39687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2854718-5BF6-6C47-80EB-F31F94CF98CC}"/>
                  </a:ext>
                </a:extLst>
              </p:cNvPr>
              <p:cNvSpPr txBox="1"/>
              <p:nvPr/>
            </p:nvSpPr>
            <p:spPr>
              <a:xfrm>
                <a:off x="8655570" y="2852547"/>
                <a:ext cx="1176156" cy="358175"/>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𝛾</m:t>
                          </m:r>
                        </m:sub>
                      </m:sSub>
                      <m:r>
                        <a:rPr lang="en-US" sz="1600" i="1">
                          <a:latin typeface="Cambria Math" panose="02040503050406030204" pitchFamily="18" charset="0"/>
                          <a:ea typeface="Cambria Math" panose="02040503050406030204" pitchFamily="18" charset="0"/>
                        </a:rPr>
                        <m:t>~ 0.1 </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15" name="TextBox 14">
                <a:extLst>
                  <a:ext uri="{FF2B5EF4-FFF2-40B4-BE49-F238E27FC236}">
                    <a16:creationId xmlns:a16="http://schemas.microsoft.com/office/drawing/2014/main" id="{12854718-5BF6-6C47-80EB-F31F94CF98CC}"/>
                  </a:ext>
                </a:extLst>
              </p:cNvPr>
              <p:cNvSpPr txBox="1">
                <a:spLocks noRot="1" noChangeAspect="1" noMove="1" noResize="1" noEditPoints="1" noAdjustHandles="1" noChangeArrowheads="1" noChangeShapeType="1" noTextEdit="1"/>
              </p:cNvSpPr>
              <p:nvPr/>
            </p:nvSpPr>
            <p:spPr>
              <a:xfrm>
                <a:off x="8655570" y="2852547"/>
                <a:ext cx="1176156" cy="358175"/>
              </a:xfrm>
              <a:prstGeom prst="rect">
                <a:avLst/>
              </a:prstGeom>
              <a:blipFill>
                <a:blip r:embed="rId5"/>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5F5F8CD-80CC-BE42-A191-D5FBA81E4380}"/>
                  </a:ext>
                </a:extLst>
              </p:cNvPr>
              <p:cNvSpPr txBox="1"/>
              <p:nvPr/>
            </p:nvSpPr>
            <p:spPr>
              <a:xfrm>
                <a:off x="9182052" y="4634474"/>
                <a:ext cx="1292405" cy="362472"/>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𝜈</m:t>
                          </m:r>
                        </m:sub>
                      </m:sSub>
                      <m:r>
                        <a:rPr lang="en-US" sz="1600" i="1">
                          <a:latin typeface="Cambria Math" panose="02040503050406030204" pitchFamily="18" charset="0"/>
                          <a:ea typeface="Cambria Math" panose="02040503050406030204" pitchFamily="18" charset="0"/>
                        </a:rPr>
                        <m:t>~ </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10</m:t>
                          </m:r>
                        </m:e>
                        <m:sup>
                          <m:r>
                            <a:rPr lang="en-US" sz="1600" i="1">
                              <a:latin typeface="Cambria Math" panose="02040503050406030204" pitchFamily="18" charset="0"/>
                              <a:ea typeface="Cambria Math" panose="02040503050406030204" pitchFamily="18" charset="0"/>
                            </a:rPr>
                            <m:t>−3</m:t>
                          </m:r>
                        </m:sup>
                      </m:sSup>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16" name="TextBox 15">
                <a:extLst>
                  <a:ext uri="{FF2B5EF4-FFF2-40B4-BE49-F238E27FC236}">
                    <a16:creationId xmlns:a16="http://schemas.microsoft.com/office/drawing/2014/main" id="{B5F5F8CD-80CC-BE42-A191-D5FBA81E4380}"/>
                  </a:ext>
                </a:extLst>
              </p:cNvPr>
              <p:cNvSpPr txBox="1">
                <a:spLocks noRot="1" noChangeAspect="1" noMove="1" noResize="1" noEditPoints="1" noAdjustHandles="1" noChangeArrowheads="1" noChangeShapeType="1" noTextEdit="1"/>
              </p:cNvSpPr>
              <p:nvPr/>
            </p:nvSpPr>
            <p:spPr>
              <a:xfrm>
                <a:off x="9182052" y="4634474"/>
                <a:ext cx="1292405" cy="362472"/>
              </a:xfrm>
              <a:prstGeom prst="rect">
                <a:avLst/>
              </a:prstGeom>
              <a:blipFill>
                <a:blip r:embed="rId6"/>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0B2702-50FD-4D4E-8429-29503DF4AE50}"/>
                  </a:ext>
                </a:extLst>
              </p:cNvPr>
              <p:cNvSpPr txBox="1"/>
              <p:nvPr/>
            </p:nvSpPr>
            <p:spPr>
              <a:xfrm>
                <a:off x="8828874" y="3867092"/>
                <a:ext cx="1288686" cy="357534"/>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𝜈</m:t>
                          </m:r>
                        </m:sub>
                      </m:sSub>
                      <m:r>
                        <a:rPr lang="en-US" sz="1600" i="1">
                          <a:latin typeface="Cambria Math" panose="02040503050406030204" pitchFamily="18" charset="0"/>
                          <a:ea typeface="Cambria Math" panose="02040503050406030204" pitchFamily="18" charset="0"/>
                        </a:rPr>
                        <m:t>~ 0.05 </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𝑝</m:t>
                          </m:r>
                        </m:sub>
                      </m:sSub>
                    </m:oMath>
                  </m:oMathPara>
                </a14:m>
                <a:endParaRPr lang="en-US" sz="1600" dirty="0"/>
              </a:p>
            </p:txBody>
          </p:sp>
        </mc:Choice>
        <mc:Fallback xmlns="">
          <p:sp>
            <p:nvSpPr>
              <p:cNvPr id="17" name="TextBox 16">
                <a:extLst>
                  <a:ext uri="{FF2B5EF4-FFF2-40B4-BE49-F238E27FC236}">
                    <a16:creationId xmlns:a16="http://schemas.microsoft.com/office/drawing/2014/main" id="{9B0B2702-50FD-4D4E-8429-29503DF4AE50}"/>
                  </a:ext>
                </a:extLst>
              </p:cNvPr>
              <p:cNvSpPr txBox="1">
                <a:spLocks noRot="1" noChangeAspect="1" noMove="1" noResize="1" noEditPoints="1" noAdjustHandles="1" noChangeArrowheads="1" noChangeShapeType="1" noTextEdit="1"/>
              </p:cNvSpPr>
              <p:nvPr/>
            </p:nvSpPr>
            <p:spPr>
              <a:xfrm>
                <a:off x="8828874" y="3867092"/>
                <a:ext cx="1288686" cy="357534"/>
              </a:xfrm>
              <a:prstGeom prst="rect">
                <a:avLst/>
              </a:prstGeom>
              <a:blipFill>
                <a:blip r:embed="rId7"/>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DEB3F6-94BF-394C-AE82-1DDD989EE7E3}"/>
                  </a:ext>
                </a:extLst>
              </p:cNvPr>
              <p:cNvSpPr txBox="1"/>
              <p:nvPr/>
            </p:nvSpPr>
            <p:spPr>
              <a:xfrm>
                <a:off x="8911171" y="5770547"/>
                <a:ext cx="1677447" cy="324961"/>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a:rPr lang="en-US" sz="1400" i="1">
                              <a:latin typeface="Cambria Math" panose="02040503050406030204" pitchFamily="18" charset="0"/>
                              <a:ea typeface="Cambria Math" panose="02040503050406030204" pitchFamily="18" charset="0"/>
                            </a:rPr>
                            <m:t>𝛾</m:t>
                          </m:r>
                        </m:sub>
                      </m:sSub>
                      <m:r>
                        <a:rPr lang="en-US" sz="1400" i="1">
                          <a:latin typeface="Cambria Math" panose="02040503050406030204" pitchFamily="18" charset="0"/>
                          <a:ea typeface="Cambria Math" panose="02040503050406030204" pitchFamily="18" charset="0"/>
                        </a:rPr>
                        <m:t>~ 0.1 </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ea typeface="Cambria Math" panose="02040503050406030204" pitchFamily="18" charset="0"/>
                            </a:rPr>
                            <m:t>𝑛𝑢𝑐𝑙𝑒𝑢𝑠</m:t>
                          </m:r>
                        </m:sub>
                      </m:sSub>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𝐴</m:t>
                      </m:r>
                    </m:oMath>
                  </m:oMathPara>
                </a14:m>
                <a:endParaRPr lang="en-US" sz="1400" dirty="0"/>
              </a:p>
            </p:txBody>
          </p:sp>
        </mc:Choice>
        <mc:Fallback xmlns="">
          <p:sp>
            <p:nvSpPr>
              <p:cNvPr id="18" name="TextBox 17">
                <a:extLst>
                  <a:ext uri="{FF2B5EF4-FFF2-40B4-BE49-F238E27FC236}">
                    <a16:creationId xmlns:a16="http://schemas.microsoft.com/office/drawing/2014/main" id="{F7DEB3F6-94BF-394C-AE82-1DDD989EE7E3}"/>
                  </a:ext>
                </a:extLst>
              </p:cNvPr>
              <p:cNvSpPr txBox="1">
                <a:spLocks noRot="1" noChangeAspect="1" noMove="1" noResize="1" noEditPoints="1" noAdjustHandles="1" noChangeArrowheads="1" noChangeShapeType="1" noTextEdit="1"/>
              </p:cNvSpPr>
              <p:nvPr/>
            </p:nvSpPr>
            <p:spPr>
              <a:xfrm>
                <a:off x="8911171" y="5770547"/>
                <a:ext cx="1677447" cy="324961"/>
              </a:xfrm>
              <a:prstGeom prst="rect">
                <a:avLst/>
              </a:prstGeom>
              <a:blipFill>
                <a:blip r:embed="rId8"/>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2450B9D-48CD-5C47-89EA-65FD6248BA08}"/>
                  </a:ext>
                </a:extLst>
              </p:cNvPr>
              <p:cNvSpPr txBox="1"/>
              <p:nvPr/>
            </p:nvSpPr>
            <p:spPr>
              <a:xfrm>
                <a:off x="8914174" y="5430170"/>
                <a:ext cx="1775551" cy="307777"/>
              </a:xfrm>
              <a:prstGeom prst="rect">
                <a:avLst/>
              </a:prstGeom>
              <a:solidFill>
                <a:schemeClr val="accent6">
                  <a:lumMod val="60000"/>
                  <a:lumOff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𝐸</m:t>
                          </m:r>
                        </m:e>
                        <m:sub>
                          <m:r>
                            <a:rPr lang="en-US" sz="1400" i="1">
                              <a:latin typeface="Cambria Math" panose="02040503050406030204" pitchFamily="18" charset="0"/>
                              <a:ea typeface="Cambria Math" panose="02040503050406030204" pitchFamily="18" charset="0"/>
                            </a:rPr>
                            <m:t>𝜈</m:t>
                          </m:r>
                        </m:sub>
                      </m:sSub>
                      <m:r>
                        <a:rPr lang="en-US" sz="1400" i="1">
                          <a:latin typeface="Cambria Math" panose="02040503050406030204" pitchFamily="18" charset="0"/>
                          <a:ea typeface="Cambria Math" panose="02040503050406030204" pitchFamily="18" charset="0"/>
                        </a:rPr>
                        <m:t>~ 0.05 </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𝐸</m:t>
                          </m:r>
                        </m:e>
                        <m:sub>
                          <m:r>
                            <a:rPr lang="en-US" sz="1400" i="1">
                              <a:latin typeface="Cambria Math" panose="02040503050406030204" pitchFamily="18" charset="0"/>
                              <a:ea typeface="Cambria Math" panose="02040503050406030204" pitchFamily="18" charset="0"/>
                            </a:rPr>
                            <m:t>𝑛𝑢𝑐𝑙𝑒𝑢𝑠</m:t>
                          </m:r>
                        </m:sub>
                      </m:sSub>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𝐴</m:t>
                      </m:r>
                    </m:oMath>
                  </m:oMathPara>
                </a14:m>
                <a:endParaRPr lang="en-US" sz="1400" dirty="0"/>
              </a:p>
            </p:txBody>
          </p:sp>
        </mc:Choice>
        <mc:Fallback xmlns="">
          <p:sp>
            <p:nvSpPr>
              <p:cNvPr id="19" name="TextBox 18">
                <a:extLst>
                  <a:ext uri="{FF2B5EF4-FFF2-40B4-BE49-F238E27FC236}">
                    <a16:creationId xmlns:a16="http://schemas.microsoft.com/office/drawing/2014/main" id="{52450B9D-48CD-5C47-89EA-65FD6248BA08}"/>
                  </a:ext>
                </a:extLst>
              </p:cNvPr>
              <p:cNvSpPr txBox="1">
                <a:spLocks noRot="1" noChangeAspect="1" noMove="1" noResize="1" noEditPoints="1" noAdjustHandles="1" noChangeArrowheads="1" noChangeShapeType="1" noTextEdit="1"/>
              </p:cNvSpPr>
              <p:nvPr/>
            </p:nvSpPr>
            <p:spPr>
              <a:xfrm>
                <a:off x="8914174" y="5430170"/>
                <a:ext cx="1775551" cy="307777"/>
              </a:xfrm>
              <a:prstGeom prst="rect">
                <a:avLst/>
              </a:prstGeom>
              <a:blipFill>
                <a:blip r:embed="rId9"/>
                <a:stretch>
                  <a:fillRect b="-8000"/>
                </a:stretch>
              </a:blipFill>
            </p:spPr>
            <p:txBody>
              <a:bodyPr/>
              <a:lstStyle/>
              <a:p>
                <a:r>
                  <a:rPr lang="en-US">
                    <a:noFill/>
                  </a:rPr>
                  <a:t> </a:t>
                </a:r>
              </a:p>
            </p:txBody>
          </p:sp>
        </mc:Fallback>
      </mc:AlternateContent>
      <p:sp>
        <p:nvSpPr>
          <p:cNvPr id="11" name="Slide Number Placeholder 10">
            <a:extLst>
              <a:ext uri="{FF2B5EF4-FFF2-40B4-BE49-F238E27FC236}">
                <a16:creationId xmlns:a16="http://schemas.microsoft.com/office/drawing/2014/main" id="{8D35FE62-BF4E-6A49-B078-49A7E3B0B7C2}"/>
              </a:ext>
            </a:extLst>
          </p:cNvPr>
          <p:cNvSpPr>
            <a:spLocks noGrp="1"/>
          </p:cNvSpPr>
          <p:nvPr>
            <p:ph type="sldNum" sz="quarter" idx="12"/>
          </p:nvPr>
        </p:nvSpPr>
        <p:spPr/>
        <p:txBody>
          <a:bodyPr/>
          <a:lstStyle/>
          <a:p>
            <a:fld id="{719CE55F-7AC3-3745-9C61-FC6A975654FB}" type="slidenum">
              <a:rPr lang="en-US" smtClean="0"/>
              <a:t>31</a:t>
            </a:fld>
            <a:endParaRPr lang="en-US"/>
          </a:p>
        </p:txBody>
      </p:sp>
    </p:spTree>
    <p:extLst>
      <p:ext uri="{BB962C8B-B14F-4D97-AF65-F5344CB8AC3E}">
        <p14:creationId xmlns:p14="http://schemas.microsoft.com/office/powerpoint/2010/main" val="493434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F47D23-3B89-8D49-8103-95E384256315}"/>
              </a:ext>
            </a:extLst>
          </p:cNvPr>
          <p:cNvPicPr>
            <a:picLocks noChangeAspect="1"/>
          </p:cNvPicPr>
          <p:nvPr/>
        </p:nvPicPr>
        <p:blipFill>
          <a:blip r:embed="rId2"/>
          <a:stretch>
            <a:fillRect/>
          </a:stretch>
        </p:blipFill>
        <p:spPr>
          <a:xfrm>
            <a:off x="1760837" y="1272746"/>
            <a:ext cx="8472674" cy="5083604"/>
          </a:xfrm>
          <a:prstGeom prst="rect">
            <a:avLst/>
          </a:prstGeom>
        </p:spPr>
      </p:pic>
      <p:sp>
        <p:nvSpPr>
          <p:cNvPr id="2" name="Title 1">
            <a:extLst>
              <a:ext uri="{FF2B5EF4-FFF2-40B4-BE49-F238E27FC236}">
                <a16:creationId xmlns:a16="http://schemas.microsoft.com/office/drawing/2014/main" id="{38AB9ACB-7690-9A4D-8F99-91FB2179079C}"/>
              </a:ext>
            </a:extLst>
          </p:cNvPr>
          <p:cNvSpPr>
            <a:spLocks noGrp="1"/>
          </p:cNvSpPr>
          <p:nvPr>
            <p:ph type="title"/>
          </p:nvPr>
        </p:nvSpPr>
        <p:spPr/>
        <p:txBody>
          <a:bodyPr>
            <a:normAutofit/>
          </a:bodyPr>
          <a:lstStyle/>
          <a:p>
            <a:r>
              <a:rPr lang="en-US" dirty="0"/>
              <a:t>The Particle multi-messenger landscape</a:t>
            </a:r>
            <a:br>
              <a:rPr lang="en-US" dirty="0"/>
            </a:br>
            <a:r>
              <a:rPr lang="en-US" sz="2700" i="1" dirty="0"/>
              <a:t>or: secondaries that help particle identification</a:t>
            </a:r>
          </a:p>
        </p:txBody>
      </p:sp>
      <p:sp>
        <p:nvSpPr>
          <p:cNvPr id="6" name="Slide Number Placeholder 5">
            <a:extLst>
              <a:ext uri="{FF2B5EF4-FFF2-40B4-BE49-F238E27FC236}">
                <a16:creationId xmlns:a16="http://schemas.microsoft.com/office/drawing/2014/main" id="{9331C454-9A3F-8E40-A479-2CF206CAE70A}"/>
              </a:ext>
            </a:extLst>
          </p:cNvPr>
          <p:cNvSpPr>
            <a:spLocks noGrp="1"/>
          </p:cNvSpPr>
          <p:nvPr>
            <p:ph type="sldNum" sz="quarter" idx="12"/>
          </p:nvPr>
        </p:nvSpPr>
        <p:spPr/>
        <p:txBody>
          <a:bodyPr/>
          <a:lstStyle/>
          <a:p>
            <a:fld id="{719CE55F-7AC3-3745-9C61-FC6A975654FB}" type="slidenum">
              <a:rPr lang="en-US" smtClean="0"/>
              <a:t>32</a:t>
            </a:fld>
            <a:endParaRPr lang="en-US"/>
          </a:p>
        </p:txBody>
      </p:sp>
    </p:spTree>
    <p:extLst>
      <p:ext uri="{BB962C8B-B14F-4D97-AF65-F5344CB8AC3E}">
        <p14:creationId xmlns:p14="http://schemas.microsoft.com/office/powerpoint/2010/main" val="4025903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03D6-14D2-6643-9A08-57C7DF93A9BC}"/>
              </a:ext>
            </a:extLst>
          </p:cNvPr>
          <p:cNvSpPr>
            <a:spLocks noGrp="1"/>
          </p:cNvSpPr>
          <p:nvPr>
            <p:ph type="title"/>
          </p:nvPr>
        </p:nvSpPr>
        <p:spPr/>
        <p:txBody>
          <a:bodyPr/>
          <a:lstStyle/>
          <a:p>
            <a:r>
              <a:rPr lang="en-US" dirty="0"/>
              <a:t>Cosmic Horizons</a:t>
            </a:r>
            <a:br>
              <a:rPr lang="en-US" dirty="0"/>
            </a:br>
            <a:r>
              <a:rPr lang="en-US" sz="2400" i="1" dirty="0"/>
              <a:t>or: size of the spectrometer</a:t>
            </a:r>
          </a:p>
        </p:txBody>
      </p:sp>
      <p:pic>
        <p:nvPicPr>
          <p:cNvPr id="7" name="Picture 2" descr="GZKAbs">
            <a:extLst>
              <a:ext uri="{FF2B5EF4-FFF2-40B4-BE49-F238E27FC236}">
                <a16:creationId xmlns:a16="http://schemas.microsoft.com/office/drawing/2014/main" id="{6DF351B4-C017-E24A-A499-584C38A1A52D}"/>
              </a:ext>
            </a:extLst>
          </p:cNvPr>
          <p:cNvPicPr>
            <a:picLocks noChangeAspect="1" noChangeArrowheads="1"/>
          </p:cNvPicPr>
          <p:nvPr/>
        </p:nvPicPr>
        <p:blipFill>
          <a:blip r:embed="rId2"/>
          <a:srcRect/>
          <a:stretch>
            <a:fillRect/>
          </a:stretch>
        </p:blipFill>
        <p:spPr bwMode="auto">
          <a:xfrm>
            <a:off x="4900293" y="197484"/>
            <a:ext cx="5781562" cy="6334877"/>
          </a:xfrm>
          <a:prstGeom prst="rect">
            <a:avLst/>
          </a:prstGeom>
          <a:noFill/>
          <a:ln w="9525">
            <a:noFill/>
            <a:miter lim="800000"/>
            <a:headEnd/>
            <a:tailEnd/>
          </a:ln>
        </p:spPr>
      </p:pic>
      <p:sp>
        <p:nvSpPr>
          <p:cNvPr id="8" name="TextBox 7">
            <a:extLst>
              <a:ext uri="{FF2B5EF4-FFF2-40B4-BE49-F238E27FC236}">
                <a16:creationId xmlns:a16="http://schemas.microsoft.com/office/drawing/2014/main" id="{35152F4F-57A3-C143-B2A1-4ABF14CCF296}"/>
              </a:ext>
            </a:extLst>
          </p:cNvPr>
          <p:cNvSpPr txBox="1"/>
          <p:nvPr/>
        </p:nvSpPr>
        <p:spPr>
          <a:xfrm>
            <a:off x="838200" y="2157090"/>
            <a:ext cx="3286539" cy="2862322"/>
          </a:xfrm>
          <a:prstGeom prst="rect">
            <a:avLst/>
          </a:prstGeom>
          <a:noFill/>
        </p:spPr>
        <p:txBody>
          <a:bodyPr wrap="square" rtlCol="0">
            <a:spAutoFit/>
          </a:bodyPr>
          <a:lstStyle/>
          <a:p>
            <a:r>
              <a:rPr lang="en-US" dirty="0"/>
              <a:t>Photons have to be produced nearby (pair production)</a:t>
            </a:r>
          </a:p>
          <a:p>
            <a:endParaRPr lang="en-US" dirty="0"/>
          </a:p>
          <a:p>
            <a:r>
              <a:rPr lang="en-US" dirty="0"/>
              <a:t>UHECR have to be produced nearby (GZK)</a:t>
            </a:r>
          </a:p>
          <a:p>
            <a:endParaRPr lang="en-US" dirty="0"/>
          </a:p>
          <a:p>
            <a:r>
              <a:rPr lang="en-US" dirty="0"/>
              <a:t>Neutrinos may come from anywhere!</a:t>
            </a:r>
          </a:p>
          <a:p>
            <a:endParaRPr lang="en-US" dirty="0"/>
          </a:p>
          <a:p>
            <a:endParaRPr lang="en-US" dirty="0"/>
          </a:p>
        </p:txBody>
      </p:sp>
      <p:sp>
        <p:nvSpPr>
          <p:cNvPr id="6" name="Slide Number Placeholder 5">
            <a:extLst>
              <a:ext uri="{FF2B5EF4-FFF2-40B4-BE49-F238E27FC236}">
                <a16:creationId xmlns:a16="http://schemas.microsoft.com/office/drawing/2014/main" id="{19A7A827-10C1-0B44-8A85-BEED8648CEAC}"/>
              </a:ext>
            </a:extLst>
          </p:cNvPr>
          <p:cNvSpPr>
            <a:spLocks noGrp="1"/>
          </p:cNvSpPr>
          <p:nvPr>
            <p:ph type="sldNum" sz="quarter" idx="12"/>
          </p:nvPr>
        </p:nvSpPr>
        <p:spPr/>
        <p:txBody>
          <a:bodyPr/>
          <a:lstStyle/>
          <a:p>
            <a:fld id="{719CE55F-7AC3-3745-9C61-FC6A975654FB}" type="slidenum">
              <a:rPr lang="en-US" smtClean="0"/>
              <a:t>33</a:t>
            </a:fld>
            <a:endParaRPr lang="en-US"/>
          </a:p>
        </p:txBody>
      </p:sp>
    </p:spTree>
    <p:extLst>
      <p:ext uri="{BB962C8B-B14F-4D97-AF65-F5344CB8AC3E}">
        <p14:creationId xmlns:p14="http://schemas.microsoft.com/office/powerpoint/2010/main" val="391694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0A9D-253E-8B4A-91B8-AC35488CD622}"/>
              </a:ext>
            </a:extLst>
          </p:cNvPr>
          <p:cNvSpPr>
            <a:spLocks noGrp="1"/>
          </p:cNvSpPr>
          <p:nvPr>
            <p:ph type="title"/>
          </p:nvPr>
        </p:nvSpPr>
        <p:spPr>
          <a:xfrm>
            <a:off x="42334" y="86881"/>
            <a:ext cx="10515600" cy="827519"/>
          </a:xfrm>
        </p:spPr>
        <p:txBody>
          <a:bodyPr/>
          <a:lstStyle/>
          <a:p>
            <a:r>
              <a:rPr lang="en-US" dirty="0"/>
              <a:t>Analogy to Accelerator based physics</a:t>
            </a:r>
          </a:p>
        </p:txBody>
      </p:sp>
      <p:pic>
        <p:nvPicPr>
          <p:cNvPr id="1025" name="Picture 1" descr="page2image1828480">
            <a:extLst>
              <a:ext uri="{FF2B5EF4-FFF2-40B4-BE49-F238E27FC236}">
                <a16:creationId xmlns:a16="http://schemas.microsoft.com/office/drawing/2014/main" id="{7A513A98-A781-8E48-BF10-E7D20FA9B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5722"/>
          <a:stretch/>
        </p:blipFill>
        <p:spPr bwMode="auto">
          <a:xfrm rot="5400000">
            <a:off x="614922" y="1079076"/>
            <a:ext cx="5157691" cy="58244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FD3E472-57C7-4041-85B8-21C2DD3BBCC7}"/>
              </a:ext>
            </a:extLst>
          </p:cNvPr>
          <p:cNvCxnSpPr>
            <a:cxnSpLocks/>
          </p:cNvCxnSpPr>
          <p:nvPr/>
        </p:nvCxnSpPr>
        <p:spPr>
          <a:xfrm flipV="1">
            <a:off x="3081867" y="2877023"/>
            <a:ext cx="6231467" cy="13901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44A9E9-B546-D245-8A2E-BB4759EBBECD}"/>
              </a:ext>
            </a:extLst>
          </p:cNvPr>
          <p:cNvCxnSpPr>
            <a:cxnSpLocks/>
          </p:cNvCxnSpPr>
          <p:nvPr/>
        </p:nvCxnSpPr>
        <p:spPr>
          <a:xfrm>
            <a:off x="2784764" y="5731779"/>
            <a:ext cx="6528570" cy="2630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7CA928-5D0B-5841-B445-B07A5EB1782E}"/>
              </a:ext>
            </a:extLst>
          </p:cNvPr>
          <p:cNvSpPr txBox="1"/>
          <p:nvPr/>
        </p:nvSpPr>
        <p:spPr>
          <a:xfrm>
            <a:off x="6396291" y="1412444"/>
            <a:ext cx="3124200" cy="1477328"/>
          </a:xfrm>
          <a:prstGeom prst="rect">
            <a:avLst/>
          </a:prstGeom>
          <a:noFill/>
        </p:spPr>
        <p:txBody>
          <a:bodyPr wrap="square" rtlCol="0">
            <a:spAutoFit/>
          </a:bodyPr>
          <a:lstStyle/>
          <a:p>
            <a:r>
              <a:rPr lang="en-US" dirty="0"/>
              <a:t>Atmosphere acts as </a:t>
            </a:r>
            <a:r>
              <a:rPr lang="en-US" dirty="0" err="1"/>
              <a:t>EM+hadronic</a:t>
            </a:r>
            <a:r>
              <a:rPr lang="en-US" dirty="0"/>
              <a:t> calorimeter. Shower size (energy) and shower depth (particle id) are commonly used.</a:t>
            </a:r>
          </a:p>
        </p:txBody>
      </p:sp>
      <p:pic>
        <p:nvPicPr>
          <p:cNvPr id="16" name="Picture 15">
            <a:extLst>
              <a:ext uri="{FF2B5EF4-FFF2-40B4-BE49-F238E27FC236}">
                <a16:creationId xmlns:a16="http://schemas.microsoft.com/office/drawing/2014/main" id="{13A3579E-D42A-4140-A4AE-EACE9D36437E}"/>
              </a:ext>
            </a:extLst>
          </p:cNvPr>
          <p:cNvPicPr>
            <a:picLocks noChangeAspect="1"/>
          </p:cNvPicPr>
          <p:nvPr/>
        </p:nvPicPr>
        <p:blipFill rotWithShape="1">
          <a:blip r:embed="rId3"/>
          <a:srcRect l="27597" r="17821"/>
          <a:stretch/>
        </p:blipFill>
        <p:spPr>
          <a:xfrm>
            <a:off x="9313334" y="2877023"/>
            <a:ext cx="2269066" cy="3117850"/>
          </a:xfrm>
          <a:prstGeom prst="rect">
            <a:avLst/>
          </a:prstGeom>
        </p:spPr>
      </p:pic>
      <p:sp>
        <p:nvSpPr>
          <p:cNvPr id="18" name="TextBox 17">
            <a:extLst>
              <a:ext uri="{FF2B5EF4-FFF2-40B4-BE49-F238E27FC236}">
                <a16:creationId xmlns:a16="http://schemas.microsoft.com/office/drawing/2014/main" id="{9652DCDA-7CA3-8E4A-BDFE-4991575D6E1C}"/>
              </a:ext>
            </a:extLst>
          </p:cNvPr>
          <p:cNvSpPr txBox="1"/>
          <p:nvPr/>
        </p:nvSpPr>
        <p:spPr>
          <a:xfrm>
            <a:off x="6105982" y="4281737"/>
            <a:ext cx="2917043" cy="1477328"/>
          </a:xfrm>
          <a:prstGeom prst="rect">
            <a:avLst/>
          </a:prstGeom>
          <a:noFill/>
        </p:spPr>
        <p:txBody>
          <a:bodyPr wrap="square" rtlCol="0">
            <a:spAutoFit/>
          </a:bodyPr>
          <a:lstStyle/>
          <a:p>
            <a:r>
              <a:rPr lang="en-US" dirty="0"/>
              <a:t>Energy from shower size in calorimeter. </a:t>
            </a:r>
          </a:p>
          <a:p>
            <a:endParaRPr lang="en-US" dirty="0"/>
          </a:p>
          <a:p>
            <a:r>
              <a:rPr lang="en-US" dirty="0"/>
              <a:t>Excellent 3D-readout with fluorescence detection!</a:t>
            </a:r>
          </a:p>
        </p:txBody>
      </p:sp>
      <p:sp>
        <p:nvSpPr>
          <p:cNvPr id="5" name="TextBox 4">
            <a:extLst>
              <a:ext uri="{FF2B5EF4-FFF2-40B4-BE49-F238E27FC236}">
                <a16:creationId xmlns:a16="http://schemas.microsoft.com/office/drawing/2014/main" id="{A4898B5D-F246-F949-AAB9-0487E663C243}"/>
              </a:ext>
            </a:extLst>
          </p:cNvPr>
          <p:cNvSpPr txBox="1"/>
          <p:nvPr/>
        </p:nvSpPr>
        <p:spPr>
          <a:xfrm rot="5400000">
            <a:off x="10728370" y="4289892"/>
            <a:ext cx="2199128" cy="369332"/>
          </a:xfrm>
          <a:prstGeom prst="rect">
            <a:avLst/>
          </a:prstGeom>
          <a:noFill/>
        </p:spPr>
        <p:txBody>
          <a:bodyPr wrap="none" rtlCol="0">
            <a:spAutoFit/>
          </a:bodyPr>
          <a:lstStyle/>
          <a:p>
            <a:r>
              <a:rPr lang="en-US" b="1" dirty="0"/>
              <a:t>~40 km  ~1000 g/cm</a:t>
            </a:r>
            <a:r>
              <a:rPr lang="en-US" b="1" baseline="30000" dirty="0"/>
              <a:t>2</a:t>
            </a:r>
          </a:p>
        </p:txBody>
      </p:sp>
      <p:sp>
        <p:nvSpPr>
          <p:cNvPr id="9" name="TextBox 8">
            <a:extLst>
              <a:ext uri="{FF2B5EF4-FFF2-40B4-BE49-F238E27FC236}">
                <a16:creationId xmlns:a16="http://schemas.microsoft.com/office/drawing/2014/main" id="{ECD404F5-3E45-1D48-93D9-6F2EE7C0E7BD}"/>
              </a:ext>
            </a:extLst>
          </p:cNvPr>
          <p:cNvSpPr txBox="1"/>
          <p:nvPr/>
        </p:nvSpPr>
        <p:spPr>
          <a:xfrm>
            <a:off x="6275738" y="6009410"/>
            <a:ext cx="5367530" cy="646331"/>
          </a:xfrm>
          <a:prstGeom prst="rect">
            <a:avLst/>
          </a:prstGeom>
          <a:noFill/>
        </p:spPr>
        <p:txBody>
          <a:bodyPr wrap="square" rtlCol="0">
            <a:spAutoFit/>
          </a:bodyPr>
          <a:lstStyle/>
          <a:p>
            <a:r>
              <a:rPr lang="en-US" b="1" i="1" dirty="0"/>
              <a:t>Particle physics from interactions with the atmosphere (calorimeter)</a:t>
            </a:r>
          </a:p>
        </p:txBody>
      </p:sp>
      <p:sp>
        <p:nvSpPr>
          <p:cNvPr id="12" name="TextBox 11">
            <a:extLst>
              <a:ext uri="{FF2B5EF4-FFF2-40B4-BE49-F238E27FC236}">
                <a16:creationId xmlns:a16="http://schemas.microsoft.com/office/drawing/2014/main" id="{A7E27418-92DE-DA46-B85B-70E298984E70}"/>
              </a:ext>
            </a:extLst>
          </p:cNvPr>
          <p:cNvSpPr txBox="1"/>
          <p:nvPr/>
        </p:nvSpPr>
        <p:spPr>
          <a:xfrm rot="19531150">
            <a:off x="8644551" y="2765396"/>
            <a:ext cx="2332498" cy="523220"/>
          </a:xfrm>
          <a:prstGeom prst="rect">
            <a:avLst/>
          </a:prstGeom>
          <a:noFill/>
        </p:spPr>
        <p:txBody>
          <a:bodyPr wrap="none" rtlCol="0">
            <a:spAutoFit/>
          </a:bodyPr>
          <a:lstStyle/>
          <a:p>
            <a:r>
              <a:rPr lang="en-US" sz="2800" dirty="0">
                <a:solidFill>
                  <a:srgbClr val="FF0000"/>
                </a:solidFill>
              </a:rPr>
              <a:t>Tanguy </a:t>
            </a:r>
            <a:r>
              <a:rPr lang="en-US" sz="2800" dirty="0" err="1">
                <a:solidFill>
                  <a:srgbClr val="FF0000"/>
                </a:solidFill>
              </a:rPr>
              <a:t>Pierog</a:t>
            </a:r>
            <a:r>
              <a:rPr lang="en-US" sz="2800" dirty="0">
                <a:solidFill>
                  <a:srgbClr val="FF0000"/>
                </a:solidFill>
              </a:rPr>
              <a:t>!</a:t>
            </a:r>
          </a:p>
        </p:txBody>
      </p:sp>
      <p:sp>
        <p:nvSpPr>
          <p:cNvPr id="7" name="Slide Number Placeholder 6">
            <a:extLst>
              <a:ext uri="{FF2B5EF4-FFF2-40B4-BE49-F238E27FC236}">
                <a16:creationId xmlns:a16="http://schemas.microsoft.com/office/drawing/2014/main" id="{0F34CFED-C44D-614E-98E1-5169B146E422}"/>
              </a:ext>
            </a:extLst>
          </p:cNvPr>
          <p:cNvSpPr>
            <a:spLocks noGrp="1"/>
          </p:cNvSpPr>
          <p:nvPr>
            <p:ph type="sldNum" sz="quarter" idx="12"/>
          </p:nvPr>
        </p:nvSpPr>
        <p:spPr/>
        <p:txBody>
          <a:bodyPr/>
          <a:lstStyle/>
          <a:p>
            <a:fld id="{719CE55F-7AC3-3745-9C61-FC6A975654FB}" type="slidenum">
              <a:rPr lang="en-US" smtClean="0"/>
              <a:t>34</a:t>
            </a:fld>
            <a:endParaRPr lang="en-US"/>
          </a:p>
        </p:txBody>
      </p:sp>
    </p:spTree>
    <p:extLst>
      <p:ext uri="{BB962C8B-B14F-4D97-AF65-F5344CB8AC3E}">
        <p14:creationId xmlns:p14="http://schemas.microsoft.com/office/powerpoint/2010/main" val="1549096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C3FF1-4BAA-F448-B47A-B4B5A99ACEAF}"/>
              </a:ext>
            </a:extLst>
          </p:cNvPr>
          <p:cNvPicPr>
            <a:picLocks noChangeAspect="1"/>
          </p:cNvPicPr>
          <p:nvPr/>
        </p:nvPicPr>
        <p:blipFill>
          <a:blip r:embed="rId2"/>
          <a:stretch>
            <a:fillRect/>
          </a:stretch>
        </p:blipFill>
        <p:spPr>
          <a:xfrm>
            <a:off x="6553200" y="1727049"/>
            <a:ext cx="5594932" cy="3077213"/>
          </a:xfrm>
          <a:prstGeom prst="rect">
            <a:avLst/>
          </a:prstGeom>
        </p:spPr>
      </p:pic>
      <p:sp>
        <p:nvSpPr>
          <p:cNvPr id="2" name="Title 1">
            <a:extLst>
              <a:ext uri="{FF2B5EF4-FFF2-40B4-BE49-F238E27FC236}">
                <a16:creationId xmlns:a16="http://schemas.microsoft.com/office/drawing/2014/main" id="{7C110A9D-253E-8B4A-91B8-AC35488CD622}"/>
              </a:ext>
            </a:extLst>
          </p:cNvPr>
          <p:cNvSpPr>
            <a:spLocks noGrp="1"/>
          </p:cNvSpPr>
          <p:nvPr>
            <p:ph type="title"/>
          </p:nvPr>
        </p:nvSpPr>
        <p:spPr>
          <a:xfrm>
            <a:off x="42334" y="86881"/>
            <a:ext cx="10515600" cy="827519"/>
          </a:xfrm>
        </p:spPr>
        <p:txBody>
          <a:bodyPr>
            <a:normAutofit fontScale="90000"/>
          </a:bodyPr>
          <a:lstStyle/>
          <a:p>
            <a:r>
              <a:rPr lang="en-US" dirty="0"/>
              <a:t>Analogy to Accelerator based physics</a:t>
            </a:r>
            <a:br>
              <a:rPr lang="en-US" dirty="0"/>
            </a:br>
            <a:r>
              <a:rPr lang="en-US" sz="2700" i="1" dirty="0"/>
              <a:t>tail catcher</a:t>
            </a:r>
          </a:p>
        </p:txBody>
      </p:sp>
      <p:pic>
        <p:nvPicPr>
          <p:cNvPr id="1025" name="Picture 1" descr="page2image1828480">
            <a:extLst>
              <a:ext uri="{FF2B5EF4-FFF2-40B4-BE49-F238E27FC236}">
                <a16:creationId xmlns:a16="http://schemas.microsoft.com/office/drawing/2014/main" id="{7A513A98-A781-8E48-BF10-E7D20FA9B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5722"/>
          <a:stretch/>
        </p:blipFill>
        <p:spPr bwMode="auto">
          <a:xfrm rot="5400000">
            <a:off x="614922" y="1079076"/>
            <a:ext cx="5157691" cy="582442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144A9E9-B546-D245-8A2E-BB4759EBBECD}"/>
              </a:ext>
            </a:extLst>
          </p:cNvPr>
          <p:cNvCxnSpPr>
            <a:cxnSpLocks/>
          </p:cNvCxnSpPr>
          <p:nvPr/>
        </p:nvCxnSpPr>
        <p:spPr>
          <a:xfrm flipV="1">
            <a:off x="2909455" y="4170218"/>
            <a:ext cx="4364181" cy="13854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F8F5A9-06CD-834C-A097-FE63C66FF295}"/>
              </a:ext>
            </a:extLst>
          </p:cNvPr>
          <p:cNvPicPr>
            <a:picLocks noChangeAspect="1"/>
          </p:cNvPicPr>
          <p:nvPr/>
        </p:nvPicPr>
        <p:blipFill>
          <a:blip r:embed="rId4"/>
          <a:stretch>
            <a:fillRect/>
          </a:stretch>
        </p:blipFill>
        <p:spPr>
          <a:xfrm>
            <a:off x="6316732" y="4515876"/>
            <a:ext cx="2882684" cy="2162013"/>
          </a:xfrm>
          <a:prstGeom prst="rect">
            <a:avLst/>
          </a:prstGeom>
        </p:spPr>
      </p:pic>
      <p:pic>
        <p:nvPicPr>
          <p:cNvPr id="9" name="Picture 8">
            <a:extLst>
              <a:ext uri="{FF2B5EF4-FFF2-40B4-BE49-F238E27FC236}">
                <a16:creationId xmlns:a16="http://schemas.microsoft.com/office/drawing/2014/main" id="{ADA0BFC3-B7D5-9D43-A3DC-02F17BD0DB54}"/>
              </a:ext>
            </a:extLst>
          </p:cNvPr>
          <p:cNvPicPr>
            <a:picLocks noChangeAspect="1"/>
          </p:cNvPicPr>
          <p:nvPr/>
        </p:nvPicPr>
        <p:blipFill>
          <a:blip r:embed="rId5"/>
          <a:stretch>
            <a:fillRect/>
          </a:stretch>
        </p:blipFill>
        <p:spPr>
          <a:xfrm>
            <a:off x="9648195" y="114590"/>
            <a:ext cx="2499937" cy="1612459"/>
          </a:xfrm>
          <a:prstGeom prst="rect">
            <a:avLst/>
          </a:prstGeom>
        </p:spPr>
      </p:pic>
      <p:pic>
        <p:nvPicPr>
          <p:cNvPr id="4" name="Picture 3">
            <a:extLst>
              <a:ext uri="{FF2B5EF4-FFF2-40B4-BE49-F238E27FC236}">
                <a16:creationId xmlns:a16="http://schemas.microsoft.com/office/drawing/2014/main" id="{46FD0D98-9055-BF42-A252-F8FF3D785FBB}"/>
              </a:ext>
            </a:extLst>
          </p:cNvPr>
          <p:cNvPicPr>
            <a:picLocks noChangeAspect="1"/>
          </p:cNvPicPr>
          <p:nvPr/>
        </p:nvPicPr>
        <p:blipFill>
          <a:blip r:embed="rId6"/>
          <a:stretch>
            <a:fillRect/>
          </a:stretch>
        </p:blipFill>
        <p:spPr>
          <a:xfrm>
            <a:off x="9351816" y="4595283"/>
            <a:ext cx="2776807" cy="2082605"/>
          </a:xfrm>
          <a:prstGeom prst="rect">
            <a:avLst/>
          </a:prstGeom>
        </p:spPr>
      </p:pic>
      <p:sp>
        <p:nvSpPr>
          <p:cNvPr id="11" name="Slide Number Placeholder 10">
            <a:extLst>
              <a:ext uri="{FF2B5EF4-FFF2-40B4-BE49-F238E27FC236}">
                <a16:creationId xmlns:a16="http://schemas.microsoft.com/office/drawing/2014/main" id="{965257C0-348B-5F46-8D5E-097D6BD16398}"/>
              </a:ext>
            </a:extLst>
          </p:cNvPr>
          <p:cNvSpPr>
            <a:spLocks noGrp="1"/>
          </p:cNvSpPr>
          <p:nvPr>
            <p:ph type="sldNum" sz="quarter" idx="12"/>
          </p:nvPr>
        </p:nvSpPr>
        <p:spPr/>
        <p:txBody>
          <a:bodyPr/>
          <a:lstStyle/>
          <a:p>
            <a:fld id="{719CE55F-7AC3-3745-9C61-FC6A975654FB}" type="slidenum">
              <a:rPr lang="en-US" smtClean="0"/>
              <a:t>35</a:t>
            </a:fld>
            <a:endParaRPr lang="en-US"/>
          </a:p>
        </p:txBody>
      </p:sp>
    </p:spTree>
    <p:extLst>
      <p:ext uri="{BB962C8B-B14F-4D97-AF65-F5344CB8AC3E}">
        <p14:creationId xmlns:p14="http://schemas.microsoft.com/office/powerpoint/2010/main" val="4217990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0FBC83-4A5E-2F46-8E29-EFFC39A8B14D}"/>
              </a:ext>
            </a:extLst>
          </p:cNvPr>
          <p:cNvPicPr>
            <a:picLocks noChangeAspect="1"/>
          </p:cNvPicPr>
          <p:nvPr/>
        </p:nvPicPr>
        <p:blipFill rotWithShape="1">
          <a:blip r:embed="rId2"/>
          <a:srcRect t="21667"/>
          <a:stretch/>
        </p:blipFill>
        <p:spPr>
          <a:xfrm>
            <a:off x="0" y="259491"/>
            <a:ext cx="12279656" cy="7155023"/>
          </a:xfrm>
          <a:prstGeom prst="rect">
            <a:avLst/>
          </a:prstGeom>
        </p:spPr>
      </p:pic>
      <p:sp>
        <p:nvSpPr>
          <p:cNvPr id="2" name="Title 1">
            <a:extLst>
              <a:ext uri="{FF2B5EF4-FFF2-40B4-BE49-F238E27FC236}">
                <a16:creationId xmlns:a16="http://schemas.microsoft.com/office/drawing/2014/main" id="{B6790138-265C-204F-A97A-C929D919C268}"/>
              </a:ext>
            </a:extLst>
          </p:cNvPr>
          <p:cNvSpPr>
            <a:spLocks noGrp="1"/>
          </p:cNvSpPr>
          <p:nvPr>
            <p:ph type="title"/>
          </p:nvPr>
        </p:nvSpPr>
        <p:spPr/>
        <p:txBody>
          <a:bodyPr/>
          <a:lstStyle/>
          <a:p>
            <a:r>
              <a:rPr lang="en-US" dirty="0"/>
              <a:t>The Pierre Auger Observatory</a:t>
            </a:r>
          </a:p>
        </p:txBody>
      </p:sp>
      <p:grpSp>
        <p:nvGrpSpPr>
          <p:cNvPr id="6" name="Group 5">
            <a:extLst>
              <a:ext uri="{FF2B5EF4-FFF2-40B4-BE49-F238E27FC236}">
                <a16:creationId xmlns:a16="http://schemas.microsoft.com/office/drawing/2014/main" id="{2815057E-9CCE-0046-B635-96A2891BF45C}"/>
              </a:ext>
            </a:extLst>
          </p:cNvPr>
          <p:cNvGrpSpPr/>
          <p:nvPr/>
        </p:nvGrpSpPr>
        <p:grpSpPr>
          <a:xfrm>
            <a:off x="4643255" y="1414870"/>
            <a:ext cx="4696136" cy="2250281"/>
            <a:chOff x="4458789" y="1219200"/>
            <a:chExt cx="6678949" cy="4267200"/>
          </a:xfrm>
        </p:grpSpPr>
        <p:pic>
          <p:nvPicPr>
            <p:cNvPr id="7" name="Picture 6">
              <a:extLst>
                <a:ext uri="{FF2B5EF4-FFF2-40B4-BE49-F238E27FC236}">
                  <a16:creationId xmlns:a16="http://schemas.microsoft.com/office/drawing/2014/main" id="{D9D8F3E5-399D-BC45-A6A0-1AF536097D36}"/>
                </a:ext>
              </a:extLst>
            </p:cNvPr>
            <p:cNvPicPr>
              <a:picLocks noChangeAspect="1"/>
            </p:cNvPicPr>
            <p:nvPr/>
          </p:nvPicPr>
          <p:blipFill>
            <a:blip r:embed="rId3"/>
            <a:stretch>
              <a:fillRect/>
            </a:stretch>
          </p:blipFill>
          <p:spPr>
            <a:xfrm flipH="1">
              <a:off x="7950200" y="1219200"/>
              <a:ext cx="3187538" cy="4229100"/>
            </a:xfrm>
            <a:prstGeom prst="rect">
              <a:avLst/>
            </a:prstGeom>
            <a:ln>
              <a:solidFill>
                <a:srgbClr val="000090"/>
              </a:solidFill>
            </a:ln>
          </p:spPr>
        </p:pic>
        <p:cxnSp>
          <p:nvCxnSpPr>
            <p:cNvPr id="8" name="Straight Connector 7">
              <a:extLst>
                <a:ext uri="{FF2B5EF4-FFF2-40B4-BE49-F238E27FC236}">
                  <a16:creationId xmlns:a16="http://schemas.microsoft.com/office/drawing/2014/main" id="{5947CF01-AA3E-284B-9990-4470BAC87D08}"/>
                </a:ext>
              </a:extLst>
            </p:cNvPr>
            <p:cNvCxnSpPr>
              <a:cxnSpLocks/>
            </p:cNvCxnSpPr>
            <p:nvPr/>
          </p:nvCxnSpPr>
          <p:spPr bwMode="auto">
            <a:xfrm flipV="1">
              <a:off x="4458789" y="1219200"/>
              <a:ext cx="3491411" cy="1505546"/>
            </a:xfrm>
            <a:prstGeom prst="line">
              <a:avLst/>
            </a:prstGeom>
            <a:blipFill dpi="0" rotWithShape="0">
              <a:blip r:embed="rId4"/>
              <a:srcRect/>
              <a:tile tx="0" ty="0" sx="100000" sy="100000" flip="none" algn="tl"/>
            </a:blipFill>
            <a:ln w="38100" cap="flat" cmpd="sng" algn="ctr">
              <a:solidFill>
                <a:srgbClr val="00009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B68941D1-6CAC-6F43-975E-9C5F23C0D123}"/>
                </a:ext>
              </a:extLst>
            </p:cNvPr>
            <p:cNvCxnSpPr>
              <a:cxnSpLocks/>
            </p:cNvCxnSpPr>
            <p:nvPr/>
          </p:nvCxnSpPr>
          <p:spPr bwMode="auto">
            <a:xfrm>
              <a:off x="4458789" y="3732860"/>
              <a:ext cx="3491411" cy="1753540"/>
            </a:xfrm>
            <a:prstGeom prst="line">
              <a:avLst/>
            </a:prstGeom>
            <a:blipFill dpi="0" rotWithShape="0">
              <a:blip r:embed="rId4"/>
              <a:srcRect/>
              <a:tile tx="0" ty="0" sx="100000" sy="100000" flip="none" algn="tl"/>
            </a:blipFill>
            <a:ln w="38100" cap="flat" cmpd="sng" algn="ctr">
              <a:solidFill>
                <a:srgbClr val="000090"/>
              </a:solidFill>
              <a:prstDash val="solid"/>
              <a:round/>
              <a:headEnd type="none" w="med" len="med"/>
              <a:tailEnd type="none" w="med" len="med"/>
            </a:ln>
            <a:effectLst/>
          </p:spPr>
        </p:cxnSp>
      </p:grpSp>
      <p:grpSp>
        <p:nvGrpSpPr>
          <p:cNvPr id="10" name="Group 9">
            <a:extLst>
              <a:ext uri="{FF2B5EF4-FFF2-40B4-BE49-F238E27FC236}">
                <a16:creationId xmlns:a16="http://schemas.microsoft.com/office/drawing/2014/main" id="{BC732CEF-B7E1-B949-81D3-73A540284CC8}"/>
              </a:ext>
            </a:extLst>
          </p:cNvPr>
          <p:cNvGrpSpPr/>
          <p:nvPr/>
        </p:nvGrpSpPr>
        <p:grpSpPr>
          <a:xfrm>
            <a:off x="10444007" y="5373945"/>
            <a:ext cx="980058" cy="1050606"/>
            <a:chOff x="11104260" y="7848600"/>
            <a:chExt cx="893062" cy="1104900"/>
          </a:xfrm>
        </p:grpSpPr>
        <p:sp>
          <p:nvSpPr>
            <p:cNvPr id="11" name="Rectangle 10">
              <a:extLst>
                <a:ext uri="{FF2B5EF4-FFF2-40B4-BE49-F238E27FC236}">
                  <a16:creationId xmlns:a16="http://schemas.microsoft.com/office/drawing/2014/main" id="{17F04269-943E-4F40-8026-78CE4E1F64F8}"/>
                </a:ext>
              </a:extLst>
            </p:cNvPr>
            <p:cNvSpPr/>
            <p:nvPr/>
          </p:nvSpPr>
          <p:spPr bwMode="auto">
            <a:xfrm>
              <a:off x="11150600" y="7848600"/>
              <a:ext cx="685800" cy="304800"/>
            </a:xfrm>
            <a:prstGeom prst="rect">
              <a:avLst/>
            </a:prstGeom>
            <a:solidFill>
              <a:schemeClr val="bg1">
                <a:lumMod val="75000"/>
                <a:lumOff val="2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en-GB" sz="2800">
                <a:solidFill>
                  <a:srgbClr val="FFFFFF"/>
                </a:solidFill>
                <a:latin typeface="American Typewriter" charset="0"/>
                <a:ea typeface="ヒラギノ明朝 ProN W3" charset="-128"/>
                <a:cs typeface="ヒラギノ明朝 ProN W3" charset="-128"/>
                <a:sym typeface="American Typewriter" charset="0"/>
              </a:endParaRPr>
            </a:p>
          </p:txBody>
        </p:sp>
        <p:sp>
          <p:nvSpPr>
            <p:cNvPr id="12" name="Freeform 11">
              <a:extLst>
                <a:ext uri="{FF2B5EF4-FFF2-40B4-BE49-F238E27FC236}">
                  <a16:creationId xmlns:a16="http://schemas.microsoft.com/office/drawing/2014/main" id="{B35EB2ED-ABCF-424A-99CE-0227919682CE}"/>
                </a:ext>
              </a:extLst>
            </p:cNvPr>
            <p:cNvSpPr/>
            <p:nvPr/>
          </p:nvSpPr>
          <p:spPr bwMode="auto">
            <a:xfrm>
              <a:off x="11104260" y="8128000"/>
              <a:ext cx="893062" cy="825500"/>
            </a:xfrm>
            <a:custGeom>
              <a:avLst/>
              <a:gdLst>
                <a:gd name="connsiteX0" fmla="*/ 757540 w 893062"/>
                <a:gd name="connsiteY0" fmla="*/ 0 h 825500"/>
                <a:gd name="connsiteX1" fmla="*/ 827390 w 893062"/>
                <a:gd name="connsiteY1" fmla="*/ 101600 h 825500"/>
                <a:gd name="connsiteX2" fmla="*/ 795640 w 893062"/>
                <a:gd name="connsiteY2" fmla="*/ 152400 h 825500"/>
                <a:gd name="connsiteX3" fmla="*/ 852790 w 893062"/>
                <a:gd name="connsiteY3" fmla="*/ 260350 h 825500"/>
                <a:gd name="connsiteX4" fmla="*/ 814690 w 893062"/>
                <a:gd name="connsiteY4" fmla="*/ 349250 h 825500"/>
                <a:gd name="connsiteX5" fmla="*/ 846440 w 893062"/>
                <a:gd name="connsiteY5" fmla="*/ 463550 h 825500"/>
                <a:gd name="connsiteX6" fmla="*/ 846440 w 893062"/>
                <a:gd name="connsiteY6" fmla="*/ 584200 h 825500"/>
                <a:gd name="connsiteX7" fmla="*/ 859140 w 893062"/>
                <a:gd name="connsiteY7" fmla="*/ 673100 h 825500"/>
                <a:gd name="connsiteX8" fmla="*/ 878190 w 893062"/>
                <a:gd name="connsiteY8" fmla="*/ 742950 h 825500"/>
                <a:gd name="connsiteX9" fmla="*/ 884540 w 893062"/>
                <a:gd name="connsiteY9" fmla="*/ 800100 h 825500"/>
                <a:gd name="connsiteX10" fmla="*/ 795640 w 893062"/>
                <a:gd name="connsiteY10" fmla="*/ 819150 h 825500"/>
                <a:gd name="connsiteX11" fmla="*/ 78090 w 893062"/>
                <a:gd name="connsiteY11" fmla="*/ 825500 h 825500"/>
                <a:gd name="connsiteX12" fmla="*/ 39990 w 893062"/>
                <a:gd name="connsiteY12" fmla="*/ 711200 h 825500"/>
                <a:gd name="connsiteX13" fmla="*/ 59040 w 893062"/>
                <a:gd name="connsiteY13" fmla="*/ 609600 h 825500"/>
                <a:gd name="connsiteX14" fmla="*/ 65390 w 893062"/>
                <a:gd name="connsiteY14" fmla="*/ 590550 h 825500"/>
                <a:gd name="connsiteX15" fmla="*/ 59040 w 893062"/>
                <a:gd name="connsiteY15" fmla="*/ 450850 h 825500"/>
                <a:gd name="connsiteX16" fmla="*/ 46340 w 893062"/>
                <a:gd name="connsiteY16" fmla="*/ 393700 h 825500"/>
                <a:gd name="connsiteX17" fmla="*/ 14590 w 893062"/>
                <a:gd name="connsiteY17" fmla="*/ 304800 h 825500"/>
                <a:gd name="connsiteX18" fmla="*/ 8240 w 893062"/>
                <a:gd name="connsiteY18" fmla="*/ 285750 h 825500"/>
                <a:gd name="connsiteX19" fmla="*/ 8240 w 893062"/>
                <a:gd name="connsiteY19" fmla="*/ 285750 h 825500"/>
                <a:gd name="connsiteX20" fmla="*/ 1890 w 893062"/>
                <a:gd name="connsiteY20" fmla="*/ 127000 h 825500"/>
                <a:gd name="connsiteX21" fmla="*/ 20940 w 893062"/>
                <a:gd name="connsiteY21" fmla="*/ 107950 h 825500"/>
                <a:gd name="connsiteX22" fmla="*/ 20940 w 893062"/>
                <a:gd name="connsiteY22" fmla="*/ 63500 h 825500"/>
                <a:gd name="connsiteX23" fmla="*/ 39990 w 893062"/>
                <a:gd name="connsiteY23" fmla="*/ 25400 h 825500"/>
                <a:gd name="connsiteX24" fmla="*/ 757540 w 893062"/>
                <a:gd name="connsiteY24"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3062" h="825500">
                  <a:moveTo>
                    <a:pt x="757540" y="0"/>
                  </a:moveTo>
                  <a:lnTo>
                    <a:pt x="827390" y="101600"/>
                  </a:lnTo>
                  <a:lnTo>
                    <a:pt x="795640" y="152400"/>
                  </a:lnTo>
                  <a:lnTo>
                    <a:pt x="852790" y="260350"/>
                  </a:lnTo>
                  <a:lnTo>
                    <a:pt x="814690" y="349250"/>
                  </a:lnTo>
                  <a:lnTo>
                    <a:pt x="846440" y="463550"/>
                  </a:lnTo>
                  <a:cubicBezTo>
                    <a:pt x="852901" y="586314"/>
                    <a:pt x="893062" y="584200"/>
                    <a:pt x="846440" y="584200"/>
                  </a:cubicBezTo>
                  <a:lnTo>
                    <a:pt x="859140" y="673100"/>
                  </a:lnTo>
                  <a:cubicBezTo>
                    <a:pt x="872427" y="739535"/>
                    <a:pt x="856576" y="721336"/>
                    <a:pt x="878190" y="742950"/>
                  </a:cubicBezTo>
                  <a:lnTo>
                    <a:pt x="884540" y="800100"/>
                  </a:lnTo>
                  <a:lnTo>
                    <a:pt x="795640" y="819150"/>
                  </a:lnTo>
                  <a:lnTo>
                    <a:pt x="78090" y="825500"/>
                  </a:lnTo>
                  <a:cubicBezTo>
                    <a:pt x="39286" y="715554"/>
                    <a:pt x="39990" y="755709"/>
                    <a:pt x="39990" y="711200"/>
                  </a:cubicBezTo>
                  <a:cubicBezTo>
                    <a:pt x="46340" y="677333"/>
                    <a:pt x="51942" y="643318"/>
                    <a:pt x="59040" y="609600"/>
                  </a:cubicBezTo>
                  <a:cubicBezTo>
                    <a:pt x="60419" y="603050"/>
                    <a:pt x="65390" y="590550"/>
                    <a:pt x="65390" y="590550"/>
                  </a:cubicBezTo>
                  <a:cubicBezTo>
                    <a:pt x="58706" y="463559"/>
                    <a:pt x="59040" y="510172"/>
                    <a:pt x="59040" y="450850"/>
                  </a:cubicBezTo>
                  <a:cubicBezTo>
                    <a:pt x="43196" y="411239"/>
                    <a:pt x="46340" y="430499"/>
                    <a:pt x="46340" y="393700"/>
                  </a:cubicBezTo>
                  <a:cubicBezTo>
                    <a:pt x="35757" y="364067"/>
                    <a:pt x="25063" y="334473"/>
                    <a:pt x="14590" y="304800"/>
                  </a:cubicBezTo>
                  <a:cubicBezTo>
                    <a:pt x="12362" y="298488"/>
                    <a:pt x="8240" y="285750"/>
                    <a:pt x="8240" y="285750"/>
                  </a:cubicBezTo>
                  <a:lnTo>
                    <a:pt x="8240" y="285750"/>
                  </a:lnTo>
                  <a:cubicBezTo>
                    <a:pt x="6123" y="232833"/>
                    <a:pt x="0" y="179925"/>
                    <a:pt x="1890" y="127000"/>
                  </a:cubicBezTo>
                  <a:cubicBezTo>
                    <a:pt x="2633" y="106189"/>
                    <a:pt x="10600" y="107950"/>
                    <a:pt x="20940" y="107950"/>
                  </a:cubicBezTo>
                  <a:lnTo>
                    <a:pt x="20940" y="63500"/>
                  </a:lnTo>
                  <a:lnTo>
                    <a:pt x="39990" y="25400"/>
                  </a:lnTo>
                  <a:lnTo>
                    <a:pt x="757540" y="0"/>
                  </a:lnTo>
                  <a:close/>
                </a:path>
              </a:pathLst>
            </a:custGeom>
            <a:gradFill flip="none" rotWithShape="1">
              <a:gsLst>
                <a:gs pos="0">
                  <a:srgbClr val="66FFFF"/>
                </a:gs>
                <a:gs pos="53000">
                  <a:srgbClr val="CAFFFF"/>
                </a:gs>
                <a:gs pos="100000">
                  <a:srgbClr val="66FFFF"/>
                </a:gs>
              </a:gsLst>
              <a:lin ang="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915" fontAlgn="base">
                <a:spcBef>
                  <a:spcPct val="0"/>
                </a:spcBef>
                <a:spcAft>
                  <a:spcPct val="0"/>
                </a:spcAft>
              </a:pPr>
              <a:endParaRPr lang="en-GB" sz="2800">
                <a:solidFill>
                  <a:srgbClr val="FFFFFF"/>
                </a:solidFill>
                <a:latin typeface="American Typewriter" charset="0"/>
                <a:ea typeface="ヒラギノ明朝 ProN W3" charset="-128"/>
                <a:cs typeface="ヒラギノ明朝 ProN W3" charset="-128"/>
                <a:sym typeface="American Typewriter" charset="0"/>
              </a:endParaRPr>
            </a:p>
          </p:txBody>
        </p:sp>
        <p:pic>
          <p:nvPicPr>
            <p:cNvPr id="13" name="Picture 12" descr="fotobuis.png">
              <a:extLst>
                <a:ext uri="{FF2B5EF4-FFF2-40B4-BE49-F238E27FC236}">
                  <a16:creationId xmlns:a16="http://schemas.microsoft.com/office/drawing/2014/main" id="{DFC46A14-0151-E54F-A6F4-AB9E53ADB8CB}"/>
                </a:ext>
              </a:extLst>
            </p:cNvPr>
            <p:cNvPicPr>
              <a:picLocks noChangeAspect="1"/>
            </p:cNvPicPr>
            <p:nvPr/>
          </p:nvPicPr>
          <p:blipFill>
            <a:blip r:embed="rId5"/>
            <a:stretch>
              <a:fillRect/>
            </a:stretch>
          </p:blipFill>
          <p:spPr>
            <a:xfrm flipV="1">
              <a:off x="11303000" y="7924800"/>
              <a:ext cx="446834" cy="348725"/>
            </a:xfrm>
            <a:prstGeom prst="rect">
              <a:avLst/>
            </a:prstGeom>
          </p:spPr>
        </p:pic>
      </p:grpSp>
      <p:sp>
        <p:nvSpPr>
          <p:cNvPr id="5" name="Slide Number Placeholder 4">
            <a:extLst>
              <a:ext uri="{FF2B5EF4-FFF2-40B4-BE49-F238E27FC236}">
                <a16:creationId xmlns:a16="http://schemas.microsoft.com/office/drawing/2014/main" id="{A2A15ED0-7E0B-D143-9F40-87A43D4F3B6F}"/>
              </a:ext>
            </a:extLst>
          </p:cNvPr>
          <p:cNvSpPr>
            <a:spLocks noGrp="1"/>
          </p:cNvSpPr>
          <p:nvPr>
            <p:ph type="sldNum" sz="quarter" idx="12"/>
          </p:nvPr>
        </p:nvSpPr>
        <p:spPr/>
        <p:txBody>
          <a:bodyPr/>
          <a:lstStyle/>
          <a:p>
            <a:fld id="{90D96CA7-C03C-E343-AD0E-A99509FC058E}" type="slidenum">
              <a:rPr lang="en-US" smtClean="0"/>
              <a:t>36</a:t>
            </a:fld>
            <a:endParaRPr lang="en-US"/>
          </a:p>
        </p:txBody>
      </p:sp>
      <p:grpSp>
        <p:nvGrpSpPr>
          <p:cNvPr id="16" name="Group 15">
            <a:extLst>
              <a:ext uri="{FF2B5EF4-FFF2-40B4-BE49-F238E27FC236}">
                <a16:creationId xmlns:a16="http://schemas.microsoft.com/office/drawing/2014/main" id="{FA3A6431-815B-AA48-B699-5E98BCDE4EFB}"/>
              </a:ext>
            </a:extLst>
          </p:cNvPr>
          <p:cNvGrpSpPr/>
          <p:nvPr/>
        </p:nvGrpSpPr>
        <p:grpSpPr>
          <a:xfrm>
            <a:off x="141830" y="2830490"/>
            <a:ext cx="4696415" cy="4027510"/>
            <a:chOff x="160500" y="2897482"/>
            <a:chExt cx="4990989" cy="4257540"/>
          </a:xfrm>
        </p:grpSpPr>
        <p:pic>
          <p:nvPicPr>
            <p:cNvPr id="14" name="Picture 13" descr="fig_04a_Layout_of_Pierre_Auger_Observatory.ai">
              <a:extLst>
                <a:ext uri="{FF2B5EF4-FFF2-40B4-BE49-F238E27FC236}">
                  <a16:creationId xmlns:a16="http://schemas.microsoft.com/office/drawing/2014/main" id="{84F4C859-EAF0-F840-A7D6-128EAEC8969E}"/>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rcRect l="10799" t="12606" r="11811" b="16929"/>
                <a:stretch>
                  <a:fillRect/>
                </a:stretch>
              </p:blipFill>
            </mc:Choice>
            <mc:Fallback>
              <p:blipFill>
                <a:blip r:embed="rId7"/>
                <a:srcRect l="10799" t="12606" r="11811" b="16929"/>
                <a:stretch>
                  <a:fillRect/>
                </a:stretch>
              </p:blipFill>
            </mc:Fallback>
          </mc:AlternateContent>
          <p:spPr>
            <a:xfrm>
              <a:off x="160500" y="2897482"/>
              <a:ext cx="4990989" cy="4257540"/>
            </a:xfrm>
            <a:prstGeom prst="rect">
              <a:avLst/>
            </a:prstGeom>
          </p:spPr>
        </p:pic>
        <p:sp>
          <p:nvSpPr>
            <p:cNvPr id="15" name="Rectangle 14">
              <a:extLst>
                <a:ext uri="{FF2B5EF4-FFF2-40B4-BE49-F238E27FC236}">
                  <a16:creationId xmlns:a16="http://schemas.microsoft.com/office/drawing/2014/main" id="{30E5EC64-5AB7-484E-AD77-6306B598EDC2}"/>
                </a:ext>
              </a:extLst>
            </p:cNvPr>
            <p:cNvSpPr/>
            <p:nvPr/>
          </p:nvSpPr>
          <p:spPr>
            <a:xfrm>
              <a:off x="2855471" y="6721475"/>
              <a:ext cx="2296018" cy="369332"/>
            </a:xfrm>
            <a:prstGeom prst="rect">
              <a:avLst/>
            </a:prstGeom>
          </p:spPr>
          <p:txBody>
            <a:bodyPr wrap="square">
              <a:spAutoFit/>
            </a:bodyPr>
            <a:lstStyle/>
            <a:p>
              <a:r>
                <a:rPr lang="en-GB" dirty="0">
                  <a:solidFill>
                    <a:schemeClr val="accent1"/>
                  </a:solidFill>
                  <a:latin typeface="Arial" pitchFamily="-1" charset="0"/>
                  <a:ea typeface="ＭＳ Ｐゴシック" pitchFamily="-1" charset="-128"/>
                </a:rPr>
                <a:t> Auger 3000 km</a:t>
              </a:r>
              <a:r>
                <a:rPr lang="en-GB" baseline="30000" dirty="0">
                  <a:solidFill>
                    <a:schemeClr val="accent1"/>
                  </a:solidFill>
                  <a:latin typeface="Arial" pitchFamily="-1" charset="0"/>
                  <a:ea typeface="ＭＳ Ｐゴシック" pitchFamily="-1" charset="-128"/>
                </a:rPr>
                <a:t>2</a:t>
              </a:r>
              <a:endParaRPr lang="en-US" dirty="0"/>
            </a:p>
          </p:txBody>
        </p:sp>
      </p:grpSp>
    </p:spTree>
    <p:extLst>
      <p:ext uri="{BB962C8B-B14F-4D97-AF65-F5344CB8AC3E}">
        <p14:creationId xmlns:p14="http://schemas.microsoft.com/office/powerpoint/2010/main" val="82899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CD859-9584-7F4A-9D23-21891181951D}"/>
              </a:ext>
            </a:extLst>
          </p:cNvPr>
          <p:cNvPicPr>
            <a:picLocks noChangeAspect="1"/>
          </p:cNvPicPr>
          <p:nvPr/>
        </p:nvPicPr>
        <p:blipFill>
          <a:blip r:embed="rId2"/>
          <a:stretch>
            <a:fillRect/>
          </a:stretch>
        </p:blipFill>
        <p:spPr>
          <a:xfrm>
            <a:off x="7610929" y="1053202"/>
            <a:ext cx="4561610" cy="2968171"/>
          </a:xfrm>
          <a:prstGeom prst="rect">
            <a:avLst/>
          </a:prstGeom>
        </p:spPr>
      </p:pic>
      <p:sp>
        <p:nvSpPr>
          <p:cNvPr id="2" name="Title 1">
            <a:extLst>
              <a:ext uri="{FF2B5EF4-FFF2-40B4-BE49-F238E27FC236}">
                <a16:creationId xmlns:a16="http://schemas.microsoft.com/office/drawing/2014/main" id="{78435302-9106-F049-A6C0-4928524552DC}"/>
              </a:ext>
            </a:extLst>
          </p:cNvPr>
          <p:cNvSpPr>
            <a:spLocks noGrp="1"/>
          </p:cNvSpPr>
          <p:nvPr>
            <p:ph type="title"/>
          </p:nvPr>
        </p:nvSpPr>
        <p:spPr/>
        <p:txBody>
          <a:bodyPr/>
          <a:lstStyle/>
          <a:p>
            <a:r>
              <a:rPr lang="en-US" dirty="0"/>
              <a:t>The Fluorescence measurement</a:t>
            </a:r>
          </a:p>
        </p:txBody>
      </p:sp>
      <p:pic>
        <p:nvPicPr>
          <p:cNvPr id="4" name="Picture 3">
            <a:extLst>
              <a:ext uri="{FF2B5EF4-FFF2-40B4-BE49-F238E27FC236}">
                <a16:creationId xmlns:a16="http://schemas.microsoft.com/office/drawing/2014/main" id="{FD018AE9-35AE-A246-81EB-85D058E498D1}"/>
              </a:ext>
            </a:extLst>
          </p:cNvPr>
          <p:cNvPicPr>
            <a:picLocks noChangeAspect="1"/>
          </p:cNvPicPr>
          <p:nvPr/>
        </p:nvPicPr>
        <p:blipFill>
          <a:blip r:embed="rId3"/>
          <a:stretch>
            <a:fillRect/>
          </a:stretch>
        </p:blipFill>
        <p:spPr>
          <a:xfrm>
            <a:off x="270329" y="1756889"/>
            <a:ext cx="7340600" cy="4089400"/>
          </a:xfrm>
          <a:prstGeom prst="rect">
            <a:avLst/>
          </a:prstGeom>
        </p:spPr>
      </p:pic>
      <p:pic>
        <p:nvPicPr>
          <p:cNvPr id="6" name="Picture 5">
            <a:extLst>
              <a:ext uri="{FF2B5EF4-FFF2-40B4-BE49-F238E27FC236}">
                <a16:creationId xmlns:a16="http://schemas.microsoft.com/office/drawing/2014/main" id="{F74454AC-85AC-F24D-B6D0-E78B1FB95287}"/>
              </a:ext>
            </a:extLst>
          </p:cNvPr>
          <p:cNvPicPr>
            <a:picLocks noChangeAspect="1"/>
          </p:cNvPicPr>
          <p:nvPr/>
        </p:nvPicPr>
        <p:blipFill>
          <a:blip r:embed="rId4"/>
          <a:stretch>
            <a:fillRect/>
          </a:stretch>
        </p:blipFill>
        <p:spPr>
          <a:xfrm>
            <a:off x="7811903" y="4021373"/>
            <a:ext cx="4360636" cy="2529028"/>
          </a:xfrm>
          <a:prstGeom prst="rect">
            <a:avLst/>
          </a:prstGeom>
        </p:spPr>
      </p:pic>
      <p:sp>
        <p:nvSpPr>
          <p:cNvPr id="7" name="Slide Number Placeholder 6">
            <a:extLst>
              <a:ext uri="{FF2B5EF4-FFF2-40B4-BE49-F238E27FC236}">
                <a16:creationId xmlns:a16="http://schemas.microsoft.com/office/drawing/2014/main" id="{195A70AD-CE1A-4943-B618-DD1E79C3806E}"/>
              </a:ext>
            </a:extLst>
          </p:cNvPr>
          <p:cNvSpPr>
            <a:spLocks noGrp="1"/>
          </p:cNvSpPr>
          <p:nvPr>
            <p:ph type="sldNum" sz="quarter" idx="12"/>
          </p:nvPr>
        </p:nvSpPr>
        <p:spPr/>
        <p:txBody>
          <a:bodyPr/>
          <a:lstStyle/>
          <a:p>
            <a:fld id="{90D96CA7-C03C-E343-AD0E-A99509FC058E}" type="slidenum">
              <a:rPr lang="en-US" smtClean="0"/>
              <a:t>37</a:t>
            </a:fld>
            <a:endParaRPr lang="en-US"/>
          </a:p>
        </p:txBody>
      </p:sp>
      <p:sp>
        <p:nvSpPr>
          <p:cNvPr id="8" name="TextBox 7">
            <a:extLst>
              <a:ext uri="{FF2B5EF4-FFF2-40B4-BE49-F238E27FC236}">
                <a16:creationId xmlns:a16="http://schemas.microsoft.com/office/drawing/2014/main" id="{5101FDD9-63C1-B044-A76C-6559917D4F68}"/>
              </a:ext>
            </a:extLst>
          </p:cNvPr>
          <p:cNvSpPr txBox="1"/>
          <p:nvPr/>
        </p:nvSpPr>
        <p:spPr>
          <a:xfrm>
            <a:off x="2575932" y="6200078"/>
            <a:ext cx="2600520" cy="369332"/>
          </a:xfrm>
          <a:prstGeom prst="rect">
            <a:avLst/>
          </a:prstGeom>
          <a:noFill/>
        </p:spPr>
        <p:txBody>
          <a:bodyPr wrap="none" rtlCol="0">
            <a:spAutoFit/>
          </a:bodyPr>
          <a:lstStyle/>
          <a:p>
            <a:r>
              <a:rPr lang="en-US" dirty="0">
                <a:solidFill>
                  <a:srgbClr val="FF0000"/>
                </a:solidFill>
              </a:rPr>
              <a:t>v. de Souza, </a:t>
            </a:r>
            <a:r>
              <a:rPr lang="en-US" dirty="0" err="1">
                <a:solidFill>
                  <a:srgbClr val="FF0000"/>
                </a:solidFill>
              </a:rPr>
              <a:t>Vulcano</a:t>
            </a:r>
            <a:r>
              <a:rPr lang="en-US" dirty="0">
                <a:solidFill>
                  <a:srgbClr val="FF0000"/>
                </a:solidFill>
              </a:rPr>
              <a:t> 2018</a:t>
            </a:r>
          </a:p>
        </p:txBody>
      </p:sp>
    </p:spTree>
    <p:extLst>
      <p:ext uri="{BB962C8B-B14F-4D97-AF65-F5344CB8AC3E}">
        <p14:creationId xmlns:p14="http://schemas.microsoft.com/office/powerpoint/2010/main" val="822482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Arrow Connector 116"/>
          <p:cNvCxnSpPr>
            <a:cxnSpLocks noChangeAspect="1"/>
          </p:cNvCxnSpPr>
          <p:nvPr/>
        </p:nvCxnSpPr>
        <p:spPr bwMode="auto">
          <a:xfrm rot="5400000">
            <a:off x="6387592" y="297767"/>
            <a:ext cx="722097" cy="126563"/>
          </a:xfrm>
          <a:prstGeom prst="straightConnector1">
            <a:avLst/>
          </a:prstGeom>
          <a:blipFill dpi="0" rotWithShape="0">
            <a:blip r:embed="rId3"/>
            <a:srcRect/>
            <a:tile tx="0" ty="0" sx="100000" sy="100000" flip="none" algn="tl"/>
          </a:blipFill>
          <a:ln w="50800" cap="flat" cmpd="sng" algn="ctr">
            <a:solidFill>
              <a:srgbClr val="66FFFF"/>
            </a:solidFill>
            <a:prstDash val="sysDot"/>
            <a:round/>
            <a:headEnd type="none" w="med" len="med"/>
            <a:tailEnd type="triangle" w="med" len="med"/>
          </a:ln>
          <a:effectLst/>
        </p:spPr>
      </p:cxnSp>
      <p:sp>
        <p:nvSpPr>
          <p:cNvPr id="31746" name="Titel 3"/>
          <p:cNvSpPr>
            <a:spLocks noGrp="1"/>
          </p:cNvSpPr>
          <p:nvPr>
            <p:ph type="title"/>
          </p:nvPr>
        </p:nvSpPr>
        <p:spPr>
          <a:xfrm>
            <a:off x="1809750" y="126132"/>
            <a:ext cx="8858250" cy="482203"/>
          </a:xfrm>
        </p:spPr>
        <p:txBody>
          <a:bodyPr/>
          <a:lstStyle/>
          <a:p>
            <a:pPr algn="ctr"/>
            <a:r>
              <a:rPr lang="en-GB" sz="2672" dirty="0">
                <a:latin typeface="Arial" pitchFamily="-1" charset="0"/>
                <a:ea typeface="ＭＳ Ｐゴシック" pitchFamily="-1" charset="-128"/>
              </a:rPr>
              <a:t>Hybrid detection with baseline Auger</a:t>
            </a:r>
            <a:endParaRPr lang="en-GB" sz="2672" i="1" dirty="0">
              <a:latin typeface="Arial" pitchFamily="-1" charset="0"/>
              <a:ea typeface="ＭＳ Ｐゴシック" pitchFamily="-1" charset="-128"/>
            </a:endParaRPr>
          </a:p>
        </p:txBody>
      </p:sp>
      <p:sp>
        <p:nvSpPr>
          <p:cNvPr id="5" name="Tijdelijke aanduiding voor inhoud 4"/>
          <p:cNvSpPr>
            <a:spLocks noGrp="1"/>
          </p:cNvSpPr>
          <p:nvPr>
            <p:ph idx="1"/>
          </p:nvPr>
        </p:nvSpPr>
        <p:spPr>
          <a:xfrm>
            <a:off x="1809750" y="590203"/>
            <a:ext cx="8858250" cy="5892750"/>
          </a:xfrm>
        </p:spPr>
        <p:txBody>
          <a:bodyPr>
            <a:noAutofit/>
          </a:bodyPr>
          <a:lstStyle/>
          <a:p>
            <a:pPr>
              <a:defRPr/>
            </a:pPr>
            <a:r>
              <a:rPr lang="en-GB" sz="1800" dirty="0">
                <a:latin typeface="Calibri" panose="020F0502020204030204" pitchFamily="34" charset="0"/>
                <a:ea typeface="ＭＳ Ｐゴシック" pitchFamily="1" charset="-128"/>
                <a:cs typeface="Calibri" panose="020F0502020204030204" pitchFamily="34" charset="0"/>
              </a:rPr>
              <a:t>State-of-the-art: </a:t>
            </a:r>
            <a:r>
              <a:rPr lang="en-GB" sz="1800" b="1" dirty="0">
                <a:latin typeface="Calibri" panose="020F0502020204030204" pitchFamily="34" charset="0"/>
                <a:ea typeface="ＭＳ Ｐゴシック" pitchFamily="1" charset="-128"/>
                <a:cs typeface="Calibri" panose="020F0502020204030204" pitchFamily="34" charset="0"/>
              </a:rPr>
              <a:t>FD</a:t>
            </a:r>
          </a:p>
          <a:p>
            <a:pPr>
              <a:defRPr/>
            </a:pPr>
            <a:r>
              <a:rPr lang="en-GB" sz="1800" i="1" dirty="0" err="1">
                <a:latin typeface="Calibri" panose="020F0502020204030204" pitchFamily="34" charset="0"/>
                <a:ea typeface="ＭＳ Ｐゴシック" pitchFamily="1" charset="-128"/>
                <a:cs typeface="Calibri" panose="020F0502020204030204" pitchFamily="34" charset="0"/>
              </a:rPr>
              <a:t>X</a:t>
            </a:r>
            <a:r>
              <a:rPr lang="en-GB" sz="1800" baseline="-25000" dirty="0" err="1">
                <a:latin typeface="Calibri" panose="020F0502020204030204" pitchFamily="34" charset="0"/>
                <a:ea typeface="ＭＳ Ｐゴシック" pitchFamily="1" charset="-128"/>
                <a:cs typeface="Calibri" panose="020F0502020204030204" pitchFamily="34" charset="0"/>
              </a:rPr>
              <a:t>max</a:t>
            </a:r>
            <a:r>
              <a:rPr lang="en-GB" sz="1800" baseline="-25000" dirty="0">
                <a:latin typeface="Calibri" panose="020F0502020204030204" pitchFamily="34" charset="0"/>
                <a:ea typeface="ＭＳ Ｐゴシック" pitchFamily="1" charset="-128"/>
                <a:cs typeface="Calibri" panose="020F0502020204030204" pitchFamily="34" charset="0"/>
              </a:rPr>
              <a:t> </a:t>
            </a:r>
            <a:r>
              <a:rPr lang="en-GB" sz="1800" dirty="0">
                <a:latin typeface="Calibri" panose="020F0502020204030204" pitchFamily="34" charset="0"/>
                <a:ea typeface="ＭＳ Ｐゴシック" pitchFamily="1" charset="-128"/>
                <a:cs typeface="Calibri" panose="020F0502020204030204" pitchFamily="34" charset="0"/>
              </a:rPr>
              <a:t>using fluorescence light</a:t>
            </a:r>
          </a:p>
          <a:p>
            <a:pPr>
              <a:defRPr/>
            </a:pPr>
            <a:r>
              <a:rPr lang="en-GB" sz="1800" b="1" dirty="0" err="1">
                <a:solidFill>
                  <a:srgbClr val="FF0000"/>
                </a:solidFill>
                <a:latin typeface="Calibri" panose="020F0502020204030204" pitchFamily="34" charset="0"/>
                <a:ea typeface="ＭＳ Ｐゴシック" pitchFamily="1" charset="-128"/>
                <a:cs typeface="Calibri" panose="020F0502020204030204" pitchFamily="34" charset="0"/>
              </a:rPr>
              <a:t>σ</a:t>
            </a:r>
            <a:r>
              <a:rPr lang="en-GB" sz="1800" b="1" dirty="0">
                <a:solidFill>
                  <a:srgbClr val="FF0000"/>
                </a:solidFill>
                <a:latin typeface="Calibri" panose="020F0502020204030204" pitchFamily="34" charset="0"/>
                <a:ea typeface="ＭＳ Ｐゴシック" pitchFamily="1" charset="-128"/>
                <a:cs typeface="Calibri" panose="020F0502020204030204" pitchFamily="34" charset="0"/>
              </a:rPr>
              <a:t> (</a:t>
            </a:r>
            <a:r>
              <a:rPr lang="en-GB" sz="1800" b="1" i="1" dirty="0" err="1">
                <a:solidFill>
                  <a:srgbClr val="FF0000"/>
                </a:solidFill>
                <a:latin typeface="Calibri" panose="020F0502020204030204" pitchFamily="34" charset="0"/>
                <a:ea typeface="ＭＳ Ｐゴシック" pitchFamily="1" charset="-128"/>
                <a:cs typeface="Calibri" panose="020F0502020204030204" pitchFamily="34" charset="0"/>
              </a:rPr>
              <a:t>X</a:t>
            </a:r>
            <a:r>
              <a:rPr lang="en-GB" sz="1800" b="1" baseline="-25000" dirty="0" err="1">
                <a:solidFill>
                  <a:srgbClr val="FF0000"/>
                </a:solidFill>
                <a:latin typeface="Calibri" panose="020F0502020204030204" pitchFamily="34" charset="0"/>
                <a:ea typeface="ＭＳ Ｐゴシック" pitchFamily="1" charset="-128"/>
                <a:cs typeface="Calibri" panose="020F0502020204030204" pitchFamily="34" charset="0"/>
              </a:rPr>
              <a:t>max</a:t>
            </a:r>
            <a:r>
              <a:rPr lang="en-GB" sz="1800" b="1" dirty="0">
                <a:solidFill>
                  <a:srgbClr val="FF0000"/>
                </a:solidFill>
                <a:latin typeface="Calibri" panose="020F0502020204030204" pitchFamily="34" charset="0"/>
                <a:ea typeface="ＭＳ Ｐゴシック" pitchFamily="1" charset="-128"/>
                <a:cs typeface="Calibri" panose="020F0502020204030204" pitchFamily="34" charset="0"/>
              </a:rPr>
              <a:t>) = 20 g/cm</a:t>
            </a:r>
            <a:r>
              <a:rPr lang="en-GB" sz="1800" b="1" baseline="30000" dirty="0">
                <a:solidFill>
                  <a:srgbClr val="FF0000"/>
                </a:solidFill>
                <a:latin typeface="Calibri" panose="020F0502020204030204" pitchFamily="34" charset="0"/>
                <a:ea typeface="ＭＳ Ｐゴシック" pitchFamily="1" charset="-128"/>
                <a:cs typeface="Calibri" panose="020F0502020204030204" pitchFamily="34" charset="0"/>
              </a:rPr>
              <a:t>2</a:t>
            </a:r>
            <a:endParaRPr lang="en-GB" sz="1800" dirty="0">
              <a:latin typeface="Calibri" panose="020F0502020204030204" pitchFamily="34" charset="0"/>
              <a:ea typeface="ＭＳ Ｐゴシック" pitchFamily="1" charset="-128"/>
              <a:cs typeface="Calibri" panose="020F0502020204030204" pitchFamily="34" charset="0"/>
            </a:endParaRPr>
          </a:p>
          <a:p>
            <a:pPr>
              <a:defRPr/>
            </a:pPr>
            <a:r>
              <a:rPr lang="en-GB" sz="1800" dirty="0">
                <a:latin typeface="Calibri" panose="020F0502020204030204" pitchFamily="34" charset="0"/>
                <a:ea typeface="ＭＳ Ｐゴシック" pitchFamily="1" charset="-128"/>
                <a:cs typeface="Calibri" panose="020F0502020204030204" pitchFamily="34" charset="0"/>
              </a:rPr>
              <a:t>Only in dark nights</a:t>
            </a:r>
          </a:p>
          <a:p>
            <a:pPr>
              <a:defRPr/>
            </a:pPr>
            <a:r>
              <a:rPr lang="en-GB" sz="1800" dirty="0">
                <a:latin typeface="Calibri" panose="020F0502020204030204" pitchFamily="34" charset="0"/>
                <a:ea typeface="ＭＳ Ｐゴシック" pitchFamily="1" charset="-128"/>
                <a:cs typeface="Calibri" panose="020F0502020204030204" pitchFamily="34" charset="0"/>
              </a:rPr>
              <a:t>							</a:t>
            </a:r>
          </a:p>
          <a:p>
            <a:pPr>
              <a:defRPr/>
            </a:pPr>
            <a:r>
              <a:rPr lang="en-GB" sz="1800" b="1" dirty="0">
                <a:latin typeface="Calibri" panose="020F0502020204030204" pitchFamily="34" charset="0"/>
                <a:ea typeface="ＭＳ Ｐゴシック" pitchFamily="1" charset="-128"/>
                <a:cs typeface="Calibri" panose="020F0502020204030204" pitchFamily="34" charset="0"/>
              </a:rPr>
              <a:t>~10% duty cycle</a:t>
            </a: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endParaRPr lang="en-GB" sz="1800" dirty="0">
              <a:latin typeface="Calibri" panose="020F0502020204030204" pitchFamily="34" charset="0"/>
              <a:ea typeface="ＭＳ Ｐゴシック" pitchFamily="1" charset="-128"/>
              <a:cs typeface="Calibri" panose="020F0502020204030204" pitchFamily="34" charset="0"/>
            </a:endParaRPr>
          </a:p>
          <a:p>
            <a:pPr>
              <a:defRPr/>
            </a:pPr>
            <a:r>
              <a:rPr lang="en-GB" sz="1800" b="1" dirty="0">
                <a:latin typeface="Calibri" panose="020F0502020204030204" pitchFamily="34" charset="0"/>
                <a:ea typeface="ＭＳ Ｐゴシック" pitchFamily="1" charset="-128"/>
                <a:cs typeface="Calibri" panose="020F0502020204030204" pitchFamily="34" charset="0"/>
              </a:rPr>
              <a:t>	  SD</a:t>
            </a:r>
            <a:r>
              <a:rPr lang="en-GB" sz="1800" dirty="0">
                <a:latin typeface="Calibri" panose="020F0502020204030204" pitchFamily="34" charset="0"/>
                <a:ea typeface="ＭＳ Ｐゴシック" pitchFamily="1" charset="-128"/>
                <a:cs typeface="Calibri" panose="020F0502020204030204" pitchFamily="34" charset="0"/>
              </a:rPr>
              <a:t> measures only				      24/7</a:t>
            </a:r>
          </a:p>
          <a:p>
            <a:pPr>
              <a:defRPr/>
            </a:pPr>
            <a:r>
              <a:rPr lang="en-GB" sz="1800" dirty="0">
                <a:latin typeface="Calibri" panose="020F0502020204030204" pitchFamily="34" charset="0"/>
                <a:ea typeface="ＭＳ Ｐゴシック" pitchFamily="1" charset="-128"/>
                <a:cs typeface="Calibri" panose="020F0502020204030204" pitchFamily="34" charset="0"/>
              </a:rPr>
              <a:t>               tail of shower				      </a:t>
            </a:r>
            <a:r>
              <a:rPr lang="en-GB" sz="1800" b="1" dirty="0">
                <a:latin typeface="Calibri" panose="020F0502020204030204" pitchFamily="34" charset="0"/>
                <a:ea typeface="ＭＳ Ｐゴシック" pitchFamily="1" charset="-128"/>
                <a:cs typeface="Calibri" panose="020F0502020204030204" pitchFamily="34" charset="0"/>
              </a:rPr>
              <a:t>100% Duty Cycle</a:t>
            </a:r>
          </a:p>
        </p:txBody>
      </p:sp>
      <p:grpSp>
        <p:nvGrpSpPr>
          <p:cNvPr id="2" name="Group 22"/>
          <p:cNvGrpSpPr/>
          <p:nvPr/>
        </p:nvGrpSpPr>
        <p:grpSpPr>
          <a:xfrm>
            <a:off x="2159745" y="3411990"/>
            <a:ext cx="1427766" cy="1414640"/>
            <a:chOff x="3225800" y="6553200"/>
            <a:chExt cx="2030601" cy="2011932"/>
          </a:xfrm>
          <a:noFill/>
        </p:grpSpPr>
        <p:pic>
          <p:nvPicPr>
            <p:cNvPr id="25" name="Picture 24" descr="FD.gif"/>
            <p:cNvPicPr>
              <a:picLocks noChangeAspect="1"/>
            </p:cNvPicPr>
            <p:nvPr/>
          </p:nvPicPr>
          <p:blipFill>
            <a:blip r:embed="rId4"/>
            <a:srcRect l="12148" b="8512"/>
            <a:stretch>
              <a:fillRect/>
            </a:stretch>
          </p:blipFill>
          <p:spPr>
            <a:xfrm flipH="1">
              <a:off x="3225800" y="6553200"/>
              <a:ext cx="2030601" cy="2011932"/>
            </a:xfrm>
            <a:prstGeom prst="rect">
              <a:avLst/>
            </a:prstGeom>
            <a:grpFill/>
          </p:spPr>
        </p:pic>
        <p:sp>
          <p:nvSpPr>
            <p:cNvPr id="26" name="Rectangle 25"/>
            <p:cNvSpPr/>
            <p:nvPr/>
          </p:nvSpPr>
          <p:spPr bwMode="auto">
            <a:xfrm>
              <a:off x="3530600" y="7086600"/>
              <a:ext cx="533400" cy="288000"/>
            </a:xfrm>
            <a:prstGeom prst="rect">
              <a:avLst/>
            </a:prstGeom>
            <a:grp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sp>
          <p:nvSpPr>
            <p:cNvPr id="28" name="Rectangle 27"/>
            <p:cNvSpPr/>
            <p:nvPr/>
          </p:nvSpPr>
          <p:spPr bwMode="auto">
            <a:xfrm>
              <a:off x="4292600" y="6874800"/>
              <a:ext cx="533400" cy="162000"/>
            </a:xfrm>
            <a:prstGeom prst="rect">
              <a:avLst/>
            </a:prstGeom>
            <a:grp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sp>
          <p:nvSpPr>
            <p:cNvPr id="35" name="Rectangle 34"/>
            <p:cNvSpPr/>
            <p:nvPr/>
          </p:nvSpPr>
          <p:spPr bwMode="auto">
            <a:xfrm>
              <a:off x="4216400" y="7239000"/>
              <a:ext cx="414000" cy="432000"/>
            </a:xfrm>
            <a:prstGeom prst="rect">
              <a:avLst/>
            </a:prstGeom>
            <a:grp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sp>
          <p:nvSpPr>
            <p:cNvPr id="36" name="TextBox 35"/>
            <p:cNvSpPr txBox="1"/>
            <p:nvPr/>
          </p:nvSpPr>
          <p:spPr>
            <a:xfrm>
              <a:off x="3530599" y="6934200"/>
              <a:ext cx="866791" cy="408363"/>
            </a:xfrm>
            <a:prstGeom prst="rect">
              <a:avLst/>
            </a:prstGeom>
            <a:solidFill>
              <a:schemeClr val="bg1"/>
            </a:solidFill>
          </p:spPr>
          <p:txBody>
            <a:bodyPr wrap="none" rtlCol="0">
              <a:spAutoFit/>
            </a:bodyPr>
            <a:lstStyle/>
            <a:p>
              <a:r>
                <a:rPr lang="en-GB" sz="1266" dirty="0">
                  <a:latin typeface="Arial"/>
                  <a:cs typeface="Arial"/>
                </a:rPr>
                <a:t>mirror</a:t>
              </a:r>
            </a:p>
          </p:txBody>
        </p:sp>
        <p:sp>
          <p:nvSpPr>
            <p:cNvPr id="37" name="TextBox 36"/>
            <p:cNvSpPr txBox="1"/>
            <p:nvPr/>
          </p:nvSpPr>
          <p:spPr>
            <a:xfrm>
              <a:off x="3966475" y="7391401"/>
              <a:ext cx="862231" cy="346716"/>
            </a:xfrm>
            <a:prstGeom prst="rect">
              <a:avLst/>
            </a:prstGeom>
            <a:solidFill>
              <a:schemeClr val="bg1"/>
            </a:solidFill>
          </p:spPr>
          <p:txBody>
            <a:bodyPr wrap="none" rtlCol="0">
              <a:spAutoFit/>
            </a:bodyPr>
            <a:lstStyle/>
            <a:p>
              <a:r>
                <a:rPr lang="en-GB" sz="984" dirty="0">
                  <a:latin typeface="Arial"/>
                  <a:cs typeface="Arial"/>
                </a:rPr>
                <a:t>camera</a:t>
              </a:r>
            </a:p>
          </p:txBody>
        </p:sp>
      </p:grpSp>
      <p:cxnSp>
        <p:nvCxnSpPr>
          <p:cNvPr id="44" name="Straight Connector 43"/>
          <p:cNvCxnSpPr>
            <a:stCxn id="50" idx="0"/>
            <a:endCxn id="50" idx="1"/>
          </p:cNvCxnSpPr>
          <p:nvPr/>
        </p:nvCxnSpPr>
        <p:spPr bwMode="auto">
          <a:xfrm flipH="1">
            <a:off x="3702845" y="1393032"/>
            <a:ext cx="1750218" cy="2270156"/>
          </a:xfrm>
          <a:prstGeom prst="line">
            <a:avLst/>
          </a:prstGeom>
          <a:blipFill dpi="0" rotWithShape="0">
            <a:blip r:embed="rId3"/>
            <a:srcRect/>
            <a:tile tx="0" ty="0" sx="100000" sy="100000" flip="none" algn="tl"/>
          </a:blipFill>
          <a:ln w="28575" cap="flat" cmpd="sng" algn="ctr">
            <a:solidFill>
              <a:srgbClr val="BE311A"/>
            </a:solidFill>
            <a:prstDash val="solid"/>
            <a:round/>
            <a:headEnd type="none" w="med" len="med"/>
            <a:tailEnd type="none" w="med" len="med"/>
          </a:ln>
          <a:effectLst/>
        </p:spPr>
      </p:cxnSp>
      <p:cxnSp>
        <p:nvCxnSpPr>
          <p:cNvPr id="45" name="Straight Connector 44"/>
          <p:cNvCxnSpPr>
            <a:stCxn id="50" idx="3"/>
          </p:cNvCxnSpPr>
          <p:nvPr/>
        </p:nvCxnSpPr>
        <p:spPr bwMode="auto">
          <a:xfrm flipH="1">
            <a:off x="3684985" y="2183135"/>
            <a:ext cx="1743903" cy="2049537"/>
          </a:xfrm>
          <a:prstGeom prst="line">
            <a:avLst/>
          </a:prstGeom>
          <a:blipFill dpi="0" rotWithShape="0">
            <a:blip r:embed="rId3"/>
            <a:srcRect/>
            <a:tile tx="0" ty="0" sx="100000" sy="100000" flip="none" algn="tl"/>
          </a:blipFill>
          <a:ln w="28575" cap="flat" cmpd="sng" algn="ctr">
            <a:solidFill>
              <a:srgbClr val="BE311A"/>
            </a:solidFill>
            <a:prstDash val="solid"/>
            <a:round/>
            <a:headEnd type="none" w="med" len="med"/>
            <a:tailEnd type="none" w="med" len="med"/>
          </a:ln>
          <a:effectLst/>
        </p:spPr>
      </p:cxnSp>
      <p:sp>
        <p:nvSpPr>
          <p:cNvPr id="82" name="TextBox 81"/>
          <p:cNvSpPr txBox="1"/>
          <p:nvPr/>
        </p:nvSpPr>
        <p:spPr>
          <a:xfrm>
            <a:off x="3363516" y="2086407"/>
            <a:ext cx="1407758" cy="351956"/>
          </a:xfrm>
          <a:prstGeom prst="rect">
            <a:avLst/>
          </a:prstGeom>
          <a:noFill/>
        </p:spPr>
        <p:txBody>
          <a:bodyPr wrap="none" rtlCol="0">
            <a:spAutoFit/>
          </a:bodyPr>
          <a:lstStyle/>
          <a:p>
            <a:r>
              <a:rPr lang="en-GB" sz="1687">
                <a:solidFill>
                  <a:schemeClr val="accent1"/>
                </a:solidFill>
                <a:latin typeface="Arial"/>
                <a:cs typeface="Arial"/>
              </a:rPr>
              <a:t>fluorescence</a:t>
            </a:r>
            <a:endParaRPr lang="en-GB" sz="1687" baseline="-25000">
              <a:solidFill>
                <a:schemeClr val="accent1"/>
              </a:solidFill>
              <a:latin typeface="Arial"/>
              <a:cs typeface="Arial"/>
            </a:endParaRPr>
          </a:p>
        </p:txBody>
      </p:sp>
      <p:sp>
        <p:nvSpPr>
          <p:cNvPr id="50" name="Freeform 49"/>
          <p:cNvSpPr/>
          <p:nvPr/>
        </p:nvSpPr>
        <p:spPr bwMode="auto">
          <a:xfrm>
            <a:off x="3702845" y="1393032"/>
            <a:ext cx="1750218" cy="2809875"/>
          </a:xfrm>
          <a:custGeom>
            <a:avLst/>
            <a:gdLst>
              <a:gd name="connsiteX0" fmla="*/ 3064933 w 3064933"/>
              <a:gd name="connsiteY0" fmla="*/ 0 h 4275667"/>
              <a:gd name="connsiteX1" fmla="*/ 0 w 3064933"/>
              <a:gd name="connsiteY1" fmla="*/ 3454400 h 4275667"/>
              <a:gd name="connsiteX2" fmla="*/ 16933 w 3064933"/>
              <a:gd name="connsiteY2" fmla="*/ 4275667 h 4275667"/>
              <a:gd name="connsiteX3" fmla="*/ 3022600 w 3064933"/>
              <a:gd name="connsiteY3" fmla="*/ 1202267 h 4275667"/>
              <a:gd name="connsiteX4" fmla="*/ 3064933 w 3064933"/>
              <a:gd name="connsiteY4" fmla="*/ 0 h 4275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933" h="4275667">
                <a:moveTo>
                  <a:pt x="3064933" y="0"/>
                </a:moveTo>
                <a:lnTo>
                  <a:pt x="0" y="3454400"/>
                </a:lnTo>
                <a:lnTo>
                  <a:pt x="16933" y="4275667"/>
                </a:lnTo>
                <a:lnTo>
                  <a:pt x="3022600" y="1202267"/>
                </a:lnTo>
                <a:lnTo>
                  <a:pt x="3064933" y="0"/>
                </a:lnTo>
                <a:close/>
              </a:path>
            </a:pathLst>
          </a:custGeom>
          <a:solidFill>
            <a:schemeClr val="accent1">
              <a:alpha val="25000"/>
            </a:schemeClr>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cxnSp>
        <p:nvCxnSpPr>
          <p:cNvPr id="48" name="Straight Arrow Connector 47"/>
          <p:cNvCxnSpPr/>
          <p:nvPr/>
        </p:nvCxnSpPr>
        <p:spPr bwMode="auto">
          <a:xfrm rot="4821361">
            <a:off x="4599025" y="2000386"/>
            <a:ext cx="3429000" cy="1285875"/>
          </a:xfrm>
          <a:prstGeom prst="straightConnector1">
            <a:avLst/>
          </a:prstGeom>
          <a:blipFill dpi="0" rotWithShape="0">
            <a:blip r:embed="rId3"/>
            <a:srcRect/>
            <a:tile tx="0" ty="0" sx="100000" sy="100000" flip="none" algn="tl"/>
          </a:blipFill>
          <a:ln w="57150" cap="flat" cmpd="sng" algn="ctr">
            <a:solidFill>
              <a:srgbClr val="3366FF"/>
            </a:solidFill>
            <a:prstDash val="solid"/>
            <a:round/>
            <a:headEnd type="none" w="med" len="med"/>
            <a:tailEnd type="triangle" w="med" len="med"/>
          </a:ln>
          <a:effectLst/>
        </p:spPr>
      </p:cxnSp>
      <p:sp>
        <p:nvSpPr>
          <p:cNvPr id="57" name="Freeform 56"/>
          <p:cNvSpPr/>
          <p:nvPr/>
        </p:nvSpPr>
        <p:spPr bwMode="auto">
          <a:xfrm rot="21021361">
            <a:off x="5623204" y="842018"/>
            <a:ext cx="1333500" cy="3396258"/>
          </a:xfrm>
          <a:custGeom>
            <a:avLst/>
            <a:gdLst>
              <a:gd name="connsiteX0" fmla="*/ 1896533 w 1896533"/>
              <a:gd name="connsiteY0" fmla="*/ 0 h 4830233"/>
              <a:gd name="connsiteX1" fmla="*/ 1769533 w 1896533"/>
              <a:gd name="connsiteY1" fmla="*/ 186267 h 4830233"/>
              <a:gd name="connsiteX2" fmla="*/ 1680633 w 1896533"/>
              <a:gd name="connsiteY2" fmla="*/ 292100 h 4830233"/>
              <a:gd name="connsiteX3" fmla="*/ 1612900 w 1896533"/>
              <a:gd name="connsiteY3" fmla="*/ 368300 h 4830233"/>
              <a:gd name="connsiteX4" fmla="*/ 1524000 w 1896533"/>
              <a:gd name="connsiteY4" fmla="*/ 448733 h 4830233"/>
              <a:gd name="connsiteX5" fmla="*/ 1443566 w 1896533"/>
              <a:gd name="connsiteY5" fmla="*/ 512233 h 4830233"/>
              <a:gd name="connsiteX6" fmla="*/ 1354666 w 1896533"/>
              <a:gd name="connsiteY6" fmla="*/ 554567 h 4830233"/>
              <a:gd name="connsiteX7" fmla="*/ 1265766 w 1896533"/>
              <a:gd name="connsiteY7" fmla="*/ 588433 h 4830233"/>
              <a:gd name="connsiteX8" fmla="*/ 1168400 w 1896533"/>
              <a:gd name="connsiteY8" fmla="*/ 592667 h 4830233"/>
              <a:gd name="connsiteX9" fmla="*/ 1045633 w 1896533"/>
              <a:gd name="connsiteY9" fmla="*/ 596900 h 4830233"/>
              <a:gd name="connsiteX10" fmla="*/ 893233 w 1896533"/>
              <a:gd name="connsiteY10" fmla="*/ 605367 h 4830233"/>
              <a:gd name="connsiteX11" fmla="*/ 706966 w 1896533"/>
              <a:gd name="connsiteY11" fmla="*/ 626533 h 4830233"/>
              <a:gd name="connsiteX12" fmla="*/ 554566 w 1896533"/>
              <a:gd name="connsiteY12" fmla="*/ 647700 h 4830233"/>
              <a:gd name="connsiteX13" fmla="*/ 419100 w 1896533"/>
              <a:gd name="connsiteY13" fmla="*/ 677333 h 4830233"/>
              <a:gd name="connsiteX14" fmla="*/ 338666 w 1896533"/>
              <a:gd name="connsiteY14" fmla="*/ 706967 h 4830233"/>
              <a:gd name="connsiteX15" fmla="*/ 279400 w 1896533"/>
              <a:gd name="connsiteY15" fmla="*/ 745067 h 4830233"/>
              <a:gd name="connsiteX16" fmla="*/ 215900 w 1896533"/>
              <a:gd name="connsiteY16" fmla="*/ 795867 h 4830233"/>
              <a:gd name="connsiteX17" fmla="*/ 160866 w 1896533"/>
              <a:gd name="connsiteY17" fmla="*/ 872067 h 4830233"/>
              <a:gd name="connsiteX18" fmla="*/ 135466 w 1896533"/>
              <a:gd name="connsiteY18" fmla="*/ 922867 h 4830233"/>
              <a:gd name="connsiteX19" fmla="*/ 127000 w 1896533"/>
              <a:gd name="connsiteY19" fmla="*/ 956733 h 4830233"/>
              <a:gd name="connsiteX20" fmla="*/ 131233 w 1896533"/>
              <a:gd name="connsiteY20" fmla="*/ 1041400 h 4830233"/>
              <a:gd name="connsiteX21" fmla="*/ 143933 w 1896533"/>
              <a:gd name="connsiteY21" fmla="*/ 1270000 h 4830233"/>
              <a:gd name="connsiteX22" fmla="*/ 241300 w 1896533"/>
              <a:gd name="connsiteY22" fmla="*/ 1706033 h 4830233"/>
              <a:gd name="connsiteX23" fmla="*/ 300566 w 1896533"/>
              <a:gd name="connsiteY23" fmla="*/ 1968500 h 4830233"/>
              <a:gd name="connsiteX24" fmla="*/ 372533 w 1896533"/>
              <a:gd name="connsiteY24" fmla="*/ 2324100 h 4830233"/>
              <a:gd name="connsiteX25" fmla="*/ 427566 w 1896533"/>
              <a:gd name="connsiteY25" fmla="*/ 2595033 h 4830233"/>
              <a:gd name="connsiteX26" fmla="*/ 478366 w 1896533"/>
              <a:gd name="connsiteY26" fmla="*/ 2849033 h 4830233"/>
              <a:gd name="connsiteX27" fmla="*/ 491066 w 1896533"/>
              <a:gd name="connsiteY27" fmla="*/ 2980267 h 4830233"/>
              <a:gd name="connsiteX28" fmla="*/ 486833 w 1896533"/>
              <a:gd name="connsiteY28" fmla="*/ 3153833 h 4830233"/>
              <a:gd name="connsiteX29" fmla="*/ 452966 w 1896533"/>
              <a:gd name="connsiteY29" fmla="*/ 3348567 h 4830233"/>
              <a:gd name="connsiteX30" fmla="*/ 402166 w 1896533"/>
              <a:gd name="connsiteY30" fmla="*/ 3594100 h 4830233"/>
              <a:gd name="connsiteX31" fmla="*/ 321733 w 1896533"/>
              <a:gd name="connsiteY31" fmla="*/ 3881967 h 4830233"/>
              <a:gd name="connsiteX32" fmla="*/ 211666 w 1896533"/>
              <a:gd name="connsiteY32" fmla="*/ 4220633 h 4830233"/>
              <a:gd name="connsiteX33" fmla="*/ 0 w 1896533"/>
              <a:gd name="connsiteY33" fmla="*/ 4796367 h 4830233"/>
              <a:gd name="connsiteX34" fmla="*/ 97366 w 1896533"/>
              <a:gd name="connsiteY34" fmla="*/ 4830233 h 4830233"/>
              <a:gd name="connsiteX35" fmla="*/ 1896533 w 1896533"/>
              <a:gd name="connsiteY35" fmla="*/ 0 h 483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533" h="4830233">
                <a:moveTo>
                  <a:pt x="1896533" y="0"/>
                </a:moveTo>
                <a:lnTo>
                  <a:pt x="1769533" y="186267"/>
                </a:lnTo>
                <a:lnTo>
                  <a:pt x="1680633" y="292100"/>
                </a:lnTo>
                <a:lnTo>
                  <a:pt x="1612900" y="368300"/>
                </a:lnTo>
                <a:lnTo>
                  <a:pt x="1524000" y="448733"/>
                </a:lnTo>
                <a:lnTo>
                  <a:pt x="1443566" y="512233"/>
                </a:lnTo>
                <a:lnTo>
                  <a:pt x="1354666" y="554567"/>
                </a:lnTo>
                <a:lnTo>
                  <a:pt x="1265766" y="588433"/>
                </a:lnTo>
                <a:lnTo>
                  <a:pt x="1168400" y="592667"/>
                </a:lnTo>
                <a:lnTo>
                  <a:pt x="1045633" y="596900"/>
                </a:lnTo>
                <a:lnTo>
                  <a:pt x="893233" y="605367"/>
                </a:lnTo>
                <a:lnTo>
                  <a:pt x="706966" y="626533"/>
                </a:lnTo>
                <a:lnTo>
                  <a:pt x="554566" y="647700"/>
                </a:lnTo>
                <a:lnTo>
                  <a:pt x="419100" y="677333"/>
                </a:lnTo>
                <a:lnTo>
                  <a:pt x="338666" y="706967"/>
                </a:lnTo>
                <a:lnTo>
                  <a:pt x="279400" y="745067"/>
                </a:lnTo>
                <a:lnTo>
                  <a:pt x="215900" y="795867"/>
                </a:lnTo>
                <a:lnTo>
                  <a:pt x="160866" y="872067"/>
                </a:lnTo>
                <a:lnTo>
                  <a:pt x="135466" y="922867"/>
                </a:lnTo>
                <a:lnTo>
                  <a:pt x="127000" y="956733"/>
                </a:lnTo>
                <a:lnTo>
                  <a:pt x="131233" y="1041400"/>
                </a:lnTo>
                <a:lnTo>
                  <a:pt x="143933" y="1270000"/>
                </a:lnTo>
                <a:lnTo>
                  <a:pt x="241300" y="1706033"/>
                </a:lnTo>
                <a:lnTo>
                  <a:pt x="300566" y="1968500"/>
                </a:lnTo>
                <a:lnTo>
                  <a:pt x="372533" y="2324100"/>
                </a:lnTo>
                <a:lnTo>
                  <a:pt x="427566" y="2595033"/>
                </a:lnTo>
                <a:lnTo>
                  <a:pt x="478366" y="2849033"/>
                </a:lnTo>
                <a:lnTo>
                  <a:pt x="491066" y="2980267"/>
                </a:lnTo>
                <a:lnTo>
                  <a:pt x="486833" y="3153833"/>
                </a:lnTo>
                <a:lnTo>
                  <a:pt x="452966" y="3348567"/>
                </a:lnTo>
                <a:lnTo>
                  <a:pt x="402166" y="3594100"/>
                </a:lnTo>
                <a:lnTo>
                  <a:pt x="321733" y="3881967"/>
                </a:lnTo>
                <a:lnTo>
                  <a:pt x="211666" y="4220633"/>
                </a:lnTo>
                <a:lnTo>
                  <a:pt x="0" y="4796367"/>
                </a:lnTo>
                <a:lnTo>
                  <a:pt x="97366" y="4830233"/>
                </a:lnTo>
                <a:lnTo>
                  <a:pt x="1896533" y="0"/>
                </a:lnTo>
                <a:close/>
              </a:path>
            </a:pathLst>
          </a:custGeom>
          <a:solidFill>
            <a:srgbClr val="66FFFF"/>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sp>
        <p:nvSpPr>
          <p:cNvPr id="58" name="TextBox 57"/>
          <p:cNvSpPr txBox="1"/>
          <p:nvPr/>
        </p:nvSpPr>
        <p:spPr>
          <a:xfrm rot="634921">
            <a:off x="4760846" y="3895573"/>
            <a:ext cx="1167307" cy="351956"/>
          </a:xfrm>
          <a:prstGeom prst="rect">
            <a:avLst/>
          </a:prstGeom>
          <a:noFill/>
        </p:spPr>
        <p:txBody>
          <a:bodyPr wrap="none" rtlCol="0">
            <a:spAutoFit/>
          </a:bodyPr>
          <a:lstStyle/>
          <a:p>
            <a:r>
              <a:rPr lang="en-GB" sz="1687">
                <a:solidFill>
                  <a:srgbClr val="2537FC"/>
                </a:solidFill>
                <a:latin typeface="Arial"/>
                <a:cs typeface="Arial"/>
              </a:rPr>
              <a:t># particles</a:t>
            </a:r>
          </a:p>
        </p:txBody>
      </p:sp>
      <p:cxnSp>
        <p:nvCxnSpPr>
          <p:cNvPr id="60" name="Straight Arrow Connector 59"/>
          <p:cNvCxnSpPr/>
          <p:nvPr/>
        </p:nvCxnSpPr>
        <p:spPr bwMode="auto">
          <a:xfrm rot="10221361">
            <a:off x="4747897" y="4070973"/>
            <a:ext cx="1071563" cy="375047"/>
          </a:xfrm>
          <a:prstGeom prst="straightConnector1">
            <a:avLst/>
          </a:prstGeom>
          <a:blipFill dpi="0" rotWithShape="0">
            <a:blip r:embed="rId3"/>
            <a:srcRect/>
            <a:tile tx="0" ty="0" sx="100000" sy="100000" flip="none" algn="tl"/>
          </a:blipFill>
          <a:ln w="28575" cap="flat" cmpd="sng" algn="ctr">
            <a:solidFill>
              <a:srgbClr val="3366FF"/>
            </a:solidFill>
            <a:prstDash val="solid"/>
            <a:round/>
            <a:headEnd type="none" w="med" len="med"/>
            <a:tailEnd type="triangle" w="lg" len="med"/>
          </a:ln>
          <a:effectLst/>
        </p:spPr>
      </p:cxnSp>
      <p:sp>
        <p:nvSpPr>
          <p:cNvPr id="66" name="TextBox 65"/>
          <p:cNvSpPr txBox="1"/>
          <p:nvPr/>
        </p:nvSpPr>
        <p:spPr>
          <a:xfrm>
            <a:off x="5078016" y="750094"/>
            <a:ext cx="601447" cy="351956"/>
          </a:xfrm>
          <a:prstGeom prst="rect">
            <a:avLst/>
          </a:prstGeom>
          <a:noFill/>
        </p:spPr>
        <p:txBody>
          <a:bodyPr wrap="none" rtlCol="0">
            <a:spAutoFit/>
          </a:bodyPr>
          <a:lstStyle/>
          <a:p>
            <a:r>
              <a:rPr lang="en-GB" sz="1687" i="1">
                <a:solidFill>
                  <a:srgbClr val="FF0000"/>
                </a:solidFill>
                <a:latin typeface="Arial"/>
                <a:cs typeface="Arial"/>
              </a:rPr>
              <a:t>X</a:t>
            </a:r>
            <a:r>
              <a:rPr lang="en-GB" sz="1687" baseline="-25000">
                <a:solidFill>
                  <a:srgbClr val="FF0000"/>
                </a:solidFill>
                <a:latin typeface="Arial"/>
                <a:cs typeface="Arial"/>
              </a:rPr>
              <a:t>max</a:t>
            </a:r>
          </a:p>
        </p:txBody>
      </p:sp>
      <p:cxnSp>
        <p:nvCxnSpPr>
          <p:cNvPr id="85" name="Straight Arrow Connector 84"/>
          <p:cNvCxnSpPr/>
          <p:nvPr/>
        </p:nvCxnSpPr>
        <p:spPr bwMode="auto">
          <a:xfrm rot="5400000">
            <a:off x="5131594" y="964406"/>
            <a:ext cx="964406" cy="214313"/>
          </a:xfrm>
          <a:prstGeom prst="straightConnector1">
            <a:avLst/>
          </a:prstGeom>
          <a:blipFill dpi="0" rotWithShape="0">
            <a:blip r:embed="rId3"/>
            <a:srcRect/>
            <a:tile tx="0" ty="0" sx="100000" sy="100000" flip="none" algn="tl"/>
          </a:blipFill>
          <a:ln w="57150" cap="flat" cmpd="sng" algn="ctr">
            <a:solidFill>
              <a:srgbClr val="FF0000"/>
            </a:solidFill>
            <a:prstDash val="solid"/>
            <a:round/>
            <a:headEnd type="arrow" w="med" len="med"/>
            <a:tailEnd type="arrow" w="med" len="med"/>
          </a:ln>
          <a:effectLst/>
        </p:spPr>
      </p:cxnSp>
      <p:grpSp>
        <p:nvGrpSpPr>
          <p:cNvPr id="6" name="Group 101"/>
          <p:cNvGrpSpPr/>
          <p:nvPr/>
        </p:nvGrpSpPr>
        <p:grpSpPr>
          <a:xfrm>
            <a:off x="4649391" y="4681573"/>
            <a:ext cx="2732484" cy="1908536"/>
            <a:chOff x="4445000" y="6629400"/>
            <a:chExt cx="3886200" cy="2714362"/>
          </a:xfrm>
        </p:grpSpPr>
        <p:pic>
          <p:nvPicPr>
            <p:cNvPr id="89" name="Picture 88" descr="SD.gif"/>
            <p:cNvPicPr>
              <a:picLocks noChangeAspect="1"/>
            </p:cNvPicPr>
            <p:nvPr/>
          </p:nvPicPr>
          <p:blipFill>
            <a:blip r:embed="rId5"/>
            <a:srcRect l="10246" r="10246" b="23684"/>
            <a:stretch>
              <a:fillRect/>
            </a:stretch>
          </p:blipFill>
          <p:spPr>
            <a:xfrm>
              <a:off x="4486784" y="6629400"/>
              <a:ext cx="3751077" cy="2714362"/>
            </a:xfrm>
            <a:prstGeom prst="rect">
              <a:avLst/>
            </a:prstGeom>
          </p:spPr>
        </p:pic>
        <p:sp>
          <p:nvSpPr>
            <p:cNvPr id="31" name="Rectangle 30"/>
            <p:cNvSpPr/>
            <p:nvPr/>
          </p:nvSpPr>
          <p:spPr bwMode="auto">
            <a:xfrm>
              <a:off x="4445000" y="8000233"/>
              <a:ext cx="460855" cy="432895"/>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latin typeface="American Typewriter" charset="0"/>
                <a:ea typeface="ヒラギノ明朝 ProN W3" charset="-128"/>
                <a:cs typeface="ヒラギノ明朝 ProN W3" charset="-128"/>
                <a:sym typeface="American Typewriter" charset="0"/>
              </a:endParaRPr>
            </a:p>
          </p:txBody>
        </p:sp>
        <p:sp>
          <p:nvSpPr>
            <p:cNvPr id="32" name="Rectangle 31"/>
            <p:cNvSpPr/>
            <p:nvPr/>
          </p:nvSpPr>
          <p:spPr bwMode="auto">
            <a:xfrm>
              <a:off x="4445000" y="6845847"/>
              <a:ext cx="2031423" cy="577193"/>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latin typeface="American Typewriter" charset="0"/>
                <a:ea typeface="ヒラギノ明朝 ProN W3" charset="-128"/>
                <a:cs typeface="ヒラギノ明朝 ProN W3" charset="-128"/>
                <a:sym typeface="American Typewriter" charset="0"/>
              </a:endParaRPr>
            </a:p>
          </p:txBody>
        </p:sp>
        <p:sp>
          <p:nvSpPr>
            <p:cNvPr id="33" name="Rectangle 32"/>
            <p:cNvSpPr/>
            <p:nvPr/>
          </p:nvSpPr>
          <p:spPr bwMode="auto">
            <a:xfrm>
              <a:off x="6123132" y="7350891"/>
              <a:ext cx="618259" cy="577193"/>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sp>
          <p:nvSpPr>
            <p:cNvPr id="34" name="Rectangle 33"/>
            <p:cNvSpPr/>
            <p:nvPr/>
          </p:nvSpPr>
          <p:spPr bwMode="auto">
            <a:xfrm>
              <a:off x="7094682" y="6917997"/>
              <a:ext cx="1236518" cy="288597"/>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latin typeface="American Typewriter" charset="0"/>
                <a:ea typeface="ヒラギノ明朝 ProN W3" charset="-128"/>
                <a:cs typeface="ヒラギノ明朝 ProN W3" charset="-128"/>
                <a:sym typeface="American Typewriter" charset="0"/>
              </a:endParaRPr>
            </a:p>
          </p:txBody>
        </p:sp>
        <p:sp>
          <p:nvSpPr>
            <p:cNvPr id="38" name="Rectangle 37"/>
            <p:cNvSpPr/>
            <p:nvPr/>
          </p:nvSpPr>
          <p:spPr bwMode="auto">
            <a:xfrm>
              <a:off x="7624618" y="7278742"/>
              <a:ext cx="618259" cy="288597"/>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latin typeface="American Typewriter" charset="0"/>
                <a:ea typeface="ヒラギノ明朝 ProN W3" charset="-128"/>
                <a:cs typeface="ヒラギノ明朝 ProN W3" charset="-128"/>
                <a:sym typeface="American Typewriter" charset="0"/>
              </a:endParaRPr>
            </a:p>
          </p:txBody>
        </p:sp>
        <p:sp>
          <p:nvSpPr>
            <p:cNvPr id="40" name="Rectangle 39"/>
            <p:cNvSpPr/>
            <p:nvPr/>
          </p:nvSpPr>
          <p:spPr bwMode="auto">
            <a:xfrm rot="1976802">
              <a:off x="7433568" y="7446333"/>
              <a:ext cx="883227" cy="288597"/>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latin typeface="American Typewriter" charset="0"/>
                <a:ea typeface="ヒラギノ明朝 ProN W3" charset="-128"/>
                <a:cs typeface="ヒラギノ明朝 ProN W3" charset="-128"/>
                <a:sym typeface="American Typewriter" charset="0"/>
              </a:endParaRPr>
            </a:p>
          </p:txBody>
        </p:sp>
        <p:sp>
          <p:nvSpPr>
            <p:cNvPr id="101" name="Rectangle 100"/>
            <p:cNvSpPr/>
            <p:nvPr/>
          </p:nvSpPr>
          <p:spPr bwMode="auto">
            <a:xfrm rot="3245249">
              <a:off x="5364000" y="7516800"/>
              <a:ext cx="838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GB" sz="2812">
                <a:solidFill>
                  <a:srgbClr val="FFFFFF"/>
                </a:solidFill>
                <a:latin typeface="American Typewriter" charset="0"/>
                <a:ea typeface="ヒラギノ明朝 ProN W3" charset="-128"/>
                <a:cs typeface="ヒラギノ明朝 ProN W3" charset="-128"/>
                <a:sym typeface="American Typewriter" charset="0"/>
              </a:endParaRPr>
            </a:p>
          </p:txBody>
        </p:sp>
      </p:grpSp>
      <p:cxnSp>
        <p:nvCxnSpPr>
          <p:cNvPr id="55" name="Straight Arrow Connector 54"/>
          <p:cNvCxnSpPr/>
          <p:nvPr/>
        </p:nvCxnSpPr>
        <p:spPr bwMode="auto">
          <a:xfrm rot="5400000">
            <a:off x="4944415" y="4973585"/>
            <a:ext cx="1428659" cy="411362"/>
          </a:xfrm>
          <a:prstGeom prst="straightConnector1">
            <a:avLst/>
          </a:prstGeom>
          <a:blipFill dpi="0" rotWithShape="0">
            <a:blip r:embed="rId3"/>
            <a:srcRect/>
            <a:tile tx="0" ty="0" sx="100000" sy="100000" flip="none" algn="tl"/>
          </a:blipFill>
          <a:ln w="12700" cap="flat" cmpd="sng" algn="ctr">
            <a:solidFill>
              <a:srgbClr val="FF0000"/>
            </a:solidFill>
            <a:prstDash val="solid"/>
            <a:round/>
            <a:headEnd type="none" w="med" len="med"/>
            <a:tailEnd type="arrow"/>
          </a:ln>
          <a:effectLst/>
        </p:spPr>
      </p:cxnSp>
      <p:cxnSp>
        <p:nvCxnSpPr>
          <p:cNvPr id="56" name="Straight Arrow Connector 55"/>
          <p:cNvCxnSpPr/>
          <p:nvPr/>
        </p:nvCxnSpPr>
        <p:spPr bwMode="auto">
          <a:xfrm rot="5400000">
            <a:off x="5184758" y="4991398"/>
            <a:ext cx="1224079" cy="258844"/>
          </a:xfrm>
          <a:prstGeom prst="straightConnector1">
            <a:avLst/>
          </a:prstGeom>
          <a:blipFill dpi="0" rotWithShape="0">
            <a:blip r:embed="rId3"/>
            <a:srcRect/>
            <a:tile tx="0" ty="0" sx="100000" sy="100000" flip="none" algn="tl"/>
          </a:blipFill>
          <a:ln w="12700" cap="flat" cmpd="sng" algn="ctr">
            <a:solidFill>
              <a:srgbClr val="FF0000"/>
            </a:solidFill>
            <a:prstDash val="solid"/>
            <a:round/>
            <a:headEnd type="none" w="med" len="med"/>
            <a:tailEnd type="arrow"/>
          </a:ln>
          <a:effectLst/>
        </p:spPr>
      </p:cxnSp>
      <p:cxnSp>
        <p:nvCxnSpPr>
          <p:cNvPr id="59" name="Straight Arrow Connector 58"/>
          <p:cNvCxnSpPr/>
          <p:nvPr/>
        </p:nvCxnSpPr>
        <p:spPr bwMode="auto">
          <a:xfrm rot="5400000">
            <a:off x="5229361" y="5045734"/>
            <a:ext cx="1339453" cy="141955"/>
          </a:xfrm>
          <a:prstGeom prst="straightConnector1">
            <a:avLst/>
          </a:prstGeom>
          <a:blipFill dpi="0" rotWithShape="0">
            <a:blip r:embed="rId3"/>
            <a:srcRect/>
            <a:tile tx="0" ty="0" sx="100000" sy="100000" flip="none" algn="tl"/>
          </a:blipFill>
          <a:ln w="12700" cap="flat" cmpd="sng" algn="ctr">
            <a:solidFill>
              <a:srgbClr val="FF0000"/>
            </a:solidFill>
            <a:prstDash val="solid"/>
            <a:round/>
            <a:headEnd type="none" w="med" len="med"/>
            <a:tailEnd type="arrow"/>
          </a:ln>
          <a:effectLst/>
        </p:spPr>
      </p:cxnSp>
      <p:pic>
        <p:nvPicPr>
          <p:cNvPr id="49" name="Picture 48" descr="quadriple.jpg"/>
          <p:cNvPicPr>
            <a:picLocks noChangeAspect="1"/>
          </p:cNvPicPr>
          <p:nvPr/>
        </p:nvPicPr>
        <p:blipFill>
          <a:blip r:embed="rId6"/>
          <a:stretch>
            <a:fillRect/>
          </a:stretch>
        </p:blipFill>
        <p:spPr>
          <a:xfrm>
            <a:off x="6685359" y="1308199"/>
            <a:ext cx="3812977" cy="3406676"/>
          </a:xfrm>
          <a:prstGeom prst="rect">
            <a:avLst/>
          </a:prstGeom>
        </p:spPr>
      </p:pic>
      <p:sp>
        <p:nvSpPr>
          <p:cNvPr id="4" name="Slide Number Placeholder 3">
            <a:extLst>
              <a:ext uri="{FF2B5EF4-FFF2-40B4-BE49-F238E27FC236}">
                <a16:creationId xmlns:a16="http://schemas.microsoft.com/office/drawing/2014/main" id="{4A189B3A-7F1E-1C4D-9D9A-20955484A9A5}"/>
              </a:ext>
            </a:extLst>
          </p:cNvPr>
          <p:cNvSpPr>
            <a:spLocks noGrp="1"/>
          </p:cNvSpPr>
          <p:nvPr>
            <p:ph type="sldNum" sz="quarter" idx="12"/>
          </p:nvPr>
        </p:nvSpPr>
        <p:spPr/>
        <p:txBody>
          <a:bodyPr/>
          <a:lstStyle/>
          <a:p>
            <a:fld id="{90D96CA7-C03C-E343-AD0E-A99509FC058E}" type="slidenum">
              <a:rPr lang="en-US" smtClean="0"/>
              <a:t>38</a:t>
            </a:fld>
            <a:endParaRPr lang="en-US"/>
          </a:p>
        </p:txBody>
      </p:sp>
    </p:spTree>
    <p:extLst>
      <p:ext uri="{BB962C8B-B14F-4D97-AF65-F5344CB8AC3E}">
        <p14:creationId xmlns:p14="http://schemas.microsoft.com/office/powerpoint/2010/main" val="266634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00D0-7024-C748-B35D-482CECCAD8A3}"/>
              </a:ext>
            </a:extLst>
          </p:cNvPr>
          <p:cNvSpPr>
            <a:spLocks noGrp="1"/>
          </p:cNvSpPr>
          <p:nvPr>
            <p:ph type="title"/>
          </p:nvPr>
        </p:nvSpPr>
        <p:spPr/>
        <p:txBody>
          <a:bodyPr/>
          <a:lstStyle/>
          <a:p>
            <a:r>
              <a:rPr lang="en-US" dirty="0"/>
              <a:t>SD Energy Calibration</a:t>
            </a:r>
          </a:p>
        </p:txBody>
      </p:sp>
      <p:pic>
        <p:nvPicPr>
          <p:cNvPr id="4" name="Picture 3">
            <a:extLst>
              <a:ext uri="{FF2B5EF4-FFF2-40B4-BE49-F238E27FC236}">
                <a16:creationId xmlns:a16="http://schemas.microsoft.com/office/drawing/2014/main" id="{69A298B7-EF82-8F48-A3D0-A172791689B5}"/>
              </a:ext>
            </a:extLst>
          </p:cNvPr>
          <p:cNvPicPr>
            <a:picLocks noChangeAspect="1"/>
          </p:cNvPicPr>
          <p:nvPr/>
        </p:nvPicPr>
        <p:blipFill>
          <a:blip r:embed="rId2"/>
          <a:stretch>
            <a:fillRect/>
          </a:stretch>
        </p:blipFill>
        <p:spPr>
          <a:xfrm>
            <a:off x="676728" y="1282701"/>
            <a:ext cx="5765000" cy="5101770"/>
          </a:xfrm>
          <a:prstGeom prst="rect">
            <a:avLst/>
          </a:prstGeom>
        </p:spPr>
      </p:pic>
      <p:pic>
        <p:nvPicPr>
          <p:cNvPr id="5" name="Picture 4">
            <a:extLst>
              <a:ext uri="{FF2B5EF4-FFF2-40B4-BE49-F238E27FC236}">
                <a16:creationId xmlns:a16="http://schemas.microsoft.com/office/drawing/2014/main" id="{5E6B332E-3FE6-3A4C-9A1A-E3BADECF4B16}"/>
              </a:ext>
            </a:extLst>
          </p:cNvPr>
          <p:cNvPicPr>
            <a:picLocks noChangeAspect="1"/>
          </p:cNvPicPr>
          <p:nvPr/>
        </p:nvPicPr>
        <p:blipFill>
          <a:blip r:embed="rId3"/>
          <a:stretch>
            <a:fillRect/>
          </a:stretch>
        </p:blipFill>
        <p:spPr>
          <a:xfrm>
            <a:off x="7446347" y="583828"/>
            <a:ext cx="3479378" cy="2093063"/>
          </a:xfrm>
          <a:prstGeom prst="rect">
            <a:avLst/>
          </a:prstGeom>
        </p:spPr>
      </p:pic>
      <p:pic>
        <p:nvPicPr>
          <p:cNvPr id="6" name="Picture 5">
            <a:extLst>
              <a:ext uri="{FF2B5EF4-FFF2-40B4-BE49-F238E27FC236}">
                <a16:creationId xmlns:a16="http://schemas.microsoft.com/office/drawing/2014/main" id="{116C1936-B067-1642-B251-2D44B6BBAE77}"/>
              </a:ext>
            </a:extLst>
          </p:cNvPr>
          <p:cNvPicPr>
            <a:picLocks noChangeAspect="1"/>
          </p:cNvPicPr>
          <p:nvPr/>
        </p:nvPicPr>
        <p:blipFill>
          <a:blip r:embed="rId4"/>
          <a:stretch>
            <a:fillRect/>
          </a:stretch>
        </p:blipFill>
        <p:spPr>
          <a:xfrm>
            <a:off x="8863363" y="4004810"/>
            <a:ext cx="2730500" cy="2451100"/>
          </a:xfrm>
          <a:prstGeom prst="rect">
            <a:avLst/>
          </a:prstGeom>
        </p:spPr>
      </p:pic>
      <p:pic>
        <p:nvPicPr>
          <p:cNvPr id="7" name="Picture 6">
            <a:extLst>
              <a:ext uri="{FF2B5EF4-FFF2-40B4-BE49-F238E27FC236}">
                <a16:creationId xmlns:a16="http://schemas.microsoft.com/office/drawing/2014/main" id="{2B6A2D0E-C615-D04D-BA37-C27C1E6995CC}"/>
              </a:ext>
            </a:extLst>
          </p:cNvPr>
          <p:cNvPicPr>
            <a:picLocks noChangeAspect="1"/>
          </p:cNvPicPr>
          <p:nvPr/>
        </p:nvPicPr>
        <p:blipFill rotWithShape="1">
          <a:blip r:embed="rId5"/>
          <a:srcRect r="8072"/>
          <a:stretch/>
        </p:blipFill>
        <p:spPr>
          <a:xfrm>
            <a:off x="6376613" y="2676891"/>
            <a:ext cx="2486750" cy="2006600"/>
          </a:xfrm>
          <a:prstGeom prst="rect">
            <a:avLst/>
          </a:prstGeom>
        </p:spPr>
      </p:pic>
      <p:sp>
        <p:nvSpPr>
          <p:cNvPr id="8" name="Slide Number Placeholder 7">
            <a:extLst>
              <a:ext uri="{FF2B5EF4-FFF2-40B4-BE49-F238E27FC236}">
                <a16:creationId xmlns:a16="http://schemas.microsoft.com/office/drawing/2014/main" id="{7EED13C6-6D79-E346-8C56-4C93B11F39E9}"/>
              </a:ext>
            </a:extLst>
          </p:cNvPr>
          <p:cNvSpPr>
            <a:spLocks noGrp="1"/>
          </p:cNvSpPr>
          <p:nvPr>
            <p:ph type="sldNum" sz="quarter" idx="12"/>
          </p:nvPr>
        </p:nvSpPr>
        <p:spPr/>
        <p:txBody>
          <a:bodyPr/>
          <a:lstStyle/>
          <a:p>
            <a:fld id="{90D96CA7-C03C-E343-AD0E-A99509FC058E}" type="slidenum">
              <a:rPr lang="en-US" smtClean="0"/>
              <a:t>39</a:t>
            </a:fld>
            <a:endParaRPr lang="en-US"/>
          </a:p>
        </p:txBody>
      </p:sp>
      <p:sp>
        <p:nvSpPr>
          <p:cNvPr id="9" name="TextBox 8">
            <a:extLst>
              <a:ext uri="{FF2B5EF4-FFF2-40B4-BE49-F238E27FC236}">
                <a16:creationId xmlns:a16="http://schemas.microsoft.com/office/drawing/2014/main" id="{E5BE3A18-DC89-E947-B11B-E8D38B5DB308}"/>
              </a:ext>
            </a:extLst>
          </p:cNvPr>
          <p:cNvSpPr txBox="1"/>
          <p:nvPr/>
        </p:nvSpPr>
        <p:spPr>
          <a:xfrm>
            <a:off x="6376613" y="5028431"/>
            <a:ext cx="2486750" cy="923330"/>
          </a:xfrm>
          <a:prstGeom prst="rect">
            <a:avLst/>
          </a:prstGeom>
          <a:noFill/>
        </p:spPr>
        <p:txBody>
          <a:bodyPr wrap="square" rtlCol="0">
            <a:spAutoFit/>
          </a:bodyPr>
          <a:lstStyle/>
          <a:p>
            <a:r>
              <a:rPr lang="en-US" dirty="0"/>
              <a:t>Horizontal showers: Compare to expected muon profile at 10 </a:t>
            </a:r>
            <a:r>
              <a:rPr lang="en-US" dirty="0" err="1"/>
              <a:t>EeV</a:t>
            </a:r>
            <a:endParaRPr lang="en-US" dirty="0"/>
          </a:p>
        </p:txBody>
      </p:sp>
      <p:sp>
        <p:nvSpPr>
          <p:cNvPr id="10" name="TextBox 9">
            <a:extLst>
              <a:ext uri="{FF2B5EF4-FFF2-40B4-BE49-F238E27FC236}">
                <a16:creationId xmlns:a16="http://schemas.microsoft.com/office/drawing/2014/main" id="{94ECFF09-BCF9-AD4E-9720-D126A408D963}"/>
              </a:ext>
            </a:extLst>
          </p:cNvPr>
          <p:cNvSpPr txBox="1"/>
          <p:nvPr/>
        </p:nvSpPr>
        <p:spPr>
          <a:xfrm>
            <a:off x="8863363" y="3054022"/>
            <a:ext cx="2372139" cy="646331"/>
          </a:xfrm>
          <a:prstGeom prst="rect">
            <a:avLst/>
          </a:prstGeom>
          <a:noFill/>
        </p:spPr>
        <p:txBody>
          <a:bodyPr wrap="square" rtlCol="0">
            <a:spAutoFit/>
          </a:bodyPr>
          <a:lstStyle/>
          <a:p>
            <a:r>
              <a:rPr lang="en-US" dirty="0"/>
              <a:t>Infill: particle density at 400 m</a:t>
            </a:r>
          </a:p>
        </p:txBody>
      </p:sp>
      <p:sp>
        <p:nvSpPr>
          <p:cNvPr id="11" name="TextBox 10">
            <a:extLst>
              <a:ext uri="{FF2B5EF4-FFF2-40B4-BE49-F238E27FC236}">
                <a16:creationId xmlns:a16="http://schemas.microsoft.com/office/drawing/2014/main" id="{2ED29A8E-813C-A148-8E14-0474682987F7}"/>
              </a:ext>
            </a:extLst>
          </p:cNvPr>
          <p:cNvSpPr txBox="1"/>
          <p:nvPr/>
        </p:nvSpPr>
        <p:spPr>
          <a:xfrm>
            <a:off x="8158362" y="658574"/>
            <a:ext cx="2767363" cy="369332"/>
          </a:xfrm>
          <a:prstGeom prst="rect">
            <a:avLst/>
          </a:prstGeom>
          <a:noFill/>
        </p:spPr>
        <p:txBody>
          <a:bodyPr wrap="square" rtlCol="0">
            <a:spAutoFit/>
          </a:bodyPr>
          <a:lstStyle/>
          <a:p>
            <a:r>
              <a:rPr lang="en-US" dirty="0"/>
              <a:t>particle density at 1000 m</a:t>
            </a:r>
          </a:p>
        </p:txBody>
      </p:sp>
      <p:sp>
        <p:nvSpPr>
          <p:cNvPr id="12" name="TextBox 11">
            <a:extLst>
              <a:ext uri="{FF2B5EF4-FFF2-40B4-BE49-F238E27FC236}">
                <a16:creationId xmlns:a16="http://schemas.microsoft.com/office/drawing/2014/main" id="{1DAECA7A-B829-414B-8012-25A75190B22F}"/>
              </a:ext>
            </a:extLst>
          </p:cNvPr>
          <p:cNvSpPr txBox="1"/>
          <p:nvPr/>
        </p:nvSpPr>
        <p:spPr>
          <a:xfrm>
            <a:off x="1055926" y="5834680"/>
            <a:ext cx="2307748" cy="369332"/>
          </a:xfrm>
          <a:prstGeom prst="rect">
            <a:avLst/>
          </a:prstGeom>
          <a:noFill/>
        </p:spPr>
        <p:txBody>
          <a:bodyPr wrap="none" rtlCol="0">
            <a:spAutoFit/>
          </a:bodyPr>
          <a:lstStyle/>
          <a:p>
            <a:r>
              <a:rPr lang="en-US" dirty="0">
                <a:solidFill>
                  <a:srgbClr val="FF0000"/>
                </a:solidFill>
              </a:rPr>
              <a:t>M. Unger, </a:t>
            </a:r>
            <a:r>
              <a:rPr lang="en-US" dirty="0" err="1">
                <a:solidFill>
                  <a:srgbClr val="FF0000"/>
                </a:solidFill>
              </a:rPr>
              <a:t>SuGAR</a:t>
            </a:r>
            <a:r>
              <a:rPr lang="en-US" dirty="0">
                <a:solidFill>
                  <a:srgbClr val="FF0000"/>
                </a:solidFill>
              </a:rPr>
              <a:t> 2018</a:t>
            </a:r>
          </a:p>
        </p:txBody>
      </p:sp>
    </p:spTree>
    <p:extLst>
      <p:ext uri="{BB962C8B-B14F-4D97-AF65-F5344CB8AC3E}">
        <p14:creationId xmlns:p14="http://schemas.microsoft.com/office/powerpoint/2010/main" val="188114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Albert </a:t>
            </a:r>
            <a:r>
              <a:rPr lang="en-US" dirty="0" err="1"/>
              <a:t>Gockel</a:t>
            </a:r>
            <a:r>
              <a:rPr lang="en-US" dirty="0"/>
              <a:t> (Switzerland) 1910</a:t>
            </a:r>
          </a:p>
        </p:txBody>
      </p:sp>
      <p:sp>
        <p:nvSpPr>
          <p:cNvPr id="6" name="Content Placeholder 5"/>
          <p:cNvSpPr>
            <a:spLocks noGrp="1"/>
          </p:cNvSpPr>
          <p:nvPr>
            <p:ph idx="1"/>
          </p:nvPr>
        </p:nvSpPr>
        <p:spPr/>
        <p:txBody>
          <a:bodyPr/>
          <a:lstStyle/>
          <a:p>
            <a:r>
              <a:rPr lang="en-US" dirty="0"/>
              <a:t>First Balloon Measurements (that I know)</a:t>
            </a:r>
          </a:p>
        </p:txBody>
      </p:sp>
      <p:pic>
        <p:nvPicPr>
          <p:cNvPr id="7" name="Picture 6"/>
          <p:cNvPicPr>
            <a:picLocks noChangeAspect="1"/>
          </p:cNvPicPr>
          <p:nvPr/>
        </p:nvPicPr>
        <p:blipFill>
          <a:blip r:embed="rId2"/>
          <a:stretch>
            <a:fillRect/>
          </a:stretch>
        </p:blipFill>
        <p:spPr>
          <a:xfrm>
            <a:off x="1981200" y="2305050"/>
            <a:ext cx="2705100" cy="4051300"/>
          </a:xfrm>
          <a:prstGeom prst="rect">
            <a:avLst/>
          </a:prstGeom>
        </p:spPr>
      </p:pic>
      <p:sp>
        <p:nvSpPr>
          <p:cNvPr id="11" name="Slide Number Placeholder 10">
            <a:extLst>
              <a:ext uri="{FF2B5EF4-FFF2-40B4-BE49-F238E27FC236}">
                <a16:creationId xmlns:a16="http://schemas.microsoft.com/office/drawing/2014/main" id="{5EC8A0FA-7DCB-4242-9C26-03B833E6FFC6}"/>
              </a:ext>
            </a:extLst>
          </p:cNvPr>
          <p:cNvSpPr>
            <a:spLocks noGrp="1"/>
          </p:cNvSpPr>
          <p:nvPr>
            <p:ph type="sldNum" sz="quarter" idx="12"/>
          </p:nvPr>
        </p:nvSpPr>
        <p:spPr/>
        <p:txBody>
          <a:bodyPr/>
          <a:lstStyle/>
          <a:p>
            <a:fld id="{719CE55F-7AC3-3745-9C61-FC6A975654FB}" type="slidenum">
              <a:rPr lang="en-US" smtClean="0"/>
              <a:t>4</a:t>
            </a:fld>
            <a:endParaRPr lang="en-US"/>
          </a:p>
        </p:txBody>
      </p:sp>
      <p:pic>
        <p:nvPicPr>
          <p:cNvPr id="2" name="Picture 1">
            <a:extLst>
              <a:ext uri="{FF2B5EF4-FFF2-40B4-BE49-F238E27FC236}">
                <a16:creationId xmlns:a16="http://schemas.microsoft.com/office/drawing/2014/main" id="{992829A0-3CA3-2942-8CD3-1F9E6C9EFA0D}"/>
              </a:ext>
            </a:extLst>
          </p:cNvPr>
          <p:cNvPicPr>
            <a:picLocks noChangeAspect="1"/>
          </p:cNvPicPr>
          <p:nvPr/>
        </p:nvPicPr>
        <p:blipFill>
          <a:blip r:embed="rId3"/>
          <a:stretch>
            <a:fillRect/>
          </a:stretch>
        </p:blipFill>
        <p:spPr>
          <a:xfrm>
            <a:off x="4806175" y="2408157"/>
            <a:ext cx="6851650" cy="3903743"/>
          </a:xfrm>
          <a:prstGeom prst="rect">
            <a:avLst/>
          </a:prstGeom>
        </p:spPr>
      </p:pic>
    </p:spTree>
    <p:extLst>
      <p:ext uri="{BB962C8B-B14F-4D97-AF65-F5344CB8AC3E}">
        <p14:creationId xmlns:p14="http://schemas.microsoft.com/office/powerpoint/2010/main" val="3276474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EC5C-9989-A24F-A875-C2D9B82621B1}"/>
              </a:ext>
            </a:extLst>
          </p:cNvPr>
          <p:cNvSpPr>
            <a:spLocks noGrp="1"/>
          </p:cNvSpPr>
          <p:nvPr>
            <p:ph type="title"/>
          </p:nvPr>
        </p:nvSpPr>
        <p:spPr/>
        <p:txBody>
          <a:bodyPr/>
          <a:lstStyle/>
          <a:p>
            <a:r>
              <a:rPr lang="en-US" dirty="0"/>
              <a:t>The energy spectrum</a:t>
            </a:r>
          </a:p>
        </p:txBody>
      </p:sp>
      <p:sp>
        <p:nvSpPr>
          <p:cNvPr id="4" name="Slide Number Placeholder 3">
            <a:extLst>
              <a:ext uri="{FF2B5EF4-FFF2-40B4-BE49-F238E27FC236}">
                <a16:creationId xmlns:a16="http://schemas.microsoft.com/office/drawing/2014/main" id="{03B99C87-A9AA-7347-B3CD-89A349081B6C}"/>
              </a:ext>
            </a:extLst>
          </p:cNvPr>
          <p:cNvSpPr>
            <a:spLocks noGrp="1"/>
          </p:cNvSpPr>
          <p:nvPr>
            <p:ph type="sldNum" sz="quarter" idx="12"/>
          </p:nvPr>
        </p:nvSpPr>
        <p:spPr/>
        <p:txBody>
          <a:bodyPr/>
          <a:lstStyle/>
          <a:p>
            <a:fld id="{719CE55F-7AC3-3745-9C61-FC6A975654FB}" type="slidenum">
              <a:rPr lang="en-US" smtClean="0"/>
              <a:t>40</a:t>
            </a:fld>
            <a:endParaRPr lang="en-US"/>
          </a:p>
        </p:txBody>
      </p:sp>
      <p:pic>
        <p:nvPicPr>
          <p:cNvPr id="6" name="Picture 5">
            <a:extLst>
              <a:ext uri="{FF2B5EF4-FFF2-40B4-BE49-F238E27FC236}">
                <a16:creationId xmlns:a16="http://schemas.microsoft.com/office/drawing/2014/main" id="{83F4E545-496D-9547-BE06-6B2DFCB7049F}"/>
              </a:ext>
            </a:extLst>
          </p:cNvPr>
          <p:cNvPicPr>
            <a:picLocks noChangeAspect="1"/>
          </p:cNvPicPr>
          <p:nvPr/>
        </p:nvPicPr>
        <p:blipFill>
          <a:blip r:embed="rId2"/>
          <a:stretch>
            <a:fillRect/>
          </a:stretch>
        </p:blipFill>
        <p:spPr>
          <a:xfrm>
            <a:off x="2903836" y="1462336"/>
            <a:ext cx="7600335" cy="5122367"/>
          </a:xfrm>
          <a:prstGeom prst="rect">
            <a:avLst/>
          </a:prstGeom>
        </p:spPr>
      </p:pic>
    </p:spTree>
    <p:extLst>
      <p:ext uri="{BB962C8B-B14F-4D97-AF65-F5344CB8AC3E}">
        <p14:creationId xmlns:p14="http://schemas.microsoft.com/office/powerpoint/2010/main" val="2782634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4765-7A54-E24A-9476-AB0E08F0B765}"/>
              </a:ext>
            </a:extLst>
          </p:cNvPr>
          <p:cNvSpPr>
            <a:spLocks noGrp="1"/>
          </p:cNvSpPr>
          <p:nvPr>
            <p:ph type="title"/>
          </p:nvPr>
        </p:nvSpPr>
        <p:spPr/>
        <p:txBody>
          <a:bodyPr/>
          <a:lstStyle/>
          <a:p>
            <a:r>
              <a:rPr lang="en-US" dirty="0"/>
              <a:t>What is the nature of the beam?</a:t>
            </a:r>
          </a:p>
        </p:txBody>
      </p:sp>
      <p:sp>
        <p:nvSpPr>
          <p:cNvPr id="4" name="Slide Number Placeholder 3">
            <a:extLst>
              <a:ext uri="{FF2B5EF4-FFF2-40B4-BE49-F238E27FC236}">
                <a16:creationId xmlns:a16="http://schemas.microsoft.com/office/drawing/2014/main" id="{0F593C23-3452-6541-9F2B-AEEE707E3569}"/>
              </a:ext>
            </a:extLst>
          </p:cNvPr>
          <p:cNvSpPr>
            <a:spLocks noGrp="1"/>
          </p:cNvSpPr>
          <p:nvPr>
            <p:ph type="sldNum" sz="quarter" idx="12"/>
          </p:nvPr>
        </p:nvSpPr>
        <p:spPr/>
        <p:txBody>
          <a:bodyPr/>
          <a:lstStyle/>
          <a:p>
            <a:fld id="{719CE55F-7AC3-3745-9C61-FC6A975654FB}" type="slidenum">
              <a:rPr lang="en-US" smtClean="0"/>
              <a:t>41</a:t>
            </a:fld>
            <a:endParaRPr lang="en-US"/>
          </a:p>
        </p:txBody>
      </p:sp>
      <p:pic>
        <p:nvPicPr>
          <p:cNvPr id="5" name="Picture 4">
            <a:extLst>
              <a:ext uri="{FF2B5EF4-FFF2-40B4-BE49-F238E27FC236}">
                <a16:creationId xmlns:a16="http://schemas.microsoft.com/office/drawing/2014/main" id="{277B1CF2-BB2D-E447-83E2-4A7134EBC5AC}"/>
              </a:ext>
            </a:extLst>
          </p:cNvPr>
          <p:cNvPicPr>
            <a:picLocks noChangeAspect="1"/>
          </p:cNvPicPr>
          <p:nvPr/>
        </p:nvPicPr>
        <p:blipFill>
          <a:blip r:embed="rId2"/>
          <a:stretch>
            <a:fillRect/>
          </a:stretch>
        </p:blipFill>
        <p:spPr>
          <a:xfrm>
            <a:off x="838200" y="1504305"/>
            <a:ext cx="8508485" cy="5034607"/>
          </a:xfrm>
          <a:prstGeom prst="rect">
            <a:avLst/>
          </a:prstGeom>
        </p:spPr>
      </p:pic>
    </p:spTree>
    <p:extLst>
      <p:ext uri="{BB962C8B-B14F-4D97-AF65-F5344CB8AC3E}">
        <p14:creationId xmlns:p14="http://schemas.microsoft.com/office/powerpoint/2010/main" val="1942040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BDE5-D207-DF41-B2C1-82944A2D956F}"/>
              </a:ext>
            </a:extLst>
          </p:cNvPr>
          <p:cNvSpPr>
            <a:spLocks noGrp="1"/>
          </p:cNvSpPr>
          <p:nvPr>
            <p:ph type="title"/>
          </p:nvPr>
        </p:nvSpPr>
        <p:spPr/>
        <p:txBody>
          <a:bodyPr/>
          <a:lstStyle/>
          <a:p>
            <a:r>
              <a:rPr lang="en-US" dirty="0"/>
              <a:t>Combining flux and shower development</a:t>
            </a:r>
          </a:p>
        </p:txBody>
      </p:sp>
      <p:sp>
        <p:nvSpPr>
          <p:cNvPr id="4" name="Slide Number Placeholder 3">
            <a:extLst>
              <a:ext uri="{FF2B5EF4-FFF2-40B4-BE49-F238E27FC236}">
                <a16:creationId xmlns:a16="http://schemas.microsoft.com/office/drawing/2014/main" id="{8C145220-E915-E444-BE5A-E53D6227867D}"/>
              </a:ext>
            </a:extLst>
          </p:cNvPr>
          <p:cNvSpPr>
            <a:spLocks noGrp="1"/>
          </p:cNvSpPr>
          <p:nvPr>
            <p:ph type="sldNum" sz="quarter" idx="12"/>
          </p:nvPr>
        </p:nvSpPr>
        <p:spPr/>
        <p:txBody>
          <a:bodyPr/>
          <a:lstStyle/>
          <a:p>
            <a:fld id="{719CE55F-7AC3-3745-9C61-FC6A975654FB}" type="slidenum">
              <a:rPr lang="en-US" smtClean="0"/>
              <a:t>42</a:t>
            </a:fld>
            <a:endParaRPr lang="en-US"/>
          </a:p>
        </p:txBody>
      </p:sp>
      <p:pic>
        <p:nvPicPr>
          <p:cNvPr id="5" name="Picture 4">
            <a:extLst>
              <a:ext uri="{FF2B5EF4-FFF2-40B4-BE49-F238E27FC236}">
                <a16:creationId xmlns:a16="http://schemas.microsoft.com/office/drawing/2014/main" id="{D481DAF5-4781-1044-ACD3-C865E9A6D41B}"/>
              </a:ext>
            </a:extLst>
          </p:cNvPr>
          <p:cNvPicPr>
            <a:picLocks noChangeAspect="1"/>
          </p:cNvPicPr>
          <p:nvPr/>
        </p:nvPicPr>
        <p:blipFill>
          <a:blip r:embed="rId2"/>
          <a:stretch>
            <a:fillRect/>
          </a:stretch>
        </p:blipFill>
        <p:spPr>
          <a:xfrm>
            <a:off x="838200" y="1690688"/>
            <a:ext cx="8001000" cy="4483100"/>
          </a:xfrm>
          <a:prstGeom prst="rect">
            <a:avLst/>
          </a:prstGeom>
        </p:spPr>
      </p:pic>
    </p:spTree>
    <p:extLst>
      <p:ext uri="{BB962C8B-B14F-4D97-AF65-F5344CB8AC3E}">
        <p14:creationId xmlns:p14="http://schemas.microsoft.com/office/powerpoint/2010/main" val="116861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5C23-52D6-F945-8B94-35DB653308C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6CECD51-F824-F94C-81AF-42738E8577C4}"/>
              </a:ext>
            </a:extLst>
          </p:cNvPr>
          <p:cNvSpPr>
            <a:spLocks noGrp="1"/>
          </p:cNvSpPr>
          <p:nvPr>
            <p:ph idx="1"/>
          </p:nvPr>
        </p:nvSpPr>
        <p:spPr/>
        <p:txBody>
          <a:bodyPr/>
          <a:lstStyle/>
          <a:p>
            <a:r>
              <a:rPr lang="en-US" dirty="0"/>
              <a:t>Initially, the phenomenon of ionizing radiation led to the study of cosmic rays</a:t>
            </a:r>
          </a:p>
          <a:p>
            <a:r>
              <a:rPr lang="en-US" dirty="0"/>
              <a:t>Pre-accelerator</a:t>
            </a:r>
          </a:p>
          <a:p>
            <a:pPr lvl="1"/>
            <a:r>
              <a:rPr lang="en-US" dirty="0"/>
              <a:t>Images of interactions showed new particles</a:t>
            </a:r>
          </a:p>
          <a:p>
            <a:pPr lvl="1"/>
            <a:r>
              <a:rPr lang="en-US" dirty="0"/>
              <a:t>Air showers showed particles of immense energies at Earth</a:t>
            </a:r>
          </a:p>
          <a:p>
            <a:r>
              <a:rPr lang="en-US" dirty="0"/>
              <a:t>From the 1960s: UHE particles were discovered</a:t>
            </a:r>
          </a:p>
          <a:p>
            <a:pPr lvl="1"/>
            <a:r>
              <a:rPr lang="en-US" dirty="0"/>
              <a:t>Can we study those to learn more about fundamental particles?</a:t>
            </a:r>
          </a:p>
          <a:p>
            <a:r>
              <a:rPr lang="en-US" dirty="0"/>
              <a:t>Nowadays: Modern experiments start to really unravel the nature of cosmic rays: The key to learn more about particle physics and astronomy!</a:t>
            </a:r>
          </a:p>
        </p:txBody>
      </p:sp>
      <p:sp>
        <p:nvSpPr>
          <p:cNvPr id="4" name="Slide Number Placeholder 3">
            <a:extLst>
              <a:ext uri="{FF2B5EF4-FFF2-40B4-BE49-F238E27FC236}">
                <a16:creationId xmlns:a16="http://schemas.microsoft.com/office/drawing/2014/main" id="{FA62A240-DD99-8342-8149-A5CD33C6D2D3}"/>
              </a:ext>
            </a:extLst>
          </p:cNvPr>
          <p:cNvSpPr>
            <a:spLocks noGrp="1"/>
          </p:cNvSpPr>
          <p:nvPr>
            <p:ph type="sldNum" sz="quarter" idx="12"/>
          </p:nvPr>
        </p:nvSpPr>
        <p:spPr/>
        <p:txBody>
          <a:bodyPr/>
          <a:lstStyle/>
          <a:p>
            <a:fld id="{719CE55F-7AC3-3745-9C61-FC6A975654FB}" type="slidenum">
              <a:rPr lang="en-US" smtClean="0"/>
              <a:t>43</a:t>
            </a:fld>
            <a:endParaRPr lang="en-US"/>
          </a:p>
        </p:txBody>
      </p:sp>
    </p:spTree>
    <p:extLst>
      <p:ext uri="{BB962C8B-B14F-4D97-AF65-F5344CB8AC3E}">
        <p14:creationId xmlns:p14="http://schemas.microsoft.com/office/powerpoint/2010/main" val="3714347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a:srcRect/>
          <a:stretch>
            <a:fillRect/>
          </a:stretch>
        </p:blipFill>
        <p:spPr bwMode="auto">
          <a:xfrm>
            <a:off x="950763" y="517525"/>
            <a:ext cx="6188901" cy="5300449"/>
          </a:xfrm>
          <a:prstGeom prst="rect">
            <a:avLst/>
          </a:prstGeom>
          <a:noFill/>
          <a:ln w="25400">
            <a:noFill/>
            <a:miter lim="800000"/>
            <a:headEnd/>
            <a:tailEnd/>
          </a:ln>
        </p:spPr>
      </p:pic>
      <p:pic>
        <p:nvPicPr>
          <p:cNvPr id="54274" name="Picture 2"/>
          <p:cNvPicPr>
            <a:picLocks noChangeArrowheads="1"/>
          </p:cNvPicPr>
          <p:nvPr/>
        </p:nvPicPr>
        <p:blipFill>
          <a:blip r:embed="rId3"/>
          <a:srcRect/>
          <a:stretch>
            <a:fillRect/>
          </a:stretch>
        </p:blipFill>
        <p:spPr bwMode="auto">
          <a:xfrm>
            <a:off x="-216243" y="3156927"/>
            <a:ext cx="1660922" cy="2661047"/>
          </a:xfrm>
          <a:prstGeom prst="rect">
            <a:avLst/>
          </a:prstGeom>
          <a:noFill/>
          <a:ln w="25400">
            <a:noFill/>
            <a:miter lim="800000"/>
            <a:headEnd/>
            <a:tailEnd/>
          </a:ln>
          <a:effectLst>
            <a:outerShdw blurRad="152400" dist="203199" dir="19740007" algn="ctr" rotWithShape="0">
              <a:schemeClr val="bg2">
                <a:alpha val="75000"/>
              </a:schemeClr>
            </a:outerShdw>
          </a:effectLst>
        </p:spPr>
      </p:pic>
      <p:sp>
        <p:nvSpPr>
          <p:cNvPr id="7" name="Slide Number Placeholder 6">
            <a:extLst>
              <a:ext uri="{FF2B5EF4-FFF2-40B4-BE49-F238E27FC236}">
                <a16:creationId xmlns:a16="http://schemas.microsoft.com/office/drawing/2014/main" id="{E8443833-5036-3241-9501-E281C03446E5}"/>
              </a:ext>
            </a:extLst>
          </p:cNvPr>
          <p:cNvSpPr>
            <a:spLocks noGrp="1"/>
          </p:cNvSpPr>
          <p:nvPr>
            <p:ph type="sldNum" sz="quarter" idx="12"/>
          </p:nvPr>
        </p:nvSpPr>
        <p:spPr/>
        <p:txBody>
          <a:bodyPr/>
          <a:lstStyle/>
          <a:p>
            <a:fld id="{719CE55F-7AC3-3745-9C61-FC6A975654FB}" type="slidenum">
              <a:rPr lang="en-US" smtClean="0"/>
              <a:t>5</a:t>
            </a:fld>
            <a:endParaRPr lang="en-US"/>
          </a:p>
        </p:txBody>
      </p:sp>
      <p:pic>
        <p:nvPicPr>
          <p:cNvPr id="2" name="Picture 1">
            <a:extLst>
              <a:ext uri="{FF2B5EF4-FFF2-40B4-BE49-F238E27FC236}">
                <a16:creationId xmlns:a16="http://schemas.microsoft.com/office/drawing/2014/main" id="{B843CCAA-6E10-E145-8254-305F7CDAC92C}"/>
              </a:ext>
            </a:extLst>
          </p:cNvPr>
          <p:cNvPicPr>
            <a:picLocks noChangeAspect="1"/>
          </p:cNvPicPr>
          <p:nvPr/>
        </p:nvPicPr>
        <p:blipFill>
          <a:blip r:embed="rId4"/>
          <a:stretch>
            <a:fillRect/>
          </a:stretch>
        </p:blipFill>
        <p:spPr>
          <a:xfrm>
            <a:off x="7236564" y="11575"/>
            <a:ext cx="4117236" cy="6858000"/>
          </a:xfrm>
          <a:prstGeom prst="rect">
            <a:avLst/>
          </a:prstGeom>
        </p:spPr>
      </p:pic>
    </p:spTree>
    <p:extLst>
      <p:ext uri="{BB962C8B-B14F-4D97-AF65-F5344CB8AC3E}">
        <p14:creationId xmlns:p14="http://schemas.microsoft.com/office/powerpoint/2010/main" val="2252701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57243-148E-7542-94A7-EC73481E1FE1}"/>
              </a:ext>
            </a:extLst>
          </p:cNvPr>
          <p:cNvPicPr>
            <a:picLocks noChangeAspect="1"/>
          </p:cNvPicPr>
          <p:nvPr/>
        </p:nvPicPr>
        <p:blipFill>
          <a:blip r:embed="rId2"/>
          <a:stretch>
            <a:fillRect/>
          </a:stretch>
        </p:blipFill>
        <p:spPr>
          <a:xfrm>
            <a:off x="368300" y="1003300"/>
            <a:ext cx="11455400" cy="4851400"/>
          </a:xfrm>
          <a:prstGeom prst="rect">
            <a:avLst/>
          </a:prstGeom>
        </p:spPr>
      </p:pic>
      <p:pic>
        <p:nvPicPr>
          <p:cNvPr id="54274" name="Picture 2"/>
          <p:cNvPicPr>
            <a:picLocks noChangeArrowheads="1"/>
          </p:cNvPicPr>
          <p:nvPr/>
        </p:nvPicPr>
        <p:blipFill>
          <a:blip r:embed="rId3"/>
          <a:srcRect/>
          <a:stretch>
            <a:fillRect/>
          </a:stretch>
        </p:blipFill>
        <p:spPr bwMode="auto">
          <a:xfrm>
            <a:off x="368300" y="4060428"/>
            <a:ext cx="1660922" cy="2661047"/>
          </a:xfrm>
          <a:prstGeom prst="rect">
            <a:avLst/>
          </a:prstGeom>
          <a:noFill/>
          <a:ln w="25400">
            <a:noFill/>
            <a:miter lim="800000"/>
            <a:headEnd/>
            <a:tailEnd/>
          </a:ln>
          <a:effectLst>
            <a:outerShdw blurRad="152400" dist="203199" dir="19740007" algn="ctr" rotWithShape="0">
              <a:schemeClr val="bg2">
                <a:alpha val="75000"/>
              </a:schemeClr>
            </a:outerShdw>
          </a:effectLst>
        </p:spPr>
      </p:pic>
      <p:sp>
        <p:nvSpPr>
          <p:cNvPr id="7" name="Slide Number Placeholder 6">
            <a:extLst>
              <a:ext uri="{FF2B5EF4-FFF2-40B4-BE49-F238E27FC236}">
                <a16:creationId xmlns:a16="http://schemas.microsoft.com/office/drawing/2014/main" id="{E8443833-5036-3241-9501-E281C03446E5}"/>
              </a:ext>
            </a:extLst>
          </p:cNvPr>
          <p:cNvSpPr>
            <a:spLocks noGrp="1"/>
          </p:cNvSpPr>
          <p:nvPr>
            <p:ph type="sldNum" sz="quarter" idx="12"/>
          </p:nvPr>
        </p:nvSpPr>
        <p:spPr/>
        <p:txBody>
          <a:bodyPr/>
          <a:lstStyle/>
          <a:p>
            <a:fld id="{719CE55F-7AC3-3745-9C61-FC6A975654FB}" type="slidenum">
              <a:rPr lang="en-US" smtClean="0"/>
              <a:t>6</a:t>
            </a:fld>
            <a:endParaRPr lang="en-US" dirty="0"/>
          </a:p>
        </p:txBody>
      </p:sp>
      <p:sp>
        <p:nvSpPr>
          <p:cNvPr id="3" name="TextBox 2">
            <a:extLst>
              <a:ext uri="{FF2B5EF4-FFF2-40B4-BE49-F238E27FC236}">
                <a16:creationId xmlns:a16="http://schemas.microsoft.com/office/drawing/2014/main" id="{454A5FB6-6B01-4B4F-9870-4FFF0D9DD4F8}"/>
              </a:ext>
            </a:extLst>
          </p:cNvPr>
          <p:cNvSpPr txBox="1"/>
          <p:nvPr/>
        </p:nvSpPr>
        <p:spPr>
          <a:xfrm>
            <a:off x="5053913" y="5942568"/>
            <a:ext cx="2627386" cy="369332"/>
          </a:xfrm>
          <a:prstGeom prst="rect">
            <a:avLst/>
          </a:prstGeom>
          <a:noFill/>
        </p:spPr>
        <p:txBody>
          <a:bodyPr wrap="none" rtlCol="0">
            <a:spAutoFit/>
          </a:bodyPr>
          <a:lstStyle/>
          <a:p>
            <a:r>
              <a:rPr lang="en-US" dirty="0" err="1">
                <a:solidFill>
                  <a:srgbClr val="FF0000"/>
                </a:solidFill>
              </a:rPr>
              <a:t>Physik</a:t>
            </a:r>
            <a:r>
              <a:rPr lang="en-US" dirty="0">
                <a:solidFill>
                  <a:srgbClr val="FF0000"/>
                </a:solidFill>
              </a:rPr>
              <a:t> </a:t>
            </a:r>
            <a:r>
              <a:rPr lang="en-US" dirty="0" err="1">
                <a:solidFill>
                  <a:srgbClr val="FF0000"/>
                </a:solidFill>
              </a:rPr>
              <a:t>Zeitschrift</a:t>
            </a:r>
            <a:r>
              <a:rPr lang="en-US" dirty="0">
                <a:solidFill>
                  <a:srgbClr val="FF0000"/>
                </a:solidFill>
              </a:rPr>
              <a:t> 13, 1912</a:t>
            </a:r>
          </a:p>
        </p:txBody>
      </p:sp>
    </p:spTree>
    <p:extLst>
      <p:ext uri="{BB962C8B-B14F-4D97-AF65-F5344CB8AC3E}">
        <p14:creationId xmlns:p14="http://schemas.microsoft.com/office/powerpoint/2010/main" val="3374554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962400" y="531814"/>
            <a:ext cx="6267450" cy="1677987"/>
          </a:xfrm>
          <a:prstGeom prst="rect">
            <a:avLst/>
          </a:prstGeom>
          <a:noFill/>
          <a:ln w="9525">
            <a:noFill/>
            <a:miter lim="800000"/>
            <a:headEnd/>
            <a:tailEnd/>
          </a:ln>
        </p:spPr>
        <p:txBody>
          <a:bodyPr wrap="none">
            <a:prstTxWarp prst="textNoShape">
              <a:avLst/>
            </a:prstTxWarp>
            <a:spAutoFit/>
          </a:bodyPr>
          <a:lstStyle/>
          <a:p>
            <a:r>
              <a:rPr lang="en-US" sz="2000" dirty="0">
                <a:solidFill>
                  <a:srgbClr val="0000FF"/>
                </a:solidFill>
                <a:latin typeface="Times New Roman" pitchFamily="-65" charset="0"/>
              </a:rPr>
              <a:t>1913-14</a:t>
            </a:r>
            <a:r>
              <a:rPr lang="en-US" sz="2000" dirty="0">
                <a:latin typeface="Times New Roman" pitchFamily="-65" charset="0"/>
              </a:rPr>
              <a:t>  </a:t>
            </a:r>
            <a:r>
              <a:rPr lang="en-US" sz="2000" dirty="0">
                <a:solidFill>
                  <a:srgbClr val="FF0000"/>
                </a:solidFill>
                <a:latin typeface="Times New Roman" pitchFamily="-65" charset="0"/>
              </a:rPr>
              <a:t>Werner </a:t>
            </a:r>
            <a:r>
              <a:rPr lang="en-US" sz="2000" dirty="0" err="1">
                <a:solidFill>
                  <a:srgbClr val="FF0000"/>
                </a:solidFill>
                <a:latin typeface="Times New Roman" pitchFamily="-65" charset="0"/>
              </a:rPr>
              <a:t>Kolhörster</a:t>
            </a:r>
            <a:r>
              <a:rPr lang="en-US" sz="2000" dirty="0">
                <a:latin typeface="Times New Roman" pitchFamily="-65" charset="0"/>
              </a:rPr>
              <a:t> of Berlin’s</a:t>
            </a:r>
          </a:p>
          <a:p>
            <a:r>
              <a:rPr lang="en-US" sz="1600" b="1" dirty="0">
                <a:solidFill>
                  <a:srgbClr val="FF00FF"/>
                </a:solidFill>
                <a:latin typeface="Times New Roman" pitchFamily="-65" charset="0"/>
              </a:rPr>
              <a:t>                   </a:t>
            </a:r>
            <a:r>
              <a:rPr lang="en-US" sz="1600" b="1" dirty="0" err="1">
                <a:solidFill>
                  <a:srgbClr val="FF00FF"/>
                </a:solidFill>
                <a:latin typeface="Times New Roman" pitchFamily="-65" charset="0"/>
              </a:rPr>
              <a:t>Physikalisch-Technische</a:t>
            </a:r>
            <a:r>
              <a:rPr lang="en-US" sz="1600" b="1" dirty="0">
                <a:solidFill>
                  <a:srgbClr val="FF00FF"/>
                </a:solidFill>
                <a:latin typeface="Times New Roman" pitchFamily="-65" charset="0"/>
              </a:rPr>
              <a:t> </a:t>
            </a:r>
            <a:r>
              <a:rPr lang="en-US" sz="1600" b="1" dirty="0" err="1">
                <a:solidFill>
                  <a:srgbClr val="FF00FF"/>
                </a:solidFill>
                <a:latin typeface="Times New Roman" pitchFamily="-65" charset="0"/>
              </a:rPr>
              <a:t>Reichsanstalt</a:t>
            </a:r>
            <a:endParaRPr lang="en-US" sz="1600" b="1" dirty="0">
              <a:solidFill>
                <a:srgbClr val="FF00FF"/>
              </a:solidFill>
              <a:latin typeface="Times New Roman" pitchFamily="-65" charset="0"/>
            </a:endParaRPr>
          </a:p>
          <a:p>
            <a:pPr lvl="2">
              <a:buFontTx/>
              <a:buChar char="•"/>
            </a:pPr>
            <a:r>
              <a:rPr lang="en-US" sz="2000" dirty="0">
                <a:solidFill>
                  <a:schemeClr val="tx2"/>
                </a:solidFill>
                <a:latin typeface="Times New Roman" pitchFamily="-65" charset="0"/>
              </a:rPr>
              <a:t>ascends to</a:t>
            </a:r>
            <a:r>
              <a:rPr lang="en-US" sz="2000" dirty="0">
                <a:solidFill>
                  <a:srgbClr val="FF00FF"/>
                </a:solidFill>
                <a:latin typeface="Times New Roman" pitchFamily="-65" charset="0"/>
              </a:rPr>
              <a:t> 9300 </a:t>
            </a:r>
            <a:r>
              <a:rPr lang="en-US" sz="2000" dirty="0" err="1">
                <a:solidFill>
                  <a:srgbClr val="FF00FF"/>
                </a:solidFill>
                <a:latin typeface="Times New Roman" pitchFamily="-65" charset="0"/>
              </a:rPr>
              <a:t>m</a:t>
            </a:r>
            <a:r>
              <a:rPr lang="en-US" sz="2000" dirty="0">
                <a:solidFill>
                  <a:srgbClr val="FF00FF"/>
                </a:solidFill>
                <a:latin typeface="Times New Roman" pitchFamily="-65" charset="0"/>
              </a:rPr>
              <a:t> </a:t>
            </a:r>
            <a:r>
              <a:rPr lang="en-US" sz="2000" dirty="0">
                <a:solidFill>
                  <a:schemeClr val="tx2"/>
                </a:solidFill>
                <a:latin typeface="Times New Roman" pitchFamily="-65" charset="0"/>
              </a:rPr>
              <a:t>(height of Mount Everest,</a:t>
            </a:r>
            <a:r>
              <a:rPr lang="en-US" dirty="0">
                <a:latin typeface="Times New Roman" pitchFamily="-65" charset="0"/>
              </a:rPr>
              <a:t> </a:t>
            </a:r>
          </a:p>
          <a:p>
            <a:pPr lvl="2"/>
            <a:r>
              <a:rPr lang="en-US" i="1" dirty="0">
                <a:latin typeface="Times New Roman" pitchFamily="-65" charset="0"/>
              </a:rPr>
              <a:t>                               cruising altitude of a passenger jet</a:t>
            </a:r>
            <a:r>
              <a:rPr lang="en-US" dirty="0">
                <a:latin typeface="Times New Roman" pitchFamily="-65" charset="0"/>
              </a:rPr>
              <a:t>!)</a:t>
            </a:r>
            <a:r>
              <a:rPr lang="en-US" sz="2000" dirty="0">
                <a:latin typeface="Times New Roman" pitchFamily="-65" charset="0"/>
              </a:rPr>
              <a:t> </a:t>
            </a:r>
          </a:p>
          <a:p>
            <a:pPr lvl="2">
              <a:buFontTx/>
              <a:buChar char="•"/>
            </a:pPr>
            <a:r>
              <a:rPr lang="en-US" sz="2000" dirty="0">
                <a:latin typeface="Times New Roman" pitchFamily="-65" charset="0"/>
              </a:rPr>
              <a:t>ionization rate </a:t>
            </a:r>
            <a:r>
              <a:rPr lang="en-US" sz="2000" b="1" dirty="0">
                <a:solidFill>
                  <a:srgbClr val="FF0000"/>
                </a:solidFill>
                <a:latin typeface="Times New Roman" pitchFamily="-65" charset="0"/>
              </a:rPr>
              <a:t>50 times</a:t>
            </a:r>
            <a:r>
              <a:rPr lang="en-US" sz="2000" dirty="0">
                <a:latin typeface="Times New Roman" pitchFamily="-65" charset="0"/>
              </a:rPr>
              <a:t> that at sea level! </a:t>
            </a:r>
          </a:p>
          <a:p>
            <a:r>
              <a:rPr lang="en-US" sz="800" dirty="0">
                <a:latin typeface="Times New Roman" pitchFamily="-65" charset="0"/>
              </a:rPr>
              <a:t>   </a:t>
            </a:r>
            <a:endParaRPr lang="en-US" sz="2000" dirty="0">
              <a:latin typeface="Times New Roman" pitchFamily="-65" charset="0"/>
            </a:endParaRPr>
          </a:p>
        </p:txBody>
      </p:sp>
      <p:pic>
        <p:nvPicPr>
          <p:cNvPr id="19459" name="Picture 4" descr="hesshgt"/>
          <p:cNvPicPr>
            <a:picLocks noChangeAspect="1" noChangeArrowheads="1"/>
          </p:cNvPicPr>
          <p:nvPr/>
        </p:nvPicPr>
        <p:blipFill>
          <a:blip r:embed="rId2"/>
          <a:srcRect t="10233" b="5812"/>
          <a:stretch>
            <a:fillRect/>
          </a:stretch>
        </p:blipFill>
        <p:spPr bwMode="auto">
          <a:xfrm>
            <a:off x="3352800" y="2133600"/>
            <a:ext cx="6629400" cy="4649788"/>
          </a:xfrm>
          <a:prstGeom prst="rect">
            <a:avLst/>
          </a:prstGeom>
          <a:noFill/>
          <a:ln w="9525">
            <a:noFill/>
            <a:miter lim="800000"/>
            <a:headEnd/>
            <a:tailEnd/>
          </a:ln>
        </p:spPr>
      </p:pic>
      <p:sp>
        <p:nvSpPr>
          <p:cNvPr id="19460" name="Text Box 5"/>
          <p:cNvSpPr txBox="1">
            <a:spLocks noChangeArrowheads="1"/>
          </p:cNvSpPr>
          <p:nvPr/>
        </p:nvSpPr>
        <p:spPr bwMode="auto">
          <a:xfrm>
            <a:off x="4479926" y="2270125"/>
            <a:ext cx="623889" cy="369332"/>
          </a:xfrm>
          <a:prstGeom prst="rect">
            <a:avLst/>
          </a:prstGeom>
          <a:noFill/>
          <a:ln w="9525">
            <a:noFill/>
            <a:miter lim="800000"/>
            <a:headEnd/>
            <a:tailEnd/>
          </a:ln>
        </p:spPr>
        <p:txBody>
          <a:bodyPr wrap="none">
            <a:prstTxWarp prst="textNoShape">
              <a:avLst/>
            </a:prstTxWarp>
            <a:spAutoFit/>
          </a:bodyPr>
          <a:lstStyle/>
          <a:p>
            <a:r>
              <a:rPr lang="en-US"/>
              <a:t>Hess</a:t>
            </a:r>
          </a:p>
        </p:txBody>
      </p:sp>
      <p:sp>
        <p:nvSpPr>
          <p:cNvPr id="19461" name="Text Box 6"/>
          <p:cNvSpPr txBox="1">
            <a:spLocks noChangeArrowheads="1"/>
          </p:cNvSpPr>
          <p:nvPr/>
        </p:nvSpPr>
        <p:spPr bwMode="auto">
          <a:xfrm>
            <a:off x="7223126" y="2422525"/>
            <a:ext cx="1152495" cy="369332"/>
          </a:xfrm>
          <a:prstGeom prst="rect">
            <a:avLst/>
          </a:prstGeom>
          <a:noFill/>
          <a:ln w="9525">
            <a:noFill/>
            <a:miter lim="800000"/>
            <a:headEnd/>
            <a:tailEnd/>
          </a:ln>
        </p:spPr>
        <p:txBody>
          <a:bodyPr wrap="none">
            <a:prstTxWarp prst="textNoShape">
              <a:avLst/>
            </a:prstTxWarp>
            <a:spAutoFit/>
          </a:bodyPr>
          <a:lstStyle/>
          <a:p>
            <a:r>
              <a:rPr lang="en-US"/>
              <a:t>Kolhorster</a:t>
            </a:r>
          </a:p>
        </p:txBody>
      </p:sp>
      <p:sp>
        <p:nvSpPr>
          <p:cNvPr id="4" name="Slide Number Placeholder 3">
            <a:extLst>
              <a:ext uri="{FF2B5EF4-FFF2-40B4-BE49-F238E27FC236}">
                <a16:creationId xmlns:a16="http://schemas.microsoft.com/office/drawing/2014/main" id="{B01A78CE-40E1-754D-95A6-8604FA4A47ED}"/>
              </a:ext>
            </a:extLst>
          </p:cNvPr>
          <p:cNvSpPr>
            <a:spLocks noGrp="1"/>
          </p:cNvSpPr>
          <p:nvPr>
            <p:ph type="sldNum" sz="quarter" idx="12"/>
          </p:nvPr>
        </p:nvSpPr>
        <p:spPr/>
        <p:txBody>
          <a:bodyPr/>
          <a:lstStyle/>
          <a:p>
            <a:fld id="{719CE55F-7AC3-3745-9C61-FC6A975654FB}" type="slidenum">
              <a:rPr lang="en-US" smtClean="0"/>
              <a:t>7</a:t>
            </a:fld>
            <a:endParaRPr lang="en-US"/>
          </a:p>
        </p:txBody>
      </p:sp>
    </p:spTree>
    <p:extLst>
      <p:ext uri="{BB962C8B-B14F-4D97-AF65-F5344CB8AC3E}">
        <p14:creationId xmlns:p14="http://schemas.microsoft.com/office/powerpoint/2010/main" val="882759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1752601" y="859572"/>
            <a:ext cx="3136900" cy="4093428"/>
          </a:xfrm>
          <a:prstGeom prst="rect">
            <a:avLst/>
          </a:prstGeom>
          <a:noFill/>
          <a:ln w="9525">
            <a:noFill/>
            <a:miter lim="800000"/>
            <a:headEnd/>
            <a:tailEnd/>
          </a:ln>
        </p:spPr>
        <p:txBody>
          <a:bodyPr wrap="square">
            <a:prstTxWarp prst="textNoShape">
              <a:avLst/>
            </a:prstTxWarp>
            <a:spAutoFit/>
          </a:bodyPr>
          <a:lstStyle/>
          <a:p>
            <a:r>
              <a:rPr lang="en-US" sz="2000" b="1" dirty="0">
                <a:solidFill>
                  <a:srgbClr val="0000FF"/>
                </a:solidFill>
                <a:latin typeface="Times New Roman" pitchFamily="-65" charset="0"/>
              </a:rPr>
              <a:t>1926</a:t>
            </a:r>
            <a:r>
              <a:rPr lang="en-US" sz="2000" dirty="0">
                <a:solidFill>
                  <a:srgbClr val="0000FF"/>
                </a:solidFill>
                <a:latin typeface="Times New Roman" pitchFamily="-65" charset="0"/>
              </a:rPr>
              <a:t> </a:t>
            </a:r>
            <a:r>
              <a:rPr lang="en-US" sz="2000" b="1" dirty="0">
                <a:solidFill>
                  <a:srgbClr val="FF3300"/>
                </a:solidFill>
                <a:latin typeface="Times New Roman" pitchFamily="-65" charset="0"/>
              </a:rPr>
              <a:t>Robert Millikan </a:t>
            </a:r>
            <a:r>
              <a:rPr lang="en-US" sz="2000" dirty="0">
                <a:latin typeface="Times New Roman" pitchFamily="-65" charset="0"/>
              </a:rPr>
              <a:t> </a:t>
            </a:r>
          </a:p>
          <a:p>
            <a:r>
              <a:rPr lang="en-US" sz="2000" dirty="0">
                <a:latin typeface="Times New Roman" pitchFamily="-65" charset="0"/>
              </a:rPr>
              <a:t> Measures the intensity of rays in water. Altitude difference of the lakes is 200 meters, which corresponds to the mass of 2 meters of water. </a:t>
            </a:r>
          </a:p>
          <a:p>
            <a:endParaRPr lang="en-US" sz="2000" dirty="0">
              <a:latin typeface="Times New Roman" pitchFamily="-65" charset="0"/>
            </a:endParaRPr>
          </a:p>
          <a:p>
            <a:r>
              <a:rPr lang="en-US" sz="2000" dirty="0">
                <a:latin typeface="Times New Roman" pitchFamily="-65" charset="0"/>
              </a:rPr>
              <a:t>Radiation 2 meters below surface of Muir-lake is the same as arrowhead lake!</a:t>
            </a:r>
          </a:p>
          <a:p>
            <a:endParaRPr lang="en-US" sz="2000" dirty="0">
              <a:latin typeface="Times New Roman" pitchFamily="-65" charset="0"/>
            </a:endParaRPr>
          </a:p>
          <a:p>
            <a:r>
              <a:rPr lang="en-US" sz="2000" b="1" dirty="0">
                <a:solidFill>
                  <a:srgbClr val="FF0000"/>
                </a:solidFill>
                <a:latin typeface="Times New Roman" pitchFamily="-65" charset="0"/>
              </a:rPr>
              <a:t>Cosmic Rays!</a:t>
            </a:r>
          </a:p>
        </p:txBody>
      </p:sp>
      <p:pic>
        <p:nvPicPr>
          <p:cNvPr id="54274" name="Picture 2" descr="millikan"/>
          <p:cNvPicPr>
            <a:picLocks noChangeAspect="1" noChangeArrowheads="1"/>
          </p:cNvPicPr>
          <p:nvPr/>
        </p:nvPicPr>
        <p:blipFill>
          <a:blip r:embed="rId2"/>
          <a:srcRect/>
          <a:stretch>
            <a:fillRect/>
          </a:stretch>
        </p:blipFill>
        <p:spPr bwMode="auto">
          <a:xfrm>
            <a:off x="4889500" y="990600"/>
            <a:ext cx="5617580" cy="3962400"/>
          </a:xfrm>
          <a:prstGeom prst="rect">
            <a:avLst/>
          </a:prstGeom>
          <a:noFill/>
          <a:ln w="9525">
            <a:noFill/>
            <a:miter lim="800000"/>
            <a:headEnd/>
            <a:tailEnd/>
          </a:ln>
        </p:spPr>
      </p:pic>
      <p:sp>
        <p:nvSpPr>
          <p:cNvPr id="8" name="Slide Number Placeholder 7">
            <a:extLst>
              <a:ext uri="{FF2B5EF4-FFF2-40B4-BE49-F238E27FC236}">
                <a16:creationId xmlns:a16="http://schemas.microsoft.com/office/drawing/2014/main" id="{B0EF6339-926C-D447-8F87-9C8E45722739}"/>
              </a:ext>
            </a:extLst>
          </p:cNvPr>
          <p:cNvSpPr>
            <a:spLocks noGrp="1"/>
          </p:cNvSpPr>
          <p:nvPr>
            <p:ph type="sldNum" sz="quarter" idx="12"/>
          </p:nvPr>
        </p:nvSpPr>
        <p:spPr/>
        <p:txBody>
          <a:bodyPr/>
          <a:lstStyle/>
          <a:p>
            <a:fld id="{719CE55F-7AC3-3745-9C61-FC6A975654FB}" type="slidenum">
              <a:rPr lang="en-US" smtClean="0"/>
              <a:t>8</a:t>
            </a:fld>
            <a:endParaRPr lang="en-US"/>
          </a:p>
        </p:txBody>
      </p:sp>
    </p:spTree>
    <p:extLst>
      <p:ext uri="{BB962C8B-B14F-4D97-AF65-F5344CB8AC3E}">
        <p14:creationId xmlns:p14="http://schemas.microsoft.com/office/powerpoint/2010/main" val="88710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2" descr="clay"/>
          <p:cNvPicPr>
            <a:picLocks noChangeAspect="1" noChangeArrowheads="1"/>
          </p:cNvPicPr>
          <p:nvPr/>
        </p:nvPicPr>
        <p:blipFill>
          <a:blip r:embed="rId2"/>
          <a:srcRect t="2243" b="5772"/>
          <a:stretch>
            <a:fillRect/>
          </a:stretch>
        </p:blipFill>
        <p:spPr bwMode="auto">
          <a:xfrm>
            <a:off x="5249864" y="1371601"/>
            <a:ext cx="5418137" cy="3730625"/>
          </a:xfrm>
          <a:prstGeom prst="rect">
            <a:avLst/>
          </a:prstGeom>
          <a:noFill/>
          <a:ln w="9525">
            <a:noFill/>
            <a:miter lim="800000"/>
            <a:headEnd/>
            <a:tailEnd/>
          </a:ln>
        </p:spPr>
      </p:pic>
      <p:sp>
        <p:nvSpPr>
          <p:cNvPr id="22531" name="Text Box 11"/>
          <p:cNvSpPr txBox="1">
            <a:spLocks noChangeArrowheads="1"/>
          </p:cNvSpPr>
          <p:nvPr/>
        </p:nvSpPr>
        <p:spPr bwMode="auto">
          <a:xfrm>
            <a:off x="1752601" y="639764"/>
            <a:ext cx="5167313" cy="5578475"/>
          </a:xfrm>
          <a:prstGeom prst="rect">
            <a:avLst/>
          </a:prstGeom>
          <a:noFill/>
          <a:ln w="9525">
            <a:noFill/>
            <a:miter lim="800000"/>
            <a:headEnd/>
            <a:tailEnd/>
          </a:ln>
        </p:spPr>
        <p:txBody>
          <a:bodyPr wrap="none">
            <a:prstTxWarp prst="textNoShape">
              <a:avLst/>
            </a:prstTxWarp>
            <a:spAutoFit/>
          </a:bodyPr>
          <a:lstStyle/>
          <a:p>
            <a:r>
              <a:rPr lang="en-US" sz="2000" b="1" dirty="0">
                <a:solidFill>
                  <a:srgbClr val="0000FF"/>
                </a:solidFill>
                <a:latin typeface="Times New Roman" pitchFamily="-65" charset="0"/>
              </a:rPr>
              <a:t>1927-28</a:t>
            </a:r>
            <a:r>
              <a:rPr lang="en-US" sz="2000" dirty="0">
                <a:solidFill>
                  <a:srgbClr val="0000FF"/>
                </a:solidFill>
                <a:latin typeface="Times New Roman" pitchFamily="-65" charset="0"/>
              </a:rPr>
              <a:t> </a:t>
            </a:r>
            <a:r>
              <a:rPr lang="en-US" sz="2000" b="1" dirty="0">
                <a:solidFill>
                  <a:srgbClr val="FF3300"/>
                </a:solidFill>
                <a:latin typeface="Times New Roman" pitchFamily="-65" charset="0"/>
              </a:rPr>
              <a:t>Jacob Clay</a:t>
            </a:r>
            <a:r>
              <a:rPr lang="en-US" sz="2000" dirty="0">
                <a:latin typeface="Times New Roman" pitchFamily="-65" charset="0"/>
              </a:rPr>
              <a:t> </a:t>
            </a:r>
          </a:p>
          <a:p>
            <a:r>
              <a:rPr lang="en-US" sz="2000" dirty="0">
                <a:latin typeface="Times New Roman" pitchFamily="-65" charset="0"/>
              </a:rPr>
              <a:t>       from Genoa to the Dutch colony of Java</a:t>
            </a:r>
          </a:p>
          <a:p>
            <a:r>
              <a:rPr lang="en-US" sz="2000" dirty="0">
                <a:latin typeface="Times New Roman" pitchFamily="-65" charset="0"/>
              </a:rPr>
              <a:t>            ionization intensity drops ~6% </a:t>
            </a:r>
          </a:p>
          <a:p>
            <a:r>
              <a:rPr lang="en-US" sz="2000" dirty="0">
                <a:latin typeface="Times New Roman" pitchFamily="-65" charset="0"/>
              </a:rPr>
              <a:t>            minimum at magnetic equator</a:t>
            </a:r>
          </a:p>
          <a:p>
            <a:pPr lvl="4">
              <a:buFontTx/>
              <a:buChar char="•"/>
            </a:pPr>
            <a:endParaRPr lang="en-US" sz="2000" dirty="0">
              <a:latin typeface="Times New Roman" pitchFamily="-65" charset="0"/>
            </a:endParaRPr>
          </a:p>
          <a:p>
            <a:pPr lvl="4"/>
            <a:endParaRPr lang="en-US" sz="2000" dirty="0">
              <a:latin typeface="Times New Roman" pitchFamily="-65" charset="0"/>
            </a:endParaRPr>
          </a:p>
          <a:p>
            <a:pPr lvl="4"/>
            <a:r>
              <a:rPr lang="en-US" sz="2000" dirty="0">
                <a:latin typeface="Times New Roman" pitchFamily="-65" charset="0"/>
              </a:rPr>
              <a:t>Clays Results:</a:t>
            </a:r>
          </a:p>
          <a:p>
            <a:pPr lvl="4">
              <a:buFontTx/>
              <a:buChar char="•"/>
            </a:pPr>
            <a:endParaRPr lang="en-US" sz="2000" dirty="0">
              <a:latin typeface="Times New Roman" pitchFamily="-65" charset="0"/>
            </a:endParaRPr>
          </a:p>
          <a:p>
            <a:pPr lvl="4">
              <a:buFontTx/>
              <a:buChar char="•"/>
            </a:pPr>
            <a:endParaRPr lang="en-US" sz="2000" dirty="0">
              <a:latin typeface="Times New Roman" pitchFamily="-65" charset="0"/>
            </a:endParaRPr>
          </a:p>
          <a:p>
            <a:pPr lvl="4">
              <a:buFontTx/>
              <a:buChar char="•"/>
            </a:pPr>
            <a:endParaRPr lang="en-US" sz="2000" dirty="0">
              <a:latin typeface="Times New Roman" pitchFamily="-65" charset="0"/>
            </a:endParaRPr>
          </a:p>
          <a:p>
            <a:pPr lvl="4">
              <a:buFontTx/>
              <a:buChar char="•"/>
            </a:pPr>
            <a:endParaRPr lang="en-US" sz="2000" dirty="0">
              <a:latin typeface="Times New Roman" pitchFamily="-65" charset="0"/>
            </a:endParaRPr>
          </a:p>
          <a:p>
            <a:pPr lvl="4">
              <a:buFontTx/>
              <a:buChar char="•"/>
            </a:pPr>
            <a:endParaRPr lang="en-US" sz="2000" dirty="0">
              <a:latin typeface="Times New Roman" pitchFamily="-65" charset="0"/>
            </a:endParaRPr>
          </a:p>
          <a:p>
            <a:pPr lvl="4">
              <a:buFontTx/>
              <a:buChar char="•"/>
            </a:pPr>
            <a:endParaRPr lang="en-US" sz="2000" dirty="0">
              <a:solidFill>
                <a:srgbClr val="0000FF"/>
              </a:solidFill>
              <a:latin typeface="Times New Roman" pitchFamily="-65" charset="0"/>
            </a:endParaRPr>
          </a:p>
          <a:p>
            <a:r>
              <a:rPr lang="en-US" sz="2000" b="1" dirty="0">
                <a:solidFill>
                  <a:srgbClr val="0000FF"/>
                </a:solidFill>
                <a:latin typeface="Times New Roman" pitchFamily="-65" charset="0"/>
              </a:rPr>
              <a:t>1929</a:t>
            </a:r>
            <a:r>
              <a:rPr lang="en-US" sz="2000" dirty="0">
                <a:latin typeface="Times New Roman" pitchFamily="-65" charset="0"/>
              </a:rPr>
              <a:t> </a:t>
            </a:r>
            <a:r>
              <a:rPr lang="en-US" sz="2000" b="1" dirty="0">
                <a:solidFill>
                  <a:srgbClr val="FF0000"/>
                </a:solidFill>
                <a:latin typeface="Times New Roman" pitchFamily="-65" charset="0"/>
              </a:rPr>
              <a:t>Bothe</a:t>
            </a:r>
            <a:r>
              <a:rPr lang="en-US" sz="2000" dirty="0">
                <a:latin typeface="Times New Roman" pitchFamily="-65" charset="0"/>
              </a:rPr>
              <a:t> &amp; </a:t>
            </a:r>
            <a:r>
              <a:rPr lang="en-US" sz="2000" b="1" dirty="0" err="1">
                <a:solidFill>
                  <a:srgbClr val="FF0000"/>
                </a:solidFill>
                <a:latin typeface="Times New Roman" pitchFamily="-65" charset="0"/>
              </a:rPr>
              <a:t>Kolh</a:t>
            </a:r>
            <a:r>
              <a:rPr lang="en-US" sz="2000" b="1" dirty="0" err="1">
                <a:solidFill>
                  <a:srgbClr val="FF0000"/>
                </a:solidFill>
                <a:latin typeface="Times New Roman" pitchFamily="-65" charset="0"/>
                <a:ea typeface="Times New Roman" pitchFamily="-65" charset="0"/>
                <a:cs typeface="Times New Roman" pitchFamily="-65" charset="0"/>
              </a:rPr>
              <a:t>ö</a:t>
            </a:r>
            <a:r>
              <a:rPr lang="en-US" sz="2000" b="1" dirty="0" err="1">
                <a:solidFill>
                  <a:srgbClr val="FF0000"/>
                </a:solidFill>
                <a:latin typeface="Times New Roman" pitchFamily="-65" charset="0"/>
              </a:rPr>
              <a:t>rster</a:t>
            </a:r>
            <a:r>
              <a:rPr lang="en-US" sz="2000" dirty="0">
                <a:latin typeface="Times New Roman" pitchFamily="-65" charset="0"/>
              </a:rPr>
              <a:t> </a:t>
            </a:r>
          </a:p>
          <a:p>
            <a:pPr lvl="1">
              <a:buFontTx/>
              <a:buChar char="•"/>
            </a:pPr>
            <a:r>
              <a:rPr lang="en-US" sz="2000" dirty="0">
                <a:latin typeface="Times New Roman" pitchFamily="-65" charset="0"/>
              </a:rPr>
              <a:t>suggest </a:t>
            </a:r>
            <a:r>
              <a:rPr lang="en-US" sz="2000" b="1" dirty="0">
                <a:solidFill>
                  <a:srgbClr val="FF0000"/>
                </a:solidFill>
                <a:latin typeface="Times New Roman" pitchFamily="-65" charset="0"/>
              </a:rPr>
              <a:t>Clay</a:t>
            </a:r>
            <a:r>
              <a:rPr lang="en-US" sz="2000" dirty="0">
                <a:latin typeface="Times New Roman" pitchFamily="-65" charset="0"/>
              </a:rPr>
              <a:t>’s </a:t>
            </a:r>
            <a:r>
              <a:rPr lang="en-US" sz="2000" b="1" i="1" dirty="0" err="1">
                <a:solidFill>
                  <a:srgbClr val="FF00FF"/>
                </a:solidFill>
                <a:latin typeface="Times New Roman" pitchFamily="-65" charset="0"/>
              </a:rPr>
              <a:t>Lattitude</a:t>
            </a:r>
            <a:r>
              <a:rPr lang="en-US" sz="2000" b="1" i="1" dirty="0">
                <a:solidFill>
                  <a:srgbClr val="FF00FF"/>
                </a:solidFill>
                <a:latin typeface="Times New Roman" pitchFamily="-65" charset="0"/>
              </a:rPr>
              <a:t> Effect</a:t>
            </a:r>
            <a:r>
              <a:rPr lang="en-US" sz="2000" dirty="0">
                <a:latin typeface="Times New Roman" pitchFamily="-65" charset="0"/>
              </a:rPr>
              <a:t> was due to </a:t>
            </a:r>
          </a:p>
          <a:p>
            <a:pPr lvl="1">
              <a:buFontTx/>
              <a:buChar char="•"/>
            </a:pPr>
            <a:r>
              <a:rPr lang="en-US" sz="2000" dirty="0">
                <a:latin typeface="Times New Roman" pitchFamily="-65" charset="0"/>
              </a:rPr>
              <a:t>deflection by earth’s magnetic field</a:t>
            </a:r>
          </a:p>
          <a:p>
            <a:pPr lvl="1">
              <a:buFontTx/>
              <a:buChar char="•"/>
            </a:pPr>
            <a:r>
              <a:rPr lang="en-US" sz="2000" b="1" i="1" dirty="0">
                <a:latin typeface="Times New Roman" pitchFamily="-65" charset="0"/>
              </a:rPr>
              <a:t>primaries</a:t>
            </a:r>
            <a:r>
              <a:rPr lang="en-US" sz="2000" dirty="0">
                <a:latin typeface="Times New Roman" pitchFamily="-65" charset="0"/>
              </a:rPr>
              <a:t> are charged</a:t>
            </a:r>
          </a:p>
          <a:p>
            <a:pPr lvl="1"/>
            <a:endParaRPr lang="en-US" sz="2000" dirty="0">
              <a:latin typeface="Times New Roman" pitchFamily="-65" charset="0"/>
            </a:endParaRPr>
          </a:p>
        </p:txBody>
      </p:sp>
      <p:sp>
        <p:nvSpPr>
          <p:cNvPr id="7" name="Slide Number Placeholder 6">
            <a:extLst>
              <a:ext uri="{FF2B5EF4-FFF2-40B4-BE49-F238E27FC236}">
                <a16:creationId xmlns:a16="http://schemas.microsoft.com/office/drawing/2014/main" id="{0154B2D5-41BE-3D4C-922A-AC5781CE3870}"/>
              </a:ext>
            </a:extLst>
          </p:cNvPr>
          <p:cNvSpPr>
            <a:spLocks noGrp="1"/>
          </p:cNvSpPr>
          <p:nvPr>
            <p:ph type="sldNum" sz="quarter" idx="12"/>
          </p:nvPr>
        </p:nvSpPr>
        <p:spPr/>
        <p:txBody>
          <a:bodyPr/>
          <a:lstStyle/>
          <a:p>
            <a:fld id="{719CE55F-7AC3-3745-9C61-FC6A975654FB}" type="slidenum">
              <a:rPr lang="en-US" smtClean="0"/>
              <a:t>9</a:t>
            </a:fld>
            <a:endParaRPr lang="en-US"/>
          </a:p>
        </p:txBody>
      </p:sp>
    </p:spTree>
    <p:extLst>
      <p:ext uri="{BB962C8B-B14F-4D97-AF65-F5344CB8AC3E}">
        <p14:creationId xmlns:p14="http://schemas.microsoft.com/office/powerpoint/2010/main" val="2309076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2972</TotalTime>
  <Words>1326</Words>
  <Application>Microsoft Macintosh PowerPoint</Application>
  <PresentationFormat>Widescreen</PresentationFormat>
  <Paragraphs>238</Paragraphs>
  <Slides>43</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Arial Unicode MS</vt:lpstr>
      <vt:lpstr>ＭＳ Ｐゴシック</vt:lpstr>
      <vt:lpstr>ヒラギノ明朝 ProN W3</vt:lpstr>
      <vt:lpstr>American Typewriter</vt:lpstr>
      <vt:lpstr>Arial</vt:lpstr>
      <vt:lpstr>Calibri</vt:lpstr>
      <vt:lpstr>Calibri Light</vt:lpstr>
      <vt:lpstr>Cambria Math</vt:lpstr>
      <vt:lpstr>Gill Sans</vt:lpstr>
      <vt:lpstr>Lucida Grande</vt:lpstr>
      <vt:lpstr>sourcesans-regular</vt:lpstr>
      <vt:lpstr>Symbol</vt:lpstr>
      <vt:lpstr>Times New Roman</vt:lpstr>
      <vt:lpstr>Office Theme</vt:lpstr>
      <vt:lpstr>Introduction and history</vt:lpstr>
      <vt:lpstr>Why study cosmic rays?</vt:lpstr>
      <vt:lpstr>PowerPoint Presentation</vt:lpstr>
      <vt:lpstr>Albert Gockel (Switzerland) 1910</vt:lpstr>
      <vt:lpstr>PowerPoint Presentation</vt:lpstr>
      <vt:lpstr>PowerPoint Presentation</vt:lpstr>
      <vt:lpstr>PowerPoint Presentation</vt:lpstr>
      <vt:lpstr>PowerPoint Presentation</vt:lpstr>
      <vt:lpstr>PowerPoint Presentation</vt:lpstr>
      <vt:lpstr>PowerPoint Presentation</vt:lpstr>
      <vt:lpstr>Why study cosmic rays?</vt:lpstr>
      <vt:lpstr>Discovery of new particles in air showers</vt:lpstr>
      <vt:lpstr>Discovery of new particles in air showers</vt:lpstr>
      <vt:lpstr>Discovery of new particles in air showers</vt:lpstr>
      <vt:lpstr>Why study cosmic rays?</vt:lpstr>
      <vt:lpstr>PowerPoint Presentation</vt:lpstr>
      <vt:lpstr>PowerPoint Presentation</vt:lpstr>
      <vt:lpstr>Heitlers Model of EM shower</vt:lpstr>
      <vt:lpstr>Longitudinal Development of Air Showers</vt:lpstr>
      <vt:lpstr>John Linsley   Volcano Ranch NM 1960++</vt:lpstr>
      <vt:lpstr>Linsley's event: &gt;1020 eV</vt:lpstr>
      <vt:lpstr>Analogy to Accelerator based physics</vt:lpstr>
      <vt:lpstr>Analogy to Accelerator based physics</vt:lpstr>
      <vt:lpstr>Analogy to Accelerator based physics</vt:lpstr>
      <vt:lpstr>Finding Acceleration sites of UHECR or: finding the primary vertex</vt:lpstr>
      <vt:lpstr>PowerPoint Presentation</vt:lpstr>
      <vt:lpstr>Greisen 1966</vt:lpstr>
      <vt:lpstr>Nuclei and the CMB</vt:lpstr>
      <vt:lpstr>PowerPoint Presentation</vt:lpstr>
      <vt:lpstr>The GZK-distances</vt:lpstr>
      <vt:lpstr>Origin of neutrinos and photons or: Interactions in the spectrometer and primary vertex</vt:lpstr>
      <vt:lpstr>The Particle multi-messenger landscape or: secondaries that help particle identification</vt:lpstr>
      <vt:lpstr>Cosmic Horizons or: size of the spectrometer</vt:lpstr>
      <vt:lpstr>Analogy to Accelerator based physics</vt:lpstr>
      <vt:lpstr>Analogy to Accelerator based physics tail catcher</vt:lpstr>
      <vt:lpstr>The Pierre Auger Observatory</vt:lpstr>
      <vt:lpstr>The Fluorescence measurement</vt:lpstr>
      <vt:lpstr>Hybrid detection with baseline Auger</vt:lpstr>
      <vt:lpstr>SD Energy Calibration</vt:lpstr>
      <vt:lpstr>The energy spectrum</vt:lpstr>
      <vt:lpstr>What is the nature of the beam?</vt:lpstr>
      <vt:lpstr>Combining flux and shower development</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and history</dc:title>
  <dc:creator>Charles Timmermans</dc:creator>
  <cp:lastModifiedBy>Charles Timmermans</cp:lastModifiedBy>
  <cp:revision>17</cp:revision>
  <dcterms:created xsi:type="dcterms:W3CDTF">2021-10-15T10:12:23Z</dcterms:created>
  <dcterms:modified xsi:type="dcterms:W3CDTF">2021-10-18T06:25:08Z</dcterms:modified>
</cp:coreProperties>
</file>