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85" r:id="rId2"/>
    <p:sldId id="586" r:id="rId3"/>
    <p:sldId id="587" r:id="rId4"/>
    <p:sldId id="588" r:id="rId5"/>
    <p:sldId id="589" r:id="rId6"/>
    <p:sldId id="590" r:id="rId7"/>
    <p:sldId id="591" r:id="rId8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66FF"/>
    <a:srgbClr val="CCFFFF"/>
    <a:srgbClr val="FF6600"/>
    <a:srgbClr val="FFFF00"/>
    <a:srgbClr val="66FF33"/>
    <a:srgbClr val="80808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2121" autoAdjust="0"/>
  </p:normalViewPr>
  <p:slideViewPr>
    <p:cSldViewPr>
      <p:cViewPr varScale="1">
        <p:scale>
          <a:sx n="93" d="100"/>
          <a:sy n="93" d="100"/>
        </p:scale>
        <p:origin x="216" y="456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</a:t>
            </a:r>
            <a:r>
              <a:rPr lang="en-US" sz="1200" kern="1200" baseline="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meeting June 2021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-99392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B field runs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692696"/>
            <a:ext cx="11089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Runs 6951 – 6968 are 0.5 Tesla data sets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 grid = 340 V (always) TPX3 threholds conc 0,1 = 60,65 </a:t>
            </a:r>
            <a:r>
              <a:rPr lang="en-GB" dirty="0"/>
              <a:t>           </a:t>
            </a:r>
            <a:endParaRPr lang="en-NL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3F51ED-52E7-FC4A-B1F2-8AB4F976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521431"/>
              </p:ext>
            </p:extLst>
          </p:nvPr>
        </p:nvGraphicFramePr>
        <p:xfrm>
          <a:off x="1163452" y="1560408"/>
          <a:ext cx="986509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137">
                  <a:extLst>
                    <a:ext uri="{9D8B030D-6E8A-4147-A177-3AD203B41FA5}">
                      <a16:colId xmlns:a16="http://schemas.microsoft.com/office/drawing/2014/main" val="162816353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3211082999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900809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295452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897253045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79582131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29975318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60339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Run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B field/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E 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3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70k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chips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6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73k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5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9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1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119k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4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81k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112k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7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54k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7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No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</a:t>
                      </a:r>
                      <a:r>
                        <a:rPr lang="en-NL" dirty="0"/>
                        <a:t>o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11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99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-99392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B = 0.5 T runs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868650"/>
            <a:ext cx="11089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Runs 6952 – 6968 are 0.5 Tesla data sets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3F51ED-52E7-FC4A-B1F2-8AB4F976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269582"/>
              </p:ext>
            </p:extLst>
          </p:nvPr>
        </p:nvGraphicFramePr>
        <p:xfrm>
          <a:off x="1163452" y="1560408"/>
          <a:ext cx="986509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137">
                  <a:extLst>
                    <a:ext uri="{9D8B030D-6E8A-4147-A177-3AD203B41FA5}">
                      <a16:colId xmlns:a16="http://schemas.microsoft.com/office/drawing/2014/main" val="162816353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3211082999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900809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295452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897253045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79582131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29975318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60339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Run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B field/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E 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3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81k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104k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94k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5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9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2.3k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    6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1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4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=====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NL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tart of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Tesla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</a:t>
                      </a:r>
                      <a:r>
                        <a:rPr lang="en-NL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=====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7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7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11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03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-99392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B= 1 T runs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692696"/>
            <a:ext cx="11089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Runs 6969 – 7026 are 1 Tesla data sets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 grid = 340 V (always) TPX3 threholds conc 0,1 = 60,65 </a:t>
            </a:r>
            <a:r>
              <a:rPr lang="en-GB" dirty="0"/>
              <a:t>           </a:t>
            </a:r>
            <a:endParaRPr lang="en-NL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3F51ED-52E7-FC4A-B1F2-8AB4F976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350877"/>
              </p:ext>
            </p:extLst>
          </p:nvPr>
        </p:nvGraphicFramePr>
        <p:xfrm>
          <a:off x="1163452" y="1560408"/>
          <a:ext cx="986509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137">
                  <a:extLst>
                    <a:ext uri="{9D8B030D-6E8A-4147-A177-3AD203B41FA5}">
                      <a16:colId xmlns:a16="http://schemas.microsoft.com/office/drawing/2014/main" val="162816353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3211082999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900809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295452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897253045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79582131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29975318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60339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Run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B field/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E 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3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6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6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6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5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6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9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1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4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6976-6980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  <a:r>
                        <a:rPr lang="en-NL" dirty="0"/>
                        <a:t>est runs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7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7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160k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11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44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-99392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B= 1 T runs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692696"/>
            <a:ext cx="11089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Runs 6969 – 7026 are 1 Tesla data sets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 grid = 340 V (always) TPX3 threholds conc 0,1 = 60,65 </a:t>
            </a:r>
            <a:r>
              <a:rPr lang="en-GB" dirty="0"/>
              <a:t>           </a:t>
            </a:r>
            <a:endParaRPr lang="en-NL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3F51ED-52E7-FC4A-B1F2-8AB4F976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417593"/>
              </p:ext>
            </p:extLst>
          </p:nvPr>
        </p:nvGraphicFramePr>
        <p:xfrm>
          <a:off x="1163452" y="1560408"/>
          <a:ext cx="986509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137">
                  <a:extLst>
                    <a:ext uri="{9D8B030D-6E8A-4147-A177-3AD203B41FA5}">
                      <a16:colId xmlns:a16="http://schemas.microsoft.com/office/drawing/2014/main" val="162816353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3211082999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900809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295452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897253045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79582131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29975318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60339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Run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B field/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E 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3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5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9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1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4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6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32/31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7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7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11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88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-99392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B= 1 T runs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692696"/>
            <a:ext cx="11089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Runs 6969 – 7015 are 1 Tesla data sets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run 7004 onwards the momentum is changed to perform high rate tests </a:t>
            </a:r>
            <a:r>
              <a:rPr lang="en-GB" dirty="0"/>
              <a:t>           </a:t>
            </a:r>
            <a:endParaRPr lang="en-NL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3F51ED-52E7-FC4A-B1F2-8AB4F976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956168"/>
              </p:ext>
            </p:extLst>
          </p:nvPr>
        </p:nvGraphicFramePr>
        <p:xfrm>
          <a:off x="1163452" y="1560408"/>
          <a:ext cx="986509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137">
                  <a:extLst>
                    <a:ext uri="{9D8B030D-6E8A-4147-A177-3AD203B41FA5}">
                      <a16:colId xmlns:a16="http://schemas.microsoft.com/office/drawing/2014/main" val="162816353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3211082999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900809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295452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897253045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79582131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29975318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60339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Run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B field/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E 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3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5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9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1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</a:t>
                      </a:r>
                      <a:r>
                        <a:rPr lang="en-NL" dirty="0"/>
                        <a:t>o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4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</a:t>
                      </a:r>
                      <a:r>
                        <a:rPr lang="en-NL" b="0" i="1" baseline="0" dirty="0"/>
                        <a:t>4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7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95k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</a:t>
                      </a:r>
                      <a:r>
                        <a:rPr lang="en-NL" b="0" i="1" baseline="0" dirty="0"/>
                        <a:t>3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7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4k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</a:t>
                      </a:r>
                      <a:r>
                        <a:rPr lang="en-NL" b="0" i="1" baseline="0" dirty="0"/>
                        <a:t>1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6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32 -10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1.8k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</a:t>
                      </a:r>
                      <a:r>
                        <a:rPr lang="en-NL" b="0" i="1" baseline="0" dirty="0"/>
                        <a:t>1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11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9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-99392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B= 1 T runs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983432" y="692696"/>
            <a:ext cx="1108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runs 7010 onwards the magnet is rotated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Mrot 6 = rotating the magnet vertically by 6 degrees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3F51ED-52E7-FC4A-B1F2-8AB4F976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646824"/>
              </p:ext>
            </p:extLst>
          </p:nvPr>
        </p:nvGraphicFramePr>
        <p:xfrm>
          <a:off x="1163452" y="1560408"/>
          <a:ext cx="986509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137">
                  <a:extLst>
                    <a:ext uri="{9D8B030D-6E8A-4147-A177-3AD203B41FA5}">
                      <a16:colId xmlns:a16="http://schemas.microsoft.com/office/drawing/2014/main" val="162816353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3211082999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900809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295452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897253045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79582131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29975318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60339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Run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B field/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E 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3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19k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</a:t>
                      </a:r>
                      <a:r>
                        <a:rPr lang="en-NL" b="0" i="1" baseline="0" dirty="0"/>
                        <a:t>1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5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Mrot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9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Mrot 1.6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1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Mrot -1.6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4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Mrot -7?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b="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7016-7017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Si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6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Mrot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6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11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777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-99392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ExB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runs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973177"/>
            <a:ext cx="11089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Runs 7019 – 7026 are ExB runs with 0 and 1 Tesla.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gonio reading (5 degrees) rotates NOW the detector in the drift direction; 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magnet is rotated vertically by (e.g.) 1.6 degrees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3F51ED-52E7-FC4A-B1F2-8AB4F976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458081"/>
              </p:ext>
            </p:extLst>
          </p:nvPr>
        </p:nvGraphicFramePr>
        <p:xfrm>
          <a:off x="1163452" y="2158072"/>
          <a:ext cx="986509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137">
                  <a:extLst>
                    <a:ext uri="{9D8B030D-6E8A-4147-A177-3AD203B41FA5}">
                      <a16:colId xmlns:a16="http://schemas.microsoft.com/office/drawing/2014/main" val="162816353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3211082999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900809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295452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897253045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79582131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29975318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60339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Run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B field/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E 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3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5 GeV  </a:t>
                      </a:r>
                      <a:endParaRPr lang="en-NL" b="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5 GeV  </a:t>
                      </a:r>
                      <a:endParaRPr lang="en-NL" b="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Mrot 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5 GeV  </a:t>
                      </a:r>
                      <a:endParaRPr lang="en-NL" b="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Mrot -1.6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5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</a:t>
                      </a:r>
                      <a:r>
                        <a:rPr lang="en-NL" dirty="0"/>
                        <a:t>o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b="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9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5 GeV  </a:t>
                      </a:r>
                      <a:endParaRPr lang="en-NL" b="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-1.6 Gon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1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5 GeV  </a:t>
                      </a:r>
                      <a:endParaRPr lang="en-NL" b="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-1.6 Gon-5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4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5 GeV  </a:t>
                      </a:r>
                      <a:endParaRPr lang="en-NL" b="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-1.6 Gon-5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7026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 T 5 GeV  </a:t>
                      </a:r>
                      <a:endParaRPr lang="en-NL" b="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-1.6 Gon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11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072725"/>
      </p:ext>
    </p:extLst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9099842</TotalTime>
  <Pages>11</Pages>
  <Words>1109</Words>
  <Application>Microsoft Macintosh PowerPoint</Application>
  <PresentationFormat>Widescreen</PresentationFormat>
  <Paragraphs>623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Monotype Sorts</vt:lpstr>
      <vt:lpstr>Times New Roman</vt:lpstr>
      <vt:lpstr>Verdana</vt:lpstr>
      <vt:lpstr>Wingdings</vt:lpstr>
      <vt:lpstr>Como</vt:lpstr>
      <vt:lpstr>  DESY Overview of B field runs </vt:lpstr>
      <vt:lpstr>  DESY Overview of B = 0.5 T runs </vt:lpstr>
      <vt:lpstr>  DESY Overview of B= 1 T runs </vt:lpstr>
      <vt:lpstr>  DESY Overview of B= 1 T runs </vt:lpstr>
      <vt:lpstr>  DESY Overview of B= 1 T runs </vt:lpstr>
      <vt:lpstr>  DESY Overview of B= 1 T runs </vt:lpstr>
      <vt:lpstr>  DESY Overview of ExB  runs 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 Lepton Collider</dc:title>
  <dc:subject/>
  <dc:creator>Peter Kluit </dc:creator>
  <cp:keywords/>
  <dc:description/>
  <cp:lastModifiedBy>Microsoft Office User</cp:lastModifiedBy>
  <cp:revision>2572</cp:revision>
  <cp:lastPrinted>2002-02-06T08:01:21Z</cp:lastPrinted>
  <dcterms:created xsi:type="dcterms:W3CDTF">2020-03-07T12:22:56Z</dcterms:created>
  <dcterms:modified xsi:type="dcterms:W3CDTF">2021-07-07T15:24:11Z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