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7.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8.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11.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notesSlides/notesSlide54.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1"/>
  </p:notesMasterIdLst>
  <p:handoutMasterIdLst>
    <p:handoutMasterId r:id="rId122"/>
  </p:handoutMasterIdLst>
  <p:sldIdLst>
    <p:sldId id="256" r:id="rId2"/>
    <p:sldId id="420" r:id="rId3"/>
    <p:sldId id="264" r:id="rId4"/>
    <p:sldId id="386" r:id="rId5"/>
    <p:sldId id="331" r:id="rId6"/>
    <p:sldId id="284" r:id="rId7"/>
    <p:sldId id="405" r:id="rId8"/>
    <p:sldId id="290" r:id="rId9"/>
    <p:sldId id="371" r:id="rId10"/>
    <p:sldId id="287" r:id="rId11"/>
    <p:sldId id="286" r:id="rId12"/>
    <p:sldId id="399" r:id="rId13"/>
    <p:sldId id="338" r:id="rId14"/>
    <p:sldId id="330" r:id="rId15"/>
    <p:sldId id="285" r:id="rId16"/>
    <p:sldId id="270" r:id="rId17"/>
    <p:sldId id="403" r:id="rId18"/>
    <p:sldId id="272" r:id="rId19"/>
    <p:sldId id="333" r:id="rId20"/>
    <p:sldId id="350" r:id="rId21"/>
    <p:sldId id="275" r:id="rId22"/>
    <p:sldId id="345" r:id="rId23"/>
    <p:sldId id="339" r:id="rId24"/>
    <p:sldId id="278" r:id="rId25"/>
    <p:sldId id="279" r:id="rId26"/>
    <p:sldId id="364" r:id="rId27"/>
    <p:sldId id="281" r:id="rId28"/>
    <p:sldId id="351" r:id="rId29"/>
    <p:sldId id="376" r:id="rId30"/>
    <p:sldId id="377" r:id="rId31"/>
    <p:sldId id="378" r:id="rId32"/>
    <p:sldId id="379" r:id="rId33"/>
    <p:sldId id="410" r:id="rId34"/>
    <p:sldId id="411" r:id="rId35"/>
    <p:sldId id="409" r:id="rId36"/>
    <p:sldId id="344" r:id="rId37"/>
    <p:sldId id="340" r:id="rId38"/>
    <p:sldId id="341" r:id="rId39"/>
    <p:sldId id="349" r:id="rId40"/>
    <p:sldId id="342" r:id="rId41"/>
    <p:sldId id="362" r:id="rId42"/>
    <p:sldId id="353" r:id="rId43"/>
    <p:sldId id="354" r:id="rId44"/>
    <p:sldId id="355" r:id="rId45"/>
    <p:sldId id="356" r:id="rId46"/>
    <p:sldId id="357" r:id="rId47"/>
    <p:sldId id="358" r:id="rId48"/>
    <p:sldId id="373" r:id="rId49"/>
    <p:sldId id="415" r:id="rId50"/>
    <p:sldId id="416" r:id="rId51"/>
    <p:sldId id="428" r:id="rId52"/>
    <p:sldId id="360" r:id="rId53"/>
    <p:sldId id="414" r:id="rId54"/>
    <p:sldId id="361" r:id="rId55"/>
    <p:sldId id="363" r:id="rId56"/>
    <p:sldId id="412" r:id="rId57"/>
    <p:sldId id="283" r:id="rId58"/>
    <p:sldId id="305" r:id="rId59"/>
    <p:sldId id="352" r:id="rId60"/>
    <p:sldId id="382" r:id="rId61"/>
    <p:sldId id="332" r:id="rId62"/>
    <p:sldId id="296" r:id="rId63"/>
    <p:sldId id="291" r:id="rId64"/>
    <p:sldId id="306" r:id="rId65"/>
    <p:sldId id="418" r:id="rId66"/>
    <p:sldId id="429" r:id="rId67"/>
    <p:sldId id="427" r:id="rId68"/>
    <p:sldId id="430" r:id="rId69"/>
    <p:sldId id="425" r:id="rId70"/>
    <p:sldId id="433" r:id="rId71"/>
    <p:sldId id="426" r:id="rId72"/>
    <p:sldId id="393" r:id="rId73"/>
    <p:sldId id="395" r:id="rId74"/>
    <p:sldId id="422" r:id="rId75"/>
    <p:sldId id="424" r:id="rId76"/>
    <p:sldId id="431" r:id="rId77"/>
    <p:sldId id="366" r:id="rId78"/>
    <p:sldId id="432" r:id="rId79"/>
    <p:sldId id="262" r:id="rId80"/>
    <p:sldId id="421" r:id="rId81"/>
    <p:sldId id="434" r:id="rId82"/>
    <p:sldId id="436" r:id="rId83"/>
    <p:sldId id="407" r:id="rId84"/>
    <p:sldId id="367" r:id="rId85"/>
    <p:sldId id="413" r:id="rId86"/>
    <p:sldId id="408" r:id="rId87"/>
    <p:sldId id="417" r:id="rId88"/>
    <p:sldId id="387" r:id="rId89"/>
    <p:sldId id="396" r:id="rId90"/>
    <p:sldId id="397" r:id="rId91"/>
    <p:sldId id="392" r:id="rId92"/>
    <p:sldId id="391" r:id="rId93"/>
    <p:sldId id="398" r:id="rId94"/>
    <p:sldId id="400" r:id="rId95"/>
    <p:sldId id="302" r:id="rId96"/>
    <p:sldId id="402" r:id="rId97"/>
    <p:sldId id="388" r:id="rId98"/>
    <p:sldId id="404" r:id="rId99"/>
    <p:sldId id="381" r:id="rId100"/>
    <p:sldId id="297" r:id="rId101"/>
    <p:sldId id="299" r:id="rId102"/>
    <p:sldId id="298" r:id="rId103"/>
    <p:sldId id="394" r:id="rId104"/>
    <p:sldId id="308" r:id="rId105"/>
    <p:sldId id="368" r:id="rId106"/>
    <p:sldId id="365" r:id="rId107"/>
    <p:sldId id="316" r:id="rId108"/>
    <p:sldId id="268" r:id="rId109"/>
    <p:sldId id="313" r:id="rId110"/>
    <p:sldId id="389" r:id="rId111"/>
    <p:sldId id="336" r:id="rId112"/>
    <p:sldId id="346" r:id="rId113"/>
    <p:sldId id="289" r:id="rId114"/>
    <p:sldId id="383" r:id="rId115"/>
    <p:sldId id="380" r:id="rId116"/>
    <p:sldId id="401" r:id="rId117"/>
    <p:sldId id="423" r:id="rId118"/>
    <p:sldId id="406" r:id="rId119"/>
    <p:sldId id="301"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304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39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handoutMaster" Target="handoutMasters/handoutMaster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wmf"/><Relationship Id="rId1" Type="http://schemas.openxmlformats.org/officeDocument/2006/relationships/image" Target="../media/image13.wmf"/><Relationship Id="rId2"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 Id="rId2"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9.emf"/><Relationship Id="rId2" Type="http://schemas.openxmlformats.org/officeDocument/2006/relationships/image" Target="../media/image10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8.wmf"/><Relationship Id="rId2" Type="http://schemas.openxmlformats.org/officeDocument/2006/relationships/image" Target="../media/image18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5E7195-5C74-E04D-B59F-4A5E463970E3}" type="datetimeFigureOut">
              <a:rPr lang="en-US" smtClean="0"/>
              <a:t>4/15/16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3F2A8D-B6D3-AC43-9D84-440C7AFE9AEE}" type="slidenum">
              <a:rPr lang="en-US" smtClean="0"/>
              <a:t>‹#›</a:t>
            </a:fld>
            <a:endParaRPr lang="en-US"/>
          </a:p>
        </p:txBody>
      </p:sp>
    </p:spTree>
    <p:extLst>
      <p:ext uri="{BB962C8B-B14F-4D97-AF65-F5344CB8AC3E}">
        <p14:creationId xmlns:p14="http://schemas.microsoft.com/office/powerpoint/2010/main" val="2976862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60361F-0A6D-8045-84E6-BA3E3FEB20D5}" type="datetimeFigureOut">
              <a:rPr lang="en-US" smtClean="0"/>
              <a:pPr/>
              <a:t>4/15/16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2E659B-DB8A-8842-AD44-AC5ECEBF7E49}" type="slidenum">
              <a:rPr lang="en-US" smtClean="0"/>
              <a:pPr/>
              <a:t>‹#›</a:t>
            </a:fld>
            <a:endParaRPr lang="en-US"/>
          </a:p>
        </p:txBody>
      </p:sp>
    </p:spTree>
    <p:extLst>
      <p:ext uri="{BB962C8B-B14F-4D97-AF65-F5344CB8AC3E}">
        <p14:creationId xmlns:p14="http://schemas.microsoft.com/office/powerpoint/2010/main" val="677860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loop,</a:t>
            </a:r>
            <a:r>
              <a:rPr lang="en-US" baseline="0" dirty="0" smtClean="0"/>
              <a:t> NP particles can contribute to the phase.</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15</a:t>
            </a:fld>
            <a:endParaRPr lang="en-US"/>
          </a:p>
        </p:txBody>
      </p:sp>
    </p:spTree>
    <p:extLst>
      <p:ext uri="{BB962C8B-B14F-4D97-AF65-F5344CB8AC3E}">
        <p14:creationId xmlns:p14="http://schemas.microsoft.com/office/powerpoint/2010/main" val="173079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compare the phase to the phase of b-&gt;c </a:t>
            </a:r>
            <a:r>
              <a:rPr lang="en-US" dirty="0" err="1" smtClean="0"/>
              <a:t>cbar</a:t>
            </a:r>
            <a:r>
              <a:rPr lang="en-US" dirty="0" smtClean="0"/>
              <a:t> s decays. If the</a:t>
            </a:r>
            <a:r>
              <a:rPr lang="en-US" baseline="0" dirty="0" smtClean="0"/>
              <a:t> effective value of sin(2 beta) agrees with that of J/psi K_S decays,</a:t>
            </a:r>
          </a:p>
          <a:p>
            <a:r>
              <a:rPr lang="en-US" baseline="0" dirty="0" smtClean="0"/>
              <a:t>Then we conclude there is no phase from New Physics.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16</a:t>
            </a:fld>
            <a:endParaRPr lang="en-US"/>
          </a:p>
        </p:txBody>
      </p:sp>
    </p:spTree>
    <p:extLst>
      <p:ext uri="{BB962C8B-B14F-4D97-AF65-F5344CB8AC3E}">
        <p14:creationId xmlns:p14="http://schemas.microsoft.com/office/powerpoint/2010/main" val="2110988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discuss “missing energy</a:t>
            </a:r>
            <a:r>
              <a:rPr lang="en-US" baseline="0" dirty="0" smtClean="0"/>
              <a:t> decays” and the excitement in this area.</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17</a:t>
            </a:fld>
            <a:endParaRPr lang="en-US"/>
          </a:p>
        </p:txBody>
      </p:sp>
    </p:spTree>
    <p:extLst>
      <p:ext uri="{BB962C8B-B14F-4D97-AF65-F5344CB8AC3E}">
        <p14:creationId xmlns:p14="http://schemas.microsoft.com/office/powerpoint/2010/main" val="3848173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prompted Leon Lederman to write a new book entitled “Beyond the God Particle”. </a:t>
            </a:r>
            <a:endParaRPr lang="en-US" dirty="0" smtClean="0"/>
          </a:p>
          <a:p>
            <a:r>
              <a:rPr lang="en-US" dirty="0" smtClean="0"/>
              <a:t>Sensitivity</a:t>
            </a:r>
            <a:r>
              <a:rPr lang="en-US" baseline="0" dirty="0" smtClean="0"/>
              <a:t> from tau nu, D(*) tau nu decays and </a:t>
            </a:r>
            <a:r>
              <a:rPr lang="en-US" baseline="0" dirty="0" err="1" smtClean="0"/>
              <a:t>b</a:t>
            </a:r>
            <a:r>
              <a:rPr lang="en-US" baseline="0" dirty="0" err="1" smtClean="0">
                <a:sym typeface="Wingdings"/>
              </a:rPr>
              <a:t>s</a:t>
            </a:r>
            <a:r>
              <a:rPr lang="en-US" baseline="0" dirty="0" smtClean="0">
                <a:sym typeface="Wingdings"/>
              </a:rPr>
              <a:t> gamma. </a:t>
            </a:r>
          </a:p>
          <a:p>
            <a:r>
              <a:rPr lang="en-US" baseline="0" dirty="0" smtClean="0">
                <a:sym typeface="Wingdings"/>
              </a:rPr>
              <a:t>Hadron colliders directly search for H+ tau nu.</a:t>
            </a:r>
          </a:p>
          <a:p>
            <a:endParaRPr lang="en-US" dirty="0"/>
          </a:p>
        </p:txBody>
      </p:sp>
      <p:sp>
        <p:nvSpPr>
          <p:cNvPr id="4" name="Slide Number Placeholder 3"/>
          <p:cNvSpPr>
            <a:spLocks noGrp="1"/>
          </p:cNvSpPr>
          <p:nvPr>
            <p:ph type="sldNum" sz="quarter" idx="10"/>
          </p:nvPr>
        </p:nvSpPr>
        <p:spPr/>
        <p:txBody>
          <a:bodyPr/>
          <a:lstStyle/>
          <a:p>
            <a:fld id="{BCC98230-AC8E-AC41-9C8A-D5865926A72A}" type="slidenum">
              <a:rPr lang="en-US" smtClean="0"/>
              <a:pPr/>
              <a:t>18</a:t>
            </a:fld>
            <a:endParaRPr lang="en-US"/>
          </a:p>
        </p:txBody>
      </p:sp>
    </p:spTree>
    <p:extLst>
      <p:ext uri="{BB962C8B-B14F-4D97-AF65-F5344CB8AC3E}">
        <p14:creationId xmlns:p14="http://schemas.microsoft.com/office/powerpoint/2010/main" val="3261042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SM this is mediated by a charged W.</a:t>
            </a:r>
            <a:r>
              <a:rPr lang="en-US" baseline="0" dirty="0" smtClean="0"/>
              <a:t> In addition there is a NP contribution from the charged Higgs.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19</a:t>
            </a:fld>
            <a:endParaRPr lang="en-US"/>
          </a:p>
        </p:txBody>
      </p:sp>
    </p:spTree>
    <p:extLst>
      <p:ext uri="{BB962C8B-B14F-4D97-AF65-F5344CB8AC3E}">
        <p14:creationId xmlns:p14="http://schemas.microsoft.com/office/powerpoint/2010/main" val="11781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Xerxes Tata for corrections.</a:t>
            </a:r>
            <a:r>
              <a:rPr lang="en-US" baseline="0" dirty="0" smtClean="0"/>
              <a:t> Remaining mistakes are my own.</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20</a:t>
            </a:fld>
            <a:endParaRPr lang="en-US"/>
          </a:p>
        </p:txBody>
      </p:sp>
    </p:spTree>
    <p:extLst>
      <p:ext uri="{BB962C8B-B14F-4D97-AF65-F5344CB8AC3E}">
        <p14:creationId xmlns:p14="http://schemas.microsoft.com/office/powerpoint/2010/main" val="3202924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The</a:t>
            </a:r>
            <a:r>
              <a:rPr lang="es-ES" dirty="0" smtClean="0"/>
              <a:t> </a:t>
            </a:r>
            <a:r>
              <a:rPr lang="es-ES" dirty="0" err="1" smtClean="0"/>
              <a:t>signal</a:t>
            </a:r>
            <a:r>
              <a:rPr lang="es-ES" baseline="0" dirty="0" smtClean="0"/>
              <a:t> </a:t>
            </a:r>
            <a:r>
              <a:rPr lang="es-ES" baseline="0" dirty="0" err="1" smtClean="0"/>
              <a:t>peaks</a:t>
            </a:r>
            <a:r>
              <a:rPr lang="es-ES" baseline="0" dirty="0" smtClean="0"/>
              <a:t> at </a:t>
            </a:r>
            <a:r>
              <a:rPr lang="es-ES" baseline="0" dirty="0" err="1" smtClean="0"/>
              <a:t>zero</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24</a:t>
            </a:fld>
            <a:endParaRPr lang="en-US"/>
          </a:p>
        </p:txBody>
      </p:sp>
    </p:spTree>
    <p:extLst>
      <p:ext uri="{BB962C8B-B14F-4D97-AF65-F5344CB8AC3E}">
        <p14:creationId xmlns:p14="http://schemas.microsoft.com/office/powerpoint/2010/main" val="1828849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tell you a fascinating three-body story</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25</a:t>
            </a:fld>
            <a:endParaRPr lang="en-US"/>
          </a:p>
        </p:txBody>
      </p:sp>
    </p:spTree>
    <p:extLst>
      <p:ext uri="{BB962C8B-B14F-4D97-AF65-F5344CB8AC3E}">
        <p14:creationId xmlns:p14="http://schemas.microsoft.com/office/powerpoint/2010/main" val="3747836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The</a:t>
            </a:r>
            <a:r>
              <a:rPr lang="es-ES" dirty="0" smtClean="0"/>
              <a:t> </a:t>
            </a:r>
            <a:r>
              <a:rPr lang="es-ES" dirty="0" err="1" smtClean="0"/>
              <a:t>two</a:t>
            </a:r>
            <a:r>
              <a:rPr lang="es-ES" dirty="0" smtClean="0"/>
              <a:t> </a:t>
            </a:r>
            <a:r>
              <a:rPr lang="es-ES" dirty="0" err="1" smtClean="0"/>
              <a:t>best</a:t>
            </a:r>
            <a:r>
              <a:rPr lang="es-ES" dirty="0" smtClean="0"/>
              <a:t> </a:t>
            </a:r>
            <a:r>
              <a:rPr lang="es-ES" dirty="0" err="1" smtClean="0"/>
              <a:t>points</a:t>
            </a:r>
            <a:r>
              <a:rPr lang="es-ES" dirty="0" smtClean="0"/>
              <a:t> </a:t>
            </a:r>
            <a:r>
              <a:rPr lang="es-ES" dirty="0" err="1" smtClean="0"/>
              <a:t>disagree</a:t>
            </a:r>
            <a:r>
              <a:rPr lang="es-ES" dirty="0" smtClean="0"/>
              <a:t> </a:t>
            </a:r>
            <a:r>
              <a:rPr lang="es-ES" dirty="0" err="1" smtClean="0"/>
              <a:t>with</a:t>
            </a:r>
            <a:r>
              <a:rPr lang="es-ES" dirty="0" smtClean="0"/>
              <a:t> </a:t>
            </a:r>
            <a:r>
              <a:rPr lang="es-ES" dirty="0" err="1" smtClean="0"/>
              <a:t>each</a:t>
            </a:r>
            <a:r>
              <a:rPr lang="es-ES" dirty="0" smtClean="0"/>
              <a:t> </a:t>
            </a:r>
            <a:r>
              <a:rPr lang="es-ES" dirty="0" err="1" smtClean="0"/>
              <a:t>other</a:t>
            </a:r>
            <a:r>
              <a:rPr lang="es-ES" dirty="0" smtClean="0"/>
              <a:t>. </a:t>
            </a:r>
            <a:r>
              <a:rPr lang="es-ES" dirty="0" err="1" smtClean="0"/>
              <a:t>But</a:t>
            </a:r>
            <a:r>
              <a:rPr lang="es-ES" dirty="0" smtClean="0"/>
              <a:t> </a:t>
            </a:r>
            <a:r>
              <a:rPr lang="es-ES" dirty="0" err="1" smtClean="0"/>
              <a:t>this</a:t>
            </a:r>
            <a:r>
              <a:rPr lang="es-ES" dirty="0" smtClean="0"/>
              <a:t> </a:t>
            </a:r>
            <a:r>
              <a:rPr lang="es-ES" dirty="0" err="1" smtClean="0"/>
              <a:t>slide</a:t>
            </a:r>
            <a:r>
              <a:rPr lang="es-ES" dirty="0" smtClean="0"/>
              <a:t> </a:t>
            </a:r>
            <a:r>
              <a:rPr lang="es-ES" dirty="0" err="1" smtClean="0"/>
              <a:t>may</a:t>
            </a:r>
            <a:r>
              <a:rPr lang="es-ES" dirty="0" smtClean="0"/>
              <a:t> be </a:t>
            </a:r>
            <a:r>
              <a:rPr lang="es-ES" dirty="0" err="1" smtClean="0"/>
              <a:t>too</a:t>
            </a:r>
            <a:r>
              <a:rPr lang="es-ES" dirty="0" smtClean="0"/>
              <a:t> </a:t>
            </a:r>
            <a:r>
              <a:rPr lang="es-ES" dirty="0" err="1" smtClean="0"/>
              <a:t>technical</a:t>
            </a:r>
            <a:r>
              <a:rPr lang="es-ES"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discuss amplitudes and phases in the weak interaction. Weak interaction</a:t>
            </a:r>
            <a:r>
              <a:rPr lang="en-US" baseline="0" dirty="0" smtClean="0"/>
              <a:t> </a:t>
            </a:r>
            <a:r>
              <a:rPr lang="en-US" baseline="0" dirty="0" err="1" smtClean="0"/>
              <a:t>eigenstates</a:t>
            </a:r>
            <a:r>
              <a:rPr lang="en-US" baseline="0" dirty="0" smtClean="0"/>
              <a:t> are rotated versions of flavor </a:t>
            </a:r>
            <a:r>
              <a:rPr lang="en-US" baseline="0" dirty="0" err="1" smtClean="0"/>
              <a:t>eigenstates</a:t>
            </a:r>
            <a:r>
              <a:rPr lang="en-US" baseline="0" dirty="0" smtClean="0"/>
              <a:t>. </a:t>
            </a:r>
            <a:r>
              <a:rPr lang="en-US" baseline="0" dirty="0" err="1" smtClean="0"/>
              <a:t>Cabibbo</a:t>
            </a:r>
            <a:r>
              <a:rPr lang="en-US" baseline="0" dirty="0" smtClean="0"/>
              <a:t> et al realized that upper left portion of the mixing matrix is a rotation matrix. However, to accommodate CP violation, which was first observed 50 years ago, </a:t>
            </a:r>
          </a:p>
          <a:p>
            <a:r>
              <a:rPr lang="en-US" baseline="0" dirty="0" smtClean="0"/>
              <a:t>Kobayashi and </a:t>
            </a:r>
            <a:r>
              <a:rPr lang="en-US" baseline="0" dirty="0" err="1" smtClean="0"/>
              <a:t>Maskawa</a:t>
            </a:r>
            <a:r>
              <a:rPr lang="en-US" baseline="0" dirty="0" smtClean="0"/>
              <a:t> realized that one needed three generations of quarks (only two were known at the time).</a:t>
            </a:r>
          </a:p>
          <a:p>
            <a:r>
              <a:rPr lang="en-US" baseline="0" dirty="0" err="1" smtClean="0"/>
              <a:t>Wolfenstein</a:t>
            </a:r>
            <a:r>
              <a:rPr lang="en-US" baseline="0" dirty="0" smtClean="0"/>
              <a:t> provided a phenomenological parameterization of the mixing matrix. His version makes it crystal clear that the complex parts, which give raise to CP violation are in the corners (</a:t>
            </a:r>
            <a:r>
              <a:rPr lang="en-US" baseline="0" dirty="0" err="1" smtClean="0"/>
              <a:t>V_td</a:t>
            </a:r>
            <a:r>
              <a:rPr lang="en-US" baseline="0" dirty="0" smtClean="0"/>
              <a:t> and </a:t>
            </a:r>
            <a:r>
              <a:rPr lang="en-US" baseline="0" dirty="0" err="1" smtClean="0"/>
              <a:t>V_ub</a:t>
            </a:r>
            <a:r>
              <a:rPr lang="en-US" baseline="0" dirty="0" smtClean="0"/>
              <a:t>). N.B. that </a:t>
            </a:r>
            <a:r>
              <a:rPr lang="en-US" baseline="0" dirty="0" err="1" smtClean="0"/>
              <a:t>V_ts</a:t>
            </a:r>
            <a:r>
              <a:rPr lang="en-US" baseline="0" dirty="0" smtClean="0"/>
              <a:t> does NOT have a </a:t>
            </a:r>
            <a:r>
              <a:rPr lang="en-US" baseline="0" smtClean="0"/>
              <a:t>complex phase.</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a:t>
            </a:fld>
            <a:endParaRPr lang="en-US"/>
          </a:p>
        </p:txBody>
      </p:sp>
    </p:spTree>
    <p:extLst>
      <p:ext uri="{BB962C8B-B14F-4D97-AF65-F5344CB8AC3E}">
        <p14:creationId xmlns:p14="http://schemas.microsoft.com/office/powerpoint/2010/main" val="2032225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Shocking</a:t>
            </a:r>
            <a:r>
              <a:rPr lang="es-ES" baseline="0" dirty="0" smtClean="0"/>
              <a:t> – </a:t>
            </a:r>
            <a:r>
              <a:rPr lang="es-ES" baseline="0" dirty="0" err="1" smtClean="0"/>
              <a:t>who</a:t>
            </a:r>
            <a:r>
              <a:rPr lang="es-ES" baseline="0" dirty="0" smtClean="0"/>
              <a:t> </a:t>
            </a:r>
            <a:r>
              <a:rPr lang="es-ES" baseline="0" dirty="0" err="1" smtClean="0"/>
              <a:t>ordered</a:t>
            </a:r>
            <a:r>
              <a:rPr lang="es-ES" baseline="0" dirty="0" smtClean="0"/>
              <a:t> </a:t>
            </a:r>
            <a:r>
              <a:rPr lang="es-ES" baseline="0" dirty="0" err="1" smtClean="0"/>
              <a:t>that</a:t>
            </a:r>
            <a:r>
              <a:rPr lang="es-ES" baseline="0" smtClean="0"/>
              <a:t>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Add</a:t>
            </a:r>
            <a:r>
              <a:rPr lang="es-ES" dirty="0" smtClean="0"/>
              <a:t> </a:t>
            </a:r>
            <a:r>
              <a:rPr lang="es-ES" dirty="0" err="1" smtClean="0"/>
              <a:t>the</a:t>
            </a:r>
            <a:r>
              <a:rPr lang="es-ES" dirty="0" smtClean="0"/>
              <a:t> R </a:t>
            </a:r>
            <a:r>
              <a:rPr lang="es-ES" dirty="0" err="1" smtClean="0"/>
              <a:t>picture</a:t>
            </a:r>
            <a:r>
              <a:rPr lang="es-ES" dirty="0" smtClean="0"/>
              <a:t> </a:t>
            </a:r>
            <a:r>
              <a:rPr lang="es-ES" dirty="0" err="1" smtClean="0"/>
              <a:t>again</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Add</a:t>
            </a:r>
            <a:r>
              <a:rPr lang="es-ES" dirty="0" smtClean="0"/>
              <a:t> </a:t>
            </a:r>
            <a:r>
              <a:rPr lang="es-ES" dirty="0" err="1" smtClean="0"/>
              <a:t>the</a:t>
            </a:r>
            <a:r>
              <a:rPr lang="es-ES" dirty="0" smtClean="0"/>
              <a:t> R </a:t>
            </a:r>
            <a:r>
              <a:rPr lang="es-ES" dirty="0" err="1" smtClean="0"/>
              <a:t>picture</a:t>
            </a:r>
            <a:r>
              <a:rPr lang="es-ES" dirty="0" smtClean="0"/>
              <a:t> </a:t>
            </a:r>
            <a:r>
              <a:rPr lang="es-ES" dirty="0" err="1" smtClean="0"/>
              <a:t>again</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Add</a:t>
            </a:r>
            <a:r>
              <a:rPr lang="es-ES" dirty="0" smtClean="0"/>
              <a:t> </a:t>
            </a:r>
            <a:r>
              <a:rPr lang="es-ES" dirty="0" err="1" smtClean="0"/>
              <a:t>the</a:t>
            </a:r>
            <a:r>
              <a:rPr lang="es-ES" dirty="0" smtClean="0"/>
              <a:t> R </a:t>
            </a:r>
            <a:r>
              <a:rPr lang="es-ES" dirty="0" err="1" smtClean="0"/>
              <a:t>picture</a:t>
            </a:r>
            <a:r>
              <a:rPr lang="es-ES" dirty="0" smtClean="0"/>
              <a:t> </a:t>
            </a:r>
            <a:r>
              <a:rPr lang="es-ES" dirty="0" err="1" smtClean="0"/>
              <a:t>again</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smtClean="0"/>
              <a:t>New</a:t>
            </a:r>
            <a:r>
              <a:rPr lang="es-ES" baseline="0" dirty="0" smtClean="0"/>
              <a:t> HFAG </a:t>
            </a:r>
            <a:r>
              <a:rPr lang="es-ES" baseline="0" dirty="0" err="1" smtClean="0"/>
              <a:t>plot</a:t>
            </a:r>
            <a:r>
              <a:rPr lang="es-ES" baseline="0" dirty="0" smtClean="0"/>
              <a:t> </a:t>
            </a:r>
            <a:r>
              <a:rPr lang="es-ES" baseline="0" dirty="0" err="1" smtClean="0"/>
              <a:t>for</a:t>
            </a:r>
            <a:r>
              <a:rPr lang="es-ES" baseline="0" dirty="0" smtClean="0"/>
              <a:t> R_D and R_D*. Belle </a:t>
            </a:r>
            <a:r>
              <a:rPr lang="es-ES" baseline="0" dirty="0" err="1" smtClean="0"/>
              <a:t>will</a:t>
            </a:r>
            <a:r>
              <a:rPr lang="es-ES" baseline="0" dirty="0" smtClean="0"/>
              <a:t> try </a:t>
            </a:r>
            <a:r>
              <a:rPr lang="es-ES" baseline="0" dirty="0" err="1" smtClean="0"/>
              <a:t>to</a:t>
            </a:r>
            <a:r>
              <a:rPr lang="es-ES" baseline="0" dirty="0" smtClean="0"/>
              <a:t> </a:t>
            </a:r>
            <a:r>
              <a:rPr lang="es-ES" baseline="0" dirty="0" err="1" smtClean="0"/>
              <a:t>squeeze</a:t>
            </a:r>
            <a:r>
              <a:rPr lang="es-ES" baseline="0" dirty="0" smtClean="0"/>
              <a:t> a </a:t>
            </a:r>
            <a:r>
              <a:rPr lang="es-ES" baseline="0" dirty="0" err="1" smtClean="0"/>
              <a:t>little</a:t>
            </a:r>
            <a:r>
              <a:rPr lang="es-ES" baseline="0" dirty="0" smtClean="0"/>
              <a:t> more </a:t>
            </a:r>
            <a:r>
              <a:rPr lang="es-ES" baseline="0" dirty="0" err="1" smtClean="0"/>
              <a:t>out</a:t>
            </a:r>
            <a:r>
              <a:rPr lang="es-ES" baseline="0" dirty="0" smtClean="0"/>
              <a:t> of </a:t>
            </a:r>
            <a:r>
              <a:rPr lang="es-ES" baseline="0" dirty="0" err="1" smtClean="0"/>
              <a:t>its</a:t>
            </a:r>
            <a:r>
              <a:rPr lang="es-ES" baseline="0" dirty="0" smtClean="0"/>
              <a:t> data. </a:t>
            </a:r>
            <a:r>
              <a:rPr lang="es-ES" baseline="0" dirty="0" err="1" smtClean="0"/>
              <a:t>LHCb</a:t>
            </a:r>
            <a:r>
              <a:rPr lang="es-ES" baseline="0" dirty="0" smtClean="0"/>
              <a:t> </a:t>
            </a:r>
            <a:r>
              <a:rPr lang="es-ES" baseline="0" dirty="0" err="1" smtClean="0"/>
              <a:t>will</a:t>
            </a:r>
            <a:r>
              <a:rPr lang="es-ES" baseline="0" dirty="0" smtClean="0"/>
              <a:t> try </a:t>
            </a:r>
            <a:r>
              <a:rPr lang="es-ES" baseline="0" dirty="0" err="1" smtClean="0"/>
              <a:t>to</a:t>
            </a:r>
            <a:r>
              <a:rPr lang="es-ES" baseline="0" dirty="0" smtClean="0"/>
              <a:t> do D tau </a:t>
            </a:r>
            <a:r>
              <a:rPr lang="es-ES" baseline="0" dirty="0" err="1" smtClean="0"/>
              <a:t>nu</a:t>
            </a:r>
            <a:r>
              <a:rPr lang="es-E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Flavor physics has become spicier with the latest breakthrough.</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36</a:t>
            </a:fld>
            <a:endParaRPr lang="en-US"/>
          </a:p>
        </p:txBody>
      </p:sp>
    </p:spTree>
    <p:extLst>
      <p:ext uri="{BB962C8B-B14F-4D97-AF65-F5344CB8AC3E}">
        <p14:creationId xmlns:p14="http://schemas.microsoft.com/office/powerpoint/2010/main" val="2179912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focus on only</a:t>
            </a:r>
            <a:r>
              <a:rPr lang="en-US" baseline="0" dirty="0" smtClean="0"/>
              <a:t> a handful of rare decays.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37</a:t>
            </a:fld>
            <a:endParaRPr lang="en-US"/>
          </a:p>
        </p:txBody>
      </p:sp>
    </p:spTree>
    <p:extLst>
      <p:ext uri="{BB962C8B-B14F-4D97-AF65-F5344CB8AC3E}">
        <p14:creationId xmlns:p14="http://schemas.microsoft.com/office/powerpoint/2010/main" val="2179654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me briefly turn to the most important and surprising result in flavor physics. First</a:t>
            </a:r>
            <a:r>
              <a:rPr lang="en-US" baseline="0" dirty="0" smtClean="0"/>
              <a:t> some pedagogical introduction.</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41</a:t>
            </a:fld>
            <a:endParaRPr lang="en-US"/>
          </a:p>
        </p:txBody>
      </p:sp>
    </p:spTree>
    <p:extLst>
      <p:ext uri="{BB962C8B-B14F-4D97-AF65-F5344CB8AC3E}">
        <p14:creationId xmlns:p14="http://schemas.microsoft.com/office/powerpoint/2010/main" val="2374955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Gargamelle</a:t>
            </a:r>
            <a:r>
              <a:rPr lang="en-US" dirty="0" smtClean="0"/>
              <a:t> discovered</a:t>
            </a:r>
            <a:r>
              <a:rPr lang="en-US" baseline="0" dirty="0" smtClean="0"/>
              <a:t> weak neutral currents in 1973; SLAC found parity violation in e N scattering in 1978. This set the stage for the discovery of the Z</a:t>
            </a:r>
            <a:r>
              <a:rPr lang="en-US" baseline="30000" dirty="0" smtClean="0"/>
              <a:t>0</a:t>
            </a:r>
            <a:r>
              <a:rPr lang="en-US" baseline="0" dirty="0" smtClean="0"/>
              <a:t> boson by UA1 and UA2.</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42</a:t>
            </a:fld>
            <a:endParaRPr lang="en-US"/>
          </a:p>
        </p:txBody>
      </p:sp>
    </p:spTree>
    <p:extLst>
      <p:ext uri="{BB962C8B-B14F-4D97-AF65-F5344CB8AC3E}">
        <p14:creationId xmlns:p14="http://schemas.microsoft.com/office/powerpoint/2010/main" val="2771700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Check</a:t>
            </a:r>
            <a:r>
              <a:rPr lang="es-ES" dirty="0" smtClean="0"/>
              <a:t> </a:t>
            </a:r>
            <a:r>
              <a:rPr lang="es-ES" dirty="0" err="1" smtClean="0"/>
              <a:t>order</a:t>
            </a:r>
            <a:r>
              <a:rPr lang="es-ES" dirty="0" smtClean="0"/>
              <a:t> of </a:t>
            </a:r>
            <a:r>
              <a:rPr lang="es-ES" dirty="0" err="1" smtClean="0"/>
              <a:t>animations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45</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technical but may help with understanding the issues…..Thanks to Rahul </a:t>
            </a:r>
            <a:r>
              <a:rPr lang="en-US" dirty="0" err="1" smtClean="0"/>
              <a:t>Sinha</a:t>
            </a:r>
            <a:r>
              <a:rPr lang="en-US" dirty="0" smtClean="0"/>
              <a:t> for tutoring and debugging.</a:t>
            </a:r>
            <a:r>
              <a:rPr lang="en-US" baseline="0" dirty="0" smtClean="0"/>
              <a:t> All remaining mistakes are my own.</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46</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47</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think about this (along with </a:t>
            </a:r>
            <a:r>
              <a:rPr lang="en-US" dirty="0" err="1" smtClean="0"/>
              <a:t>Auguste</a:t>
            </a:r>
            <a:r>
              <a:rPr lang="en-US" dirty="0" smtClean="0"/>
              <a:t> Rodin). </a:t>
            </a:r>
          </a:p>
          <a:p>
            <a:r>
              <a:rPr lang="en-US" dirty="0" smtClean="0"/>
              <a:t>However, there must be other signatures !</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48</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he happy to break the Standard Model. Paradigm shift (find new couplings instead of new particles). But wait new couplings are due to new particles. This might be just beyond the reach of the LHC direct production</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49</a:t>
            </a:fld>
            <a:endParaRPr lang="en-US"/>
          </a:p>
        </p:txBody>
      </p:sp>
    </p:spTree>
    <p:extLst>
      <p:ext uri="{BB962C8B-B14F-4D97-AF65-F5344CB8AC3E}">
        <p14:creationId xmlns:p14="http://schemas.microsoft.com/office/powerpoint/2010/main" val="2374955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this mean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51</a:t>
            </a:fld>
            <a:endParaRPr lang="en-US"/>
          </a:p>
        </p:txBody>
      </p:sp>
    </p:spTree>
    <p:extLst>
      <p:ext uri="{BB962C8B-B14F-4D97-AF65-F5344CB8AC3E}">
        <p14:creationId xmlns:p14="http://schemas.microsoft.com/office/powerpoint/2010/main" val="3724768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K* </a:t>
            </a:r>
            <a:r>
              <a:rPr lang="en-US" dirty="0" err="1" smtClean="0"/>
              <a:t>helicity</a:t>
            </a:r>
            <a:r>
              <a:rPr lang="en-US" dirty="0" smtClean="0"/>
              <a:t> angle</a:t>
            </a:r>
            <a:r>
              <a:rPr lang="en-US" baseline="0" dirty="0" smtClean="0"/>
              <a:t> and lepton-nu </a:t>
            </a:r>
            <a:r>
              <a:rPr lang="en-US" baseline="0" dirty="0" err="1" smtClean="0"/>
              <a:t>helicity</a:t>
            </a:r>
            <a:r>
              <a:rPr lang="en-US" baseline="0" dirty="0" smtClean="0"/>
              <a:t> angle, the angle between the two vector meson decay planes called phi is very useful. </a:t>
            </a:r>
            <a:r>
              <a:rPr lang="en-US" baseline="0" dirty="0" err="1" smtClean="0"/>
              <a:t>Mandal</a:t>
            </a:r>
            <a:r>
              <a:rPr lang="en-US" baseline="0" dirty="0" smtClean="0"/>
              <a:t> et al introduce a new observable A_4, which is sensitive to NP and appears to show a 3.5\sigma NP effect.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52</a:t>
            </a:fld>
            <a:endParaRPr lang="en-US"/>
          </a:p>
        </p:txBody>
      </p:sp>
    </p:spTree>
    <p:extLst>
      <p:ext uri="{BB962C8B-B14F-4D97-AF65-F5344CB8AC3E}">
        <p14:creationId xmlns:p14="http://schemas.microsoft.com/office/powerpoint/2010/main" val="439853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K* </a:t>
            </a:r>
            <a:r>
              <a:rPr lang="en-US" dirty="0" err="1" smtClean="0"/>
              <a:t>helicity</a:t>
            </a:r>
            <a:r>
              <a:rPr lang="en-US" dirty="0" smtClean="0"/>
              <a:t> angle</a:t>
            </a:r>
            <a:r>
              <a:rPr lang="en-US" baseline="0" dirty="0" smtClean="0"/>
              <a:t> and lepton-nu </a:t>
            </a:r>
            <a:r>
              <a:rPr lang="en-US" baseline="0" dirty="0" err="1" smtClean="0"/>
              <a:t>helicity</a:t>
            </a:r>
            <a:r>
              <a:rPr lang="en-US" baseline="0" dirty="0" smtClean="0"/>
              <a:t> angle, the angle between the two vector meson decay planes called phi is very useful. </a:t>
            </a:r>
            <a:r>
              <a:rPr lang="en-US" baseline="0" dirty="0" err="1" smtClean="0"/>
              <a:t>Mandal</a:t>
            </a:r>
            <a:r>
              <a:rPr lang="en-US" baseline="0" dirty="0" smtClean="0"/>
              <a:t> et al introduce a new observable A_4, which is sensitive to NP and appears to show a 3.5\sigma NP effect.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53</a:t>
            </a:fld>
            <a:endParaRPr lang="en-US"/>
          </a:p>
        </p:txBody>
      </p:sp>
    </p:spTree>
    <p:extLst>
      <p:ext uri="{BB962C8B-B14F-4D97-AF65-F5344CB8AC3E}">
        <p14:creationId xmlns:p14="http://schemas.microsoft.com/office/powerpoint/2010/main" val="439853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out whether there are new</a:t>
            </a:r>
            <a:r>
              <a:rPr lang="en-US" baseline="0" dirty="0" smtClean="0"/>
              <a:t> physics couplings in the weak interaction</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56</a:t>
            </a:fld>
            <a:endParaRPr lang="en-US"/>
          </a:p>
        </p:txBody>
      </p:sp>
    </p:spTree>
    <p:extLst>
      <p:ext uri="{BB962C8B-B14F-4D97-AF65-F5344CB8AC3E}">
        <p14:creationId xmlns:p14="http://schemas.microsoft.com/office/powerpoint/2010/main" val="3396740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full funding of operations is needed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59</a:t>
            </a:fld>
            <a:endParaRPr lang="en-US"/>
          </a:p>
        </p:txBody>
      </p:sp>
    </p:spTree>
    <p:extLst>
      <p:ext uri="{BB962C8B-B14F-4D97-AF65-F5344CB8AC3E}">
        <p14:creationId xmlns:p14="http://schemas.microsoft.com/office/powerpoint/2010/main" val="2913295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HEP physicists outside of our sub-field become lost in the formalism. Wha</a:t>
            </a:r>
            <a:r>
              <a:rPr lang="en-US" baseline="0" dirty="0" smtClean="0"/>
              <a:t>t are </a:t>
            </a:r>
            <a:r>
              <a:rPr lang="en-US" baseline="0" smtClean="0"/>
              <a:t>we really doing </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5</a:t>
            </a:fld>
            <a:endParaRPr lang="en-US"/>
          </a:p>
        </p:txBody>
      </p:sp>
    </p:spTree>
    <p:extLst>
      <p:ext uri="{BB962C8B-B14F-4D97-AF65-F5344CB8AC3E}">
        <p14:creationId xmlns:p14="http://schemas.microsoft.com/office/powerpoint/2010/main" val="1353791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full funding of operations is needed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60</a:t>
            </a:fld>
            <a:endParaRPr lang="en-US"/>
          </a:p>
        </p:txBody>
      </p:sp>
    </p:spTree>
    <p:extLst>
      <p:ext uri="{BB962C8B-B14F-4D97-AF65-F5344CB8AC3E}">
        <p14:creationId xmlns:p14="http://schemas.microsoft.com/office/powerpoint/2010/main" val="2913295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jump from CESR</a:t>
            </a:r>
            <a:r>
              <a:rPr lang="en-US" baseline="0" dirty="0" smtClean="0"/>
              <a:t> to the B factories (PEP-II, KEKB) was not significant in per bunch parameters. However, the number of bunches and the beam currents were much larger. There is greater than an order of magnitude reduction in beam size and </a:t>
            </a:r>
            <a:r>
              <a:rPr lang="en-US" baseline="0" dirty="0" err="1" smtClean="0"/>
              <a:t>emittance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CC98230-AC8E-AC41-9C8A-D5865926A72A}" type="slidenum">
              <a:rPr lang="en-US" smtClean="0"/>
              <a:t>61</a:t>
            </a:fld>
            <a:endParaRPr lang="en-US"/>
          </a:p>
        </p:txBody>
      </p:sp>
    </p:spTree>
    <p:extLst>
      <p:ext uri="{BB962C8B-B14F-4D97-AF65-F5344CB8AC3E}">
        <p14:creationId xmlns:p14="http://schemas.microsoft.com/office/powerpoint/2010/main" val="3577560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Construction is nearly complete. Commissioning of </a:t>
            </a:r>
            <a:r>
              <a:rPr lang="en-US" dirty="0" err="1" smtClean="0"/>
              <a:t>SuperKEKB</a:t>
            </a:r>
            <a:r>
              <a:rPr lang="en-US" baseline="0" dirty="0" smtClean="0"/>
              <a:t> </a:t>
            </a:r>
            <a:r>
              <a:rPr lang="en-US" dirty="0" smtClean="0"/>
              <a:t>will start in</a:t>
            </a:r>
            <a:r>
              <a:rPr lang="en-US" baseline="0" dirty="0" smtClean="0"/>
              <a:t> 2016.</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62</a:t>
            </a:fld>
            <a:endParaRPr lang="en-US"/>
          </a:p>
        </p:txBody>
      </p:sp>
    </p:spTree>
    <p:extLst>
      <p:ext uri="{BB962C8B-B14F-4D97-AF65-F5344CB8AC3E}">
        <p14:creationId xmlns:p14="http://schemas.microsoft.com/office/powerpoint/2010/main" val="779965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Reuses</a:t>
            </a:r>
            <a:r>
              <a:rPr lang="en-US" baseline="0" dirty="0" smtClean="0"/>
              <a:t> the structure, solenoid and </a:t>
            </a:r>
            <a:r>
              <a:rPr lang="en-US" baseline="0" dirty="0" err="1" smtClean="0"/>
              <a:t>CsI</a:t>
            </a:r>
            <a:r>
              <a:rPr lang="en-US" baseline="0" dirty="0" smtClean="0"/>
              <a:t>(</a:t>
            </a:r>
            <a:r>
              <a:rPr lang="en-US" baseline="0" dirty="0" err="1" smtClean="0"/>
              <a:t>Tl</a:t>
            </a:r>
            <a:r>
              <a:rPr lang="en-US" baseline="0" dirty="0" smtClean="0"/>
              <a:t>) crystals and part of the barrel RPCs. Most other components are new.</a:t>
            </a:r>
          </a:p>
          <a:p>
            <a:r>
              <a:rPr lang="en-US" baseline="0" dirty="0" smtClean="0"/>
              <a:t>We must prepare for backgrounds a factor of 10-20 higher. Hence the use of DEPFET pixels for inner </a:t>
            </a:r>
            <a:r>
              <a:rPr lang="en-US" baseline="0" dirty="0" err="1" smtClean="0"/>
              <a:t>vertexing</a:t>
            </a:r>
            <a:r>
              <a:rPr lang="en-US" baseline="0" dirty="0" smtClean="0"/>
              <a:t> and a new silicon vertex detector with the APV2.5 readout chip from CMS. The PID is based on Cherenkov counters. For the barrel, the Cerenkov light is totally internally reflected to an array of pixelated </a:t>
            </a:r>
            <a:r>
              <a:rPr lang="en-US" baseline="0" dirty="0" err="1" smtClean="0"/>
              <a:t>PMTs.</a:t>
            </a:r>
            <a:r>
              <a:rPr lang="en-US" baseline="0" dirty="0" smtClean="0"/>
              <a:t> High precision timing and position information is used to distinguish </a:t>
            </a:r>
            <a:r>
              <a:rPr lang="en-US" baseline="0" dirty="0" err="1" smtClean="0"/>
              <a:t>kaons</a:t>
            </a:r>
            <a:r>
              <a:rPr lang="en-US" baseline="0" dirty="0" smtClean="0"/>
              <a:t> from </a:t>
            </a:r>
            <a:r>
              <a:rPr lang="en-US" baseline="0" dirty="0" err="1" smtClean="0"/>
              <a:t>pions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63</a:t>
            </a:fld>
            <a:endParaRPr lang="en-US"/>
          </a:p>
        </p:txBody>
      </p:sp>
    </p:spTree>
    <p:extLst>
      <p:ext uri="{BB962C8B-B14F-4D97-AF65-F5344CB8AC3E}">
        <p14:creationId xmlns:p14="http://schemas.microsoft.com/office/powerpoint/2010/main" val="2642556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smtClean="0"/>
              <a:t>Pion </a:t>
            </a:r>
            <a:r>
              <a:rPr lang="es-ES" dirty="0" err="1" smtClean="0"/>
              <a:t>is</a:t>
            </a:r>
            <a:r>
              <a:rPr lang="es-ES" dirty="0" smtClean="0"/>
              <a:t> </a:t>
            </a:r>
            <a:r>
              <a:rPr lang="es-ES" dirty="0" err="1" smtClean="0"/>
              <a:t>green</a:t>
            </a:r>
            <a:r>
              <a:rPr lang="es-ES" dirty="0" smtClean="0"/>
              <a:t> and </a:t>
            </a:r>
            <a:r>
              <a:rPr lang="es-ES" dirty="0" err="1" smtClean="0"/>
              <a:t>kaon</a:t>
            </a:r>
            <a:r>
              <a:rPr lang="es-ES" dirty="0" smtClean="0"/>
              <a:t> </a:t>
            </a:r>
            <a:r>
              <a:rPr lang="es-ES" dirty="0" err="1" smtClean="0"/>
              <a:t>is</a:t>
            </a:r>
            <a:r>
              <a:rPr lang="es-ES" dirty="0" smtClean="0"/>
              <a:t> red</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64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a:t>
            </a:r>
            <a:r>
              <a:rPr lang="en-US" baseline="0" dirty="0" smtClean="0"/>
              <a:t> drift chamber is partially instrumented and taking cosmic ray data.</a:t>
            </a:r>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65</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 1"/>
          <p:cNvSpPr>
            <a:spLocks noGrp="1" noRot="1" noChangeAspect="1" noTextEdit="1"/>
          </p:cNvSpPr>
          <p:nvPr>
            <p:ph type="sldImg"/>
          </p:nvPr>
        </p:nvSpPr>
        <p:spPr>
          <a:ln/>
        </p:spPr>
      </p:sp>
      <p:sp>
        <p:nvSpPr>
          <p:cNvPr id="141314"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kumimoji="1" lang="ja-JP" altLang="en-US">
              <a:latin typeface="Tahoma" charset="0"/>
              <a:cs typeface="MS PGothic" charset="0"/>
            </a:endParaRPr>
          </a:p>
        </p:txBody>
      </p:sp>
      <p:sp>
        <p:nvSpPr>
          <p:cNvPr id="141315"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Symbol" charset="0"/>
                <a:ea typeface="ＭＳ Ｐゴシック" charset="0"/>
                <a:cs typeface="ＭＳ Ｐゴシック" charset="0"/>
              </a:defRPr>
            </a:lvl1pPr>
            <a:lvl2pPr marL="685817" indent="-263776" eaLnBrk="0" hangingPunct="0">
              <a:defRPr sz="2200">
                <a:solidFill>
                  <a:schemeClr val="tx1"/>
                </a:solidFill>
                <a:latin typeface="Symbol" charset="0"/>
                <a:ea typeface="ＭＳ Ｐゴシック" charset="0"/>
              </a:defRPr>
            </a:lvl2pPr>
            <a:lvl3pPr marL="1055103" indent="-211021" eaLnBrk="0" hangingPunct="0">
              <a:defRPr sz="2200">
                <a:solidFill>
                  <a:schemeClr val="tx1"/>
                </a:solidFill>
                <a:latin typeface="Symbol" charset="0"/>
                <a:ea typeface="ＭＳ Ｐゴシック" charset="0"/>
              </a:defRPr>
            </a:lvl3pPr>
            <a:lvl4pPr marL="1477145" indent="-211021" eaLnBrk="0" hangingPunct="0">
              <a:defRPr sz="2200">
                <a:solidFill>
                  <a:schemeClr val="tx1"/>
                </a:solidFill>
                <a:latin typeface="Symbol" charset="0"/>
                <a:ea typeface="ＭＳ Ｐゴシック" charset="0"/>
              </a:defRPr>
            </a:lvl4pPr>
            <a:lvl5pPr marL="1899186" indent="-211021" eaLnBrk="0" hangingPunct="0">
              <a:defRPr sz="2200">
                <a:solidFill>
                  <a:schemeClr val="tx1"/>
                </a:solidFill>
                <a:latin typeface="Symbol" charset="0"/>
                <a:ea typeface="ＭＳ Ｐゴシック" charset="0"/>
              </a:defRPr>
            </a:lvl5pPr>
            <a:lvl6pPr marL="2321227" indent="-211021" eaLnBrk="0" fontAlgn="base" hangingPunct="0">
              <a:spcBef>
                <a:spcPct val="0"/>
              </a:spcBef>
              <a:spcAft>
                <a:spcPct val="0"/>
              </a:spcAft>
              <a:defRPr sz="2200">
                <a:solidFill>
                  <a:schemeClr val="tx1"/>
                </a:solidFill>
                <a:latin typeface="Symbol" charset="0"/>
                <a:ea typeface="ＭＳ Ｐゴシック" charset="0"/>
              </a:defRPr>
            </a:lvl6pPr>
            <a:lvl7pPr marL="2743269" indent="-211021" eaLnBrk="0" fontAlgn="base" hangingPunct="0">
              <a:spcBef>
                <a:spcPct val="0"/>
              </a:spcBef>
              <a:spcAft>
                <a:spcPct val="0"/>
              </a:spcAft>
              <a:defRPr sz="2200">
                <a:solidFill>
                  <a:schemeClr val="tx1"/>
                </a:solidFill>
                <a:latin typeface="Symbol" charset="0"/>
                <a:ea typeface="ＭＳ Ｐゴシック" charset="0"/>
              </a:defRPr>
            </a:lvl7pPr>
            <a:lvl8pPr marL="3165310" indent="-211021" eaLnBrk="0" fontAlgn="base" hangingPunct="0">
              <a:spcBef>
                <a:spcPct val="0"/>
              </a:spcBef>
              <a:spcAft>
                <a:spcPct val="0"/>
              </a:spcAft>
              <a:defRPr sz="2200">
                <a:solidFill>
                  <a:schemeClr val="tx1"/>
                </a:solidFill>
                <a:latin typeface="Symbol" charset="0"/>
                <a:ea typeface="ＭＳ Ｐゴシック" charset="0"/>
              </a:defRPr>
            </a:lvl8pPr>
            <a:lvl9pPr marL="3587351" indent="-211021" eaLnBrk="0" fontAlgn="base" hangingPunct="0">
              <a:spcBef>
                <a:spcPct val="0"/>
              </a:spcBef>
              <a:spcAft>
                <a:spcPct val="0"/>
              </a:spcAft>
              <a:defRPr sz="2200">
                <a:solidFill>
                  <a:schemeClr val="tx1"/>
                </a:solidFill>
                <a:latin typeface="Symbol" charset="0"/>
                <a:ea typeface="ＭＳ Ｐゴシック" charset="0"/>
              </a:defRPr>
            </a:lvl9pPr>
          </a:lstStyle>
          <a:p>
            <a:pPr eaLnBrk="1" hangingPunct="1"/>
            <a:fld id="{71FB61B3-E45B-0645-A874-391F551E837C}" type="slidenum">
              <a:rPr lang="ja-JP" altLang="en-US" sz="1100">
                <a:solidFill>
                  <a:srgbClr val="000000"/>
                </a:solidFill>
                <a:cs typeface="MS PGothic" charset="0"/>
              </a:rPr>
              <a:pPr eaLnBrk="1" hangingPunct="1"/>
              <a:t>66</a:t>
            </a:fld>
            <a:endParaRPr lang="ja-JP" altLang="en-US" sz="1100">
              <a:solidFill>
                <a:srgbClr val="000000"/>
              </a:solidFill>
              <a:cs typeface="MS PGothic"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locations of the ASICs, switchers</a:t>
            </a:r>
            <a:r>
              <a:rPr lang="en-US" baseline="0" dirty="0" smtClean="0"/>
              <a:t> on the side, SMDs in between the switchers, thinned area on the backside.</a:t>
            </a:r>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67</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locations of the ASICs, switchers</a:t>
            </a:r>
            <a:r>
              <a:rPr lang="en-US" baseline="0" dirty="0" smtClean="0"/>
              <a:t> on the side, SMDs in between the switchers, thinned area on the backside.</a:t>
            </a:r>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68</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70</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8</a:t>
            </a:fld>
            <a:endParaRPr lang="en-US"/>
          </a:p>
        </p:txBody>
      </p:sp>
    </p:spTree>
    <p:extLst>
      <p:ext uri="{BB962C8B-B14F-4D97-AF65-F5344CB8AC3E}">
        <p14:creationId xmlns:p14="http://schemas.microsoft.com/office/powerpoint/2010/main" val="3992386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71</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 was</a:t>
            </a:r>
            <a:r>
              <a:rPr lang="en-US" baseline="0" dirty="0" smtClean="0"/>
              <a:t> the 50</a:t>
            </a:r>
            <a:r>
              <a:rPr lang="en-US" baseline="30000" dirty="0" smtClean="0"/>
              <a:t>th</a:t>
            </a:r>
            <a:r>
              <a:rPr lang="en-US" baseline="0" dirty="0" smtClean="0"/>
              <a:t> anniversary of the discovery of CP violation. We are now entering the 2</a:t>
            </a:r>
            <a:r>
              <a:rPr lang="en-US" baseline="30000" dirty="0" smtClean="0"/>
              <a:t>nd</a:t>
            </a:r>
            <a:r>
              <a:rPr lang="en-US" baseline="0" dirty="0" smtClean="0"/>
              <a:t> generation. Time for a paradigm shift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78</a:t>
            </a:fld>
            <a:endParaRPr lang="en-US"/>
          </a:p>
        </p:txBody>
      </p:sp>
    </p:spTree>
    <p:extLst>
      <p:ext uri="{BB962C8B-B14F-4D97-AF65-F5344CB8AC3E}">
        <p14:creationId xmlns:p14="http://schemas.microsoft.com/office/powerpoint/2010/main" val="5649498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readout integration is hard. Since all these technologies</a:t>
            </a:r>
            <a:r>
              <a:rPr lang="en-US" baseline="0" dirty="0" smtClean="0"/>
              <a:t> are fairly new, we need education and training. T</a:t>
            </a:r>
            <a:r>
              <a:rPr lang="en-US" dirty="0" smtClean="0"/>
              <a:t>hese technologies will be discussed further at this school.</a:t>
            </a:r>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83</a:t>
            </a:fld>
            <a:endParaRPr lang="en-US"/>
          </a:p>
        </p:txBody>
      </p:sp>
    </p:spTree>
    <p:extLst>
      <p:ext uri="{BB962C8B-B14F-4D97-AF65-F5344CB8AC3E}">
        <p14:creationId xmlns:p14="http://schemas.microsoft.com/office/powerpoint/2010/main" val="20732868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Belle and </a:t>
            </a:r>
            <a:r>
              <a:rPr lang="en-US" dirty="0" err="1" smtClean="0"/>
              <a:t>BaBar</a:t>
            </a:r>
            <a:r>
              <a:rPr lang="en-US" dirty="0" smtClean="0"/>
              <a:t> discovered</a:t>
            </a:r>
            <a:r>
              <a:rPr lang="en-US" baseline="0" dirty="0" smtClean="0"/>
              <a:t> D mixing in 2007. Next job is to disentangle x and y. So far there is a strong y signal but the x signal is 2\sigma, quite marginal. Clearly establishing x would be very important.</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89</a:t>
            </a:fld>
            <a:endParaRPr lang="en-US"/>
          </a:p>
        </p:txBody>
      </p:sp>
    </p:spTree>
    <p:extLst>
      <p:ext uri="{BB962C8B-B14F-4D97-AF65-F5344CB8AC3E}">
        <p14:creationId xmlns:p14="http://schemas.microsoft.com/office/powerpoint/2010/main" val="5586651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0D39F-147B-EC4E-A2D8-2838898E3EC2}" type="slidenum">
              <a:rPr lang="en-US"/>
              <a:pPr/>
              <a:t>90</a:t>
            </a:fld>
            <a:endParaRPr lang="en-US"/>
          </a:p>
        </p:txBody>
      </p:sp>
      <p:sp>
        <p:nvSpPr>
          <p:cNvPr id="88066" name="Rectangle 2"/>
          <p:cNvSpPr>
            <a:spLocks noGrp="1" noRot="1" noChangeAspect="1" noChangeArrowheads="1" noTextEdit="1"/>
          </p:cNvSpPr>
          <p:nvPr>
            <p:ph type="sldImg"/>
          </p:nvPr>
        </p:nvSpPr>
        <p:spPr>
          <a:xfrm>
            <a:off x="1144588" y="685800"/>
            <a:ext cx="4572000" cy="3429000"/>
          </a:xfrm>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Belle and </a:t>
            </a:r>
            <a:r>
              <a:rPr lang="en-US" dirty="0" err="1" smtClean="0"/>
              <a:t>BaBar</a:t>
            </a:r>
            <a:r>
              <a:rPr lang="en-US" dirty="0" smtClean="0"/>
              <a:t> pushed many limits far beyond CLEO. Belle II will</a:t>
            </a:r>
            <a:r>
              <a:rPr lang="en-US" baseline="0" dirty="0" smtClean="0"/>
              <a:t> move below 10^-9</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92</a:t>
            </a:fld>
            <a:endParaRPr lang="en-US"/>
          </a:p>
        </p:txBody>
      </p:sp>
    </p:spTree>
    <p:extLst>
      <p:ext uri="{BB962C8B-B14F-4D97-AF65-F5344CB8AC3E}">
        <p14:creationId xmlns:p14="http://schemas.microsoft.com/office/powerpoint/2010/main" val="1695622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Experimentalists have</a:t>
            </a:r>
            <a:r>
              <a:rPr lang="en-US" baseline="0" dirty="0" smtClean="0"/>
              <a:t> restrictive neck rings while theorists retrieve the juicy data and determine whether it contains NP.</a:t>
            </a:r>
            <a:endParaRPr lang="en-US" dirty="0"/>
          </a:p>
        </p:txBody>
      </p:sp>
      <p:sp>
        <p:nvSpPr>
          <p:cNvPr id="4" name="Slide Number Placeholder 3"/>
          <p:cNvSpPr>
            <a:spLocks noGrp="1"/>
          </p:cNvSpPr>
          <p:nvPr>
            <p:ph type="sldNum" sz="quarter" idx="10"/>
          </p:nvPr>
        </p:nvSpPr>
        <p:spPr/>
        <p:txBody>
          <a:bodyPr/>
          <a:lstStyle/>
          <a:p>
            <a:fld id="{BE69EDFC-6621-4C42-A843-5036C4ABBF68}" type="slidenum">
              <a:rPr lang="en-US" smtClean="0"/>
              <a:t>99</a:t>
            </a:fld>
            <a:endParaRPr lang="en-US"/>
          </a:p>
        </p:txBody>
      </p:sp>
    </p:spTree>
    <p:extLst>
      <p:ext uri="{BB962C8B-B14F-4D97-AF65-F5344CB8AC3E}">
        <p14:creationId xmlns:p14="http://schemas.microsoft.com/office/powerpoint/2010/main" val="42909051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N.B.</a:t>
            </a:r>
            <a:r>
              <a:rPr lang="en-US" baseline="0" dirty="0" smtClean="0"/>
              <a:t> Trigger-less read-out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101</a:t>
            </a:fld>
            <a:endParaRPr lang="en-US"/>
          </a:p>
        </p:txBody>
      </p:sp>
    </p:spTree>
    <p:extLst>
      <p:ext uri="{BB962C8B-B14F-4D97-AF65-F5344CB8AC3E}">
        <p14:creationId xmlns:p14="http://schemas.microsoft.com/office/powerpoint/2010/main" val="39425549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106</a:t>
            </a:fld>
            <a:endParaRPr lang="en-US"/>
          </a:p>
        </p:txBody>
      </p:sp>
    </p:spTree>
    <p:extLst>
      <p:ext uri="{BB962C8B-B14F-4D97-AF65-F5344CB8AC3E}">
        <p14:creationId xmlns:p14="http://schemas.microsoft.com/office/powerpoint/2010/main" val="39923866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K* </a:t>
            </a:r>
            <a:r>
              <a:rPr lang="en-US" dirty="0" err="1" smtClean="0"/>
              <a:t>helicity</a:t>
            </a:r>
            <a:r>
              <a:rPr lang="en-US" dirty="0" smtClean="0"/>
              <a:t> angle</a:t>
            </a:r>
            <a:r>
              <a:rPr lang="en-US" baseline="0" dirty="0" smtClean="0"/>
              <a:t> and lepton-nu </a:t>
            </a:r>
            <a:r>
              <a:rPr lang="en-US" baseline="0" dirty="0" err="1" smtClean="0"/>
              <a:t>helicity</a:t>
            </a:r>
            <a:r>
              <a:rPr lang="en-US" baseline="0" dirty="0" smtClean="0"/>
              <a:t> angle, the angle between the two vector meson decay planes called phi is very useful. </a:t>
            </a:r>
            <a:r>
              <a:rPr lang="en-US" baseline="0" dirty="0" err="1" smtClean="0"/>
              <a:t>Mandal</a:t>
            </a:r>
            <a:r>
              <a:rPr lang="en-US" baseline="0" dirty="0" smtClean="0"/>
              <a:t> et al introduce a new observable A_4, which is sensitive to NP and appears to show a 3.5\sigma NP effect.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114</a:t>
            </a:fld>
            <a:endParaRPr lang="en-US"/>
          </a:p>
        </p:txBody>
      </p:sp>
    </p:spTree>
    <p:extLst>
      <p:ext uri="{BB962C8B-B14F-4D97-AF65-F5344CB8AC3E}">
        <p14:creationId xmlns:p14="http://schemas.microsoft.com/office/powerpoint/2010/main" val="439853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V_ud</a:t>
            </a:r>
            <a:r>
              <a:rPr lang="en-US" baseline="0" dirty="0" smtClean="0"/>
              <a:t> and </a:t>
            </a:r>
            <a:r>
              <a:rPr lang="en-US" baseline="0" dirty="0" err="1" smtClean="0"/>
              <a:t>V_cb</a:t>
            </a:r>
            <a:r>
              <a:rPr lang="en-US" baseline="0" dirty="0" smtClean="0"/>
              <a:t> do not have complex phases.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9</a:t>
            </a:fld>
            <a:endParaRPr lang="en-US"/>
          </a:p>
        </p:txBody>
      </p:sp>
    </p:spTree>
    <p:extLst>
      <p:ext uri="{BB962C8B-B14F-4D97-AF65-F5344CB8AC3E}">
        <p14:creationId xmlns:p14="http://schemas.microsoft.com/office/powerpoint/2010/main" val="3992386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115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 was</a:t>
            </a:r>
            <a:r>
              <a:rPr lang="en-US" baseline="0" dirty="0" smtClean="0"/>
              <a:t> the 50</a:t>
            </a:r>
            <a:r>
              <a:rPr lang="en-US" baseline="30000" dirty="0" smtClean="0"/>
              <a:t>th</a:t>
            </a:r>
            <a:r>
              <a:rPr lang="en-US" baseline="0" dirty="0" smtClean="0"/>
              <a:t> anniversary of the discovery of CP violation. We are now entering the 2</a:t>
            </a:r>
            <a:r>
              <a:rPr lang="en-US" baseline="30000" dirty="0" smtClean="0"/>
              <a:t>nd</a:t>
            </a:r>
            <a:r>
              <a:rPr lang="en-US" baseline="0" dirty="0" smtClean="0"/>
              <a:t> generation. Time for a paradigm shift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119</a:t>
            </a:fld>
            <a:endParaRPr lang="en-US"/>
          </a:p>
        </p:txBody>
      </p:sp>
    </p:spTree>
    <p:extLst>
      <p:ext uri="{BB962C8B-B14F-4D97-AF65-F5344CB8AC3E}">
        <p14:creationId xmlns:p14="http://schemas.microsoft.com/office/powerpoint/2010/main" val="564949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does this triangle mean ? Is NP completely</a:t>
            </a:r>
            <a:r>
              <a:rPr lang="en-US" baseline="0" dirty="0" smtClean="0"/>
              <a:t> ruled out ? The picture on the left is often wildly misinterpreted. Perhaps it is the most misinterpreted plot in the field of high energy physics.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10</a:t>
            </a:fld>
            <a:endParaRPr lang="en-US"/>
          </a:p>
        </p:txBody>
      </p:sp>
    </p:spTree>
    <p:extLst>
      <p:ext uri="{BB962C8B-B14F-4D97-AF65-F5344CB8AC3E}">
        <p14:creationId xmlns:p14="http://schemas.microsoft.com/office/powerpoint/2010/main" val="1520013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Amplitude of asymmetry consistent </a:t>
            </a:r>
            <a:r>
              <a:rPr lang="en-US" smtClean="0"/>
              <a:t>with zero.</a:t>
            </a:r>
            <a:endParaRPr lang="en-US"/>
          </a:p>
        </p:txBody>
      </p:sp>
      <p:sp>
        <p:nvSpPr>
          <p:cNvPr id="4" name="Slide Number Placeholder 3"/>
          <p:cNvSpPr>
            <a:spLocks noGrp="1"/>
          </p:cNvSpPr>
          <p:nvPr>
            <p:ph type="sldNum" sz="quarter" idx="10"/>
          </p:nvPr>
        </p:nvSpPr>
        <p:spPr/>
        <p:txBody>
          <a:bodyPr/>
          <a:lstStyle/>
          <a:p>
            <a:fld id="{852E659B-DB8A-8842-AD44-AC5ECEBF7E49}" type="slidenum">
              <a:rPr lang="en-US" smtClean="0"/>
              <a:pPr/>
              <a:t>12</a:t>
            </a:fld>
            <a:endParaRPr lang="en-US"/>
          </a:p>
        </p:txBody>
      </p:sp>
    </p:spTree>
    <p:extLst>
      <p:ext uri="{BB962C8B-B14F-4D97-AF65-F5344CB8AC3E}">
        <p14:creationId xmlns:p14="http://schemas.microsoft.com/office/powerpoint/2010/main" val="2223475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SM black bar is slightly displaced from zero</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13</a:t>
            </a:fld>
            <a:endParaRPr lang="en-US"/>
          </a:p>
        </p:txBody>
      </p:sp>
    </p:spTree>
    <p:extLst>
      <p:ext uri="{BB962C8B-B14F-4D97-AF65-F5344CB8AC3E}">
        <p14:creationId xmlns:p14="http://schemas.microsoft.com/office/powerpoint/2010/main" val="17504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4CDC7-06F6-8B4E-A6B2-01A511B0C3CD}" type="datetime1">
              <a:rPr lang="en-US" smtClean="0"/>
              <a:t>4/15/16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12872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91538-B5E4-DE44-B57E-04B610B80413}" type="datetime1">
              <a:rPr lang="en-US" smtClean="0"/>
              <a:t>4/15/16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18217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85EFF-600D-8D4D-9016-DFAC89962A9C}" type="datetime1">
              <a:rPr lang="en-US" smtClean="0"/>
              <a:t>4/15/16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743589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A1937DFB-7993-DD41-9732-F8600C36BB89}" type="datetime1">
              <a:rPr lang="en-US" smtClean="0"/>
              <a:t>4/15/16</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A7BBD36-3257-8E4A-8984-B9E452B60DAC}" type="slidenum">
              <a:rPr lang="en-US"/>
              <a:pPr/>
              <a:t>‹#›</a:t>
            </a:fld>
            <a:endParaRPr lang="en-US"/>
          </a:p>
        </p:txBody>
      </p:sp>
    </p:spTree>
    <p:extLst>
      <p:ext uri="{BB962C8B-B14F-4D97-AF65-F5344CB8AC3E}">
        <p14:creationId xmlns:p14="http://schemas.microsoft.com/office/powerpoint/2010/main" val="2394810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a:xfrm>
            <a:off x="457200" y="-24"/>
            <a:ext cx="8229600" cy="785818"/>
          </a:xfrm>
          <a:prstGeom prst="rect">
            <a:avLst/>
          </a:prstGeom>
        </p:spPr>
        <p:txBody>
          <a:bodyPr anchor="b">
            <a:normAutofit/>
          </a:bodyPr>
          <a:lstStyle/>
          <a:p>
            <a:r>
              <a:rPr lang="ja-JP" altLang="en-US" smtClean="0"/>
              <a:t>マスタ タイトルの書式設定</a:t>
            </a:r>
            <a:endParaRPr lang="en-US"/>
          </a:p>
        </p:txBody>
      </p:sp>
      <p:sp>
        <p:nvSpPr>
          <p:cNvPr id="3"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mn-cs"/>
              </a:defRPr>
            </a:lvl1pPr>
          </a:lstStyle>
          <a:p>
            <a:pPr>
              <a:defRPr/>
            </a:pPr>
            <a:fld id="{D701AFC1-8E4E-E043-B4B4-A9AA4D3A3EED}" type="datetime1">
              <a:rPr lang="en-US" altLang="ja-JP" smtClean="0"/>
              <a:t>4/15/16</a:t>
            </a:fld>
            <a:endParaRPr lang="en-US"/>
          </a:p>
        </p:txBody>
      </p:sp>
      <p:sp>
        <p:nvSpPr>
          <p:cNvPr id="4" name="Slide Number Placeholder 7"/>
          <p:cNvSpPr>
            <a:spLocks noGrp="1"/>
          </p:cNvSpPr>
          <p:nvPr>
            <p:ph type="sldNum" sz="quarter" idx="11"/>
          </p:nvPr>
        </p:nvSpPr>
        <p:spPr/>
        <p:txBody>
          <a:bodyPr/>
          <a:lstStyle>
            <a:lvl1pPr>
              <a:defRPr smtClean="0">
                <a:solidFill>
                  <a:srgbClr val="000000"/>
                </a:solidFill>
              </a:defRPr>
            </a:lvl1pPr>
          </a:lstStyle>
          <a:p>
            <a:pPr>
              <a:defRPr/>
            </a:pPr>
            <a:fld id="{26C485F6-F622-9D4E-98CB-D3BEE147E703}" type="slidenum">
              <a:rPr lang="en-US"/>
              <a:pPr>
                <a:defRPr/>
              </a:pPr>
              <a:t>‹#›</a:t>
            </a:fld>
            <a:endParaRPr lang="en-US"/>
          </a:p>
        </p:txBody>
      </p:sp>
      <p:sp>
        <p:nvSpPr>
          <p:cNvPr id="5" name="Footer Placeholder 8"/>
          <p:cNvSpPr>
            <a:spLocks noGrp="1"/>
          </p:cNvSpPr>
          <p:nvPr>
            <p:ph type="ftr" sz="quarter" idx="12"/>
          </p:nvPr>
        </p:nvSpPr>
        <p:spPr>
          <a:xfrm>
            <a:off x="3124200" y="6245225"/>
            <a:ext cx="2895600" cy="476250"/>
          </a:xfrm>
          <a:prstGeom prst="rect">
            <a:avLst/>
          </a:prstGeom>
        </p:spPr>
        <p:txBody>
          <a:bodyPr/>
          <a:lstStyle>
            <a:lvl1pPr>
              <a:defRPr>
                <a:solidFill>
                  <a:prstClr val="black"/>
                </a:solidFill>
                <a:latin typeface="Symbol" pitchFamily="18" charset="2"/>
                <a:ea typeface="+mn-ea"/>
                <a:cs typeface="+mn-cs"/>
              </a:defRPr>
            </a:lvl1pPr>
          </a:lstStyle>
          <a:p>
            <a:pPr>
              <a:defRPr/>
            </a:pPr>
            <a:endParaRPr lang="en-US"/>
          </a:p>
        </p:txBody>
      </p:sp>
    </p:spTree>
    <p:extLst>
      <p:ext uri="{BB962C8B-B14F-4D97-AF65-F5344CB8AC3E}">
        <p14:creationId xmlns:p14="http://schemas.microsoft.com/office/powerpoint/2010/main" val="3433601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9" name="Title 8"/>
          <p:cNvSpPr>
            <a:spLocks noGrp="1"/>
          </p:cNvSpPr>
          <p:nvPr>
            <p:ph type="title"/>
          </p:nvPr>
        </p:nvSpPr>
        <p:spPr>
          <a:xfrm>
            <a:off x="428596" y="0"/>
            <a:ext cx="8229600" cy="785794"/>
          </a:xfrm>
          <a:prstGeom prst="rect">
            <a:avLst/>
          </a:prstGeom>
        </p:spPr>
        <p:txBody>
          <a:bodyPr anchor="b" anchorCtr="0">
            <a:normAutofit/>
          </a:bodyPr>
          <a:lstStyle/>
          <a:p>
            <a:pPr algn="l"/>
            <a:r>
              <a:rPr lang="ja-JP" altLang="en-US" smtClean="0"/>
              <a:t>マスタ タイトルの書式設定</a:t>
            </a:r>
            <a:endParaRPr lang="en-US"/>
          </a:p>
        </p:txBody>
      </p:sp>
      <p:sp>
        <p:nvSpPr>
          <p:cNvPr id="8" name="Date Placeholder 7"/>
          <p:cNvSpPr>
            <a:spLocks noGrp="1"/>
          </p:cNvSpPr>
          <p:nvPr>
            <p:ph type="dt" sz="half" idx="10"/>
          </p:nvPr>
        </p:nvSpPr>
        <p:spPr/>
        <p:txBody>
          <a:bodyPr/>
          <a:lstStyle/>
          <a:p>
            <a:r>
              <a:rPr lang="en-US" altLang="ja-JP" smtClean="0">
                <a:solidFill>
                  <a:prstClr val="black"/>
                </a:solidFill>
                <a:latin typeface="Corbel"/>
                <a:ea typeface="HGｺﾞｼｯｸM"/>
              </a:rPr>
              <a:t>2013/11/13</a:t>
            </a:r>
            <a:endParaRPr lang="en-US">
              <a:solidFill>
                <a:prstClr val="black"/>
              </a:solidFill>
              <a:latin typeface="Corbel"/>
            </a:endParaRPr>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solidFill>
                  <a:prstClr val="black"/>
                </a:solidFill>
                <a:latin typeface="Corbel"/>
              </a:rPr>
              <a:pPr algn="r"/>
              <a:t>‹#›</a:t>
            </a:fld>
            <a:endParaRPr lang="en-US">
              <a:solidFill>
                <a:prstClr val="black"/>
              </a:solidFill>
              <a:latin typeface="Corbel"/>
            </a:endParaRPr>
          </a:p>
        </p:txBody>
      </p:sp>
      <p:sp>
        <p:nvSpPr>
          <p:cNvPr id="11" name="Footer Placeholder 10"/>
          <p:cNvSpPr>
            <a:spLocks noGrp="1"/>
          </p:cNvSpPr>
          <p:nvPr>
            <p:ph type="ftr" sz="quarter" idx="12"/>
          </p:nvPr>
        </p:nvSpPr>
        <p:spPr/>
        <p:txBody>
          <a:bodyPr/>
          <a:lstStyle/>
          <a:p>
            <a:r>
              <a:rPr lang="en-US" altLang="ja-JP" smtClean="0">
                <a:solidFill>
                  <a:prstClr val="black"/>
                </a:solidFill>
                <a:latin typeface="Corbel"/>
                <a:ea typeface="HGｺﾞｼｯｸM"/>
              </a:rPr>
              <a:t>B</a:t>
            </a:r>
            <a:r>
              <a:rPr lang="ja-JP" altLang="en-US" smtClean="0">
                <a:solidFill>
                  <a:prstClr val="black"/>
                </a:solidFill>
                <a:latin typeface="Corbel"/>
                <a:ea typeface="HGｺﾞｼｯｸM"/>
              </a:rPr>
              <a:t>ワークショップ</a:t>
            </a:r>
            <a:r>
              <a:rPr lang="en-US" altLang="ja-JP" smtClean="0">
                <a:solidFill>
                  <a:prstClr val="black"/>
                </a:solidFill>
                <a:latin typeface="Corbel"/>
                <a:ea typeface="HGｺﾞｼｯｸM"/>
              </a:rPr>
              <a:t>2010</a:t>
            </a:r>
            <a:r>
              <a:rPr lang="ja-JP" altLang="en-US" smtClean="0">
                <a:solidFill>
                  <a:prstClr val="black"/>
                </a:solidFill>
                <a:latin typeface="Corbel"/>
                <a:ea typeface="HGｺﾞｼｯｸM"/>
              </a:rPr>
              <a:t>熱海</a:t>
            </a:r>
            <a:endParaRPr lang="en-US">
              <a:solidFill>
                <a:prstClr val="black"/>
              </a:solidFill>
              <a:latin typeface="Corbel"/>
            </a:endParaRPr>
          </a:p>
        </p:txBody>
      </p:sp>
    </p:spTree>
    <p:extLst>
      <p:ext uri="{BB962C8B-B14F-4D97-AF65-F5344CB8AC3E}">
        <p14:creationId xmlns:p14="http://schemas.microsoft.com/office/powerpoint/2010/main" val="3079495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xfrm>
            <a:off x="179168" y="6669088"/>
            <a:ext cx="3311525" cy="188912"/>
          </a:xfrm>
          <a:ln/>
        </p:spPr>
        <p:txBody>
          <a:bodyPr/>
          <a:lstStyle>
            <a:lvl1pPr>
              <a:defRPr/>
            </a:lvl1pPr>
          </a:lstStyle>
          <a:p>
            <a:pPr>
              <a:defRPr/>
            </a:pPr>
            <a:r>
              <a:rPr lang="en-US" smtClean="0"/>
              <a:t>Internal, Feb. 2016</a:t>
            </a:r>
            <a:endParaRPr lang="de-DE" dirty="0"/>
          </a:p>
        </p:txBody>
      </p:sp>
      <p:sp>
        <p:nvSpPr>
          <p:cNvPr id="4" name="Rectangle 10"/>
          <p:cNvSpPr>
            <a:spLocks noGrp="1" noChangeArrowheads="1"/>
          </p:cNvSpPr>
          <p:nvPr>
            <p:ph type="ftr" sz="quarter" idx="11"/>
          </p:nvPr>
        </p:nvSpPr>
        <p:spPr>
          <a:ln/>
        </p:spPr>
        <p:txBody>
          <a:bodyPr/>
          <a:lstStyle>
            <a:lvl1pPr>
              <a:defRPr/>
            </a:lvl1pPr>
          </a:lstStyle>
          <a:p>
            <a:pPr>
              <a:defRPr/>
            </a:pPr>
            <a:r>
              <a:rPr lang="de-DE" smtClean="0"/>
              <a:t>Ladislav Andricek, MPG Halbleiterlabor</a:t>
            </a:r>
            <a:endParaRPr lang="de-DE"/>
          </a:p>
        </p:txBody>
      </p:sp>
      <p:sp>
        <p:nvSpPr>
          <p:cNvPr id="6" name="Slide Number Placeholder 13"/>
          <p:cNvSpPr>
            <a:spLocks noGrp="1"/>
          </p:cNvSpPr>
          <p:nvPr>
            <p:ph type="sldNum" sz="quarter" idx="12"/>
          </p:nvPr>
        </p:nvSpPr>
        <p:spPr/>
        <p:txBody>
          <a:bodyPr/>
          <a:lstStyle>
            <a:lvl1pPr>
              <a:defRPr/>
            </a:lvl1pPr>
          </a:lstStyle>
          <a:p>
            <a:pPr>
              <a:defRPr/>
            </a:pPr>
            <a:fld id="{4B852D20-2352-4749-B7C5-DD441254C400}" type="slidenum">
              <a:rPr lang="en-US"/>
              <a:pPr>
                <a:defRPr/>
              </a:pPr>
              <a:t>‹#›</a:t>
            </a:fld>
            <a:endParaRPr lang="en-US" dirty="0"/>
          </a:p>
        </p:txBody>
      </p:sp>
    </p:spTree>
    <p:extLst>
      <p:ext uri="{BB962C8B-B14F-4D97-AF65-F5344CB8AC3E}">
        <p14:creationId xmlns:p14="http://schemas.microsoft.com/office/powerpoint/2010/main" val="2362763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5AD502-CE6A-D24E-841A-66874629A010}" type="datetime1">
              <a:rPr lang="en-US" smtClean="0"/>
              <a:t>4/15/16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01253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51F85D-59DA-BB4E-9A34-D49E811C546D}" type="datetime1">
              <a:rPr lang="en-US" smtClean="0"/>
              <a:t>4/15/16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58293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C86E5-6A47-904E-BB80-945B5C7D7BD0}" type="datetime1">
              <a:rPr lang="en-US" smtClean="0"/>
              <a:t>4/15/16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26368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26D0A6-0E93-F848-9AD8-574970AF7546}" type="datetime1">
              <a:rPr lang="en-US" smtClean="0"/>
              <a:t>4/15/16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2218379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E68917-1338-084F-A2C7-858D03E4CD63}" type="datetime1">
              <a:rPr lang="en-US" smtClean="0"/>
              <a:t>4/15/16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44191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90681C-4A89-7147-B2DF-BCA6BCDAD19A}" type="datetime1">
              <a:rPr lang="en-US" smtClean="0"/>
              <a:t>4/15/16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121346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61B6D-6E7B-504A-A877-B5DF4A0FBF0F}" type="datetime1">
              <a:rPr lang="en-US" smtClean="0"/>
              <a:t>4/15/16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99085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2A6C6-F077-AF47-8A4F-59B9E8514D28}" type="datetime1">
              <a:rPr lang="en-US" smtClean="0"/>
              <a:t>4/15/16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4842657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B6EC3-F3FD-444A-8274-DE63008651BE}" type="datetime1">
              <a:rPr lang="en-US" smtClean="0"/>
              <a:t>4/15/16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D68EC-1E92-5F40-99CB-2855E5FF9889}" type="slidenum">
              <a:rPr lang="en-US" smtClean="0"/>
              <a:pPr/>
              <a:t>‹#›</a:t>
            </a:fld>
            <a:endParaRPr lang="en-US"/>
          </a:p>
        </p:txBody>
      </p:sp>
    </p:spTree>
    <p:extLst>
      <p:ext uri="{BB962C8B-B14F-4D97-AF65-F5344CB8AC3E}">
        <p14:creationId xmlns:p14="http://schemas.microsoft.com/office/powerpoint/2010/main" val="1281238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20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8.png"/></Relationships>
</file>

<file path=ppt/slides/_rels/slide103.xml.rels><?xml version="1.0" encoding="UTF-8" standalone="yes"?>
<Relationships xmlns="http://schemas.openxmlformats.org/package/2006/relationships"><Relationship Id="rId3" Type="http://schemas.openxmlformats.org/officeDocument/2006/relationships/image" Target="../media/image210.jpeg"/><Relationship Id="rId4" Type="http://schemas.openxmlformats.org/officeDocument/2006/relationships/image" Target="../media/image211.png"/><Relationship Id="rId5" Type="http://schemas.openxmlformats.org/officeDocument/2006/relationships/image" Target="../media/image212.png"/><Relationship Id="rId1" Type="http://schemas.openxmlformats.org/officeDocument/2006/relationships/slideLayout" Target="../slideLayouts/slideLayout2.xml"/><Relationship Id="rId2" Type="http://schemas.openxmlformats.org/officeDocument/2006/relationships/image" Target="../media/image20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png"/></Relationships>
</file>

<file path=ppt/slides/_rels/slide106.xml.rels><?xml version="1.0" encoding="UTF-8" standalone="yes"?>
<Relationships xmlns="http://schemas.openxmlformats.org/package/2006/relationships"><Relationship Id="rId3" Type="http://schemas.openxmlformats.org/officeDocument/2006/relationships/image" Target="../media/image21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5.png"/><Relationship Id="rId3" Type="http://schemas.openxmlformats.org/officeDocument/2006/relationships/image" Target="../media/image21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9.png"/><Relationship Id="rId3" Type="http://schemas.openxmlformats.org/officeDocument/2006/relationships/image" Target="../media/image22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2.png"/><Relationship Id="rId3" Type="http://schemas.openxmlformats.org/officeDocument/2006/relationships/image" Target="../media/image223.png"/></Relationships>
</file>

<file path=ppt/slides/_rels/slide114.xml.rels><?xml version="1.0" encoding="UTF-8" standalone="yes"?>
<Relationships xmlns="http://schemas.openxmlformats.org/package/2006/relationships"><Relationship Id="rId3" Type="http://schemas.openxmlformats.org/officeDocument/2006/relationships/image" Target="../media/image224.png"/><Relationship Id="rId4" Type="http://schemas.openxmlformats.org/officeDocument/2006/relationships/image" Target="../media/image225.png"/><Relationship Id="rId5" Type="http://schemas.openxmlformats.org/officeDocument/2006/relationships/image" Target="../media/image226.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27.png"/></Relationships>
</file>

<file path=ppt/slides/_rels/slide116.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image" Target="../media/image22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1.JPG"/><Relationship Id="rId3" Type="http://schemas.openxmlformats.org/officeDocument/2006/relationships/image" Target="../media/image232.JPG"/></Relationships>
</file>

<file path=ppt/slides/_rels/slide118.xml.rels><?xml version="1.0" encoding="UTF-8" standalone="yes"?>
<Relationships xmlns="http://schemas.openxmlformats.org/package/2006/relationships"><Relationship Id="rId3" Type="http://schemas.openxmlformats.org/officeDocument/2006/relationships/image" Target="../media/image183.jpeg"/><Relationship Id="rId4" Type="http://schemas.openxmlformats.org/officeDocument/2006/relationships/image" Target="../media/image184.png"/><Relationship Id="rId5" Type="http://schemas.openxmlformats.org/officeDocument/2006/relationships/image" Target="../media/image25.png"/><Relationship Id="rId6" Type="http://schemas.openxmlformats.org/officeDocument/2006/relationships/image" Target="../media/image185.png"/><Relationship Id="rId1" Type="http://schemas.openxmlformats.org/officeDocument/2006/relationships/slideLayout" Target="../slideLayouts/slideLayout4.xml"/><Relationship Id="rId2" Type="http://schemas.openxmlformats.org/officeDocument/2006/relationships/image" Target="../media/image182.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8.png"/><Relationship Id="rId5" Type="http://schemas.openxmlformats.org/officeDocument/2006/relationships/oleObject" Target="../embeddings/oleObject5.bin"/><Relationship Id="rId6" Type="http://schemas.openxmlformats.org/officeDocument/2006/relationships/image" Target="../media/image36.wmf"/><Relationship Id="rId7" Type="http://schemas.openxmlformats.org/officeDocument/2006/relationships/oleObject" Target="../embeddings/oleObject6.bin"/><Relationship Id="rId8" Type="http://schemas.openxmlformats.org/officeDocument/2006/relationships/image" Target="../media/image37.wmf"/><Relationship Id="rId9" Type="http://schemas.openxmlformats.org/officeDocument/2006/relationships/image" Target="../media/image39.png"/><Relationship Id="rId10" Type="http://schemas.openxmlformats.org/officeDocument/2006/relationships/image" Target="../media/image40.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5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emf"/><Relationship Id="rId6"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19.wmf"/><Relationship Id="rId5" Type="http://schemas.openxmlformats.org/officeDocument/2006/relationships/image" Target="../media/image71.png"/><Relationship Id="rId6" Type="http://schemas.openxmlformats.org/officeDocument/2006/relationships/hyperlink" Target="http://xxx.lanl.gov/abs/1507.03233"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72.png"/><Relationship Id="rId5" Type="http://schemas.openxmlformats.org/officeDocument/2006/relationships/hyperlink" Target="http://xxx.lanl.gov/abs/1507.03233"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wmf"/><Relationship Id="rId3"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55.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8.bin"/><Relationship Id="rId5" Type="http://schemas.openxmlformats.org/officeDocument/2006/relationships/image" Target="../media/image91.wmf"/><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wmf"/><Relationship Id="rId3" Type="http://schemas.openxmlformats.org/officeDocument/2006/relationships/image" Target="../media/image9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wmf"/><Relationship Id="rId3" Type="http://schemas.openxmlformats.org/officeDocument/2006/relationships/image" Target="../media/image9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9.bin"/><Relationship Id="rId5" Type="http://schemas.openxmlformats.org/officeDocument/2006/relationships/image" Target="../media/image99.emf"/><Relationship Id="rId6" Type="http://schemas.openxmlformats.org/officeDocument/2006/relationships/image" Target="../media/image101.png"/><Relationship Id="rId7" Type="http://schemas.openxmlformats.org/officeDocument/2006/relationships/oleObject" Target="../embeddings/oleObject10.bin"/><Relationship Id="rId8" Type="http://schemas.openxmlformats.org/officeDocument/2006/relationships/image" Target="../media/image100.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115.png"/><Relationship Id="rId5" Type="http://schemas.openxmlformats.org/officeDocument/2006/relationships/hyperlink" Target="http://arxiv.org/abs/1402.7134" TargetMode="External"/><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16.emf"/><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0.jp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31.png"/></Relationships>
</file>

<file path=ppt/slides/_rels/slide6.xml.rels><?xml version="1.0" encoding="UTF-8" standalone="yes"?>
<Relationships xmlns="http://schemas.openxmlformats.org/package/2006/relationships"><Relationship Id="rId11" Type="http://schemas.openxmlformats.org/officeDocument/2006/relationships/image" Target="../media/image15.wmf"/><Relationship Id="rId12" Type="http://schemas.openxmlformats.org/officeDocument/2006/relationships/oleObject" Target="../embeddings/oleObject4.bin"/><Relationship Id="rId13" Type="http://schemas.openxmlformats.org/officeDocument/2006/relationships/image" Target="../media/image16.wmf"/><Relationship Id="rId14"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wmf"/><Relationship Id="rId6" Type="http://schemas.openxmlformats.org/officeDocument/2006/relationships/oleObject" Target="../embeddings/oleObject1.bin"/><Relationship Id="rId7" Type="http://schemas.openxmlformats.org/officeDocument/2006/relationships/image" Target="../media/image13.wmf"/><Relationship Id="rId8" Type="http://schemas.openxmlformats.org/officeDocument/2006/relationships/oleObject" Target="../embeddings/oleObject2.bin"/><Relationship Id="rId9" Type="http://schemas.openxmlformats.org/officeDocument/2006/relationships/image" Target="../media/image14.wmf"/><Relationship Id="rId10"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32.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62.xml.rels><?xml version="1.0" encoding="UTF-8" standalone="yes"?>
<Relationships xmlns="http://schemas.openxmlformats.org/package/2006/relationships"><Relationship Id="rId11" Type="http://schemas.openxmlformats.org/officeDocument/2006/relationships/image" Target="../media/image139.jpeg"/><Relationship Id="rId12" Type="http://schemas.openxmlformats.org/officeDocument/2006/relationships/image" Target="../media/image140.jpeg"/><Relationship Id="rId13" Type="http://schemas.openxmlformats.org/officeDocument/2006/relationships/image" Target="../media/image141.jpeg"/><Relationship Id="rId14" Type="http://schemas.openxmlformats.org/officeDocument/2006/relationships/image" Target="../media/image142.jpeg"/><Relationship Id="rId15" Type="http://schemas.openxmlformats.org/officeDocument/2006/relationships/image" Target="../media/image143.jpeg"/><Relationship Id="rId16" Type="http://schemas.openxmlformats.org/officeDocument/2006/relationships/image" Target="../media/image144.emf"/><Relationship Id="rId1" Type="http://schemas.openxmlformats.org/officeDocument/2006/relationships/vmlDrawing" Target="../drawings/vmlDrawing7.vml"/><Relationship Id="rId2" Type="http://schemas.openxmlformats.org/officeDocument/2006/relationships/slideLayout" Target="../slideLayouts/slideLayout7.xml"/><Relationship Id="rId3" Type="http://schemas.openxmlformats.org/officeDocument/2006/relationships/notesSlide" Target="../notesSlides/notesSlide42.xml"/><Relationship Id="rId4" Type="http://schemas.openxmlformats.org/officeDocument/2006/relationships/oleObject" Target="???" TargetMode="External"/><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8" Type="http://schemas.openxmlformats.org/officeDocument/2006/relationships/image" Target="../media/image136.jpeg"/><Relationship Id="rId9" Type="http://schemas.openxmlformats.org/officeDocument/2006/relationships/image" Target="../media/image137.png"/><Relationship Id="rId10" Type="http://schemas.openxmlformats.org/officeDocument/2006/relationships/image" Target="../media/image13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145.emf"/></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65.xml.rels><?xml version="1.0" encoding="UTF-8" standalone="yes"?>
<Relationships xmlns="http://schemas.openxmlformats.org/package/2006/relationships"><Relationship Id="rId3" Type="http://schemas.openxmlformats.org/officeDocument/2006/relationships/image" Target="../media/image148.jpg"/><Relationship Id="rId4" Type="http://schemas.openxmlformats.org/officeDocument/2006/relationships/image" Target="../media/image149.png"/><Relationship Id="rId5"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6.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5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5.png"/><Relationship Id="rId3" Type="http://schemas.openxmlformats.org/officeDocument/2006/relationships/image" Target="../media/image1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57.png"/></Relationships>
</file>

<file path=ppt/slides/_rels/slide71.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0.png"/><Relationship Id="rId3" Type="http://schemas.openxmlformats.org/officeDocument/2006/relationships/image" Target="../media/image1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 Id="rId3" Type="http://schemas.openxmlformats.org/officeDocument/2006/relationships/image" Target="../media/image16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7.png"/><Relationship Id="rId3" Type="http://schemas.openxmlformats.org/officeDocument/2006/relationships/image" Target="../media/image16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5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83.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jpeg"/><Relationship Id="rId5" Type="http://schemas.microsoft.com/office/2007/relationships/hdphoto" Target="../media/hdphoto1.wdp"/><Relationship Id="rId6"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84.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2.png"/><Relationship Id="rId5" Type="http://schemas.openxmlformats.org/officeDocument/2006/relationships/image" Target="../media/image177.jpeg"/><Relationship Id="rId6" Type="http://schemas.openxmlformats.org/officeDocument/2006/relationships/image" Target="../media/image178.png"/><Relationship Id="rId7"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G"/></Relationships>
</file>

<file path=ppt/slides/_rels/slide87.xml.rels><?xml version="1.0" encoding="UTF-8" standalone="yes"?>
<Relationships xmlns="http://schemas.openxmlformats.org/package/2006/relationships"><Relationship Id="rId3" Type="http://schemas.openxmlformats.org/officeDocument/2006/relationships/image" Target="../media/image183.jpeg"/><Relationship Id="rId4" Type="http://schemas.openxmlformats.org/officeDocument/2006/relationships/image" Target="../media/image184.png"/><Relationship Id="rId5" Type="http://schemas.openxmlformats.org/officeDocument/2006/relationships/image" Target="../media/image25.png"/><Relationship Id="rId6" Type="http://schemas.openxmlformats.org/officeDocument/2006/relationships/image" Target="../media/image185.png"/><Relationship Id="rId1" Type="http://schemas.openxmlformats.org/officeDocument/2006/relationships/slideLayout" Target="../slideLayouts/slideLayout4.xml"/><Relationship Id="rId2" Type="http://schemas.openxmlformats.org/officeDocument/2006/relationships/image" Target="../media/image18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png"/><Relationship Id="rId3" Type="http://schemas.openxmlformats.org/officeDocument/2006/relationships/image" Target="../media/image18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87.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4.xml"/><Relationship Id="rId5" Type="http://schemas.openxmlformats.org/officeDocument/2006/relationships/oleObject" Target="../embeddings/oleObject12.bin"/><Relationship Id="rId6" Type="http://schemas.openxmlformats.org/officeDocument/2006/relationships/image" Target="../media/image188.wmf"/><Relationship Id="rId7" Type="http://schemas.openxmlformats.org/officeDocument/2006/relationships/oleObject" Target="../embeddings/oleObject13.bin"/><Relationship Id="rId8" Type="http://schemas.openxmlformats.org/officeDocument/2006/relationships/image" Target="../media/image189.wmf"/><Relationship Id="rId9" Type="http://schemas.openxmlformats.org/officeDocument/2006/relationships/image" Target="../media/image190.png"/><Relationship Id="rId1" Type="http://schemas.openxmlformats.org/officeDocument/2006/relationships/vmlDrawing" Target="../drawings/vmlDrawing8.vml"/><Relationship Id="rId2" Type="http://schemas.openxmlformats.org/officeDocument/2006/relationships/tags" Target="../tags/tag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jpg"/></Relationships>
</file>

<file path=ppt/slides/_rels/slide92.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193.png"/><Relationship Id="rId5"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png"/><Relationship Id="rId3" Type="http://schemas.openxmlformats.org/officeDocument/2006/relationships/image" Target="../media/image19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7.png"/><Relationship Id="rId3" Type="http://schemas.openxmlformats.org/officeDocument/2006/relationships/image" Target="../media/image198.png"/></Relationships>
</file>

<file path=ppt/slides/_rels/slide96.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hyperlink" Target="https://docs.google.com/spreadsheets/d/1T8xczj9LSoAzr8x4M2Tp6mzQBof_OX_zidLAvymafaw/edit?usp=sharing" TargetMode="External"/><Relationship Id="rId6" Type="http://schemas.openxmlformats.org/officeDocument/2006/relationships/image" Target="../media/image201.png"/><Relationship Id="rId7" Type="http://schemas.openxmlformats.org/officeDocument/2006/relationships/image" Target="../media/image202.png"/><Relationship Id="rId1" Type="http://schemas.openxmlformats.org/officeDocument/2006/relationships/slideLayout" Target="../slideLayouts/slideLayout2.xml"/><Relationship Id="rId2" Type="http://schemas.openxmlformats.org/officeDocument/2006/relationships/hyperlink" Target="https://d2comp.kek.jp/record/231?ln=en"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4.png"/><Relationship Id="rId3" Type="http://schemas.openxmlformats.org/officeDocument/2006/relationships/image" Target="../media/image17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86919"/>
            <a:ext cx="9143999" cy="852352"/>
          </a:xfrm>
        </p:spPr>
        <p:txBody>
          <a:bodyPr>
            <a:normAutofit fontScale="90000"/>
          </a:bodyPr>
          <a:lstStyle/>
          <a:p>
            <a:r>
              <a:rPr lang="en-US" sz="3600" dirty="0" smtClean="0"/>
              <a:t>B Physics: New Physics and The Next Generation</a:t>
            </a:r>
            <a:endParaRPr lang="en-US" sz="3600" dirty="0"/>
          </a:p>
        </p:txBody>
      </p:sp>
      <p:sp>
        <p:nvSpPr>
          <p:cNvPr id="4" name="TextBox 3"/>
          <p:cNvSpPr txBox="1"/>
          <p:nvPr/>
        </p:nvSpPr>
        <p:spPr>
          <a:xfrm>
            <a:off x="1138557" y="822375"/>
            <a:ext cx="7233770" cy="523220"/>
          </a:xfrm>
          <a:prstGeom prst="rect">
            <a:avLst/>
          </a:prstGeom>
          <a:noFill/>
        </p:spPr>
        <p:txBody>
          <a:bodyPr wrap="square" rtlCol="0">
            <a:spAutoFit/>
          </a:bodyPr>
          <a:lstStyle/>
          <a:p>
            <a:r>
              <a:rPr lang="en-US" sz="2800" dirty="0" smtClean="0"/>
              <a:t>Tom Browder (University of Hawai’i at </a:t>
            </a:r>
            <a:r>
              <a:rPr lang="en-US" sz="2800" dirty="0" err="1" smtClean="0"/>
              <a:t>Manoa</a:t>
            </a:r>
            <a:r>
              <a:rPr lang="en-US" sz="2800" dirty="0" smtClean="0"/>
              <a:t>)</a:t>
            </a: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902" y="3940664"/>
            <a:ext cx="2743200" cy="2120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81327" y="1730209"/>
            <a:ext cx="4191000" cy="1938992"/>
          </a:xfrm>
          <a:prstGeom prst="rect">
            <a:avLst/>
          </a:prstGeom>
          <a:noFill/>
        </p:spPr>
        <p:txBody>
          <a:bodyPr wrap="square" rtlCol="0">
            <a:spAutoFit/>
          </a:bodyPr>
          <a:lstStyle/>
          <a:p>
            <a:r>
              <a:rPr lang="en-US" sz="2400" i="1" u="sng" dirty="0" smtClean="0"/>
              <a:t>Complex phases in the weak interaction</a:t>
            </a:r>
            <a:r>
              <a:rPr lang="en-US" sz="2400" dirty="0" smtClean="0"/>
              <a:t>: </a:t>
            </a:r>
            <a:r>
              <a:rPr lang="en-US" sz="2400" dirty="0" err="1" smtClean="0"/>
              <a:t>V</a:t>
            </a:r>
            <a:r>
              <a:rPr lang="en-US" sz="2400" baseline="-25000" dirty="0" err="1" smtClean="0"/>
              <a:t>td</a:t>
            </a:r>
            <a:r>
              <a:rPr lang="en-US" sz="2400" baseline="-25000" dirty="0" smtClean="0"/>
              <a:t>  </a:t>
            </a:r>
            <a:r>
              <a:rPr lang="en-US" sz="2400" dirty="0" smtClean="0"/>
              <a:t>and </a:t>
            </a:r>
            <a:r>
              <a:rPr lang="en-US" sz="2400" dirty="0" err="1" smtClean="0"/>
              <a:t>V</a:t>
            </a:r>
            <a:r>
              <a:rPr lang="en-US" sz="2400" baseline="-25000" dirty="0" err="1" smtClean="0"/>
              <a:t>ts</a:t>
            </a:r>
            <a:r>
              <a:rPr lang="en-US" sz="2400" baseline="-25000" dirty="0" smtClean="0"/>
              <a:t> </a:t>
            </a:r>
            <a:r>
              <a:rPr lang="en-US" sz="2400" dirty="0" smtClean="0"/>
              <a:t>and associated CPV asymmetries</a:t>
            </a:r>
          </a:p>
          <a:p>
            <a:endParaRPr lang="en-US" sz="2400" dirty="0" smtClean="0"/>
          </a:p>
          <a:p>
            <a:r>
              <a:rPr lang="en-US" sz="2400" u="sng" dirty="0" smtClean="0">
                <a:solidFill>
                  <a:srgbClr val="FF0000"/>
                </a:solidFill>
              </a:rPr>
              <a:t>Excitement in Flavor Physics:</a:t>
            </a:r>
          </a:p>
        </p:txBody>
      </p:sp>
      <p:sp>
        <p:nvSpPr>
          <p:cNvPr id="8" name="TextBox 7"/>
          <p:cNvSpPr txBox="1"/>
          <p:nvPr/>
        </p:nvSpPr>
        <p:spPr>
          <a:xfrm>
            <a:off x="4134556" y="3646935"/>
            <a:ext cx="4868334" cy="830997"/>
          </a:xfrm>
          <a:prstGeom prst="rect">
            <a:avLst/>
          </a:prstGeom>
          <a:noFill/>
        </p:spPr>
        <p:txBody>
          <a:bodyPr wrap="square" rtlCol="0">
            <a:spAutoFit/>
          </a:bodyPr>
          <a:lstStyle/>
          <a:p>
            <a:r>
              <a:rPr lang="en-US" sz="2400" dirty="0" smtClean="0"/>
              <a:t>-Connections to the </a:t>
            </a:r>
            <a:r>
              <a:rPr lang="en-US" sz="2400" i="1" u="sng" dirty="0" smtClean="0"/>
              <a:t>charged Higgs</a:t>
            </a:r>
          </a:p>
          <a:p>
            <a:r>
              <a:rPr lang="en-US" sz="2400" i="1" dirty="0" smtClean="0"/>
              <a:t>-</a:t>
            </a:r>
            <a:r>
              <a:rPr lang="en-US" sz="2400" dirty="0" smtClean="0"/>
              <a:t>Rare B Decays + </a:t>
            </a:r>
            <a:r>
              <a:rPr lang="en-US" sz="2400" u="sng" dirty="0" smtClean="0"/>
              <a:t>NP</a:t>
            </a:r>
            <a:endParaRPr lang="en-US" sz="2400" u="sng" dirty="0"/>
          </a:p>
        </p:txBody>
      </p:sp>
      <p:sp>
        <p:nvSpPr>
          <p:cNvPr id="10" name="TextBox 9"/>
          <p:cNvSpPr txBox="1"/>
          <p:nvPr/>
        </p:nvSpPr>
        <p:spPr>
          <a:xfrm>
            <a:off x="768227" y="6098468"/>
            <a:ext cx="2617875" cy="369332"/>
          </a:xfrm>
          <a:prstGeom prst="rect">
            <a:avLst/>
          </a:prstGeom>
          <a:noFill/>
        </p:spPr>
        <p:txBody>
          <a:bodyPr wrap="square" rtlCol="0">
            <a:spAutoFit/>
          </a:bodyPr>
          <a:lstStyle/>
          <a:p>
            <a:r>
              <a:rPr lang="en-US" dirty="0" smtClean="0"/>
              <a:t>KEK in Tsukuba, Japan</a:t>
            </a:r>
            <a:endParaRPr lang="en-US" dirty="0"/>
          </a:p>
        </p:txBody>
      </p:sp>
      <p:sp>
        <p:nvSpPr>
          <p:cNvPr id="12" name="TextBox 11"/>
          <p:cNvSpPr txBox="1"/>
          <p:nvPr/>
        </p:nvSpPr>
        <p:spPr>
          <a:xfrm>
            <a:off x="3598335" y="4497654"/>
            <a:ext cx="5493296" cy="954107"/>
          </a:xfrm>
          <a:prstGeom prst="rect">
            <a:avLst/>
          </a:prstGeom>
          <a:noFill/>
        </p:spPr>
        <p:txBody>
          <a:bodyPr wrap="square" rtlCol="0">
            <a:spAutoFit/>
          </a:bodyPr>
          <a:lstStyle/>
          <a:p>
            <a:r>
              <a:rPr lang="en-US" sz="2800" i="1" dirty="0" smtClean="0"/>
              <a:t>Flavor Physics, The Next Generation:</a:t>
            </a:r>
          </a:p>
          <a:p>
            <a:r>
              <a:rPr lang="en-US" sz="2800" u="sng" dirty="0" smtClean="0">
                <a:solidFill>
                  <a:srgbClr val="FF0000"/>
                </a:solidFill>
              </a:rPr>
              <a:t>Belle II </a:t>
            </a:r>
            <a:r>
              <a:rPr lang="en-US" sz="2800" i="1" u="sng" dirty="0" smtClean="0"/>
              <a:t>and the </a:t>
            </a:r>
            <a:r>
              <a:rPr lang="en-US" sz="2800" i="1" u="sng" dirty="0" err="1" smtClean="0"/>
              <a:t>LHCb</a:t>
            </a:r>
            <a:r>
              <a:rPr lang="en-US" sz="2800" i="1" u="sng" dirty="0" smtClean="0"/>
              <a:t> upgrade</a:t>
            </a:r>
            <a:endParaRPr lang="en-US" sz="2800" i="1" u="sng" dirty="0"/>
          </a:p>
        </p:txBody>
      </p:sp>
      <p:sp>
        <p:nvSpPr>
          <p:cNvPr id="14" name="TextBox 13"/>
          <p:cNvSpPr txBox="1"/>
          <p:nvPr/>
        </p:nvSpPr>
        <p:spPr>
          <a:xfrm>
            <a:off x="3438471" y="5792536"/>
            <a:ext cx="5705529" cy="923330"/>
          </a:xfrm>
          <a:prstGeom prst="rect">
            <a:avLst/>
          </a:prstGeom>
          <a:noFill/>
        </p:spPr>
        <p:txBody>
          <a:bodyPr wrap="square" rtlCol="0">
            <a:spAutoFit/>
          </a:bodyPr>
          <a:lstStyle/>
          <a:p>
            <a:r>
              <a:rPr lang="en-US" dirty="0" smtClean="0"/>
              <a:t>Apologies: I have borrowed slides from many excellent physicists and will aim for the “big picture” but skip most details.</a:t>
            </a:r>
            <a:endParaRPr lang="en-US" dirty="0"/>
          </a:p>
        </p:txBody>
      </p:sp>
      <p:sp>
        <p:nvSpPr>
          <p:cNvPr id="7" name="Rectangle 6"/>
          <p:cNvSpPr/>
          <p:nvPr/>
        </p:nvSpPr>
        <p:spPr>
          <a:xfrm>
            <a:off x="4047278" y="1651709"/>
            <a:ext cx="4498412" cy="283748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lide Number Placeholder 12"/>
          <p:cNvSpPr>
            <a:spLocks noGrp="1"/>
          </p:cNvSpPr>
          <p:nvPr>
            <p:ph type="sldNum" sz="quarter" idx="12"/>
          </p:nvPr>
        </p:nvSpPr>
        <p:spPr>
          <a:xfrm>
            <a:off x="6869290" y="6519527"/>
            <a:ext cx="2133600" cy="365125"/>
          </a:xfrm>
        </p:spPr>
        <p:txBody>
          <a:bodyPr/>
          <a:lstStyle/>
          <a:p>
            <a:fld id="{F16D68EC-1E92-5F40-99CB-2855E5FF9889}" type="slidenum">
              <a:rPr lang="en-US" smtClean="0"/>
              <a:pPr/>
              <a:t>1</a:t>
            </a:fld>
            <a:endParaRPr lang="en-US" dirty="0"/>
          </a:p>
        </p:txBody>
      </p:sp>
      <p:pic>
        <p:nvPicPr>
          <p:cNvPr id="15" name="図 7" descr="SuperKEKB_figure_2E.jpg"/>
          <p:cNvPicPr/>
          <p:nvPr/>
        </p:nvPicPr>
        <p:blipFill rotWithShape="1">
          <a:blip r:embed="rId4" cstate="print">
            <a:extLst>
              <a:ext uri="{28A0092B-C50C-407E-A947-70E740481C1C}">
                <a14:useLocalDpi xmlns:a14="http://schemas.microsoft.com/office/drawing/2010/main"/>
              </a:ext>
            </a:extLst>
          </a:blip>
          <a:srcRect/>
          <a:stretch/>
        </p:blipFill>
        <p:spPr>
          <a:xfrm>
            <a:off x="355601" y="1366560"/>
            <a:ext cx="3431168" cy="2420246"/>
          </a:xfrm>
          <a:prstGeom prst="rect">
            <a:avLst/>
          </a:prstGeom>
        </p:spPr>
      </p:pic>
    </p:spTree>
    <p:extLst>
      <p:ext uri="{BB962C8B-B14F-4D97-AF65-F5344CB8AC3E}">
        <p14:creationId xmlns:p14="http://schemas.microsoft.com/office/powerpoint/2010/main" val="1216420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28356" y="1083405"/>
            <a:ext cx="4680585" cy="4077970"/>
          </a:xfrm>
          <a:prstGeom prst="rect">
            <a:avLst/>
          </a:prstGeom>
        </p:spPr>
      </p:pic>
      <p:sp>
        <p:nvSpPr>
          <p:cNvPr id="5" name="TextBox 4"/>
          <p:cNvSpPr txBox="1"/>
          <p:nvPr/>
        </p:nvSpPr>
        <p:spPr>
          <a:xfrm>
            <a:off x="291666" y="5838483"/>
            <a:ext cx="4325213" cy="830997"/>
          </a:xfrm>
          <a:prstGeom prst="rect">
            <a:avLst/>
          </a:prstGeom>
          <a:noFill/>
        </p:spPr>
        <p:txBody>
          <a:bodyPr wrap="square" rtlCol="0">
            <a:spAutoFit/>
          </a:bodyPr>
          <a:lstStyle/>
          <a:p>
            <a:r>
              <a:rPr lang="en-US" sz="2400" dirty="0" smtClean="0"/>
              <a:t>Looks good </a:t>
            </a:r>
          </a:p>
          <a:p>
            <a:r>
              <a:rPr lang="en-US" sz="2400" dirty="0" smtClean="0"/>
              <a:t>(except for an issue with |</a:t>
            </a:r>
            <a:r>
              <a:rPr lang="en-US" sz="2400" dirty="0" err="1" smtClean="0"/>
              <a:t>V</a:t>
            </a:r>
            <a:r>
              <a:rPr lang="en-US" sz="2400" baseline="-25000" dirty="0" err="1" smtClean="0"/>
              <a:t>ub</a:t>
            </a:r>
            <a:r>
              <a:rPr lang="en-US" sz="2400" baseline="-25000" dirty="0"/>
              <a:t> </a:t>
            </a:r>
            <a:r>
              <a:rPr lang="en-US" sz="2400" dirty="0" smtClean="0"/>
              <a:t>|)</a:t>
            </a:r>
            <a:endParaRPr lang="en-US" sz="2400" dirty="0"/>
          </a:p>
        </p:txBody>
      </p:sp>
      <p:sp>
        <p:nvSpPr>
          <p:cNvPr id="6" name="TextBox 5"/>
          <p:cNvSpPr txBox="1"/>
          <p:nvPr/>
        </p:nvSpPr>
        <p:spPr>
          <a:xfrm>
            <a:off x="4604619" y="5469152"/>
            <a:ext cx="4429141" cy="1200328"/>
          </a:xfrm>
          <a:prstGeom prst="rect">
            <a:avLst/>
          </a:prstGeom>
          <a:noFill/>
        </p:spPr>
        <p:txBody>
          <a:bodyPr wrap="square" rtlCol="0">
            <a:spAutoFit/>
          </a:bodyPr>
          <a:lstStyle/>
          <a:p>
            <a:r>
              <a:rPr lang="en-US" sz="2400" dirty="0" smtClean="0"/>
              <a:t>But a 10-20% NP amplitude in </a:t>
            </a:r>
            <a:r>
              <a:rPr lang="en-US" sz="2400" dirty="0" err="1" smtClean="0"/>
              <a:t>B</a:t>
            </a:r>
            <a:r>
              <a:rPr lang="en-US" sz="2400" baseline="-25000" dirty="0" err="1" smtClean="0"/>
              <a:t>d</a:t>
            </a:r>
            <a:r>
              <a:rPr lang="en-US" sz="2400" dirty="0" smtClean="0"/>
              <a:t> mixing is perfectly compatible with all current data</a:t>
            </a:r>
            <a:r>
              <a:rPr lang="en-US" dirty="0" smtClean="0"/>
              <a:t>.</a:t>
            </a:r>
            <a:endParaRPr lang="en-US" dirty="0"/>
          </a:p>
        </p:txBody>
      </p:sp>
      <p:sp>
        <p:nvSpPr>
          <p:cNvPr id="7" name="TextBox 6"/>
          <p:cNvSpPr txBox="1"/>
          <p:nvPr/>
        </p:nvSpPr>
        <p:spPr>
          <a:xfrm>
            <a:off x="649407" y="158733"/>
            <a:ext cx="7615745" cy="523220"/>
          </a:xfrm>
          <a:prstGeom prst="rect">
            <a:avLst/>
          </a:prstGeom>
          <a:noFill/>
        </p:spPr>
        <p:txBody>
          <a:bodyPr wrap="square" rtlCol="0">
            <a:spAutoFit/>
          </a:bodyPr>
          <a:lstStyle/>
          <a:p>
            <a:r>
              <a:rPr lang="en-US" sz="2800" dirty="0" smtClean="0"/>
              <a:t>Results from Global Fits to Data (</a:t>
            </a:r>
            <a:r>
              <a:rPr lang="en-US" sz="2800" dirty="0" err="1" smtClean="0"/>
              <a:t>CKMFitter</a:t>
            </a:r>
            <a:r>
              <a:rPr lang="en-US" sz="2800" dirty="0" smtClean="0"/>
              <a:t> Group)</a:t>
            </a:r>
            <a:endParaRPr lang="en-US" sz="2800" dirty="0"/>
          </a:p>
        </p:txBody>
      </p:sp>
      <p:sp>
        <p:nvSpPr>
          <p:cNvPr id="8" name="TextBox 7"/>
          <p:cNvSpPr txBox="1"/>
          <p:nvPr/>
        </p:nvSpPr>
        <p:spPr>
          <a:xfrm>
            <a:off x="291666" y="681953"/>
            <a:ext cx="3719179" cy="1569660"/>
          </a:xfrm>
          <a:prstGeom prst="rect">
            <a:avLst/>
          </a:prstGeom>
          <a:noFill/>
        </p:spPr>
        <p:txBody>
          <a:bodyPr wrap="square" rtlCol="0">
            <a:spAutoFit/>
          </a:bodyPr>
          <a:lstStyle/>
          <a:p>
            <a:r>
              <a:rPr lang="en-US" dirty="0" smtClean="0"/>
              <a:t>Great progress on ϕ</a:t>
            </a:r>
            <a:r>
              <a:rPr lang="en-US" baseline="-25000" dirty="0" smtClean="0"/>
              <a:t>3</a:t>
            </a:r>
            <a:r>
              <a:rPr lang="en-US" dirty="0" smtClean="0"/>
              <a:t> or </a:t>
            </a:r>
            <a:r>
              <a:rPr lang="en-US" dirty="0" err="1" smtClean="0"/>
              <a:t>γ</a:t>
            </a:r>
            <a:r>
              <a:rPr lang="en-US" dirty="0" smtClean="0"/>
              <a:t> (first from B factories and now in the last two years from </a:t>
            </a:r>
            <a:r>
              <a:rPr lang="en-US" dirty="0" err="1" smtClean="0"/>
              <a:t>LHCb</a:t>
            </a:r>
            <a:r>
              <a:rPr lang="en-US" dirty="0" smtClean="0"/>
              <a:t>)</a:t>
            </a:r>
            <a:r>
              <a:rPr lang="en-US" sz="2000" u="sng" dirty="0" smtClean="0"/>
              <a:t>. </a:t>
            </a:r>
            <a:r>
              <a:rPr lang="en-US" sz="2000" i="1" u="sng" dirty="0" smtClean="0"/>
              <a:t>These measure the phase of </a:t>
            </a:r>
            <a:r>
              <a:rPr lang="en-US" sz="2000" i="1" u="sng" dirty="0" err="1" smtClean="0"/>
              <a:t>V</a:t>
            </a:r>
            <a:r>
              <a:rPr lang="en-US" sz="2000" i="1" u="sng" baseline="-25000" dirty="0" err="1" smtClean="0"/>
              <a:t>ub</a:t>
            </a:r>
            <a:r>
              <a:rPr lang="en-US" sz="2000" i="1" u="sng" baseline="-25000" dirty="0" smtClean="0"/>
              <a:t> </a:t>
            </a:r>
            <a:r>
              <a:rPr lang="en-US" sz="2000" u="sng" dirty="0" smtClean="0"/>
              <a:t> </a:t>
            </a:r>
            <a:r>
              <a:rPr lang="en-US" sz="2000" dirty="0" smtClean="0"/>
              <a:t>[CKM2014, K. </a:t>
            </a:r>
            <a:r>
              <a:rPr lang="en-US" sz="2000" dirty="0" err="1" smtClean="0"/>
              <a:t>Trabelsi’s</a:t>
            </a:r>
            <a:r>
              <a:rPr lang="en-US" sz="2000" dirty="0" smtClean="0"/>
              <a:t> review: ±7</a:t>
            </a:r>
            <a:r>
              <a:rPr lang="en-US" sz="2000" baseline="30000" dirty="0" smtClean="0"/>
              <a:t>0</a:t>
            </a:r>
            <a:r>
              <a:rPr lang="en-US" sz="2000" dirty="0" smtClean="0"/>
              <a:t>]</a:t>
            </a:r>
            <a:endParaRPr lang="en-US" sz="2000" dirty="0"/>
          </a:p>
        </p:txBody>
      </p:sp>
      <p:sp>
        <p:nvSpPr>
          <p:cNvPr id="2" name="TextBox 1"/>
          <p:cNvSpPr txBox="1"/>
          <p:nvPr/>
        </p:nvSpPr>
        <p:spPr>
          <a:xfrm>
            <a:off x="5584314" y="4976709"/>
            <a:ext cx="2496607" cy="369332"/>
          </a:xfrm>
          <a:prstGeom prst="rect">
            <a:avLst/>
          </a:prstGeom>
          <a:noFill/>
        </p:spPr>
        <p:txBody>
          <a:bodyPr wrap="square" rtlCol="0">
            <a:spAutoFit/>
          </a:bodyPr>
          <a:lstStyle/>
          <a:p>
            <a:r>
              <a:rPr lang="en-US" dirty="0" smtClean="0"/>
              <a:t>NP/SM  amplitude ratio</a:t>
            </a:r>
            <a:endParaRPr lang="en-US" dirty="0"/>
          </a:p>
        </p:txBody>
      </p:sp>
      <p:sp>
        <p:nvSpPr>
          <p:cNvPr id="9" name="TextBox 8"/>
          <p:cNvSpPr txBox="1"/>
          <p:nvPr/>
        </p:nvSpPr>
        <p:spPr>
          <a:xfrm>
            <a:off x="3960495" y="2199104"/>
            <a:ext cx="989423" cy="646331"/>
          </a:xfrm>
          <a:prstGeom prst="rect">
            <a:avLst/>
          </a:prstGeom>
          <a:noFill/>
        </p:spPr>
        <p:txBody>
          <a:bodyPr wrap="square" rtlCol="0">
            <a:spAutoFit/>
          </a:bodyPr>
          <a:lstStyle/>
          <a:p>
            <a:r>
              <a:rPr lang="en-US" dirty="0" smtClean="0"/>
              <a:t>NP Phase</a:t>
            </a:r>
            <a:endParaRPr lang="en-US" dirty="0"/>
          </a:p>
        </p:txBody>
      </p:sp>
      <p:sp>
        <p:nvSpPr>
          <p:cNvPr id="10" name="TextBox 9"/>
          <p:cNvSpPr txBox="1"/>
          <p:nvPr/>
        </p:nvSpPr>
        <p:spPr>
          <a:xfrm>
            <a:off x="5256447" y="681953"/>
            <a:ext cx="2824474" cy="646331"/>
          </a:xfrm>
          <a:prstGeom prst="rect">
            <a:avLst/>
          </a:prstGeom>
          <a:noFill/>
        </p:spPr>
        <p:txBody>
          <a:bodyPr wrap="square" rtlCol="0">
            <a:spAutoFit/>
          </a:bodyPr>
          <a:lstStyle/>
          <a:p>
            <a:r>
              <a:rPr lang="en-US" dirty="0" smtClean="0"/>
              <a:t> Similar results from UTFIT as well from G. Eigen et al.</a:t>
            </a:r>
            <a:endParaRPr lang="en-US" dirty="0"/>
          </a:p>
        </p:txBody>
      </p:sp>
      <p:sp>
        <p:nvSpPr>
          <p:cNvPr id="11" name="Rectangle 10"/>
          <p:cNvSpPr/>
          <p:nvPr/>
        </p:nvSpPr>
        <p:spPr>
          <a:xfrm>
            <a:off x="4616879" y="5447959"/>
            <a:ext cx="4194083" cy="120032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11"/>
          <p:cNvSpPr>
            <a:spLocks noGrp="1"/>
          </p:cNvSpPr>
          <p:nvPr>
            <p:ph type="sldNum" sz="quarter" idx="12"/>
          </p:nvPr>
        </p:nvSpPr>
        <p:spPr>
          <a:xfrm>
            <a:off x="7010399" y="6446808"/>
            <a:ext cx="2133600" cy="365125"/>
          </a:xfrm>
        </p:spPr>
        <p:txBody>
          <a:bodyPr/>
          <a:lstStyle/>
          <a:p>
            <a:fld id="{F16D68EC-1E92-5F40-99CB-2855E5FF9889}" type="slidenum">
              <a:rPr lang="en-US" smtClean="0"/>
              <a:pPr/>
              <a:t>10</a:t>
            </a:fld>
            <a:endParaRPr lang="en-US" dirty="0"/>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285080"/>
            <a:ext cx="3960495" cy="3611643"/>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85379" y="1016471"/>
            <a:ext cx="4223562" cy="3657928"/>
          </a:xfrm>
          <a:prstGeom prst="rect">
            <a:avLst/>
          </a:prstGeom>
        </p:spPr>
      </p:pic>
      <p:sp>
        <p:nvSpPr>
          <p:cNvPr id="14" name="TextBox 13"/>
          <p:cNvSpPr txBox="1"/>
          <p:nvPr/>
        </p:nvSpPr>
        <p:spPr>
          <a:xfrm>
            <a:off x="5256447" y="3860800"/>
            <a:ext cx="2682874" cy="369332"/>
          </a:xfrm>
          <a:prstGeom prst="rect">
            <a:avLst/>
          </a:prstGeom>
          <a:noFill/>
        </p:spPr>
        <p:txBody>
          <a:bodyPr wrap="square" rtlCol="0">
            <a:spAutoFit/>
          </a:bodyPr>
          <a:lstStyle/>
          <a:p>
            <a:r>
              <a:rPr lang="en-US" dirty="0" smtClean="0"/>
              <a:t>Extrapolation to 50 ab</a:t>
            </a:r>
            <a:r>
              <a:rPr lang="en-US" baseline="30000" dirty="0" smtClean="0"/>
              <a:t>-1</a:t>
            </a:r>
            <a:endParaRPr lang="en-US" dirty="0"/>
          </a:p>
        </p:txBody>
      </p:sp>
    </p:spTree>
    <p:extLst>
      <p:ext uri="{BB962C8B-B14F-4D97-AF65-F5344CB8AC3E}">
        <p14:creationId xmlns:p14="http://schemas.microsoft.com/office/powerpoint/2010/main" val="1711267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03200"/>
            <a:ext cx="9144000" cy="6433212"/>
          </a:xfrm>
          <a:prstGeom prst="rect">
            <a:avLst/>
          </a:prstGeom>
        </p:spPr>
      </p:pic>
      <p:sp>
        <p:nvSpPr>
          <p:cNvPr id="2" name="Slide Number Placeholder 1"/>
          <p:cNvSpPr>
            <a:spLocks noGrp="1"/>
          </p:cNvSpPr>
          <p:nvPr>
            <p:ph type="sldNum" sz="quarter" idx="12"/>
          </p:nvPr>
        </p:nvSpPr>
        <p:spPr/>
        <p:txBody>
          <a:bodyPr/>
          <a:lstStyle/>
          <a:p>
            <a:fld id="{F16D68EC-1E92-5F40-99CB-2855E5FF9889}" type="slidenum">
              <a:rPr lang="en-US" smtClean="0"/>
              <a:pPr/>
              <a:t>100</a:t>
            </a:fld>
            <a:endParaRPr lang="en-US"/>
          </a:p>
        </p:txBody>
      </p:sp>
      <p:sp>
        <p:nvSpPr>
          <p:cNvPr id="4" name="TextBox 3"/>
          <p:cNvSpPr txBox="1"/>
          <p:nvPr/>
        </p:nvSpPr>
        <p:spPr>
          <a:xfrm>
            <a:off x="2584824" y="203200"/>
            <a:ext cx="4303059" cy="400110"/>
          </a:xfrm>
          <a:prstGeom prst="rect">
            <a:avLst/>
          </a:prstGeom>
          <a:noFill/>
        </p:spPr>
        <p:txBody>
          <a:bodyPr wrap="square" rtlCol="0">
            <a:spAutoFit/>
          </a:bodyPr>
          <a:lstStyle/>
          <a:p>
            <a:r>
              <a:rPr lang="en-US" sz="2000" dirty="0" smtClean="0"/>
              <a:t>Discussed in </a:t>
            </a:r>
            <a:r>
              <a:rPr lang="en-US" sz="2000" dirty="0" err="1" smtClean="0"/>
              <a:t>Nakada</a:t>
            </a:r>
            <a:r>
              <a:rPr lang="en-US" sz="2000" dirty="0" smtClean="0"/>
              <a:t>-san’s talk</a:t>
            </a:r>
            <a:endParaRPr lang="en-US" sz="2000" dirty="0"/>
          </a:p>
        </p:txBody>
      </p:sp>
    </p:spTree>
    <p:extLst>
      <p:ext uri="{BB962C8B-B14F-4D97-AF65-F5344CB8AC3E}">
        <p14:creationId xmlns:p14="http://schemas.microsoft.com/office/powerpoint/2010/main" val="271443334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45882"/>
            <a:ext cx="9144000" cy="5560879"/>
          </a:xfrm>
          <a:prstGeom prst="rect">
            <a:avLst/>
          </a:prstGeom>
        </p:spPr>
      </p:pic>
      <p:sp>
        <p:nvSpPr>
          <p:cNvPr id="2" name="Right Arrow 1"/>
          <p:cNvSpPr/>
          <p:nvPr/>
        </p:nvSpPr>
        <p:spPr>
          <a:xfrm>
            <a:off x="3393649" y="1170697"/>
            <a:ext cx="1071679" cy="2976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a:off x="3393649" y="3803386"/>
            <a:ext cx="1071679" cy="2976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a:off x="3393649" y="6105095"/>
            <a:ext cx="1071679" cy="2976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010400" y="6492875"/>
            <a:ext cx="2133600" cy="365125"/>
          </a:xfrm>
        </p:spPr>
        <p:txBody>
          <a:bodyPr/>
          <a:lstStyle/>
          <a:p>
            <a:fld id="{F16D68EC-1E92-5F40-99CB-2855E5FF9889}" type="slidenum">
              <a:rPr lang="en-US" smtClean="0"/>
              <a:pPr/>
              <a:t>101</a:t>
            </a:fld>
            <a:endParaRPr lang="en-US" dirty="0"/>
          </a:p>
        </p:txBody>
      </p:sp>
      <p:sp>
        <p:nvSpPr>
          <p:cNvPr id="7" name="TextBox 6"/>
          <p:cNvSpPr txBox="1"/>
          <p:nvPr/>
        </p:nvSpPr>
        <p:spPr>
          <a:xfrm>
            <a:off x="104589" y="164353"/>
            <a:ext cx="9144000" cy="584776"/>
          </a:xfrm>
          <a:prstGeom prst="rect">
            <a:avLst/>
          </a:prstGeom>
          <a:noFill/>
        </p:spPr>
        <p:txBody>
          <a:bodyPr wrap="square" rtlCol="0">
            <a:spAutoFit/>
          </a:bodyPr>
          <a:lstStyle/>
          <a:p>
            <a:r>
              <a:rPr lang="en-US" sz="3200" dirty="0" err="1" smtClean="0"/>
              <a:t>LHCb</a:t>
            </a:r>
            <a:r>
              <a:rPr lang="en-US" sz="3200" dirty="0" smtClean="0"/>
              <a:t> Upgrade: </a:t>
            </a:r>
            <a:r>
              <a:rPr lang="en-US" sz="3200" i="1" dirty="0" smtClean="0"/>
              <a:t>Key Feature </a:t>
            </a:r>
            <a:r>
              <a:rPr lang="en-US" sz="3200" dirty="0" smtClean="0"/>
              <a:t>is Trigger-less readout</a:t>
            </a:r>
            <a:endParaRPr lang="en-US" sz="3200" dirty="0"/>
          </a:p>
        </p:txBody>
      </p:sp>
    </p:spTree>
    <p:extLst>
      <p:ext uri="{BB962C8B-B14F-4D97-AF65-F5344CB8AC3E}">
        <p14:creationId xmlns:p14="http://schemas.microsoft.com/office/powerpoint/2010/main" val="225828904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062441"/>
            <a:ext cx="9144000" cy="4655092"/>
          </a:xfrm>
          <a:prstGeom prst="rect">
            <a:avLst/>
          </a:prstGeom>
        </p:spPr>
      </p:pic>
      <p:sp>
        <p:nvSpPr>
          <p:cNvPr id="2" name="TextBox 1"/>
          <p:cNvSpPr txBox="1"/>
          <p:nvPr/>
        </p:nvSpPr>
        <p:spPr>
          <a:xfrm>
            <a:off x="5474788" y="1107895"/>
            <a:ext cx="3229665" cy="400110"/>
          </a:xfrm>
          <a:prstGeom prst="rect">
            <a:avLst/>
          </a:prstGeom>
          <a:noFill/>
        </p:spPr>
        <p:txBody>
          <a:bodyPr wrap="square" rtlCol="0">
            <a:spAutoFit/>
          </a:bodyPr>
          <a:lstStyle/>
          <a:p>
            <a:r>
              <a:rPr lang="en-US" sz="2000" dirty="0" smtClean="0"/>
              <a:t>Expect (1-2) x 10</a:t>
            </a:r>
            <a:r>
              <a:rPr lang="en-US" sz="2000" baseline="30000" dirty="0" smtClean="0"/>
              <a:t>33 </a:t>
            </a:r>
            <a:r>
              <a:rPr lang="en-US" sz="2000" dirty="0" smtClean="0"/>
              <a:t>/cm</a:t>
            </a:r>
            <a:r>
              <a:rPr lang="en-US" sz="2000" baseline="30000" dirty="0" smtClean="0"/>
              <a:t>2</a:t>
            </a:r>
            <a:r>
              <a:rPr lang="en-US" sz="2000" dirty="0" smtClean="0"/>
              <a:t> /sec</a:t>
            </a:r>
            <a:endParaRPr lang="en-US" sz="2000" dirty="0"/>
          </a:p>
        </p:txBody>
      </p:sp>
      <p:sp>
        <p:nvSpPr>
          <p:cNvPr id="4" name="TextBox 3"/>
          <p:cNvSpPr txBox="1"/>
          <p:nvPr/>
        </p:nvSpPr>
        <p:spPr>
          <a:xfrm>
            <a:off x="2057078" y="1155862"/>
            <a:ext cx="2748650" cy="369332"/>
          </a:xfrm>
          <a:prstGeom prst="rect">
            <a:avLst/>
          </a:prstGeom>
          <a:noFill/>
        </p:spPr>
        <p:txBody>
          <a:bodyPr wrap="square" rtlCol="0">
            <a:spAutoFit/>
          </a:bodyPr>
          <a:lstStyle/>
          <a:p>
            <a:r>
              <a:rPr lang="en-US" dirty="0" smtClean="0"/>
              <a:t>Run at ~4 x 10</a:t>
            </a:r>
            <a:r>
              <a:rPr lang="en-US" baseline="30000" dirty="0" smtClean="0"/>
              <a:t>32 </a:t>
            </a:r>
            <a:r>
              <a:rPr lang="en-US" dirty="0" smtClean="0"/>
              <a:t>/cm</a:t>
            </a:r>
            <a:r>
              <a:rPr lang="en-US" baseline="30000" dirty="0" smtClean="0"/>
              <a:t>2</a:t>
            </a:r>
            <a:r>
              <a:rPr lang="en-US" dirty="0" smtClean="0"/>
              <a:t> /sec</a:t>
            </a:r>
            <a:endParaRPr lang="en-US" dirty="0"/>
          </a:p>
        </p:txBody>
      </p:sp>
      <p:sp>
        <p:nvSpPr>
          <p:cNvPr id="5" name="TextBox 4"/>
          <p:cNvSpPr txBox="1"/>
          <p:nvPr/>
        </p:nvSpPr>
        <p:spPr>
          <a:xfrm>
            <a:off x="2312656" y="176304"/>
            <a:ext cx="4776965" cy="646331"/>
          </a:xfrm>
          <a:prstGeom prst="rect">
            <a:avLst/>
          </a:prstGeom>
          <a:noFill/>
        </p:spPr>
        <p:txBody>
          <a:bodyPr wrap="square" rtlCol="0">
            <a:spAutoFit/>
          </a:bodyPr>
          <a:lstStyle/>
          <a:p>
            <a:r>
              <a:rPr lang="en-US" sz="3600" dirty="0" err="1" smtClean="0"/>
              <a:t>LHCb</a:t>
            </a:r>
            <a:r>
              <a:rPr lang="en-US" sz="3600" dirty="0" smtClean="0"/>
              <a:t> upgrade timeline</a:t>
            </a:r>
            <a:endParaRPr lang="en-US" sz="3600" dirty="0"/>
          </a:p>
        </p:txBody>
      </p:sp>
      <p:sp>
        <p:nvSpPr>
          <p:cNvPr id="6" name="Slide Number Placeholder 5"/>
          <p:cNvSpPr>
            <a:spLocks noGrp="1"/>
          </p:cNvSpPr>
          <p:nvPr>
            <p:ph type="sldNum" sz="quarter" idx="12"/>
          </p:nvPr>
        </p:nvSpPr>
        <p:spPr/>
        <p:txBody>
          <a:bodyPr/>
          <a:lstStyle/>
          <a:p>
            <a:fld id="{F16D68EC-1E92-5F40-99CB-2855E5FF9889}" type="slidenum">
              <a:rPr lang="en-US" smtClean="0"/>
              <a:pPr/>
              <a:t>102</a:t>
            </a:fld>
            <a:endParaRPr lang="en-US"/>
          </a:p>
        </p:txBody>
      </p:sp>
      <p:sp>
        <p:nvSpPr>
          <p:cNvPr id="7" name="TextBox 6"/>
          <p:cNvSpPr txBox="1"/>
          <p:nvPr/>
        </p:nvSpPr>
        <p:spPr>
          <a:xfrm>
            <a:off x="1197433" y="5059842"/>
            <a:ext cx="7007411" cy="523220"/>
          </a:xfrm>
          <a:prstGeom prst="rect">
            <a:avLst/>
          </a:prstGeom>
          <a:noFill/>
        </p:spPr>
        <p:txBody>
          <a:bodyPr wrap="square" rtlCol="0">
            <a:spAutoFit/>
          </a:bodyPr>
          <a:lstStyle/>
          <a:p>
            <a:r>
              <a:rPr lang="en-US" sz="2800" i="1" u="sng" dirty="0" smtClean="0">
                <a:solidFill>
                  <a:srgbClr val="FF0000"/>
                </a:solidFill>
              </a:rPr>
              <a:t>Upgraded trigger and DAQ is the key feature</a:t>
            </a:r>
            <a:endParaRPr lang="en-US" sz="2800" i="1" u="sng" dirty="0">
              <a:solidFill>
                <a:srgbClr val="FF0000"/>
              </a:solidFill>
            </a:endParaRPr>
          </a:p>
        </p:txBody>
      </p:sp>
    </p:spTree>
    <p:extLst>
      <p:ext uri="{BB962C8B-B14F-4D97-AF65-F5344CB8AC3E}">
        <p14:creationId xmlns:p14="http://schemas.microsoft.com/office/powerpoint/2010/main" val="172686957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4429"/>
          </a:xfrm>
        </p:spPr>
        <p:txBody>
          <a:bodyPr>
            <a:normAutofit/>
          </a:bodyPr>
          <a:lstStyle/>
          <a:p>
            <a:r>
              <a:rPr lang="en-US" sz="3600" u="sng" dirty="0" smtClean="0"/>
              <a:t>Belle II at IPMU in </a:t>
            </a:r>
            <a:r>
              <a:rPr lang="ja-JP" altLang="en-US" sz="3600" u="sng" dirty="0" smtClean="0"/>
              <a:t>柏の葉</a:t>
            </a:r>
            <a:r>
              <a:rPr lang="en-US" sz="3600" u="sng" dirty="0" smtClean="0"/>
              <a:t>, Japan </a:t>
            </a:r>
            <a:endParaRPr lang="en-US" sz="3600" u="sng"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103</a:t>
            </a:fld>
            <a:endParaRPr lang="en-US"/>
          </a:p>
        </p:txBody>
      </p:sp>
      <p:sp>
        <p:nvSpPr>
          <p:cNvPr id="5" name="TextBox 4"/>
          <p:cNvSpPr txBox="1"/>
          <p:nvPr/>
        </p:nvSpPr>
        <p:spPr>
          <a:xfrm>
            <a:off x="0" y="604343"/>
            <a:ext cx="7586133" cy="830997"/>
          </a:xfrm>
          <a:prstGeom prst="rect">
            <a:avLst/>
          </a:prstGeom>
          <a:noFill/>
        </p:spPr>
        <p:txBody>
          <a:bodyPr wrap="square" rtlCol="0">
            <a:spAutoFit/>
          </a:bodyPr>
          <a:lstStyle/>
          <a:p>
            <a:r>
              <a:rPr lang="en-US" sz="2400" dirty="0" smtClean="0"/>
              <a:t>Constructing two layers of the Belle II SVD detector in the clean room on the 1</a:t>
            </a:r>
            <a:r>
              <a:rPr lang="en-US" sz="2400" baseline="30000" dirty="0" smtClean="0"/>
              <a:t>st</a:t>
            </a:r>
            <a:r>
              <a:rPr lang="en-US" sz="2400" dirty="0" smtClean="0"/>
              <a:t> floor. </a:t>
            </a:r>
            <a:r>
              <a:rPr lang="en-US" sz="2400" dirty="0" err="1" smtClean="0"/>
              <a:t>Dr</a:t>
            </a:r>
            <a:r>
              <a:rPr lang="en-US" sz="2400" dirty="0" smtClean="0"/>
              <a:t> T. Higuchi is the leader.</a:t>
            </a:r>
            <a:endParaRPr lang="en-US" sz="2400" dirty="0"/>
          </a:p>
        </p:txBody>
      </p:sp>
      <p:pic>
        <p:nvPicPr>
          <p:cNvPr id="7" name="Picture 2"/>
          <p:cNvPicPr>
            <a:picLocks noChangeAspect="1" noChangeArrowheads="1"/>
          </p:cNvPicPr>
          <p:nvPr/>
        </p:nvPicPr>
        <p:blipFill>
          <a:blip r:embed="rId2" cstate="print">
            <a:lum bright="10000" contrast="20000"/>
          </a:blip>
          <a:srcRect/>
          <a:stretch>
            <a:fillRect/>
          </a:stretch>
        </p:blipFill>
        <p:spPr bwMode="auto">
          <a:xfrm>
            <a:off x="337889" y="2177145"/>
            <a:ext cx="3742690" cy="2480310"/>
          </a:xfrm>
          <a:prstGeom prst="rect">
            <a:avLst/>
          </a:prstGeom>
          <a:noFill/>
          <a:ln w="9525">
            <a:solidFill>
              <a:srgbClr val="FFC000"/>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010400" y="1008568"/>
            <a:ext cx="2133600" cy="1200329"/>
          </a:xfrm>
          <a:prstGeom prst="rect">
            <a:avLst/>
          </a:prstGeom>
          <a:noFill/>
        </p:spPr>
        <p:txBody>
          <a:bodyPr wrap="square" rtlCol="0">
            <a:spAutoFit/>
          </a:bodyPr>
          <a:lstStyle/>
          <a:p>
            <a:r>
              <a:rPr lang="en-US" dirty="0" smtClean="0"/>
              <a:t>Test Production by late Sept;</a:t>
            </a:r>
          </a:p>
          <a:p>
            <a:r>
              <a:rPr lang="en-US" dirty="0" smtClean="0"/>
              <a:t>Detector production starts ~ Nov 2015</a:t>
            </a:r>
            <a:endParaRPr lang="en-US" dirty="0"/>
          </a:p>
        </p:txBody>
      </p:sp>
      <p:pic>
        <p:nvPicPr>
          <p:cNvPr id="9" name="Picture 3" descr="E:\IPMU Photos\April 2015\Microscope pictures\100_0427\IMGP0001.JPG"/>
          <p:cNvPicPr>
            <a:picLocks noChangeAspect="1" noChangeArrowheads="1"/>
          </p:cNvPicPr>
          <p:nvPr/>
        </p:nvPicPr>
        <p:blipFill>
          <a:blip r:embed="rId3" cstate="print"/>
          <a:srcRect/>
          <a:stretch>
            <a:fillRect/>
          </a:stretch>
        </p:blipFill>
        <p:spPr bwMode="auto">
          <a:xfrm>
            <a:off x="5096933" y="2295255"/>
            <a:ext cx="3149600" cy="2362200"/>
          </a:xfrm>
          <a:prstGeom prst="rect">
            <a:avLst/>
          </a:prstGeom>
          <a:noFill/>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80579" y="5017170"/>
            <a:ext cx="4945241" cy="1339180"/>
          </a:xfrm>
          <a:prstGeom prst="rect">
            <a:avLst/>
          </a:prstGeom>
          <a:noFill/>
          <a:ln w="9525">
            <a:noFill/>
            <a:miter lim="800000"/>
            <a:headEnd/>
            <a:tailEnd/>
          </a:ln>
          <a:effectLst/>
        </p:spPr>
      </p:pic>
      <p:sp>
        <p:nvSpPr>
          <p:cNvPr id="12" name="TextBox 11"/>
          <p:cNvSpPr txBox="1"/>
          <p:nvPr/>
        </p:nvSpPr>
        <p:spPr>
          <a:xfrm>
            <a:off x="5283200" y="6407150"/>
            <a:ext cx="2963333" cy="369332"/>
          </a:xfrm>
          <a:prstGeom prst="rect">
            <a:avLst/>
          </a:prstGeom>
          <a:noFill/>
        </p:spPr>
        <p:txBody>
          <a:bodyPr wrap="square" rtlCol="0">
            <a:spAutoFit/>
          </a:bodyPr>
          <a:lstStyle/>
          <a:p>
            <a:r>
              <a:rPr lang="en-US" dirty="0" smtClean="0"/>
              <a:t>L4 mechanical prototype</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7889" y="4657455"/>
            <a:ext cx="3539490" cy="2095500"/>
          </a:xfrm>
          <a:prstGeom prst="rect">
            <a:avLst/>
          </a:prstGeom>
        </p:spPr>
      </p:pic>
      <p:sp>
        <p:nvSpPr>
          <p:cNvPr id="13" name="TextBox 12"/>
          <p:cNvSpPr txBox="1"/>
          <p:nvPr/>
        </p:nvSpPr>
        <p:spPr>
          <a:xfrm>
            <a:off x="135467" y="1666172"/>
            <a:ext cx="6553200" cy="461665"/>
          </a:xfrm>
          <a:prstGeom prst="rect">
            <a:avLst/>
          </a:prstGeom>
          <a:noFill/>
        </p:spPr>
        <p:txBody>
          <a:bodyPr wrap="square" rtlCol="0">
            <a:spAutoFit/>
          </a:bodyPr>
          <a:lstStyle/>
          <a:p>
            <a:r>
              <a:rPr lang="en-US" sz="2400" dirty="0"/>
              <a:t>Japan (Layer 6) and India/Tata Institute (Layer 4</a:t>
            </a:r>
            <a:r>
              <a:rPr lang="en-US" sz="2400" dirty="0" smtClean="0"/>
              <a:t>)</a:t>
            </a:r>
            <a:endParaRPr lang="en-US" sz="2400" dirty="0"/>
          </a:p>
        </p:txBody>
      </p:sp>
    </p:spTree>
    <p:extLst>
      <p:ext uri="{BB962C8B-B14F-4D97-AF65-F5344CB8AC3E}">
        <p14:creationId xmlns:p14="http://schemas.microsoft.com/office/powerpoint/2010/main" val="2939990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895" y="36530"/>
            <a:ext cx="8686800" cy="1143000"/>
          </a:xfrm>
        </p:spPr>
        <p:txBody>
          <a:bodyPr>
            <a:normAutofit fontScale="90000"/>
          </a:bodyPr>
          <a:lstStyle/>
          <a:p>
            <a:r>
              <a:rPr lang="en-US" dirty="0" smtClean="0"/>
              <a:t>New Reference </a:t>
            </a:r>
            <a:r>
              <a:rPr lang="en-US" i="1" dirty="0" smtClean="0"/>
              <a:t>for the Next Generation</a:t>
            </a:r>
            <a:endParaRPr lang="en-US" i="1" dirty="0"/>
          </a:p>
        </p:txBody>
      </p:sp>
      <p:sp>
        <p:nvSpPr>
          <p:cNvPr id="5" name="TextBox 4"/>
          <p:cNvSpPr txBox="1"/>
          <p:nvPr/>
        </p:nvSpPr>
        <p:spPr>
          <a:xfrm>
            <a:off x="589672" y="1179530"/>
            <a:ext cx="8097128" cy="3662541"/>
          </a:xfrm>
          <a:prstGeom prst="rect">
            <a:avLst/>
          </a:prstGeom>
          <a:noFill/>
        </p:spPr>
        <p:txBody>
          <a:bodyPr wrap="square" rtlCol="0">
            <a:spAutoFit/>
          </a:bodyPr>
          <a:lstStyle/>
          <a:p>
            <a:r>
              <a:rPr lang="en-US" sz="3200" b="1" dirty="0"/>
              <a:t>The Physics of the B Factories</a:t>
            </a:r>
          </a:p>
          <a:p>
            <a:r>
              <a:rPr lang="en-US" sz="3200" dirty="0"/>
              <a:t>http://</a:t>
            </a:r>
            <a:r>
              <a:rPr lang="en-US" sz="3200" dirty="0" err="1"/>
              <a:t>arxiv.org</a:t>
            </a:r>
            <a:r>
              <a:rPr lang="en-US" sz="3200" dirty="0"/>
              <a:t>/abs/1406.6311</a:t>
            </a:r>
            <a:endParaRPr lang="en-US" sz="3200" dirty="0" smtClean="0"/>
          </a:p>
          <a:p>
            <a:endParaRPr lang="en-US" sz="2400" dirty="0"/>
          </a:p>
          <a:p>
            <a:r>
              <a:rPr lang="en-US" sz="2400" dirty="0"/>
              <a:t>This work is on the Physics of the B Factories. Part A of this book contains a brief description of the SLAC and KEK B Factories as well as their detectors, </a:t>
            </a:r>
            <a:r>
              <a:rPr lang="en-US" sz="2400" dirty="0" err="1"/>
              <a:t>BaBar</a:t>
            </a:r>
            <a:r>
              <a:rPr lang="en-US" sz="2400" dirty="0"/>
              <a:t> and Belle, and data taking related issues. Part B discusses tools and methods used by the experiments in order to obtain results. The results themselves can be found in Part C.</a:t>
            </a:r>
          </a:p>
        </p:txBody>
      </p:sp>
      <p:sp>
        <p:nvSpPr>
          <p:cNvPr id="6" name="Rectangle 5"/>
          <p:cNvSpPr/>
          <p:nvPr/>
        </p:nvSpPr>
        <p:spPr>
          <a:xfrm>
            <a:off x="738017" y="4866765"/>
            <a:ext cx="5791283" cy="1200329"/>
          </a:xfrm>
          <a:prstGeom prst="rect">
            <a:avLst/>
          </a:prstGeom>
        </p:spPr>
        <p:txBody>
          <a:bodyPr wrap="square">
            <a:spAutoFit/>
          </a:bodyPr>
          <a:lstStyle/>
          <a:p>
            <a:r>
              <a:rPr lang="en-US" dirty="0"/>
              <a:t>Comments: 	928 pages</a:t>
            </a:r>
          </a:p>
          <a:p>
            <a:r>
              <a:rPr lang="en-US" dirty="0"/>
              <a:t>Subjects: 	High Energy Physics - Experiment (</a:t>
            </a:r>
            <a:r>
              <a:rPr lang="en-US" dirty="0" err="1"/>
              <a:t>hep</a:t>
            </a:r>
            <a:r>
              <a:rPr lang="en-US" dirty="0"/>
              <a:t>-ex); High Energy Physics - Phenomenology (</a:t>
            </a:r>
            <a:r>
              <a:rPr lang="en-US" dirty="0" err="1"/>
              <a:t>hep-ph</a:t>
            </a:r>
            <a:r>
              <a:rPr lang="en-US" dirty="0"/>
              <a:t>)</a:t>
            </a:r>
          </a:p>
          <a:p>
            <a:r>
              <a:rPr lang="en-US" dirty="0"/>
              <a:t>Report number: </a:t>
            </a:r>
            <a:r>
              <a:rPr lang="en-US" dirty="0" smtClean="0"/>
              <a:t>SLAC</a:t>
            </a:r>
            <a:r>
              <a:rPr lang="en-US" dirty="0"/>
              <a:t>-PUB-15968, KEK </a:t>
            </a:r>
            <a:r>
              <a:rPr lang="en-US" dirty="0" smtClean="0"/>
              <a:t>Preprint 2014</a:t>
            </a:r>
            <a:r>
              <a:rPr lang="en-US" dirty="0"/>
              <a:t>-</a:t>
            </a:r>
            <a:r>
              <a:rPr lang="en-US" dirty="0" smtClean="0"/>
              <a:t>3</a:t>
            </a:r>
            <a:endParaRPr lang="en-US" dirty="0"/>
          </a:p>
        </p:txBody>
      </p:sp>
      <p:sp>
        <p:nvSpPr>
          <p:cNvPr id="3" name="Slide Number Placeholder 2"/>
          <p:cNvSpPr>
            <a:spLocks noGrp="1"/>
          </p:cNvSpPr>
          <p:nvPr>
            <p:ph type="sldNum" sz="quarter" idx="12"/>
          </p:nvPr>
        </p:nvSpPr>
        <p:spPr/>
        <p:txBody>
          <a:bodyPr/>
          <a:lstStyle/>
          <a:p>
            <a:fld id="{F16D68EC-1E92-5F40-99CB-2855E5FF9889}" type="slidenum">
              <a:rPr lang="en-US" smtClean="0"/>
              <a:pPr/>
              <a:t>104</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80577" y="933165"/>
            <a:ext cx="2277688" cy="1494213"/>
          </a:xfrm>
          <a:prstGeom prst="rect">
            <a:avLst/>
          </a:prstGeom>
        </p:spPr>
      </p:pic>
    </p:spTree>
    <p:extLst>
      <p:ext uri="{BB962C8B-B14F-4D97-AF65-F5344CB8AC3E}">
        <p14:creationId xmlns:p14="http://schemas.microsoft.com/office/powerpoint/2010/main" val="3505836438"/>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105</a:t>
            </a:fld>
            <a:endParaRPr lang="en-US"/>
          </a:p>
        </p:txBody>
      </p:sp>
      <p:pic>
        <p:nvPicPr>
          <p:cNvPr id="5" name="Picture 4"/>
          <p:cNvPicPr>
            <a:picLocks noChangeAspect="1"/>
          </p:cNvPicPr>
          <p:nvPr/>
        </p:nvPicPr>
        <p:blipFill>
          <a:blip r:embed="rId2"/>
          <a:stretch>
            <a:fillRect/>
          </a:stretch>
        </p:blipFill>
        <p:spPr>
          <a:xfrm>
            <a:off x="1863912" y="0"/>
            <a:ext cx="5202962" cy="6858000"/>
          </a:xfrm>
          <a:prstGeom prst="rect">
            <a:avLst/>
          </a:prstGeom>
        </p:spPr>
      </p:pic>
    </p:spTree>
    <p:extLst>
      <p:ext uri="{BB962C8B-B14F-4D97-AF65-F5344CB8AC3E}">
        <p14:creationId xmlns:p14="http://schemas.microsoft.com/office/powerpoint/2010/main" val="134026636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434" y="269306"/>
            <a:ext cx="8210864" cy="461665"/>
          </a:xfrm>
          <a:prstGeom prst="rect">
            <a:avLst/>
          </a:prstGeom>
          <a:noFill/>
        </p:spPr>
        <p:txBody>
          <a:bodyPr wrap="square" rtlCol="0">
            <a:spAutoFit/>
          </a:bodyPr>
          <a:lstStyle/>
          <a:p>
            <a:r>
              <a:rPr lang="en-US" sz="2400" dirty="0" smtClean="0">
                <a:latin typeface="Times New Roman"/>
                <a:cs typeface="Times New Roman"/>
              </a:rPr>
              <a:t>B factories: </a:t>
            </a:r>
            <a:r>
              <a:rPr lang="en-US" sz="2400" i="1" dirty="0" smtClean="0">
                <a:latin typeface="Times New Roman"/>
                <a:cs typeface="Times New Roman"/>
              </a:rPr>
              <a:t>Check CP violation in </a:t>
            </a:r>
            <a:r>
              <a:rPr lang="en-US" sz="2400" i="1" dirty="0" err="1" smtClean="0">
                <a:latin typeface="Times New Roman"/>
                <a:cs typeface="Times New Roman"/>
              </a:rPr>
              <a:t>b</a:t>
            </a:r>
            <a:r>
              <a:rPr lang="en-US" sz="2400" i="1" dirty="0" err="1" smtClean="0">
                <a:latin typeface="Times New Roman"/>
                <a:cs typeface="Times New Roman"/>
                <a:sym typeface="Wingdings"/>
              </a:rPr>
              <a:t>c</a:t>
            </a:r>
            <a:r>
              <a:rPr lang="en-US" sz="2400" i="1" dirty="0" smtClean="0">
                <a:latin typeface="Times New Roman"/>
                <a:cs typeface="Times New Roman"/>
                <a:sym typeface="Wingdings"/>
              </a:rPr>
              <a:t> [</a:t>
            </a:r>
            <a:r>
              <a:rPr lang="en-US" sz="2400" i="1" dirty="0" err="1" smtClean="0">
                <a:latin typeface="Times New Roman"/>
                <a:cs typeface="Times New Roman"/>
                <a:sym typeface="Wingdings"/>
              </a:rPr>
              <a:t>ubar</a:t>
            </a:r>
            <a:r>
              <a:rPr lang="en-US" sz="2400" i="1" dirty="0" smtClean="0">
                <a:latin typeface="Times New Roman"/>
                <a:cs typeface="Times New Roman"/>
                <a:sym typeface="Wingdings"/>
              </a:rPr>
              <a:t> d] processes</a:t>
            </a:r>
            <a:endParaRPr lang="en-US" sz="2400" i="1" dirty="0">
              <a:latin typeface="Times New Roman"/>
              <a:cs typeface="Times New Roman"/>
            </a:endParaRPr>
          </a:p>
        </p:txBody>
      </p:sp>
      <p:sp>
        <p:nvSpPr>
          <p:cNvPr id="7" name="Slide Number Placeholder 6"/>
          <p:cNvSpPr>
            <a:spLocks noGrp="1"/>
          </p:cNvSpPr>
          <p:nvPr>
            <p:ph type="sldNum" sz="quarter" idx="12"/>
          </p:nvPr>
        </p:nvSpPr>
        <p:spPr>
          <a:xfrm>
            <a:off x="6813729" y="6492875"/>
            <a:ext cx="2133600" cy="365125"/>
          </a:xfrm>
        </p:spPr>
        <p:txBody>
          <a:bodyPr/>
          <a:lstStyle/>
          <a:p>
            <a:fld id="{F16D68EC-1E92-5F40-99CB-2855E5FF9889}" type="slidenum">
              <a:rPr lang="en-US" smtClean="0"/>
              <a:pPr/>
              <a:t>106</a:t>
            </a:fld>
            <a:endParaRPr lang="en-US" dirty="0"/>
          </a:p>
        </p:txBody>
      </p:sp>
      <p:sp>
        <p:nvSpPr>
          <p:cNvPr id="2" name="TextBox 1"/>
          <p:cNvSpPr txBox="1"/>
          <p:nvPr/>
        </p:nvSpPr>
        <p:spPr>
          <a:xfrm>
            <a:off x="1210235" y="791604"/>
            <a:ext cx="6571130" cy="523220"/>
          </a:xfrm>
          <a:prstGeom prst="rect">
            <a:avLst/>
          </a:prstGeom>
          <a:noFill/>
        </p:spPr>
        <p:txBody>
          <a:bodyPr wrap="square" rtlCol="0">
            <a:spAutoFit/>
          </a:bodyPr>
          <a:lstStyle/>
          <a:p>
            <a:r>
              <a:rPr lang="en-US" sz="2800" u="sng" dirty="0" smtClean="0"/>
              <a:t>2015: First joint </a:t>
            </a:r>
            <a:r>
              <a:rPr lang="en-US" sz="2800" u="sng" dirty="0" err="1" smtClean="0"/>
              <a:t>BaBar</a:t>
            </a:r>
            <a:r>
              <a:rPr lang="en-US" sz="2800" u="sng" dirty="0" smtClean="0"/>
              <a:t>-Belle data analysis</a:t>
            </a:r>
            <a:r>
              <a:rPr lang="en-US" u="sng" dirty="0" smtClean="0"/>
              <a:t> </a:t>
            </a:r>
            <a:endParaRPr lang="en-US" u="sng" dirty="0"/>
          </a:p>
        </p:txBody>
      </p:sp>
      <p:sp>
        <p:nvSpPr>
          <p:cNvPr id="8" name="TextBox 7"/>
          <p:cNvSpPr txBox="1"/>
          <p:nvPr/>
        </p:nvSpPr>
        <p:spPr>
          <a:xfrm>
            <a:off x="1852706" y="6027003"/>
            <a:ext cx="6364933" cy="830997"/>
          </a:xfrm>
          <a:prstGeom prst="rect">
            <a:avLst/>
          </a:prstGeom>
          <a:noFill/>
        </p:spPr>
        <p:txBody>
          <a:bodyPr wrap="square" rtlCol="0">
            <a:spAutoFit/>
          </a:bodyPr>
          <a:lstStyle/>
          <a:p>
            <a:r>
              <a:rPr lang="en-US" sz="2400" dirty="0" smtClean="0">
                <a:latin typeface="Times New Roman"/>
                <a:cs typeface="Times New Roman"/>
              </a:rPr>
              <a:t>Conclusion: CP violation in </a:t>
            </a:r>
            <a:r>
              <a:rPr lang="en-US" sz="2400" dirty="0" err="1" smtClean="0">
                <a:latin typeface="Times New Roman"/>
                <a:cs typeface="Times New Roman"/>
              </a:rPr>
              <a:t>b</a:t>
            </a:r>
            <a:r>
              <a:rPr lang="en-US" sz="2400" dirty="0" err="1" smtClean="0">
                <a:latin typeface="Times New Roman"/>
                <a:cs typeface="Times New Roman"/>
                <a:sym typeface="Wingdings"/>
              </a:rPr>
              <a:t>c</a:t>
            </a:r>
            <a:r>
              <a:rPr lang="en-US" sz="2400" dirty="0" smtClean="0">
                <a:latin typeface="Times New Roman"/>
                <a:cs typeface="Times New Roman"/>
                <a:sym typeface="Wingdings"/>
              </a:rPr>
              <a:t> </a:t>
            </a:r>
            <a:r>
              <a:rPr lang="en-US" sz="2400" dirty="0" err="1">
                <a:latin typeface="Times New Roman"/>
                <a:cs typeface="Times New Roman"/>
                <a:sym typeface="Wingdings"/>
              </a:rPr>
              <a:t>u</a:t>
            </a:r>
            <a:r>
              <a:rPr lang="en-US" sz="2400" dirty="0" err="1" smtClean="0">
                <a:latin typeface="Times New Roman"/>
                <a:cs typeface="Times New Roman"/>
                <a:sym typeface="Wingdings"/>
              </a:rPr>
              <a:t>bar</a:t>
            </a:r>
            <a:r>
              <a:rPr lang="en-US" sz="2400" dirty="0" smtClean="0">
                <a:latin typeface="Times New Roman"/>
                <a:cs typeface="Times New Roman"/>
                <a:sym typeface="Wingdings"/>
              </a:rPr>
              <a:t> d modes is the same as in </a:t>
            </a:r>
            <a:r>
              <a:rPr lang="en-US" sz="2400" dirty="0" err="1" smtClean="0">
                <a:latin typeface="Times New Roman"/>
                <a:cs typeface="Times New Roman"/>
                <a:sym typeface="Wingdings"/>
              </a:rPr>
              <a:t>bc</a:t>
            </a:r>
            <a:r>
              <a:rPr lang="en-US" sz="2400" dirty="0" smtClean="0">
                <a:latin typeface="Times New Roman"/>
                <a:cs typeface="Times New Roman"/>
                <a:sym typeface="Wingdings"/>
              </a:rPr>
              <a:t> </a:t>
            </a:r>
            <a:r>
              <a:rPr lang="en-US" sz="2400" dirty="0" err="1" smtClean="0">
                <a:latin typeface="Times New Roman"/>
                <a:cs typeface="Times New Roman"/>
                <a:sym typeface="Wingdings"/>
              </a:rPr>
              <a:t>cbar</a:t>
            </a:r>
            <a:r>
              <a:rPr lang="en-US" sz="2400" dirty="0" smtClean="0">
                <a:latin typeface="Times New Roman"/>
                <a:cs typeface="Times New Roman"/>
                <a:sym typeface="Wingdings"/>
              </a:rPr>
              <a:t> s modes (e.g. BJ/</a:t>
            </a:r>
            <a:r>
              <a:rPr lang="en-US" sz="2400" dirty="0" err="1" smtClean="0">
                <a:latin typeface="Times New Roman"/>
                <a:cs typeface="Times New Roman"/>
                <a:sym typeface="Wingdings"/>
              </a:rPr>
              <a:t>ψ</a:t>
            </a:r>
            <a:r>
              <a:rPr lang="en-US" sz="2400" dirty="0" smtClean="0">
                <a:latin typeface="Times New Roman"/>
                <a:cs typeface="Times New Roman"/>
                <a:sym typeface="Wingdings"/>
              </a:rPr>
              <a:t> K</a:t>
            </a:r>
            <a:r>
              <a:rPr lang="en-US" sz="2400" baseline="-25000" dirty="0" smtClean="0">
                <a:latin typeface="Times New Roman"/>
                <a:cs typeface="Times New Roman"/>
                <a:sym typeface="Wingdings"/>
              </a:rPr>
              <a:t>S</a:t>
            </a:r>
            <a:r>
              <a:rPr lang="en-US" sz="2400" dirty="0" smtClean="0">
                <a:latin typeface="Times New Roman"/>
                <a:cs typeface="Times New Roman"/>
                <a:sym typeface="Wingdings"/>
              </a:rPr>
              <a:t>)</a:t>
            </a:r>
            <a:endParaRPr lang="en-US" sz="2400" dirty="0">
              <a:latin typeface="Times New Roman"/>
              <a:cs typeface="Times New Roman"/>
            </a:endParaRPr>
          </a:p>
        </p:txBody>
      </p:sp>
      <p:pic>
        <p:nvPicPr>
          <p:cNvPr id="4" name="Picture 3"/>
          <p:cNvPicPr>
            <a:picLocks noChangeAspect="1"/>
          </p:cNvPicPr>
          <p:nvPr/>
        </p:nvPicPr>
        <p:blipFill>
          <a:blip r:embed="rId3"/>
          <a:stretch>
            <a:fillRect/>
          </a:stretch>
        </p:blipFill>
        <p:spPr>
          <a:xfrm>
            <a:off x="5528228" y="1314824"/>
            <a:ext cx="3485515" cy="4498340"/>
          </a:xfrm>
          <a:prstGeom prst="rect">
            <a:avLst/>
          </a:prstGeom>
        </p:spPr>
      </p:pic>
      <p:sp>
        <p:nvSpPr>
          <p:cNvPr id="5" name="TextBox 4"/>
          <p:cNvSpPr txBox="1"/>
          <p:nvPr/>
        </p:nvSpPr>
        <p:spPr>
          <a:xfrm>
            <a:off x="280198" y="5307432"/>
            <a:ext cx="4964154" cy="461665"/>
          </a:xfrm>
          <a:prstGeom prst="rect">
            <a:avLst/>
          </a:prstGeom>
          <a:noFill/>
        </p:spPr>
        <p:txBody>
          <a:bodyPr wrap="square" rtlCol="0">
            <a:spAutoFit/>
          </a:bodyPr>
          <a:lstStyle/>
          <a:p>
            <a:r>
              <a:rPr lang="en-US" sz="2400" dirty="0"/>
              <a:t>s</a:t>
            </a:r>
            <a:r>
              <a:rPr lang="en-US" sz="2400" dirty="0" smtClean="0"/>
              <a:t>in(2β</a:t>
            </a:r>
            <a:r>
              <a:rPr lang="en-US" sz="2400" baseline="-25000" dirty="0" err="1" smtClean="0"/>
              <a:t>eff</a:t>
            </a:r>
            <a:r>
              <a:rPr lang="en-US" sz="2400" dirty="0" smtClean="0"/>
              <a:t>)=0.66±0.10(stat)±0.06(sys) </a:t>
            </a:r>
            <a:endParaRPr lang="en-US" sz="2400" dirty="0"/>
          </a:p>
        </p:txBody>
      </p:sp>
      <p:sp>
        <p:nvSpPr>
          <p:cNvPr id="6" name="TextBox 5"/>
          <p:cNvSpPr txBox="1"/>
          <p:nvPr/>
        </p:nvSpPr>
        <p:spPr>
          <a:xfrm>
            <a:off x="343647" y="4107104"/>
            <a:ext cx="5184581" cy="1200328"/>
          </a:xfrm>
          <a:prstGeom prst="rect">
            <a:avLst/>
          </a:prstGeom>
          <a:noFill/>
        </p:spPr>
        <p:txBody>
          <a:bodyPr wrap="square" rtlCol="0">
            <a:spAutoFit/>
          </a:bodyPr>
          <a:lstStyle/>
          <a:p>
            <a:r>
              <a:rPr lang="en-US" sz="2400" dirty="0" smtClean="0"/>
              <a:t>Combining Belle and </a:t>
            </a:r>
            <a:r>
              <a:rPr lang="en-US" sz="2400" dirty="0" err="1" smtClean="0"/>
              <a:t>BaBar</a:t>
            </a:r>
            <a:r>
              <a:rPr lang="en-US" sz="2400" dirty="0" smtClean="0"/>
              <a:t> datasets, ~1260 signal events, obtain a 5.4σ CP violation </a:t>
            </a:r>
            <a:r>
              <a:rPr lang="en-US" sz="2400" dirty="0" err="1" smtClean="0"/>
              <a:t>signal</a:t>
            </a:r>
            <a:r>
              <a:rPr lang="en-US" sz="2400" dirty="0" err="1" smtClean="0">
                <a:sym typeface="Wingdings"/>
              </a:rPr>
              <a:t></a:t>
            </a:r>
            <a:r>
              <a:rPr lang="en-US" sz="2400" u="sng" dirty="0" err="1" smtClean="0">
                <a:sym typeface="Wingdings"/>
              </a:rPr>
              <a:t>First</a:t>
            </a:r>
            <a:r>
              <a:rPr lang="en-US" sz="2400" u="sng" dirty="0" smtClean="0">
                <a:sym typeface="Wingdings"/>
              </a:rPr>
              <a:t> observation</a:t>
            </a:r>
            <a:r>
              <a:rPr lang="en-US" sz="2400" u="sng" dirty="0" smtClean="0"/>
              <a:t>  </a:t>
            </a:r>
            <a:endParaRPr lang="en-US" sz="2400" u="sng"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67593" y="5813164"/>
            <a:ext cx="946150" cy="83820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3647" y="1483660"/>
            <a:ext cx="4407647" cy="2057400"/>
          </a:xfrm>
          <a:prstGeom prst="rect">
            <a:avLst/>
          </a:prstGeom>
        </p:spPr>
      </p:pic>
      <p:sp>
        <p:nvSpPr>
          <p:cNvPr id="13" name="TextBox 12"/>
          <p:cNvSpPr txBox="1"/>
          <p:nvPr/>
        </p:nvSpPr>
        <p:spPr>
          <a:xfrm>
            <a:off x="433301" y="3541060"/>
            <a:ext cx="4317993" cy="369332"/>
          </a:xfrm>
          <a:prstGeom prst="rect">
            <a:avLst/>
          </a:prstGeom>
          <a:noFill/>
        </p:spPr>
        <p:txBody>
          <a:bodyPr wrap="square" rtlCol="0">
            <a:spAutoFit/>
          </a:bodyPr>
          <a:lstStyle/>
          <a:p>
            <a:r>
              <a:rPr lang="en-US" dirty="0" smtClean="0"/>
              <a:t>where D</a:t>
            </a:r>
            <a:r>
              <a:rPr lang="en-US" baseline="30000" dirty="0" smtClean="0"/>
              <a:t>0 </a:t>
            </a:r>
            <a:r>
              <a:rPr lang="en-US" dirty="0" smtClean="0"/>
              <a:t>is a CP </a:t>
            </a:r>
            <a:r>
              <a:rPr lang="en-US" dirty="0" err="1" smtClean="0"/>
              <a:t>eigenstate</a:t>
            </a:r>
            <a:r>
              <a:rPr lang="en-US" dirty="0" smtClean="0"/>
              <a:t> and h</a:t>
            </a:r>
            <a:r>
              <a:rPr lang="en-US" baseline="30000" dirty="0" smtClean="0"/>
              <a:t>0</a:t>
            </a:r>
            <a:r>
              <a:rPr lang="en-US" dirty="0" smtClean="0"/>
              <a:t>=π</a:t>
            </a:r>
            <a:r>
              <a:rPr lang="en-US" baseline="30000" dirty="0" smtClean="0"/>
              <a:t>0</a:t>
            </a:r>
            <a:r>
              <a:rPr lang="en-US" dirty="0" smtClean="0"/>
              <a:t>, </a:t>
            </a:r>
            <a:r>
              <a:rPr lang="en-US" dirty="0" err="1" smtClean="0"/>
              <a:t>η</a:t>
            </a:r>
            <a:r>
              <a:rPr lang="en-US" dirty="0" smtClean="0"/>
              <a:t>, </a:t>
            </a:r>
            <a:r>
              <a:rPr lang="en-US" dirty="0" err="1" smtClean="0"/>
              <a:t>ω</a:t>
            </a:r>
            <a:endParaRPr lang="en-US" dirty="0"/>
          </a:p>
        </p:txBody>
      </p:sp>
      <p:sp>
        <p:nvSpPr>
          <p:cNvPr id="15" name="Rectangle 14"/>
          <p:cNvSpPr/>
          <p:nvPr/>
        </p:nvSpPr>
        <p:spPr>
          <a:xfrm>
            <a:off x="224118" y="4107104"/>
            <a:ext cx="5020234" cy="171993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10235" y="1364131"/>
            <a:ext cx="2808941" cy="369332"/>
          </a:xfrm>
          <a:prstGeom prst="rect">
            <a:avLst/>
          </a:prstGeom>
          <a:noFill/>
        </p:spPr>
        <p:txBody>
          <a:bodyPr wrap="square" rtlCol="0">
            <a:spAutoFit/>
          </a:bodyPr>
          <a:lstStyle/>
          <a:p>
            <a:r>
              <a:rPr lang="en-US" dirty="0" smtClean="0"/>
              <a:t>“Color-suppressed” B</a:t>
            </a:r>
            <a:r>
              <a:rPr lang="en-US" dirty="0" smtClean="0">
                <a:sym typeface="Wingdings"/>
              </a:rPr>
              <a:t></a:t>
            </a:r>
            <a:r>
              <a:rPr lang="en-US" dirty="0" smtClean="0"/>
              <a:t>D h</a:t>
            </a:r>
            <a:endParaRPr lang="en-US" dirty="0"/>
          </a:p>
        </p:txBody>
      </p:sp>
      <p:sp>
        <p:nvSpPr>
          <p:cNvPr id="14" name="TextBox 13"/>
          <p:cNvSpPr txBox="1"/>
          <p:nvPr/>
        </p:nvSpPr>
        <p:spPr>
          <a:xfrm>
            <a:off x="250317" y="5847988"/>
            <a:ext cx="1628588" cy="830997"/>
          </a:xfrm>
          <a:prstGeom prst="rect">
            <a:avLst/>
          </a:prstGeom>
          <a:noFill/>
        </p:spPr>
        <p:txBody>
          <a:bodyPr wrap="square" rtlCol="0">
            <a:spAutoFit/>
          </a:bodyPr>
          <a:lstStyle/>
          <a:p>
            <a:r>
              <a:rPr lang="en-US" sz="2400" dirty="0" smtClean="0">
                <a:solidFill>
                  <a:srgbClr val="FF0000"/>
                </a:solidFill>
              </a:rPr>
              <a:t>Phase of </a:t>
            </a:r>
            <a:r>
              <a:rPr lang="en-US" sz="2400" dirty="0" err="1" smtClean="0">
                <a:solidFill>
                  <a:srgbClr val="FF0000"/>
                </a:solidFill>
              </a:rPr>
              <a:t>V</a:t>
            </a:r>
            <a:r>
              <a:rPr lang="en-US" sz="2400" baseline="-25000" dirty="0" err="1" smtClean="0">
                <a:solidFill>
                  <a:srgbClr val="FF0000"/>
                </a:solidFill>
              </a:rPr>
              <a:t>td</a:t>
            </a:r>
            <a:r>
              <a:rPr lang="en-US" sz="2400" baseline="-25000" dirty="0" smtClean="0">
                <a:solidFill>
                  <a:srgbClr val="FF0000"/>
                </a:solidFill>
              </a:rPr>
              <a:t> </a:t>
            </a:r>
            <a:r>
              <a:rPr lang="en-US" sz="2400" dirty="0" smtClean="0">
                <a:solidFill>
                  <a:srgbClr val="FF0000"/>
                </a:solidFill>
              </a:rPr>
              <a:t>again</a:t>
            </a:r>
            <a:endParaRPr lang="en-US" sz="2400" dirty="0">
              <a:solidFill>
                <a:srgbClr val="FF0000"/>
              </a:solidFill>
            </a:endParaRPr>
          </a:p>
        </p:txBody>
      </p:sp>
      <p:sp>
        <p:nvSpPr>
          <p:cNvPr id="16" name="Rectangle 15"/>
          <p:cNvSpPr/>
          <p:nvPr/>
        </p:nvSpPr>
        <p:spPr>
          <a:xfrm>
            <a:off x="7401553" y="917708"/>
            <a:ext cx="1742447" cy="369332"/>
          </a:xfrm>
          <a:prstGeom prst="rect">
            <a:avLst/>
          </a:prstGeom>
        </p:spPr>
        <p:txBody>
          <a:bodyPr wrap="none">
            <a:spAutoFit/>
          </a:bodyPr>
          <a:lstStyle/>
          <a:p>
            <a:r>
              <a:rPr lang="en-US" dirty="0"/>
              <a:t>M. </a:t>
            </a:r>
            <a:r>
              <a:rPr lang="en-US" dirty="0" err="1"/>
              <a:t>Rohrken</a:t>
            </a:r>
            <a:r>
              <a:rPr lang="en-US" dirty="0"/>
              <a:t> et al</a:t>
            </a:r>
          </a:p>
        </p:txBody>
      </p:sp>
    </p:spTree>
    <p:extLst>
      <p:ext uri="{BB962C8B-B14F-4D97-AF65-F5344CB8AC3E}">
        <p14:creationId xmlns:p14="http://schemas.microsoft.com/office/powerpoint/2010/main" val="2541537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2532"/>
            <a:ext cx="8229600" cy="1143000"/>
          </a:xfrm>
        </p:spPr>
        <p:txBody>
          <a:bodyPr/>
          <a:lstStyle/>
          <a:p>
            <a:r>
              <a:rPr lang="en-US" dirty="0" smtClean="0"/>
              <a:t>More backup</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107</a:t>
            </a:fld>
            <a:endParaRPr lang="en-US"/>
          </a:p>
        </p:txBody>
      </p:sp>
    </p:spTree>
    <p:extLst>
      <p:ext uri="{BB962C8B-B14F-4D97-AF65-F5344CB8AC3E}">
        <p14:creationId xmlns:p14="http://schemas.microsoft.com/office/powerpoint/2010/main" val="87340766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9734" y="2293620"/>
            <a:ext cx="6263640" cy="4564380"/>
          </a:xfrm>
          <a:prstGeom prst="rect">
            <a:avLst/>
          </a:prstGeom>
        </p:spPr>
      </p:pic>
      <p:pic>
        <p:nvPicPr>
          <p:cNvPr id="3" name="Picture 2"/>
          <p:cNvPicPr>
            <a:picLocks noChangeAspect="1"/>
          </p:cNvPicPr>
          <p:nvPr/>
        </p:nvPicPr>
        <p:blipFill>
          <a:blip r:embed="rId3"/>
          <a:stretch>
            <a:fillRect/>
          </a:stretch>
        </p:blipFill>
        <p:spPr>
          <a:xfrm>
            <a:off x="2854678" y="109220"/>
            <a:ext cx="3632200" cy="2184400"/>
          </a:xfrm>
          <a:prstGeom prst="rect">
            <a:avLst/>
          </a:prstGeom>
        </p:spPr>
      </p:pic>
      <p:sp>
        <p:nvSpPr>
          <p:cNvPr id="4" name="TextBox 3"/>
          <p:cNvSpPr txBox="1"/>
          <p:nvPr/>
        </p:nvSpPr>
        <p:spPr>
          <a:xfrm>
            <a:off x="0" y="552229"/>
            <a:ext cx="2883719" cy="830997"/>
          </a:xfrm>
          <a:prstGeom prst="rect">
            <a:avLst/>
          </a:prstGeom>
          <a:noFill/>
        </p:spPr>
        <p:txBody>
          <a:bodyPr wrap="square" rtlCol="0">
            <a:spAutoFit/>
          </a:bodyPr>
          <a:lstStyle/>
          <a:p>
            <a:r>
              <a:rPr lang="en-US" sz="2400" dirty="0" smtClean="0"/>
              <a:t>But </a:t>
            </a:r>
            <a:r>
              <a:rPr lang="en-US" sz="2400" dirty="0" err="1" smtClean="0"/>
              <a:t>LHCb</a:t>
            </a:r>
            <a:r>
              <a:rPr lang="en-US" sz="2400" dirty="0" smtClean="0"/>
              <a:t> dominates on these B</a:t>
            </a:r>
            <a:r>
              <a:rPr lang="en-US" sz="2400" baseline="-25000" dirty="0" smtClean="0"/>
              <a:t>S</a:t>
            </a:r>
            <a:r>
              <a:rPr lang="en-US" sz="2400" dirty="0" smtClean="0"/>
              <a:t> modes</a:t>
            </a:r>
            <a:endParaRPr lang="en-US" sz="2400" dirty="0"/>
          </a:p>
        </p:txBody>
      </p:sp>
      <p:sp>
        <p:nvSpPr>
          <p:cNvPr id="5" name="Slide Number Placeholder 4"/>
          <p:cNvSpPr>
            <a:spLocks noGrp="1"/>
          </p:cNvSpPr>
          <p:nvPr>
            <p:ph type="sldNum" sz="quarter" idx="12"/>
          </p:nvPr>
        </p:nvSpPr>
        <p:spPr/>
        <p:txBody>
          <a:bodyPr/>
          <a:lstStyle/>
          <a:p>
            <a:fld id="{F16D68EC-1E92-5F40-99CB-2855E5FF9889}" type="slidenum">
              <a:rPr lang="en-US" smtClean="0"/>
              <a:pPr/>
              <a:t>108</a:t>
            </a:fld>
            <a:endParaRPr lang="en-US"/>
          </a:p>
        </p:txBody>
      </p:sp>
      <p:sp>
        <p:nvSpPr>
          <p:cNvPr id="6" name="TextBox 5"/>
          <p:cNvSpPr txBox="1"/>
          <p:nvPr/>
        </p:nvSpPr>
        <p:spPr>
          <a:xfrm>
            <a:off x="6553200" y="267368"/>
            <a:ext cx="2590800" cy="369332"/>
          </a:xfrm>
          <a:prstGeom prst="rect">
            <a:avLst/>
          </a:prstGeom>
          <a:noFill/>
        </p:spPr>
        <p:txBody>
          <a:bodyPr wrap="square" rtlCol="0">
            <a:spAutoFit/>
          </a:bodyPr>
          <a:lstStyle/>
          <a:p>
            <a:r>
              <a:rPr lang="en-US" dirty="0" smtClean="0"/>
              <a:t>M.Needham@ICHEP2014</a:t>
            </a:r>
            <a:endParaRPr lang="en-US" dirty="0"/>
          </a:p>
        </p:txBody>
      </p:sp>
    </p:spTree>
    <p:extLst>
      <p:ext uri="{BB962C8B-B14F-4D97-AF65-F5344CB8AC3E}">
        <p14:creationId xmlns:p14="http://schemas.microsoft.com/office/powerpoint/2010/main" val="3433325126"/>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109</a:t>
            </a:fld>
            <a:endParaRPr lang="en-US"/>
          </a:p>
        </p:txBody>
      </p:sp>
      <p:pic>
        <p:nvPicPr>
          <p:cNvPr id="5" name="Picture 4"/>
          <p:cNvPicPr>
            <a:picLocks noChangeAspect="1"/>
          </p:cNvPicPr>
          <p:nvPr/>
        </p:nvPicPr>
        <p:blipFill>
          <a:blip r:embed="rId2"/>
          <a:stretch>
            <a:fillRect/>
          </a:stretch>
        </p:blipFill>
        <p:spPr>
          <a:xfrm>
            <a:off x="0" y="123434"/>
            <a:ext cx="9144000" cy="6734566"/>
          </a:xfrm>
          <a:prstGeom prst="rect">
            <a:avLst/>
          </a:prstGeom>
        </p:spPr>
      </p:pic>
    </p:spTree>
    <p:extLst>
      <p:ext uri="{BB962C8B-B14F-4D97-AF65-F5344CB8AC3E}">
        <p14:creationId xmlns:p14="http://schemas.microsoft.com/office/powerpoint/2010/main" val="10610932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4262" y="812800"/>
            <a:ext cx="6362700" cy="5232400"/>
          </a:xfrm>
          <a:prstGeom prst="rect">
            <a:avLst/>
          </a:prstGeom>
        </p:spPr>
      </p:pic>
      <p:sp>
        <p:nvSpPr>
          <p:cNvPr id="5" name="TextBox 4"/>
          <p:cNvSpPr txBox="1"/>
          <p:nvPr/>
        </p:nvSpPr>
        <p:spPr>
          <a:xfrm>
            <a:off x="3780988" y="166469"/>
            <a:ext cx="2568762" cy="646331"/>
          </a:xfrm>
          <a:prstGeom prst="rect">
            <a:avLst/>
          </a:prstGeom>
          <a:noFill/>
        </p:spPr>
        <p:txBody>
          <a:bodyPr wrap="square" rtlCol="0">
            <a:spAutoFit/>
          </a:bodyPr>
          <a:lstStyle/>
          <a:p>
            <a:r>
              <a:rPr lang="en-US" sz="3600" dirty="0" smtClean="0"/>
              <a:t>Boxes</a:t>
            </a:r>
            <a:endParaRPr lang="en-US" sz="3600" dirty="0"/>
          </a:p>
        </p:txBody>
      </p:sp>
      <p:cxnSp>
        <p:nvCxnSpPr>
          <p:cNvPr id="6" name="Straight Arrow Connector 5"/>
          <p:cNvCxnSpPr/>
          <p:nvPr/>
        </p:nvCxnSpPr>
        <p:spPr>
          <a:xfrm flipH="1" flipV="1">
            <a:off x="3625775" y="5836971"/>
            <a:ext cx="1269101" cy="4787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077219" y="5961740"/>
            <a:ext cx="3870558" cy="707886"/>
          </a:xfrm>
          <a:prstGeom prst="rect">
            <a:avLst/>
          </a:prstGeom>
          <a:noFill/>
        </p:spPr>
        <p:txBody>
          <a:bodyPr wrap="square" rtlCol="0">
            <a:spAutoFit/>
          </a:bodyPr>
          <a:lstStyle/>
          <a:p>
            <a:r>
              <a:rPr lang="en-US" sz="2000" dirty="0" smtClean="0"/>
              <a:t>No phase expected from SM but possible from NP particles</a:t>
            </a:r>
            <a:endParaRPr lang="en-US" sz="2000" dirty="0"/>
          </a:p>
        </p:txBody>
      </p:sp>
      <p:cxnSp>
        <p:nvCxnSpPr>
          <p:cNvPr id="10" name="Straight Arrow Connector 9"/>
          <p:cNvCxnSpPr/>
          <p:nvPr/>
        </p:nvCxnSpPr>
        <p:spPr>
          <a:xfrm flipH="1" flipV="1">
            <a:off x="5088315" y="4235382"/>
            <a:ext cx="776974" cy="160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7406962" y="1010617"/>
            <a:ext cx="1892300" cy="1676400"/>
          </a:xfrm>
          <a:prstGeom prst="rect">
            <a:avLst/>
          </a:prstGeom>
        </p:spPr>
      </p:pic>
      <p:sp>
        <p:nvSpPr>
          <p:cNvPr id="16" name="TextBox 15"/>
          <p:cNvSpPr txBox="1"/>
          <p:nvPr/>
        </p:nvSpPr>
        <p:spPr>
          <a:xfrm>
            <a:off x="171249" y="5961740"/>
            <a:ext cx="3168112" cy="923330"/>
          </a:xfrm>
          <a:prstGeom prst="rect">
            <a:avLst/>
          </a:prstGeom>
          <a:noFill/>
        </p:spPr>
        <p:txBody>
          <a:bodyPr wrap="square" rtlCol="0">
            <a:spAutoFit/>
          </a:bodyPr>
          <a:lstStyle/>
          <a:p>
            <a:r>
              <a:rPr lang="en-US" dirty="0" smtClean="0"/>
              <a:t>Although B factories can run on the Upsilon(5S), </a:t>
            </a:r>
            <a:r>
              <a:rPr lang="en-US" u="sng" dirty="0" err="1" smtClean="0"/>
              <a:t>LHCb</a:t>
            </a:r>
            <a:r>
              <a:rPr lang="en-US" u="sng" dirty="0" smtClean="0"/>
              <a:t> </a:t>
            </a:r>
            <a:r>
              <a:rPr lang="en-US" dirty="0" smtClean="0"/>
              <a:t>dominates here</a:t>
            </a:r>
            <a:endParaRPr lang="en-US" dirty="0"/>
          </a:p>
        </p:txBody>
      </p:sp>
      <p:sp>
        <p:nvSpPr>
          <p:cNvPr id="2" name="Slide Number Placeholder 1"/>
          <p:cNvSpPr>
            <a:spLocks noGrp="1"/>
          </p:cNvSpPr>
          <p:nvPr>
            <p:ph type="sldNum" sz="quarter" idx="12"/>
          </p:nvPr>
        </p:nvSpPr>
        <p:spPr>
          <a:xfrm>
            <a:off x="7010400" y="6487063"/>
            <a:ext cx="2133600" cy="365125"/>
          </a:xfrm>
        </p:spPr>
        <p:txBody>
          <a:bodyPr/>
          <a:lstStyle/>
          <a:p>
            <a:fld id="{F16D68EC-1E92-5F40-99CB-2855E5FF9889}" type="slidenum">
              <a:rPr lang="en-US" smtClean="0"/>
              <a:pPr/>
              <a:t>11</a:t>
            </a:fld>
            <a:endParaRPr lang="en-US" dirty="0"/>
          </a:p>
        </p:txBody>
      </p:sp>
    </p:spTree>
    <p:extLst>
      <p:ext uri="{BB962C8B-B14F-4D97-AF65-F5344CB8AC3E}">
        <p14:creationId xmlns:p14="http://schemas.microsoft.com/office/powerpoint/2010/main" val="316073997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488532"/>
            <a:ext cx="8229600" cy="1143000"/>
          </a:xfrm>
        </p:spPr>
        <p:txBody>
          <a:bodyPr>
            <a:normAutofit fontScale="90000"/>
          </a:bodyPr>
          <a:lstStyle/>
          <a:p>
            <a:r>
              <a:rPr lang="en-US" dirty="0" err="1" smtClean="0"/>
              <a:t>CKMFitter</a:t>
            </a:r>
            <a:r>
              <a:rPr lang="en-US" dirty="0" smtClean="0"/>
              <a:t> with </a:t>
            </a:r>
            <a:r>
              <a:rPr lang="en-US" dirty="0" err="1" smtClean="0"/>
              <a:t>LHCb</a:t>
            </a:r>
            <a:r>
              <a:rPr lang="en-US" dirty="0" smtClean="0"/>
              <a:t> sin(2β) included</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110</a:t>
            </a:fld>
            <a:endParaRPr lang="en-US"/>
          </a:p>
        </p:txBody>
      </p:sp>
      <p:pic>
        <p:nvPicPr>
          <p:cNvPr id="3" name="Picture 2"/>
          <p:cNvPicPr>
            <a:picLocks noChangeAspect="1"/>
          </p:cNvPicPr>
          <p:nvPr/>
        </p:nvPicPr>
        <p:blipFill>
          <a:blip r:embed="rId2"/>
          <a:stretch>
            <a:fillRect/>
          </a:stretch>
        </p:blipFill>
        <p:spPr>
          <a:xfrm>
            <a:off x="846667" y="1936332"/>
            <a:ext cx="7200900" cy="3594100"/>
          </a:xfrm>
          <a:prstGeom prst="rect">
            <a:avLst/>
          </a:prstGeom>
        </p:spPr>
      </p:pic>
    </p:spTree>
    <p:extLst>
      <p:ext uri="{BB962C8B-B14F-4D97-AF65-F5344CB8AC3E}">
        <p14:creationId xmlns:p14="http://schemas.microsoft.com/office/powerpoint/2010/main" val="809561029"/>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111</a:t>
            </a:fld>
            <a:endParaRPr lang="en-US"/>
          </a:p>
        </p:txBody>
      </p:sp>
      <p:pic>
        <p:nvPicPr>
          <p:cNvPr id="3" name="Picture 2"/>
          <p:cNvPicPr>
            <a:picLocks noChangeAspect="1"/>
          </p:cNvPicPr>
          <p:nvPr/>
        </p:nvPicPr>
        <p:blipFill>
          <a:blip r:embed="rId2"/>
          <a:stretch>
            <a:fillRect/>
          </a:stretch>
        </p:blipFill>
        <p:spPr>
          <a:xfrm>
            <a:off x="127000" y="88900"/>
            <a:ext cx="8890000" cy="6667500"/>
          </a:xfrm>
          <a:prstGeom prst="rect">
            <a:avLst/>
          </a:prstGeom>
        </p:spPr>
      </p:pic>
      <p:pic>
        <p:nvPicPr>
          <p:cNvPr id="4" name="Picture 3"/>
          <p:cNvPicPr>
            <a:picLocks noChangeAspect="1"/>
          </p:cNvPicPr>
          <p:nvPr/>
        </p:nvPicPr>
        <p:blipFill>
          <a:blip r:embed="rId3"/>
          <a:stretch>
            <a:fillRect/>
          </a:stretch>
        </p:blipFill>
        <p:spPr>
          <a:xfrm>
            <a:off x="0" y="3685988"/>
            <a:ext cx="3556000" cy="2514600"/>
          </a:xfrm>
          <a:prstGeom prst="rect">
            <a:avLst/>
          </a:prstGeom>
        </p:spPr>
      </p:pic>
      <p:sp>
        <p:nvSpPr>
          <p:cNvPr id="5" name="TextBox 4"/>
          <p:cNvSpPr txBox="1"/>
          <p:nvPr/>
        </p:nvSpPr>
        <p:spPr>
          <a:xfrm>
            <a:off x="6305176" y="3899647"/>
            <a:ext cx="2711824" cy="400110"/>
          </a:xfrm>
          <a:prstGeom prst="rect">
            <a:avLst/>
          </a:prstGeom>
          <a:noFill/>
        </p:spPr>
        <p:txBody>
          <a:bodyPr wrap="square" rtlCol="0">
            <a:spAutoFit/>
          </a:bodyPr>
          <a:lstStyle/>
          <a:p>
            <a:r>
              <a:rPr lang="en-US" sz="2000" dirty="0" err="1" smtClean="0"/>
              <a:t>SuperKEKB</a:t>
            </a:r>
            <a:r>
              <a:rPr lang="en-US" sz="2000" dirty="0" smtClean="0"/>
              <a:t> complex</a:t>
            </a:r>
            <a:endParaRPr lang="en-US" sz="2000" dirty="0"/>
          </a:p>
        </p:txBody>
      </p:sp>
    </p:spTree>
    <p:extLst>
      <p:ext uri="{BB962C8B-B14F-4D97-AF65-F5344CB8AC3E}">
        <p14:creationId xmlns:p14="http://schemas.microsoft.com/office/powerpoint/2010/main" val="3630672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112</a:t>
            </a:fld>
            <a:endParaRPr lang="en-US"/>
          </a:p>
        </p:txBody>
      </p:sp>
      <p:pic>
        <p:nvPicPr>
          <p:cNvPr id="3" name="Picture 2" descr="atf2_nanobeam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430" y="1125817"/>
            <a:ext cx="8294370" cy="4578350"/>
          </a:xfrm>
          <a:prstGeom prst="rect">
            <a:avLst/>
          </a:prstGeom>
        </p:spPr>
      </p:pic>
      <p:sp>
        <p:nvSpPr>
          <p:cNvPr id="4" name="TextBox 3"/>
          <p:cNvSpPr txBox="1"/>
          <p:nvPr/>
        </p:nvSpPr>
        <p:spPr>
          <a:xfrm>
            <a:off x="2779058" y="254000"/>
            <a:ext cx="3346823" cy="523220"/>
          </a:xfrm>
          <a:prstGeom prst="rect">
            <a:avLst/>
          </a:prstGeom>
          <a:noFill/>
        </p:spPr>
        <p:txBody>
          <a:bodyPr wrap="square" rtlCol="0">
            <a:spAutoFit/>
          </a:bodyPr>
          <a:lstStyle/>
          <a:p>
            <a:r>
              <a:rPr lang="en-US" sz="2800" dirty="0" smtClean="0"/>
              <a:t>ATF2 </a:t>
            </a:r>
            <a:r>
              <a:rPr lang="en-US" sz="2800" dirty="0" err="1" smtClean="0"/>
              <a:t>nanobeams</a:t>
            </a:r>
            <a:endParaRPr lang="en-US" sz="2800" dirty="0"/>
          </a:p>
        </p:txBody>
      </p:sp>
    </p:spTree>
    <p:extLst>
      <p:ext uri="{BB962C8B-B14F-4D97-AF65-F5344CB8AC3E}">
        <p14:creationId xmlns:p14="http://schemas.microsoft.com/office/powerpoint/2010/main" val="376545317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88" y="134086"/>
            <a:ext cx="8229600" cy="1143000"/>
          </a:xfrm>
        </p:spPr>
        <p:txBody>
          <a:bodyPr/>
          <a:lstStyle/>
          <a:p>
            <a:r>
              <a:rPr lang="en-US" dirty="0" smtClean="0"/>
              <a:t>“Missing Energy” Decays</a:t>
            </a:r>
            <a:endParaRPr lang="en-US" dirty="0"/>
          </a:p>
        </p:txBody>
      </p:sp>
      <p:sp>
        <p:nvSpPr>
          <p:cNvPr id="3" name="Slide Number Placeholder 2"/>
          <p:cNvSpPr>
            <a:spLocks noGrp="1"/>
          </p:cNvSpPr>
          <p:nvPr>
            <p:ph type="sldNum" sz="quarter" idx="12"/>
          </p:nvPr>
        </p:nvSpPr>
        <p:spPr/>
        <p:txBody>
          <a:bodyPr/>
          <a:lstStyle/>
          <a:p>
            <a:fld id="{F16D68EC-1E92-5F40-99CB-2855E5FF9889}" type="slidenum">
              <a:rPr lang="en-US" smtClean="0"/>
              <a:pPr/>
              <a:t>113</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9134" y="1389530"/>
            <a:ext cx="3367024" cy="4780280"/>
          </a:xfrm>
          <a:prstGeom prst="rect">
            <a:avLst/>
          </a:prstGeom>
        </p:spPr>
      </p:pic>
      <p:sp>
        <p:nvSpPr>
          <p:cNvPr id="5" name="TextBox 4"/>
          <p:cNvSpPr txBox="1"/>
          <p:nvPr/>
        </p:nvSpPr>
        <p:spPr>
          <a:xfrm>
            <a:off x="1820831" y="6356350"/>
            <a:ext cx="1957294" cy="307777"/>
          </a:xfrm>
          <a:prstGeom prst="rect">
            <a:avLst/>
          </a:prstGeom>
          <a:noFill/>
        </p:spPr>
        <p:txBody>
          <a:bodyPr wrap="square" rtlCol="0">
            <a:spAutoFit/>
          </a:bodyPr>
          <a:lstStyle/>
          <a:p>
            <a:r>
              <a:rPr lang="en-US" sz="1400" dirty="0" smtClean="0">
                <a:latin typeface="Times New Roman"/>
                <a:cs typeface="Times New Roman"/>
              </a:rPr>
              <a:t>Tokyo Sky Tree</a:t>
            </a:r>
            <a:endParaRPr lang="en-US" sz="1400" dirty="0">
              <a:latin typeface="Times New Roman"/>
              <a:cs typeface="Times New Roman"/>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41409" y="1389530"/>
            <a:ext cx="3032591" cy="4622800"/>
          </a:xfrm>
          <a:prstGeom prst="rect">
            <a:avLst/>
          </a:prstGeom>
        </p:spPr>
      </p:pic>
      <p:sp>
        <p:nvSpPr>
          <p:cNvPr id="7" name="TextBox 6"/>
          <p:cNvSpPr txBox="1"/>
          <p:nvPr/>
        </p:nvSpPr>
        <p:spPr>
          <a:xfrm>
            <a:off x="5071532" y="6188415"/>
            <a:ext cx="2650067" cy="369332"/>
          </a:xfrm>
          <a:prstGeom prst="rect">
            <a:avLst/>
          </a:prstGeom>
          <a:noFill/>
        </p:spPr>
        <p:txBody>
          <a:bodyPr wrap="square" rtlCol="0">
            <a:spAutoFit/>
          </a:bodyPr>
          <a:lstStyle/>
          <a:p>
            <a:r>
              <a:rPr lang="en-US" dirty="0" err="1" smtClean="0"/>
              <a:t>Tsutentaku</a:t>
            </a:r>
            <a:r>
              <a:rPr lang="en-US" dirty="0" smtClean="0"/>
              <a:t> tower, Osaka</a:t>
            </a:r>
            <a:endParaRPr lang="en-US" dirty="0"/>
          </a:p>
        </p:txBody>
      </p:sp>
    </p:spTree>
    <p:extLst>
      <p:ext uri="{BB962C8B-B14F-4D97-AF65-F5344CB8AC3E}">
        <p14:creationId xmlns:p14="http://schemas.microsoft.com/office/powerpoint/2010/main" val="426909177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114</a:t>
            </a:fld>
            <a:endParaRPr lang="en-US"/>
          </a:p>
        </p:txBody>
      </p:sp>
      <p:sp>
        <p:nvSpPr>
          <p:cNvPr id="11" name="TextBox 10"/>
          <p:cNvSpPr txBox="1"/>
          <p:nvPr/>
        </p:nvSpPr>
        <p:spPr>
          <a:xfrm>
            <a:off x="533400" y="6360547"/>
            <a:ext cx="5244353" cy="369332"/>
          </a:xfrm>
          <a:prstGeom prst="rect">
            <a:avLst/>
          </a:prstGeom>
          <a:noFill/>
        </p:spPr>
        <p:txBody>
          <a:bodyPr wrap="square" rtlCol="0">
            <a:spAutoFit/>
          </a:bodyPr>
          <a:lstStyle/>
          <a:p>
            <a:r>
              <a:rPr lang="en-US" dirty="0" smtClean="0"/>
              <a:t>R. </a:t>
            </a:r>
            <a:r>
              <a:rPr lang="en-US" dirty="0" err="1" smtClean="0"/>
              <a:t>Mandal</a:t>
            </a:r>
            <a:r>
              <a:rPr lang="en-US" dirty="0" smtClean="0"/>
              <a:t>, </a:t>
            </a:r>
            <a:r>
              <a:rPr lang="en-US" dirty="0" err="1" smtClean="0"/>
              <a:t>R.Sinha</a:t>
            </a:r>
            <a:r>
              <a:rPr lang="en-US" dirty="0" smtClean="0"/>
              <a:t>, </a:t>
            </a:r>
            <a:r>
              <a:rPr lang="en-US" dirty="0" err="1" smtClean="0"/>
              <a:t>arXiv</a:t>
            </a:r>
            <a:r>
              <a:rPr lang="en-US" dirty="0" smtClean="0"/>
              <a:t> 1506:04535</a:t>
            </a:r>
            <a:endParaRPr lang="en-US" dirty="0"/>
          </a:p>
        </p:txBody>
      </p:sp>
      <p:pic>
        <p:nvPicPr>
          <p:cNvPr id="5" name="Picture 4"/>
          <p:cNvPicPr>
            <a:picLocks noChangeAspect="1"/>
          </p:cNvPicPr>
          <p:nvPr/>
        </p:nvPicPr>
        <p:blipFill>
          <a:blip r:embed="rId3"/>
          <a:stretch>
            <a:fillRect/>
          </a:stretch>
        </p:blipFill>
        <p:spPr>
          <a:xfrm>
            <a:off x="0" y="860879"/>
            <a:ext cx="5903595" cy="3274695"/>
          </a:xfrm>
          <a:prstGeom prst="rect">
            <a:avLst/>
          </a:prstGeom>
        </p:spPr>
      </p:pic>
      <p:sp>
        <p:nvSpPr>
          <p:cNvPr id="8" name="TextBox 7"/>
          <p:cNvSpPr txBox="1"/>
          <p:nvPr/>
        </p:nvSpPr>
        <p:spPr>
          <a:xfrm>
            <a:off x="1245099" y="63749"/>
            <a:ext cx="6679701" cy="830997"/>
          </a:xfrm>
          <a:prstGeom prst="rect">
            <a:avLst/>
          </a:prstGeom>
          <a:noFill/>
        </p:spPr>
        <p:txBody>
          <a:bodyPr wrap="square" rtlCol="0">
            <a:spAutoFit/>
          </a:bodyPr>
          <a:lstStyle/>
          <a:p>
            <a:r>
              <a:rPr lang="en-US" sz="2400" dirty="0" smtClean="0"/>
              <a:t>B</a:t>
            </a:r>
            <a:r>
              <a:rPr lang="en-US" sz="2400" dirty="0" smtClean="0">
                <a:sym typeface="Wingdings"/>
              </a:rPr>
              <a:t>K* l</a:t>
            </a:r>
            <a:r>
              <a:rPr lang="en-US" sz="2400" baseline="30000" dirty="0" smtClean="0">
                <a:sym typeface="Wingdings"/>
              </a:rPr>
              <a:t>+</a:t>
            </a:r>
            <a:r>
              <a:rPr lang="en-US" sz="2400" dirty="0" smtClean="0">
                <a:sym typeface="Wingdings"/>
              </a:rPr>
              <a:t> l</a:t>
            </a:r>
            <a:r>
              <a:rPr lang="en-US" sz="2400" baseline="30000" dirty="0" smtClean="0">
                <a:sym typeface="Wingdings"/>
              </a:rPr>
              <a:t>-</a:t>
            </a:r>
            <a:r>
              <a:rPr lang="en-US" sz="2400" dirty="0" smtClean="0">
                <a:sym typeface="Wingdings"/>
              </a:rPr>
              <a:t> </a:t>
            </a:r>
            <a:r>
              <a:rPr lang="en-US" sz="2400" u="sng" dirty="0">
                <a:sym typeface="Wingdings"/>
              </a:rPr>
              <a:t>f</a:t>
            </a:r>
            <a:r>
              <a:rPr lang="en-US" sz="2400" u="sng" dirty="0" smtClean="0"/>
              <a:t>orm factor ratios </a:t>
            </a:r>
            <a:r>
              <a:rPr lang="en-US" sz="2400" dirty="0" smtClean="0"/>
              <a:t>determined from </a:t>
            </a:r>
            <a:r>
              <a:rPr lang="en-US" sz="2400" i="1" dirty="0" smtClean="0"/>
              <a:t>data</a:t>
            </a:r>
          </a:p>
          <a:p>
            <a:r>
              <a:rPr lang="en-US" sz="2400" dirty="0" smtClean="0"/>
              <a:t> </a:t>
            </a:r>
            <a:r>
              <a:rPr lang="en-US" sz="2400" u="sng" dirty="0" smtClean="0"/>
              <a:t>disagree with theory</a:t>
            </a:r>
            <a:endParaRPr lang="en-US" sz="2400" u="sng" dirty="0"/>
          </a:p>
        </p:txBody>
      </p:sp>
      <p:pic>
        <p:nvPicPr>
          <p:cNvPr id="10" name="Picture 9"/>
          <p:cNvPicPr>
            <a:picLocks noChangeAspect="1"/>
          </p:cNvPicPr>
          <p:nvPr/>
        </p:nvPicPr>
        <p:blipFill>
          <a:blip r:embed="rId4"/>
          <a:stretch>
            <a:fillRect/>
          </a:stretch>
        </p:blipFill>
        <p:spPr>
          <a:xfrm>
            <a:off x="5030022" y="2812415"/>
            <a:ext cx="3954780" cy="3909060"/>
          </a:xfrm>
          <a:prstGeom prst="rect">
            <a:avLst/>
          </a:prstGeom>
        </p:spPr>
      </p:pic>
      <p:sp>
        <p:nvSpPr>
          <p:cNvPr id="2" name="TextBox 1"/>
          <p:cNvSpPr txBox="1"/>
          <p:nvPr/>
        </p:nvSpPr>
        <p:spPr>
          <a:xfrm>
            <a:off x="6239435" y="2457637"/>
            <a:ext cx="2590800" cy="369332"/>
          </a:xfrm>
          <a:prstGeom prst="rect">
            <a:avLst/>
          </a:prstGeom>
          <a:noFill/>
        </p:spPr>
        <p:txBody>
          <a:bodyPr wrap="square" rtlCol="0">
            <a:spAutoFit/>
          </a:bodyPr>
          <a:lstStyle/>
          <a:p>
            <a:r>
              <a:rPr lang="en-US" dirty="0" smtClean="0"/>
              <a:t>Three form factors here</a:t>
            </a:r>
            <a:endParaRPr lang="en-US"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8203" y="4097868"/>
            <a:ext cx="2886075" cy="2258482"/>
          </a:xfrm>
          <a:prstGeom prst="rect">
            <a:avLst/>
          </a:prstGeom>
        </p:spPr>
      </p:pic>
      <p:sp>
        <p:nvSpPr>
          <p:cNvPr id="6" name="TextBox 5"/>
          <p:cNvSpPr txBox="1"/>
          <p:nvPr/>
        </p:nvSpPr>
        <p:spPr>
          <a:xfrm>
            <a:off x="6239435" y="894746"/>
            <a:ext cx="2447365" cy="646331"/>
          </a:xfrm>
          <a:prstGeom prst="rect">
            <a:avLst/>
          </a:prstGeom>
          <a:noFill/>
        </p:spPr>
        <p:txBody>
          <a:bodyPr wrap="square" rtlCol="0">
            <a:spAutoFit/>
          </a:bodyPr>
          <a:lstStyle/>
          <a:p>
            <a:r>
              <a:rPr lang="en-US" sz="3600" dirty="0" smtClean="0"/>
              <a:t>SKIP TODAY</a:t>
            </a:r>
            <a:endParaRPr lang="en-US" sz="3600" dirty="0"/>
          </a:p>
        </p:txBody>
      </p:sp>
    </p:spTree>
    <p:extLst>
      <p:ext uri="{BB962C8B-B14F-4D97-AF65-F5344CB8AC3E}">
        <p14:creationId xmlns:p14="http://schemas.microsoft.com/office/powerpoint/2010/main" val="311667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2235" y="213679"/>
            <a:ext cx="8307294" cy="523220"/>
          </a:xfrm>
          <a:prstGeom prst="rect">
            <a:avLst/>
          </a:prstGeom>
          <a:noFill/>
        </p:spPr>
        <p:txBody>
          <a:bodyPr wrap="square" rtlCol="0">
            <a:spAutoFit/>
          </a:bodyPr>
          <a:lstStyle/>
          <a:p>
            <a:r>
              <a:rPr lang="hu-HU" sz="2800" dirty="0" smtClean="0">
                <a:latin typeface="Times New Roman"/>
                <a:cs typeface="Times New Roman"/>
              </a:rPr>
              <a:t>Initial Belle II projections for charged Higgs sensitivity</a:t>
            </a:r>
            <a:endParaRPr lang="en-US" sz="2000" dirty="0">
              <a:latin typeface="Times New Roman"/>
              <a:cs typeface="Times New Roman"/>
            </a:endParaRPr>
          </a:p>
        </p:txBody>
      </p:sp>
      <p:sp>
        <p:nvSpPr>
          <p:cNvPr id="3" name="Slide Number Placeholder 2"/>
          <p:cNvSpPr>
            <a:spLocks noGrp="1"/>
          </p:cNvSpPr>
          <p:nvPr>
            <p:ph type="sldNum" sz="quarter" idx="12"/>
          </p:nvPr>
        </p:nvSpPr>
        <p:spPr/>
        <p:txBody>
          <a:bodyPr/>
          <a:lstStyle/>
          <a:p>
            <a:fld id="{2066355A-084C-D24E-9AD2-7E4FC41EA627}" type="slidenum">
              <a:rPr lang="en-US" smtClean="0"/>
              <a:pPr/>
              <a:t>115</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3213"/>
          <a:stretch/>
        </p:blipFill>
        <p:spPr>
          <a:xfrm>
            <a:off x="-10495" y="921911"/>
            <a:ext cx="9144000" cy="4723368"/>
          </a:xfrm>
          <a:prstGeom prst="rect">
            <a:avLst/>
          </a:prstGeom>
        </p:spPr>
      </p:pic>
      <p:sp>
        <p:nvSpPr>
          <p:cNvPr id="9" name="TextBox 8"/>
          <p:cNvSpPr txBox="1"/>
          <p:nvPr/>
        </p:nvSpPr>
        <p:spPr>
          <a:xfrm>
            <a:off x="2311897" y="6094740"/>
            <a:ext cx="5896210" cy="523220"/>
          </a:xfrm>
          <a:prstGeom prst="rect">
            <a:avLst/>
          </a:prstGeom>
          <a:noFill/>
        </p:spPr>
        <p:txBody>
          <a:bodyPr wrap="square" rtlCol="0">
            <a:spAutoFit/>
          </a:bodyPr>
          <a:lstStyle/>
          <a:p>
            <a:r>
              <a:rPr lang="en-US" sz="2800" dirty="0" smtClean="0"/>
              <a:t>Charged Higgs: A strong case at Belle II</a:t>
            </a:r>
            <a:endParaRPr lang="en-US" sz="2800" dirty="0"/>
          </a:p>
        </p:txBody>
      </p:sp>
      <p:sp>
        <p:nvSpPr>
          <p:cNvPr id="2" name="TextBox 1"/>
          <p:cNvSpPr txBox="1"/>
          <p:nvPr/>
        </p:nvSpPr>
        <p:spPr>
          <a:xfrm>
            <a:off x="0" y="6109681"/>
            <a:ext cx="2091764" cy="646331"/>
          </a:xfrm>
          <a:prstGeom prst="rect">
            <a:avLst/>
          </a:prstGeom>
          <a:noFill/>
        </p:spPr>
        <p:txBody>
          <a:bodyPr wrap="square" rtlCol="0">
            <a:spAutoFit/>
          </a:bodyPr>
          <a:lstStyle/>
          <a:p>
            <a:r>
              <a:rPr lang="en-US" dirty="0" err="1" smtClean="0"/>
              <a:t>Yutaro</a:t>
            </a:r>
            <a:r>
              <a:rPr lang="en-US" dirty="0" smtClean="0"/>
              <a:t> Sato, R. </a:t>
            </a:r>
            <a:r>
              <a:rPr lang="en-US" dirty="0" err="1" smtClean="0"/>
              <a:t>Itoh</a:t>
            </a:r>
            <a:r>
              <a:rPr lang="en-US" dirty="0" smtClean="0"/>
              <a:t> et al</a:t>
            </a:r>
            <a:endParaRPr lang="en-US" dirty="0"/>
          </a:p>
        </p:txBody>
      </p:sp>
    </p:spTree>
    <p:extLst>
      <p:ext uri="{BB962C8B-B14F-4D97-AF65-F5344CB8AC3E}">
        <p14:creationId xmlns:p14="http://schemas.microsoft.com/office/powerpoint/2010/main" val="864469420"/>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4429"/>
          </a:xfrm>
        </p:spPr>
        <p:txBody>
          <a:bodyPr>
            <a:normAutofit/>
          </a:bodyPr>
          <a:lstStyle/>
          <a:p>
            <a:r>
              <a:rPr lang="en-US" sz="3600" u="sng" dirty="0" smtClean="0"/>
              <a:t>Belle II </a:t>
            </a:r>
            <a:r>
              <a:rPr lang="en-US" sz="3600" u="sng" dirty="0" err="1" smtClean="0"/>
              <a:t>iTOP</a:t>
            </a:r>
            <a:r>
              <a:rPr lang="en-US" sz="3600" u="sng" dirty="0" smtClean="0"/>
              <a:t> at Fuji Hall/Hawaii </a:t>
            </a:r>
            <a:endParaRPr lang="en-US" sz="3600" u="sng"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116</a:t>
            </a:fld>
            <a:endParaRPr lang="en-US"/>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34601" y="724429"/>
            <a:ext cx="4105124" cy="3251835"/>
          </a:xfrm>
          <a:prstGeom prst="rect">
            <a:avLst/>
          </a:prstGeom>
        </p:spPr>
      </p:pic>
      <p:sp>
        <p:nvSpPr>
          <p:cNvPr id="6" name="TextBox 5"/>
          <p:cNvSpPr txBox="1"/>
          <p:nvPr/>
        </p:nvSpPr>
        <p:spPr>
          <a:xfrm>
            <a:off x="5037801" y="3956261"/>
            <a:ext cx="3522133" cy="369332"/>
          </a:xfrm>
          <a:prstGeom prst="rect">
            <a:avLst/>
          </a:prstGeom>
          <a:noFill/>
        </p:spPr>
        <p:txBody>
          <a:bodyPr wrap="square" rtlCol="0">
            <a:spAutoFit/>
          </a:bodyPr>
          <a:lstStyle/>
          <a:p>
            <a:r>
              <a:rPr lang="en-US" dirty="0" smtClean="0"/>
              <a:t>Module 04 assembly at Fuji Hall</a:t>
            </a:r>
            <a:endParaRPr lang="en-US" dirty="0"/>
          </a:p>
        </p:txBody>
      </p:sp>
      <p:pic>
        <p:nvPicPr>
          <p:cNvPr id="15" name="Picture 14"/>
          <p:cNvPicPr>
            <a:picLocks noChangeAspect="1"/>
          </p:cNvPicPr>
          <p:nvPr/>
        </p:nvPicPr>
        <p:blipFill>
          <a:blip r:embed="rId3"/>
          <a:stretch>
            <a:fillRect/>
          </a:stretch>
        </p:blipFill>
        <p:spPr>
          <a:xfrm>
            <a:off x="457200" y="797983"/>
            <a:ext cx="4171950" cy="3130550"/>
          </a:xfrm>
          <a:prstGeom prst="rect">
            <a:avLst/>
          </a:prstGeom>
        </p:spPr>
      </p:pic>
      <p:sp>
        <p:nvSpPr>
          <p:cNvPr id="11" name="TextBox 10"/>
          <p:cNvSpPr txBox="1"/>
          <p:nvPr/>
        </p:nvSpPr>
        <p:spPr>
          <a:xfrm>
            <a:off x="897467" y="3928533"/>
            <a:ext cx="3268133" cy="369332"/>
          </a:xfrm>
          <a:prstGeom prst="rect">
            <a:avLst/>
          </a:prstGeom>
          <a:noFill/>
        </p:spPr>
        <p:txBody>
          <a:bodyPr wrap="square" rtlCol="0">
            <a:spAutoFit/>
          </a:bodyPr>
          <a:lstStyle/>
          <a:p>
            <a:r>
              <a:rPr lang="en-US" dirty="0" smtClean="0"/>
              <a:t>Module 01 assembly at Fuji Hall</a:t>
            </a:r>
            <a:endParaRPr lang="en-US" dirty="0"/>
          </a:p>
        </p:txBody>
      </p:sp>
      <p:pic>
        <p:nvPicPr>
          <p:cNvPr id="8" name="Picture 7"/>
          <p:cNvPicPr>
            <a:picLocks noChangeAspect="1"/>
          </p:cNvPicPr>
          <p:nvPr/>
        </p:nvPicPr>
        <p:blipFill>
          <a:blip r:embed="rId4"/>
          <a:stretch>
            <a:fillRect/>
          </a:stretch>
        </p:blipFill>
        <p:spPr>
          <a:xfrm>
            <a:off x="457200" y="4226560"/>
            <a:ext cx="3524885" cy="2631440"/>
          </a:xfrm>
          <a:prstGeom prst="rect">
            <a:avLst/>
          </a:prstGeom>
        </p:spPr>
      </p:pic>
      <p:sp>
        <p:nvSpPr>
          <p:cNvPr id="3" name="TextBox 2"/>
          <p:cNvSpPr txBox="1"/>
          <p:nvPr/>
        </p:nvSpPr>
        <p:spPr>
          <a:xfrm>
            <a:off x="3982085" y="4588933"/>
            <a:ext cx="4957640" cy="1015663"/>
          </a:xfrm>
          <a:prstGeom prst="rect">
            <a:avLst/>
          </a:prstGeom>
          <a:noFill/>
        </p:spPr>
        <p:txBody>
          <a:bodyPr wrap="square" rtlCol="0">
            <a:spAutoFit/>
          </a:bodyPr>
          <a:lstStyle/>
          <a:p>
            <a:r>
              <a:rPr lang="en-US" sz="2000" dirty="0" smtClean="0"/>
              <a:t>Production testing of readout with single photo-electron laser pulses in Hawaii; electronics resolution ~35ps</a:t>
            </a:r>
            <a:endParaRPr lang="en-US" sz="2000" dirty="0"/>
          </a:p>
        </p:txBody>
      </p:sp>
      <p:sp>
        <p:nvSpPr>
          <p:cNvPr id="5" name="TextBox 4"/>
          <p:cNvSpPr txBox="1"/>
          <p:nvPr/>
        </p:nvSpPr>
        <p:spPr>
          <a:xfrm>
            <a:off x="3982085" y="5731870"/>
            <a:ext cx="4210050" cy="707886"/>
          </a:xfrm>
          <a:prstGeom prst="rect">
            <a:avLst/>
          </a:prstGeom>
          <a:noFill/>
        </p:spPr>
        <p:txBody>
          <a:bodyPr wrap="square" rtlCol="0">
            <a:spAutoFit/>
          </a:bodyPr>
          <a:lstStyle/>
          <a:p>
            <a:r>
              <a:rPr lang="en-US" sz="2000" dirty="0" smtClean="0"/>
              <a:t>All quartz and electronics in hand; now testing and assembling.</a:t>
            </a:r>
            <a:endParaRPr lang="en-US" sz="2000" dirty="0"/>
          </a:p>
        </p:txBody>
      </p:sp>
    </p:spTree>
    <p:extLst>
      <p:ext uri="{BB962C8B-B14F-4D97-AF65-F5344CB8AC3E}">
        <p14:creationId xmlns:p14="http://schemas.microsoft.com/office/powerpoint/2010/main" val="103771993"/>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n-US" altLang="ja-JP" sz="3600" smtClean="0">
                <a:solidFill>
                  <a:srgbClr val="0000FF"/>
                </a:solidFill>
                <a:latin typeface="ヒラギノ角ゴ Pro W6" charset="-128"/>
              </a:rPr>
              <a:t>Vacuum scrubbing</a:t>
            </a:r>
            <a:endParaRPr lang="ja-JP" altLang="en-US" sz="3600" dirty="0">
              <a:solidFill>
                <a:srgbClr val="0000FF"/>
              </a:solidFill>
              <a:latin typeface="ヒラギノ角ゴ Pro W6" charset="-128"/>
            </a:endParaRPr>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10289"/>
            <a:ext cx="4561236" cy="4207476"/>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926247"/>
            <a:ext cx="4572000" cy="4216232"/>
          </a:xfrm>
          <a:prstGeom prst="rect">
            <a:avLst/>
          </a:prstGeom>
        </p:spPr>
      </p:pic>
      <p:sp>
        <p:nvSpPr>
          <p:cNvPr id="7" name="テキスト ボックス 6"/>
          <p:cNvSpPr txBox="1"/>
          <p:nvPr/>
        </p:nvSpPr>
        <p:spPr>
          <a:xfrm>
            <a:off x="1532238" y="1455517"/>
            <a:ext cx="3141181" cy="400110"/>
          </a:xfrm>
          <a:prstGeom prst="rect">
            <a:avLst/>
          </a:prstGeom>
          <a:noFill/>
        </p:spPr>
        <p:txBody>
          <a:bodyPr wrap="none" rtlCol="0">
            <a:spAutoFit/>
          </a:bodyPr>
          <a:lstStyle/>
          <a:p>
            <a:r>
              <a:rPr kumimoji="1" lang="en-US" altLang="ja-JP" smtClean="0"/>
              <a:t>LER Beam dose &gt; 100 Ah</a:t>
            </a:r>
            <a:endParaRPr kumimoji="1" lang="ja-JP" altLang="en-US" dirty="0"/>
          </a:p>
        </p:txBody>
      </p:sp>
      <p:sp>
        <p:nvSpPr>
          <p:cNvPr id="10" name="テキスト ボックス 9"/>
          <p:cNvSpPr txBox="1"/>
          <p:nvPr/>
        </p:nvSpPr>
        <p:spPr>
          <a:xfrm>
            <a:off x="6002819" y="1455517"/>
            <a:ext cx="3041795" cy="400110"/>
          </a:xfrm>
          <a:prstGeom prst="rect">
            <a:avLst/>
          </a:prstGeom>
          <a:noFill/>
        </p:spPr>
        <p:txBody>
          <a:bodyPr wrap="none" rtlCol="0">
            <a:spAutoFit/>
          </a:bodyPr>
          <a:lstStyle/>
          <a:p>
            <a:r>
              <a:rPr lang="en-US" altLang="ja-JP" dirty="0"/>
              <a:t>H</a:t>
            </a:r>
            <a:r>
              <a:rPr kumimoji="1" lang="en-US" altLang="ja-JP" dirty="0" smtClean="0"/>
              <a:t>ER Beam dose &gt; 60 Ah</a:t>
            </a:r>
            <a:endParaRPr kumimoji="1" lang="ja-JP" altLang="en-US" dirty="0"/>
          </a:p>
        </p:txBody>
      </p:sp>
    </p:spTree>
    <p:extLst>
      <p:ext uri="{BB962C8B-B14F-4D97-AF65-F5344CB8AC3E}">
        <p14:creationId xmlns:p14="http://schemas.microsoft.com/office/powerpoint/2010/main" val="13627616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0207" y="704821"/>
            <a:ext cx="3266157" cy="2448876"/>
          </a:xfrm>
          <a:prstGeom prst="rect">
            <a:avLst/>
          </a:prstGeom>
        </p:spPr>
      </p:pic>
      <p:sp>
        <p:nvSpPr>
          <p:cNvPr id="19" name="テキスト ボックス 6"/>
          <p:cNvSpPr txBox="1"/>
          <p:nvPr/>
        </p:nvSpPr>
        <p:spPr>
          <a:xfrm>
            <a:off x="151369" y="5492630"/>
            <a:ext cx="3261854" cy="369332"/>
          </a:xfrm>
          <a:prstGeom prst="rect">
            <a:avLst/>
          </a:prstGeom>
          <a:noFill/>
        </p:spPr>
        <p:txBody>
          <a:bodyPr wrap="square" lIns="91380" tIns="45692" rIns="91380" bIns="45692" rtlCol="0">
            <a:spAutoFit/>
          </a:bodyPr>
          <a:lstStyle/>
          <a:p>
            <a:r>
              <a:rPr lang="en-US" altLang="ja-JP" dirty="0">
                <a:solidFill>
                  <a:prstClr val="white"/>
                </a:solidFill>
              </a:rPr>
              <a:t>IP1 chamber for Phase 1.</a:t>
            </a:r>
            <a:endParaRPr lang="ja-JP" altLang="en-US" dirty="0">
              <a:solidFill>
                <a:prstClr val="white"/>
              </a:solidFill>
            </a:endParaRPr>
          </a:p>
        </p:txBody>
      </p:sp>
      <p:sp>
        <p:nvSpPr>
          <p:cNvPr id="2" name="Title 1"/>
          <p:cNvSpPr>
            <a:spLocks noGrp="1"/>
          </p:cNvSpPr>
          <p:nvPr>
            <p:ph type="title"/>
          </p:nvPr>
        </p:nvSpPr>
        <p:spPr>
          <a:xfrm>
            <a:off x="-42353" y="-246344"/>
            <a:ext cx="8229600" cy="1143000"/>
          </a:xfrm>
        </p:spPr>
        <p:txBody>
          <a:bodyPr>
            <a:normAutofit fontScale="90000"/>
          </a:bodyPr>
          <a:lstStyle/>
          <a:p>
            <a:pPr>
              <a:tabLst>
                <a:tab pos="5829300" algn="l"/>
              </a:tabLst>
            </a:pPr>
            <a:r>
              <a:rPr lang="en-US" dirty="0"/>
              <a:t>BEAST P</a:t>
            </a:r>
            <a:r>
              <a:rPr lang="en-US" dirty="0" smtClean="0"/>
              <a:t>hase 1 Installation Sequence</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751389" y="4046851"/>
            <a:ext cx="3390528" cy="2542896"/>
          </a:xfrm>
        </p:spPr>
      </p:pic>
      <p:sp>
        <p:nvSpPr>
          <p:cNvPr id="7" name="TextBox 6"/>
          <p:cNvSpPr txBox="1"/>
          <p:nvPr/>
        </p:nvSpPr>
        <p:spPr>
          <a:xfrm>
            <a:off x="336401" y="940874"/>
            <a:ext cx="42191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91380" tIns="45692" rIns="91380" bIns="45692" rtlCol="0">
            <a:spAutoFit/>
          </a:bodyPr>
          <a:lstStyle/>
          <a:p>
            <a:r>
              <a:rPr lang="en-US" sz="2400" b="1" dirty="0">
                <a:solidFill>
                  <a:prstClr val="white"/>
                </a:solidFill>
              </a:rPr>
              <a:t>1.</a:t>
            </a:r>
          </a:p>
        </p:txBody>
      </p:sp>
      <p:sp>
        <p:nvSpPr>
          <p:cNvPr id="13" name="TextBox 12"/>
          <p:cNvSpPr txBox="1"/>
          <p:nvPr/>
        </p:nvSpPr>
        <p:spPr>
          <a:xfrm>
            <a:off x="4243276" y="704821"/>
            <a:ext cx="441310" cy="461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380" tIns="45692" rIns="91380" bIns="45692" rtlCol="0">
            <a:spAutoFit/>
          </a:bodyPr>
          <a:lstStyle/>
          <a:p>
            <a:r>
              <a:rPr lang="en-US" sz="2400" b="1" dirty="0">
                <a:solidFill>
                  <a:prstClr val="white"/>
                </a:solidFill>
              </a:rPr>
              <a:t>4.</a:t>
            </a:r>
          </a:p>
        </p:txBody>
      </p:sp>
      <p:sp>
        <p:nvSpPr>
          <p:cNvPr id="14" name="TextBox 13"/>
          <p:cNvSpPr txBox="1"/>
          <p:nvPr/>
        </p:nvSpPr>
        <p:spPr>
          <a:xfrm>
            <a:off x="4243276" y="3801658"/>
            <a:ext cx="508113" cy="461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380" tIns="45692" rIns="91380" bIns="45692" rtlCol="0">
            <a:spAutoFit/>
          </a:bodyPr>
          <a:lstStyle/>
          <a:p>
            <a:r>
              <a:rPr lang="en-US" sz="2400" b="1" dirty="0">
                <a:solidFill>
                  <a:prstClr val="white"/>
                </a:solidFill>
              </a:rPr>
              <a:t>5.</a:t>
            </a:r>
          </a:p>
        </p:txBody>
      </p:sp>
      <p:sp>
        <p:nvSpPr>
          <p:cNvPr id="3" name="TextBox 2"/>
          <p:cNvSpPr txBox="1"/>
          <p:nvPr/>
        </p:nvSpPr>
        <p:spPr>
          <a:xfrm>
            <a:off x="211829" y="3140897"/>
            <a:ext cx="2768900" cy="369332"/>
          </a:xfrm>
          <a:prstGeom prst="rect">
            <a:avLst/>
          </a:prstGeom>
          <a:noFill/>
        </p:spPr>
        <p:txBody>
          <a:bodyPr wrap="none" lIns="91380" tIns="45692" rIns="91380" bIns="45692" rtlCol="0">
            <a:spAutoFit/>
          </a:bodyPr>
          <a:lstStyle/>
          <a:p>
            <a:r>
              <a:rPr lang="en-US" dirty="0">
                <a:solidFill>
                  <a:prstClr val="black"/>
                </a:solidFill>
              </a:rPr>
              <a:t>Install IP bridge: </a:t>
            </a:r>
            <a:r>
              <a:rPr lang="en-US" b="1" dirty="0">
                <a:solidFill>
                  <a:prstClr val="black"/>
                </a:solidFill>
              </a:rPr>
              <a:t>Completed</a:t>
            </a:r>
          </a:p>
        </p:txBody>
      </p:sp>
      <p:sp>
        <p:nvSpPr>
          <p:cNvPr id="11" name="TextBox 10"/>
          <p:cNvSpPr txBox="1"/>
          <p:nvPr/>
        </p:nvSpPr>
        <p:spPr>
          <a:xfrm>
            <a:off x="3992559" y="3432384"/>
            <a:ext cx="5121281" cy="369275"/>
          </a:xfrm>
          <a:prstGeom prst="rect">
            <a:avLst/>
          </a:prstGeom>
          <a:noFill/>
        </p:spPr>
        <p:txBody>
          <a:bodyPr wrap="none" lIns="91380" tIns="45692" rIns="91380" bIns="45692" rtlCol="0">
            <a:spAutoFit/>
          </a:bodyPr>
          <a:lstStyle/>
          <a:p>
            <a:r>
              <a:rPr lang="en-US" dirty="0">
                <a:solidFill>
                  <a:prstClr val="black"/>
                </a:solidFill>
              </a:rPr>
              <a:t>Install support structure and sensors: Aug 17- Sep 22</a:t>
            </a:r>
          </a:p>
        </p:txBody>
      </p:sp>
      <p:sp>
        <p:nvSpPr>
          <p:cNvPr id="15" name="TextBox 14"/>
          <p:cNvSpPr txBox="1"/>
          <p:nvPr/>
        </p:nvSpPr>
        <p:spPr>
          <a:xfrm>
            <a:off x="5561369" y="6292362"/>
            <a:ext cx="2711583" cy="369275"/>
          </a:xfrm>
          <a:prstGeom prst="rect">
            <a:avLst/>
          </a:prstGeom>
          <a:noFill/>
        </p:spPr>
        <p:txBody>
          <a:bodyPr wrap="none" lIns="91380" tIns="45692" rIns="91380" bIns="45692" rtlCol="0">
            <a:spAutoFit/>
          </a:bodyPr>
          <a:lstStyle/>
          <a:p>
            <a:r>
              <a:rPr lang="en-US" dirty="0">
                <a:solidFill>
                  <a:prstClr val="black"/>
                </a:solidFill>
              </a:rPr>
              <a:t>Add IP shield wall w/ crane</a:t>
            </a:r>
          </a:p>
        </p:txBody>
      </p:sp>
      <p:sp>
        <p:nvSpPr>
          <p:cNvPr id="17" name="TextBox 16"/>
          <p:cNvSpPr txBox="1"/>
          <p:nvPr/>
        </p:nvSpPr>
        <p:spPr>
          <a:xfrm>
            <a:off x="259186" y="3612823"/>
            <a:ext cx="42191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91380" tIns="45692" rIns="91380" bIns="45692" rtlCol="0">
            <a:spAutoFit/>
          </a:bodyPr>
          <a:lstStyle/>
          <a:p>
            <a:r>
              <a:rPr lang="en-US" sz="2400" b="1" dirty="0">
                <a:solidFill>
                  <a:prstClr val="white"/>
                </a:solidFill>
              </a:rPr>
              <a:t>2.</a:t>
            </a:r>
          </a:p>
        </p:txBody>
      </p:sp>
      <p:sp>
        <p:nvSpPr>
          <p:cNvPr id="6" name="TextBox 5"/>
          <p:cNvSpPr txBox="1"/>
          <p:nvPr/>
        </p:nvSpPr>
        <p:spPr>
          <a:xfrm>
            <a:off x="758311" y="3570723"/>
            <a:ext cx="2292102" cy="646331"/>
          </a:xfrm>
          <a:prstGeom prst="rect">
            <a:avLst/>
          </a:prstGeom>
          <a:noFill/>
        </p:spPr>
        <p:txBody>
          <a:bodyPr wrap="none" rtlCol="0">
            <a:spAutoFit/>
          </a:bodyPr>
          <a:lstStyle/>
          <a:p>
            <a:r>
              <a:rPr lang="en-US" dirty="0">
                <a:solidFill>
                  <a:prstClr val="black"/>
                </a:solidFill>
              </a:rPr>
              <a:t>Install 6km cables: </a:t>
            </a:r>
            <a:br>
              <a:rPr lang="en-US" dirty="0">
                <a:solidFill>
                  <a:prstClr val="black"/>
                </a:solidFill>
              </a:rPr>
            </a:br>
            <a:r>
              <a:rPr lang="en-US" b="1" dirty="0">
                <a:solidFill>
                  <a:prstClr val="black"/>
                </a:solidFill>
              </a:rPr>
              <a:t>Completed</a:t>
            </a:r>
            <a:r>
              <a:rPr lang="en-US" dirty="0">
                <a:solidFill>
                  <a:prstClr val="black"/>
                </a:solidFill>
              </a:rPr>
              <a:t> June 25-28</a:t>
            </a:r>
          </a:p>
        </p:txBody>
      </p:sp>
      <p:sp>
        <p:nvSpPr>
          <p:cNvPr id="8" name="Rectangle 7"/>
          <p:cNvSpPr/>
          <p:nvPr/>
        </p:nvSpPr>
        <p:spPr>
          <a:xfrm>
            <a:off x="660343" y="6019353"/>
            <a:ext cx="4024243" cy="369332"/>
          </a:xfrm>
          <a:prstGeom prst="rect">
            <a:avLst/>
          </a:prstGeom>
        </p:spPr>
        <p:txBody>
          <a:bodyPr wrap="none">
            <a:spAutoFit/>
          </a:bodyPr>
          <a:lstStyle/>
          <a:p>
            <a:r>
              <a:rPr lang="en-US" dirty="0">
                <a:solidFill>
                  <a:prstClr val="black"/>
                </a:solidFill>
              </a:rPr>
              <a:t>Install IP chamber: </a:t>
            </a:r>
            <a:r>
              <a:rPr lang="en-US" b="1" dirty="0">
                <a:solidFill>
                  <a:prstClr val="black"/>
                </a:solidFill>
              </a:rPr>
              <a:t>Completed</a:t>
            </a:r>
            <a:r>
              <a:rPr lang="en-US" dirty="0">
                <a:solidFill>
                  <a:prstClr val="black"/>
                </a:solidFill>
              </a:rPr>
              <a:t> June 29th</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1105" y="4262354"/>
            <a:ext cx="3182118" cy="178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219354" y="5943600"/>
            <a:ext cx="421789" cy="461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91380" tIns="45692" rIns="91380" bIns="45692" rtlCol="0">
            <a:spAutoFit/>
          </a:bodyPr>
          <a:lstStyle/>
          <a:p>
            <a:r>
              <a:rPr lang="en-US" sz="2400" b="1" dirty="0">
                <a:solidFill>
                  <a:prstClr val="white"/>
                </a:solidFill>
              </a:rPr>
              <a:t>3.</a:t>
            </a:r>
          </a:p>
        </p:txBody>
      </p:sp>
      <p:sp>
        <p:nvSpPr>
          <p:cNvPr id="28" name="Slide Number Placeholder 5"/>
          <p:cNvSpPr>
            <a:spLocks noGrp="1"/>
          </p:cNvSpPr>
          <p:nvPr>
            <p:ph type="sldNum" sz="quarter" idx="4294967295"/>
          </p:nvPr>
        </p:nvSpPr>
        <p:spPr>
          <a:xfrm>
            <a:off x="6553200" y="6356350"/>
            <a:ext cx="2133600" cy="365125"/>
          </a:xfrm>
        </p:spPr>
        <p:txBody>
          <a:bodyPr/>
          <a:lstStyle/>
          <a:p>
            <a:fld id="{67D58F25-987F-4BFB-8354-93D8D3401385}" type="slidenum">
              <a:rPr lang="en-US" smtClean="0">
                <a:solidFill>
                  <a:prstClr val="black"/>
                </a:solidFill>
              </a:rPr>
              <a:pPr/>
              <a:t>118</a:t>
            </a:fld>
            <a:endParaRPr lang="en-US" dirty="0">
              <a:solidFill>
                <a:prstClr val="black"/>
              </a:solidFill>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44965" y="1653747"/>
            <a:ext cx="946150" cy="83820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71890" y="3424154"/>
            <a:ext cx="946150" cy="8382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97126" y="5284972"/>
            <a:ext cx="946150" cy="83820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07463" y="0"/>
            <a:ext cx="946150" cy="83820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01519" y="704820"/>
            <a:ext cx="4063492" cy="2719333"/>
          </a:xfrm>
          <a:prstGeom prst="rect">
            <a:avLst/>
          </a:prstGeom>
        </p:spPr>
      </p:pic>
    </p:spTree>
    <p:extLst>
      <p:ext uri="{BB962C8B-B14F-4D97-AF65-F5344CB8AC3E}">
        <p14:creationId xmlns:p14="http://schemas.microsoft.com/office/powerpoint/2010/main" val="4207860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60"/>
            <a:ext cx="8229600" cy="818001"/>
          </a:xfrm>
        </p:spPr>
        <p:txBody>
          <a:bodyPr/>
          <a:lstStyle/>
          <a:p>
            <a:r>
              <a:rPr lang="en-US" dirty="0" smtClean="0"/>
              <a:t>Conclusion/Next Generation</a:t>
            </a:r>
            <a:endParaRPr lang="en-US" dirty="0"/>
          </a:p>
        </p:txBody>
      </p:sp>
      <p:sp>
        <p:nvSpPr>
          <p:cNvPr id="3" name="Content Placeholder 2"/>
          <p:cNvSpPr>
            <a:spLocks noGrp="1"/>
          </p:cNvSpPr>
          <p:nvPr>
            <p:ph idx="1"/>
          </p:nvPr>
        </p:nvSpPr>
        <p:spPr>
          <a:xfrm>
            <a:off x="274917" y="753527"/>
            <a:ext cx="8229600" cy="4270926"/>
          </a:xfrm>
          <a:ln w="3175">
            <a:solidFill>
              <a:schemeClr val="tx1"/>
            </a:solidFill>
          </a:ln>
        </p:spPr>
        <p:txBody>
          <a:bodyPr>
            <a:normAutofit fontScale="77500" lnSpcReduction="20000"/>
          </a:bodyPr>
          <a:lstStyle/>
          <a:p>
            <a:pPr marL="0" indent="0">
              <a:buNone/>
            </a:pPr>
            <a:endParaRPr lang="en-US" sz="3000" dirty="0" smtClean="0"/>
          </a:p>
          <a:p>
            <a:r>
              <a:rPr lang="en-US" sz="3000" dirty="0" smtClean="0"/>
              <a:t>The e+ e- B factories confirmed that the KM phase is responsible for most of the observed CPV</a:t>
            </a:r>
            <a:r>
              <a:rPr lang="en-US" sz="3000" dirty="0"/>
              <a:t> </a:t>
            </a:r>
            <a:r>
              <a:rPr lang="en-US" sz="3000" dirty="0" smtClean="0"/>
              <a:t>[Physics Nobel Prize 2008]</a:t>
            </a:r>
          </a:p>
          <a:p>
            <a:r>
              <a:rPr lang="en-US" sz="3000" dirty="0"/>
              <a:t>Nevertheless, 10-20% NP effects are consistent with all current flavor data</a:t>
            </a:r>
            <a:r>
              <a:rPr lang="en-US" sz="3000" dirty="0" smtClean="0"/>
              <a:t>.</a:t>
            </a:r>
          </a:p>
          <a:p>
            <a:r>
              <a:rPr lang="en-US" sz="3000" dirty="0" err="1" smtClean="0"/>
              <a:t>LHCb</a:t>
            </a:r>
            <a:r>
              <a:rPr lang="en-US" sz="3000" dirty="0" smtClean="0"/>
              <a:t> has ruled out large CPV phases from NP in the </a:t>
            </a:r>
            <a:r>
              <a:rPr lang="en-US" sz="3000" dirty="0" err="1" smtClean="0"/>
              <a:t>B</a:t>
            </a:r>
            <a:r>
              <a:rPr lang="en-US" sz="3000" baseline="-25000" dirty="0" err="1" smtClean="0"/>
              <a:t>s</a:t>
            </a:r>
            <a:r>
              <a:rPr lang="en-US" sz="3000" dirty="0" smtClean="0"/>
              <a:t> sector.</a:t>
            </a:r>
          </a:p>
          <a:p>
            <a:r>
              <a:rPr lang="en-US" sz="3000" dirty="0" smtClean="0"/>
              <a:t>“Missing energy B decays” provide important high—mass sensitivity to the charged Higgs in the multi-</a:t>
            </a:r>
            <a:r>
              <a:rPr lang="en-US" sz="3000" dirty="0" err="1" smtClean="0"/>
              <a:t>TeV</a:t>
            </a:r>
            <a:r>
              <a:rPr lang="en-US" sz="3000" dirty="0" smtClean="0"/>
              <a:t> range.</a:t>
            </a:r>
            <a:r>
              <a:rPr lang="en-US" sz="3000" baseline="30000" dirty="0" smtClean="0">
                <a:sym typeface="Wingdings"/>
              </a:rPr>
              <a:t>-</a:t>
            </a:r>
            <a:r>
              <a:rPr lang="en-US" sz="3000" dirty="0" smtClean="0">
                <a:sym typeface="Wingdings"/>
              </a:rPr>
              <a:t> </a:t>
            </a:r>
            <a:r>
              <a:rPr lang="en-US" sz="3000" dirty="0" smtClean="0"/>
              <a:t> </a:t>
            </a:r>
          </a:p>
          <a:p>
            <a:r>
              <a:rPr lang="en-US" sz="3000" dirty="0" smtClean="0"/>
              <a:t>Angular anomalies in B</a:t>
            </a:r>
            <a:r>
              <a:rPr lang="en-US" sz="3000" dirty="0" smtClean="0">
                <a:sym typeface="Wingdings"/>
              </a:rPr>
              <a:t>K</a:t>
            </a:r>
            <a:r>
              <a:rPr lang="en-US" sz="3000" baseline="30000" dirty="0" smtClean="0">
                <a:sym typeface="Wingdings"/>
              </a:rPr>
              <a:t>*</a:t>
            </a:r>
            <a:r>
              <a:rPr lang="en-US" sz="3000" dirty="0" err="1" smtClean="0">
                <a:sym typeface="Wingdings"/>
              </a:rPr>
              <a:t>l</a:t>
            </a:r>
            <a:r>
              <a:rPr lang="en-US" sz="3000" baseline="30000" dirty="0" err="1" smtClean="0">
                <a:sym typeface="Wingdings"/>
              </a:rPr>
              <a:t>+</a:t>
            </a:r>
            <a:r>
              <a:rPr lang="en-US" sz="3000" dirty="0" err="1" smtClean="0">
                <a:sym typeface="Wingdings"/>
              </a:rPr>
              <a:t>l</a:t>
            </a:r>
            <a:r>
              <a:rPr lang="en-US" sz="3000" baseline="30000" dirty="0" smtClean="0">
                <a:sym typeface="Wingdings"/>
              </a:rPr>
              <a:t>-  </a:t>
            </a:r>
            <a:r>
              <a:rPr lang="en-US" sz="3000" dirty="0" smtClean="0">
                <a:sym typeface="Wingdings"/>
              </a:rPr>
              <a:t>from </a:t>
            </a:r>
            <a:r>
              <a:rPr lang="en-US" sz="3000" dirty="0" err="1" smtClean="0">
                <a:sym typeface="Wingdings"/>
              </a:rPr>
              <a:t>LHCb</a:t>
            </a:r>
            <a:r>
              <a:rPr lang="en-US" sz="3000" dirty="0" smtClean="0">
                <a:sym typeface="Wingdings"/>
              </a:rPr>
              <a:t> with 3 fb</a:t>
            </a:r>
            <a:r>
              <a:rPr lang="en-US" sz="3000" baseline="30000" dirty="0" smtClean="0">
                <a:sym typeface="Wingdings"/>
              </a:rPr>
              <a:t>-1</a:t>
            </a:r>
          </a:p>
          <a:p>
            <a:r>
              <a:rPr lang="en-US" sz="3000" dirty="0" smtClean="0">
                <a:sym typeface="Wingdings"/>
              </a:rPr>
              <a:t>Belle II will soon join the game.</a:t>
            </a:r>
            <a:endParaRPr lang="en-US" sz="3000" dirty="0">
              <a:sym typeface="Wingdings"/>
            </a:endParaRPr>
          </a:p>
          <a:p>
            <a:r>
              <a:rPr lang="en-US" sz="3000" i="1" u="sng" dirty="0" smtClean="0">
                <a:solidFill>
                  <a:srgbClr val="FF0000"/>
                </a:solidFill>
                <a:sym typeface="Wingdings"/>
              </a:rPr>
              <a:t>Flavor physics is exciting and fundamental. </a:t>
            </a:r>
            <a:r>
              <a:rPr lang="en-US" sz="3000" i="1" u="sng" dirty="0" smtClean="0">
                <a:sym typeface="Wingdings"/>
              </a:rPr>
              <a:t>(Did we just find NP ? New Couplings; Flavor may be the path for the future of HEP</a:t>
            </a:r>
            <a:r>
              <a:rPr lang="en-US" sz="3000" i="1" u="sng" dirty="0">
                <a:sym typeface="Wingdings"/>
              </a:rPr>
              <a:t> </a:t>
            </a:r>
            <a:r>
              <a:rPr lang="en-US" sz="3000" i="1" u="sng" dirty="0" smtClean="0">
                <a:sym typeface="Wingdings"/>
              </a:rPr>
              <a:t>but we need more data.)</a:t>
            </a:r>
            <a:endParaRPr lang="en-US" dirty="0" smtClean="0"/>
          </a:p>
          <a:p>
            <a:endParaRPr lang="en-US" i="1" u="sng"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119</a:t>
            </a:fld>
            <a:endParaRPr lang="en-US"/>
          </a:p>
        </p:txBody>
      </p:sp>
      <p:sp>
        <p:nvSpPr>
          <p:cNvPr id="5" name="TextBox 4"/>
          <p:cNvSpPr txBox="1"/>
          <p:nvPr/>
        </p:nvSpPr>
        <p:spPr>
          <a:xfrm>
            <a:off x="274917" y="5142986"/>
            <a:ext cx="8606118" cy="1569660"/>
          </a:xfrm>
          <a:prstGeom prst="rect">
            <a:avLst/>
          </a:prstGeom>
          <a:noFill/>
        </p:spPr>
        <p:txBody>
          <a:bodyPr wrap="square" rtlCol="0">
            <a:spAutoFit/>
          </a:bodyPr>
          <a:lstStyle/>
          <a:p>
            <a:r>
              <a:rPr lang="en-US" sz="2400" i="1" dirty="0" err="1" smtClean="0"/>
              <a:t>SuperKEKB</a:t>
            </a:r>
            <a:r>
              <a:rPr lang="en-US" sz="2400" i="1" dirty="0" smtClean="0"/>
              <a:t> commissioning started in February. Belle II rolls in at the end of the year. Belle II physics </a:t>
            </a:r>
            <a:r>
              <a:rPr lang="en-US" sz="2400" i="1" dirty="0"/>
              <a:t>runs </a:t>
            </a:r>
            <a:r>
              <a:rPr lang="en-US" sz="2400" i="1" dirty="0" smtClean="0"/>
              <a:t>in 2018 and </a:t>
            </a:r>
            <a:r>
              <a:rPr lang="en-US" sz="2400" i="1" dirty="0"/>
              <a:t>the </a:t>
            </a:r>
            <a:r>
              <a:rPr lang="en-US" sz="2400" i="1" dirty="0" err="1"/>
              <a:t>LHCb</a:t>
            </a:r>
            <a:r>
              <a:rPr lang="en-US" sz="2400" i="1" dirty="0"/>
              <a:t> upgrade in ~</a:t>
            </a:r>
            <a:r>
              <a:rPr lang="en-US" sz="2400" i="1" dirty="0" smtClean="0"/>
              <a:t>2020. </a:t>
            </a:r>
            <a:r>
              <a:rPr lang="en-US" sz="2400" i="1" u="sng" dirty="0" smtClean="0"/>
              <a:t> </a:t>
            </a:r>
            <a:r>
              <a:rPr lang="en-US" sz="2400" i="1" u="sng" dirty="0"/>
              <a:t>These facilities will inaugurate a new era of flavor physics and the study of CP violation</a:t>
            </a:r>
            <a:r>
              <a:rPr lang="en-US" sz="2400" i="1" u="sng" dirty="0" smtClean="0"/>
              <a:t>.</a:t>
            </a:r>
            <a:endParaRPr lang="en-US" sz="2400" i="1" u="sng" dirty="0"/>
          </a:p>
        </p:txBody>
      </p:sp>
    </p:spTree>
    <p:extLst>
      <p:ext uri="{BB962C8B-B14F-4D97-AF65-F5344CB8AC3E}">
        <p14:creationId xmlns:p14="http://schemas.microsoft.com/office/powerpoint/2010/main" val="29466746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5262" b="1756"/>
          <a:stretch/>
        </p:blipFill>
        <p:spPr>
          <a:xfrm>
            <a:off x="1535453" y="1920240"/>
            <a:ext cx="6137910" cy="4846320"/>
          </a:xfrm>
          <a:prstGeom prst="rect">
            <a:avLst/>
          </a:prstGeom>
        </p:spPr>
      </p:pic>
      <p:sp>
        <p:nvSpPr>
          <p:cNvPr id="2" name="TextBox 1"/>
          <p:cNvSpPr txBox="1"/>
          <p:nvPr/>
        </p:nvSpPr>
        <p:spPr>
          <a:xfrm>
            <a:off x="90573" y="49536"/>
            <a:ext cx="9053427" cy="1323439"/>
          </a:xfrm>
          <a:prstGeom prst="rect">
            <a:avLst/>
          </a:prstGeom>
          <a:noFill/>
        </p:spPr>
        <p:txBody>
          <a:bodyPr wrap="square" rtlCol="0">
            <a:spAutoFit/>
          </a:bodyPr>
          <a:lstStyle/>
          <a:p>
            <a:r>
              <a:rPr lang="en-US" sz="2800" dirty="0" err="1" smtClean="0"/>
              <a:t>B</a:t>
            </a:r>
            <a:r>
              <a:rPr lang="en-US" sz="2800" baseline="-25000" dirty="0" err="1" smtClean="0"/>
              <a:t>s</a:t>
            </a:r>
            <a:r>
              <a:rPr lang="en-US" sz="2800" dirty="0" err="1" smtClean="0">
                <a:sym typeface="Wingdings"/>
              </a:rPr>
              <a:t>J</a:t>
            </a:r>
            <a:r>
              <a:rPr lang="en-US" sz="2800" dirty="0" smtClean="0">
                <a:sym typeface="Wingdings"/>
              </a:rPr>
              <a:t>/</a:t>
            </a:r>
            <a:r>
              <a:rPr lang="en-US" sz="2800" dirty="0" err="1" smtClean="0">
                <a:sym typeface="Wingdings"/>
              </a:rPr>
              <a:t>ψϕ</a:t>
            </a:r>
            <a:r>
              <a:rPr lang="en-US" sz="2800" dirty="0" smtClean="0">
                <a:sym typeface="Wingdings"/>
              </a:rPr>
              <a:t>, a </a:t>
            </a:r>
            <a:r>
              <a:rPr lang="en-US" sz="2800" dirty="0" err="1" smtClean="0">
                <a:sym typeface="Wingdings"/>
              </a:rPr>
              <a:t>pseudoscalar</a:t>
            </a:r>
            <a:r>
              <a:rPr lang="en-US" sz="2800" dirty="0" smtClean="0">
                <a:sym typeface="Wingdings"/>
              </a:rPr>
              <a:t> to vector-vector mode, is usually used. </a:t>
            </a:r>
            <a:r>
              <a:rPr lang="en-US" sz="2400" dirty="0" smtClean="0">
                <a:latin typeface="Times New Roman"/>
                <a:cs typeface="Times New Roman"/>
                <a:sym typeface="Wingdings"/>
              </a:rPr>
              <a:t>However, </a:t>
            </a:r>
            <a:r>
              <a:rPr lang="en-US" sz="2400" dirty="0" err="1" smtClean="0">
                <a:latin typeface="Times New Roman"/>
                <a:cs typeface="Times New Roman"/>
              </a:rPr>
              <a:t>B</a:t>
            </a:r>
            <a:r>
              <a:rPr lang="en-US" sz="2400" baseline="-25000" dirty="0" err="1" smtClean="0">
                <a:latin typeface="Times New Roman"/>
                <a:cs typeface="Times New Roman"/>
              </a:rPr>
              <a:t>s</a:t>
            </a:r>
            <a:r>
              <a:rPr lang="en-US" sz="2400" baseline="-25000" dirty="0" smtClean="0">
                <a:latin typeface="Times New Roman"/>
                <a:cs typeface="Times New Roman"/>
              </a:rPr>
              <a:t> </a:t>
            </a:r>
            <a:r>
              <a:rPr lang="en-US" sz="2400" dirty="0" smtClean="0">
                <a:latin typeface="Times New Roman"/>
                <a:cs typeface="Times New Roman"/>
                <a:sym typeface="Wingdings"/>
              </a:rPr>
              <a:t>J/</a:t>
            </a:r>
            <a:r>
              <a:rPr lang="en-US" sz="2400" dirty="0" err="1" smtClean="0">
                <a:latin typeface="Times New Roman"/>
                <a:cs typeface="Times New Roman"/>
                <a:sym typeface="Wingdings"/>
              </a:rPr>
              <a:t>ψ</a:t>
            </a:r>
            <a:r>
              <a:rPr lang="en-US" sz="2400" dirty="0" smtClean="0">
                <a:latin typeface="Times New Roman"/>
                <a:cs typeface="Times New Roman"/>
                <a:sym typeface="Wingdings"/>
              </a:rPr>
              <a:t> f</a:t>
            </a:r>
            <a:r>
              <a:rPr lang="en-US" sz="2400" baseline="-25000" dirty="0" smtClean="0">
                <a:latin typeface="Times New Roman"/>
                <a:cs typeface="Times New Roman"/>
                <a:sym typeface="Wingdings"/>
              </a:rPr>
              <a:t>0</a:t>
            </a:r>
            <a:r>
              <a:rPr lang="en-US" sz="2400" dirty="0" smtClean="0">
                <a:latin typeface="Times New Roman"/>
                <a:cs typeface="Times New Roman"/>
                <a:sym typeface="Wingdings"/>
              </a:rPr>
              <a:t>(980) is a pure CP </a:t>
            </a:r>
            <a:r>
              <a:rPr lang="en-US" sz="2400" dirty="0" err="1" smtClean="0">
                <a:latin typeface="Times New Roman"/>
                <a:cs typeface="Times New Roman"/>
                <a:sym typeface="Wingdings"/>
              </a:rPr>
              <a:t>eigenstate</a:t>
            </a:r>
            <a:r>
              <a:rPr lang="en-US" sz="2400" dirty="0" smtClean="0">
                <a:latin typeface="Times New Roman"/>
                <a:cs typeface="Times New Roman"/>
                <a:sym typeface="Wingdings"/>
              </a:rPr>
              <a:t> since the </a:t>
            </a:r>
          </a:p>
          <a:p>
            <a:r>
              <a:rPr lang="en-US" sz="2400" dirty="0" smtClean="0">
                <a:latin typeface="Times New Roman"/>
                <a:cs typeface="Times New Roman"/>
                <a:sym typeface="Wingdings"/>
              </a:rPr>
              <a:t>f</a:t>
            </a:r>
            <a:r>
              <a:rPr lang="en-US" sz="2400" baseline="-25000" dirty="0" smtClean="0">
                <a:latin typeface="Times New Roman"/>
                <a:cs typeface="Times New Roman"/>
                <a:sym typeface="Wingdings"/>
              </a:rPr>
              <a:t>0</a:t>
            </a:r>
            <a:r>
              <a:rPr lang="en-US" sz="2400" dirty="0" smtClean="0">
                <a:latin typeface="Times New Roman"/>
                <a:cs typeface="Times New Roman"/>
                <a:sym typeface="Wingdings"/>
              </a:rPr>
              <a:t> (980) is a scalar. </a:t>
            </a:r>
          </a:p>
        </p:txBody>
      </p:sp>
      <p:sp>
        <p:nvSpPr>
          <p:cNvPr id="3" name="TextBox 2"/>
          <p:cNvSpPr txBox="1"/>
          <p:nvPr/>
        </p:nvSpPr>
        <p:spPr>
          <a:xfrm>
            <a:off x="1127113" y="1274052"/>
            <a:ext cx="7597537" cy="646331"/>
          </a:xfrm>
          <a:prstGeom prst="rect">
            <a:avLst/>
          </a:prstGeom>
          <a:noFill/>
        </p:spPr>
        <p:txBody>
          <a:bodyPr wrap="square" rtlCol="0">
            <a:spAutoFit/>
          </a:bodyPr>
          <a:lstStyle/>
          <a:p>
            <a:r>
              <a:rPr lang="en-US" dirty="0" smtClean="0"/>
              <a:t>Stone &amp; Zhang pointed out that this mode provides more statistics and a more straightforward analysis. </a:t>
            </a:r>
            <a:r>
              <a:rPr lang="en-US" dirty="0"/>
              <a:t>Phys. Rev. </a:t>
            </a:r>
            <a:r>
              <a:rPr lang="en-US" dirty="0" smtClean="0"/>
              <a:t>D79</a:t>
            </a:r>
            <a:r>
              <a:rPr lang="en-US" dirty="0"/>
              <a:t> </a:t>
            </a:r>
            <a:r>
              <a:rPr lang="en-US" dirty="0" smtClean="0"/>
              <a:t>(</a:t>
            </a:r>
            <a:r>
              <a:rPr lang="en-US" dirty="0"/>
              <a:t>2009) </a:t>
            </a:r>
            <a:r>
              <a:rPr lang="en-US" dirty="0" smtClean="0"/>
              <a:t>074024. </a:t>
            </a:r>
            <a:endParaRPr lang="en-US" dirty="0"/>
          </a:p>
        </p:txBody>
      </p:sp>
      <p:sp>
        <p:nvSpPr>
          <p:cNvPr id="5" name="TextBox 4"/>
          <p:cNvSpPr txBox="1"/>
          <p:nvPr/>
        </p:nvSpPr>
        <p:spPr>
          <a:xfrm>
            <a:off x="75826" y="4005017"/>
            <a:ext cx="1725014" cy="461665"/>
          </a:xfrm>
          <a:prstGeom prst="rect">
            <a:avLst/>
          </a:prstGeom>
          <a:noFill/>
        </p:spPr>
        <p:txBody>
          <a:bodyPr wrap="square" rtlCol="0">
            <a:spAutoFit/>
          </a:bodyPr>
          <a:lstStyle/>
          <a:p>
            <a:r>
              <a:rPr lang="en-US" sz="2400" dirty="0" smtClean="0">
                <a:solidFill>
                  <a:srgbClr val="FF0000"/>
                </a:solidFill>
              </a:rPr>
              <a:t>Asymmetry</a:t>
            </a:r>
            <a:endParaRPr lang="en-US" sz="2400" dirty="0">
              <a:solidFill>
                <a:srgbClr val="FF0000"/>
              </a:solidFill>
            </a:endParaRPr>
          </a:p>
        </p:txBody>
      </p:sp>
      <p:sp>
        <p:nvSpPr>
          <p:cNvPr id="6" name="Rectangle 5"/>
          <p:cNvSpPr/>
          <p:nvPr/>
        </p:nvSpPr>
        <p:spPr>
          <a:xfrm>
            <a:off x="75826" y="6427523"/>
            <a:ext cx="3266865" cy="369332"/>
          </a:xfrm>
          <a:prstGeom prst="rect">
            <a:avLst/>
          </a:prstGeom>
        </p:spPr>
        <p:txBody>
          <a:bodyPr wrap="none">
            <a:spAutoFit/>
          </a:bodyPr>
          <a:lstStyle/>
          <a:p>
            <a:r>
              <a:rPr lang="en-US" dirty="0" smtClean="0"/>
              <a:t>R. </a:t>
            </a:r>
            <a:r>
              <a:rPr lang="en-US" dirty="0" err="1" smtClean="0"/>
              <a:t>Aaij</a:t>
            </a:r>
            <a:r>
              <a:rPr lang="en-US" dirty="0" smtClean="0"/>
              <a:t> et al., PLB </a:t>
            </a:r>
            <a:r>
              <a:rPr lang="en-US" dirty="0"/>
              <a:t>736, (2014) </a:t>
            </a:r>
            <a:r>
              <a:rPr lang="en-US" dirty="0" smtClean="0"/>
              <a:t>186 </a:t>
            </a:r>
            <a:endParaRPr lang="en-US" dirty="0"/>
          </a:p>
        </p:txBody>
      </p:sp>
      <p:pic>
        <p:nvPicPr>
          <p:cNvPr id="7" name="Picture 6"/>
          <p:cNvPicPr>
            <a:picLocks noChangeAspect="1"/>
          </p:cNvPicPr>
          <p:nvPr/>
        </p:nvPicPr>
        <p:blipFill>
          <a:blip r:embed="rId4"/>
          <a:stretch>
            <a:fillRect/>
          </a:stretch>
        </p:blipFill>
        <p:spPr>
          <a:xfrm>
            <a:off x="90573" y="1927156"/>
            <a:ext cx="1530350" cy="584057"/>
          </a:xfrm>
          <a:prstGeom prst="rect">
            <a:avLst/>
          </a:prstGeom>
        </p:spPr>
      </p:pic>
      <p:cxnSp>
        <p:nvCxnSpPr>
          <p:cNvPr id="9" name="Straight Connector 8"/>
          <p:cNvCxnSpPr/>
          <p:nvPr/>
        </p:nvCxnSpPr>
        <p:spPr>
          <a:xfrm>
            <a:off x="2524386" y="4429159"/>
            <a:ext cx="514897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a:xfrm>
            <a:off x="6831043" y="6447929"/>
            <a:ext cx="2133600" cy="365125"/>
          </a:xfrm>
        </p:spPr>
        <p:txBody>
          <a:bodyPr/>
          <a:lstStyle/>
          <a:p>
            <a:fld id="{F16D68EC-1E92-5F40-99CB-2855E5FF9889}" type="slidenum">
              <a:rPr lang="en-US" smtClean="0"/>
              <a:pPr/>
              <a:t>12</a:t>
            </a:fld>
            <a:endParaRPr lang="en-US" dirty="0"/>
          </a:p>
        </p:txBody>
      </p:sp>
    </p:spTree>
    <p:extLst>
      <p:ext uri="{BB962C8B-B14F-4D97-AF65-F5344CB8AC3E}">
        <p14:creationId xmlns:p14="http://schemas.microsoft.com/office/powerpoint/2010/main" val="793400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13</a:t>
            </a:fld>
            <a:endParaRPr lang="en-US"/>
          </a:p>
        </p:txBody>
      </p:sp>
      <p:sp>
        <p:nvSpPr>
          <p:cNvPr id="7" name="Rectangle 6"/>
          <p:cNvSpPr/>
          <p:nvPr/>
        </p:nvSpPr>
        <p:spPr>
          <a:xfrm>
            <a:off x="164354" y="42894"/>
            <a:ext cx="8979646" cy="1323439"/>
          </a:xfrm>
          <a:prstGeom prst="rect">
            <a:avLst/>
          </a:prstGeom>
        </p:spPr>
        <p:txBody>
          <a:bodyPr wrap="square">
            <a:spAutoFit/>
          </a:bodyPr>
          <a:lstStyle/>
          <a:p>
            <a:r>
              <a:rPr lang="en-US" sz="4000" dirty="0">
                <a:solidFill>
                  <a:prstClr val="black"/>
                </a:solidFill>
                <a:ea typeface="+mj-ea"/>
                <a:cs typeface="+mj-cs"/>
              </a:rPr>
              <a:t>Results on the </a:t>
            </a:r>
            <a:r>
              <a:rPr lang="en-US" sz="4000" u="sng" dirty="0">
                <a:solidFill>
                  <a:prstClr val="black"/>
                </a:solidFill>
                <a:ea typeface="+mj-ea"/>
                <a:cs typeface="+mj-cs"/>
              </a:rPr>
              <a:t>phase of </a:t>
            </a:r>
            <a:r>
              <a:rPr lang="en-US" sz="4000" u="sng" dirty="0" err="1">
                <a:solidFill>
                  <a:prstClr val="black"/>
                </a:solidFill>
                <a:ea typeface="+mj-ea"/>
                <a:cs typeface="+mj-cs"/>
              </a:rPr>
              <a:t>B</a:t>
            </a:r>
            <a:r>
              <a:rPr lang="en-US" sz="4000" u="sng" baseline="-25000" dirty="0" err="1">
                <a:solidFill>
                  <a:prstClr val="black"/>
                </a:solidFill>
                <a:ea typeface="+mj-ea"/>
                <a:cs typeface="+mj-cs"/>
              </a:rPr>
              <a:t>s</a:t>
            </a:r>
            <a:r>
              <a:rPr lang="en-US" sz="4000" u="sng" dirty="0">
                <a:solidFill>
                  <a:prstClr val="black"/>
                </a:solidFill>
                <a:ea typeface="+mj-ea"/>
                <a:cs typeface="+mj-cs"/>
              </a:rPr>
              <a:t>-anti </a:t>
            </a:r>
            <a:r>
              <a:rPr lang="en-US" sz="4000" u="sng" dirty="0" err="1">
                <a:solidFill>
                  <a:prstClr val="black"/>
                </a:solidFill>
                <a:ea typeface="+mj-ea"/>
                <a:cs typeface="+mj-cs"/>
              </a:rPr>
              <a:t>B</a:t>
            </a:r>
            <a:r>
              <a:rPr lang="en-US" sz="4000" u="sng" baseline="-25000" dirty="0" err="1">
                <a:solidFill>
                  <a:prstClr val="black"/>
                </a:solidFill>
                <a:ea typeface="+mj-ea"/>
                <a:cs typeface="+mj-cs"/>
              </a:rPr>
              <a:t>s</a:t>
            </a:r>
            <a:r>
              <a:rPr lang="en-US" sz="4000" u="sng" dirty="0">
                <a:solidFill>
                  <a:prstClr val="black"/>
                </a:solidFill>
                <a:ea typeface="+mj-ea"/>
                <a:cs typeface="+mj-cs"/>
              </a:rPr>
              <a:t> mixing </a:t>
            </a:r>
            <a:r>
              <a:rPr lang="en-US" sz="4000" dirty="0">
                <a:solidFill>
                  <a:prstClr val="black"/>
                </a:solidFill>
                <a:ea typeface="+mj-ea"/>
                <a:cs typeface="+mj-cs"/>
              </a:rPr>
              <a:t>(i.e. phase of </a:t>
            </a:r>
            <a:r>
              <a:rPr lang="en-US" sz="4000" dirty="0" err="1">
                <a:solidFill>
                  <a:prstClr val="black"/>
                </a:solidFill>
                <a:ea typeface="+mj-ea"/>
                <a:cs typeface="+mj-cs"/>
              </a:rPr>
              <a:t>V</a:t>
            </a:r>
            <a:r>
              <a:rPr lang="en-US" sz="4000" baseline="-25000" dirty="0" err="1">
                <a:solidFill>
                  <a:prstClr val="black"/>
                </a:solidFill>
                <a:ea typeface="+mj-ea"/>
                <a:cs typeface="+mj-cs"/>
              </a:rPr>
              <a:t>ts</a:t>
            </a:r>
            <a:r>
              <a:rPr lang="en-US" sz="4000" dirty="0" smtClean="0">
                <a:solidFill>
                  <a:prstClr val="black"/>
                </a:solidFill>
                <a:ea typeface="+mj-ea"/>
                <a:cs typeface="+mj-cs"/>
              </a:rPr>
              <a:t>) </a:t>
            </a:r>
            <a:r>
              <a:rPr lang="en-US" sz="3200" dirty="0" smtClean="0">
                <a:solidFill>
                  <a:prstClr val="black"/>
                </a:solidFill>
                <a:ea typeface="+mj-ea"/>
                <a:cs typeface="+mj-cs"/>
              </a:rPr>
              <a:t>[use </a:t>
            </a:r>
            <a:r>
              <a:rPr lang="en-US" sz="3200" dirty="0" err="1" smtClean="0">
                <a:solidFill>
                  <a:prstClr val="black"/>
                </a:solidFill>
                <a:ea typeface="+mj-ea"/>
                <a:cs typeface="+mj-cs"/>
              </a:rPr>
              <a:t>B</a:t>
            </a:r>
            <a:r>
              <a:rPr lang="en-US" sz="3200" baseline="-25000" dirty="0" err="1" smtClean="0">
                <a:solidFill>
                  <a:prstClr val="black"/>
                </a:solidFill>
                <a:ea typeface="+mj-ea"/>
                <a:cs typeface="+mj-cs"/>
              </a:rPr>
              <a:t>s</a:t>
            </a:r>
            <a:r>
              <a:rPr lang="en-US" sz="3200" dirty="0" err="1" smtClean="0">
                <a:solidFill>
                  <a:prstClr val="black"/>
                </a:solidFill>
                <a:ea typeface="+mj-ea"/>
                <a:cs typeface="+mj-cs"/>
                <a:sym typeface="Wingdings"/>
              </a:rPr>
              <a:t>J</a:t>
            </a:r>
            <a:r>
              <a:rPr lang="en-US" sz="3200" dirty="0" smtClean="0">
                <a:solidFill>
                  <a:prstClr val="black"/>
                </a:solidFill>
                <a:ea typeface="+mj-ea"/>
                <a:cs typeface="+mj-cs"/>
                <a:sym typeface="Wingdings"/>
              </a:rPr>
              <a:t>/</a:t>
            </a:r>
            <a:r>
              <a:rPr lang="en-US" sz="3200" dirty="0" err="1" smtClean="0">
                <a:solidFill>
                  <a:prstClr val="black"/>
                </a:solidFill>
                <a:ea typeface="+mj-ea"/>
                <a:cs typeface="+mj-cs"/>
                <a:sym typeface="Wingdings"/>
              </a:rPr>
              <a:t>ψϕ</a:t>
            </a:r>
            <a:r>
              <a:rPr lang="en-US" sz="3200" dirty="0" smtClean="0">
                <a:solidFill>
                  <a:prstClr val="black"/>
                </a:solidFill>
                <a:ea typeface="+mj-ea"/>
                <a:cs typeface="+mj-cs"/>
                <a:sym typeface="Wingdings"/>
              </a:rPr>
              <a:t>;  </a:t>
            </a:r>
            <a:r>
              <a:rPr lang="en-US" sz="3200" dirty="0">
                <a:solidFill>
                  <a:prstClr val="black"/>
                </a:solidFill>
                <a:sym typeface="Wingdings"/>
              </a:rPr>
              <a:t>J/</a:t>
            </a:r>
            <a:r>
              <a:rPr lang="en-US" sz="3200" dirty="0" err="1" smtClean="0">
                <a:solidFill>
                  <a:prstClr val="black"/>
                </a:solidFill>
                <a:sym typeface="Wingdings"/>
              </a:rPr>
              <a:t>ψ</a:t>
            </a:r>
            <a:r>
              <a:rPr lang="en-US" sz="3200" dirty="0" smtClean="0">
                <a:solidFill>
                  <a:prstClr val="black"/>
                </a:solidFill>
                <a:ea typeface="+mj-ea"/>
                <a:cs typeface="+mj-cs"/>
                <a:sym typeface="Wingdings"/>
              </a:rPr>
              <a:t>ππ modes]</a:t>
            </a:r>
            <a:endParaRPr lang="en-US" sz="1400" dirty="0"/>
          </a:p>
        </p:txBody>
      </p:sp>
      <p:sp>
        <p:nvSpPr>
          <p:cNvPr id="2" name="TextBox 1"/>
          <p:cNvSpPr txBox="1"/>
          <p:nvPr/>
        </p:nvSpPr>
        <p:spPr>
          <a:xfrm>
            <a:off x="0" y="6270569"/>
            <a:ext cx="3750235" cy="646331"/>
          </a:xfrm>
          <a:prstGeom prst="rect">
            <a:avLst/>
          </a:prstGeom>
          <a:noFill/>
        </p:spPr>
        <p:txBody>
          <a:bodyPr wrap="square" rtlCol="0">
            <a:spAutoFit/>
          </a:bodyPr>
          <a:lstStyle/>
          <a:p>
            <a:r>
              <a:rPr lang="en-US" dirty="0" smtClean="0"/>
              <a:t>(Includes the most recent </a:t>
            </a:r>
            <a:r>
              <a:rPr lang="en-US" dirty="0" err="1" smtClean="0"/>
              <a:t>LHCb</a:t>
            </a:r>
            <a:r>
              <a:rPr lang="en-US" dirty="0" smtClean="0"/>
              <a:t> prelim result, gives WA of  -36 ±13 </a:t>
            </a:r>
            <a:r>
              <a:rPr lang="en-US" dirty="0" err="1" smtClean="0"/>
              <a:t>mrad</a:t>
            </a:r>
            <a:r>
              <a:rPr lang="en-US" dirty="0" smtClean="0"/>
              <a:t>)</a:t>
            </a:r>
            <a:endParaRPr lang="en-US" dirty="0"/>
          </a:p>
        </p:txBody>
      </p:sp>
      <p:sp>
        <p:nvSpPr>
          <p:cNvPr id="3" name="TextBox 2"/>
          <p:cNvSpPr txBox="1"/>
          <p:nvPr/>
        </p:nvSpPr>
        <p:spPr>
          <a:xfrm>
            <a:off x="4618566" y="5871173"/>
            <a:ext cx="2125133" cy="461665"/>
          </a:xfrm>
          <a:prstGeom prst="rect">
            <a:avLst/>
          </a:prstGeom>
          <a:noFill/>
        </p:spPr>
        <p:txBody>
          <a:bodyPr wrap="square" rtlCol="0">
            <a:spAutoFit/>
          </a:bodyPr>
          <a:lstStyle/>
          <a:p>
            <a:r>
              <a:rPr lang="en-US" sz="2400" u="sng" dirty="0" smtClean="0"/>
              <a:t>Mixing Phase</a:t>
            </a:r>
            <a:endParaRPr lang="en-US" sz="2400" u="sng" dirty="0"/>
          </a:p>
        </p:txBody>
      </p:sp>
      <p:sp>
        <p:nvSpPr>
          <p:cNvPr id="5" name="TextBox 4"/>
          <p:cNvSpPr txBox="1"/>
          <p:nvPr/>
        </p:nvSpPr>
        <p:spPr>
          <a:xfrm>
            <a:off x="164354" y="1947333"/>
            <a:ext cx="1173379" cy="646331"/>
          </a:xfrm>
          <a:prstGeom prst="rect">
            <a:avLst/>
          </a:prstGeom>
          <a:noFill/>
        </p:spPr>
        <p:txBody>
          <a:bodyPr wrap="square" rtlCol="0">
            <a:spAutoFit/>
          </a:bodyPr>
          <a:lstStyle/>
          <a:p>
            <a:r>
              <a:rPr lang="en-US" u="sng" dirty="0" smtClean="0"/>
              <a:t>Width difference</a:t>
            </a:r>
            <a:endParaRPr lang="en-US" u="sng" dirty="0"/>
          </a:p>
        </p:txBody>
      </p:sp>
      <p:pic>
        <p:nvPicPr>
          <p:cNvPr id="8" name="Picture 7"/>
          <p:cNvPicPr>
            <a:picLocks noChangeAspect="1"/>
          </p:cNvPicPr>
          <p:nvPr/>
        </p:nvPicPr>
        <p:blipFill>
          <a:blip r:embed="rId3"/>
          <a:stretch>
            <a:fillRect/>
          </a:stretch>
        </p:blipFill>
        <p:spPr>
          <a:xfrm>
            <a:off x="1563624" y="1431160"/>
            <a:ext cx="7123176" cy="4608576"/>
          </a:xfrm>
          <a:prstGeom prst="rect">
            <a:avLst/>
          </a:prstGeom>
        </p:spPr>
      </p:pic>
    </p:spTree>
    <p:extLst>
      <p:ext uri="{BB962C8B-B14F-4D97-AF65-F5344CB8AC3E}">
        <p14:creationId xmlns:p14="http://schemas.microsoft.com/office/powerpoint/2010/main" val="37973401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4262" y="812800"/>
            <a:ext cx="6362700" cy="5232400"/>
          </a:xfrm>
          <a:prstGeom prst="rect">
            <a:avLst/>
          </a:prstGeom>
        </p:spPr>
      </p:pic>
      <p:sp>
        <p:nvSpPr>
          <p:cNvPr id="5" name="TextBox 4"/>
          <p:cNvSpPr txBox="1"/>
          <p:nvPr/>
        </p:nvSpPr>
        <p:spPr>
          <a:xfrm>
            <a:off x="3780988" y="166469"/>
            <a:ext cx="2568762" cy="646331"/>
          </a:xfrm>
          <a:prstGeom prst="rect">
            <a:avLst/>
          </a:prstGeom>
          <a:noFill/>
        </p:spPr>
        <p:txBody>
          <a:bodyPr wrap="square" rtlCol="0">
            <a:spAutoFit/>
          </a:bodyPr>
          <a:lstStyle/>
          <a:p>
            <a:r>
              <a:rPr lang="en-US" sz="3600" dirty="0" smtClean="0"/>
              <a:t>Boxes</a:t>
            </a:r>
            <a:endParaRPr lang="en-US" sz="3600" dirty="0"/>
          </a:p>
        </p:txBody>
      </p:sp>
      <p:cxnSp>
        <p:nvCxnSpPr>
          <p:cNvPr id="6" name="Straight Arrow Connector 5"/>
          <p:cNvCxnSpPr/>
          <p:nvPr/>
        </p:nvCxnSpPr>
        <p:spPr>
          <a:xfrm flipH="1" flipV="1">
            <a:off x="3625775" y="5836971"/>
            <a:ext cx="1269101" cy="4787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077219" y="5961740"/>
            <a:ext cx="3870558" cy="707886"/>
          </a:xfrm>
          <a:prstGeom prst="rect">
            <a:avLst/>
          </a:prstGeom>
          <a:noFill/>
        </p:spPr>
        <p:txBody>
          <a:bodyPr wrap="square" rtlCol="0">
            <a:spAutoFit/>
          </a:bodyPr>
          <a:lstStyle/>
          <a:p>
            <a:r>
              <a:rPr lang="en-US" sz="2000" dirty="0" smtClean="0"/>
              <a:t>No phase expected from SM but possible from NP particles</a:t>
            </a:r>
            <a:endParaRPr lang="en-US" sz="2000" dirty="0"/>
          </a:p>
        </p:txBody>
      </p:sp>
      <p:cxnSp>
        <p:nvCxnSpPr>
          <p:cNvPr id="10" name="Straight Arrow Connector 9"/>
          <p:cNvCxnSpPr/>
          <p:nvPr/>
        </p:nvCxnSpPr>
        <p:spPr>
          <a:xfrm flipH="1" flipV="1">
            <a:off x="5088315" y="4235382"/>
            <a:ext cx="776974" cy="160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7406962" y="1010617"/>
            <a:ext cx="1892300" cy="1676400"/>
          </a:xfrm>
          <a:prstGeom prst="rect">
            <a:avLst/>
          </a:prstGeom>
        </p:spPr>
      </p:pic>
      <p:sp>
        <p:nvSpPr>
          <p:cNvPr id="2" name="Slide Number Placeholder 1"/>
          <p:cNvSpPr>
            <a:spLocks noGrp="1"/>
          </p:cNvSpPr>
          <p:nvPr>
            <p:ph type="sldNum" sz="quarter" idx="12"/>
          </p:nvPr>
        </p:nvSpPr>
        <p:spPr>
          <a:xfrm>
            <a:off x="7010400" y="6487063"/>
            <a:ext cx="2133600" cy="365125"/>
          </a:xfrm>
        </p:spPr>
        <p:txBody>
          <a:bodyPr/>
          <a:lstStyle/>
          <a:p>
            <a:fld id="{F16D68EC-1E92-5F40-99CB-2855E5FF9889}" type="slidenum">
              <a:rPr lang="en-US" smtClean="0"/>
              <a:pPr/>
              <a:t>14</a:t>
            </a:fld>
            <a:endParaRPr lang="en-US" dirty="0"/>
          </a:p>
        </p:txBody>
      </p:sp>
      <p:pic>
        <p:nvPicPr>
          <p:cNvPr id="11" name="Picture 10"/>
          <p:cNvPicPr>
            <a:picLocks noChangeAspect="1"/>
          </p:cNvPicPr>
          <p:nvPr/>
        </p:nvPicPr>
        <p:blipFill>
          <a:blip r:embed="rId3"/>
          <a:stretch>
            <a:fillRect/>
          </a:stretch>
        </p:blipFill>
        <p:spPr>
          <a:xfrm>
            <a:off x="7406962" y="3803762"/>
            <a:ext cx="1892300" cy="1676400"/>
          </a:xfrm>
          <a:prstGeom prst="rect">
            <a:avLst/>
          </a:prstGeom>
        </p:spPr>
      </p:pic>
    </p:spTree>
    <p:extLst>
      <p:ext uri="{BB962C8B-B14F-4D97-AF65-F5344CB8AC3E}">
        <p14:creationId xmlns:p14="http://schemas.microsoft.com/office/powerpoint/2010/main" val="22388700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5"/>
          <p:cNvGrpSpPr/>
          <p:nvPr/>
        </p:nvGrpSpPr>
        <p:grpSpPr>
          <a:xfrm>
            <a:off x="2878036" y="4106779"/>
            <a:ext cx="3938503" cy="2528779"/>
            <a:chOff x="527135" y="1124744"/>
            <a:chExt cx="3938503" cy="2528779"/>
          </a:xfrm>
        </p:grpSpPr>
        <p:pic>
          <p:nvPicPr>
            <p:cNvPr id="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552" y="1124744"/>
              <a:ext cx="3362126" cy="252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kt 39"/>
            <p:cNvGraphicFramePr>
              <a:graphicFrameLocks noChangeAspect="1"/>
            </p:cNvGraphicFramePr>
            <p:nvPr>
              <p:extLst>
                <p:ext uri="{D42A27DB-BD31-4B8C-83A1-F6EECF244321}">
                  <p14:modId xmlns:p14="http://schemas.microsoft.com/office/powerpoint/2010/main" val="2656547705"/>
                </p:ext>
              </p:extLst>
            </p:nvPr>
          </p:nvGraphicFramePr>
          <p:xfrm>
            <a:off x="527135" y="2274466"/>
            <a:ext cx="431800" cy="434454"/>
          </p:xfrm>
          <a:graphic>
            <a:graphicData uri="http://schemas.openxmlformats.org/presentationml/2006/ole">
              <mc:AlternateContent xmlns:mc="http://schemas.openxmlformats.org/markup-compatibility/2006">
                <mc:Choice xmlns:v="urn:schemas-microsoft-com:vml" Requires="v">
                  <p:oleObj spid="_x0000_s15408" name="Equation" r:id="rId5" imgW="431640" imgH="457200" progId="">
                    <p:embed/>
                  </p:oleObj>
                </mc:Choice>
                <mc:Fallback>
                  <p:oleObj name="Equation" r:id="rId5" imgW="431640" imgH="457200" progId="">
                    <p:embed/>
                    <p:pic>
                      <p:nvPicPr>
                        <p:cNvPr id="0" name="Picture 2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135" y="2274466"/>
                          <a:ext cx="431800" cy="4344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kt 40"/>
            <p:cNvGraphicFramePr>
              <a:graphicFrameLocks noChangeAspect="1"/>
            </p:cNvGraphicFramePr>
            <p:nvPr>
              <p:extLst>
                <p:ext uri="{D42A27DB-BD31-4B8C-83A1-F6EECF244321}">
                  <p14:modId xmlns:p14="http://schemas.microsoft.com/office/powerpoint/2010/main" val="2791468132"/>
                </p:ext>
              </p:extLst>
            </p:nvPr>
          </p:nvGraphicFramePr>
          <p:xfrm>
            <a:off x="3983038" y="1797745"/>
            <a:ext cx="482600" cy="433387"/>
          </p:xfrm>
          <a:graphic>
            <a:graphicData uri="http://schemas.openxmlformats.org/presentationml/2006/ole">
              <mc:AlternateContent xmlns:mc="http://schemas.openxmlformats.org/markup-compatibility/2006">
                <mc:Choice xmlns:v="urn:schemas-microsoft-com:vml" Requires="v">
                  <p:oleObj spid="_x0000_s15409" name="Equation" r:id="rId7" imgW="482400" imgH="457200" progId="">
                    <p:embed/>
                  </p:oleObj>
                </mc:Choice>
                <mc:Fallback>
                  <p:oleObj name="Equation" r:id="rId7" imgW="482400" imgH="457200" progId="">
                    <p:embed/>
                    <p:pic>
                      <p:nvPicPr>
                        <p:cNvPr id="0" name="Picture 2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3038" y="1797745"/>
                          <a:ext cx="482600"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8" name="Picture 7"/>
          <p:cNvPicPr>
            <a:picLocks noChangeAspect="1"/>
          </p:cNvPicPr>
          <p:nvPr/>
        </p:nvPicPr>
        <p:blipFill>
          <a:blip r:embed="rId9"/>
          <a:stretch>
            <a:fillRect/>
          </a:stretch>
        </p:blipFill>
        <p:spPr>
          <a:xfrm>
            <a:off x="1716219" y="346327"/>
            <a:ext cx="5100320" cy="3992880"/>
          </a:xfrm>
          <a:prstGeom prst="rect">
            <a:avLst/>
          </a:prstGeom>
        </p:spPr>
      </p:pic>
      <p:cxnSp>
        <p:nvCxnSpPr>
          <p:cNvPr id="10" name="Straight Arrow Connector 9"/>
          <p:cNvCxnSpPr>
            <a:endCxn id="8" idx="3"/>
          </p:cNvCxnSpPr>
          <p:nvPr/>
        </p:nvCxnSpPr>
        <p:spPr>
          <a:xfrm>
            <a:off x="4834468" y="1774927"/>
            <a:ext cx="1982071" cy="5678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Frame 10"/>
          <p:cNvSpPr/>
          <p:nvPr/>
        </p:nvSpPr>
        <p:spPr>
          <a:xfrm>
            <a:off x="6859832" y="1847078"/>
            <a:ext cx="2073110" cy="121214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Phase of </a:t>
            </a:r>
            <a:r>
              <a:rPr lang="en-US" sz="2800" dirty="0" err="1" smtClean="0">
                <a:solidFill>
                  <a:schemeClr val="tx1"/>
                </a:solidFill>
              </a:rPr>
              <a:t>V</a:t>
            </a:r>
            <a:r>
              <a:rPr lang="en-US" sz="2800" baseline="-25000" dirty="0" err="1" smtClean="0">
                <a:solidFill>
                  <a:schemeClr val="tx1"/>
                </a:solidFill>
              </a:rPr>
              <a:t>ts</a:t>
            </a:r>
            <a:endParaRPr lang="en-US" sz="2800" dirty="0">
              <a:solidFill>
                <a:schemeClr val="tx1"/>
              </a:solidFill>
            </a:endParaRPr>
          </a:p>
        </p:txBody>
      </p:sp>
      <p:pic>
        <p:nvPicPr>
          <p:cNvPr id="12" name="Picture 11"/>
          <p:cNvPicPr>
            <a:picLocks noChangeAspect="1"/>
          </p:cNvPicPr>
          <p:nvPr/>
        </p:nvPicPr>
        <p:blipFill>
          <a:blip r:embed="rId10"/>
          <a:stretch>
            <a:fillRect/>
          </a:stretch>
        </p:blipFill>
        <p:spPr>
          <a:xfrm>
            <a:off x="0" y="3039880"/>
            <a:ext cx="2540000" cy="3479800"/>
          </a:xfrm>
          <a:prstGeom prst="rect">
            <a:avLst/>
          </a:prstGeom>
        </p:spPr>
      </p:pic>
      <p:sp>
        <p:nvSpPr>
          <p:cNvPr id="6" name="TextBox 5"/>
          <p:cNvSpPr txBox="1"/>
          <p:nvPr/>
        </p:nvSpPr>
        <p:spPr>
          <a:xfrm>
            <a:off x="6816539" y="5510573"/>
            <a:ext cx="2284168" cy="923330"/>
          </a:xfrm>
          <a:prstGeom prst="rect">
            <a:avLst/>
          </a:prstGeom>
          <a:noFill/>
        </p:spPr>
        <p:txBody>
          <a:bodyPr wrap="square" rtlCol="0">
            <a:spAutoFit/>
          </a:bodyPr>
          <a:lstStyle/>
          <a:p>
            <a:r>
              <a:rPr lang="en-US" dirty="0" smtClean="0"/>
              <a:t>Recent Belle results on </a:t>
            </a:r>
            <a:r>
              <a:rPr lang="en-US" dirty="0" err="1" smtClean="0"/>
              <a:t>B</a:t>
            </a:r>
            <a:r>
              <a:rPr lang="en-US" dirty="0" err="1" smtClean="0">
                <a:sym typeface="Wingdings"/>
              </a:rPr>
              <a:t></a:t>
            </a:r>
            <a:r>
              <a:rPr lang="en-US" dirty="0" err="1"/>
              <a:t>ω</a:t>
            </a:r>
            <a:r>
              <a:rPr lang="en-US" dirty="0" smtClean="0">
                <a:sym typeface="Wingdings"/>
              </a:rPr>
              <a:t> K</a:t>
            </a:r>
            <a:r>
              <a:rPr lang="en-US" baseline="-25000" dirty="0" smtClean="0">
                <a:sym typeface="Wingdings"/>
              </a:rPr>
              <a:t>S</a:t>
            </a:r>
            <a:r>
              <a:rPr lang="en-US" dirty="0" smtClean="0">
                <a:sym typeface="Wingdings"/>
              </a:rPr>
              <a:t>,</a:t>
            </a:r>
          </a:p>
          <a:p>
            <a:r>
              <a:rPr lang="en-US" dirty="0" err="1" smtClean="0">
                <a:sym typeface="Wingdings"/>
              </a:rPr>
              <a:t>Bη</a:t>
            </a:r>
            <a:r>
              <a:rPr lang="en-US" dirty="0" smtClean="0">
                <a:sym typeface="Wingdings"/>
              </a:rPr>
              <a:t>’ K</a:t>
            </a:r>
            <a:r>
              <a:rPr lang="en-US" baseline="-25000" dirty="0" smtClean="0">
                <a:sym typeface="Wingdings"/>
              </a:rPr>
              <a:t>S</a:t>
            </a:r>
            <a:endParaRPr lang="en-US" dirty="0"/>
          </a:p>
        </p:txBody>
      </p:sp>
      <p:sp>
        <p:nvSpPr>
          <p:cNvPr id="9" name="Slide Number Placeholder 8"/>
          <p:cNvSpPr>
            <a:spLocks noGrp="1"/>
          </p:cNvSpPr>
          <p:nvPr>
            <p:ph type="sldNum" sz="quarter" idx="12"/>
          </p:nvPr>
        </p:nvSpPr>
        <p:spPr>
          <a:xfrm>
            <a:off x="6816539" y="6452995"/>
            <a:ext cx="2133600" cy="365125"/>
          </a:xfrm>
        </p:spPr>
        <p:txBody>
          <a:bodyPr/>
          <a:lstStyle/>
          <a:p>
            <a:fld id="{F16D68EC-1E92-5F40-99CB-2855E5FF9889}" type="slidenum">
              <a:rPr lang="en-US" smtClean="0"/>
              <a:pPr/>
              <a:t>15</a:t>
            </a:fld>
            <a:endParaRPr lang="en-US" dirty="0"/>
          </a:p>
        </p:txBody>
      </p:sp>
    </p:spTree>
    <p:extLst>
      <p:ext uri="{BB962C8B-B14F-4D97-AF65-F5344CB8AC3E}">
        <p14:creationId xmlns:p14="http://schemas.microsoft.com/office/powerpoint/2010/main" val="32030333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792" y="0"/>
            <a:ext cx="5484465" cy="6858000"/>
          </a:xfrm>
          <a:prstGeom prst="rect">
            <a:avLst/>
          </a:prstGeom>
        </p:spPr>
      </p:pic>
      <p:sp>
        <p:nvSpPr>
          <p:cNvPr id="5" name="TextBox 4"/>
          <p:cNvSpPr txBox="1"/>
          <p:nvPr/>
        </p:nvSpPr>
        <p:spPr>
          <a:xfrm>
            <a:off x="5739257" y="253653"/>
            <a:ext cx="3404743" cy="954107"/>
          </a:xfrm>
          <a:prstGeom prst="rect">
            <a:avLst/>
          </a:prstGeom>
          <a:noFill/>
        </p:spPr>
        <p:txBody>
          <a:bodyPr wrap="square" rtlCol="0">
            <a:spAutoFit/>
          </a:bodyPr>
          <a:lstStyle/>
          <a:p>
            <a:r>
              <a:rPr lang="en-US" sz="2800" dirty="0" smtClean="0"/>
              <a:t>New Physics Phases in Penguin </a:t>
            </a:r>
            <a:r>
              <a:rPr lang="en-US" sz="2800" dirty="0" err="1" smtClean="0"/>
              <a:t>b</a:t>
            </a:r>
            <a:r>
              <a:rPr lang="en-US" sz="2800" dirty="0" err="1" smtClean="0">
                <a:sym typeface="Wingdings"/>
              </a:rPr>
              <a:t>s</a:t>
            </a:r>
            <a:r>
              <a:rPr lang="en-US" sz="2800" dirty="0" smtClean="0">
                <a:sym typeface="Wingdings"/>
              </a:rPr>
              <a:t> decays</a:t>
            </a:r>
            <a:endParaRPr lang="en-US" sz="2800" dirty="0"/>
          </a:p>
        </p:txBody>
      </p:sp>
      <p:sp>
        <p:nvSpPr>
          <p:cNvPr id="6" name="TextBox 5"/>
          <p:cNvSpPr txBox="1"/>
          <p:nvPr/>
        </p:nvSpPr>
        <p:spPr>
          <a:xfrm>
            <a:off x="5840276" y="4514960"/>
            <a:ext cx="3146006" cy="1938992"/>
          </a:xfrm>
          <a:prstGeom prst="rect">
            <a:avLst/>
          </a:prstGeom>
          <a:noFill/>
        </p:spPr>
        <p:txBody>
          <a:bodyPr wrap="square" rtlCol="0">
            <a:spAutoFit/>
          </a:bodyPr>
          <a:lstStyle/>
          <a:p>
            <a:r>
              <a:rPr lang="en-US" sz="2400" dirty="0" err="1" smtClean="0"/>
              <a:t>LHCb</a:t>
            </a:r>
            <a:r>
              <a:rPr lang="en-US" sz="2400" dirty="0" smtClean="0"/>
              <a:t> is absent from this game (lower K</a:t>
            </a:r>
            <a:r>
              <a:rPr lang="en-US" sz="2400" baseline="-25000" dirty="0" smtClean="0"/>
              <a:t>S </a:t>
            </a:r>
            <a:r>
              <a:rPr lang="en-US" sz="2400" dirty="0" err="1" smtClean="0"/>
              <a:t>eff</a:t>
            </a:r>
            <a:r>
              <a:rPr lang="en-US" sz="2400" dirty="0" smtClean="0"/>
              <a:t> and flavor tagging </a:t>
            </a:r>
            <a:r>
              <a:rPr lang="en-US" sz="2400" dirty="0" err="1" smtClean="0"/>
              <a:t>eff</a:t>
            </a:r>
            <a:r>
              <a:rPr lang="en-US" sz="2400" dirty="0" smtClean="0"/>
              <a:t>) but </a:t>
            </a:r>
            <a:r>
              <a:rPr lang="en-US" sz="2400" dirty="0" smtClean="0">
                <a:solidFill>
                  <a:srgbClr val="FF0000"/>
                </a:solidFill>
              </a:rPr>
              <a:t>contributes </a:t>
            </a:r>
            <a:r>
              <a:rPr lang="en-US" sz="2400" dirty="0" smtClean="0"/>
              <a:t>in B</a:t>
            </a:r>
            <a:r>
              <a:rPr lang="en-US" sz="2400" baseline="-25000" dirty="0" smtClean="0"/>
              <a:t>S</a:t>
            </a:r>
            <a:r>
              <a:rPr lang="en-US" sz="2400" dirty="0" smtClean="0"/>
              <a:t> modes.</a:t>
            </a:r>
            <a:endParaRPr lang="en-US" sz="24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77840" y="1207760"/>
            <a:ext cx="3566160" cy="2212848"/>
          </a:xfrm>
          <a:prstGeom prst="rect">
            <a:avLst/>
          </a:prstGeom>
        </p:spPr>
      </p:pic>
      <p:sp>
        <p:nvSpPr>
          <p:cNvPr id="2" name="TextBox 1"/>
          <p:cNvSpPr txBox="1"/>
          <p:nvPr/>
        </p:nvSpPr>
        <p:spPr>
          <a:xfrm>
            <a:off x="5975563" y="3465780"/>
            <a:ext cx="3010719" cy="707886"/>
          </a:xfrm>
          <a:prstGeom prst="rect">
            <a:avLst/>
          </a:prstGeom>
          <a:noFill/>
        </p:spPr>
        <p:txBody>
          <a:bodyPr wrap="square" rtlCol="0">
            <a:spAutoFit/>
          </a:bodyPr>
          <a:lstStyle/>
          <a:p>
            <a:r>
              <a:rPr lang="en-US" sz="2000" u="sng" dirty="0" smtClean="0"/>
              <a:t>No evidence for NP at current level of sensitivity</a:t>
            </a:r>
            <a:endParaRPr lang="en-US" sz="2000" u="sng" dirty="0"/>
          </a:p>
        </p:txBody>
      </p:sp>
      <p:sp>
        <p:nvSpPr>
          <p:cNvPr id="8" name="Slide Number Placeholder 7"/>
          <p:cNvSpPr>
            <a:spLocks noGrp="1"/>
          </p:cNvSpPr>
          <p:nvPr>
            <p:ph type="sldNum" sz="quarter" idx="12"/>
          </p:nvPr>
        </p:nvSpPr>
        <p:spPr>
          <a:xfrm>
            <a:off x="6852682" y="6442529"/>
            <a:ext cx="2133600" cy="365125"/>
          </a:xfrm>
        </p:spPr>
        <p:txBody>
          <a:bodyPr/>
          <a:lstStyle/>
          <a:p>
            <a:fld id="{F16D68EC-1E92-5F40-99CB-2855E5FF9889}" type="slidenum">
              <a:rPr lang="en-US" smtClean="0"/>
              <a:pPr/>
              <a:t>16</a:t>
            </a:fld>
            <a:endParaRPr lang="en-US" dirty="0"/>
          </a:p>
        </p:txBody>
      </p:sp>
    </p:spTree>
    <p:extLst>
      <p:ext uri="{BB962C8B-B14F-4D97-AF65-F5344CB8AC3E}">
        <p14:creationId xmlns:p14="http://schemas.microsoft.com/office/powerpoint/2010/main" val="30434619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13" y="-35247"/>
            <a:ext cx="8229600" cy="1143000"/>
          </a:xfrm>
        </p:spPr>
        <p:txBody>
          <a:bodyPr/>
          <a:lstStyle/>
          <a:p>
            <a:r>
              <a:rPr lang="en-US" dirty="0" smtClean="0"/>
              <a:t>“Missing Energy” Decays</a:t>
            </a:r>
            <a:endParaRPr lang="en-US" dirty="0"/>
          </a:p>
        </p:txBody>
      </p:sp>
      <p:sp>
        <p:nvSpPr>
          <p:cNvPr id="3" name="Slide Number Placeholder 2"/>
          <p:cNvSpPr>
            <a:spLocks noGrp="1"/>
          </p:cNvSpPr>
          <p:nvPr>
            <p:ph type="sldNum" sz="quarter" idx="12"/>
          </p:nvPr>
        </p:nvSpPr>
        <p:spPr/>
        <p:txBody>
          <a:bodyPr/>
          <a:lstStyle/>
          <a:p>
            <a:fld id="{F16D68EC-1E92-5F40-99CB-2855E5FF9889}" type="slidenum">
              <a:rPr lang="en-US" smtClean="0"/>
              <a:pPr/>
              <a:t>17</a:t>
            </a:fld>
            <a:endParaRPr lang="en-US"/>
          </a:p>
        </p:txBody>
      </p:sp>
      <p:pic>
        <p:nvPicPr>
          <p:cNvPr id="4" name="Picture 3" descr="SciAm 201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71950" y="979906"/>
            <a:ext cx="4762500" cy="2971800"/>
          </a:xfrm>
          <a:prstGeom prst="rect">
            <a:avLst/>
          </a:prstGeom>
        </p:spPr>
      </p:pic>
      <p:pic>
        <p:nvPicPr>
          <p:cNvPr id="9" name="Picture 8" descr="PhysicsToday.png"/>
          <p:cNvPicPr>
            <a:picLocks noChangeAspect="1"/>
          </p:cNvPicPr>
          <p:nvPr/>
        </p:nvPicPr>
        <p:blipFill rotWithShape="1">
          <a:blip r:embed="rId4" cstate="print">
            <a:extLst>
              <a:ext uri="{28A0092B-C50C-407E-A947-70E740481C1C}">
                <a14:useLocalDpi xmlns:a14="http://schemas.microsoft.com/office/drawing/2010/main"/>
              </a:ext>
            </a:extLst>
          </a:blip>
          <a:srcRect r="15532"/>
          <a:stretch/>
        </p:blipFill>
        <p:spPr>
          <a:xfrm>
            <a:off x="3837656" y="4159712"/>
            <a:ext cx="5306344" cy="1948180"/>
          </a:xfrm>
          <a:prstGeom prst="rect">
            <a:avLst/>
          </a:prstGeom>
        </p:spPr>
      </p:pic>
      <p:pic>
        <p:nvPicPr>
          <p:cNvPr id="5" name="Picture 4"/>
          <p:cNvPicPr>
            <a:picLocks noChangeAspect="1"/>
          </p:cNvPicPr>
          <p:nvPr/>
        </p:nvPicPr>
        <p:blipFill>
          <a:blip r:embed="rId5"/>
          <a:stretch>
            <a:fillRect/>
          </a:stretch>
        </p:blipFill>
        <p:spPr>
          <a:xfrm>
            <a:off x="0" y="1335506"/>
            <a:ext cx="3943350" cy="4445000"/>
          </a:xfrm>
          <a:prstGeom prst="rect">
            <a:avLst/>
          </a:prstGeom>
        </p:spPr>
      </p:pic>
    </p:spTree>
    <p:extLst>
      <p:ext uri="{BB962C8B-B14F-4D97-AF65-F5344CB8AC3E}">
        <p14:creationId xmlns:p14="http://schemas.microsoft.com/office/powerpoint/2010/main" val="2747082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24758" y="2704129"/>
            <a:ext cx="2057400" cy="3175000"/>
          </a:xfrm>
          <a:prstGeom prst="rect">
            <a:avLst/>
          </a:prstGeom>
        </p:spPr>
      </p:pic>
      <p:sp>
        <p:nvSpPr>
          <p:cNvPr id="5" name="TextBox 4"/>
          <p:cNvSpPr txBox="1"/>
          <p:nvPr/>
        </p:nvSpPr>
        <p:spPr>
          <a:xfrm>
            <a:off x="96586" y="201580"/>
            <a:ext cx="5734932" cy="2246769"/>
          </a:xfrm>
          <a:prstGeom prst="rect">
            <a:avLst/>
          </a:prstGeom>
          <a:noFill/>
        </p:spPr>
        <p:txBody>
          <a:bodyPr wrap="square" rtlCol="0">
            <a:spAutoFit/>
          </a:bodyPr>
          <a:lstStyle/>
          <a:p>
            <a:r>
              <a:rPr lang="en-US" sz="2800" dirty="0" smtClean="0"/>
              <a:t>The BEH boson is now firmly established by experimental results</a:t>
            </a:r>
            <a:r>
              <a:rPr lang="en-US" sz="2800" dirty="0"/>
              <a:t> </a:t>
            </a:r>
            <a:r>
              <a:rPr lang="en-US" sz="2800" dirty="0" smtClean="0"/>
              <a:t>from ATLAS and CMS. </a:t>
            </a:r>
            <a:r>
              <a:rPr lang="en-US" sz="2800" i="1" dirty="0" smtClean="0"/>
              <a:t>Now planning for future Higgs </a:t>
            </a:r>
            <a:r>
              <a:rPr lang="en-US" sz="2800" i="1" u="sng" dirty="0" smtClean="0"/>
              <a:t>flavor factory</a:t>
            </a:r>
            <a:r>
              <a:rPr lang="en-US" sz="2800" i="1" dirty="0" smtClean="0"/>
              <a:t> facilities </a:t>
            </a:r>
          </a:p>
          <a:p>
            <a:r>
              <a:rPr lang="en-US" sz="2800" i="1" dirty="0" smtClean="0"/>
              <a:t>(</a:t>
            </a:r>
            <a:r>
              <a:rPr lang="en-US" sz="2800" i="1" dirty="0" err="1" smtClean="0"/>
              <a:t>e.g</a:t>
            </a:r>
            <a:r>
              <a:rPr lang="en-US" sz="2800" i="1" dirty="0" smtClean="0"/>
              <a:t> ILC, FCC, CEPC, H-LHC).</a:t>
            </a:r>
            <a:endParaRPr lang="en-US" sz="2800" i="1" dirty="0"/>
          </a:p>
        </p:txBody>
      </p:sp>
      <p:sp>
        <p:nvSpPr>
          <p:cNvPr id="6" name="TextBox 5"/>
          <p:cNvSpPr txBox="1"/>
          <p:nvPr/>
        </p:nvSpPr>
        <p:spPr>
          <a:xfrm>
            <a:off x="222450" y="3266868"/>
            <a:ext cx="3858484" cy="1815882"/>
          </a:xfrm>
          <a:prstGeom prst="rect">
            <a:avLst/>
          </a:prstGeom>
          <a:noFill/>
        </p:spPr>
        <p:txBody>
          <a:bodyPr wrap="square" rtlCol="0">
            <a:spAutoFit/>
          </a:bodyPr>
          <a:lstStyle/>
          <a:p>
            <a:r>
              <a:rPr lang="en-US" sz="2800" dirty="0" smtClean="0"/>
              <a:t>Does the GP (</a:t>
            </a:r>
            <a:r>
              <a:rPr lang="en-US" sz="2800" dirty="0" err="1" smtClean="0"/>
              <a:t>Brout</a:t>
            </a:r>
            <a:r>
              <a:rPr lang="en-US" sz="2800" dirty="0" smtClean="0"/>
              <a:t>-</a:t>
            </a:r>
            <a:r>
              <a:rPr lang="en-US" sz="2800" dirty="0" err="1" smtClean="0"/>
              <a:t>Englert</a:t>
            </a:r>
            <a:r>
              <a:rPr lang="en-US" sz="2800" dirty="0" smtClean="0"/>
              <a:t>-Higgs particle) have a “brother”  i.e. the charged Higgs ?</a:t>
            </a:r>
            <a:endParaRPr lang="en-US" sz="2800" dirty="0"/>
          </a:p>
        </p:txBody>
      </p:sp>
      <p:sp>
        <p:nvSpPr>
          <p:cNvPr id="7" name="TextBox 6"/>
          <p:cNvSpPr txBox="1"/>
          <p:nvPr/>
        </p:nvSpPr>
        <p:spPr>
          <a:xfrm>
            <a:off x="357916" y="5879129"/>
            <a:ext cx="8786084" cy="830997"/>
          </a:xfrm>
          <a:prstGeom prst="rect">
            <a:avLst/>
          </a:prstGeom>
          <a:noFill/>
        </p:spPr>
        <p:txBody>
          <a:bodyPr wrap="square" rtlCol="0">
            <a:spAutoFit/>
          </a:bodyPr>
          <a:lstStyle/>
          <a:p>
            <a:r>
              <a:rPr lang="en-US" sz="2400" dirty="0" smtClean="0"/>
              <a:t>Measurements at  Belle II and direct searches at hadron colliders take </a:t>
            </a:r>
            <a:r>
              <a:rPr lang="en-US" sz="2400" i="1" dirty="0" smtClean="0"/>
              <a:t>complementary</a:t>
            </a:r>
            <a:r>
              <a:rPr lang="en-US" sz="2400" dirty="0" smtClean="0"/>
              <a:t> approaches to this important question.</a:t>
            </a:r>
            <a:endParaRPr lang="en-US" sz="2400" dirty="0"/>
          </a:p>
        </p:txBody>
      </p:sp>
      <p:sp>
        <p:nvSpPr>
          <p:cNvPr id="2" name="Rectangle 1"/>
          <p:cNvSpPr/>
          <p:nvPr/>
        </p:nvSpPr>
        <p:spPr>
          <a:xfrm>
            <a:off x="5569908" y="1810693"/>
            <a:ext cx="261610" cy="461665"/>
          </a:xfrm>
          <a:prstGeom prst="rect">
            <a:avLst/>
          </a:prstGeom>
        </p:spPr>
        <p:txBody>
          <a:bodyPr wrap="none">
            <a:spAutoFit/>
          </a:bodyPr>
          <a:lstStyle/>
          <a:p>
            <a:pPr lvl="0"/>
            <a:r>
              <a:rPr lang="en-US" sz="2400" dirty="0" smtClean="0">
                <a:solidFill>
                  <a:prstClr val="black"/>
                </a:solidFill>
              </a:rPr>
              <a:t>.</a:t>
            </a:r>
            <a:endParaRPr lang="en-US" sz="2400" dirty="0">
              <a:solidFill>
                <a:prstClr val="black"/>
              </a:solidFill>
            </a:endParaRPr>
          </a:p>
        </p:txBody>
      </p:sp>
      <p:sp>
        <p:nvSpPr>
          <p:cNvPr id="3" name="Slide Number Placeholder 2"/>
          <p:cNvSpPr>
            <a:spLocks noGrp="1"/>
          </p:cNvSpPr>
          <p:nvPr>
            <p:ph type="sldNum" sz="quarter" idx="12"/>
          </p:nvPr>
        </p:nvSpPr>
        <p:spPr/>
        <p:txBody>
          <a:bodyPr/>
          <a:lstStyle/>
          <a:p>
            <a:fld id="{2066355A-084C-D24E-9AD2-7E4FC41EA627}" type="slidenum">
              <a:rPr lang="en-US" smtClean="0"/>
              <a:pPr/>
              <a:t>18</a:t>
            </a:fld>
            <a:endParaRPr lang="en-US"/>
          </a:p>
        </p:txBody>
      </p:sp>
      <p:pic>
        <p:nvPicPr>
          <p:cNvPr id="9" name="Picture 8" descr="nambu.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81385" y="2879236"/>
            <a:ext cx="2001520" cy="2565400"/>
          </a:xfrm>
          <a:prstGeom prst="rect">
            <a:avLst/>
          </a:prstGeom>
        </p:spPr>
      </p:pic>
      <p:sp>
        <p:nvSpPr>
          <p:cNvPr id="10" name="TextBox 9"/>
          <p:cNvSpPr txBox="1"/>
          <p:nvPr/>
        </p:nvSpPr>
        <p:spPr>
          <a:xfrm>
            <a:off x="6755757" y="5509797"/>
            <a:ext cx="2262615" cy="369332"/>
          </a:xfrm>
          <a:prstGeom prst="rect">
            <a:avLst/>
          </a:prstGeom>
          <a:noFill/>
        </p:spPr>
        <p:txBody>
          <a:bodyPr wrap="square" rtlCol="0">
            <a:spAutoFit/>
          </a:bodyPr>
          <a:lstStyle/>
          <a:p>
            <a:r>
              <a:rPr lang="en-US" dirty="0" smtClean="0"/>
              <a:t>Y. </a:t>
            </a:r>
            <a:r>
              <a:rPr lang="en-US" dirty="0" err="1" smtClean="0"/>
              <a:t>Nambu</a:t>
            </a:r>
            <a:r>
              <a:rPr lang="en-US" dirty="0" smtClean="0"/>
              <a:t>, 1921-2015</a:t>
            </a:r>
            <a:endParaRPr lang="en-US"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l="5937"/>
          <a:stretch/>
        </p:blipFill>
        <p:spPr>
          <a:xfrm>
            <a:off x="6282158" y="44749"/>
            <a:ext cx="2766694" cy="2659380"/>
          </a:xfrm>
          <a:prstGeom prst="rect">
            <a:avLst/>
          </a:prstGeom>
        </p:spPr>
      </p:pic>
    </p:spTree>
    <p:extLst>
      <p:ext uri="{BB962C8B-B14F-4D97-AF65-F5344CB8AC3E}">
        <p14:creationId xmlns:p14="http://schemas.microsoft.com/office/powerpoint/2010/main" val="39831649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ChangeAspect="1" noChangeArrowheads="1"/>
          </p:cNvPicPr>
          <p:nvPr/>
        </p:nvPicPr>
        <p:blipFill>
          <a:blip r:embed="rId3"/>
          <a:srcRect/>
          <a:stretch>
            <a:fillRect/>
          </a:stretch>
        </p:blipFill>
        <p:spPr bwMode="auto">
          <a:xfrm>
            <a:off x="2971800" y="1371600"/>
            <a:ext cx="3921125" cy="2357438"/>
          </a:xfrm>
          <a:prstGeom prst="rect">
            <a:avLst/>
          </a:prstGeom>
          <a:noFill/>
          <a:ln w="9525">
            <a:noFill/>
            <a:miter lim="800000"/>
            <a:headEnd/>
            <a:tailEnd/>
          </a:ln>
        </p:spPr>
      </p:pic>
      <p:pic>
        <p:nvPicPr>
          <p:cNvPr id="38916" name="Picture 3"/>
          <p:cNvPicPr>
            <a:picLocks noChangeAspect="1" noChangeArrowheads="1"/>
          </p:cNvPicPr>
          <p:nvPr/>
        </p:nvPicPr>
        <p:blipFill>
          <a:blip r:embed="rId4"/>
          <a:srcRect/>
          <a:stretch>
            <a:fillRect/>
          </a:stretch>
        </p:blipFill>
        <p:spPr bwMode="auto">
          <a:xfrm>
            <a:off x="1219200" y="3886200"/>
            <a:ext cx="7138988" cy="952500"/>
          </a:xfrm>
          <a:prstGeom prst="rect">
            <a:avLst/>
          </a:prstGeom>
          <a:noFill/>
          <a:ln w="9525">
            <a:noFill/>
            <a:miter lim="800000"/>
            <a:headEnd/>
            <a:tailEnd/>
          </a:ln>
        </p:spPr>
      </p:pic>
      <p:sp>
        <p:nvSpPr>
          <p:cNvPr id="38917" name="AutoShape 5"/>
          <p:cNvSpPr>
            <a:spLocks noChangeArrowheads="1"/>
          </p:cNvSpPr>
          <p:nvPr/>
        </p:nvSpPr>
        <p:spPr bwMode="auto">
          <a:xfrm>
            <a:off x="7010400" y="4724400"/>
            <a:ext cx="152400" cy="685800"/>
          </a:xfrm>
          <a:prstGeom prst="upArrow">
            <a:avLst>
              <a:gd name="adj1" fmla="val 50000"/>
              <a:gd name="adj2" fmla="val 112500"/>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147463" name="Text Box 7"/>
          <p:cNvSpPr txBox="1">
            <a:spLocks noChangeArrowheads="1"/>
          </p:cNvSpPr>
          <p:nvPr/>
        </p:nvSpPr>
        <p:spPr bwMode="auto">
          <a:xfrm>
            <a:off x="174134" y="2057400"/>
            <a:ext cx="2895600" cy="138499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800" dirty="0"/>
              <a:t>Sensitivity to new physics </a:t>
            </a:r>
            <a:r>
              <a:rPr lang="en-US" sz="2800" dirty="0" smtClean="0"/>
              <a:t>from a </a:t>
            </a:r>
            <a:r>
              <a:rPr lang="en-US" sz="2800" i="1" u="sng" dirty="0"/>
              <a:t>charged Higgs</a:t>
            </a:r>
          </a:p>
        </p:txBody>
      </p:sp>
      <p:sp>
        <p:nvSpPr>
          <p:cNvPr id="38920" name="Text Box 8"/>
          <p:cNvSpPr txBox="1">
            <a:spLocks noChangeArrowheads="1"/>
          </p:cNvSpPr>
          <p:nvPr/>
        </p:nvSpPr>
        <p:spPr bwMode="auto">
          <a:xfrm>
            <a:off x="3962400" y="5638800"/>
            <a:ext cx="49530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i="1"/>
              <a:t>The B meson decay constant, determined by the B wavefunction at the origin</a:t>
            </a:r>
          </a:p>
        </p:txBody>
      </p:sp>
      <p:sp>
        <p:nvSpPr>
          <p:cNvPr id="38923" name="Text Box 14"/>
          <p:cNvSpPr txBox="1">
            <a:spLocks noChangeArrowheads="1"/>
          </p:cNvSpPr>
          <p:nvPr/>
        </p:nvSpPr>
        <p:spPr bwMode="auto">
          <a:xfrm>
            <a:off x="2286000" y="685800"/>
            <a:ext cx="4800600" cy="457200"/>
          </a:xfrm>
          <a:prstGeom prst="rect">
            <a:avLst/>
          </a:prstGeom>
          <a:noFill/>
          <a:ln w="19050">
            <a:noFill/>
            <a:miter lim="800000"/>
            <a:headEnd/>
            <a:tailEnd/>
          </a:ln>
        </p:spPr>
        <p:txBody>
          <a:bodyPr>
            <a:prstTxWarp prst="textNoShape">
              <a:avLst/>
            </a:prstTxWarp>
            <a:spAutoFit/>
          </a:bodyPr>
          <a:lstStyle/>
          <a:p>
            <a:pPr>
              <a:spcBef>
                <a:spcPct val="50000"/>
              </a:spcBef>
            </a:pPr>
            <a:r>
              <a:rPr lang="en-US" sz="2400" dirty="0">
                <a:latin typeface="Times New Roman" charset="0"/>
              </a:rPr>
              <a:t>(</a:t>
            </a:r>
            <a:r>
              <a:rPr lang="en-US" sz="2400" dirty="0" smtClean="0">
                <a:latin typeface="Times New Roman" charset="0"/>
              </a:rPr>
              <a:t>Decay </a:t>
            </a:r>
            <a:r>
              <a:rPr lang="en-US" sz="2400" dirty="0">
                <a:latin typeface="Times New Roman" charset="0"/>
              </a:rPr>
              <a:t>with </a:t>
            </a:r>
            <a:r>
              <a:rPr lang="en-US" sz="2400" i="1" dirty="0">
                <a:latin typeface="Times New Roman" charset="0"/>
              </a:rPr>
              <a:t>Large</a:t>
            </a:r>
            <a:r>
              <a:rPr lang="en-US" sz="2400" dirty="0">
                <a:latin typeface="Times New Roman" charset="0"/>
              </a:rPr>
              <a:t> Missing Energy)</a:t>
            </a:r>
          </a:p>
        </p:txBody>
      </p:sp>
      <p:sp>
        <p:nvSpPr>
          <p:cNvPr id="13" name="TextBox 12"/>
          <p:cNvSpPr txBox="1"/>
          <p:nvPr/>
        </p:nvSpPr>
        <p:spPr>
          <a:xfrm>
            <a:off x="4090988" y="6280150"/>
            <a:ext cx="4267200" cy="369332"/>
          </a:xfrm>
          <a:prstGeom prst="rect">
            <a:avLst/>
          </a:prstGeom>
          <a:noFill/>
        </p:spPr>
        <p:txBody>
          <a:bodyPr wrap="square" rtlCol="0">
            <a:spAutoFit/>
          </a:bodyPr>
          <a:lstStyle/>
          <a:p>
            <a:r>
              <a:rPr lang="en-US" dirty="0" smtClean="0"/>
              <a:t>(|</a:t>
            </a:r>
            <a:r>
              <a:rPr lang="en-US" dirty="0" err="1" smtClean="0"/>
              <a:t>V</a:t>
            </a:r>
            <a:r>
              <a:rPr lang="en-US" baseline="-25000" dirty="0" err="1" smtClean="0"/>
              <a:t>ub</a:t>
            </a:r>
            <a:r>
              <a:rPr lang="en-US" dirty="0" smtClean="0"/>
              <a:t>| taken from </a:t>
            </a:r>
            <a:r>
              <a:rPr lang="en-US" dirty="0" err="1" smtClean="0"/>
              <a:t>indep</a:t>
            </a:r>
            <a:r>
              <a:rPr lang="en-US" dirty="0" smtClean="0"/>
              <a:t>. measurements.)</a:t>
            </a:r>
            <a:endParaRPr lang="en-US" dirty="0"/>
          </a:p>
        </p:txBody>
      </p:sp>
      <p:sp>
        <p:nvSpPr>
          <p:cNvPr id="11" name="Slide Number Placeholder 10"/>
          <p:cNvSpPr>
            <a:spLocks noGrp="1"/>
          </p:cNvSpPr>
          <p:nvPr>
            <p:ph type="sldNum" sz="quarter" idx="11"/>
          </p:nvPr>
        </p:nvSpPr>
        <p:spPr>
          <a:xfrm>
            <a:off x="7467600" y="6352143"/>
            <a:ext cx="2895600" cy="365125"/>
          </a:xfrm>
        </p:spPr>
        <p:txBody>
          <a:bodyPr/>
          <a:lstStyle/>
          <a:p>
            <a:pPr>
              <a:defRPr/>
            </a:pPr>
            <a:fld id="{21AAEA1D-3FCA-F044-81CE-B3AB8897DC21}" type="slidenum">
              <a:rPr lang="en-US" smtClean="0"/>
              <a:pPr>
                <a:defRPr/>
              </a:pPr>
              <a:t>19</a:t>
            </a:fld>
            <a:endParaRPr lang="en-US" dirty="0"/>
          </a:p>
        </p:txBody>
      </p:sp>
      <p:pic>
        <p:nvPicPr>
          <p:cNvPr id="2" name="Picture 1"/>
          <p:cNvPicPr>
            <a:picLocks noChangeAspect="1"/>
          </p:cNvPicPr>
          <p:nvPr/>
        </p:nvPicPr>
        <p:blipFill>
          <a:blip r:embed="rId5"/>
          <a:stretch>
            <a:fillRect/>
          </a:stretch>
        </p:blipFill>
        <p:spPr>
          <a:xfrm>
            <a:off x="282598" y="4724400"/>
            <a:ext cx="4686300" cy="977900"/>
          </a:xfrm>
          <a:prstGeom prst="rect">
            <a:avLst/>
          </a:prstGeom>
        </p:spPr>
      </p:pic>
      <p:sp>
        <p:nvSpPr>
          <p:cNvPr id="3" name="TextBox 2"/>
          <p:cNvSpPr txBox="1"/>
          <p:nvPr/>
        </p:nvSpPr>
        <p:spPr>
          <a:xfrm>
            <a:off x="282598" y="5665453"/>
            <a:ext cx="3430799" cy="369332"/>
          </a:xfrm>
          <a:prstGeom prst="rect">
            <a:avLst/>
          </a:prstGeom>
          <a:noFill/>
        </p:spPr>
        <p:txBody>
          <a:bodyPr wrap="square" rtlCol="0">
            <a:spAutoFit/>
          </a:bodyPr>
          <a:lstStyle/>
          <a:p>
            <a:r>
              <a:rPr lang="en-US" i="1" dirty="0" err="1"/>
              <a:t>W.S.Hou</a:t>
            </a:r>
            <a:r>
              <a:rPr lang="en-US" dirty="0"/>
              <a:t>,. PRD 48, 2342 (</a:t>
            </a:r>
            <a:r>
              <a:rPr lang="en-US" i="1" dirty="0"/>
              <a:t>1993</a:t>
            </a:r>
            <a:r>
              <a:rPr lang="en-US" dirty="0"/>
              <a:t>)</a:t>
            </a:r>
          </a:p>
        </p:txBody>
      </p:sp>
      <p:sp>
        <p:nvSpPr>
          <p:cNvPr id="4" name="TextBox 3"/>
          <p:cNvSpPr txBox="1"/>
          <p:nvPr/>
        </p:nvSpPr>
        <p:spPr>
          <a:xfrm>
            <a:off x="3472051" y="97200"/>
            <a:ext cx="2511714" cy="646331"/>
          </a:xfrm>
          <a:prstGeom prst="rect">
            <a:avLst/>
          </a:prstGeom>
          <a:noFill/>
        </p:spPr>
        <p:txBody>
          <a:bodyPr wrap="square" rtlCol="0">
            <a:spAutoFit/>
          </a:bodyPr>
          <a:lstStyle/>
          <a:p>
            <a:r>
              <a:rPr lang="en-US" sz="3600" dirty="0" err="1" smtClean="0">
                <a:latin typeface="Times New Roman"/>
                <a:cs typeface="Times New Roman"/>
              </a:rPr>
              <a:t>B</a:t>
            </a:r>
            <a:r>
              <a:rPr lang="en-US" sz="3600" dirty="0" err="1" smtClean="0">
                <a:latin typeface="Times New Roman"/>
                <a:cs typeface="Times New Roman"/>
                <a:sym typeface="Wingdings"/>
              </a:rPr>
              <a:t>τ</a:t>
            </a:r>
            <a:r>
              <a:rPr lang="en-US" sz="3600" dirty="0" smtClean="0">
                <a:latin typeface="Times New Roman"/>
                <a:cs typeface="Times New Roman"/>
                <a:sym typeface="Wingdings"/>
              </a:rPr>
              <a:t> </a:t>
            </a:r>
            <a:r>
              <a:rPr lang="en-US" sz="3600" dirty="0" err="1" smtClean="0">
                <a:latin typeface="Times New Roman"/>
                <a:cs typeface="Times New Roman"/>
                <a:sym typeface="Wingdings"/>
              </a:rPr>
              <a:t>ν</a:t>
            </a:r>
            <a:endParaRPr lang="en-US" sz="3600" dirty="0">
              <a:latin typeface="Times New Roman"/>
              <a:cs typeface="Times New Roman"/>
            </a:endParaRPr>
          </a:p>
        </p:txBody>
      </p:sp>
      <p:sp>
        <p:nvSpPr>
          <p:cNvPr id="5" name="TextBox 4"/>
          <p:cNvSpPr txBox="1"/>
          <p:nvPr/>
        </p:nvSpPr>
        <p:spPr>
          <a:xfrm>
            <a:off x="4264152" y="2251522"/>
            <a:ext cx="659048"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14519974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746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30-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6730" y="685801"/>
            <a:ext cx="6350000" cy="4210050"/>
          </a:xfrm>
          <a:prstGeom prst="rect">
            <a:avLst/>
          </a:prstGeom>
        </p:spPr>
      </p:pic>
      <p:sp>
        <p:nvSpPr>
          <p:cNvPr id="4" name="TextBox 3"/>
          <p:cNvSpPr txBox="1"/>
          <p:nvPr/>
        </p:nvSpPr>
        <p:spPr>
          <a:xfrm>
            <a:off x="0" y="152400"/>
            <a:ext cx="9194800" cy="461665"/>
          </a:xfrm>
          <a:prstGeom prst="rect">
            <a:avLst/>
          </a:prstGeom>
          <a:noFill/>
        </p:spPr>
        <p:txBody>
          <a:bodyPr wrap="square" rtlCol="0">
            <a:spAutoFit/>
          </a:bodyPr>
          <a:lstStyle/>
          <a:p>
            <a:r>
              <a:rPr lang="en-US" sz="2400" dirty="0" smtClean="0"/>
              <a:t>Feb 2016 News: First Turns at </a:t>
            </a:r>
            <a:r>
              <a:rPr lang="en-US" sz="2400" dirty="0" err="1" smtClean="0"/>
              <a:t>SuperKEKB</a:t>
            </a:r>
            <a:r>
              <a:rPr lang="en-US" sz="2400" dirty="0"/>
              <a:t> </a:t>
            </a:r>
            <a:r>
              <a:rPr lang="en-US" sz="2400" dirty="0" smtClean="0"/>
              <a:t>(4 </a:t>
            </a:r>
            <a:r>
              <a:rPr lang="en-US" sz="2400" dirty="0" err="1" smtClean="0"/>
              <a:t>GeV</a:t>
            </a:r>
            <a:r>
              <a:rPr lang="en-US" sz="2400" dirty="0" smtClean="0"/>
              <a:t> </a:t>
            </a:r>
            <a:r>
              <a:rPr lang="en-US" sz="2400" dirty="0" err="1" smtClean="0"/>
              <a:t>e+’s</a:t>
            </a:r>
            <a:r>
              <a:rPr lang="en-US" sz="2400" dirty="0" smtClean="0"/>
              <a:t> and 7 </a:t>
            </a:r>
            <a:r>
              <a:rPr lang="en-US" sz="2400" dirty="0" err="1" smtClean="0"/>
              <a:t>GeV</a:t>
            </a:r>
            <a:r>
              <a:rPr lang="en-US" sz="2400" dirty="0" smtClean="0"/>
              <a:t> e-’s)</a:t>
            </a:r>
            <a:endParaRPr lang="en-US" dirty="0"/>
          </a:p>
        </p:txBody>
      </p:sp>
      <p:sp>
        <p:nvSpPr>
          <p:cNvPr id="3" name="TextBox 2"/>
          <p:cNvSpPr txBox="1"/>
          <p:nvPr/>
        </p:nvSpPr>
        <p:spPr>
          <a:xfrm>
            <a:off x="296863" y="5770464"/>
            <a:ext cx="8703734" cy="830997"/>
          </a:xfrm>
          <a:prstGeom prst="rect">
            <a:avLst/>
          </a:prstGeom>
          <a:noFill/>
        </p:spPr>
        <p:txBody>
          <a:bodyPr wrap="square" rtlCol="0">
            <a:spAutoFit/>
          </a:bodyPr>
          <a:lstStyle/>
          <a:p>
            <a:r>
              <a:rPr lang="en-US" sz="2400" dirty="0" smtClean="0">
                <a:latin typeface="Times New Roman"/>
                <a:cs typeface="Times New Roman"/>
              </a:rPr>
              <a:t>First new particle collider since the LHC (</a:t>
            </a:r>
            <a:r>
              <a:rPr lang="en-US" sz="2400" i="1" u="sng" dirty="0" smtClean="0">
                <a:latin typeface="Times New Roman"/>
                <a:cs typeface="Times New Roman"/>
              </a:rPr>
              <a:t>intensity frontier </a:t>
            </a:r>
            <a:r>
              <a:rPr lang="en-US" sz="2400" dirty="0" smtClean="0">
                <a:latin typeface="Times New Roman"/>
                <a:cs typeface="Times New Roman"/>
              </a:rPr>
              <a:t>rather than energy frontier; e</a:t>
            </a:r>
            <a:r>
              <a:rPr lang="en-US" sz="2400" baseline="30000" dirty="0" smtClean="0">
                <a:latin typeface="Times New Roman"/>
                <a:cs typeface="Times New Roman"/>
              </a:rPr>
              <a:t>+</a:t>
            </a:r>
            <a:r>
              <a:rPr lang="en-US" sz="2400" dirty="0" smtClean="0">
                <a:latin typeface="Times New Roman"/>
                <a:cs typeface="Times New Roman"/>
              </a:rPr>
              <a:t> e</a:t>
            </a:r>
            <a:r>
              <a:rPr lang="en-US" sz="2400" baseline="30000" dirty="0" smtClean="0">
                <a:latin typeface="Times New Roman"/>
                <a:cs typeface="Times New Roman"/>
              </a:rPr>
              <a:t>-</a:t>
            </a:r>
            <a:r>
              <a:rPr lang="en-US" sz="2400" dirty="0" smtClean="0">
                <a:latin typeface="Times New Roman"/>
                <a:cs typeface="Times New Roman"/>
              </a:rPr>
              <a:t> rather than p p)</a:t>
            </a:r>
            <a:endParaRPr lang="en-US" sz="2400" dirty="0">
              <a:latin typeface="Times New Roman"/>
              <a:cs typeface="Times New Roman"/>
            </a:endParaRPr>
          </a:p>
        </p:txBody>
      </p:sp>
      <p:sp>
        <p:nvSpPr>
          <p:cNvPr id="5" name="TextBox 4"/>
          <p:cNvSpPr txBox="1"/>
          <p:nvPr/>
        </p:nvSpPr>
        <p:spPr>
          <a:xfrm>
            <a:off x="1346730" y="4914902"/>
            <a:ext cx="6899803" cy="400110"/>
          </a:xfrm>
          <a:prstGeom prst="rect">
            <a:avLst/>
          </a:prstGeom>
          <a:noFill/>
        </p:spPr>
        <p:txBody>
          <a:bodyPr wrap="square" rtlCol="0">
            <a:spAutoFit/>
          </a:bodyPr>
          <a:lstStyle/>
          <a:p>
            <a:r>
              <a:rPr lang="en-US" sz="2000" dirty="0" smtClean="0"/>
              <a:t>April 14, 2016  (LER beam current at  460 mA, HER  at 420 mA)</a:t>
            </a:r>
            <a:endParaRPr lang="en-US" sz="2000" dirty="0"/>
          </a:p>
        </p:txBody>
      </p:sp>
    </p:spTree>
    <p:extLst>
      <p:ext uri="{BB962C8B-B14F-4D97-AF65-F5344CB8AC3E}">
        <p14:creationId xmlns:p14="http://schemas.microsoft.com/office/powerpoint/2010/main" val="41943512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 y="316933"/>
            <a:ext cx="8557084" cy="1143000"/>
          </a:xfrm>
        </p:spPr>
        <p:txBody>
          <a:bodyPr>
            <a:normAutofit/>
          </a:bodyPr>
          <a:lstStyle/>
          <a:p>
            <a:r>
              <a:rPr lang="en-US" dirty="0" smtClean="0"/>
              <a:t>Consumer’s guide to charged Higgs</a:t>
            </a:r>
            <a:endParaRPr lang="en-US" dirty="0"/>
          </a:p>
        </p:txBody>
      </p:sp>
      <p:sp>
        <p:nvSpPr>
          <p:cNvPr id="3" name="Content Placeholder 2"/>
          <p:cNvSpPr>
            <a:spLocks noGrp="1"/>
          </p:cNvSpPr>
          <p:nvPr>
            <p:ph idx="1"/>
          </p:nvPr>
        </p:nvSpPr>
        <p:spPr>
          <a:xfrm>
            <a:off x="457200" y="1600200"/>
            <a:ext cx="8407700" cy="4525963"/>
          </a:xfrm>
        </p:spPr>
        <p:txBody>
          <a:bodyPr>
            <a:normAutofit fontScale="85000" lnSpcReduction="10000"/>
          </a:bodyPr>
          <a:lstStyle/>
          <a:p>
            <a:r>
              <a:rPr lang="en-US" i="1" u="sng" dirty="0" smtClean="0"/>
              <a:t>Higgs doublet of type I </a:t>
            </a:r>
            <a:r>
              <a:rPr lang="en-US" dirty="0" smtClean="0"/>
              <a:t>(φ</a:t>
            </a:r>
            <a:r>
              <a:rPr lang="en-US" baseline="-25000" dirty="0" smtClean="0"/>
              <a:t>1</a:t>
            </a:r>
            <a:r>
              <a:rPr lang="en-US" dirty="0" smtClean="0"/>
              <a:t> couples to upper (u-type) and lower (d-type) generations. No fermions couple to φ</a:t>
            </a:r>
            <a:r>
              <a:rPr lang="en-US" baseline="-25000" dirty="0" smtClean="0"/>
              <a:t>2</a:t>
            </a:r>
            <a:r>
              <a:rPr lang="en-US" dirty="0" smtClean="0"/>
              <a:t>)</a:t>
            </a:r>
          </a:p>
          <a:p>
            <a:endParaRPr lang="en-US" dirty="0" smtClean="0"/>
          </a:p>
          <a:p>
            <a:r>
              <a:rPr lang="en-US" i="1" u="sng" dirty="0" smtClean="0"/>
              <a:t>Higgs doublet of type II </a:t>
            </a:r>
            <a:r>
              <a:rPr lang="en-US" dirty="0"/>
              <a:t>(</a:t>
            </a:r>
            <a:r>
              <a:rPr lang="en-US" dirty="0" err="1" smtClean="0"/>
              <a:t>φ</a:t>
            </a:r>
            <a:r>
              <a:rPr lang="en-US" baseline="-25000" dirty="0" err="1" smtClean="0"/>
              <a:t>u</a:t>
            </a:r>
            <a:r>
              <a:rPr lang="en-US" dirty="0"/>
              <a:t> </a:t>
            </a:r>
            <a:r>
              <a:rPr lang="en-US" dirty="0" smtClean="0"/>
              <a:t>couples to u type quarks</a:t>
            </a:r>
            <a:r>
              <a:rPr lang="en-US" dirty="0"/>
              <a:t>, </a:t>
            </a:r>
            <a:r>
              <a:rPr lang="en-US" dirty="0" err="1" smtClean="0"/>
              <a:t>φ</a:t>
            </a:r>
            <a:r>
              <a:rPr lang="en-US" baseline="-25000" dirty="0" err="1" smtClean="0"/>
              <a:t>d</a:t>
            </a:r>
            <a:r>
              <a:rPr lang="en-US" dirty="0" smtClean="0"/>
              <a:t> couples to d-type quarks, u and d couplings are different; tan(β) = v</a:t>
            </a:r>
            <a:r>
              <a:rPr lang="en-US" baseline="-25000" dirty="0" smtClean="0"/>
              <a:t>u</a:t>
            </a:r>
            <a:r>
              <a:rPr lang="en-US" dirty="0" smtClean="0"/>
              <a:t>/</a:t>
            </a:r>
            <a:r>
              <a:rPr lang="en-US" dirty="0" err="1" smtClean="0"/>
              <a:t>v</a:t>
            </a:r>
            <a:r>
              <a:rPr lang="en-US" baseline="-25000" dirty="0" err="1" smtClean="0"/>
              <a:t>d</a:t>
            </a:r>
            <a:r>
              <a:rPr lang="en-US" dirty="0"/>
              <a:t>)</a:t>
            </a:r>
            <a:r>
              <a:rPr lang="en-US" dirty="0" smtClean="0"/>
              <a:t> [</a:t>
            </a:r>
            <a:r>
              <a:rPr lang="en-US" u="sng" dirty="0" smtClean="0">
                <a:solidFill>
                  <a:srgbClr val="FF0000"/>
                </a:solidFill>
              </a:rPr>
              <a:t>favored NP scenario</a:t>
            </a:r>
            <a:r>
              <a:rPr lang="en-US" u="sng" dirty="0" smtClean="0"/>
              <a:t> </a:t>
            </a:r>
            <a:r>
              <a:rPr lang="en-US" dirty="0" smtClean="0"/>
              <a:t>e.g. MSSM, generic SUSY]</a:t>
            </a:r>
          </a:p>
          <a:p>
            <a:pPr marL="0" indent="0">
              <a:buNone/>
            </a:pPr>
            <a:endParaRPr lang="en-US" dirty="0" smtClean="0"/>
          </a:p>
          <a:p>
            <a:r>
              <a:rPr lang="en-US" i="1" u="sng" dirty="0" smtClean="0"/>
              <a:t>Higgs doublet of type III </a:t>
            </a:r>
            <a:r>
              <a:rPr lang="en-US" dirty="0" smtClean="0"/>
              <a:t>(not type I or type II; anything goes</a:t>
            </a:r>
            <a:r>
              <a:rPr lang="en-US" dirty="0" smtClean="0">
                <a:sym typeface="Wingdings"/>
              </a:rPr>
              <a:t>. “FCNC </a:t>
            </a:r>
            <a:r>
              <a:rPr lang="en-US" dirty="0" err="1" smtClean="0">
                <a:sym typeface="Wingdings"/>
              </a:rPr>
              <a:t>hell”many</a:t>
            </a:r>
            <a:r>
              <a:rPr lang="en-US" dirty="0" smtClean="0">
                <a:sym typeface="Wingdings"/>
              </a:rPr>
              <a:t> FCNC signatures</a:t>
            </a:r>
            <a:r>
              <a:rPr lang="en-US" dirty="0" smtClean="0"/>
              <a:t>)</a:t>
            </a:r>
          </a:p>
        </p:txBody>
      </p:sp>
      <p:sp>
        <p:nvSpPr>
          <p:cNvPr id="4" name="Slide Number Placeholder 3"/>
          <p:cNvSpPr>
            <a:spLocks noGrp="1"/>
          </p:cNvSpPr>
          <p:nvPr>
            <p:ph type="sldNum" sz="quarter" idx="12"/>
          </p:nvPr>
        </p:nvSpPr>
        <p:spPr/>
        <p:txBody>
          <a:bodyPr/>
          <a:lstStyle/>
          <a:p>
            <a:fld id="{2066355A-084C-D24E-9AD2-7E4FC41EA627}" type="slidenum">
              <a:rPr lang="en-US" smtClean="0"/>
              <a:pPr/>
              <a:t>20</a:t>
            </a:fld>
            <a:endParaRPr lang="en-US"/>
          </a:p>
        </p:txBody>
      </p:sp>
      <p:sp>
        <p:nvSpPr>
          <p:cNvPr id="6" name="Rectangle 5"/>
          <p:cNvSpPr/>
          <p:nvPr/>
        </p:nvSpPr>
        <p:spPr>
          <a:xfrm>
            <a:off x="457200" y="2787986"/>
            <a:ext cx="8407700" cy="1785432"/>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9716" y="6488668"/>
            <a:ext cx="3161371" cy="369332"/>
          </a:xfrm>
          <a:prstGeom prst="rect">
            <a:avLst/>
          </a:prstGeom>
          <a:noFill/>
        </p:spPr>
        <p:txBody>
          <a:bodyPr wrap="square" rtlCol="0">
            <a:spAutoFit/>
          </a:bodyPr>
          <a:lstStyle/>
          <a:p>
            <a:r>
              <a:rPr lang="en-US" dirty="0" smtClean="0"/>
              <a:t>Thanks to theorist Xerxes Tata</a:t>
            </a:r>
            <a:endParaRPr lang="en-US" dirty="0"/>
          </a:p>
        </p:txBody>
      </p:sp>
    </p:spTree>
    <p:extLst>
      <p:ext uri="{BB962C8B-B14F-4D97-AF65-F5344CB8AC3E}">
        <p14:creationId xmlns:p14="http://schemas.microsoft.com/office/powerpoint/2010/main" val="17568013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381000"/>
            <a:ext cx="8534400" cy="639763"/>
          </a:xfrm>
        </p:spPr>
        <p:txBody>
          <a:bodyPr>
            <a:normAutofit fontScale="90000"/>
          </a:bodyPr>
          <a:lstStyle/>
          <a:p>
            <a:pPr eaLnBrk="1" hangingPunct="1"/>
            <a:r>
              <a:rPr lang="en-US" sz="4000" i="1" dirty="0">
                <a:latin typeface="Times New Roman" charset="0"/>
              </a:rPr>
              <a:t>Why </a:t>
            </a:r>
            <a:r>
              <a:rPr lang="en-US" sz="4000" i="1" dirty="0" smtClean="0">
                <a:latin typeface="Times New Roman" charset="0"/>
              </a:rPr>
              <a:t>measuring B</a:t>
            </a:r>
            <a:r>
              <a:rPr lang="en-US" sz="4000" i="1" baseline="30000" dirty="0" smtClean="0">
                <a:latin typeface="Times New Roman" charset="0"/>
              </a:rPr>
              <a:t>+</a:t>
            </a:r>
            <a:r>
              <a:rPr lang="en-US" sz="4000" i="1" dirty="0" smtClean="0">
                <a:latin typeface="Times New Roman" charset="0"/>
                <a:sym typeface="Wingdings"/>
              </a:rPr>
              <a:t></a:t>
            </a:r>
            <a:r>
              <a:rPr lang="en-US" sz="4000" i="1" dirty="0" err="1" smtClean="0">
                <a:latin typeface="Times New Roman" charset="0"/>
                <a:sym typeface="Wingdings"/>
              </a:rPr>
              <a:t>τ</a:t>
            </a:r>
            <a:r>
              <a:rPr lang="en-US" sz="4000" i="1" baseline="30000" dirty="0" err="1" smtClean="0">
                <a:latin typeface="Times New Roman" charset="0"/>
                <a:sym typeface="Wingdings"/>
              </a:rPr>
              <a:t>+</a:t>
            </a:r>
            <a:r>
              <a:rPr lang="en-US" sz="4000" i="1" dirty="0" err="1" smtClean="0">
                <a:latin typeface="Times New Roman" charset="0"/>
                <a:sym typeface="Wingdings"/>
              </a:rPr>
              <a:t>ν</a:t>
            </a:r>
            <a:r>
              <a:rPr lang="en-US" sz="4000" i="1" dirty="0" smtClean="0">
                <a:latin typeface="Times New Roman" charset="0"/>
                <a:sym typeface="Wingdings"/>
              </a:rPr>
              <a:t> </a:t>
            </a:r>
            <a:r>
              <a:rPr lang="en-US" sz="4000" b="1" i="1" dirty="0" smtClean="0">
                <a:latin typeface="Symbol" charset="2"/>
                <a:sym typeface="Wingdings" charset="2"/>
              </a:rPr>
              <a:t> </a:t>
            </a:r>
            <a:r>
              <a:rPr lang="en-US" sz="4000" i="1" dirty="0">
                <a:latin typeface="Times New Roman" charset="0"/>
                <a:ea typeface="SimSun" pitchFamily="2" charset="-122"/>
                <a:cs typeface="SimSun" pitchFamily="2" charset="-122"/>
                <a:sym typeface="Symbol" charset="2"/>
              </a:rPr>
              <a:t>is non-trivial</a:t>
            </a:r>
            <a:r>
              <a:rPr lang="en-US" sz="4000" dirty="0">
                <a:latin typeface="SimSun" pitchFamily="2" charset="-122"/>
                <a:ea typeface="SimSun" pitchFamily="2" charset="-122"/>
                <a:cs typeface="SimSun" pitchFamily="2" charset="-122"/>
                <a:sym typeface="Symbol" charset="2"/>
              </a:rPr>
              <a:t> </a:t>
            </a:r>
            <a:endParaRPr lang="el-GR" sz="4000" baseline="-25000" dirty="0">
              <a:latin typeface="SimSun" pitchFamily="2" charset="-122"/>
              <a:ea typeface="SimSun" pitchFamily="2" charset="-122"/>
              <a:cs typeface="SimSun" pitchFamily="2" charset="-122"/>
              <a:sym typeface="Symbol" charset="2"/>
            </a:endParaRPr>
          </a:p>
        </p:txBody>
      </p:sp>
      <p:grpSp>
        <p:nvGrpSpPr>
          <p:cNvPr id="39939" name="Group 3"/>
          <p:cNvGrpSpPr>
            <a:grpSpLocks/>
          </p:cNvGrpSpPr>
          <p:nvPr/>
        </p:nvGrpSpPr>
        <p:grpSpPr bwMode="auto">
          <a:xfrm>
            <a:off x="1524000" y="1524000"/>
            <a:ext cx="4765344" cy="2537163"/>
            <a:chOff x="2352" y="576"/>
            <a:chExt cx="3216" cy="1514"/>
          </a:xfrm>
        </p:grpSpPr>
        <p:sp>
          <p:nvSpPr>
            <p:cNvPr id="39943" name="Line 4"/>
            <p:cNvSpPr>
              <a:spLocks noChangeShapeType="1"/>
            </p:cNvSpPr>
            <p:nvPr/>
          </p:nvSpPr>
          <p:spPr bwMode="auto">
            <a:xfrm flipH="1" flipV="1">
              <a:off x="3028" y="684"/>
              <a:ext cx="168" cy="366"/>
            </a:xfrm>
            <a:prstGeom prst="line">
              <a:avLst/>
            </a:prstGeom>
            <a:noFill/>
            <a:ln w="9525">
              <a:solidFill>
                <a:srgbClr val="3333FF"/>
              </a:solidFill>
              <a:round/>
              <a:headEnd/>
              <a:tailEnd type="triangle" w="med" len="med"/>
            </a:ln>
          </p:spPr>
          <p:txBody>
            <a:bodyPr>
              <a:prstTxWarp prst="textNoShape">
                <a:avLst/>
              </a:prstTxWarp>
            </a:bodyPr>
            <a:lstStyle/>
            <a:p>
              <a:endParaRPr lang="en-US"/>
            </a:p>
          </p:txBody>
        </p:sp>
        <p:sp>
          <p:nvSpPr>
            <p:cNvPr id="39944" name="Oval 5"/>
            <p:cNvSpPr>
              <a:spLocks noChangeArrowheads="1"/>
            </p:cNvSpPr>
            <p:nvPr/>
          </p:nvSpPr>
          <p:spPr bwMode="auto">
            <a:xfrm>
              <a:off x="3726" y="969"/>
              <a:ext cx="453" cy="447"/>
            </a:xfrm>
            <a:prstGeom prst="ellipse">
              <a:avLst/>
            </a:prstGeom>
            <a:solidFill>
              <a:srgbClr val="808080"/>
            </a:solidFill>
            <a:ln w="9525">
              <a:solidFill>
                <a:schemeClr val="tx1"/>
              </a:solidFill>
              <a:round/>
              <a:headEnd/>
              <a:tailEnd/>
            </a:ln>
          </p:spPr>
          <p:txBody>
            <a:bodyPr wrap="none" anchor="ctr">
              <a:prstTxWarp prst="textNoShape">
                <a:avLst/>
              </a:prstTxWarp>
            </a:bodyPr>
            <a:lstStyle/>
            <a:p>
              <a:pPr algn="ctr"/>
              <a:r>
                <a:rPr lang="en-US" sz="2000" dirty="0" err="1" smtClean="0">
                  <a:solidFill>
                    <a:schemeClr val="bg1"/>
                  </a:solidFill>
                  <a:latin typeface="Times New Roman" charset="0"/>
                </a:rPr>
                <a:t>ϒ</a:t>
              </a:r>
              <a:r>
                <a:rPr lang="en-US" sz="2000" dirty="0" smtClean="0">
                  <a:solidFill>
                    <a:schemeClr val="bg1"/>
                  </a:solidFill>
                  <a:latin typeface="Times New Roman" charset="0"/>
                </a:rPr>
                <a:t>(</a:t>
              </a:r>
              <a:r>
                <a:rPr lang="en-US" sz="2000" dirty="0">
                  <a:solidFill>
                    <a:schemeClr val="bg1"/>
                  </a:solidFill>
                  <a:latin typeface="Times New Roman" charset="0"/>
                </a:rPr>
                <a:t>4S)</a:t>
              </a:r>
            </a:p>
          </p:txBody>
        </p:sp>
        <p:sp>
          <p:nvSpPr>
            <p:cNvPr id="39945" name="Oval 6"/>
            <p:cNvSpPr>
              <a:spLocks noChangeArrowheads="1"/>
            </p:cNvSpPr>
            <p:nvPr/>
          </p:nvSpPr>
          <p:spPr bwMode="auto">
            <a:xfrm>
              <a:off x="3153" y="1091"/>
              <a:ext cx="254" cy="244"/>
            </a:xfrm>
            <a:prstGeom prst="ellipse">
              <a:avLst/>
            </a:prstGeom>
            <a:solidFill>
              <a:srgbClr val="3333FF"/>
            </a:solidFill>
            <a:ln w="9525">
              <a:solidFill>
                <a:schemeClr val="tx1"/>
              </a:solidFill>
              <a:round/>
              <a:headEnd/>
              <a:tailEnd/>
            </a:ln>
          </p:spPr>
          <p:txBody>
            <a:bodyPr wrap="none" anchor="ctr">
              <a:prstTxWarp prst="textNoShape">
                <a:avLst/>
              </a:prstTxWarp>
            </a:bodyPr>
            <a:lstStyle/>
            <a:p>
              <a:pPr algn="ctr"/>
              <a:r>
                <a:rPr lang="en-US" sz="2400">
                  <a:solidFill>
                    <a:schemeClr val="bg1"/>
                  </a:solidFill>
                  <a:latin typeface="Times New Roman" charset="0"/>
                </a:rPr>
                <a:t>B</a:t>
              </a:r>
              <a:r>
                <a:rPr lang="en-US" sz="2400" baseline="30000">
                  <a:solidFill>
                    <a:schemeClr val="bg1"/>
                  </a:solidFill>
                  <a:latin typeface="Times New Roman" charset="0"/>
                </a:rPr>
                <a:t>-</a:t>
              </a:r>
              <a:endParaRPr lang="en-US" sz="2400">
                <a:solidFill>
                  <a:schemeClr val="bg1"/>
                </a:solidFill>
                <a:latin typeface="Times New Roman" charset="0"/>
              </a:endParaRPr>
            </a:p>
          </p:txBody>
        </p:sp>
        <p:sp>
          <p:nvSpPr>
            <p:cNvPr id="39946" name="Oval 7"/>
            <p:cNvSpPr>
              <a:spLocks noChangeArrowheads="1"/>
            </p:cNvSpPr>
            <p:nvPr/>
          </p:nvSpPr>
          <p:spPr bwMode="auto">
            <a:xfrm>
              <a:off x="4462" y="1091"/>
              <a:ext cx="253" cy="244"/>
            </a:xfrm>
            <a:prstGeom prst="ellipse">
              <a:avLst/>
            </a:prstGeom>
            <a:solidFill>
              <a:srgbClr val="993366"/>
            </a:solidFill>
            <a:ln w="9525">
              <a:solidFill>
                <a:schemeClr val="tx1"/>
              </a:solidFill>
              <a:round/>
              <a:headEnd/>
              <a:tailEnd/>
            </a:ln>
          </p:spPr>
          <p:txBody>
            <a:bodyPr wrap="none" anchor="ctr">
              <a:prstTxWarp prst="textNoShape">
                <a:avLst/>
              </a:prstTxWarp>
            </a:bodyPr>
            <a:lstStyle/>
            <a:p>
              <a:pPr algn="ctr"/>
              <a:r>
                <a:rPr lang="en-US" sz="2400">
                  <a:solidFill>
                    <a:schemeClr val="bg1"/>
                  </a:solidFill>
                  <a:latin typeface="Times New Roman" charset="0"/>
                </a:rPr>
                <a:t>B</a:t>
              </a:r>
              <a:r>
                <a:rPr lang="en-US" sz="2400" baseline="30000">
                  <a:solidFill>
                    <a:schemeClr val="bg1"/>
                  </a:solidFill>
                  <a:latin typeface="Times New Roman" charset="0"/>
                </a:rPr>
                <a:t>+</a:t>
              </a:r>
              <a:endParaRPr lang="en-US" sz="2400">
                <a:solidFill>
                  <a:schemeClr val="bg1"/>
                </a:solidFill>
                <a:latin typeface="Times New Roman" charset="0"/>
              </a:endParaRPr>
            </a:p>
          </p:txBody>
        </p:sp>
        <p:sp>
          <p:nvSpPr>
            <p:cNvPr id="39947" name="Line 8"/>
            <p:cNvSpPr>
              <a:spLocks noChangeShapeType="1"/>
            </p:cNvSpPr>
            <p:nvPr/>
          </p:nvSpPr>
          <p:spPr bwMode="auto">
            <a:xfrm flipH="1">
              <a:off x="3449" y="1213"/>
              <a:ext cx="253"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9948" name="Line 9"/>
            <p:cNvSpPr>
              <a:spLocks noChangeShapeType="1"/>
            </p:cNvSpPr>
            <p:nvPr/>
          </p:nvSpPr>
          <p:spPr bwMode="auto">
            <a:xfrm>
              <a:off x="4166" y="1213"/>
              <a:ext cx="254"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9949" name="Line 10"/>
            <p:cNvSpPr>
              <a:spLocks noChangeShapeType="1"/>
            </p:cNvSpPr>
            <p:nvPr/>
          </p:nvSpPr>
          <p:spPr bwMode="auto">
            <a:xfrm flipV="1">
              <a:off x="3407" y="768"/>
              <a:ext cx="721" cy="323"/>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0" name="Line 11"/>
            <p:cNvSpPr>
              <a:spLocks noChangeShapeType="1"/>
            </p:cNvSpPr>
            <p:nvPr/>
          </p:nvSpPr>
          <p:spPr bwMode="auto">
            <a:xfrm>
              <a:off x="3365" y="1335"/>
              <a:ext cx="674" cy="529"/>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1" name="Line 12"/>
            <p:cNvSpPr>
              <a:spLocks noChangeShapeType="1"/>
            </p:cNvSpPr>
            <p:nvPr/>
          </p:nvSpPr>
          <p:spPr bwMode="auto">
            <a:xfrm flipH="1">
              <a:off x="2732" y="1294"/>
              <a:ext cx="421" cy="245"/>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2" name="Line 13"/>
            <p:cNvSpPr>
              <a:spLocks noChangeShapeType="1"/>
            </p:cNvSpPr>
            <p:nvPr/>
          </p:nvSpPr>
          <p:spPr bwMode="auto">
            <a:xfrm flipV="1">
              <a:off x="4757" y="576"/>
              <a:ext cx="763" cy="555"/>
            </a:xfrm>
            <a:prstGeom prst="line">
              <a:avLst/>
            </a:prstGeom>
            <a:noFill/>
            <a:ln w="15875">
              <a:solidFill>
                <a:srgbClr val="993366"/>
              </a:solidFill>
              <a:round/>
              <a:headEnd/>
              <a:tailEnd type="triangle" w="med" len="med"/>
            </a:ln>
          </p:spPr>
          <p:txBody>
            <a:bodyPr>
              <a:prstTxWarp prst="textNoShape">
                <a:avLst/>
              </a:prstTxWarp>
            </a:bodyPr>
            <a:lstStyle/>
            <a:p>
              <a:endParaRPr lang="en-US"/>
            </a:p>
          </p:txBody>
        </p:sp>
        <p:sp>
          <p:nvSpPr>
            <p:cNvPr id="39953" name="Line 14"/>
            <p:cNvSpPr>
              <a:spLocks noChangeShapeType="1"/>
            </p:cNvSpPr>
            <p:nvPr/>
          </p:nvSpPr>
          <p:spPr bwMode="auto">
            <a:xfrm flipH="1" flipV="1">
              <a:off x="2352" y="1172"/>
              <a:ext cx="759" cy="41"/>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4" name="Line 15"/>
            <p:cNvSpPr>
              <a:spLocks noChangeShapeType="1"/>
            </p:cNvSpPr>
            <p:nvPr/>
          </p:nvSpPr>
          <p:spPr bwMode="auto">
            <a:xfrm flipH="1">
              <a:off x="3280" y="1294"/>
              <a:ext cx="1097" cy="145"/>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56" name="Text Box 17"/>
            <p:cNvSpPr txBox="1">
              <a:spLocks noChangeArrowheads="1"/>
            </p:cNvSpPr>
            <p:nvPr/>
          </p:nvSpPr>
          <p:spPr bwMode="auto">
            <a:xfrm>
              <a:off x="5017" y="576"/>
              <a:ext cx="380" cy="240"/>
            </a:xfrm>
            <a:prstGeom prst="rect">
              <a:avLst/>
            </a:prstGeom>
            <a:noFill/>
            <a:ln w="9525">
              <a:noFill/>
              <a:miter lim="800000"/>
              <a:headEnd/>
              <a:tailEnd/>
            </a:ln>
          </p:spPr>
          <p:txBody>
            <a:bodyPr>
              <a:prstTxWarp prst="textNoShape">
                <a:avLst/>
              </a:prstTxWarp>
              <a:spAutoFit/>
            </a:bodyPr>
            <a:lstStyle/>
            <a:p>
              <a:pPr>
                <a:spcBef>
                  <a:spcPct val="50000"/>
                </a:spcBef>
              </a:pPr>
              <a:r>
                <a:rPr lang="en-US" sz="2400" i="1">
                  <a:solidFill>
                    <a:srgbClr val="CC3399"/>
                  </a:solidFill>
                  <a:latin typeface="Times New Roman" charset="0"/>
                  <a:ea typeface="Times New Roman" charset="0"/>
                  <a:cs typeface="Times New Roman" charset="0"/>
                </a:rPr>
                <a:t>e</a:t>
              </a:r>
              <a:r>
                <a:rPr lang="en-US" sz="2000" b="1" baseline="30000">
                  <a:solidFill>
                    <a:srgbClr val="CC3399"/>
                  </a:solidFill>
                  <a:latin typeface="Times New Roman" charset="0"/>
                </a:rPr>
                <a:t>+</a:t>
              </a:r>
              <a:endParaRPr lang="en-US" sz="4400" b="1">
                <a:solidFill>
                  <a:schemeClr val="accent2"/>
                </a:solidFill>
                <a:latin typeface="Times New Roman" charset="0"/>
              </a:endParaRPr>
            </a:p>
          </p:txBody>
        </p:sp>
        <p:sp>
          <p:nvSpPr>
            <p:cNvPr id="39957" name="Line 18"/>
            <p:cNvSpPr>
              <a:spLocks noChangeShapeType="1"/>
            </p:cNvSpPr>
            <p:nvPr/>
          </p:nvSpPr>
          <p:spPr bwMode="auto">
            <a:xfrm flipH="1">
              <a:off x="4166" y="1398"/>
              <a:ext cx="337" cy="692"/>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58" name="Text Box 19"/>
            <p:cNvSpPr txBox="1">
              <a:spLocks noChangeArrowheads="1"/>
            </p:cNvSpPr>
            <p:nvPr/>
          </p:nvSpPr>
          <p:spPr bwMode="auto">
            <a:xfrm>
              <a:off x="4372" y="1600"/>
              <a:ext cx="503" cy="27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smtClean="0"/>
                <a:t> </a:t>
              </a:r>
              <a:r>
                <a:rPr lang="en-US" sz="2400" dirty="0" err="1" smtClean="0">
                  <a:latin typeface="Times New Roman"/>
                  <a:cs typeface="Times New Roman"/>
                </a:rPr>
                <a:t>ν</a:t>
              </a:r>
              <a:r>
                <a:rPr lang="en-US" sz="2400" baseline="-25000" dirty="0" err="1" smtClean="0">
                  <a:latin typeface="Times New Roman"/>
                  <a:cs typeface="Times New Roman"/>
                </a:rPr>
                <a:t>e</a:t>
              </a:r>
              <a:endParaRPr lang="en-US" sz="2400" dirty="0">
                <a:latin typeface="Times New Roman"/>
                <a:cs typeface="Times New Roman"/>
              </a:endParaRPr>
            </a:p>
          </p:txBody>
        </p:sp>
        <p:sp>
          <p:nvSpPr>
            <p:cNvPr id="39959" name="Line 20"/>
            <p:cNvSpPr>
              <a:spLocks noChangeShapeType="1"/>
            </p:cNvSpPr>
            <p:nvPr/>
          </p:nvSpPr>
          <p:spPr bwMode="auto">
            <a:xfrm>
              <a:off x="4752" y="1322"/>
              <a:ext cx="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9960" name="Line 21"/>
            <p:cNvSpPr>
              <a:spLocks noChangeShapeType="1"/>
            </p:cNvSpPr>
            <p:nvPr/>
          </p:nvSpPr>
          <p:spPr bwMode="auto">
            <a:xfrm>
              <a:off x="4753" y="1302"/>
              <a:ext cx="815" cy="212"/>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62" name="Line 23"/>
            <p:cNvSpPr>
              <a:spLocks noChangeShapeType="1"/>
            </p:cNvSpPr>
            <p:nvPr/>
          </p:nvSpPr>
          <p:spPr bwMode="auto">
            <a:xfrm>
              <a:off x="4416" y="1680"/>
              <a:ext cx="144"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48506" name="Text Box 26"/>
            <p:cNvSpPr txBox="1">
              <a:spLocks noChangeArrowheads="1"/>
            </p:cNvSpPr>
            <p:nvPr/>
          </p:nvSpPr>
          <p:spPr bwMode="auto">
            <a:xfrm>
              <a:off x="2908" y="1584"/>
              <a:ext cx="576" cy="208"/>
            </a:xfrm>
            <a:prstGeom prst="rect">
              <a:avLst/>
            </a:prstGeom>
            <a:gradFill rotWithShape="1">
              <a:gsLst>
                <a:gs pos="0">
                  <a:schemeClr val="bg1">
                    <a:alpha val="0"/>
                  </a:schemeClr>
                </a:gs>
                <a:gs pos="50000">
                  <a:schemeClr val="accent2"/>
                </a:gs>
                <a:gs pos="100000">
                  <a:schemeClr val="bg1">
                    <a:alpha val="0"/>
                  </a:schemeClr>
                </a:gs>
              </a:gsLst>
              <a:lin ang="5400000" scaled="1"/>
            </a:gradFill>
            <a:ln w="9525">
              <a:noFill/>
              <a:miter lim="800000"/>
              <a:headEnd/>
              <a:tailEnd/>
            </a:ln>
            <a:effectLst/>
          </p:spPr>
          <p:txBody>
            <a:bodyPr>
              <a:prstTxWarp prst="textNoShape">
                <a:avLst/>
              </a:prstTxWarp>
              <a:spAutoFit/>
            </a:bodyPr>
            <a:lstStyle/>
            <a:p>
              <a:pPr>
                <a:spcBef>
                  <a:spcPct val="50000"/>
                </a:spcBef>
                <a:defRPr/>
              </a:pPr>
              <a:r>
                <a:rPr lang="en-US" sz="2000" b="1" dirty="0">
                  <a:solidFill>
                    <a:schemeClr val="bg1"/>
                  </a:solidFill>
                  <a:latin typeface="Times New Roman" charset="0"/>
                </a:rPr>
                <a:t>B</a:t>
              </a:r>
              <a:r>
                <a:rPr lang="en-US" sz="2000" b="1" baseline="30000" dirty="0" smtClean="0">
                  <a:solidFill>
                    <a:schemeClr val="bg1"/>
                  </a:solidFill>
                  <a:latin typeface="Times New Roman" charset="0"/>
                </a:rPr>
                <a:t>-</a:t>
              </a:r>
              <a:r>
                <a:rPr lang="en-US" sz="2000" b="1" dirty="0" smtClean="0">
                  <a:solidFill>
                    <a:schemeClr val="bg1"/>
                  </a:solidFill>
                  <a:latin typeface="Times New Roman" charset="0"/>
                  <a:sym typeface="Wingdings"/>
                </a:rPr>
                <a:t></a:t>
              </a:r>
              <a:r>
                <a:rPr lang="en-US" sz="2000" b="1" dirty="0" smtClean="0">
                  <a:solidFill>
                    <a:schemeClr val="bg1"/>
                  </a:solidFill>
                  <a:latin typeface="Times New Roman" charset="0"/>
                  <a:sym typeface="Symbol" charset="2"/>
                </a:rPr>
                <a:t>X</a:t>
              </a:r>
              <a:endParaRPr lang="en-US" sz="2000" b="1" dirty="0">
                <a:solidFill>
                  <a:schemeClr val="bg1"/>
                </a:solidFill>
                <a:latin typeface="Times New Roman" charset="0"/>
                <a:sym typeface="Symbol" charset="2"/>
              </a:endParaRPr>
            </a:p>
          </p:txBody>
        </p:sp>
      </p:grpSp>
      <p:sp>
        <p:nvSpPr>
          <p:cNvPr id="39940" name="Text Box 27"/>
          <p:cNvSpPr txBox="1">
            <a:spLocks noChangeArrowheads="1"/>
          </p:cNvSpPr>
          <p:nvPr/>
        </p:nvSpPr>
        <p:spPr bwMode="auto">
          <a:xfrm>
            <a:off x="1295400" y="4958976"/>
            <a:ext cx="68580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i="1" dirty="0">
                <a:latin typeface="Times New Roman" charset="0"/>
              </a:rPr>
              <a:t>The experimental signature is rather difficult: B decays to a </a:t>
            </a:r>
            <a:r>
              <a:rPr lang="en-US" sz="2800" i="1" dirty="0">
                <a:solidFill>
                  <a:srgbClr val="FF5050"/>
                </a:solidFill>
                <a:latin typeface="Times New Roman" charset="0"/>
              </a:rPr>
              <a:t>single charged track + nothing</a:t>
            </a:r>
            <a:r>
              <a:rPr lang="en-US" sz="2800" i="1" dirty="0">
                <a:latin typeface="Times New Roman" charset="0"/>
              </a:rPr>
              <a:t> </a:t>
            </a:r>
          </a:p>
        </p:txBody>
      </p:sp>
      <p:sp>
        <p:nvSpPr>
          <p:cNvPr id="39941" name="Text Box 28"/>
          <p:cNvSpPr txBox="1">
            <a:spLocks noChangeArrowheads="1"/>
          </p:cNvSpPr>
          <p:nvPr/>
        </p:nvSpPr>
        <p:spPr bwMode="auto">
          <a:xfrm>
            <a:off x="7071783" y="2438400"/>
            <a:ext cx="2006600" cy="132343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latin typeface="Times New Roman"/>
                <a:cs typeface="Times New Roman"/>
              </a:rPr>
              <a:t>Most of the sensitivity is from tau modes with 1-</a:t>
            </a:r>
            <a:r>
              <a:rPr lang="en-US" sz="2000" dirty="0" smtClean="0">
                <a:latin typeface="Times New Roman"/>
                <a:cs typeface="Times New Roman"/>
              </a:rPr>
              <a:t>prongs.</a:t>
            </a:r>
            <a:endParaRPr lang="en-US" sz="2000" dirty="0">
              <a:latin typeface="Times New Roman"/>
              <a:cs typeface="Times New Roman"/>
            </a:endParaRPr>
          </a:p>
        </p:txBody>
      </p:sp>
      <p:sp>
        <p:nvSpPr>
          <p:cNvPr id="39942" name="Text Box 29"/>
          <p:cNvSpPr txBox="1">
            <a:spLocks noChangeArrowheads="1"/>
          </p:cNvSpPr>
          <p:nvPr/>
        </p:nvSpPr>
        <p:spPr bwMode="auto">
          <a:xfrm>
            <a:off x="1873250" y="6045014"/>
            <a:ext cx="5715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t>(This </a:t>
            </a:r>
            <a:r>
              <a:rPr lang="en-US" sz="2400" dirty="0" smtClean="0"/>
              <a:t>may be hard </a:t>
            </a:r>
            <a:r>
              <a:rPr lang="en-US" sz="2400" dirty="0"/>
              <a:t>at a hadron collider)</a:t>
            </a:r>
          </a:p>
        </p:txBody>
      </p:sp>
      <p:sp>
        <p:nvSpPr>
          <p:cNvPr id="30" name="Slide Number Placeholder 29"/>
          <p:cNvSpPr>
            <a:spLocks noGrp="1"/>
          </p:cNvSpPr>
          <p:nvPr>
            <p:ph type="sldNum" sz="quarter" idx="11"/>
          </p:nvPr>
        </p:nvSpPr>
        <p:spPr>
          <a:xfrm>
            <a:off x="7391400" y="6492875"/>
            <a:ext cx="2895600" cy="365125"/>
          </a:xfrm>
        </p:spPr>
        <p:txBody>
          <a:bodyPr/>
          <a:lstStyle/>
          <a:p>
            <a:pPr>
              <a:defRPr/>
            </a:pPr>
            <a:fld id="{21AAEA1D-3FCA-F044-81CE-B3AB8897DC21}" type="slidenum">
              <a:rPr lang="en-US" smtClean="0"/>
              <a:pPr>
                <a:defRPr/>
              </a:pPr>
              <a:t>21</a:t>
            </a:fld>
            <a:endParaRPr lang="en-US" dirty="0"/>
          </a:p>
        </p:txBody>
      </p:sp>
      <p:sp>
        <p:nvSpPr>
          <p:cNvPr id="2" name="TextBox 1"/>
          <p:cNvSpPr txBox="1"/>
          <p:nvPr/>
        </p:nvSpPr>
        <p:spPr>
          <a:xfrm>
            <a:off x="5547348" y="2660993"/>
            <a:ext cx="472452" cy="461665"/>
          </a:xfrm>
          <a:prstGeom prst="rect">
            <a:avLst/>
          </a:prstGeom>
          <a:noFill/>
        </p:spPr>
        <p:txBody>
          <a:bodyPr wrap="square" rtlCol="0">
            <a:spAutoFit/>
          </a:bodyPr>
          <a:lstStyle/>
          <a:p>
            <a:r>
              <a:rPr lang="en-US" sz="2400" dirty="0" err="1" smtClean="0">
                <a:latin typeface="Times New Roman"/>
                <a:cs typeface="Times New Roman"/>
              </a:rPr>
              <a:t>ν</a:t>
            </a:r>
            <a:r>
              <a:rPr lang="en-US" sz="2400" baseline="-25000" dirty="0" err="1" smtClean="0">
                <a:latin typeface="Times New Roman"/>
                <a:cs typeface="Times New Roman"/>
              </a:rPr>
              <a:t>e</a:t>
            </a:r>
            <a:endParaRPr lang="en-US" sz="2400" dirty="0">
              <a:latin typeface="Times New Roman"/>
              <a:cs typeface="Times New Roman"/>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531606874"/>
              </p:ext>
            </p:extLst>
          </p:nvPr>
        </p:nvGraphicFramePr>
        <p:xfrm>
          <a:off x="4023731" y="2727225"/>
          <a:ext cx="355600" cy="431800"/>
        </p:xfrm>
        <a:graphic>
          <a:graphicData uri="http://schemas.openxmlformats.org/presentationml/2006/ole">
            <mc:AlternateContent xmlns:mc="http://schemas.openxmlformats.org/markup-compatibility/2006">
              <mc:Choice xmlns:v="urn:schemas-microsoft-com:vml" Requires="v">
                <p:oleObj spid="_x0000_s11605" name="Equation" r:id="rId3" imgW="177800" imgH="215900" progId="Equation.DSMT4">
                  <p:embed/>
                </p:oleObj>
              </mc:Choice>
              <mc:Fallback>
                <p:oleObj name="Equation" r:id="rId3" imgW="177800" imgH="215900" progId="Equation.DSMT4">
                  <p:embed/>
                  <p:pic>
                    <p:nvPicPr>
                      <p:cNvPr id="0" name=""/>
                      <p:cNvPicPr/>
                      <p:nvPr/>
                    </p:nvPicPr>
                    <p:blipFill>
                      <a:blip r:embed="rId4"/>
                      <a:stretch>
                        <a:fillRect/>
                      </a:stretch>
                    </p:blipFill>
                    <p:spPr>
                      <a:xfrm>
                        <a:off x="4023731" y="2727225"/>
                        <a:ext cx="355600" cy="431800"/>
                      </a:xfrm>
                      <a:prstGeom prst="rect">
                        <a:avLst/>
                      </a:prstGeom>
                    </p:spPr>
                  </p:pic>
                </p:oleObj>
              </mc:Fallback>
            </mc:AlternateContent>
          </a:graphicData>
        </a:graphic>
      </p:graphicFrame>
    </p:spTree>
    <p:extLst>
      <p:ext uri="{BB962C8B-B14F-4D97-AF65-F5344CB8AC3E}">
        <p14:creationId xmlns:p14="http://schemas.microsoft.com/office/powerpoint/2010/main" val="3494069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57546" y="228600"/>
            <a:ext cx="8083217" cy="685800"/>
          </a:xfrm>
        </p:spPr>
        <p:txBody>
          <a:bodyPr>
            <a:normAutofit/>
          </a:bodyPr>
          <a:lstStyle/>
          <a:p>
            <a:r>
              <a:rPr lang="sl-SI" sz="2800" i="1" dirty="0" smtClean="0">
                <a:latin typeface="Times New Roman"/>
                <a:ea typeface="ＭＳ Ｐゴシック" charset="0"/>
                <a:cs typeface="Times New Roman"/>
              </a:rPr>
              <a:t>Example of a Missing </a:t>
            </a:r>
            <a:r>
              <a:rPr lang="sl-SI" sz="2800" i="1" dirty="0">
                <a:latin typeface="Times New Roman"/>
                <a:ea typeface="ＭＳ Ｐゴシック" charset="0"/>
                <a:cs typeface="Times New Roman"/>
              </a:rPr>
              <a:t>Energy </a:t>
            </a:r>
            <a:r>
              <a:rPr lang="sl-SI" sz="2800" i="1" dirty="0" smtClean="0">
                <a:latin typeface="Times New Roman"/>
                <a:ea typeface="ＭＳ Ｐゴシック" charset="0"/>
                <a:cs typeface="Times New Roman"/>
              </a:rPr>
              <a:t>Decay </a:t>
            </a:r>
            <a:r>
              <a:rPr lang="sl-SI" sz="2800" dirty="0" smtClean="0">
                <a:latin typeface="Times New Roman"/>
                <a:ea typeface="ＭＳ Ｐゴシック" charset="0"/>
                <a:cs typeface="Times New Roman"/>
              </a:rPr>
              <a:t>(B</a:t>
            </a:r>
            <a:r>
              <a:rPr lang="sl-SI" sz="2800" dirty="0" smtClean="0">
                <a:latin typeface="Times New Roman"/>
                <a:ea typeface="ＭＳ Ｐゴシック" charset="0"/>
                <a:cs typeface="Times New Roman"/>
                <a:sym typeface="Wingdings"/>
              </a:rPr>
              <a:t></a:t>
            </a:r>
            <a:r>
              <a:rPr lang="sl-SI" sz="2800" dirty="0" smtClean="0">
                <a:latin typeface="Times New Roman"/>
                <a:ea typeface="ＭＳ Ｐゴシック" charset="0"/>
                <a:cs typeface="Times New Roman"/>
                <a:sym typeface="Wingdings" charset="0"/>
              </a:rPr>
              <a:t>τ</a:t>
            </a:r>
            <a:r>
              <a:rPr lang="sl-SI" sz="2800" dirty="0" smtClean="0">
                <a:latin typeface="Times New Roman"/>
                <a:ea typeface="Lucida Grande"/>
                <a:cs typeface="Times New Roman"/>
                <a:sym typeface="Wingdings" charset="0"/>
              </a:rPr>
              <a:t>ν</a:t>
            </a:r>
            <a:r>
              <a:rPr lang="sl-SI" sz="2800" i="1" dirty="0" smtClean="0">
                <a:latin typeface="Times New Roman"/>
                <a:ea typeface="ＭＳ Ｐゴシック" charset="0"/>
                <a:cs typeface="Times New Roman"/>
              </a:rPr>
              <a:t>) in </a:t>
            </a:r>
            <a:r>
              <a:rPr lang="sl-SI" sz="2800" i="1" u="sng" dirty="0" smtClean="0">
                <a:latin typeface="Times New Roman"/>
                <a:ea typeface="ＭＳ Ｐゴシック" charset="0"/>
                <a:cs typeface="Times New Roman"/>
              </a:rPr>
              <a:t>Data</a:t>
            </a:r>
            <a:endParaRPr lang="en-GB" sz="2800" b="1" i="1" u="sng" dirty="0">
              <a:latin typeface="Times New Roman"/>
              <a:ea typeface="ＭＳ Ｐゴシック" charset="0"/>
              <a:cs typeface="Times New Roman"/>
            </a:endParaRPr>
          </a:p>
        </p:txBody>
      </p:sp>
      <p:sp>
        <p:nvSpPr>
          <p:cNvPr id="2" name="TextBox 1"/>
          <p:cNvSpPr txBox="1"/>
          <p:nvPr/>
        </p:nvSpPr>
        <p:spPr>
          <a:xfrm>
            <a:off x="557546" y="5833130"/>
            <a:ext cx="8183563" cy="523220"/>
          </a:xfrm>
          <a:prstGeom prst="rect">
            <a:avLst/>
          </a:prstGeom>
          <a:noFill/>
        </p:spPr>
        <p:txBody>
          <a:bodyPr wrap="square" rtlCol="0">
            <a:spAutoFit/>
          </a:bodyPr>
          <a:lstStyle/>
          <a:p>
            <a:r>
              <a:rPr lang="en-US" sz="2800" dirty="0" smtClean="0"/>
              <a:t>The clean </a:t>
            </a:r>
            <a:r>
              <a:rPr lang="en-US" sz="2800" dirty="0" err="1" smtClean="0"/>
              <a:t>e+e</a:t>
            </a:r>
            <a:r>
              <a:rPr lang="en-US" sz="2800" dirty="0" smtClean="0"/>
              <a:t>- environment makes this possible</a:t>
            </a:r>
            <a:endParaRPr lang="en-US" sz="2800" dirty="0"/>
          </a:p>
        </p:txBody>
      </p:sp>
      <p:sp>
        <p:nvSpPr>
          <p:cNvPr id="3" name="Slide Number Placeholder 2"/>
          <p:cNvSpPr>
            <a:spLocks noGrp="1"/>
          </p:cNvSpPr>
          <p:nvPr>
            <p:ph type="sldNum" sz="quarter" idx="12"/>
          </p:nvPr>
        </p:nvSpPr>
        <p:spPr/>
        <p:txBody>
          <a:bodyPr/>
          <a:lstStyle/>
          <a:p>
            <a:fld id="{2066355A-084C-D24E-9AD2-7E4FC41EA627}" type="slidenum">
              <a:rPr lang="en-US" smtClean="0"/>
              <a:pPr/>
              <a:t>22</a:t>
            </a:fld>
            <a:endParaRPr lang="en-US"/>
          </a:p>
        </p:txBody>
      </p:sp>
      <p:pic>
        <p:nvPicPr>
          <p:cNvPr id="6" name="Picture 2"/>
          <p:cNvPicPr>
            <a:picLocks noChangeAspect="1" noChangeArrowheads="1"/>
          </p:cNvPicPr>
          <p:nvPr/>
        </p:nvPicPr>
        <p:blipFill>
          <a:blip r:embed="rId2" cstate="print"/>
          <a:srcRect/>
          <a:stretch>
            <a:fillRect/>
          </a:stretch>
        </p:blipFill>
        <p:spPr bwMode="auto">
          <a:xfrm>
            <a:off x="3355327" y="1316281"/>
            <a:ext cx="5199612" cy="4152207"/>
          </a:xfrm>
          <a:prstGeom prst="rect">
            <a:avLst/>
          </a:prstGeom>
          <a:noFill/>
          <a:ln w="9525">
            <a:noFill/>
            <a:miter lim="800000"/>
            <a:headEnd/>
            <a:tailEnd/>
          </a:ln>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8494" y="2672738"/>
            <a:ext cx="2732227" cy="173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7699109" y="1450752"/>
            <a:ext cx="811530" cy="622935"/>
          </a:xfrm>
          <a:prstGeom prst="rect">
            <a:avLst/>
          </a:prstGeom>
        </p:spPr>
      </p:pic>
    </p:spTree>
    <p:extLst>
      <p:ext uri="{BB962C8B-B14F-4D97-AF65-F5344CB8AC3E}">
        <p14:creationId xmlns:p14="http://schemas.microsoft.com/office/powerpoint/2010/main" val="2115838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8035" y="170864"/>
            <a:ext cx="8689641" cy="830997"/>
          </a:xfrm>
          <a:prstGeom prst="rect">
            <a:avLst/>
          </a:prstGeom>
          <a:noFill/>
        </p:spPr>
        <p:txBody>
          <a:bodyPr wrap="square" rtlCol="0">
            <a:spAutoFit/>
          </a:bodyPr>
          <a:lstStyle/>
          <a:p>
            <a:r>
              <a:rPr lang="en-US" sz="2400" dirty="0" smtClean="0"/>
              <a:t>Example: Belle </a:t>
            </a:r>
            <a:r>
              <a:rPr lang="en-US" sz="2400" dirty="0" err="1" smtClean="0"/>
              <a:t>B</a:t>
            </a:r>
            <a:r>
              <a:rPr lang="en-US" sz="2400" dirty="0" err="1" smtClean="0">
                <a:sym typeface="Wingdings"/>
              </a:rPr>
              <a:t>τν</a:t>
            </a:r>
            <a:r>
              <a:rPr lang="en-US" sz="2400" dirty="0" smtClean="0">
                <a:sym typeface="Wingdings"/>
              </a:rPr>
              <a:t> </a:t>
            </a:r>
            <a:r>
              <a:rPr lang="en-US" sz="2400" dirty="0" smtClean="0"/>
              <a:t>results with full </a:t>
            </a:r>
            <a:r>
              <a:rPr lang="en-US" sz="2400" i="1" dirty="0" smtClean="0"/>
              <a:t>reprocessed</a:t>
            </a:r>
            <a:r>
              <a:rPr lang="en-US" sz="2400" dirty="0" smtClean="0"/>
              <a:t> data sample and either </a:t>
            </a:r>
            <a:r>
              <a:rPr lang="en-US" sz="2400" dirty="0" err="1" smtClean="0"/>
              <a:t>hadronic</a:t>
            </a:r>
            <a:r>
              <a:rPr lang="en-US" sz="2400" dirty="0" smtClean="0"/>
              <a:t> or </a:t>
            </a:r>
            <a:r>
              <a:rPr lang="en-US" sz="2400" dirty="0" err="1" smtClean="0"/>
              <a:t>semileptonic</a:t>
            </a:r>
            <a:r>
              <a:rPr lang="en-US" sz="2400" dirty="0" smtClean="0"/>
              <a:t> tags (</a:t>
            </a:r>
            <a:r>
              <a:rPr lang="en-US" sz="2400" dirty="0" err="1" smtClean="0"/>
              <a:t>arXiv</a:t>
            </a:r>
            <a:r>
              <a:rPr lang="en-US" sz="2400" dirty="0" smtClean="0"/>
              <a:t>: 1409.5269</a:t>
            </a:r>
            <a:r>
              <a:rPr lang="en-US" sz="2400" dirty="0" smtClean="0">
                <a:sym typeface="Wingdings"/>
              </a:rPr>
              <a:t>PRD</a:t>
            </a:r>
            <a:r>
              <a:rPr lang="en-US" sz="2400" dirty="0" smtClean="0"/>
              <a:t>)</a:t>
            </a:r>
            <a:endParaRPr lang="en-US" sz="24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880" y="1001861"/>
            <a:ext cx="4379976" cy="2880360"/>
          </a:xfrm>
          <a:prstGeom prst="rect">
            <a:avLst/>
          </a:prstGeom>
        </p:spPr>
      </p:pic>
      <p:sp>
        <p:nvSpPr>
          <p:cNvPr id="10" name="TextBox 9"/>
          <p:cNvSpPr txBox="1"/>
          <p:nvPr/>
        </p:nvSpPr>
        <p:spPr>
          <a:xfrm>
            <a:off x="1020428" y="1201545"/>
            <a:ext cx="2266630" cy="646331"/>
          </a:xfrm>
          <a:prstGeom prst="rect">
            <a:avLst/>
          </a:prstGeom>
          <a:noFill/>
        </p:spPr>
        <p:txBody>
          <a:bodyPr wrap="square" rtlCol="0">
            <a:spAutoFit/>
          </a:bodyPr>
          <a:lstStyle/>
          <a:p>
            <a:r>
              <a:rPr lang="en-US" dirty="0" err="1" smtClean="0"/>
              <a:t>Hadronic</a:t>
            </a:r>
            <a:r>
              <a:rPr lang="en-US" dirty="0" smtClean="0"/>
              <a:t> tags: 63±22.5 (3σ)</a:t>
            </a:r>
            <a:endParaRPr lang="en-US" dirty="0"/>
          </a:p>
        </p:txBody>
      </p:sp>
      <p:sp>
        <p:nvSpPr>
          <p:cNvPr id="11" name="TextBox 10"/>
          <p:cNvSpPr txBox="1"/>
          <p:nvPr/>
        </p:nvSpPr>
        <p:spPr>
          <a:xfrm>
            <a:off x="182879" y="6196012"/>
            <a:ext cx="6660311" cy="461665"/>
          </a:xfrm>
          <a:prstGeom prst="rect">
            <a:avLst/>
          </a:prstGeom>
          <a:noFill/>
        </p:spPr>
        <p:txBody>
          <a:bodyPr wrap="square" rtlCol="0">
            <a:spAutoFit/>
          </a:bodyPr>
          <a:lstStyle/>
          <a:p>
            <a:r>
              <a:rPr lang="en-US" sz="2400" dirty="0" smtClean="0"/>
              <a:t>The horizontal axis is the “Extra Calorimeter Energy”</a:t>
            </a:r>
            <a:endParaRPr lang="en-US" sz="2400"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23</a:t>
            </a:fld>
            <a:endParaRPr lang="en-US" dirty="0"/>
          </a:p>
        </p:txBody>
      </p:sp>
      <p:sp>
        <p:nvSpPr>
          <p:cNvPr id="13" name="TextBox 12"/>
          <p:cNvSpPr txBox="1"/>
          <p:nvPr/>
        </p:nvSpPr>
        <p:spPr>
          <a:xfrm>
            <a:off x="4965700" y="1788218"/>
            <a:ext cx="4000500" cy="1200329"/>
          </a:xfrm>
          <a:prstGeom prst="rect">
            <a:avLst/>
          </a:prstGeom>
          <a:noFill/>
        </p:spPr>
        <p:txBody>
          <a:bodyPr wrap="square" rtlCol="0">
            <a:spAutoFit/>
          </a:bodyPr>
          <a:lstStyle/>
          <a:p>
            <a:r>
              <a:rPr lang="en-US" dirty="0" smtClean="0"/>
              <a:t>Idea: With the “single B meson beam”, we look for a single track from a </a:t>
            </a:r>
            <a:r>
              <a:rPr lang="en-US" dirty="0" err="1" smtClean="0"/>
              <a:t>τ</a:t>
            </a:r>
            <a:r>
              <a:rPr lang="en-US" dirty="0" smtClean="0"/>
              <a:t>, missing energy/</a:t>
            </a:r>
            <a:r>
              <a:rPr lang="en-US" dirty="0" err="1" smtClean="0"/>
              <a:t>momentun</a:t>
            </a:r>
            <a:r>
              <a:rPr lang="en-US" dirty="0" smtClean="0"/>
              <a:t> and </a:t>
            </a:r>
            <a:r>
              <a:rPr lang="en-US" u="sng" dirty="0" smtClean="0">
                <a:solidFill>
                  <a:srgbClr val="FF0000"/>
                </a:solidFill>
              </a:rPr>
              <a:t>extra calorimeter energy close to zero.</a:t>
            </a:r>
            <a:endParaRPr lang="en-US" u="sng" dirty="0">
              <a:solidFill>
                <a:srgbClr val="FF0000"/>
              </a:solidFill>
            </a:endParaRPr>
          </a:p>
        </p:txBody>
      </p:sp>
      <p:sp>
        <p:nvSpPr>
          <p:cNvPr id="14" name="TextBox 13"/>
          <p:cNvSpPr txBox="1"/>
          <p:nvPr/>
        </p:nvSpPr>
        <p:spPr>
          <a:xfrm>
            <a:off x="5039790" y="4608001"/>
            <a:ext cx="3606800" cy="1569660"/>
          </a:xfrm>
          <a:prstGeom prst="rect">
            <a:avLst/>
          </a:prstGeom>
          <a:noFill/>
        </p:spPr>
        <p:txBody>
          <a:bodyPr wrap="square" rtlCol="0">
            <a:spAutoFit/>
          </a:bodyPr>
          <a:lstStyle/>
          <a:p>
            <a:r>
              <a:rPr lang="en-US" sz="2400" dirty="0" smtClean="0"/>
              <a:t>With the full B factory statistics only “evidence”. No single observation</a:t>
            </a:r>
            <a:r>
              <a:rPr lang="en-US" dirty="0"/>
              <a:t> </a:t>
            </a:r>
            <a:r>
              <a:rPr lang="en-US" sz="2400" dirty="0" smtClean="0"/>
              <a:t>from either Belle or </a:t>
            </a:r>
            <a:r>
              <a:rPr lang="en-US" sz="2400" dirty="0" err="1" smtClean="0"/>
              <a:t>BaBar</a:t>
            </a:r>
            <a:r>
              <a:rPr lang="en-US" sz="2400" dirty="0" smtClean="0"/>
              <a:t>.</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4359" y="3544189"/>
            <a:ext cx="3880866" cy="2633472"/>
          </a:xfrm>
          <a:prstGeom prst="rect">
            <a:avLst/>
          </a:prstGeom>
        </p:spPr>
      </p:pic>
      <p:sp>
        <p:nvSpPr>
          <p:cNvPr id="8" name="TextBox 7"/>
          <p:cNvSpPr txBox="1"/>
          <p:nvPr/>
        </p:nvSpPr>
        <p:spPr>
          <a:xfrm>
            <a:off x="1090705" y="3559055"/>
            <a:ext cx="2196353" cy="369332"/>
          </a:xfrm>
          <a:prstGeom prst="rect">
            <a:avLst/>
          </a:prstGeom>
          <a:noFill/>
        </p:spPr>
        <p:txBody>
          <a:bodyPr wrap="square" rtlCol="0">
            <a:spAutoFit/>
          </a:bodyPr>
          <a:lstStyle/>
          <a:p>
            <a:r>
              <a:rPr lang="en-US" dirty="0" err="1" smtClean="0"/>
              <a:t>Semileptonic</a:t>
            </a:r>
            <a:r>
              <a:rPr lang="en-US" dirty="0" smtClean="0"/>
              <a:t> tags: </a:t>
            </a:r>
            <a:endParaRPr lang="en-US" dirty="0"/>
          </a:p>
        </p:txBody>
      </p:sp>
      <p:sp>
        <p:nvSpPr>
          <p:cNvPr id="12" name="TextBox 11"/>
          <p:cNvSpPr txBox="1"/>
          <p:nvPr/>
        </p:nvSpPr>
        <p:spPr>
          <a:xfrm>
            <a:off x="1090706" y="3872079"/>
            <a:ext cx="1628588" cy="369332"/>
          </a:xfrm>
          <a:prstGeom prst="rect">
            <a:avLst/>
          </a:prstGeom>
          <a:noFill/>
        </p:spPr>
        <p:txBody>
          <a:bodyPr wrap="square" rtlCol="0">
            <a:spAutoFit/>
          </a:bodyPr>
          <a:lstStyle/>
          <a:p>
            <a:r>
              <a:rPr lang="en-US" dirty="0"/>
              <a:t>222±</a:t>
            </a:r>
            <a:r>
              <a:rPr lang="en-US" dirty="0" smtClean="0"/>
              <a:t>50 (3.8σ)</a:t>
            </a:r>
            <a:endParaRPr lang="en-US" dirty="0"/>
          </a:p>
        </p:txBody>
      </p:sp>
      <p:sp>
        <p:nvSpPr>
          <p:cNvPr id="15" name="Down Arrow 14"/>
          <p:cNvSpPr/>
          <p:nvPr/>
        </p:nvSpPr>
        <p:spPr>
          <a:xfrm>
            <a:off x="1090706" y="4736353"/>
            <a:ext cx="149412" cy="3735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4771465" y="1001861"/>
            <a:ext cx="4526280" cy="3497580"/>
          </a:xfrm>
          <a:prstGeom prst="rect">
            <a:avLst/>
          </a:prstGeom>
        </p:spPr>
      </p:pic>
    </p:spTree>
    <p:extLst>
      <p:ext uri="{BB962C8B-B14F-4D97-AF65-F5344CB8AC3E}">
        <p14:creationId xmlns:p14="http://schemas.microsoft.com/office/powerpoint/2010/main" val="2236313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57200" y="2669552"/>
            <a:ext cx="8229600" cy="3456611"/>
          </a:xfrm>
        </p:spPr>
        <p:txBody>
          <a:bodyPr/>
          <a:lstStyle/>
          <a:p>
            <a:pPr marL="457200" lvl="1" indent="0">
              <a:buNone/>
            </a:pPr>
            <a:r>
              <a:rPr lang="en-GB" dirty="0" smtClean="0"/>
              <a:t> </a:t>
            </a:r>
          </a:p>
        </p:txBody>
      </p:sp>
      <p:pic>
        <p:nvPicPr>
          <p:cNvPr id="9" name="Picture 21"/>
          <p:cNvPicPr>
            <a:picLocks noChangeAspect="1" noChangeArrowheads="1"/>
          </p:cNvPicPr>
          <p:nvPr/>
        </p:nvPicPr>
        <p:blipFill>
          <a:blip r:embed="rId3"/>
          <a:srcRect/>
          <a:stretch>
            <a:fillRect/>
          </a:stretch>
        </p:blipFill>
        <p:spPr bwMode="auto">
          <a:xfrm>
            <a:off x="5839886" y="896552"/>
            <a:ext cx="2947459" cy="1773000"/>
          </a:xfrm>
          <a:prstGeom prst="rect">
            <a:avLst/>
          </a:prstGeom>
          <a:noFill/>
          <a:ln w="9525">
            <a:noFill/>
            <a:miter lim="800000"/>
            <a:headEnd/>
            <a:tailEnd/>
          </a:ln>
        </p:spPr>
      </p:pic>
      <p:pic>
        <p:nvPicPr>
          <p:cNvPr id="10" name="Picture 9" descr="btaunu2-LHC-comparison.pdf"/>
          <p:cNvPicPr>
            <a:picLocks noChangeAspect="1"/>
          </p:cNvPicPr>
          <p:nvPr/>
        </p:nvPicPr>
        <p:blipFill>
          <a:blip r:embed="rId4"/>
          <a:stretch>
            <a:fillRect/>
          </a:stretch>
        </p:blipFill>
        <p:spPr>
          <a:xfrm>
            <a:off x="0" y="2963333"/>
            <a:ext cx="5767103" cy="3894667"/>
          </a:xfrm>
          <a:prstGeom prst="rect">
            <a:avLst/>
          </a:prstGeom>
        </p:spPr>
      </p:pic>
      <p:sp>
        <p:nvSpPr>
          <p:cNvPr id="13" name="TextBox 12"/>
          <p:cNvSpPr txBox="1"/>
          <p:nvPr/>
        </p:nvSpPr>
        <p:spPr>
          <a:xfrm>
            <a:off x="5507666" y="5097931"/>
            <a:ext cx="3636334" cy="1200329"/>
          </a:xfrm>
          <a:prstGeom prst="rect">
            <a:avLst/>
          </a:prstGeom>
          <a:noFill/>
        </p:spPr>
        <p:txBody>
          <a:bodyPr wrap="square" rtlCol="0">
            <a:spAutoFit/>
          </a:bodyPr>
          <a:lstStyle/>
          <a:p>
            <a:r>
              <a:rPr lang="en-GB" dirty="0" smtClean="0">
                <a:cs typeface="Cambria"/>
              </a:rPr>
              <a:t>Currently </a:t>
            </a:r>
            <a:r>
              <a:rPr lang="en-GB" dirty="0" smtClean="0">
                <a:solidFill>
                  <a:srgbClr val="0000FF"/>
                </a:solidFill>
                <a:cs typeface="Cambria"/>
              </a:rPr>
              <a:t>inclusive </a:t>
            </a:r>
            <a:r>
              <a:rPr lang="en-GB" dirty="0" err="1" smtClean="0">
                <a:solidFill>
                  <a:srgbClr val="0000FF"/>
                </a:solidFill>
                <a:cs typeface="Cambria"/>
              </a:rPr>
              <a:t>b</a:t>
            </a:r>
            <a:r>
              <a:rPr lang="en-GB" dirty="0" err="1" smtClean="0">
                <a:solidFill>
                  <a:srgbClr val="0000FF"/>
                </a:solidFill>
                <a:cs typeface="Cambria"/>
                <a:sym typeface="Wingdings"/>
              </a:rPr>
              <a:t></a:t>
            </a:r>
            <a:r>
              <a:rPr lang="en-GB" dirty="0" err="1" smtClean="0">
                <a:solidFill>
                  <a:srgbClr val="0000FF"/>
                </a:solidFill>
                <a:cs typeface="Cambria"/>
              </a:rPr>
              <a:t>sγ</a:t>
            </a:r>
            <a:r>
              <a:rPr lang="en-GB" dirty="0" smtClean="0">
                <a:solidFill>
                  <a:srgbClr val="0000FF"/>
                </a:solidFill>
                <a:cs typeface="Cambria"/>
              </a:rPr>
              <a:t>  </a:t>
            </a:r>
            <a:r>
              <a:rPr lang="en-GB" dirty="0" smtClean="0">
                <a:cs typeface="Cambria"/>
              </a:rPr>
              <a:t>rules out </a:t>
            </a:r>
            <a:r>
              <a:rPr lang="en-GB" dirty="0" err="1" smtClean="0">
                <a:cs typeface="Cambria"/>
              </a:rPr>
              <a:t>m</a:t>
            </a:r>
            <a:r>
              <a:rPr lang="en-GB" baseline="-25000" dirty="0" err="1" smtClean="0">
                <a:cs typeface="Cambria"/>
              </a:rPr>
              <a:t>H</a:t>
            </a:r>
            <a:r>
              <a:rPr lang="en-GB" baseline="-25000" dirty="0" smtClean="0">
                <a:cs typeface="Cambria"/>
              </a:rPr>
              <a:t>+</a:t>
            </a:r>
            <a:r>
              <a:rPr lang="en-GB" dirty="0" smtClean="0">
                <a:cs typeface="Cambria"/>
              </a:rPr>
              <a:t> below  ~480 </a:t>
            </a:r>
            <a:r>
              <a:rPr lang="en-GB" dirty="0" err="1" smtClean="0">
                <a:cs typeface="Cambria"/>
              </a:rPr>
              <a:t>GeV</a:t>
            </a:r>
            <a:r>
              <a:rPr lang="en-GB" dirty="0" smtClean="0">
                <a:cs typeface="Cambria"/>
              </a:rPr>
              <a:t>/c</a:t>
            </a:r>
            <a:r>
              <a:rPr lang="en-GB" baseline="30000" dirty="0" smtClean="0">
                <a:cs typeface="Cambria"/>
              </a:rPr>
              <a:t>2  </a:t>
            </a:r>
            <a:r>
              <a:rPr lang="en-GB" dirty="0" smtClean="0">
                <a:cs typeface="Cambria"/>
              </a:rPr>
              <a:t>range at 95% CL (independent of tanβ), M. </a:t>
            </a:r>
            <a:r>
              <a:rPr lang="en-GB" dirty="0" err="1" smtClean="0">
                <a:cs typeface="Cambria"/>
              </a:rPr>
              <a:t>Misiak</a:t>
            </a:r>
            <a:r>
              <a:rPr lang="en-GB" dirty="0" smtClean="0">
                <a:cs typeface="Cambria"/>
              </a:rPr>
              <a:t> et al. (assuming no other NP)</a:t>
            </a:r>
          </a:p>
        </p:txBody>
      </p:sp>
      <p:cxnSp>
        <p:nvCxnSpPr>
          <p:cNvPr id="15" name="Straight Connector 14"/>
          <p:cNvCxnSpPr/>
          <p:nvPr/>
        </p:nvCxnSpPr>
        <p:spPr>
          <a:xfrm rot="5400000" flipH="1" flipV="1">
            <a:off x="33867" y="4631262"/>
            <a:ext cx="3132666" cy="50800"/>
          </a:xfrm>
          <a:prstGeom prst="line">
            <a:avLst/>
          </a:prstGeom>
          <a:ln w="2857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cxnSp>
      <p:pic>
        <p:nvPicPr>
          <p:cNvPr id="16" name="Picture 15" descr="Untitled"/>
          <p:cNvPicPr>
            <a:picLocks noChangeAspect="1"/>
          </p:cNvPicPr>
          <p:nvPr/>
        </p:nvPicPr>
        <p:blipFill>
          <a:blip r:embed="rId5"/>
          <a:stretch>
            <a:fillRect/>
          </a:stretch>
        </p:blipFill>
        <p:spPr>
          <a:xfrm>
            <a:off x="5752713" y="3615853"/>
            <a:ext cx="3194025" cy="800570"/>
          </a:xfrm>
          <a:prstGeom prst="rect">
            <a:avLst/>
          </a:prstGeom>
        </p:spPr>
      </p:pic>
      <p:sp>
        <p:nvSpPr>
          <p:cNvPr id="3" name="Title 2"/>
          <p:cNvSpPr>
            <a:spLocks noGrp="1"/>
          </p:cNvSpPr>
          <p:nvPr>
            <p:ph type="title"/>
          </p:nvPr>
        </p:nvSpPr>
        <p:spPr>
          <a:xfrm>
            <a:off x="0" y="28186"/>
            <a:ext cx="9144000" cy="621914"/>
          </a:xfrm>
        </p:spPr>
        <p:txBody>
          <a:bodyPr>
            <a:normAutofit fontScale="90000"/>
          </a:bodyPr>
          <a:lstStyle/>
          <a:p>
            <a:r>
              <a:rPr lang="en-US" i="1" u="sng" dirty="0" smtClean="0">
                <a:latin typeface="+mn-lt"/>
              </a:rPr>
              <a:t>Complementarity of e+ e- factories and LHC</a:t>
            </a:r>
            <a:endParaRPr lang="en-US" i="1" u="sng" dirty="0">
              <a:latin typeface="+mn-lt"/>
            </a:endParaRPr>
          </a:p>
        </p:txBody>
      </p:sp>
      <p:sp>
        <p:nvSpPr>
          <p:cNvPr id="4" name="TextBox 3"/>
          <p:cNvSpPr txBox="1"/>
          <p:nvPr/>
        </p:nvSpPr>
        <p:spPr>
          <a:xfrm>
            <a:off x="104588" y="1464092"/>
            <a:ext cx="5662515" cy="1200328"/>
          </a:xfrm>
          <a:prstGeom prst="rect">
            <a:avLst/>
          </a:prstGeom>
          <a:noFill/>
        </p:spPr>
        <p:txBody>
          <a:bodyPr wrap="square" rtlCol="0">
            <a:spAutoFit/>
          </a:bodyPr>
          <a:lstStyle/>
          <a:p>
            <a:r>
              <a:rPr lang="en-GB" sz="2400" dirty="0">
                <a:cs typeface="Cambria"/>
              </a:rPr>
              <a:t>The current combined </a:t>
            </a:r>
            <a:r>
              <a:rPr lang="en-GB" sz="2400" dirty="0" err="1" smtClean="0">
                <a:cs typeface="Cambria"/>
              </a:rPr>
              <a:t>B</a:t>
            </a:r>
            <a:r>
              <a:rPr lang="en-GB" sz="2400" dirty="0" err="1" smtClean="0">
                <a:cs typeface="Cambria"/>
                <a:sym typeface="Wingdings"/>
              </a:rPr>
              <a:t>τυ</a:t>
            </a:r>
            <a:r>
              <a:rPr lang="en-GB" sz="2400" dirty="0" smtClean="0">
                <a:cs typeface="Cambria"/>
                <a:sym typeface="Wingdings"/>
              </a:rPr>
              <a:t> </a:t>
            </a:r>
            <a:r>
              <a:rPr lang="en-GB" sz="2400" dirty="0" smtClean="0">
                <a:cs typeface="Cambria"/>
              </a:rPr>
              <a:t>limit </a:t>
            </a:r>
            <a:r>
              <a:rPr lang="en-GB" sz="2400" dirty="0">
                <a:cs typeface="Cambria"/>
              </a:rPr>
              <a:t>places a stronger constraint than direct searches from </a:t>
            </a:r>
            <a:r>
              <a:rPr lang="en-GB" sz="2400" dirty="0" smtClean="0">
                <a:cs typeface="Cambria"/>
              </a:rPr>
              <a:t>LHC </a:t>
            </a:r>
            <a:r>
              <a:rPr lang="en-GB" sz="2400" dirty="0" err="1" smtClean="0">
                <a:cs typeface="Cambria"/>
              </a:rPr>
              <a:t>exps</a:t>
            </a:r>
            <a:r>
              <a:rPr lang="en-GB" sz="2400" dirty="0" smtClean="0">
                <a:cs typeface="Cambria"/>
              </a:rPr>
              <a:t>. for </a:t>
            </a:r>
            <a:r>
              <a:rPr lang="en-GB" sz="2400" dirty="0">
                <a:cs typeface="Cambria"/>
              </a:rPr>
              <a:t>the next few years</a:t>
            </a:r>
            <a:r>
              <a:rPr lang="en-GB" sz="2400" dirty="0" smtClean="0">
                <a:cs typeface="Cambria"/>
              </a:rPr>
              <a:t>.</a:t>
            </a:r>
            <a:endParaRPr lang="en-GB" sz="2400" dirty="0">
              <a:cs typeface="Cambria"/>
            </a:endParaRPr>
          </a:p>
        </p:txBody>
      </p:sp>
      <p:sp>
        <p:nvSpPr>
          <p:cNvPr id="5" name="TextBox 4"/>
          <p:cNvSpPr txBox="1"/>
          <p:nvPr/>
        </p:nvSpPr>
        <p:spPr>
          <a:xfrm>
            <a:off x="1026028" y="925418"/>
            <a:ext cx="3107134" cy="369332"/>
          </a:xfrm>
          <a:prstGeom prst="rect">
            <a:avLst/>
          </a:prstGeom>
          <a:noFill/>
        </p:spPr>
        <p:txBody>
          <a:bodyPr wrap="square" rtlCol="0">
            <a:spAutoFit/>
          </a:bodyPr>
          <a:lstStyle/>
          <a:p>
            <a:r>
              <a:rPr lang="en-US" dirty="0" smtClean="0"/>
              <a:t>(Slide adapted from  A. Bevan)</a:t>
            </a:r>
            <a:endParaRPr lang="en-US" dirty="0"/>
          </a:p>
        </p:txBody>
      </p:sp>
      <p:sp>
        <p:nvSpPr>
          <p:cNvPr id="7" name="TextBox 6"/>
          <p:cNvSpPr txBox="1"/>
          <p:nvPr/>
        </p:nvSpPr>
        <p:spPr>
          <a:xfrm>
            <a:off x="2736838" y="5559596"/>
            <a:ext cx="2589450" cy="369332"/>
          </a:xfrm>
          <a:prstGeom prst="rect">
            <a:avLst/>
          </a:prstGeom>
          <a:noFill/>
        </p:spPr>
        <p:txBody>
          <a:bodyPr wrap="square" rtlCol="0">
            <a:spAutoFit/>
          </a:bodyPr>
          <a:lstStyle/>
          <a:p>
            <a:r>
              <a:rPr lang="en-US" dirty="0" smtClean="0"/>
              <a:t>This region is allowed</a:t>
            </a:r>
            <a:endParaRPr lang="en-US" dirty="0"/>
          </a:p>
        </p:txBody>
      </p:sp>
      <p:sp>
        <p:nvSpPr>
          <p:cNvPr id="2" name="Slide Number Placeholder 1"/>
          <p:cNvSpPr>
            <a:spLocks noGrp="1"/>
          </p:cNvSpPr>
          <p:nvPr>
            <p:ph type="sldNum" sz="quarter" idx="12"/>
          </p:nvPr>
        </p:nvSpPr>
        <p:spPr>
          <a:xfrm>
            <a:off x="6813138" y="6422686"/>
            <a:ext cx="2133600" cy="365125"/>
          </a:xfrm>
        </p:spPr>
        <p:txBody>
          <a:bodyPr/>
          <a:lstStyle/>
          <a:p>
            <a:fld id="{2066355A-084C-D24E-9AD2-7E4FC41EA627}" type="slidenum">
              <a:rPr lang="en-US" smtClean="0"/>
              <a:pPr/>
              <a:t>24</a:t>
            </a:fld>
            <a:endParaRPr lang="en-US" dirty="0"/>
          </a:p>
        </p:txBody>
      </p:sp>
      <p:sp>
        <p:nvSpPr>
          <p:cNvPr id="8" name="Right Arrow 7"/>
          <p:cNvSpPr/>
          <p:nvPr/>
        </p:nvSpPr>
        <p:spPr>
          <a:xfrm>
            <a:off x="3200400" y="4842783"/>
            <a:ext cx="1181100" cy="292100"/>
          </a:xfrm>
          <a:prstGeom prst="rightArrow">
            <a:avLst/>
          </a:prstGeom>
          <a:solidFill>
            <a:srgbClr val="008000"/>
          </a:solidFill>
          <a:scene3d>
            <a:camera prst="orthographicFront">
              <a:rot lat="0" lon="0" rev="18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703993" y="6298260"/>
            <a:ext cx="3242745" cy="369332"/>
          </a:xfrm>
          <a:prstGeom prst="rect">
            <a:avLst/>
          </a:prstGeom>
        </p:spPr>
        <p:txBody>
          <a:bodyPr wrap="none">
            <a:spAutoFit/>
          </a:bodyPr>
          <a:lstStyle/>
          <a:p>
            <a:r>
              <a:rPr lang="en-US" dirty="0"/>
              <a:t>http://</a:t>
            </a:r>
            <a:r>
              <a:rPr lang="en-US" dirty="0" err="1"/>
              <a:t>arxiv.org</a:t>
            </a:r>
            <a:r>
              <a:rPr lang="en-US" dirty="0"/>
              <a:t>/abs/</a:t>
            </a:r>
            <a:r>
              <a:rPr lang="en-US" dirty="0" smtClean="0"/>
              <a:t>1503.01789</a:t>
            </a:r>
            <a:endParaRPr lang="en-US" dirty="0"/>
          </a:p>
        </p:txBody>
      </p:sp>
      <p:sp>
        <p:nvSpPr>
          <p:cNvPr id="14" name="TextBox 13"/>
          <p:cNvSpPr txBox="1"/>
          <p:nvPr/>
        </p:nvSpPr>
        <p:spPr>
          <a:xfrm>
            <a:off x="3672972" y="3727784"/>
            <a:ext cx="854203" cy="369332"/>
          </a:xfrm>
          <a:prstGeom prst="rect">
            <a:avLst/>
          </a:prstGeom>
          <a:solidFill>
            <a:schemeClr val="bg1"/>
          </a:solidFill>
        </p:spPr>
        <p:txBody>
          <a:bodyPr wrap="square" rtlCol="0">
            <a:spAutoFit/>
          </a:bodyPr>
          <a:lstStyle/>
          <a:p>
            <a:r>
              <a:rPr lang="en-US" dirty="0" smtClean="0"/>
              <a:t>Belle II</a:t>
            </a:r>
            <a:endParaRPr lang="en-US" dirty="0"/>
          </a:p>
        </p:txBody>
      </p:sp>
      <p:sp>
        <p:nvSpPr>
          <p:cNvPr id="17" name="TextBox 16"/>
          <p:cNvSpPr txBox="1"/>
          <p:nvPr/>
        </p:nvSpPr>
        <p:spPr>
          <a:xfrm>
            <a:off x="1574800" y="2778667"/>
            <a:ext cx="1018674" cy="369332"/>
          </a:xfrm>
          <a:prstGeom prst="rect">
            <a:avLst/>
          </a:prstGeom>
          <a:solidFill>
            <a:schemeClr val="bg1"/>
          </a:solidFill>
        </p:spPr>
        <p:txBody>
          <a:bodyPr wrap="square" rtlCol="0">
            <a:spAutoFit/>
          </a:bodyPr>
          <a:lstStyle/>
          <a:p>
            <a:r>
              <a:rPr lang="en-US" dirty="0" smtClean="0"/>
              <a:t>1 ab</a:t>
            </a:r>
            <a:r>
              <a:rPr lang="en-US" baseline="30000" dirty="0" smtClean="0"/>
              <a:t>-1</a:t>
            </a:r>
            <a:endParaRPr lang="en-US" dirty="0"/>
          </a:p>
        </p:txBody>
      </p:sp>
      <p:pic>
        <p:nvPicPr>
          <p:cNvPr id="12" name="Picture 11" descr="combination_new.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588" y="2739740"/>
            <a:ext cx="5503376" cy="4118260"/>
          </a:xfrm>
          <a:prstGeom prst="rect">
            <a:avLst/>
          </a:prstGeom>
        </p:spPr>
      </p:pic>
      <p:sp>
        <p:nvSpPr>
          <p:cNvPr id="18" name="Striped Right Arrow 17"/>
          <p:cNvSpPr/>
          <p:nvPr/>
        </p:nvSpPr>
        <p:spPr>
          <a:xfrm>
            <a:off x="2736838" y="4707467"/>
            <a:ext cx="936134" cy="2540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55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2500" y="2507704"/>
            <a:ext cx="7226300" cy="2806700"/>
          </a:xfrm>
          <a:prstGeom prst="rect">
            <a:avLst/>
          </a:prstGeom>
        </p:spPr>
      </p:pic>
      <p:pic>
        <p:nvPicPr>
          <p:cNvPr id="5" name="Picture 4"/>
          <p:cNvPicPr>
            <a:picLocks noChangeAspect="1"/>
          </p:cNvPicPr>
          <p:nvPr/>
        </p:nvPicPr>
        <p:blipFill>
          <a:blip r:embed="rId4"/>
          <a:stretch>
            <a:fillRect/>
          </a:stretch>
        </p:blipFill>
        <p:spPr>
          <a:xfrm>
            <a:off x="144359" y="424904"/>
            <a:ext cx="4394200" cy="2082800"/>
          </a:xfrm>
          <a:prstGeom prst="rect">
            <a:avLst/>
          </a:prstGeom>
        </p:spPr>
      </p:pic>
      <p:pic>
        <p:nvPicPr>
          <p:cNvPr id="6" name="Picture 5"/>
          <p:cNvPicPr>
            <a:picLocks noChangeAspect="1"/>
          </p:cNvPicPr>
          <p:nvPr/>
        </p:nvPicPr>
        <p:blipFill>
          <a:blip r:embed="rId5"/>
          <a:stretch>
            <a:fillRect/>
          </a:stretch>
        </p:blipFill>
        <p:spPr>
          <a:xfrm>
            <a:off x="752220" y="5610800"/>
            <a:ext cx="8128000" cy="1028700"/>
          </a:xfrm>
          <a:prstGeom prst="rect">
            <a:avLst/>
          </a:prstGeom>
        </p:spPr>
      </p:pic>
      <p:pic>
        <p:nvPicPr>
          <p:cNvPr id="7" name="Picture 6" descr="babar_D*taunu.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05982" y="130241"/>
            <a:ext cx="3291840" cy="2540000"/>
          </a:xfrm>
          <a:prstGeom prst="rect">
            <a:avLst/>
          </a:prstGeom>
        </p:spPr>
      </p:pic>
      <p:sp>
        <p:nvSpPr>
          <p:cNvPr id="8" name="TextBox 7"/>
          <p:cNvSpPr txBox="1"/>
          <p:nvPr/>
        </p:nvSpPr>
        <p:spPr>
          <a:xfrm>
            <a:off x="144359" y="6489646"/>
            <a:ext cx="3060889" cy="369332"/>
          </a:xfrm>
          <a:prstGeom prst="rect">
            <a:avLst/>
          </a:prstGeom>
          <a:noFill/>
        </p:spPr>
        <p:txBody>
          <a:bodyPr wrap="square" rtlCol="0">
            <a:spAutoFit/>
          </a:bodyPr>
          <a:lstStyle/>
          <a:p>
            <a:r>
              <a:rPr lang="en-US" dirty="0" smtClean="0"/>
              <a:t>Slide adapted from A. </a:t>
            </a:r>
            <a:r>
              <a:rPr lang="en-US" dirty="0" err="1" smtClean="0"/>
              <a:t>Soffer</a:t>
            </a:r>
            <a:endParaRPr lang="en-US" dirty="0"/>
          </a:p>
        </p:txBody>
      </p:sp>
      <p:sp>
        <p:nvSpPr>
          <p:cNvPr id="2" name="Slide Number Placeholder 1"/>
          <p:cNvSpPr>
            <a:spLocks noGrp="1"/>
          </p:cNvSpPr>
          <p:nvPr>
            <p:ph type="sldNum" sz="quarter" idx="12"/>
          </p:nvPr>
        </p:nvSpPr>
        <p:spPr>
          <a:xfrm>
            <a:off x="7010400" y="6456937"/>
            <a:ext cx="2133600" cy="365125"/>
          </a:xfrm>
        </p:spPr>
        <p:txBody>
          <a:bodyPr/>
          <a:lstStyle/>
          <a:p>
            <a:fld id="{2066355A-084C-D24E-9AD2-7E4FC41EA627}" type="slidenum">
              <a:rPr lang="en-US" smtClean="0"/>
              <a:pPr/>
              <a:t>25</a:t>
            </a:fld>
            <a:endParaRPr lang="en-US"/>
          </a:p>
        </p:txBody>
      </p:sp>
      <p:sp>
        <p:nvSpPr>
          <p:cNvPr id="3" name="TextBox 2"/>
          <p:cNvSpPr txBox="1"/>
          <p:nvPr/>
        </p:nvSpPr>
        <p:spPr>
          <a:xfrm>
            <a:off x="952500" y="28641"/>
            <a:ext cx="2823633" cy="523220"/>
          </a:xfrm>
          <a:prstGeom prst="rect">
            <a:avLst/>
          </a:prstGeom>
          <a:noFill/>
        </p:spPr>
        <p:txBody>
          <a:bodyPr wrap="square" rtlCol="0">
            <a:spAutoFit/>
          </a:bodyPr>
          <a:lstStyle/>
          <a:p>
            <a:r>
              <a:rPr lang="en-US" sz="2800" dirty="0" smtClean="0">
                <a:latin typeface="Times New Roman"/>
                <a:cs typeface="Times New Roman"/>
              </a:rPr>
              <a:t>A three-body tale</a:t>
            </a:r>
            <a:endParaRPr lang="en-US" sz="2800" dirty="0">
              <a:latin typeface="Times New Roman"/>
              <a:cs typeface="Times New Roman"/>
            </a:endParaRPr>
          </a:p>
        </p:txBody>
      </p:sp>
    </p:spTree>
    <p:extLst>
      <p:ext uri="{BB962C8B-B14F-4D97-AF65-F5344CB8AC3E}">
        <p14:creationId xmlns:p14="http://schemas.microsoft.com/office/powerpoint/2010/main" val="22627099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13416" y="0"/>
            <a:ext cx="3161270" cy="6858000"/>
          </a:xfrm>
          <a:prstGeom prst="rect">
            <a:avLst/>
          </a:prstGeom>
        </p:spPr>
      </p:pic>
      <p:sp>
        <p:nvSpPr>
          <p:cNvPr id="2" name="TextBox 1"/>
          <p:cNvSpPr txBox="1"/>
          <p:nvPr/>
        </p:nvSpPr>
        <p:spPr>
          <a:xfrm>
            <a:off x="523875" y="1570335"/>
            <a:ext cx="4381500" cy="461665"/>
          </a:xfrm>
          <a:prstGeom prst="rect">
            <a:avLst/>
          </a:prstGeom>
          <a:noFill/>
        </p:spPr>
        <p:txBody>
          <a:bodyPr wrap="square" rtlCol="0">
            <a:spAutoFit/>
          </a:bodyPr>
          <a:lstStyle/>
          <a:p>
            <a:r>
              <a:rPr lang="en-US" sz="2400" dirty="0" smtClean="0"/>
              <a:t>Missing mass variable</a:t>
            </a:r>
            <a:r>
              <a:rPr lang="en-US" dirty="0" smtClean="0"/>
              <a:t>:</a:t>
            </a:r>
            <a:endParaRPr lang="en-US" dirty="0"/>
          </a:p>
        </p:txBody>
      </p:sp>
      <p:sp>
        <p:nvSpPr>
          <p:cNvPr id="5" name="TextBox 4"/>
          <p:cNvSpPr txBox="1"/>
          <p:nvPr/>
        </p:nvSpPr>
        <p:spPr>
          <a:xfrm>
            <a:off x="317500" y="2032000"/>
            <a:ext cx="4587875" cy="461665"/>
          </a:xfrm>
          <a:prstGeom prst="rect">
            <a:avLst/>
          </a:prstGeom>
          <a:noFill/>
        </p:spPr>
        <p:txBody>
          <a:bodyPr wrap="square" rtlCol="0">
            <a:spAutoFit/>
          </a:bodyPr>
          <a:lstStyle/>
          <a:p>
            <a:r>
              <a:rPr lang="en-US" sz="2400" dirty="0"/>
              <a:t>m</a:t>
            </a:r>
            <a:r>
              <a:rPr lang="en-US" sz="2400" baseline="-25000" dirty="0" smtClean="0"/>
              <a:t>miss</a:t>
            </a:r>
            <a:r>
              <a:rPr lang="en-US" sz="2400" baseline="30000" dirty="0" smtClean="0"/>
              <a:t>2</a:t>
            </a:r>
            <a:r>
              <a:rPr lang="en-US" sz="2400" dirty="0" smtClean="0"/>
              <a:t> =p</a:t>
            </a:r>
            <a:r>
              <a:rPr lang="en-US" sz="2400" baseline="-25000" dirty="0" smtClean="0"/>
              <a:t>miss</a:t>
            </a:r>
            <a:r>
              <a:rPr lang="en-US" sz="2400" baseline="30000" dirty="0" smtClean="0"/>
              <a:t>2</a:t>
            </a:r>
            <a:r>
              <a:rPr lang="en-US" sz="2400" dirty="0" smtClean="0"/>
              <a:t>=(p[</a:t>
            </a:r>
            <a:r>
              <a:rPr lang="en-US" sz="2400" dirty="0" err="1" smtClean="0"/>
              <a:t>e</a:t>
            </a:r>
            <a:r>
              <a:rPr lang="en-US" sz="2400" baseline="30000" dirty="0" err="1" smtClean="0"/>
              <a:t>+</a:t>
            </a:r>
            <a:r>
              <a:rPr lang="en-US" sz="2400" dirty="0" err="1" smtClean="0"/>
              <a:t>e</a:t>
            </a:r>
            <a:r>
              <a:rPr lang="en-US" sz="2400" baseline="30000" dirty="0" smtClean="0"/>
              <a:t>-</a:t>
            </a:r>
            <a:r>
              <a:rPr lang="en-US" sz="2400" dirty="0"/>
              <a:t>]</a:t>
            </a:r>
            <a:r>
              <a:rPr lang="en-US" sz="2400" dirty="0" smtClean="0"/>
              <a:t>-</a:t>
            </a:r>
            <a:r>
              <a:rPr lang="en-US" sz="2400" dirty="0" err="1" smtClean="0"/>
              <a:t>p</a:t>
            </a:r>
            <a:r>
              <a:rPr lang="en-US" sz="2400" baseline="-25000" dirty="0" err="1" smtClean="0"/>
              <a:t>tag</a:t>
            </a:r>
            <a:r>
              <a:rPr lang="en-US" sz="2400" dirty="0" err="1" smtClean="0"/>
              <a:t>-p</a:t>
            </a:r>
            <a:r>
              <a:rPr lang="en-US" sz="2400" baseline="-25000" dirty="0" err="1" smtClean="0"/>
              <a:t>D</a:t>
            </a:r>
            <a:r>
              <a:rPr lang="en-US" sz="2400" baseline="-25000" dirty="0" smtClean="0"/>
              <a:t>(*)</a:t>
            </a:r>
            <a:r>
              <a:rPr lang="en-US" sz="2400" dirty="0" smtClean="0"/>
              <a:t>-</a:t>
            </a:r>
            <a:r>
              <a:rPr lang="en-US" sz="2400" dirty="0" err="1" smtClean="0"/>
              <a:t>p</a:t>
            </a:r>
            <a:r>
              <a:rPr lang="en-US" sz="2400" baseline="-25000" dirty="0" err="1" smtClean="0"/>
              <a:t>l</a:t>
            </a:r>
            <a:r>
              <a:rPr lang="en-US" sz="2400" dirty="0" smtClean="0"/>
              <a:t>)</a:t>
            </a:r>
            <a:r>
              <a:rPr lang="en-US" sz="2400" baseline="30000" dirty="0" smtClean="0"/>
              <a:t>2</a:t>
            </a:r>
            <a:endParaRPr lang="en-US" sz="2400" dirty="0"/>
          </a:p>
        </p:txBody>
      </p:sp>
      <p:sp>
        <p:nvSpPr>
          <p:cNvPr id="6" name="TextBox 5"/>
          <p:cNvSpPr txBox="1"/>
          <p:nvPr/>
        </p:nvSpPr>
        <p:spPr>
          <a:xfrm>
            <a:off x="111125" y="2622460"/>
            <a:ext cx="5619750" cy="461665"/>
          </a:xfrm>
          <a:prstGeom prst="rect">
            <a:avLst/>
          </a:prstGeom>
          <a:noFill/>
        </p:spPr>
        <p:txBody>
          <a:bodyPr wrap="square" rtlCol="0">
            <a:spAutoFit/>
          </a:bodyPr>
          <a:lstStyle/>
          <a:p>
            <a:r>
              <a:rPr lang="en-US" sz="2400" dirty="0" smtClean="0"/>
              <a:t>P</a:t>
            </a:r>
            <a:r>
              <a:rPr lang="en-US" sz="2400" baseline="-25000" dirty="0" smtClean="0"/>
              <a:t>l</a:t>
            </a:r>
            <a:r>
              <a:rPr lang="en-US" sz="2400" baseline="30000" dirty="0" smtClean="0"/>
              <a:t>* </a:t>
            </a:r>
            <a:r>
              <a:rPr lang="en-US" sz="2400" dirty="0" smtClean="0"/>
              <a:t>= momentum of lepton in B rest frame</a:t>
            </a:r>
            <a:endParaRPr lang="en-US" sz="2400" dirty="0"/>
          </a:p>
        </p:txBody>
      </p:sp>
      <p:sp>
        <p:nvSpPr>
          <p:cNvPr id="7" name="TextBox 6"/>
          <p:cNvSpPr txBox="1"/>
          <p:nvPr/>
        </p:nvSpPr>
        <p:spPr>
          <a:xfrm>
            <a:off x="111125" y="1017289"/>
            <a:ext cx="5413375" cy="461665"/>
          </a:xfrm>
          <a:prstGeom prst="rect">
            <a:avLst/>
          </a:prstGeom>
          <a:noFill/>
        </p:spPr>
        <p:txBody>
          <a:bodyPr wrap="square" rtlCol="0">
            <a:spAutoFit/>
          </a:bodyPr>
          <a:lstStyle/>
          <a:p>
            <a:r>
              <a:rPr lang="en-US" sz="2400" u="sng" dirty="0" smtClean="0"/>
              <a:t>Signals in B</a:t>
            </a:r>
            <a:r>
              <a:rPr lang="en-US" sz="2400" u="sng" dirty="0" smtClean="0">
                <a:sym typeface="Wingdings"/>
              </a:rPr>
              <a:t>D</a:t>
            </a:r>
            <a:r>
              <a:rPr lang="en-US" sz="2400" u="sng" baseline="30000" dirty="0" smtClean="0">
                <a:sym typeface="Wingdings"/>
              </a:rPr>
              <a:t>(*)</a:t>
            </a:r>
            <a:r>
              <a:rPr lang="en-US" sz="2400" u="sng" dirty="0" smtClean="0">
                <a:sym typeface="Wingdings"/>
              </a:rPr>
              <a:t> </a:t>
            </a:r>
            <a:r>
              <a:rPr lang="en-US" sz="2400" u="sng" dirty="0" err="1" smtClean="0">
                <a:sym typeface="Wingdings"/>
              </a:rPr>
              <a:t>τν</a:t>
            </a:r>
            <a:r>
              <a:rPr lang="en-US" sz="2400" u="sng" dirty="0" smtClean="0">
                <a:sym typeface="Wingdings"/>
              </a:rPr>
              <a:t> </a:t>
            </a:r>
            <a:r>
              <a:rPr lang="en-US" sz="2400" u="sng" dirty="0" smtClean="0"/>
              <a:t>(489±63, 888±63)</a:t>
            </a:r>
            <a:endParaRPr lang="en-US" sz="2400" u="sng" dirty="0"/>
          </a:p>
        </p:txBody>
      </p:sp>
      <p:sp>
        <p:nvSpPr>
          <p:cNvPr id="8" name="TextBox 7"/>
          <p:cNvSpPr txBox="1"/>
          <p:nvPr/>
        </p:nvSpPr>
        <p:spPr>
          <a:xfrm>
            <a:off x="111125" y="4574917"/>
            <a:ext cx="5413375" cy="1569660"/>
          </a:xfrm>
          <a:prstGeom prst="rect">
            <a:avLst/>
          </a:prstGeom>
          <a:noFill/>
        </p:spPr>
        <p:txBody>
          <a:bodyPr wrap="square" rtlCol="0">
            <a:spAutoFit/>
          </a:bodyPr>
          <a:lstStyle/>
          <a:p>
            <a:r>
              <a:rPr lang="en-US" sz="2400" i="1" dirty="0" smtClean="0"/>
              <a:t>Production of B meson pairs at threshold is critical to the separation of backgrounds from the missing energy/ momentum signal.</a:t>
            </a:r>
            <a:endParaRPr lang="en-US" sz="2400" i="1" dirty="0"/>
          </a:p>
        </p:txBody>
      </p:sp>
      <p:sp>
        <p:nvSpPr>
          <p:cNvPr id="10" name="TextBox 9"/>
          <p:cNvSpPr txBox="1"/>
          <p:nvPr/>
        </p:nvSpPr>
        <p:spPr>
          <a:xfrm>
            <a:off x="523875" y="206375"/>
            <a:ext cx="4841875" cy="461665"/>
          </a:xfrm>
          <a:prstGeom prst="rect">
            <a:avLst/>
          </a:prstGeom>
          <a:noFill/>
        </p:spPr>
        <p:txBody>
          <a:bodyPr wrap="square" rtlCol="0">
            <a:spAutoFit/>
          </a:bodyPr>
          <a:lstStyle/>
          <a:p>
            <a:r>
              <a:rPr lang="en-US" sz="2400" dirty="0" smtClean="0"/>
              <a:t>Example from a </a:t>
            </a:r>
            <a:r>
              <a:rPr lang="en-US" sz="2400" dirty="0" err="1" smtClean="0"/>
              <a:t>BaBar</a:t>
            </a:r>
            <a:r>
              <a:rPr lang="en-US" sz="2400" dirty="0" smtClean="0"/>
              <a:t> paper</a:t>
            </a:r>
            <a:endParaRPr lang="en-US" sz="2400" dirty="0"/>
          </a:p>
        </p:txBody>
      </p:sp>
      <p:sp>
        <p:nvSpPr>
          <p:cNvPr id="3" name="Slide Number Placeholder 2"/>
          <p:cNvSpPr>
            <a:spLocks noGrp="1"/>
          </p:cNvSpPr>
          <p:nvPr>
            <p:ph type="sldNum" sz="quarter" idx="12"/>
          </p:nvPr>
        </p:nvSpPr>
        <p:spPr>
          <a:xfrm>
            <a:off x="7010400" y="6492875"/>
            <a:ext cx="2133600" cy="365125"/>
          </a:xfrm>
        </p:spPr>
        <p:txBody>
          <a:bodyPr/>
          <a:lstStyle/>
          <a:p>
            <a:fld id="{2066355A-084C-D24E-9AD2-7E4FC41EA627}" type="slidenum">
              <a:rPr lang="en-US" smtClean="0"/>
              <a:pPr/>
              <a:t>26</a:t>
            </a:fld>
            <a:endParaRPr lang="en-US" dirty="0"/>
          </a:p>
        </p:txBody>
      </p:sp>
      <p:sp>
        <p:nvSpPr>
          <p:cNvPr id="9" name="TextBox 8"/>
          <p:cNvSpPr txBox="1"/>
          <p:nvPr/>
        </p:nvSpPr>
        <p:spPr>
          <a:xfrm>
            <a:off x="158750" y="3591182"/>
            <a:ext cx="5354666" cy="461665"/>
          </a:xfrm>
          <a:prstGeom prst="rect">
            <a:avLst/>
          </a:prstGeom>
          <a:noFill/>
        </p:spPr>
        <p:txBody>
          <a:bodyPr wrap="square" rtlCol="0">
            <a:spAutoFit/>
          </a:bodyPr>
          <a:lstStyle/>
          <a:p>
            <a:r>
              <a:rPr lang="en-US" sz="2400" b="1" dirty="0" smtClean="0">
                <a:solidFill>
                  <a:srgbClr val="FF0000"/>
                </a:solidFill>
              </a:rPr>
              <a:t>But wait !!! Now </a:t>
            </a:r>
            <a:r>
              <a:rPr lang="en-US" sz="2400" b="1" i="1" dirty="0" smtClean="0">
                <a:solidFill>
                  <a:srgbClr val="FF0000"/>
                </a:solidFill>
              </a:rPr>
              <a:t>possible</a:t>
            </a:r>
            <a:r>
              <a:rPr lang="en-US" sz="2400" b="1" dirty="0" smtClean="0">
                <a:solidFill>
                  <a:srgbClr val="FF0000"/>
                </a:solidFill>
              </a:rPr>
              <a:t> at </a:t>
            </a:r>
            <a:r>
              <a:rPr lang="en-US" sz="2400" b="1" dirty="0" err="1" smtClean="0">
                <a:solidFill>
                  <a:srgbClr val="FF0000"/>
                </a:solidFill>
              </a:rPr>
              <a:t>LHCb</a:t>
            </a:r>
            <a:r>
              <a:rPr lang="en-US" sz="2400" dirty="0" smtClean="0"/>
              <a:t>.</a:t>
            </a:r>
            <a:endParaRPr lang="en-US" sz="2400" dirty="0"/>
          </a:p>
        </p:txBody>
      </p:sp>
      <p:sp>
        <p:nvSpPr>
          <p:cNvPr id="12" name="Rectangle 11"/>
          <p:cNvSpPr/>
          <p:nvPr/>
        </p:nvSpPr>
        <p:spPr>
          <a:xfrm>
            <a:off x="88713" y="4574917"/>
            <a:ext cx="5277037" cy="156966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62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39700"/>
            <a:ext cx="9144000" cy="6569702"/>
          </a:xfrm>
          <a:prstGeom prst="rect">
            <a:avLst/>
          </a:prstGeom>
        </p:spPr>
      </p:pic>
      <p:sp>
        <p:nvSpPr>
          <p:cNvPr id="2" name="Slide Number Placeholder 1"/>
          <p:cNvSpPr>
            <a:spLocks noGrp="1"/>
          </p:cNvSpPr>
          <p:nvPr>
            <p:ph type="sldNum" sz="quarter" idx="12"/>
          </p:nvPr>
        </p:nvSpPr>
        <p:spPr/>
        <p:txBody>
          <a:bodyPr/>
          <a:lstStyle/>
          <a:p>
            <a:fld id="{2066355A-084C-D24E-9AD2-7E4FC41EA627}" type="slidenum">
              <a:rPr lang="en-US" smtClean="0"/>
              <a:pPr/>
              <a:t>27</a:t>
            </a:fld>
            <a:endParaRPr lang="en-US"/>
          </a:p>
        </p:txBody>
      </p:sp>
      <p:sp>
        <p:nvSpPr>
          <p:cNvPr id="3" name="TextBox 2"/>
          <p:cNvSpPr txBox="1"/>
          <p:nvPr/>
        </p:nvSpPr>
        <p:spPr>
          <a:xfrm>
            <a:off x="0" y="190500"/>
            <a:ext cx="1405467" cy="646331"/>
          </a:xfrm>
          <a:prstGeom prst="rect">
            <a:avLst/>
          </a:prstGeom>
          <a:noFill/>
        </p:spPr>
        <p:txBody>
          <a:bodyPr wrap="square" rtlCol="0">
            <a:spAutoFit/>
          </a:bodyPr>
          <a:lstStyle/>
          <a:p>
            <a:r>
              <a:rPr lang="en-US" dirty="0" smtClean="0"/>
              <a:t>Too technical</a:t>
            </a:r>
            <a:endParaRPr lang="en-US" dirty="0"/>
          </a:p>
        </p:txBody>
      </p:sp>
    </p:spTree>
    <p:extLst>
      <p:ext uri="{BB962C8B-B14F-4D97-AF65-F5344CB8AC3E}">
        <p14:creationId xmlns:p14="http://schemas.microsoft.com/office/powerpoint/2010/main" val="4897772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204" y="906177"/>
            <a:ext cx="5657721" cy="2246769"/>
          </a:xfrm>
          <a:prstGeom prst="rect">
            <a:avLst/>
          </a:prstGeom>
          <a:noFill/>
        </p:spPr>
        <p:txBody>
          <a:bodyPr wrap="square" rtlCol="0">
            <a:spAutoFit/>
          </a:bodyPr>
          <a:lstStyle/>
          <a:p>
            <a:r>
              <a:rPr lang="en-US" sz="2800" dirty="0" smtClean="0"/>
              <a:t>“However, the combination of R(D) and R(D*) excludes the type II 2HDM charged Higgs boson with a 99.8% confidence level for any value of tan(β)/</a:t>
            </a:r>
            <a:r>
              <a:rPr lang="en-US" sz="2800" dirty="0" err="1" smtClean="0"/>
              <a:t>m</a:t>
            </a:r>
            <a:r>
              <a:rPr lang="en-US" sz="2800" baseline="-25000" dirty="0" err="1" smtClean="0"/>
              <a:t>H</a:t>
            </a:r>
            <a:r>
              <a:rPr lang="en-US" sz="2800" baseline="-25000" dirty="0" smtClean="0"/>
              <a:t>+</a:t>
            </a:r>
            <a:r>
              <a:rPr lang="en-US" sz="2800" dirty="0" smtClean="0"/>
              <a:t>”</a:t>
            </a:r>
            <a:endParaRPr lang="en-US" sz="2800" dirty="0"/>
          </a:p>
        </p:txBody>
      </p:sp>
      <p:sp>
        <p:nvSpPr>
          <p:cNvPr id="5" name="TextBox 4"/>
          <p:cNvSpPr txBox="1"/>
          <p:nvPr/>
        </p:nvSpPr>
        <p:spPr>
          <a:xfrm>
            <a:off x="444791" y="4008938"/>
            <a:ext cx="8699209" cy="523220"/>
          </a:xfrm>
          <a:prstGeom prst="rect">
            <a:avLst/>
          </a:prstGeom>
          <a:noFill/>
        </p:spPr>
        <p:txBody>
          <a:bodyPr wrap="square" rtlCol="0">
            <a:spAutoFit/>
          </a:bodyPr>
          <a:lstStyle/>
          <a:p>
            <a:r>
              <a:rPr lang="en-US" sz="2800" dirty="0" smtClean="0"/>
              <a:t>In other words, found NP but </a:t>
            </a:r>
            <a:r>
              <a:rPr lang="en-US" sz="2800" i="1" dirty="0" smtClean="0"/>
              <a:t>killed</a:t>
            </a:r>
            <a:r>
              <a:rPr lang="en-US" sz="2800" dirty="0" smtClean="0"/>
              <a:t> the 2HDM NP model.</a:t>
            </a:r>
            <a:endParaRPr lang="en-US" sz="2800" dirty="0"/>
          </a:p>
        </p:txBody>
      </p:sp>
      <p:sp>
        <p:nvSpPr>
          <p:cNvPr id="8" name="Frame 7"/>
          <p:cNvSpPr/>
          <p:nvPr/>
        </p:nvSpPr>
        <p:spPr>
          <a:xfrm>
            <a:off x="276204" y="3761099"/>
            <a:ext cx="8764622" cy="1083312"/>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732659" y="213679"/>
            <a:ext cx="7626089" cy="461665"/>
          </a:xfrm>
          <a:prstGeom prst="rect">
            <a:avLst/>
          </a:prstGeom>
          <a:noFill/>
        </p:spPr>
        <p:txBody>
          <a:bodyPr wrap="square" rtlCol="0">
            <a:spAutoFit/>
          </a:bodyPr>
          <a:lstStyle/>
          <a:p>
            <a:r>
              <a:rPr lang="hu-HU" sz="2400" dirty="0" smtClean="0"/>
              <a:t>BaBar collaboration, Phys</a:t>
            </a:r>
            <a:r>
              <a:rPr lang="hu-HU" sz="2400" dirty="0"/>
              <a:t>. Rev. Lett. 109, 101802 (</a:t>
            </a:r>
            <a:r>
              <a:rPr lang="hu-HU" sz="2400" dirty="0" smtClean="0"/>
              <a:t>2012</a:t>
            </a:r>
            <a:r>
              <a:rPr lang="hu-HU" dirty="0" smtClean="0"/>
              <a:t>)</a:t>
            </a:r>
            <a:endParaRPr lang="en-US" dirty="0"/>
          </a:p>
        </p:txBody>
      </p:sp>
      <p:sp>
        <p:nvSpPr>
          <p:cNvPr id="3" name="Slide Number Placeholder 2"/>
          <p:cNvSpPr>
            <a:spLocks noGrp="1"/>
          </p:cNvSpPr>
          <p:nvPr>
            <p:ph type="sldNum" sz="quarter" idx="12"/>
          </p:nvPr>
        </p:nvSpPr>
        <p:spPr/>
        <p:txBody>
          <a:bodyPr/>
          <a:lstStyle/>
          <a:p>
            <a:fld id="{2066355A-084C-D24E-9AD2-7E4FC41EA627}" type="slidenum">
              <a:rPr lang="en-US" smtClean="0"/>
              <a:pPr/>
              <a:t>28</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149"/>
          <a:stretch/>
        </p:blipFill>
        <p:spPr>
          <a:xfrm>
            <a:off x="5830902" y="741084"/>
            <a:ext cx="3209925" cy="2411862"/>
          </a:xfrm>
          <a:prstGeom prst="rect">
            <a:avLst/>
          </a:prstGeom>
        </p:spPr>
      </p:pic>
    </p:spTree>
    <p:extLst>
      <p:ext uri="{BB962C8B-B14F-4D97-AF65-F5344CB8AC3E}">
        <p14:creationId xmlns:p14="http://schemas.microsoft.com/office/powerpoint/2010/main" val="3672835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pPr/>
              <a:t>29</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2240"/>
          <a:stretch/>
        </p:blipFill>
        <p:spPr>
          <a:xfrm>
            <a:off x="224118" y="1333277"/>
            <a:ext cx="4564566" cy="4394835"/>
          </a:xfrm>
          <a:prstGeom prst="rect">
            <a:avLst/>
          </a:prstGeom>
        </p:spPr>
      </p:pic>
      <p:pic>
        <p:nvPicPr>
          <p:cNvPr id="11" name="Picture 7" descr="logo-bel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44471" y="1458842"/>
            <a:ext cx="504056" cy="39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logo-bel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44471" y="3456447"/>
            <a:ext cx="504056" cy="39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19529" y="81071"/>
            <a:ext cx="2734236" cy="830997"/>
          </a:xfrm>
          <a:prstGeom prst="rect">
            <a:avLst/>
          </a:prstGeom>
          <a:noFill/>
        </p:spPr>
        <p:txBody>
          <a:bodyPr wrap="square" rtlCol="0">
            <a:spAutoFit/>
          </a:bodyPr>
          <a:lstStyle/>
          <a:p>
            <a:r>
              <a:rPr lang="en-US" sz="2400" dirty="0" smtClean="0"/>
              <a:t>Latest Belle result with </a:t>
            </a:r>
            <a:r>
              <a:rPr lang="en-US" sz="2400" dirty="0" err="1" smtClean="0"/>
              <a:t>hadronic</a:t>
            </a:r>
            <a:r>
              <a:rPr lang="en-US" sz="2400" dirty="0" smtClean="0"/>
              <a:t> tags</a:t>
            </a:r>
            <a:endParaRPr lang="en-US" sz="2400" dirty="0"/>
          </a:p>
        </p:txBody>
      </p:sp>
      <p:sp>
        <p:nvSpPr>
          <p:cNvPr id="13" name="TextBox 12"/>
          <p:cNvSpPr txBox="1"/>
          <p:nvPr/>
        </p:nvSpPr>
        <p:spPr>
          <a:xfrm>
            <a:off x="687491" y="5756687"/>
            <a:ext cx="2966124" cy="923330"/>
          </a:xfrm>
          <a:prstGeom prst="rect">
            <a:avLst/>
          </a:prstGeom>
          <a:noFill/>
        </p:spPr>
        <p:txBody>
          <a:bodyPr wrap="square" rtlCol="0">
            <a:spAutoFit/>
          </a:bodyPr>
          <a:lstStyle/>
          <a:p>
            <a:r>
              <a:rPr lang="en-US" dirty="0" smtClean="0"/>
              <a:t>Signal enhanced projections of </a:t>
            </a:r>
            <a:r>
              <a:rPr lang="en-US" u="sng" dirty="0" smtClean="0"/>
              <a:t>lepton momenta </a:t>
            </a:r>
            <a:r>
              <a:rPr lang="en-US" dirty="0" smtClean="0"/>
              <a:t>in the high M</a:t>
            </a:r>
            <a:r>
              <a:rPr lang="en-US" baseline="30000" dirty="0" smtClean="0"/>
              <a:t>2</a:t>
            </a:r>
            <a:r>
              <a:rPr lang="en-US" baseline="-25000" dirty="0" smtClean="0"/>
              <a:t>miss </a:t>
            </a:r>
            <a:r>
              <a:rPr lang="en-US" dirty="0" smtClean="0"/>
              <a:t>region</a:t>
            </a:r>
            <a:endParaRPr lang="en-US" dirty="0"/>
          </a:p>
        </p:txBody>
      </p:sp>
      <p:sp>
        <p:nvSpPr>
          <p:cNvPr id="14" name="TextBox 13"/>
          <p:cNvSpPr txBox="1"/>
          <p:nvPr/>
        </p:nvSpPr>
        <p:spPr>
          <a:xfrm>
            <a:off x="3219821" y="87436"/>
            <a:ext cx="3600823" cy="400110"/>
          </a:xfrm>
          <a:prstGeom prst="rect">
            <a:avLst/>
          </a:prstGeom>
          <a:noFill/>
        </p:spPr>
        <p:txBody>
          <a:bodyPr wrap="square" rtlCol="0">
            <a:spAutoFit/>
          </a:bodyPr>
          <a:lstStyle/>
          <a:p>
            <a:r>
              <a:rPr lang="en-US" sz="2000" dirty="0" smtClean="0"/>
              <a:t>May 25 2015, Nagoya FPCP</a:t>
            </a:r>
            <a:endParaRPr lang="en-US" sz="2000"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r="2616"/>
          <a:stretch/>
        </p:blipFill>
        <p:spPr>
          <a:xfrm>
            <a:off x="4648256" y="1333277"/>
            <a:ext cx="4391156" cy="4423410"/>
          </a:xfrm>
          <a:prstGeom prst="rect">
            <a:avLst/>
          </a:prstGeom>
        </p:spPr>
      </p:pic>
      <p:pic>
        <p:nvPicPr>
          <p:cNvPr id="15" name="Picture 7" descr="logo-bel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34772" y="1458842"/>
            <a:ext cx="504056" cy="39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logo-bel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34772" y="3456447"/>
            <a:ext cx="504056" cy="39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206996" y="5763632"/>
            <a:ext cx="3227295" cy="923330"/>
          </a:xfrm>
          <a:prstGeom prst="rect">
            <a:avLst/>
          </a:prstGeom>
        </p:spPr>
        <p:txBody>
          <a:bodyPr wrap="square">
            <a:spAutoFit/>
          </a:bodyPr>
          <a:lstStyle/>
          <a:p>
            <a:r>
              <a:rPr lang="en-US" dirty="0" smtClean="0"/>
              <a:t>Signal enhanced projections </a:t>
            </a:r>
            <a:r>
              <a:rPr lang="en-US" dirty="0"/>
              <a:t>of  </a:t>
            </a:r>
            <a:r>
              <a:rPr lang="en-US" u="sng" dirty="0" smtClean="0"/>
              <a:t>extra calorimeter energy </a:t>
            </a:r>
            <a:r>
              <a:rPr lang="en-US" dirty="0" smtClean="0"/>
              <a:t>in </a:t>
            </a:r>
            <a:r>
              <a:rPr lang="en-US" dirty="0"/>
              <a:t>the high M</a:t>
            </a:r>
            <a:r>
              <a:rPr lang="en-US" baseline="30000" dirty="0"/>
              <a:t>2</a:t>
            </a:r>
            <a:r>
              <a:rPr lang="en-US" baseline="-25000" dirty="0"/>
              <a:t>miss </a:t>
            </a:r>
            <a:r>
              <a:rPr lang="en-US" dirty="0"/>
              <a:t>region</a:t>
            </a:r>
          </a:p>
        </p:txBody>
      </p:sp>
      <p:sp>
        <p:nvSpPr>
          <p:cNvPr id="4" name="TextBox 3"/>
          <p:cNvSpPr txBox="1"/>
          <p:nvPr/>
        </p:nvSpPr>
        <p:spPr>
          <a:xfrm>
            <a:off x="2640613" y="948294"/>
            <a:ext cx="4759242" cy="369332"/>
          </a:xfrm>
          <a:prstGeom prst="rect">
            <a:avLst/>
          </a:prstGeom>
          <a:noFill/>
        </p:spPr>
        <p:txBody>
          <a:bodyPr wrap="square" rtlCol="0">
            <a:spAutoFit/>
          </a:bodyPr>
          <a:lstStyle/>
          <a:p>
            <a:r>
              <a:rPr lang="en-US" i="1" dirty="0" smtClean="0"/>
              <a:t>Warning</a:t>
            </a:r>
            <a:r>
              <a:rPr lang="en-US" dirty="0" smtClean="0"/>
              <a:t>: color-coding different from </a:t>
            </a:r>
            <a:r>
              <a:rPr lang="en-US" dirty="0" err="1" smtClean="0"/>
              <a:t>BaBar</a:t>
            </a:r>
            <a:endParaRPr lang="en-US" dirty="0"/>
          </a:p>
        </p:txBody>
      </p:sp>
      <p:sp>
        <p:nvSpPr>
          <p:cNvPr id="5" name="TextBox 4"/>
          <p:cNvSpPr txBox="1"/>
          <p:nvPr/>
        </p:nvSpPr>
        <p:spPr>
          <a:xfrm>
            <a:off x="7775388" y="81071"/>
            <a:ext cx="1822824" cy="369332"/>
          </a:xfrm>
          <a:prstGeom prst="rect">
            <a:avLst/>
          </a:prstGeom>
          <a:noFill/>
        </p:spPr>
        <p:txBody>
          <a:bodyPr wrap="square" rtlCol="0">
            <a:spAutoFit/>
          </a:bodyPr>
          <a:lstStyle/>
          <a:p>
            <a:r>
              <a:rPr lang="en-US" dirty="0" smtClean="0"/>
              <a:t>T. </a:t>
            </a:r>
            <a:r>
              <a:rPr lang="en-US" dirty="0" err="1" smtClean="0"/>
              <a:t>Kuhr</a:t>
            </a:r>
            <a:endParaRPr lang="en-US" dirty="0"/>
          </a:p>
        </p:txBody>
      </p:sp>
      <p:sp>
        <p:nvSpPr>
          <p:cNvPr id="6" name="TextBox 5"/>
          <p:cNvSpPr txBox="1"/>
          <p:nvPr/>
        </p:nvSpPr>
        <p:spPr>
          <a:xfrm>
            <a:off x="2664008" y="487546"/>
            <a:ext cx="6530791" cy="369332"/>
          </a:xfrm>
          <a:prstGeom prst="rect">
            <a:avLst/>
          </a:prstGeom>
          <a:noFill/>
        </p:spPr>
        <p:txBody>
          <a:bodyPr wrap="square" rtlCol="0">
            <a:spAutoFit/>
          </a:bodyPr>
          <a:lstStyle/>
          <a:p>
            <a:r>
              <a:rPr lang="nb-NO" dirty="0">
                <a:hlinkClick r:id="rId6"/>
              </a:rPr>
              <a:t>http://xxx.lanl.gov/abs/</a:t>
            </a:r>
            <a:r>
              <a:rPr lang="nb-NO" dirty="0" smtClean="0">
                <a:hlinkClick r:id="rId6"/>
              </a:rPr>
              <a:t>1507.03233</a:t>
            </a:r>
            <a:r>
              <a:rPr lang="nb-NO" dirty="0" smtClean="0"/>
              <a:t>; </a:t>
            </a:r>
            <a:r>
              <a:rPr lang="nb-NO" dirty="0" err="1"/>
              <a:t>Phys</a:t>
            </a:r>
            <a:r>
              <a:rPr lang="nb-NO" dirty="0"/>
              <a:t> Rev D 92, 072014(2015</a:t>
            </a:r>
            <a:r>
              <a:rPr lang="nb-NO" dirty="0" smtClean="0"/>
              <a:t>)</a:t>
            </a:r>
            <a:endParaRPr lang="en-US" dirty="0"/>
          </a:p>
        </p:txBody>
      </p:sp>
    </p:spTree>
    <p:extLst>
      <p:ext uri="{BB962C8B-B14F-4D97-AF65-F5344CB8AC3E}">
        <p14:creationId xmlns:p14="http://schemas.microsoft.com/office/powerpoint/2010/main" val="9783962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44700" y="4444781"/>
            <a:ext cx="7099300" cy="2055060"/>
          </a:xfrm>
          <a:prstGeom prst="rect">
            <a:avLst/>
          </a:prstGeom>
        </p:spPr>
      </p:pic>
      <p:pic>
        <p:nvPicPr>
          <p:cNvPr id="6" name="Picture 5"/>
          <p:cNvPicPr>
            <a:picLocks noChangeAspect="1"/>
          </p:cNvPicPr>
          <p:nvPr/>
        </p:nvPicPr>
        <p:blipFill>
          <a:blip r:embed="rId4"/>
          <a:stretch>
            <a:fillRect/>
          </a:stretch>
        </p:blipFill>
        <p:spPr>
          <a:xfrm>
            <a:off x="0" y="1285466"/>
            <a:ext cx="9144000" cy="2637506"/>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a:stretch>
            <a:fillRect/>
          </a:stretch>
        </p:blipFill>
        <p:spPr>
          <a:xfrm>
            <a:off x="139700" y="4043917"/>
            <a:ext cx="1905000" cy="2336800"/>
          </a:xfrm>
          <a:prstGeom prst="rect">
            <a:avLst/>
          </a:prstGeom>
        </p:spPr>
      </p:pic>
      <p:pic>
        <p:nvPicPr>
          <p:cNvPr id="8" name="Picture 63" descr="cabibb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7130" y="328565"/>
            <a:ext cx="14097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39632" y="398396"/>
            <a:ext cx="12065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52531" y="398396"/>
            <a:ext cx="138906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TextBox 10"/>
          <p:cNvSpPr txBox="1"/>
          <p:nvPr/>
        </p:nvSpPr>
        <p:spPr>
          <a:xfrm>
            <a:off x="139699" y="198371"/>
            <a:ext cx="4312131" cy="954107"/>
          </a:xfrm>
          <a:prstGeom prst="rect">
            <a:avLst/>
          </a:prstGeom>
          <a:noFill/>
        </p:spPr>
        <p:txBody>
          <a:bodyPr wrap="square" rtlCol="0">
            <a:spAutoFit/>
          </a:bodyPr>
          <a:lstStyle/>
          <a:p>
            <a:r>
              <a:rPr lang="en-US" sz="2800" i="1" dirty="0" smtClean="0"/>
              <a:t>Amplitudes</a:t>
            </a:r>
            <a:r>
              <a:rPr lang="en-US" sz="2800" dirty="0" smtClean="0"/>
              <a:t> and </a:t>
            </a:r>
            <a:r>
              <a:rPr lang="en-US" sz="2800" i="1" dirty="0" smtClean="0"/>
              <a:t>Phases </a:t>
            </a:r>
            <a:r>
              <a:rPr lang="en-US" sz="2800" dirty="0" smtClean="0"/>
              <a:t>in the Weak Interaction</a:t>
            </a:r>
            <a:endParaRPr lang="en-US" sz="2800" dirty="0"/>
          </a:p>
        </p:txBody>
      </p:sp>
      <p:sp>
        <p:nvSpPr>
          <p:cNvPr id="12" name="TextBox 11"/>
          <p:cNvSpPr txBox="1"/>
          <p:nvPr/>
        </p:nvSpPr>
        <p:spPr>
          <a:xfrm>
            <a:off x="27641" y="6488668"/>
            <a:ext cx="3401359" cy="369332"/>
          </a:xfrm>
          <a:prstGeom prst="rect">
            <a:avLst/>
          </a:prstGeom>
          <a:noFill/>
        </p:spPr>
        <p:txBody>
          <a:bodyPr wrap="square" rtlCol="0">
            <a:spAutoFit/>
          </a:bodyPr>
          <a:lstStyle/>
          <a:p>
            <a:r>
              <a:rPr lang="en-US" dirty="0" smtClean="0"/>
              <a:t>L. </a:t>
            </a:r>
            <a:r>
              <a:rPr lang="en-US" dirty="0" err="1" smtClean="0"/>
              <a:t>Wolfenstein</a:t>
            </a:r>
            <a:r>
              <a:rPr lang="en-US" dirty="0"/>
              <a:t> </a:t>
            </a:r>
            <a:r>
              <a:rPr lang="en-US" dirty="0" smtClean="0"/>
              <a:t>(1923-2015)</a:t>
            </a:r>
            <a:endParaRPr lang="en-US" dirty="0"/>
          </a:p>
        </p:txBody>
      </p:sp>
      <p:sp>
        <p:nvSpPr>
          <p:cNvPr id="13" name="TextBox 12"/>
          <p:cNvSpPr txBox="1"/>
          <p:nvPr/>
        </p:nvSpPr>
        <p:spPr>
          <a:xfrm>
            <a:off x="6119763" y="38295"/>
            <a:ext cx="1412899" cy="369332"/>
          </a:xfrm>
          <a:prstGeom prst="rect">
            <a:avLst/>
          </a:prstGeom>
          <a:noFill/>
        </p:spPr>
        <p:txBody>
          <a:bodyPr wrap="square" rtlCol="0">
            <a:spAutoFit/>
          </a:bodyPr>
          <a:lstStyle/>
          <a:p>
            <a:r>
              <a:rPr lang="en-US" dirty="0" err="1" smtClean="0"/>
              <a:t>M.Kobayashi</a:t>
            </a:r>
            <a:endParaRPr lang="en-US" dirty="0"/>
          </a:p>
        </p:txBody>
      </p:sp>
      <p:sp>
        <p:nvSpPr>
          <p:cNvPr id="14" name="TextBox 13"/>
          <p:cNvSpPr txBox="1"/>
          <p:nvPr/>
        </p:nvSpPr>
        <p:spPr>
          <a:xfrm>
            <a:off x="7552531" y="38295"/>
            <a:ext cx="1389063" cy="369332"/>
          </a:xfrm>
          <a:prstGeom prst="rect">
            <a:avLst/>
          </a:prstGeom>
          <a:noFill/>
        </p:spPr>
        <p:txBody>
          <a:bodyPr wrap="square" rtlCol="0">
            <a:spAutoFit/>
          </a:bodyPr>
          <a:lstStyle/>
          <a:p>
            <a:r>
              <a:rPr lang="en-US" dirty="0" err="1" smtClean="0"/>
              <a:t>T.Maskawa</a:t>
            </a:r>
            <a:endParaRPr lang="en-US" dirty="0"/>
          </a:p>
        </p:txBody>
      </p:sp>
      <p:sp>
        <p:nvSpPr>
          <p:cNvPr id="16" name="TextBox 15"/>
          <p:cNvSpPr txBox="1"/>
          <p:nvPr/>
        </p:nvSpPr>
        <p:spPr>
          <a:xfrm>
            <a:off x="4569178" y="13705"/>
            <a:ext cx="1337652" cy="369332"/>
          </a:xfrm>
          <a:prstGeom prst="rect">
            <a:avLst/>
          </a:prstGeom>
          <a:noFill/>
        </p:spPr>
        <p:txBody>
          <a:bodyPr wrap="square" rtlCol="0">
            <a:spAutoFit/>
          </a:bodyPr>
          <a:lstStyle/>
          <a:p>
            <a:r>
              <a:rPr lang="en-US" dirty="0" smtClean="0"/>
              <a:t>N. </a:t>
            </a:r>
            <a:r>
              <a:rPr lang="en-US" dirty="0" err="1" smtClean="0"/>
              <a:t>Cabibbo</a:t>
            </a:r>
            <a:endParaRPr lang="en-US" dirty="0"/>
          </a:p>
        </p:txBody>
      </p:sp>
      <p:cxnSp>
        <p:nvCxnSpPr>
          <p:cNvPr id="3" name="Straight Connector 2"/>
          <p:cNvCxnSpPr/>
          <p:nvPr/>
        </p:nvCxnSpPr>
        <p:spPr>
          <a:xfrm>
            <a:off x="3429000" y="6253717"/>
            <a:ext cx="2046111" cy="0"/>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196667" y="5080000"/>
            <a:ext cx="1495777" cy="14111"/>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92889" y="3810000"/>
            <a:ext cx="9268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902222" y="2596444"/>
            <a:ext cx="79022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F16D68EC-1E92-5F40-99CB-2855E5FF9889}" type="slidenum">
              <a:rPr lang="en-US" smtClean="0"/>
              <a:pPr/>
              <a:t>3</a:t>
            </a:fld>
            <a:endParaRPr lang="en-US"/>
          </a:p>
        </p:txBody>
      </p:sp>
      <p:sp>
        <p:nvSpPr>
          <p:cNvPr id="4" name="Double Brace 3"/>
          <p:cNvSpPr/>
          <p:nvPr/>
        </p:nvSpPr>
        <p:spPr>
          <a:xfrm>
            <a:off x="3810000" y="4601882"/>
            <a:ext cx="3167529" cy="1075765"/>
          </a:xfrm>
          <a:prstGeom prst="brace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9" name="Straight Connector 18"/>
          <p:cNvCxnSpPr/>
          <p:nvPr/>
        </p:nvCxnSpPr>
        <p:spPr>
          <a:xfrm>
            <a:off x="6119763" y="6253717"/>
            <a:ext cx="618708"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902222" y="4043917"/>
            <a:ext cx="1210236" cy="400110"/>
          </a:xfrm>
          <a:prstGeom prst="rect">
            <a:avLst/>
          </a:prstGeom>
          <a:noFill/>
        </p:spPr>
        <p:txBody>
          <a:bodyPr wrap="square" rtlCol="0">
            <a:spAutoFit/>
          </a:bodyPr>
          <a:lstStyle/>
          <a:p>
            <a:r>
              <a:rPr lang="en-US" sz="2000" dirty="0" smtClean="0"/>
              <a:t>to O(λ</a:t>
            </a:r>
            <a:r>
              <a:rPr lang="en-US" sz="2000" baseline="30000" dirty="0"/>
              <a:t>3</a:t>
            </a:r>
            <a:r>
              <a:rPr lang="en-US" sz="2000" dirty="0" smtClean="0"/>
              <a:t>)</a:t>
            </a:r>
            <a:endParaRPr lang="en-US" sz="2000" dirty="0"/>
          </a:p>
        </p:txBody>
      </p:sp>
    </p:spTree>
    <p:extLst>
      <p:ext uri="{BB962C8B-B14F-4D97-AF65-F5344CB8AC3E}">
        <p14:creationId xmlns:p14="http://schemas.microsoft.com/office/powerpoint/2010/main" val="3856049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pPr/>
              <a:t>30</a:t>
            </a:fld>
            <a:endParaRPr lang="en-US"/>
          </a:p>
        </p:txBody>
      </p:sp>
      <p:pic>
        <p:nvPicPr>
          <p:cNvPr id="11" name="Picture 7" descr="logo-bel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4471" y="1458842"/>
            <a:ext cx="504056" cy="39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logo-bel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4471" y="3456447"/>
            <a:ext cx="504056" cy="39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19529" y="81071"/>
            <a:ext cx="2734236" cy="830997"/>
          </a:xfrm>
          <a:prstGeom prst="rect">
            <a:avLst/>
          </a:prstGeom>
          <a:noFill/>
        </p:spPr>
        <p:txBody>
          <a:bodyPr wrap="square" rtlCol="0">
            <a:spAutoFit/>
          </a:bodyPr>
          <a:lstStyle/>
          <a:p>
            <a:r>
              <a:rPr lang="en-US" sz="2400" dirty="0"/>
              <a:t>L</a:t>
            </a:r>
            <a:r>
              <a:rPr lang="en-US" sz="2400" dirty="0" smtClean="0"/>
              <a:t>atest Belle result with </a:t>
            </a:r>
            <a:r>
              <a:rPr lang="en-US" sz="2400" dirty="0" err="1" smtClean="0"/>
              <a:t>hadronic</a:t>
            </a:r>
            <a:r>
              <a:rPr lang="en-US" sz="2400" dirty="0" smtClean="0"/>
              <a:t> tags</a:t>
            </a:r>
            <a:endParaRPr lang="en-US" sz="2400" dirty="0"/>
          </a:p>
        </p:txBody>
      </p:sp>
      <p:sp>
        <p:nvSpPr>
          <p:cNvPr id="14" name="TextBox 13"/>
          <p:cNvSpPr txBox="1"/>
          <p:nvPr/>
        </p:nvSpPr>
        <p:spPr>
          <a:xfrm>
            <a:off x="3572974" y="114210"/>
            <a:ext cx="3600823" cy="400110"/>
          </a:xfrm>
          <a:prstGeom prst="rect">
            <a:avLst/>
          </a:prstGeom>
          <a:noFill/>
        </p:spPr>
        <p:txBody>
          <a:bodyPr wrap="square" rtlCol="0">
            <a:spAutoFit/>
          </a:bodyPr>
          <a:lstStyle/>
          <a:p>
            <a:r>
              <a:rPr lang="en-US" sz="2000" dirty="0" smtClean="0"/>
              <a:t>May 25 2015, Nagoya FPCP</a:t>
            </a:r>
            <a:endParaRPr lang="en-US" sz="2000" dirty="0"/>
          </a:p>
        </p:txBody>
      </p:sp>
      <p:pic>
        <p:nvPicPr>
          <p:cNvPr id="4" name="Picture 3"/>
          <p:cNvPicPr>
            <a:picLocks noChangeAspect="1"/>
          </p:cNvPicPr>
          <p:nvPr/>
        </p:nvPicPr>
        <p:blipFill>
          <a:blip r:embed="rId4"/>
          <a:stretch>
            <a:fillRect/>
          </a:stretch>
        </p:blipFill>
        <p:spPr>
          <a:xfrm>
            <a:off x="2659528" y="714375"/>
            <a:ext cx="5080000" cy="6007100"/>
          </a:xfrm>
          <a:prstGeom prst="rect">
            <a:avLst/>
          </a:prstGeom>
        </p:spPr>
      </p:pic>
      <p:pic>
        <p:nvPicPr>
          <p:cNvPr id="17" name="Picture 7" descr="logo-bel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9741" y="1052513"/>
            <a:ext cx="504056" cy="39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4000" y="2345765"/>
            <a:ext cx="2405528" cy="923330"/>
          </a:xfrm>
          <a:prstGeom prst="rect">
            <a:avLst/>
          </a:prstGeom>
          <a:noFill/>
        </p:spPr>
        <p:txBody>
          <a:bodyPr wrap="square" rtlCol="0">
            <a:spAutoFit/>
          </a:bodyPr>
          <a:lstStyle/>
          <a:p>
            <a:r>
              <a:rPr lang="en-US" dirty="0" smtClean="0"/>
              <a:t>Compatible with both </a:t>
            </a:r>
            <a:r>
              <a:rPr lang="en-US" dirty="0" err="1" smtClean="0"/>
              <a:t>BaBar</a:t>
            </a:r>
            <a:r>
              <a:rPr lang="en-US" dirty="0" smtClean="0"/>
              <a:t> and the 2HDM model (and SM !).</a:t>
            </a:r>
            <a:endParaRPr lang="en-US" dirty="0"/>
          </a:p>
        </p:txBody>
      </p:sp>
      <p:sp>
        <p:nvSpPr>
          <p:cNvPr id="2" name="TextBox 1"/>
          <p:cNvSpPr txBox="1"/>
          <p:nvPr/>
        </p:nvSpPr>
        <p:spPr>
          <a:xfrm>
            <a:off x="59763" y="5573060"/>
            <a:ext cx="2599765" cy="461665"/>
          </a:xfrm>
          <a:prstGeom prst="rect">
            <a:avLst/>
          </a:prstGeom>
          <a:noFill/>
        </p:spPr>
        <p:txBody>
          <a:bodyPr wrap="square" rtlCol="0">
            <a:spAutoFit/>
          </a:bodyPr>
          <a:lstStyle/>
          <a:p>
            <a:r>
              <a:rPr lang="en-US" sz="2400" dirty="0" smtClean="0"/>
              <a:t>Need </a:t>
            </a:r>
            <a:r>
              <a:rPr lang="en-US" sz="2400" i="1" dirty="0" smtClean="0"/>
              <a:t>more</a:t>
            </a:r>
            <a:r>
              <a:rPr lang="en-US" sz="2400" dirty="0" smtClean="0"/>
              <a:t> data</a:t>
            </a:r>
            <a:endParaRPr lang="en-US" sz="2400" dirty="0"/>
          </a:p>
        </p:txBody>
      </p:sp>
      <p:sp>
        <p:nvSpPr>
          <p:cNvPr id="6" name="TextBox 5"/>
          <p:cNvSpPr txBox="1"/>
          <p:nvPr/>
        </p:nvSpPr>
        <p:spPr>
          <a:xfrm>
            <a:off x="2802965" y="514320"/>
            <a:ext cx="6655796" cy="369332"/>
          </a:xfrm>
          <a:prstGeom prst="rect">
            <a:avLst/>
          </a:prstGeom>
          <a:noFill/>
        </p:spPr>
        <p:txBody>
          <a:bodyPr wrap="square" rtlCol="0">
            <a:spAutoFit/>
          </a:bodyPr>
          <a:lstStyle/>
          <a:p>
            <a:r>
              <a:rPr lang="nb-NO" dirty="0">
                <a:hlinkClick r:id="rId5"/>
              </a:rPr>
              <a:t>http://xxx.lanl.gov/abs/</a:t>
            </a:r>
            <a:r>
              <a:rPr lang="nb-NO" dirty="0" smtClean="0">
                <a:hlinkClick r:id="rId5"/>
              </a:rPr>
              <a:t>1507.03233</a:t>
            </a:r>
            <a:r>
              <a:rPr lang="nb-NO" dirty="0" smtClean="0"/>
              <a:t>; </a:t>
            </a:r>
            <a:r>
              <a:rPr lang="nb-NO" dirty="0" err="1" smtClean="0"/>
              <a:t>Phys</a:t>
            </a:r>
            <a:r>
              <a:rPr lang="nb-NO" dirty="0" smtClean="0"/>
              <a:t> Rev D 92, 072014(2015)</a:t>
            </a:r>
            <a:endParaRPr lang="en-US" dirty="0"/>
          </a:p>
        </p:txBody>
      </p:sp>
    </p:spTree>
    <p:extLst>
      <p:ext uri="{BB962C8B-B14F-4D97-AF65-F5344CB8AC3E}">
        <p14:creationId xmlns:p14="http://schemas.microsoft.com/office/powerpoint/2010/main" val="28488900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pPr/>
              <a:t>31</a:t>
            </a:fld>
            <a:endParaRPr lang="en-US"/>
          </a:p>
        </p:txBody>
      </p:sp>
      <p:sp>
        <p:nvSpPr>
          <p:cNvPr id="9" name="TextBox 8"/>
          <p:cNvSpPr txBox="1"/>
          <p:nvPr/>
        </p:nvSpPr>
        <p:spPr>
          <a:xfrm>
            <a:off x="119529" y="81071"/>
            <a:ext cx="2734236" cy="461665"/>
          </a:xfrm>
          <a:prstGeom prst="rect">
            <a:avLst/>
          </a:prstGeom>
          <a:noFill/>
        </p:spPr>
        <p:txBody>
          <a:bodyPr wrap="square" rtlCol="0">
            <a:spAutoFit/>
          </a:bodyPr>
          <a:lstStyle/>
          <a:p>
            <a:r>
              <a:rPr lang="en-US" sz="2400" dirty="0" smtClean="0"/>
              <a:t>New </a:t>
            </a:r>
            <a:r>
              <a:rPr lang="en-US" sz="2400" dirty="0" err="1" smtClean="0"/>
              <a:t>LHCb</a:t>
            </a:r>
            <a:r>
              <a:rPr lang="en-US" sz="2400" dirty="0" smtClean="0"/>
              <a:t> result</a:t>
            </a:r>
            <a:endParaRPr lang="en-US" sz="2400" dirty="0"/>
          </a:p>
        </p:txBody>
      </p:sp>
      <p:sp>
        <p:nvSpPr>
          <p:cNvPr id="14" name="TextBox 13"/>
          <p:cNvSpPr txBox="1"/>
          <p:nvPr/>
        </p:nvSpPr>
        <p:spPr>
          <a:xfrm>
            <a:off x="3780117" y="314265"/>
            <a:ext cx="3600823" cy="400110"/>
          </a:xfrm>
          <a:prstGeom prst="rect">
            <a:avLst/>
          </a:prstGeom>
          <a:noFill/>
        </p:spPr>
        <p:txBody>
          <a:bodyPr wrap="square" rtlCol="0">
            <a:spAutoFit/>
          </a:bodyPr>
          <a:lstStyle/>
          <a:p>
            <a:r>
              <a:rPr lang="en-US" sz="2000" dirty="0" smtClean="0"/>
              <a:t>May 25 2015, Nagoya FPCP</a:t>
            </a:r>
            <a:endParaRPr lang="en-US" sz="2000" dirty="0"/>
          </a:p>
        </p:txBody>
      </p:sp>
      <p:sp>
        <p:nvSpPr>
          <p:cNvPr id="5" name="TextBox 4"/>
          <p:cNvSpPr txBox="1"/>
          <p:nvPr/>
        </p:nvSpPr>
        <p:spPr>
          <a:xfrm>
            <a:off x="119528" y="542736"/>
            <a:ext cx="2853765" cy="646331"/>
          </a:xfrm>
          <a:prstGeom prst="rect">
            <a:avLst/>
          </a:prstGeom>
          <a:noFill/>
        </p:spPr>
        <p:txBody>
          <a:bodyPr wrap="square" rtlCol="0">
            <a:spAutoFit/>
          </a:bodyPr>
          <a:lstStyle/>
          <a:p>
            <a:r>
              <a:rPr lang="en-US" dirty="0" smtClean="0"/>
              <a:t>Compatible with </a:t>
            </a:r>
            <a:r>
              <a:rPr lang="en-US" dirty="0" err="1" smtClean="0"/>
              <a:t>BaBar</a:t>
            </a:r>
            <a:r>
              <a:rPr lang="en-US" dirty="0" smtClean="0"/>
              <a:t> D</a:t>
            </a:r>
            <a:r>
              <a:rPr lang="en-US" baseline="30000" dirty="0" smtClean="0"/>
              <a:t>*</a:t>
            </a:r>
            <a:r>
              <a:rPr lang="en-US" dirty="0" err="1" smtClean="0"/>
              <a:t>τυ</a:t>
            </a:r>
            <a:r>
              <a:rPr lang="en-US" dirty="0" smtClean="0"/>
              <a:t> BF (</a:t>
            </a:r>
            <a:r>
              <a:rPr lang="en-US" dirty="0" err="1" smtClean="0"/>
              <a:t>B</a:t>
            </a:r>
            <a:r>
              <a:rPr lang="en-US" dirty="0" err="1" smtClean="0">
                <a:sym typeface="Wingdings"/>
              </a:rPr>
              <a:t></a:t>
            </a:r>
            <a:r>
              <a:rPr lang="en-US" dirty="0" err="1" smtClean="0"/>
              <a:t>Dτυ</a:t>
            </a:r>
            <a:r>
              <a:rPr lang="en-US" dirty="0" smtClean="0"/>
              <a:t> in the pipeline) </a:t>
            </a:r>
            <a:endParaRPr lang="en-US" dirty="0"/>
          </a:p>
        </p:txBody>
      </p:sp>
      <p:pic>
        <p:nvPicPr>
          <p:cNvPr id="2" name="Picture 1"/>
          <p:cNvPicPr>
            <a:picLocks noChangeAspect="1"/>
          </p:cNvPicPr>
          <p:nvPr/>
        </p:nvPicPr>
        <p:blipFill>
          <a:blip r:embed="rId3"/>
          <a:stretch>
            <a:fillRect/>
          </a:stretch>
        </p:blipFill>
        <p:spPr>
          <a:xfrm>
            <a:off x="1128358" y="1466066"/>
            <a:ext cx="7528560" cy="4826000"/>
          </a:xfrm>
          <a:prstGeom prst="rect">
            <a:avLst/>
          </a:prstGeom>
        </p:spPr>
      </p:pic>
      <p:sp>
        <p:nvSpPr>
          <p:cNvPr id="6" name="TextBox 5"/>
          <p:cNvSpPr txBox="1"/>
          <p:nvPr/>
        </p:nvSpPr>
        <p:spPr>
          <a:xfrm>
            <a:off x="130287" y="4596901"/>
            <a:ext cx="1718236" cy="1200329"/>
          </a:xfrm>
          <a:prstGeom prst="rect">
            <a:avLst/>
          </a:prstGeom>
          <a:noFill/>
        </p:spPr>
        <p:txBody>
          <a:bodyPr wrap="square" rtlCol="0">
            <a:spAutoFit/>
          </a:bodyPr>
          <a:lstStyle/>
          <a:p>
            <a:r>
              <a:rPr lang="en-US" dirty="0" smtClean="0"/>
              <a:t>Mass resolution is poor but vertex isolation is very powerful</a:t>
            </a:r>
            <a:endParaRPr lang="en-US" dirty="0"/>
          </a:p>
        </p:txBody>
      </p:sp>
      <p:sp>
        <p:nvSpPr>
          <p:cNvPr id="8" name="TextBox 7"/>
          <p:cNvSpPr txBox="1"/>
          <p:nvPr/>
        </p:nvSpPr>
        <p:spPr>
          <a:xfrm>
            <a:off x="2973293" y="6304206"/>
            <a:ext cx="4876801" cy="523220"/>
          </a:xfrm>
          <a:prstGeom prst="rect">
            <a:avLst/>
          </a:prstGeom>
          <a:noFill/>
        </p:spPr>
        <p:txBody>
          <a:bodyPr wrap="square" rtlCol="0">
            <a:spAutoFit/>
          </a:bodyPr>
          <a:lstStyle/>
          <a:p>
            <a:r>
              <a:rPr lang="en-US" sz="2800" dirty="0" err="1" smtClean="0"/>
              <a:t>Oui</a:t>
            </a:r>
            <a:r>
              <a:rPr lang="en-US" sz="2800" dirty="0" smtClean="0"/>
              <a:t>, </a:t>
            </a:r>
            <a:r>
              <a:rPr lang="en-US" sz="2800" dirty="0" err="1" smtClean="0"/>
              <a:t>c’est</a:t>
            </a:r>
            <a:r>
              <a:rPr lang="en-US" sz="2800" dirty="0" smtClean="0"/>
              <a:t> possible !</a:t>
            </a:r>
            <a:endParaRPr lang="en-US" sz="2800" dirty="0"/>
          </a:p>
        </p:txBody>
      </p:sp>
      <p:sp>
        <p:nvSpPr>
          <p:cNvPr id="4" name="TextBox 3"/>
          <p:cNvSpPr txBox="1"/>
          <p:nvPr/>
        </p:nvSpPr>
        <p:spPr>
          <a:xfrm>
            <a:off x="358588" y="6469529"/>
            <a:ext cx="1479177" cy="369332"/>
          </a:xfrm>
          <a:prstGeom prst="rect">
            <a:avLst/>
          </a:prstGeom>
          <a:noFill/>
        </p:spPr>
        <p:txBody>
          <a:bodyPr wrap="square" rtlCol="0">
            <a:spAutoFit/>
          </a:bodyPr>
          <a:lstStyle/>
          <a:p>
            <a:r>
              <a:rPr lang="en-US" dirty="0" smtClean="0"/>
              <a:t>G. </a:t>
            </a:r>
            <a:r>
              <a:rPr lang="en-US" dirty="0" err="1" smtClean="0"/>
              <a:t>Ciezarek</a:t>
            </a:r>
            <a:endParaRPr lang="en-US" dirty="0"/>
          </a:p>
        </p:txBody>
      </p:sp>
      <p:sp>
        <p:nvSpPr>
          <p:cNvPr id="7" name="TextBox 6"/>
          <p:cNvSpPr txBox="1"/>
          <p:nvPr/>
        </p:nvSpPr>
        <p:spPr>
          <a:xfrm>
            <a:off x="3780117" y="714375"/>
            <a:ext cx="5198533" cy="400110"/>
          </a:xfrm>
          <a:prstGeom prst="rect">
            <a:avLst/>
          </a:prstGeom>
          <a:noFill/>
        </p:spPr>
        <p:txBody>
          <a:bodyPr wrap="square" rtlCol="0">
            <a:spAutoFit/>
          </a:bodyPr>
          <a:lstStyle/>
          <a:p>
            <a:r>
              <a:rPr lang="en-US" sz="2000" dirty="0" smtClean="0"/>
              <a:t>Published in </a:t>
            </a:r>
            <a:r>
              <a:rPr lang="hu-HU" sz="2000" b="1" dirty="0"/>
              <a:t>Phys. Rev. Lett. 115, </a:t>
            </a:r>
            <a:r>
              <a:rPr lang="hu-HU" sz="2000" b="1" dirty="0" smtClean="0"/>
              <a:t>111803</a:t>
            </a:r>
            <a:r>
              <a:rPr lang="en-US" sz="2000" dirty="0"/>
              <a:t> </a:t>
            </a:r>
            <a:r>
              <a:rPr lang="en-US" sz="2000" dirty="0" smtClean="0"/>
              <a:t>(2015)</a:t>
            </a:r>
            <a:endParaRPr lang="hu-HU" sz="2000" b="1" dirty="0"/>
          </a:p>
        </p:txBody>
      </p:sp>
    </p:spTree>
    <p:extLst>
      <p:ext uri="{BB962C8B-B14F-4D97-AF65-F5344CB8AC3E}">
        <p14:creationId xmlns:p14="http://schemas.microsoft.com/office/powerpoint/2010/main" val="20088318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pPr/>
              <a:t>32</a:t>
            </a:fld>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60251" y="3366094"/>
            <a:ext cx="5787215" cy="2317315"/>
          </a:xfrm>
          <a:prstGeom prst="rect">
            <a:avLst/>
          </a:prstGeom>
        </p:spPr>
      </p:pic>
      <p:sp>
        <p:nvSpPr>
          <p:cNvPr id="7" name="TextBox 6"/>
          <p:cNvSpPr txBox="1"/>
          <p:nvPr/>
        </p:nvSpPr>
        <p:spPr>
          <a:xfrm>
            <a:off x="224118" y="156738"/>
            <a:ext cx="9218706" cy="584776"/>
          </a:xfrm>
          <a:prstGeom prst="rect">
            <a:avLst/>
          </a:prstGeom>
          <a:noFill/>
        </p:spPr>
        <p:txBody>
          <a:bodyPr wrap="square" rtlCol="0">
            <a:spAutoFit/>
          </a:bodyPr>
          <a:lstStyle/>
          <a:p>
            <a:r>
              <a:rPr lang="en-US" sz="3200" dirty="0" err="1" smtClean="0"/>
              <a:t>Apres</a:t>
            </a:r>
            <a:r>
              <a:rPr lang="en-US" sz="3200" dirty="0" smtClean="0"/>
              <a:t> Nagoya: </a:t>
            </a:r>
            <a:r>
              <a:rPr lang="en-US" sz="3200" i="1" dirty="0" smtClean="0"/>
              <a:t> World Averages </a:t>
            </a:r>
            <a:r>
              <a:rPr lang="en-US" sz="3200" dirty="0" smtClean="0"/>
              <a:t>for R(D) and R(D</a:t>
            </a:r>
            <a:r>
              <a:rPr lang="en-US" sz="3200" baseline="30000" dirty="0" smtClean="0"/>
              <a:t>*</a:t>
            </a:r>
            <a:r>
              <a:rPr lang="en-US" sz="3200" dirty="0" smtClean="0"/>
              <a:t>)</a:t>
            </a:r>
            <a:endParaRPr lang="en-US" sz="3200" dirty="0"/>
          </a:p>
        </p:txBody>
      </p:sp>
      <p:sp>
        <p:nvSpPr>
          <p:cNvPr id="8" name="Rectangle 7"/>
          <p:cNvSpPr/>
          <p:nvPr/>
        </p:nvSpPr>
        <p:spPr>
          <a:xfrm>
            <a:off x="224118" y="5683409"/>
            <a:ext cx="8919882" cy="830997"/>
          </a:xfrm>
          <a:prstGeom prst="rect">
            <a:avLst/>
          </a:prstGeom>
        </p:spPr>
        <p:txBody>
          <a:bodyPr wrap="square">
            <a:spAutoFit/>
          </a:bodyPr>
          <a:lstStyle/>
          <a:p>
            <a:r>
              <a:rPr lang="en-US" sz="2400" dirty="0" smtClean="0"/>
              <a:t>It </a:t>
            </a:r>
            <a:r>
              <a:rPr lang="en-US" sz="2400" dirty="0"/>
              <a:t>is </a:t>
            </a:r>
            <a:r>
              <a:rPr lang="en-US" sz="2400" i="1" dirty="0"/>
              <a:t>obvious</a:t>
            </a:r>
            <a:r>
              <a:rPr lang="en-US" sz="2400" dirty="0"/>
              <a:t> that we </a:t>
            </a:r>
            <a:r>
              <a:rPr lang="en-US" sz="2400" u="sng" dirty="0"/>
              <a:t>need two orders of magnitude of data </a:t>
            </a:r>
            <a:r>
              <a:rPr lang="en-US" sz="2400" dirty="0"/>
              <a:t>to solve these issues related to the </a:t>
            </a:r>
            <a:r>
              <a:rPr lang="en-US" sz="2400" i="1" u="sng" dirty="0"/>
              <a:t>charged Higgs</a:t>
            </a:r>
            <a:r>
              <a:rPr lang="en-US" sz="2400" dirty="0"/>
              <a:t>.</a:t>
            </a:r>
          </a:p>
        </p:txBody>
      </p:sp>
      <p:sp>
        <p:nvSpPr>
          <p:cNvPr id="10" name="TextBox 9"/>
          <p:cNvSpPr txBox="1"/>
          <p:nvPr/>
        </p:nvSpPr>
        <p:spPr>
          <a:xfrm>
            <a:off x="6142816" y="1582884"/>
            <a:ext cx="3001184" cy="523220"/>
          </a:xfrm>
          <a:prstGeom prst="rect">
            <a:avLst/>
          </a:prstGeom>
          <a:noFill/>
        </p:spPr>
        <p:txBody>
          <a:bodyPr wrap="square" rtlCol="0">
            <a:spAutoFit/>
          </a:bodyPr>
          <a:lstStyle/>
          <a:p>
            <a:r>
              <a:rPr lang="en-US" sz="2800" u="sng" dirty="0" smtClean="0">
                <a:solidFill>
                  <a:srgbClr val="FF0000"/>
                </a:solidFill>
              </a:rPr>
              <a:t>Now 3.9σ from SM</a:t>
            </a:r>
            <a:endParaRPr lang="en-US" sz="2800" u="sng" dirty="0">
              <a:solidFill>
                <a:srgbClr val="FF0000"/>
              </a:solidFill>
            </a:endParaRPr>
          </a:p>
        </p:txBody>
      </p:sp>
      <p:pic>
        <p:nvPicPr>
          <p:cNvPr id="2" name="Picture 1" descr="rdrds_eps15.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48640" y="712302"/>
            <a:ext cx="3694176" cy="2653792"/>
          </a:xfrm>
          <a:prstGeom prst="rect">
            <a:avLst/>
          </a:prstGeom>
        </p:spPr>
      </p:pic>
      <p:sp>
        <p:nvSpPr>
          <p:cNvPr id="5" name="TextBox 4"/>
          <p:cNvSpPr txBox="1"/>
          <p:nvPr/>
        </p:nvSpPr>
        <p:spPr>
          <a:xfrm>
            <a:off x="508000" y="1649434"/>
            <a:ext cx="1574800" cy="369332"/>
          </a:xfrm>
          <a:prstGeom prst="rect">
            <a:avLst/>
          </a:prstGeom>
          <a:noFill/>
        </p:spPr>
        <p:txBody>
          <a:bodyPr wrap="square" rtlCol="0">
            <a:spAutoFit/>
          </a:bodyPr>
          <a:lstStyle/>
          <a:p>
            <a:r>
              <a:rPr lang="en-US" dirty="0" smtClean="0"/>
              <a:t>July 23, 2015</a:t>
            </a:r>
            <a:endParaRPr lang="en-US" dirty="0"/>
          </a:p>
        </p:txBody>
      </p:sp>
    </p:spTree>
    <p:extLst>
      <p:ext uri="{BB962C8B-B14F-4D97-AF65-F5344CB8AC3E}">
        <p14:creationId xmlns:p14="http://schemas.microsoft.com/office/powerpoint/2010/main" val="14502560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1143000"/>
          </a:xfrm>
        </p:spPr>
        <p:txBody>
          <a:bodyPr>
            <a:noAutofit/>
          </a:bodyPr>
          <a:lstStyle/>
          <a:p>
            <a:r>
              <a:rPr lang="en-US" sz="3200" dirty="0" smtClean="0"/>
              <a:t>One more Belle update,  March 2016 (</a:t>
            </a:r>
            <a:r>
              <a:rPr lang="en-US" sz="3200" dirty="0" err="1" smtClean="0"/>
              <a:t>Moriond</a:t>
            </a:r>
            <a:r>
              <a:rPr lang="en-US" sz="3200" dirty="0" smtClean="0"/>
              <a:t>)</a:t>
            </a:r>
            <a:endParaRPr lang="en-US" sz="32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33</a:t>
            </a:fld>
            <a:endParaRPr lang="en-US"/>
          </a:p>
        </p:txBody>
      </p:sp>
      <p:sp>
        <p:nvSpPr>
          <p:cNvPr id="6" name="TextBox 5"/>
          <p:cNvSpPr txBox="1"/>
          <p:nvPr/>
        </p:nvSpPr>
        <p:spPr>
          <a:xfrm>
            <a:off x="5723465" y="672068"/>
            <a:ext cx="2844801" cy="369332"/>
          </a:xfrm>
          <a:prstGeom prst="rect">
            <a:avLst/>
          </a:prstGeom>
          <a:noFill/>
        </p:spPr>
        <p:txBody>
          <a:bodyPr wrap="square" rtlCol="0">
            <a:spAutoFit/>
          </a:bodyPr>
          <a:lstStyle/>
          <a:p>
            <a:r>
              <a:rPr lang="en-US" dirty="0" smtClean="0"/>
              <a:t>Uses </a:t>
            </a:r>
            <a:r>
              <a:rPr lang="en-US" dirty="0" err="1" smtClean="0"/>
              <a:t>semileptonic</a:t>
            </a:r>
            <a:r>
              <a:rPr lang="en-US" dirty="0" smtClean="0"/>
              <a:t> tagging</a:t>
            </a:r>
            <a:endParaRPr lang="en-US" dirty="0"/>
          </a:p>
        </p:txBody>
      </p:sp>
      <p:sp>
        <p:nvSpPr>
          <p:cNvPr id="3" name="TextBox 2"/>
          <p:cNvSpPr txBox="1"/>
          <p:nvPr/>
        </p:nvSpPr>
        <p:spPr>
          <a:xfrm>
            <a:off x="6265333" y="1049867"/>
            <a:ext cx="2878667" cy="646331"/>
          </a:xfrm>
          <a:prstGeom prst="rect">
            <a:avLst/>
          </a:prstGeom>
          <a:solidFill>
            <a:schemeClr val="bg1"/>
          </a:solidFill>
        </p:spPr>
        <p:txBody>
          <a:bodyPr wrap="square" rtlCol="0">
            <a:spAutoFit/>
          </a:bodyPr>
          <a:lstStyle/>
          <a:p>
            <a:r>
              <a:rPr lang="en-US" dirty="0" smtClean="0"/>
              <a:t>Talk by P. </a:t>
            </a:r>
            <a:r>
              <a:rPr lang="en-US" dirty="0" err="1" smtClean="0"/>
              <a:t>Goldenzweig</a:t>
            </a:r>
            <a:r>
              <a:rPr lang="en-US" dirty="0" smtClean="0"/>
              <a:t>  (Karlsruhe)</a:t>
            </a:r>
            <a:endParaRPr lang="en-US" dirty="0"/>
          </a:p>
        </p:txBody>
      </p:sp>
      <p:sp>
        <p:nvSpPr>
          <p:cNvPr id="7" name="TextBox 6"/>
          <p:cNvSpPr txBox="1"/>
          <p:nvPr/>
        </p:nvSpPr>
        <p:spPr>
          <a:xfrm>
            <a:off x="169333" y="4363069"/>
            <a:ext cx="2116667" cy="923330"/>
          </a:xfrm>
          <a:prstGeom prst="rect">
            <a:avLst/>
          </a:prstGeom>
          <a:noFill/>
        </p:spPr>
        <p:txBody>
          <a:bodyPr wrap="square" rtlCol="0">
            <a:spAutoFit/>
          </a:bodyPr>
          <a:lstStyle/>
          <a:p>
            <a:r>
              <a:rPr lang="en-US" u="sng" dirty="0" smtClean="0">
                <a:solidFill>
                  <a:srgbClr val="FF0000"/>
                </a:solidFill>
                <a:latin typeface="Times New Roman"/>
                <a:cs typeface="Times New Roman"/>
              </a:rPr>
              <a:t>SM discrepancy of WA is now 4.0σ from the SM</a:t>
            </a:r>
            <a:endParaRPr lang="en-US" u="sng" dirty="0">
              <a:solidFill>
                <a:srgbClr val="FF0000"/>
              </a:solidFill>
              <a:latin typeface="Times New Roman"/>
              <a:cs typeface="Times New Roman"/>
            </a:endParaRPr>
          </a:p>
        </p:txBody>
      </p:sp>
      <p:sp>
        <p:nvSpPr>
          <p:cNvPr id="8" name="Rectangle 7"/>
          <p:cNvSpPr/>
          <p:nvPr/>
        </p:nvSpPr>
        <p:spPr>
          <a:xfrm>
            <a:off x="169333" y="6330434"/>
            <a:ext cx="1883110" cy="369332"/>
          </a:xfrm>
          <a:prstGeom prst="rect">
            <a:avLst/>
          </a:prstGeom>
        </p:spPr>
        <p:txBody>
          <a:bodyPr wrap="none">
            <a:spAutoFit/>
          </a:bodyPr>
          <a:lstStyle/>
          <a:p>
            <a:r>
              <a:rPr lang="en-US" dirty="0" err="1" smtClean="0"/>
              <a:t>arXIv</a:t>
            </a:r>
            <a:r>
              <a:rPr lang="en-US" dirty="0" smtClean="0"/>
              <a:t>: 1603.06711</a:t>
            </a:r>
            <a:endParaRPr lang="en-US" dirty="0"/>
          </a:p>
        </p:txBody>
      </p:sp>
      <p:pic>
        <p:nvPicPr>
          <p:cNvPr id="9" name="Picture 8"/>
          <p:cNvPicPr>
            <a:picLocks noChangeAspect="1"/>
          </p:cNvPicPr>
          <p:nvPr/>
        </p:nvPicPr>
        <p:blipFill>
          <a:blip r:embed="rId2"/>
          <a:stretch>
            <a:fillRect/>
          </a:stretch>
        </p:blipFill>
        <p:spPr>
          <a:xfrm>
            <a:off x="0" y="1439334"/>
            <a:ext cx="9144000" cy="3294802"/>
          </a:xfrm>
          <a:prstGeom prst="rect">
            <a:avLst/>
          </a:prstGeom>
        </p:spPr>
      </p:pic>
      <p:pic>
        <p:nvPicPr>
          <p:cNvPr id="10" name="Picture 9"/>
          <p:cNvPicPr>
            <a:picLocks noChangeAspect="1"/>
          </p:cNvPicPr>
          <p:nvPr/>
        </p:nvPicPr>
        <p:blipFill>
          <a:blip r:embed="rId3"/>
          <a:stretch>
            <a:fillRect/>
          </a:stretch>
        </p:blipFill>
        <p:spPr>
          <a:xfrm>
            <a:off x="1862667" y="5224772"/>
            <a:ext cx="6339840" cy="825500"/>
          </a:xfrm>
          <a:prstGeom prst="rect">
            <a:avLst/>
          </a:prstGeom>
        </p:spPr>
      </p:pic>
    </p:spTree>
    <p:extLst>
      <p:ext uri="{BB962C8B-B14F-4D97-AF65-F5344CB8AC3E}">
        <p14:creationId xmlns:p14="http://schemas.microsoft.com/office/powerpoint/2010/main" val="37988865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34</a:t>
            </a:fld>
            <a:endParaRPr lang="en-US"/>
          </a:p>
        </p:txBody>
      </p:sp>
      <p:sp>
        <p:nvSpPr>
          <p:cNvPr id="2" name="TextBox 1"/>
          <p:cNvSpPr txBox="1"/>
          <p:nvPr/>
        </p:nvSpPr>
        <p:spPr>
          <a:xfrm>
            <a:off x="1168400" y="5940851"/>
            <a:ext cx="6671733" cy="830997"/>
          </a:xfrm>
          <a:prstGeom prst="rect">
            <a:avLst/>
          </a:prstGeom>
          <a:noFill/>
        </p:spPr>
        <p:txBody>
          <a:bodyPr wrap="square" rtlCol="0">
            <a:spAutoFit/>
          </a:bodyPr>
          <a:lstStyle/>
          <a:p>
            <a:r>
              <a:rPr lang="en-US" sz="2400" dirty="0" smtClean="0"/>
              <a:t>Can also constrain other types of NP couplings (e.g. </a:t>
            </a:r>
            <a:r>
              <a:rPr lang="en-US" sz="2400" dirty="0" err="1" smtClean="0"/>
              <a:t>leptoquarks</a:t>
            </a:r>
            <a:r>
              <a:rPr lang="en-US" sz="2400" dirty="0" smtClean="0"/>
              <a:t>) , </a:t>
            </a:r>
            <a:r>
              <a:rPr lang="en-US" sz="2400" i="1" dirty="0" smtClean="0"/>
              <a:t>but need much more data</a:t>
            </a:r>
            <a:endParaRPr lang="en-US" sz="2400" i="1" dirty="0"/>
          </a:p>
        </p:txBody>
      </p:sp>
      <p:pic>
        <p:nvPicPr>
          <p:cNvPr id="7" name="Picture 7" descr="logo-bel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70" y="121876"/>
            <a:ext cx="789930" cy="61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91341" y="51100"/>
            <a:ext cx="6622926" cy="461665"/>
          </a:xfrm>
          <a:prstGeom prst="rect">
            <a:avLst/>
          </a:prstGeom>
        </p:spPr>
        <p:txBody>
          <a:bodyPr wrap="square">
            <a:spAutoFit/>
          </a:bodyPr>
          <a:lstStyle/>
          <a:p>
            <a:r>
              <a:rPr lang="en-US" sz="2400" dirty="0" smtClean="0">
                <a:latin typeface="Times New Roman"/>
                <a:cs typeface="Times New Roman"/>
              </a:rPr>
              <a:t>Last </a:t>
            </a:r>
            <a:r>
              <a:rPr lang="en-US" sz="2400" dirty="0">
                <a:latin typeface="Times New Roman"/>
                <a:cs typeface="Times New Roman"/>
              </a:rPr>
              <a:t>Belle update,  March 2016 (</a:t>
            </a:r>
            <a:r>
              <a:rPr lang="en-US" sz="2400" dirty="0" err="1">
                <a:latin typeface="Times New Roman"/>
                <a:cs typeface="Times New Roman"/>
              </a:rPr>
              <a:t>Moriond</a:t>
            </a:r>
            <a:r>
              <a:rPr lang="en-US" sz="2400" dirty="0">
                <a:latin typeface="Times New Roman"/>
                <a:cs typeface="Times New Roman"/>
              </a:rPr>
              <a:t>)</a:t>
            </a:r>
          </a:p>
        </p:txBody>
      </p:sp>
      <p:pic>
        <p:nvPicPr>
          <p:cNvPr id="9" name="Picture 8"/>
          <p:cNvPicPr>
            <a:picLocks noChangeAspect="1"/>
          </p:cNvPicPr>
          <p:nvPr/>
        </p:nvPicPr>
        <p:blipFill>
          <a:blip r:embed="rId3"/>
          <a:stretch>
            <a:fillRect/>
          </a:stretch>
        </p:blipFill>
        <p:spPr>
          <a:xfrm>
            <a:off x="2150533" y="736267"/>
            <a:ext cx="4641088" cy="5242560"/>
          </a:xfrm>
          <a:prstGeom prst="rect">
            <a:avLst/>
          </a:prstGeom>
          <a:solidFill>
            <a:schemeClr val="bg1"/>
          </a:solidFill>
        </p:spPr>
      </p:pic>
      <p:sp>
        <p:nvSpPr>
          <p:cNvPr id="10" name="TextBox 9"/>
          <p:cNvSpPr txBox="1"/>
          <p:nvPr/>
        </p:nvSpPr>
        <p:spPr>
          <a:xfrm>
            <a:off x="101600" y="1001004"/>
            <a:ext cx="2048933" cy="1200329"/>
          </a:xfrm>
          <a:prstGeom prst="rect">
            <a:avLst/>
          </a:prstGeom>
          <a:noFill/>
        </p:spPr>
        <p:txBody>
          <a:bodyPr wrap="square" rtlCol="0">
            <a:spAutoFit/>
          </a:bodyPr>
          <a:lstStyle/>
          <a:p>
            <a:r>
              <a:rPr lang="en-US" dirty="0" smtClean="0"/>
              <a:t>Try to distinguish SM and charged Higgs in kinematic distributions. </a:t>
            </a:r>
            <a:endParaRPr lang="en-US" dirty="0"/>
          </a:p>
        </p:txBody>
      </p:sp>
      <p:sp>
        <p:nvSpPr>
          <p:cNvPr id="11" name="TextBox 10"/>
          <p:cNvSpPr txBox="1"/>
          <p:nvPr/>
        </p:nvSpPr>
        <p:spPr>
          <a:xfrm>
            <a:off x="7018866" y="2961733"/>
            <a:ext cx="1642533" cy="400110"/>
          </a:xfrm>
          <a:prstGeom prst="rect">
            <a:avLst/>
          </a:prstGeom>
          <a:noFill/>
        </p:spPr>
        <p:txBody>
          <a:bodyPr wrap="square" rtlCol="0">
            <a:spAutoFit/>
          </a:bodyPr>
          <a:lstStyle/>
          <a:p>
            <a:r>
              <a:rPr lang="en-US" sz="2000" dirty="0" smtClean="0"/>
              <a:t>Both fit well.</a:t>
            </a:r>
            <a:endParaRPr lang="en-US" sz="2000" dirty="0"/>
          </a:p>
        </p:txBody>
      </p:sp>
    </p:spTree>
    <p:extLst>
      <p:ext uri="{BB962C8B-B14F-4D97-AF65-F5344CB8AC3E}">
        <p14:creationId xmlns:p14="http://schemas.microsoft.com/office/powerpoint/2010/main" val="7679440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9506" y="3756979"/>
            <a:ext cx="8307294" cy="523220"/>
          </a:xfrm>
          <a:prstGeom prst="rect">
            <a:avLst/>
          </a:prstGeom>
          <a:noFill/>
        </p:spPr>
        <p:txBody>
          <a:bodyPr wrap="square" rtlCol="0">
            <a:spAutoFit/>
          </a:bodyPr>
          <a:lstStyle/>
          <a:p>
            <a:r>
              <a:rPr lang="hu-HU" sz="2800" dirty="0" smtClean="0">
                <a:latin typeface="Times New Roman"/>
                <a:cs typeface="Times New Roman"/>
              </a:rPr>
              <a:t>Initial Belle II projections for charged Higgs sensitivity</a:t>
            </a:r>
            <a:endParaRPr lang="en-US" sz="2000" dirty="0">
              <a:latin typeface="Times New Roman"/>
              <a:cs typeface="Times New Roman"/>
            </a:endParaRPr>
          </a:p>
        </p:txBody>
      </p:sp>
      <p:sp>
        <p:nvSpPr>
          <p:cNvPr id="3" name="Slide Number Placeholder 2"/>
          <p:cNvSpPr>
            <a:spLocks noGrp="1"/>
          </p:cNvSpPr>
          <p:nvPr>
            <p:ph type="sldNum" sz="quarter" idx="12"/>
          </p:nvPr>
        </p:nvSpPr>
        <p:spPr/>
        <p:txBody>
          <a:bodyPr/>
          <a:lstStyle/>
          <a:p>
            <a:fld id="{2066355A-084C-D24E-9AD2-7E4FC41EA627}" type="slidenum">
              <a:rPr lang="en-US" smtClean="0"/>
              <a:pPr/>
              <a:t>35</a:t>
            </a:fld>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733" y="4280199"/>
            <a:ext cx="9144000" cy="2631146"/>
          </a:xfrm>
          <a:prstGeom prst="rect">
            <a:avLst/>
          </a:prstGeom>
        </p:spPr>
      </p:pic>
      <p:sp>
        <p:nvSpPr>
          <p:cNvPr id="5" name="TextBox 4"/>
          <p:cNvSpPr txBox="1"/>
          <p:nvPr/>
        </p:nvSpPr>
        <p:spPr>
          <a:xfrm>
            <a:off x="67732" y="213679"/>
            <a:ext cx="2760133" cy="707886"/>
          </a:xfrm>
          <a:prstGeom prst="rect">
            <a:avLst/>
          </a:prstGeom>
          <a:noFill/>
        </p:spPr>
        <p:txBody>
          <a:bodyPr wrap="square" rtlCol="0">
            <a:spAutoFit/>
          </a:bodyPr>
          <a:lstStyle/>
          <a:p>
            <a:r>
              <a:rPr lang="en-US" sz="2000" dirty="0" smtClean="0">
                <a:latin typeface="Times New Roman"/>
                <a:cs typeface="Times New Roman"/>
              </a:rPr>
              <a:t>Simple message from the world’s flavor physicists:</a:t>
            </a:r>
            <a:endParaRPr lang="en-US" sz="2000" dirty="0">
              <a:latin typeface="Times New Roman"/>
              <a:cs typeface="Times New Roman"/>
            </a:endParaRPr>
          </a:p>
        </p:txBody>
      </p:sp>
      <p:sp>
        <p:nvSpPr>
          <p:cNvPr id="7" name="Rectangle 6"/>
          <p:cNvSpPr/>
          <p:nvPr/>
        </p:nvSpPr>
        <p:spPr>
          <a:xfrm>
            <a:off x="8212667" y="4280199"/>
            <a:ext cx="812800" cy="3595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46401" y="471912"/>
            <a:ext cx="4876800" cy="2743200"/>
          </a:xfrm>
          <a:prstGeom prst="rect">
            <a:avLst/>
          </a:prstGeom>
        </p:spPr>
      </p:pic>
      <p:sp>
        <p:nvSpPr>
          <p:cNvPr id="11" name="TextBox 10"/>
          <p:cNvSpPr txBox="1"/>
          <p:nvPr/>
        </p:nvSpPr>
        <p:spPr>
          <a:xfrm>
            <a:off x="6417733" y="488457"/>
            <a:ext cx="2387600" cy="830997"/>
          </a:xfrm>
          <a:prstGeom prst="rect">
            <a:avLst/>
          </a:prstGeom>
          <a:solidFill>
            <a:schemeClr val="bg1"/>
          </a:solidFill>
        </p:spPr>
        <p:txBody>
          <a:bodyPr wrap="square" rtlCol="0">
            <a:spAutoFit/>
          </a:bodyPr>
          <a:lstStyle/>
          <a:p>
            <a:r>
              <a:rPr lang="en-US" sz="2400" dirty="0" smtClean="0"/>
              <a:t>WE NEED MORE DATA !!!</a:t>
            </a:r>
            <a:endParaRPr lang="en-US" sz="2400" dirty="0"/>
          </a:p>
        </p:txBody>
      </p:sp>
      <p:sp>
        <p:nvSpPr>
          <p:cNvPr id="2" name="TextBox 1"/>
          <p:cNvSpPr txBox="1"/>
          <p:nvPr/>
        </p:nvSpPr>
        <p:spPr>
          <a:xfrm>
            <a:off x="2827866" y="3215112"/>
            <a:ext cx="5858933" cy="369332"/>
          </a:xfrm>
          <a:prstGeom prst="rect">
            <a:avLst/>
          </a:prstGeom>
          <a:noFill/>
        </p:spPr>
        <p:txBody>
          <a:bodyPr wrap="square" rtlCol="0">
            <a:spAutoFit/>
          </a:bodyPr>
          <a:lstStyle/>
          <a:p>
            <a:r>
              <a:rPr lang="en-US" dirty="0" smtClean="0"/>
              <a:t>With apologies to Herodotus, Thucydides, Sparta, Persia…</a:t>
            </a:r>
            <a:endParaRPr lang="en-US" dirty="0"/>
          </a:p>
        </p:txBody>
      </p:sp>
      <p:sp>
        <p:nvSpPr>
          <p:cNvPr id="4" name="TextBox 3"/>
          <p:cNvSpPr txBox="1"/>
          <p:nvPr/>
        </p:nvSpPr>
        <p:spPr>
          <a:xfrm>
            <a:off x="7230533" y="29013"/>
            <a:ext cx="1676401" cy="369332"/>
          </a:xfrm>
          <a:prstGeom prst="rect">
            <a:avLst/>
          </a:prstGeom>
          <a:noFill/>
        </p:spPr>
        <p:txBody>
          <a:bodyPr wrap="square" rtlCol="0">
            <a:spAutoFit/>
          </a:bodyPr>
          <a:lstStyle/>
          <a:p>
            <a:r>
              <a:rPr lang="en-US" dirty="0" smtClean="0"/>
              <a:t>Credit: </a:t>
            </a:r>
            <a:r>
              <a:rPr lang="en-US" dirty="0" err="1" smtClean="0"/>
              <a:t>Djouadi</a:t>
            </a:r>
            <a:endParaRPr lang="en-US" dirty="0"/>
          </a:p>
        </p:txBody>
      </p:sp>
    </p:spTree>
    <p:extLst>
      <p:ext uri="{BB962C8B-B14F-4D97-AF65-F5344CB8AC3E}">
        <p14:creationId xmlns:p14="http://schemas.microsoft.com/office/powerpoint/2010/main" val="351847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403"/>
            <a:ext cx="8229600" cy="1143000"/>
          </a:xfrm>
        </p:spPr>
        <p:txBody>
          <a:bodyPr>
            <a:normAutofit/>
          </a:bodyPr>
          <a:lstStyle/>
          <a:p>
            <a:r>
              <a:rPr lang="en-US" sz="6000" dirty="0" smtClean="0">
                <a:latin typeface="Times New Roman"/>
                <a:cs typeface="Times New Roman"/>
              </a:rPr>
              <a:t>Rare B Decays</a:t>
            </a:r>
            <a:endParaRPr lang="en-US" sz="60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36</a:t>
            </a:fld>
            <a:endParaRPr lang="en-US"/>
          </a:p>
        </p:txBody>
      </p:sp>
      <p:pic>
        <p:nvPicPr>
          <p:cNvPr id="3" name="Picture 2"/>
          <p:cNvPicPr>
            <a:picLocks noChangeAspect="1"/>
          </p:cNvPicPr>
          <p:nvPr/>
        </p:nvPicPr>
        <p:blipFill>
          <a:blip r:embed="rId3"/>
          <a:stretch>
            <a:fillRect/>
          </a:stretch>
        </p:blipFill>
        <p:spPr>
          <a:xfrm>
            <a:off x="139407" y="1821050"/>
            <a:ext cx="4663440" cy="3505200"/>
          </a:xfrm>
          <a:prstGeom prst="rect">
            <a:avLst/>
          </a:prstGeom>
        </p:spPr>
      </p:pic>
      <p:sp>
        <p:nvSpPr>
          <p:cNvPr id="5" name="TextBox 4"/>
          <p:cNvSpPr txBox="1"/>
          <p:nvPr/>
        </p:nvSpPr>
        <p:spPr>
          <a:xfrm>
            <a:off x="3488023" y="5348383"/>
            <a:ext cx="1479177" cy="369332"/>
          </a:xfrm>
          <a:prstGeom prst="rect">
            <a:avLst/>
          </a:prstGeom>
          <a:noFill/>
        </p:spPr>
        <p:txBody>
          <a:bodyPr wrap="square" rtlCol="0">
            <a:spAutoFit/>
          </a:bodyPr>
          <a:lstStyle/>
          <a:p>
            <a:r>
              <a:rPr lang="en-US" dirty="0" smtClean="0"/>
              <a:t>J. Albrecht</a:t>
            </a:r>
            <a:endParaRPr lang="en-US" dirty="0"/>
          </a:p>
        </p:txBody>
      </p:sp>
      <p:sp>
        <p:nvSpPr>
          <p:cNvPr id="7" name="TextBox 6"/>
          <p:cNvSpPr txBox="1"/>
          <p:nvPr/>
        </p:nvSpPr>
        <p:spPr>
          <a:xfrm>
            <a:off x="7874000" y="5124824"/>
            <a:ext cx="1157200" cy="369332"/>
          </a:xfrm>
          <a:prstGeom prst="rect">
            <a:avLst/>
          </a:prstGeom>
          <a:noFill/>
        </p:spPr>
        <p:txBody>
          <a:bodyPr wrap="square" rtlCol="0">
            <a:spAutoFit/>
          </a:bodyPr>
          <a:lstStyle/>
          <a:p>
            <a:r>
              <a:rPr lang="en-US" dirty="0" smtClean="0"/>
              <a:t>Goa, India</a:t>
            </a:r>
            <a:endParaRPr lang="en-US" dirty="0"/>
          </a:p>
        </p:txBody>
      </p:sp>
      <p:pic>
        <p:nvPicPr>
          <p:cNvPr id="8" name="Picture 7"/>
          <p:cNvPicPr>
            <a:picLocks noChangeAspect="1"/>
          </p:cNvPicPr>
          <p:nvPr/>
        </p:nvPicPr>
        <p:blipFill>
          <a:blip r:embed="rId4"/>
          <a:stretch>
            <a:fillRect/>
          </a:stretch>
        </p:blipFill>
        <p:spPr>
          <a:xfrm>
            <a:off x="4967200" y="2387974"/>
            <a:ext cx="4038600" cy="2736850"/>
          </a:xfrm>
          <a:prstGeom prst="rect">
            <a:avLst/>
          </a:prstGeom>
        </p:spPr>
      </p:pic>
      <p:sp>
        <p:nvSpPr>
          <p:cNvPr id="6" name="TextBox 5"/>
          <p:cNvSpPr txBox="1"/>
          <p:nvPr/>
        </p:nvSpPr>
        <p:spPr>
          <a:xfrm>
            <a:off x="1286933" y="1350403"/>
            <a:ext cx="2201090" cy="369332"/>
          </a:xfrm>
          <a:prstGeom prst="rect">
            <a:avLst/>
          </a:prstGeom>
          <a:noFill/>
        </p:spPr>
        <p:txBody>
          <a:bodyPr wrap="square" rtlCol="0">
            <a:spAutoFit/>
          </a:bodyPr>
          <a:lstStyle/>
          <a:p>
            <a:r>
              <a:rPr lang="en-US" dirty="0" smtClean="0"/>
              <a:t>Two event displays</a:t>
            </a:r>
            <a:endParaRPr lang="en-US" dirty="0"/>
          </a:p>
        </p:txBody>
      </p:sp>
    </p:spTree>
    <p:extLst>
      <p:ext uri="{BB962C8B-B14F-4D97-AF65-F5344CB8AC3E}">
        <p14:creationId xmlns:p14="http://schemas.microsoft.com/office/powerpoint/2010/main" val="29589215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37</a:t>
            </a:fld>
            <a:endParaRPr lang="en-US"/>
          </a:p>
        </p:txBody>
      </p:sp>
      <p:pic>
        <p:nvPicPr>
          <p:cNvPr id="5" name="Picture 4"/>
          <p:cNvPicPr>
            <a:picLocks noChangeAspect="1"/>
          </p:cNvPicPr>
          <p:nvPr/>
        </p:nvPicPr>
        <p:blipFill>
          <a:blip r:embed="rId3"/>
          <a:stretch>
            <a:fillRect/>
          </a:stretch>
        </p:blipFill>
        <p:spPr>
          <a:xfrm>
            <a:off x="1689100" y="661148"/>
            <a:ext cx="4864100" cy="3200400"/>
          </a:xfrm>
          <a:prstGeom prst="rect">
            <a:avLst/>
          </a:prstGeom>
        </p:spPr>
      </p:pic>
      <p:pic>
        <p:nvPicPr>
          <p:cNvPr id="6" name="Picture 5"/>
          <p:cNvPicPr>
            <a:picLocks noChangeAspect="1"/>
          </p:cNvPicPr>
          <p:nvPr/>
        </p:nvPicPr>
        <p:blipFill>
          <a:blip r:embed="rId4"/>
          <a:stretch>
            <a:fillRect/>
          </a:stretch>
        </p:blipFill>
        <p:spPr>
          <a:xfrm>
            <a:off x="2291977" y="3861548"/>
            <a:ext cx="3949700" cy="2362200"/>
          </a:xfrm>
          <a:prstGeom prst="rect">
            <a:avLst/>
          </a:prstGeom>
        </p:spPr>
      </p:pic>
      <p:sp>
        <p:nvSpPr>
          <p:cNvPr id="7" name="TextBox 6"/>
          <p:cNvSpPr txBox="1"/>
          <p:nvPr/>
        </p:nvSpPr>
        <p:spPr>
          <a:xfrm>
            <a:off x="986117" y="179294"/>
            <a:ext cx="7276353" cy="584776"/>
          </a:xfrm>
          <a:prstGeom prst="rect">
            <a:avLst/>
          </a:prstGeom>
          <a:noFill/>
        </p:spPr>
        <p:txBody>
          <a:bodyPr wrap="square" rtlCol="0">
            <a:spAutoFit/>
          </a:bodyPr>
          <a:lstStyle/>
          <a:p>
            <a:r>
              <a:rPr lang="en-US" sz="3200" dirty="0" smtClean="0"/>
              <a:t>LHC found the rarest B decay; </a:t>
            </a:r>
            <a:r>
              <a:rPr lang="en-US" sz="3200" dirty="0" err="1" smtClean="0"/>
              <a:t>B</a:t>
            </a:r>
            <a:r>
              <a:rPr lang="en-US" sz="3200" baseline="-25000" dirty="0" err="1" smtClean="0"/>
              <a:t>s</a:t>
            </a:r>
            <a:r>
              <a:rPr lang="en-US" sz="3200" dirty="0" err="1" smtClean="0">
                <a:sym typeface="Wingdings"/>
              </a:rPr>
              <a:t>μ</a:t>
            </a:r>
            <a:r>
              <a:rPr lang="en-US" sz="3200" dirty="0" smtClean="0">
                <a:sym typeface="Wingdings"/>
              </a:rPr>
              <a:t>+ μ-</a:t>
            </a:r>
            <a:endParaRPr lang="en-US" sz="3200" dirty="0"/>
          </a:p>
        </p:txBody>
      </p:sp>
      <p:sp>
        <p:nvSpPr>
          <p:cNvPr id="8" name="TextBox 7"/>
          <p:cNvSpPr txBox="1"/>
          <p:nvPr/>
        </p:nvSpPr>
        <p:spPr>
          <a:xfrm>
            <a:off x="6756400" y="1912471"/>
            <a:ext cx="2387600" cy="584776"/>
          </a:xfrm>
          <a:prstGeom prst="rect">
            <a:avLst/>
          </a:prstGeom>
          <a:noFill/>
        </p:spPr>
        <p:txBody>
          <a:bodyPr wrap="square" rtlCol="0">
            <a:spAutoFit/>
          </a:bodyPr>
          <a:lstStyle/>
          <a:p>
            <a:r>
              <a:rPr lang="en-US" sz="3200" dirty="0" smtClean="0"/>
              <a:t>BF ~O( 10</a:t>
            </a:r>
            <a:r>
              <a:rPr lang="en-US" sz="3200" baseline="30000" dirty="0" smtClean="0"/>
              <a:t>-9</a:t>
            </a:r>
            <a:r>
              <a:rPr lang="en-US" sz="3200" dirty="0" smtClean="0"/>
              <a:t>)</a:t>
            </a:r>
            <a:endParaRPr lang="en-US" sz="3200" dirty="0"/>
          </a:p>
        </p:txBody>
      </p:sp>
      <p:sp>
        <p:nvSpPr>
          <p:cNvPr id="2" name="TextBox 1"/>
          <p:cNvSpPr txBox="1"/>
          <p:nvPr/>
        </p:nvSpPr>
        <p:spPr>
          <a:xfrm>
            <a:off x="1554629" y="6066631"/>
            <a:ext cx="5901018" cy="707886"/>
          </a:xfrm>
          <a:prstGeom prst="rect">
            <a:avLst/>
          </a:prstGeom>
          <a:noFill/>
        </p:spPr>
        <p:txBody>
          <a:bodyPr wrap="square" rtlCol="0">
            <a:spAutoFit/>
          </a:bodyPr>
          <a:lstStyle/>
          <a:p>
            <a:r>
              <a:rPr lang="en-US" sz="2000" dirty="0" smtClean="0"/>
              <a:t>N. B. Here and in </a:t>
            </a:r>
            <a:r>
              <a:rPr lang="en-US" sz="2000" dirty="0" err="1" smtClean="0"/>
              <a:t>b</a:t>
            </a:r>
            <a:r>
              <a:rPr lang="en-US" sz="2000" dirty="0" err="1" smtClean="0">
                <a:sym typeface="Wingdings"/>
              </a:rPr>
              <a:t>s</a:t>
            </a:r>
            <a:r>
              <a:rPr lang="en-US" sz="2000" dirty="0" smtClean="0">
                <a:sym typeface="Wingdings"/>
              </a:rPr>
              <a:t> l</a:t>
            </a:r>
            <a:r>
              <a:rPr lang="en-US" sz="2000" baseline="30000" dirty="0" smtClean="0">
                <a:sym typeface="Wingdings"/>
              </a:rPr>
              <a:t>+</a:t>
            </a:r>
            <a:r>
              <a:rPr lang="en-US" sz="2000" dirty="0" smtClean="0">
                <a:sym typeface="Wingdings"/>
              </a:rPr>
              <a:t> l</a:t>
            </a:r>
            <a:r>
              <a:rPr lang="en-US" sz="2000" baseline="30000" dirty="0" smtClean="0">
                <a:sym typeface="Wingdings"/>
              </a:rPr>
              <a:t>-</a:t>
            </a:r>
            <a:r>
              <a:rPr lang="en-US" sz="2000" dirty="0" smtClean="0">
                <a:sym typeface="Wingdings"/>
              </a:rPr>
              <a:t> </a:t>
            </a:r>
            <a:r>
              <a:rPr lang="en-US" sz="2000" dirty="0" smtClean="0"/>
              <a:t> all the heavy particles of the SM enter as virtual particles in the Feynman diagrams</a:t>
            </a:r>
            <a:endParaRPr lang="en-US" sz="2000" dirty="0"/>
          </a:p>
        </p:txBody>
      </p:sp>
    </p:spTree>
    <p:extLst>
      <p:ext uri="{BB962C8B-B14F-4D97-AF65-F5344CB8AC3E}">
        <p14:creationId xmlns:p14="http://schemas.microsoft.com/office/powerpoint/2010/main" val="3542164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38</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b="-11896"/>
          <a:stretch/>
        </p:blipFill>
        <p:spPr>
          <a:xfrm>
            <a:off x="0" y="965200"/>
            <a:ext cx="9144000" cy="6043620"/>
          </a:xfrm>
          <a:prstGeom prst="rect">
            <a:avLst/>
          </a:prstGeom>
        </p:spPr>
      </p:pic>
      <p:sp>
        <p:nvSpPr>
          <p:cNvPr id="2" name="TextBox 1"/>
          <p:cNvSpPr txBox="1"/>
          <p:nvPr/>
        </p:nvSpPr>
        <p:spPr>
          <a:xfrm>
            <a:off x="1422400" y="355600"/>
            <a:ext cx="1456267" cy="523220"/>
          </a:xfrm>
          <a:prstGeom prst="rect">
            <a:avLst/>
          </a:prstGeom>
          <a:noFill/>
        </p:spPr>
        <p:txBody>
          <a:bodyPr wrap="square" rtlCol="0">
            <a:spAutoFit/>
          </a:bodyPr>
          <a:lstStyle/>
          <a:p>
            <a:r>
              <a:rPr lang="en-US" sz="2800" dirty="0" err="1" smtClean="0"/>
              <a:t>LHCb</a:t>
            </a:r>
            <a:r>
              <a:rPr lang="en-US" sz="2800" dirty="0" smtClean="0"/>
              <a:t> </a:t>
            </a:r>
            <a:endParaRPr lang="en-US" sz="2800" dirty="0"/>
          </a:p>
        </p:txBody>
      </p:sp>
      <p:sp>
        <p:nvSpPr>
          <p:cNvPr id="3" name="TextBox 2"/>
          <p:cNvSpPr txBox="1"/>
          <p:nvPr/>
        </p:nvSpPr>
        <p:spPr>
          <a:xfrm>
            <a:off x="6400800" y="441980"/>
            <a:ext cx="1303867" cy="523220"/>
          </a:xfrm>
          <a:prstGeom prst="rect">
            <a:avLst/>
          </a:prstGeom>
          <a:noFill/>
        </p:spPr>
        <p:txBody>
          <a:bodyPr wrap="square" rtlCol="0">
            <a:spAutoFit/>
          </a:bodyPr>
          <a:lstStyle/>
          <a:p>
            <a:r>
              <a:rPr lang="en-US" sz="2800" dirty="0" smtClean="0"/>
              <a:t>CMS</a:t>
            </a:r>
            <a:endParaRPr lang="en-US" sz="2800" dirty="0"/>
          </a:p>
        </p:txBody>
      </p:sp>
    </p:spTree>
    <p:extLst>
      <p:ext uri="{BB962C8B-B14F-4D97-AF65-F5344CB8AC3E}">
        <p14:creationId xmlns:p14="http://schemas.microsoft.com/office/powerpoint/2010/main" val="15253135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39</a:t>
            </a:fld>
            <a:endParaRPr lang="en-US"/>
          </a:p>
        </p:txBody>
      </p:sp>
      <p:pic>
        <p:nvPicPr>
          <p:cNvPr id="2" name="Picture 1"/>
          <p:cNvPicPr>
            <a:picLocks noChangeAspect="1"/>
          </p:cNvPicPr>
          <p:nvPr/>
        </p:nvPicPr>
        <p:blipFill>
          <a:blip r:embed="rId2"/>
          <a:stretch>
            <a:fillRect/>
          </a:stretch>
        </p:blipFill>
        <p:spPr>
          <a:xfrm>
            <a:off x="0" y="0"/>
            <a:ext cx="9144000" cy="5381037"/>
          </a:xfrm>
          <a:prstGeom prst="rect">
            <a:avLst/>
          </a:prstGeom>
        </p:spPr>
      </p:pic>
      <p:sp>
        <p:nvSpPr>
          <p:cNvPr id="3" name="TextBox 2"/>
          <p:cNvSpPr txBox="1"/>
          <p:nvPr/>
        </p:nvSpPr>
        <p:spPr>
          <a:xfrm>
            <a:off x="1374588" y="5609377"/>
            <a:ext cx="6230470" cy="584776"/>
          </a:xfrm>
          <a:prstGeom prst="rect">
            <a:avLst/>
          </a:prstGeom>
          <a:noFill/>
        </p:spPr>
        <p:txBody>
          <a:bodyPr wrap="square" rtlCol="0">
            <a:spAutoFit/>
          </a:bodyPr>
          <a:lstStyle/>
          <a:p>
            <a:r>
              <a:rPr lang="en-US" sz="3200" dirty="0" smtClean="0"/>
              <a:t>Published in Nature: June 4, 2015</a:t>
            </a:r>
            <a:endParaRPr lang="en-US" sz="3200" dirty="0"/>
          </a:p>
        </p:txBody>
      </p:sp>
      <p:sp>
        <p:nvSpPr>
          <p:cNvPr id="5" name="Rectangle 4"/>
          <p:cNvSpPr/>
          <p:nvPr/>
        </p:nvSpPr>
        <p:spPr>
          <a:xfrm>
            <a:off x="1058098" y="749157"/>
            <a:ext cx="1708746" cy="369332"/>
          </a:xfrm>
          <a:prstGeom prst="rect">
            <a:avLst/>
          </a:prstGeom>
        </p:spPr>
        <p:txBody>
          <a:bodyPr wrap="none">
            <a:spAutoFit/>
          </a:bodyPr>
          <a:lstStyle/>
          <a:p>
            <a:r>
              <a:rPr lang="en-US" dirty="0"/>
              <a:t>arXiv:1411.4413</a:t>
            </a:r>
          </a:p>
        </p:txBody>
      </p:sp>
    </p:spTree>
    <p:extLst>
      <p:ext uri="{BB962C8B-B14F-4D97-AF65-F5344CB8AC3E}">
        <p14:creationId xmlns:p14="http://schemas.microsoft.com/office/powerpoint/2010/main" val="37598463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04800" y="120520"/>
            <a:ext cx="8458200" cy="838200"/>
          </a:xfrm>
        </p:spPr>
        <p:txBody>
          <a:bodyPr/>
          <a:lstStyle/>
          <a:p>
            <a:r>
              <a:rPr lang="en-US" i="1" dirty="0">
                <a:solidFill>
                  <a:srgbClr val="FF0000"/>
                </a:solidFill>
              </a:rPr>
              <a:t>Three Angles: (</a:t>
            </a:r>
            <a:r>
              <a:rPr lang="en-US" i="1" dirty="0">
                <a:solidFill>
                  <a:srgbClr val="FF0000"/>
                </a:solidFill>
                <a:cs typeface="Times New Roman" charset="0"/>
              </a:rPr>
              <a:t>φ</a:t>
            </a:r>
            <a:r>
              <a:rPr lang="en-US" i="1" baseline="-25000" dirty="0">
                <a:solidFill>
                  <a:srgbClr val="FF0000"/>
                </a:solidFill>
                <a:cs typeface="Times New Roman" charset="0"/>
              </a:rPr>
              <a:t>1</a:t>
            </a:r>
            <a:r>
              <a:rPr lang="en-US" i="1" dirty="0">
                <a:solidFill>
                  <a:srgbClr val="FF0000"/>
                </a:solidFill>
                <a:cs typeface="Times New Roman" charset="0"/>
              </a:rPr>
              <a:t>,φ</a:t>
            </a:r>
            <a:r>
              <a:rPr lang="en-US" i="1" baseline="-25000" dirty="0">
                <a:solidFill>
                  <a:srgbClr val="FF0000"/>
                </a:solidFill>
                <a:cs typeface="Times New Roman" charset="0"/>
              </a:rPr>
              <a:t>2</a:t>
            </a:r>
            <a:r>
              <a:rPr lang="en-US" i="1" dirty="0">
                <a:solidFill>
                  <a:srgbClr val="FF0000"/>
                </a:solidFill>
                <a:cs typeface="Times New Roman" charset="0"/>
              </a:rPr>
              <a:t>,φ</a:t>
            </a:r>
            <a:r>
              <a:rPr lang="en-US" i="1" baseline="-25000" dirty="0">
                <a:solidFill>
                  <a:srgbClr val="FF0000"/>
                </a:solidFill>
                <a:cs typeface="Times New Roman" charset="0"/>
              </a:rPr>
              <a:t>3</a:t>
            </a:r>
            <a:r>
              <a:rPr lang="en-US" i="1" dirty="0">
                <a:solidFill>
                  <a:srgbClr val="FF0000"/>
                </a:solidFill>
                <a:cs typeface="Times New Roman" charset="0"/>
              </a:rPr>
              <a:t>) </a:t>
            </a:r>
            <a:r>
              <a:rPr lang="en-US" i="1" dirty="0">
                <a:solidFill>
                  <a:schemeClr val="tx1"/>
                </a:solidFill>
                <a:cs typeface="Times New Roman" charset="0"/>
              </a:rPr>
              <a:t>or </a:t>
            </a:r>
            <a:r>
              <a:rPr lang="en-US" sz="4000" dirty="0">
                <a:solidFill>
                  <a:schemeClr val="tx1"/>
                </a:solidFill>
              </a:rPr>
              <a:t>(</a:t>
            </a:r>
            <a:r>
              <a:rPr lang="en-US" sz="4000" dirty="0">
                <a:solidFill>
                  <a:schemeClr val="tx1"/>
                </a:solidFill>
                <a:cs typeface="Times New Roman" charset="0"/>
              </a:rPr>
              <a:t>β, α, </a:t>
            </a:r>
            <a:r>
              <a:rPr lang="en-US" sz="4000" dirty="0" err="1">
                <a:solidFill>
                  <a:schemeClr val="tx1"/>
                </a:solidFill>
                <a:cs typeface="Times New Roman" charset="0"/>
              </a:rPr>
              <a:t>γ</a:t>
            </a:r>
            <a:r>
              <a:rPr lang="en-US" sz="4000" dirty="0">
                <a:solidFill>
                  <a:schemeClr val="tx1"/>
                </a:solidFill>
                <a:cs typeface="Times New Roman" charset="0"/>
              </a:rPr>
              <a:t>)</a:t>
            </a:r>
          </a:p>
        </p:txBody>
      </p:sp>
      <p:pic>
        <p:nvPicPr>
          <p:cNvPr id="97283" name="Picture 3" descr="unitarity-triangle"/>
          <p:cNvPicPr>
            <a:picLocks noGrp="1" noChangeAspect="1" noChangeArrowheads="1"/>
          </p:cNvPicPr>
          <p:nvPr>
            <p:ph type="chart" idx="1"/>
          </p:nvPr>
        </p:nvPicPr>
        <p:blipFill>
          <a:blip r:embed="rId3" cstate="print">
            <a:extLst>
              <a:ext uri="{28A0092B-C50C-407E-A947-70E740481C1C}">
                <a14:useLocalDpi xmlns:a14="http://schemas.microsoft.com/office/drawing/2010/main"/>
              </a:ext>
            </a:extLst>
          </a:blip>
          <a:srcRect l="30220" t="41296" r="31282" b="35333"/>
          <a:stretch>
            <a:fillRect/>
          </a:stretch>
        </p:blipFill>
        <p:spPr>
          <a:xfrm>
            <a:off x="381000" y="1600200"/>
            <a:ext cx="8305800" cy="3325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7284" name="Text Box 4"/>
          <p:cNvSpPr txBox="1">
            <a:spLocks noChangeArrowheads="1"/>
          </p:cNvSpPr>
          <p:nvPr/>
        </p:nvSpPr>
        <p:spPr bwMode="auto">
          <a:xfrm>
            <a:off x="6248400" y="4276463"/>
            <a:ext cx="2286000" cy="101566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dirty="0">
                <a:latin typeface="Times New Roman" charset="0"/>
              </a:rPr>
              <a:t>B</a:t>
            </a:r>
            <a:r>
              <a:rPr lang="en-US" sz="2400" baseline="30000" dirty="0">
                <a:latin typeface="Times New Roman" charset="0"/>
              </a:rPr>
              <a:t>0</a:t>
            </a:r>
            <a:r>
              <a:rPr lang="en-US" sz="2400" dirty="0">
                <a:latin typeface="Times New Roman" charset="0"/>
                <a:sym typeface="Wingdings" charset="0"/>
              </a:rPr>
              <a:t></a:t>
            </a:r>
            <a:r>
              <a:rPr lang="en-US" sz="2400" dirty="0">
                <a:latin typeface="Times New Roman" charset="0"/>
                <a:cs typeface="Times New Roman" charset="0"/>
              </a:rPr>
              <a:t>Ψ </a:t>
            </a:r>
            <a:r>
              <a:rPr lang="en-US" sz="2400" dirty="0" err="1">
                <a:latin typeface="Times New Roman" charset="0"/>
                <a:cs typeface="Times New Roman" charset="0"/>
              </a:rPr>
              <a:t>K</a:t>
            </a:r>
            <a:r>
              <a:rPr lang="en-US" sz="2400" baseline="-25000" dirty="0" err="1">
                <a:latin typeface="Times New Roman" charset="0"/>
                <a:cs typeface="Times New Roman" charset="0"/>
              </a:rPr>
              <a:t>s</a:t>
            </a:r>
            <a:r>
              <a:rPr lang="en-US" sz="2400" dirty="0" err="1">
                <a:latin typeface="Times New Roman" charset="0"/>
                <a:cs typeface="Times New Roman" charset="0"/>
              </a:rPr>
              <a:t>,Ψ</a:t>
            </a:r>
            <a:r>
              <a:rPr lang="en-US" sz="2400" dirty="0">
                <a:latin typeface="Times New Roman" charset="0"/>
                <a:cs typeface="Times New Roman" charset="0"/>
              </a:rPr>
              <a:t> </a:t>
            </a:r>
            <a:r>
              <a:rPr lang="en-US" sz="2400" dirty="0" smtClean="0">
                <a:latin typeface="Times New Roman" charset="0"/>
                <a:cs typeface="Times New Roman" charset="0"/>
              </a:rPr>
              <a:t>K</a:t>
            </a:r>
            <a:r>
              <a:rPr lang="en-US" sz="2400" baseline="-25000" dirty="0" smtClean="0">
                <a:latin typeface="Times New Roman" charset="0"/>
                <a:cs typeface="Times New Roman" charset="0"/>
              </a:rPr>
              <a:t>L</a:t>
            </a:r>
            <a:r>
              <a:rPr lang="en-US" sz="2400" dirty="0">
                <a:latin typeface="Times New Roman" charset="0"/>
                <a:cs typeface="Times New Roman" charset="0"/>
              </a:rPr>
              <a:t>,</a:t>
            </a:r>
            <a:endParaRPr lang="en-US" sz="2400" baseline="-25000" dirty="0" smtClean="0">
              <a:latin typeface="Times New Roman" charset="0"/>
              <a:cs typeface="Times New Roman" charset="0"/>
            </a:endParaRPr>
          </a:p>
          <a:p>
            <a:pPr>
              <a:spcBef>
                <a:spcPct val="50000"/>
              </a:spcBef>
            </a:pPr>
            <a:r>
              <a:rPr lang="en-US" sz="2400" dirty="0" smtClean="0">
                <a:latin typeface="Times New Roman" charset="0"/>
              </a:rPr>
              <a:t>B</a:t>
            </a:r>
            <a:r>
              <a:rPr lang="en-US" sz="2400" baseline="30000" dirty="0" smtClean="0">
                <a:latin typeface="Times New Roman" charset="0"/>
              </a:rPr>
              <a:t>0</a:t>
            </a:r>
            <a:r>
              <a:rPr lang="en-US" sz="2400" dirty="0" smtClean="0">
                <a:latin typeface="Times New Roman" charset="0"/>
                <a:sym typeface="Wingdings" charset="0"/>
              </a:rPr>
              <a:t></a:t>
            </a:r>
            <a:r>
              <a:rPr lang="en-US" sz="2400" dirty="0" smtClean="0">
                <a:latin typeface="Times New Roman" charset="0"/>
                <a:cs typeface="Times New Roman" charset="0"/>
                <a:sym typeface="Wingdings" charset="0"/>
              </a:rPr>
              <a:t>D</a:t>
            </a:r>
            <a:r>
              <a:rPr lang="en-US" sz="2400" baseline="30000" dirty="0" smtClean="0">
                <a:latin typeface="Times New Roman" charset="0"/>
                <a:cs typeface="Times New Roman" charset="0"/>
                <a:sym typeface="Wingdings" charset="0"/>
              </a:rPr>
              <a:t>(*)0</a:t>
            </a:r>
            <a:r>
              <a:rPr lang="en-US" sz="2400" dirty="0" smtClean="0">
                <a:latin typeface="Times New Roman" charset="0"/>
                <a:cs typeface="Times New Roman" charset="0"/>
              </a:rPr>
              <a:t> h</a:t>
            </a:r>
            <a:r>
              <a:rPr lang="en-US" sz="2400" baseline="30000" dirty="0" smtClean="0">
                <a:latin typeface="Times New Roman" charset="0"/>
                <a:cs typeface="Times New Roman" charset="0"/>
              </a:rPr>
              <a:t>0</a:t>
            </a:r>
            <a:endParaRPr lang="en-US" sz="2400" dirty="0">
              <a:latin typeface="Times New Roman" charset="0"/>
            </a:endParaRPr>
          </a:p>
        </p:txBody>
      </p:sp>
      <p:sp>
        <p:nvSpPr>
          <p:cNvPr id="97285" name="Oval 5"/>
          <p:cNvSpPr>
            <a:spLocks noChangeArrowheads="1"/>
          </p:cNvSpPr>
          <p:nvPr/>
        </p:nvSpPr>
        <p:spPr bwMode="auto">
          <a:xfrm>
            <a:off x="5839012" y="4183530"/>
            <a:ext cx="2590800" cy="11218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86" name="Text Box 6"/>
          <p:cNvSpPr txBox="1">
            <a:spLocks noChangeArrowheads="1"/>
          </p:cNvSpPr>
          <p:nvPr/>
        </p:nvSpPr>
        <p:spPr bwMode="auto">
          <a:xfrm>
            <a:off x="381000" y="46482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B</a:t>
            </a:r>
            <a:r>
              <a:rPr lang="en-US" sz="2400" baseline="30000">
                <a:latin typeface="Times New Roman" charset="0"/>
              </a:rPr>
              <a:t>- </a:t>
            </a:r>
            <a:r>
              <a:rPr lang="en-US" sz="2400">
                <a:latin typeface="Times New Roman" charset="0"/>
                <a:sym typeface="Wingdings" charset="0"/>
              </a:rPr>
              <a:t></a:t>
            </a:r>
            <a:r>
              <a:rPr lang="en-US" sz="2400">
                <a:latin typeface="Times New Roman" charset="0"/>
              </a:rPr>
              <a:t>D</a:t>
            </a:r>
            <a:r>
              <a:rPr lang="en-US" sz="2400" baseline="-25000">
                <a:latin typeface="Times New Roman" charset="0"/>
              </a:rPr>
              <a:t>CP</a:t>
            </a:r>
            <a:r>
              <a:rPr lang="en-US" sz="2400">
                <a:latin typeface="Times New Roman" charset="0"/>
              </a:rPr>
              <a:t> K</a:t>
            </a:r>
            <a:r>
              <a:rPr lang="en-US" sz="2400" baseline="30000">
                <a:latin typeface="Times New Roman" charset="0"/>
              </a:rPr>
              <a:t>-</a:t>
            </a:r>
            <a:endParaRPr lang="en-US" sz="2400">
              <a:latin typeface="Times New Roman" charset="0"/>
            </a:endParaRPr>
          </a:p>
        </p:txBody>
      </p:sp>
      <p:sp>
        <p:nvSpPr>
          <p:cNvPr id="97287" name="Rectangle 7"/>
          <p:cNvSpPr>
            <a:spLocks noChangeArrowheads="1"/>
          </p:cNvSpPr>
          <p:nvPr/>
        </p:nvSpPr>
        <p:spPr bwMode="auto">
          <a:xfrm>
            <a:off x="304800" y="4572000"/>
            <a:ext cx="1752600" cy="60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88" name="Text Box 8"/>
          <p:cNvSpPr txBox="1">
            <a:spLocks noChangeArrowheads="1"/>
          </p:cNvSpPr>
          <p:nvPr/>
        </p:nvSpPr>
        <p:spPr bwMode="auto">
          <a:xfrm>
            <a:off x="2667000" y="12192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B</a:t>
            </a:r>
            <a:r>
              <a:rPr lang="en-US" sz="2400" baseline="30000">
                <a:latin typeface="Times New Roman" charset="0"/>
              </a:rPr>
              <a:t>0 </a:t>
            </a:r>
            <a:r>
              <a:rPr lang="en-US" sz="2400">
                <a:latin typeface="Times New Roman" charset="0"/>
                <a:sym typeface="Wingdings" charset="0"/>
              </a:rPr>
              <a:t></a:t>
            </a:r>
            <a:r>
              <a:rPr lang="en-US" sz="2400">
                <a:latin typeface="Times New Roman" charset="0"/>
              </a:rPr>
              <a:t> </a:t>
            </a:r>
            <a:r>
              <a:rPr lang="en-US" sz="2400">
                <a:latin typeface="Times New Roman" charset="0"/>
                <a:cs typeface="Times New Roman" charset="0"/>
              </a:rPr>
              <a:t>π</a:t>
            </a:r>
            <a:r>
              <a:rPr lang="en-US" sz="2400" baseline="30000">
                <a:latin typeface="Times New Roman" charset="0"/>
                <a:cs typeface="Times New Roman" charset="0"/>
              </a:rPr>
              <a:t>-</a:t>
            </a:r>
            <a:r>
              <a:rPr lang="en-US" sz="2400">
                <a:latin typeface="Times New Roman" charset="0"/>
                <a:cs typeface="Times New Roman" charset="0"/>
              </a:rPr>
              <a:t> π</a:t>
            </a:r>
            <a:r>
              <a:rPr lang="en-US" sz="2400" baseline="30000">
                <a:latin typeface="Times New Roman" charset="0"/>
                <a:cs typeface="Times New Roman" charset="0"/>
              </a:rPr>
              <a:t>+</a:t>
            </a:r>
            <a:endParaRPr lang="en-US" sz="2400">
              <a:latin typeface="Times New Roman" charset="0"/>
              <a:sym typeface="Symbol" charset="0"/>
            </a:endParaRPr>
          </a:p>
        </p:txBody>
      </p:sp>
      <p:sp>
        <p:nvSpPr>
          <p:cNvPr id="97289" name="Oval 9"/>
          <p:cNvSpPr>
            <a:spLocks noChangeArrowheads="1"/>
          </p:cNvSpPr>
          <p:nvPr/>
        </p:nvSpPr>
        <p:spPr bwMode="auto">
          <a:xfrm>
            <a:off x="2057400" y="1143000"/>
            <a:ext cx="2819400" cy="685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0" name="AutoShape 10"/>
          <p:cNvSpPr>
            <a:spLocks noChangeArrowheads="1"/>
          </p:cNvSpPr>
          <p:nvPr/>
        </p:nvSpPr>
        <p:spPr bwMode="auto">
          <a:xfrm>
            <a:off x="6705600" y="3754866"/>
            <a:ext cx="228600" cy="609600"/>
          </a:xfrm>
          <a:prstGeom prst="upArrow">
            <a:avLst>
              <a:gd name="adj1" fmla="val 50000"/>
              <a:gd name="adj2" fmla="val 6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1" name="AutoShape 11"/>
          <p:cNvSpPr>
            <a:spLocks noChangeArrowheads="1"/>
          </p:cNvSpPr>
          <p:nvPr/>
        </p:nvSpPr>
        <p:spPr bwMode="auto">
          <a:xfrm>
            <a:off x="3200400" y="1752600"/>
            <a:ext cx="304800" cy="914400"/>
          </a:xfrm>
          <a:prstGeom prst="downArrow">
            <a:avLst>
              <a:gd name="adj1" fmla="val 50000"/>
              <a:gd name="adj2" fmla="val 75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2" name="AutoShape 12"/>
          <p:cNvSpPr>
            <a:spLocks noChangeArrowheads="1"/>
          </p:cNvSpPr>
          <p:nvPr/>
        </p:nvSpPr>
        <p:spPr bwMode="auto">
          <a:xfrm>
            <a:off x="1524000" y="3733800"/>
            <a:ext cx="381000" cy="838200"/>
          </a:xfrm>
          <a:prstGeom prst="upArrow">
            <a:avLst>
              <a:gd name="adj1" fmla="val 50000"/>
              <a:gd name="adj2" fmla="val 5500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3" name="Text Box 13"/>
          <p:cNvSpPr txBox="1">
            <a:spLocks noChangeArrowheads="1"/>
          </p:cNvSpPr>
          <p:nvPr/>
        </p:nvSpPr>
        <p:spPr bwMode="auto">
          <a:xfrm>
            <a:off x="762000" y="5305425"/>
            <a:ext cx="7848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dirty="0"/>
              <a:t>Big </a:t>
            </a:r>
            <a:r>
              <a:rPr lang="en-US" sz="2400" dirty="0" smtClean="0"/>
              <a:t>Questions: </a:t>
            </a:r>
            <a:r>
              <a:rPr lang="en-US" sz="2400" i="1" dirty="0">
                <a:solidFill>
                  <a:srgbClr val="3366FF"/>
                </a:solidFill>
              </a:rPr>
              <a:t>Are determinations of angles consistent with determinations of the sides of the triangle ?</a:t>
            </a:r>
            <a:r>
              <a:rPr lang="en-US" sz="2400" dirty="0">
                <a:solidFill>
                  <a:srgbClr val="3366FF"/>
                </a:solidFill>
              </a:rPr>
              <a:t> </a:t>
            </a:r>
            <a:r>
              <a:rPr lang="en-US" sz="2400" i="1" dirty="0">
                <a:solidFill>
                  <a:srgbClr val="3366FF"/>
                </a:solidFill>
              </a:rPr>
              <a:t>Are angle determinations from </a:t>
            </a:r>
            <a:r>
              <a:rPr lang="en-US" sz="2400" i="1" dirty="0">
                <a:solidFill>
                  <a:srgbClr val="FF0000"/>
                </a:solidFill>
              </a:rPr>
              <a:t>loop </a:t>
            </a:r>
            <a:r>
              <a:rPr lang="en-US" sz="2400" i="1" dirty="0">
                <a:solidFill>
                  <a:srgbClr val="3366FF"/>
                </a:solidFill>
              </a:rPr>
              <a:t>and </a:t>
            </a:r>
            <a:r>
              <a:rPr lang="en-US" sz="2400" i="1" dirty="0">
                <a:solidFill>
                  <a:srgbClr val="FF0000"/>
                </a:solidFill>
              </a:rPr>
              <a:t>tree</a:t>
            </a:r>
            <a:r>
              <a:rPr lang="en-US" sz="2400" i="1" dirty="0">
                <a:solidFill>
                  <a:srgbClr val="3366FF"/>
                </a:solidFill>
              </a:rPr>
              <a:t> decays consistent ? </a:t>
            </a:r>
          </a:p>
        </p:txBody>
      </p:sp>
      <p:sp>
        <p:nvSpPr>
          <p:cNvPr id="97294" name="Text Box 14"/>
          <p:cNvSpPr txBox="1">
            <a:spLocks noChangeArrowheads="1"/>
          </p:cNvSpPr>
          <p:nvPr/>
        </p:nvSpPr>
        <p:spPr bwMode="auto">
          <a:xfrm>
            <a:off x="5334000" y="1143000"/>
            <a:ext cx="3581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i="1"/>
              <a:t>Unitarity implies that the weak couplings and phases form a triangle in the </a:t>
            </a:r>
            <a:r>
              <a:rPr lang="en-US" sz="2400" i="1">
                <a:solidFill>
                  <a:srgbClr val="FF0000"/>
                </a:solidFill>
              </a:rPr>
              <a:t>complex plane</a:t>
            </a:r>
            <a:r>
              <a:rPr lang="en-US" sz="2400" i="1"/>
              <a:t>.</a:t>
            </a:r>
          </a:p>
        </p:txBody>
      </p:sp>
      <p:sp>
        <p:nvSpPr>
          <p:cNvPr id="2" name="TextBox 1"/>
          <p:cNvSpPr txBox="1"/>
          <p:nvPr/>
        </p:nvSpPr>
        <p:spPr>
          <a:xfrm>
            <a:off x="2057400" y="4484018"/>
            <a:ext cx="2654388" cy="646331"/>
          </a:xfrm>
          <a:prstGeom prst="rect">
            <a:avLst/>
          </a:prstGeom>
          <a:noFill/>
        </p:spPr>
        <p:txBody>
          <a:bodyPr wrap="square" rtlCol="0">
            <a:spAutoFit/>
          </a:bodyPr>
          <a:lstStyle/>
          <a:p>
            <a:r>
              <a:rPr lang="en-US" dirty="0" smtClean="0"/>
              <a:t>Recent </a:t>
            </a:r>
            <a:r>
              <a:rPr lang="en-US" dirty="0" err="1" smtClean="0"/>
              <a:t>LHCb</a:t>
            </a:r>
            <a:r>
              <a:rPr lang="en-US" dirty="0" smtClean="0"/>
              <a:t> results on CPV in </a:t>
            </a:r>
            <a:r>
              <a:rPr lang="en-US" dirty="0" err="1" smtClean="0"/>
              <a:t>B</a:t>
            </a:r>
            <a:r>
              <a:rPr lang="en-US" baseline="-25000" dirty="0" err="1" smtClean="0"/>
              <a:t>s</a:t>
            </a:r>
            <a:r>
              <a:rPr lang="en-US" dirty="0" err="1" smtClean="0">
                <a:sym typeface="Wingdings"/>
              </a:rPr>
              <a:t>D</a:t>
            </a:r>
            <a:r>
              <a:rPr lang="en-US" baseline="-25000" dirty="0" err="1" smtClean="0">
                <a:sym typeface="Wingdings"/>
              </a:rPr>
              <a:t>S</a:t>
            </a:r>
            <a:r>
              <a:rPr lang="en-US" baseline="30000" dirty="0" smtClean="0">
                <a:sym typeface="Wingdings"/>
              </a:rPr>
              <a:t>-(*)</a:t>
            </a:r>
            <a:r>
              <a:rPr lang="en-US" baseline="-25000" dirty="0" smtClean="0">
                <a:sym typeface="Wingdings"/>
              </a:rPr>
              <a:t> </a:t>
            </a:r>
            <a:r>
              <a:rPr lang="en-US" dirty="0" smtClean="0">
                <a:sym typeface="Wingdings"/>
              </a:rPr>
              <a:t>K</a:t>
            </a:r>
            <a:r>
              <a:rPr lang="en-US" baseline="30000" dirty="0" smtClean="0">
                <a:sym typeface="Wingdings"/>
              </a:rPr>
              <a:t>+</a:t>
            </a:r>
            <a:r>
              <a:rPr lang="en-US" dirty="0" smtClean="0">
                <a:sym typeface="Wingdings"/>
              </a:rPr>
              <a:t> </a:t>
            </a:r>
            <a:endParaRPr lang="en-US" dirty="0"/>
          </a:p>
        </p:txBody>
      </p:sp>
      <p:sp>
        <p:nvSpPr>
          <p:cNvPr id="4" name="Slide Number Placeholder 3"/>
          <p:cNvSpPr>
            <a:spLocks noGrp="1"/>
          </p:cNvSpPr>
          <p:nvPr>
            <p:ph type="sldNum" sz="quarter" idx="12"/>
          </p:nvPr>
        </p:nvSpPr>
        <p:spPr/>
        <p:txBody>
          <a:bodyPr/>
          <a:lstStyle/>
          <a:p>
            <a:fld id="{8A7BBD36-3257-8E4A-8984-B9E452B60DAC}" type="slidenum">
              <a:rPr lang="en-US" smtClean="0"/>
              <a:pPr/>
              <a:t>4</a:t>
            </a:fld>
            <a:endParaRPr lang="en-US"/>
          </a:p>
        </p:txBody>
      </p:sp>
      <p:sp>
        <p:nvSpPr>
          <p:cNvPr id="3" name="Rectangle 2"/>
          <p:cNvSpPr/>
          <p:nvPr/>
        </p:nvSpPr>
        <p:spPr>
          <a:xfrm>
            <a:off x="76200" y="958720"/>
            <a:ext cx="1981200" cy="646331"/>
          </a:xfrm>
          <a:prstGeom prst="rect">
            <a:avLst/>
          </a:prstGeom>
        </p:spPr>
        <p:txBody>
          <a:bodyPr wrap="square">
            <a:spAutoFit/>
          </a:bodyPr>
          <a:lstStyle/>
          <a:p>
            <a:r>
              <a:rPr lang="en-US" dirty="0" smtClean="0"/>
              <a:t>Recent </a:t>
            </a:r>
            <a:r>
              <a:rPr lang="en-US" dirty="0"/>
              <a:t>Belle result </a:t>
            </a:r>
            <a:r>
              <a:rPr lang="en-US" dirty="0" smtClean="0"/>
              <a:t>on </a:t>
            </a:r>
            <a:r>
              <a:rPr lang="en-US" dirty="0" err="1" smtClean="0"/>
              <a:t>B</a:t>
            </a:r>
            <a:r>
              <a:rPr lang="en-US" dirty="0" err="1">
                <a:sym typeface="Wingdings"/>
              </a:rPr>
              <a:t>ρ</a:t>
            </a:r>
            <a:r>
              <a:rPr lang="en-US" baseline="30000" dirty="0">
                <a:sym typeface="Wingdings"/>
              </a:rPr>
              <a:t>+</a:t>
            </a:r>
            <a:r>
              <a:rPr lang="en-US" dirty="0">
                <a:sym typeface="Wingdings"/>
              </a:rPr>
              <a:t> </a:t>
            </a:r>
            <a:r>
              <a:rPr lang="en-US" dirty="0" err="1">
                <a:sym typeface="Wingdings"/>
              </a:rPr>
              <a:t>ρ</a:t>
            </a:r>
            <a:r>
              <a:rPr lang="en-US" baseline="30000" dirty="0">
                <a:sym typeface="Wingdings"/>
              </a:rPr>
              <a:t>-</a:t>
            </a:r>
            <a:r>
              <a:rPr lang="en-US" dirty="0"/>
              <a:t> </a:t>
            </a:r>
          </a:p>
        </p:txBody>
      </p:sp>
    </p:spTree>
    <p:extLst>
      <p:ext uri="{BB962C8B-B14F-4D97-AF65-F5344CB8AC3E}">
        <p14:creationId xmlns:p14="http://schemas.microsoft.com/office/powerpoint/2010/main" val="125419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7283"/>
                                        </p:tgtEl>
                                        <p:attrNameLst>
                                          <p:attrName>style.visibility</p:attrName>
                                        </p:attrNameLst>
                                      </p:cBhvr>
                                      <p:to>
                                        <p:strVal val="visible"/>
                                      </p:to>
                                    </p:set>
                                    <p:anim calcmode="lin" valueType="num">
                                      <p:cBhvr additive="base">
                                        <p:cTn id="11" dur="500" fill="hold"/>
                                        <p:tgtEl>
                                          <p:spTgt spid="97283"/>
                                        </p:tgtEl>
                                        <p:attrNameLst>
                                          <p:attrName>ppt_x</p:attrName>
                                        </p:attrNameLst>
                                      </p:cBhvr>
                                      <p:tavLst>
                                        <p:tav tm="0">
                                          <p:val>
                                            <p:strVal val="#ppt_x"/>
                                          </p:val>
                                        </p:tav>
                                        <p:tav tm="100000">
                                          <p:val>
                                            <p:strVal val="#ppt_x"/>
                                          </p:val>
                                        </p:tav>
                                      </p:tavLst>
                                    </p:anim>
                                    <p:anim calcmode="lin" valueType="num">
                                      <p:cBhvr additive="base">
                                        <p:cTn id="12" dur="500" fill="hold"/>
                                        <p:tgtEl>
                                          <p:spTgt spid="9728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2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72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72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728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728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728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728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7293"/>
                                        </p:tgtEl>
                                        <p:attrNameLst>
                                          <p:attrName>style.visibility</p:attrName>
                                        </p:attrNameLst>
                                      </p:cBhvr>
                                      <p:to>
                                        <p:strVal val="visible"/>
                                      </p:to>
                                    </p:set>
                                    <p:anim calcmode="lin" valueType="num">
                                      <p:cBhvr additive="base">
                                        <p:cTn id="49" dur="1000" fill="hold"/>
                                        <p:tgtEl>
                                          <p:spTgt spid="97293"/>
                                        </p:tgtEl>
                                        <p:attrNameLst>
                                          <p:attrName>ppt_x</p:attrName>
                                        </p:attrNameLst>
                                      </p:cBhvr>
                                      <p:tavLst>
                                        <p:tav tm="0">
                                          <p:val>
                                            <p:strVal val="#ppt_x"/>
                                          </p:val>
                                        </p:tav>
                                        <p:tav tm="100000">
                                          <p:val>
                                            <p:strVal val="#ppt_x"/>
                                          </p:val>
                                        </p:tav>
                                      </p:tavLst>
                                    </p:anim>
                                    <p:anim calcmode="lin" valueType="num">
                                      <p:cBhvr additive="base">
                                        <p:cTn id="50" dur="1000" fill="hold"/>
                                        <p:tgtEl>
                                          <p:spTgt spid="97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0" grpId="0" animBg="1"/>
      <p:bldP spid="97291" grpId="0" animBg="1"/>
      <p:bldP spid="97292" grpId="0" animBg="1"/>
      <p:bldP spid="97293" grpId="0"/>
      <p:bldP spid="9729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40</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t="-94"/>
          <a:stretch/>
        </p:blipFill>
        <p:spPr>
          <a:xfrm>
            <a:off x="0" y="548640"/>
            <a:ext cx="9144000" cy="1252728"/>
          </a:xfrm>
          <a:prstGeom prst="rect">
            <a:avLst/>
          </a:prstGeom>
        </p:spPr>
      </p:pic>
      <p:pic>
        <p:nvPicPr>
          <p:cNvPr id="6" name="Picture 5"/>
          <p:cNvPicPr>
            <a:picLocks noChangeAspect="1"/>
          </p:cNvPicPr>
          <p:nvPr/>
        </p:nvPicPr>
        <p:blipFill>
          <a:blip r:embed="rId3"/>
          <a:stretch>
            <a:fillRect/>
          </a:stretch>
        </p:blipFill>
        <p:spPr>
          <a:xfrm>
            <a:off x="2864224" y="3121212"/>
            <a:ext cx="6146800" cy="2514600"/>
          </a:xfrm>
          <a:prstGeom prst="rect">
            <a:avLst/>
          </a:prstGeom>
        </p:spPr>
      </p:pic>
      <p:pic>
        <p:nvPicPr>
          <p:cNvPr id="7" name="Picture 6"/>
          <p:cNvPicPr>
            <a:picLocks noChangeAspect="1"/>
          </p:cNvPicPr>
          <p:nvPr/>
        </p:nvPicPr>
        <p:blipFill>
          <a:blip r:embed="rId4"/>
          <a:stretch>
            <a:fillRect/>
          </a:stretch>
        </p:blipFill>
        <p:spPr>
          <a:xfrm>
            <a:off x="0" y="3045012"/>
            <a:ext cx="2692400" cy="2590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34536" y="3307155"/>
            <a:ext cx="541020" cy="41529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45780" y="3307155"/>
            <a:ext cx="541020" cy="415290"/>
          </a:xfrm>
          <a:prstGeom prst="rect">
            <a:avLst/>
          </a:prstGeom>
        </p:spPr>
      </p:pic>
      <p:cxnSp>
        <p:nvCxnSpPr>
          <p:cNvPr id="11" name="Straight Connector 10"/>
          <p:cNvCxnSpPr/>
          <p:nvPr/>
        </p:nvCxnSpPr>
        <p:spPr>
          <a:xfrm flipV="1">
            <a:off x="0" y="3091330"/>
            <a:ext cx="9144000" cy="44824"/>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97753" y="6261766"/>
            <a:ext cx="8313271" cy="461665"/>
          </a:xfrm>
          <a:prstGeom prst="rect">
            <a:avLst/>
          </a:prstGeom>
          <a:noFill/>
        </p:spPr>
        <p:txBody>
          <a:bodyPr wrap="square" rtlCol="0">
            <a:spAutoFit/>
          </a:bodyPr>
          <a:lstStyle/>
          <a:p>
            <a:r>
              <a:rPr lang="en-US" sz="2400" dirty="0" smtClean="0">
                <a:solidFill>
                  <a:srgbClr val="FF0000"/>
                </a:solidFill>
              </a:rPr>
              <a:t>Complementarity [</a:t>
            </a:r>
            <a:r>
              <a:rPr lang="en-US" sz="2400" i="1" dirty="0" smtClean="0"/>
              <a:t>uses</a:t>
            </a:r>
            <a:r>
              <a:rPr lang="en-US" sz="2400" i="1" dirty="0" smtClean="0">
                <a:solidFill>
                  <a:srgbClr val="FF0000"/>
                </a:solidFill>
              </a:rPr>
              <a:t> and </a:t>
            </a:r>
            <a:r>
              <a:rPr lang="en-US" sz="2400" i="1" dirty="0" smtClean="0"/>
              <a:t>requires</a:t>
            </a:r>
            <a:r>
              <a:rPr lang="en-US" sz="2400" i="1" dirty="0" smtClean="0">
                <a:solidFill>
                  <a:srgbClr val="FF0000"/>
                </a:solidFill>
              </a:rPr>
              <a:t> Upsilon(5S) data</a:t>
            </a:r>
            <a:r>
              <a:rPr lang="en-US" sz="2400" dirty="0" smtClean="0">
                <a:solidFill>
                  <a:srgbClr val="FF0000"/>
                </a:solidFill>
              </a:rPr>
              <a:t>]</a:t>
            </a:r>
            <a:endParaRPr lang="en-US" sz="2400" dirty="0">
              <a:solidFill>
                <a:srgbClr val="FF0000"/>
              </a:solidFill>
            </a:endParaRPr>
          </a:p>
        </p:txBody>
      </p:sp>
      <p:sp>
        <p:nvSpPr>
          <p:cNvPr id="2" name="TextBox 1"/>
          <p:cNvSpPr txBox="1"/>
          <p:nvPr/>
        </p:nvSpPr>
        <p:spPr>
          <a:xfrm>
            <a:off x="1830035" y="5635812"/>
            <a:ext cx="4058769" cy="461665"/>
          </a:xfrm>
          <a:prstGeom prst="rect">
            <a:avLst/>
          </a:prstGeom>
          <a:noFill/>
        </p:spPr>
        <p:txBody>
          <a:bodyPr wrap="square" rtlCol="0">
            <a:spAutoFit/>
          </a:bodyPr>
          <a:lstStyle/>
          <a:p>
            <a:r>
              <a:rPr lang="en-US" sz="2400" dirty="0" smtClean="0">
                <a:latin typeface="Times New Roman"/>
                <a:cs typeface="Times New Roman"/>
              </a:rPr>
              <a:t>BF (</a:t>
            </a:r>
            <a:r>
              <a:rPr lang="en-US" sz="2400" dirty="0" err="1" smtClean="0">
                <a:latin typeface="Times New Roman"/>
                <a:cs typeface="Times New Roman"/>
              </a:rPr>
              <a:t>B</a:t>
            </a:r>
            <a:r>
              <a:rPr lang="en-US" sz="2400" baseline="-25000" dirty="0" err="1" smtClean="0">
                <a:latin typeface="Times New Roman"/>
                <a:cs typeface="Times New Roman"/>
              </a:rPr>
              <a:t>s</a:t>
            </a:r>
            <a:r>
              <a:rPr lang="en-US" sz="2400" dirty="0" err="1" smtClean="0">
                <a:latin typeface="Times New Roman"/>
                <a:cs typeface="Times New Roman"/>
                <a:sym typeface="Wingdings"/>
              </a:rPr>
              <a:t>γγ</a:t>
            </a:r>
            <a:r>
              <a:rPr lang="en-US" sz="2400" dirty="0" smtClean="0">
                <a:latin typeface="Times New Roman"/>
                <a:cs typeface="Times New Roman"/>
                <a:sym typeface="Wingdings"/>
              </a:rPr>
              <a:t>)</a:t>
            </a:r>
            <a:r>
              <a:rPr lang="en-US" sz="2400" dirty="0" smtClean="0">
                <a:latin typeface="Times New Roman"/>
                <a:cs typeface="Times New Roman"/>
              </a:rPr>
              <a:t>   &lt;3.1 x 10</a:t>
            </a:r>
            <a:r>
              <a:rPr lang="en-US" sz="2400" baseline="30000" dirty="0" smtClean="0">
                <a:latin typeface="Times New Roman"/>
                <a:cs typeface="Times New Roman"/>
              </a:rPr>
              <a:t>-6</a:t>
            </a:r>
            <a:endParaRPr lang="en-US" sz="2400" dirty="0">
              <a:latin typeface="Times New Roman"/>
              <a:cs typeface="Times New Roman"/>
            </a:endParaRPr>
          </a:p>
        </p:txBody>
      </p:sp>
      <p:sp>
        <p:nvSpPr>
          <p:cNvPr id="3" name="TextBox 2"/>
          <p:cNvSpPr txBox="1"/>
          <p:nvPr/>
        </p:nvSpPr>
        <p:spPr>
          <a:xfrm>
            <a:off x="38697" y="2106706"/>
            <a:ext cx="8972327" cy="707886"/>
          </a:xfrm>
          <a:prstGeom prst="rect">
            <a:avLst/>
          </a:prstGeom>
          <a:noFill/>
        </p:spPr>
        <p:txBody>
          <a:bodyPr wrap="square" rtlCol="0">
            <a:spAutoFit/>
          </a:bodyPr>
          <a:lstStyle/>
          <a:p>
            <a:r>
              <a:rPr lang="en-US" sz="2000" dirty="0" smtClean="0"/>
              <a:t>Combining evidence from two LHC experiments (</a:t>
            </a:r>
            <a:r>
              <a:rPr lang="en-US" sz="2000" dirty="0" err="1" smtClean="0"/>
              <a:t>LHCb</a:t>
            </a:r>
            <a:r>
              <a:rPr lang="en-US" sz="2000" dirty="0" smtClean="0"/>
              <a:t> and CMS), </a:t>
            </a:r>
            <a:r>
              <a:rPr lang="en-US" sz="2000" dirty="0" err="1" smtClean="0"/>
              <a:t>B</a:t>
            </a:r>
            <a:r>
              <a:rPr lang="en-US" sz="2000" baseline="-25000" dirty="0" err="1" smtClean="0"/>
              <a:t>s</a:t>
            </a:r>
            <a:r>
              <a:rPr lang="en-US" sz="2000" dirty="0" err="1" smtClean="0">
                <a:sym typeface="Wingdings"/>
              </a:rPr>
              <a:t>μ</a:t>
            </a:r>
            <a:r>
              <a:rPr lang="en-US" sz="2000" baseline="30000" dirty="0" smtClean="0">
                <a:sym typeface="Wingdings"/>
              </a:rPr>
              <a:t>+</a:t>
            </a:r>
            <a:r>
              <a:rPr lang="en-US" sz="2000" dirty="0" smtClean="0">
                <a:sym typeface="Wingdings"/>
              </a:rPr>
              <a:t> μ</a:t>
            </a:r>
            <a:r>
              <a:rPr lang="en-US" sz="2000" baseline="30000" dirty="0" smtClean="0">
                <a:sym typeface="Wingdings"/>
              </a:rPr>
              <a:t>-</a:t>
            </a:r>
            <a:r>
              <a:rPr lang="en-US" sz="2000" dirty="0" smtClean="0">
                <a:sym typeface="Wingdings"/>
              </a:rPr>
              <a:t> is </a:t>
            </a:r>
            <a:r>
              <a:rPr lang="en-US" sz="2000" i="1" u="sng" dirty="0" smtClean="0">
                <a:sym typeface="Wingdings"/>
              </a:rPr>
              <a:t>observed</a:t>
            </a:r>
            <a:r>
              <a:rPr lang="en-US" sz="2000" dirty="0" smtClean="0">
                <a:sym typeface="Wingdings"/>
              </a:rPr>
              <a:t> with 6.2σ significance. The corresponding </a:t>
            </a:r>
            <a:r>
              <a:rPr lang="en-US" sz="2000" dirty="0" err="1" smtClean="0">
                <a:sym typeface="Wingdings"/>
              </a:rPr>
              <a:t>B</a:t>
            </a:r>
            <a:r>
              <a:rPr lang="en-US" sz="2000" baseline="-25000" dirty="0" err="1" smtClean="0">
                <a:sym typeface="Wingdings"/>
              </a:rPr>
              <a:t>d</a:t>
            </a:r>
            <a:r>
              <a:rPr lang="en-US" sz="2000" baseline="-25000" dirty="0" smtClean="0">
                <a:sym typeface="Wingdings"/>
              </a:rPr>
              <a:t> </a:t>
            </a:r>
            <a:r>
              <a:rPr lang="en-US" sz="2000" dirty="0" smtClean="0">
                <a:sym typeface="Wingdings"/>
              </a:rPr>
              <a:t>decay is not clearly seen yet.</a:t>
            </a:r>
            <a:endParaRPr lang="en-US" sz="2000" dirty="0"/>
          </a:p>
        </p:txBody>
      </p:sp>
      <p:pic>
        <p:nvPicPr>
          <p:cNvPr id="13" name="Picture 12"/>
          <p:cNvPicPr>
            <a:picLocks noChangeAspect="1"/>
          </p:cNvPicPr>
          <p:nvPr/>
        </p:nvPicPr>
        <p:blipFill>
          <a:blip r:embed="rId6"/>
          <a:stretch>
            <a:fillRect/>
          </a:stretch>
        </p:blipFill>
        <p:spPr>
          <a:xfrm>
            <a:off x="5890895" y="-38100"/>
            <a:ext cx="1324610" cy="1173480"/>
          </a:xfrm>
          <a:prstGeom prst="rect">
            <a:avLst/>
          </a:prstGeom>
        </p:spPr>
      </p:pic>
      <p:sp>
        <p:nvSpPr>
          <p:cNvPr id="10" name="TextBox 9"/>
          <p:cNvSpPr txBox="1"/>
          <p:nvPr/>
        </p:nvSpPr>
        <p:spPr>
          <a:xfrm>
            <a:off x="5963510" y="1135380"/>
            <a:ext cx="582706" cy="707886"/>
          </a:xfrm>
          <a:prstGeom prst="rect">
            <a:avLst/>
          </a:prstGeom>
          <a:noFill/>
        </p:spPr>
        <p:txBody>
          <a:bodyPr wrap="square" rtlCol="0">
            <a:spAutoFit/>
          </a:bodyPr>
          <a:lstStyle/>
          <a:p>
            <a:r>
              <a:rPr lang="en-US" sz="4000" dirty="0" smtClean="0"/>
              <a:t>?</a:t>
            </a:r>
            <a:endParaRPr lang="en-US" sz="4000" dirty="0"/>
          </a:p>
        </p:txBody>
      </p:sp>
      <p:sp>
        <p:nvSpPr>
          <p:cNvPr id="14" name="Rectangle 13"/>
          <p:cNvSpPr/>
          <p:nvPr/>
        </p:nvSpPr>
        <p:spPr>
          <a:xfrm>
            <a:off x="5890895" y="5451146"/>
            <a:ext cx="3268330" cy="646331"/>
          </a:xfrm>
          <a:prstGeom prst="rect">
            <a:avLst/>
          </a:prstGeom>
        </p:spPr>
        <p:txBody>
          <a:bodyPr wrap="none">
            <a:spAutoFit/>
          </a:bodyPr>
          <a:lstStyle/>
          <a:p>
            <a:r>
              <a:rPr lang="en-US" dirty="0" smtClean="0"/>
              <a:t>D. </a:t>
            </a:r>
            <a:r>
              <a:rPr lang="en-US" dirty="0" err="1" smtClean="0"/>
              <a:t>Dutta</a:t>
            </a:r>
            <a:r>
              <a:rPr lang="en-US" dirty="0" smtClean="0"/>
              <a:t> et al (Belle)</a:t>
            </a:r>
          </a:p>
          <a:p>
            <a:r>
              <a:rPr lang="en-US" dirty="0" smtClean="0"/>
              <a:t>Phys</a:t>
            </a:r>
            <a:r>
              <a:rPr lang="en-US" dirty="0"/>
              <a:t>. Rev. D 91, 011101(</a:t>
            </a:r>
            <a:r>
              <a:rPr lang="en-US" dirty="0" smtClean="0"/>
              <a:t>R), 2015 </a:t>
            </a:r>
            <a:endParaRPr lang="en-US" dirty="0"/>
          </a:p>
        </p:txBody>
      </p:sp>
    </p:spTree>
    <p:extLst>
      <p:ext uri="{BB962C8B-B14F-4D97-AF65-F5344CB8AC3E}">
        <p14:creationId xmlns:p14="http://schemas.microsoft.com/office/powerpoint/2010/main" val="3304853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53259" y="2053107"/>
            <a:ext cx="4661778" cy="3112285"/>
          </a:xfrm>
          <a:prstGeom prst="rect">
            <a:avLst/>
          </a:prstGeom>
        </p:spPr>
      </p:pic>
      <p:sp>
        <p:nvSpPr>
          <p:cNvPr id="9" name="TextBox 8"/>
          <p:cNvSpPr txBox="1"/>
          <p:nvPr/>
        </p:nvSpPr>
        <p:spPr>
          <a:xfrm>
            <a:off x="2205659" y="911411"/>
            <a:ext cx="5050119" cy="646331"/>
          </a:xfrm>
          <a:prstGeom prst="rect">
            <a:avLst/>
          </a:prstGeom>
          <a:noFill/>
        </p:spPr>
        <p:txBody>
          <a:bodyPr wrap="square" rtlCol="0">
            <a:spAutoFit/>
          </a:bodyPr>
          <a:lstStyle/>
          <a:p>
            <a:r>
              <a:rPr lang="en-US" sz="3600" dirty="0" smtClean="0"/>
              <a:t>Red Hot Flavor Physics</a:t>
            </a:r>
            <a:endParaRPr lang="en-US" sz="3600" dirty="0"/>
          </a:p>
        </p:txBody>
      </p:sp>
    </p:spTree>
    <p:extLst>
      <p:ext uri="{BB962C8B-B14F-4D97-AF65-F5344CB8AC3E}">
        <p14:creationId xmlns:p14="http://schemas.microsoft.com/office/powerpoint/2010/main" val="32355798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1295400" y="0"/>
            <a:ext cx="662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i="1" u="sng">
                <a:latin typeface="Times New Roman" charset="0"/>
              </a:rPr>
              <a:t>High Energy Physics History: finding </a:t>
            </a:r>
            <a:r>
              <a:rPr lang="en-US" sz="3200" i="1" u="sng">
                <a:solidFill>
                  <a:srgbClr val="FF0000"/>
                </a:solidFill>
                <a:latin typeface="Times New Roman" charset="0"/>
              </a:rPr>
              <a:t>NP</a:t>
            </a:r>
            <a:r>
              <a:rPr lang="en-US" sz="3200" i="1" u="sng">
                <a:latin typeface="Times New Roman" charset="0"/>
              </a:rPr>
              <a:t> in A</a:t>
            </a:r>
            <a:r>
              <a:rPr lang="en-US" sz="3200" i="1" u="sng" baseline="-25000">
                <a:latin typeface="Times New Roman" charset="0"/>
              </a:rPr>
              <a:t>FB </a:t>
            </a:r>
            <a:r>
              <a:rPr lang="en-US" sz="3200" i="1" u="sng">
                <a:latin typeface="Times New Roman" charset="0"/>
              </a:rPr>
              <a:t>(using interference)</a:t>
            </a:r>
          </a:p>
        </p:txBody>
      </p:sp>
      <p:sp>
        <p:nvSpPr>
          <p:cNvPr id="30724" name="Text Box 4"/>
          <p:cNvSpPr txBox="1">
            <a:spLocks noChangeArrowheads="1"/>
          </p:cNvSpPr>
          <p:nvPr/>
        </p:nvSpPr>
        <p:spPr bwMode="auto">
          <a:xfrm>
            <a:off x="1143000" y="5303838"/>
            <a:ext cx="70866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i="1" dirty="0">
                <a:latin typeface="Times New Roman" charset="0"/>
              </a:rPr>
              <a:t>Conclusion: There is a Z </a:t>
            </a:r>
            <a:r>
              <a:rPr lang="en-US" sz="2800" i="1" dirty="0" smtClean="0">
                <a:latin typeface="Times New Roman" charset="0"/>
              </a:rPr>
              <a:t>boson at </a:t>
            </a:r>
            <a:r>
              <a:rPr lang="en-US" sz="2800" i="1" dirty="0">
                <a:latin typeface="Times New Roman" charset="0"/>
              </a:rPr>
              <a:t>higher energy even though colliders of the time did not have enough  </a:t>
            </a:r>
            <a:r>
              <a:rPr lang="en-US" sz="2800" i="1" dirty="0" smtClean="0">
                <a:latin typeface="Times New Roman" charset="0"/>
              </a:rPr>
              <a:t>      to </a:t>
            </a:r>
            <a:r>
              <a:rPr lang="en-US" sz="2800" i="1" dirty="0">
                <a:latin typeface="Times New Roman" charset="0"/>
              </a:rPr>
              <a:t>produce it</a:t>
            </a:r>
          </a:p>
        </p:txBody>
      </p:sp>
      <p:graphicFrame>
        <p:nvGraphicFramePr>
          <p:cNvPr id="30725" name="Object 5"/>
          <p:cNvGraphicFramePr>
            <a:graphicFrameLocks noChangeAspect="1"/>
          </p:cNvGraphicFramePr>
          <p:nvPr>
            <p:extLst>
              <p:ext uri="{D42A27DB-BD31-4B8C-83A1-F6EECF244321}">
                <p14:modId xmlns:p14="http://schemas.microsoft.com/office/powerpoint/2010/main" val="1487796236"/>
              </p:ext>
            </p:extLst>
          </p:nvPr>
        </p:nvGraphicFramePr>
        <p:xfrm>
          <a:off x="2401047" y="6219825"/>
          <a:ext cx="457200" cy="457200"/>
        </p:xfrm>
        <a:graphic>
          <a:graphicData uri="http://schemas.openxmlformats.org/presentationml/2006/ole">
            <mc:AlternateContent xmlns:mc="http://schemas.openxmlformats.org/markup-compatibility/2006">
              <mc:Choice xmlns:v="urn:schemas-microsoft-com:vml" Requires="v">
                <p:oleObj spid="_x0000_s5890" name="Equation" r:id="rId4" imgW="228600" imgH="228600" progId="Equation.DSMT4">
                  <p:embed/>
                </p:oleObj>
              </mc:Choice>
              <mc:Fallback>
                <p:oleObj name="Equation" r:id="rId4" imgW="2286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1047" y="6219825"/>
                        <a:ext cx="457200" cy="457200"/>
                      </a:xfrm>
                      <a:prstGeom prst="rect">
                        <a:avLst/>
                      </a:prstGeom>
                      <a:noFill/>
                      <a:ln>
                        <a:noFill/>
                      </a:ln>
                      <a:effectLst/>
                      <a:extLst/>
                    </p:spPr>
                  </p:pic>
                </p:oleObj>
              </mc:Fallback>
            </mc:AlternateContent>
          </a:graphicData>
        </a:graphic>
      </p:graphicFrame>
      <p:pic>
        <p:nvPicPr>
          <p:cNvPr id="2" name="Picture 1" descr="AFB_theory_petra.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89444" y="1171388"/>
            <a:ext cx="3600450" cy="3600450"/>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1560" y="1066800"/>
            <a:ext cx="3776535" cy="4126173"/>
          </a:xfrm>
          <a:prstGeom prst="rect">
            <a:avLst/>
          </a:prstGeom>
        </p:spPr>
      </p:pic>
      <p:pic>
        <p:nvPicPr>
          <p:cNvPr id="7"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36705" y="1171388"/>
            <a:ext cx="3737162"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3547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t="27541" b="50288"/>
          <a:stretch>
            <a:fillRect/>
          </a:stretch>
        </p:blipFill>
        <p:spPr bwMode="auto">
          <a:xfrm>
            <a:off x="547688" y="2590800"/>
            <a:ext cx="8596312" cy="1219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pic>
      <p:sp>
        <p:nvSpPr>
          <p:cNvPr id="31747" name="Rectangle 3"/>
          <p:cNvSpPr>
            <a:spLocks noChangeArrowheads="1"/>
          </p:cNvSpPr>
          <p:nvPr/>
        </p:nvSpPr>
        <p:spPr bwMode="auto">
          <a:xfrm>
            <a:off x="5284788" y="3373438"/>
            <a:ext cx="3884612" cy="3206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spAutoFit/>
          </a:bodyPr>
          <a:lstStyle/>
          <a:p>
            <a:pPr algn="ctr" eaLnBrk="0" hangingPunct="0"/>
            <a:r>
              <a:rPr kumimoji="1" lang="en-US" altLang="zh-TW" sz="1500">
                <a:solidFill>
                  <a:schemeClr val="tx2"/>
                </a:solidFill>
                <a:cs typeface="Arial Unicode MS" charset="0"/>
              </a:rPr>
              <a:t>Ali, Mannel, Morozumi, PLB273, 505 (1991)</a:t>
            </a:r>
          </a:p>
        </p:txBody>
      </p:sp>
      <p:pic>
        <p:nvPicPr>
          <p:cNvPr id="31748" name="Picture 4" descr="bsll_feynma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9200" y="3733800"/>
            <a:ext cx="6481763" cy="2301875"/>
          </a:xfrm>
          <a:prstGeom prst="rect">
            <a:avLst/>
          </a:prstGeom>
          <a:noFill/>
          <a:extLst>
            <a:ext uri="{909E8E84-426E-40dd-AFC4-6F175D3DCCD1}">
              <a14:hiddenFill xmlns:a14="http://schemas.microsoft.com/office/drawing/2010/main">
                <a:solidFill>
                  <a:srgbClr val="FFFFFF"/>
                </a:solidFill>
              </a14:hiddenFill>
            </a:ext>
          </a:extLst>
        </p:spPr>
      </p:pic>
      <p:sp>
        <p:nvSpPr>
          <p:cNvPr id="31749" name="Text Box 5"/>
          <p:cNvSpPr txBox="1">
            <a:spLocks noChangeArrowheads="1"/>
          </p:cNvSpPr>
          <p:nvPr/>
        </p:nvSpPr>
        <p:spPr bwMode="auto">
          <a:xfrm>
            <a:off x="457200" y="6035675"/>
            <a:ext cx="815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Note that all the heavy particles of the SM (W, Z, top) enter in</a:t>
            </a:r>
            <a:r>
              <a:rPr lang="en-US" sz="2000">
                <a:latin typeface="Times New Roman" charset="0"/>
              </a:rPr>
              <a:t> </a:t>
            </a:r>
            <a:r>
              <a:rPr lang="en-US" sz="2400">
                <a:latin typeface="Times New Roman" charset="0"/>
              </a:rPr>
              <a:t>this decay.</a:t>
            </a:r>
          </a:p>
        </p:txBody>
      </p:sp>
      <p:sp>
        <p:nvSpPr>
          <p:cNvPr id="31750" name="Oval 6"/>
          <p:cNvSpPr>
            <a:spLocks noChangeArrowheads="1"/>
          </p:cNvSpPr>
          <p:nvPr/>
        </p:nvSpPr>
        <p:spPr bwMode="auto">
          <a:xfrm>
            <a:off x="2362200" y="4419600"/>
            <a:ext cx="990600" cy="381000"/>
          </a:xfrm>
          <a:prstGeom prst="ellipse">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1" name="Text Box 7"/>
          <p:cNvSpPr txBox="1">
            <a:spLocks noChangeArrowheads="1"/>
          </p:cNvSpPr>
          <p:nvPr/>
        </p:nvSpPr>
        <p:spPr bwMode="auto">
          <a:xfrm>
            <a:off x="2286000" y="0"/>
            <a:ext cx="480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4000">
                <a:latin typeface="Times New Roman" charset="0"/>
              </a:rPr>
              <a:t>A</a:t>
            </a:r>
            <a:r>
              <a:rPr lang="en-US" sz="4000" baseline="-25000">
                <a:latin typeface="Times New Roman" charset="0"/>
              </a:rPr>
              <a:t>FB</a:t>
            </a:r>
            <a:r>
              <a:rPr lang="en-US" sz="4000">
                <a:latin typeface="Times New Roman" charset="0"/>
              </a:rPr>
              <a:t>(B</a:t>
            </a:r>
            <a:r>
              <a:rPr lang="en-US" sz="4000">
                <a:latin typeface="Times New Roman" charset="0"/>
                <a:sym typeface="Wingdings" charset="0"/>
              </a:rPr>
              <a:t>K</a:t>
            </a:r>
            <a:r>
              <a:rPr lang="en-US" sz="4000" baseline="30000">
                <a:latin typeface="Times New Roman" charset="0"/>
                <a:sym typeface="Wingdings" charset="0"/>
              </a:rPr>
              <a:t>*</a:t>
            </a:r>
            <a:r>
              <a:rPr lang="en-US" sz="4000">
                <a:latin typeface="Times New Roman" charset="0"/>
                <a:sym typeface="Wingdings" charset="0"/>
              </a:rPr>
              <a:t>l</a:t>
            </a:r>
            <a:r>
              <a:rPr lang="en-US" sz="4000" baseline="30000">
                <a:latin typeface="Times New Roman" charset="0"/>
                <a:sym typeface="Wingdings" charset="0"/>
              </a:rPr>
              <a:t>+</a:t>
            </a:r>
            <a:r>
              <a:rPr lang="en-US" sz="4000">
                <a:latin typeface="Times New Roman" charset="0"/>
                <a:sym typeface="Wingdings" charset="0"/>
              </a:rPr>
              <a:t>l</a:t>
            </a:r>
            <a:r>
              <a:rPr lang="en-US" sz="4000" baseline="30000">
                <a:latin typeface="Times New Roman" charset="0"/>
                <a:sym typeface="Wingdings" charset="0"/>
              </a:rPr>
              <a:t>-</a:t>
            </a:r>
            <a:r>
              <a:rPr lang="en-US" sz="4000">
                <a:latin typeface="Times New Roman" charset="0"/>
                <a:sym typeface="Wingdings" charset="0"/>
              </a:rPr>
              <a:t>)(q</a:t>
            </a:r>
            <a:r>
              <a:rPr lang="en-US" sz="4000" baseline="30000">
                <a:latin typeface="Times New Roman" charset="0"/>
                <a:sym typeface="Wingdings" charset="0"/>
              </a:rPr>
              <a:t>2</a:t>
            </a:r>
            <a:r>
              <a:rPr lang="en-US" sz="4000">
                <a:latin typeface="Times New Roman" charset="0"/>
                <a:sym typeface="Wingdings" charset="0"/>
              </a:rPr>
              <a:t>)</a:t>
            </a:r>
            <a:endParaRPr lang="en-US" sz="4000">
              <a:latin typeface="Times New Roman" charset="0"/>
            </a:endParaRPr>
          </a:p>
        </p:txBody>
      </p:sp>
      <p:grpSp>
        <p:nvGrpSpPr>
          <p:cNvPr id="31752" name="Group 130"/>
          <p:cNvGrpSpPr>
            <a:grpSpLocks/>
          </p:cNvGrpSpPr>
          <p:nvPr/>
        </p:nvGrpSpPr>
        <p:grpSpPr bwMode="auto">
          <a:xfrm>
            <a:off x="4876800" y="1066800"/>
            <a:ext cx="2073275" cy="1322388"/>
            <a:chOff x="3303" y="2750"/>
            <a:chExt cx="2066" cy="1318"/>
          </a:xfrm>
        </p:grpSpPr>
        <p:sp>
          <p:nvSpPr>
            <p:cNvPr id="31753" name="Line 131"/>
            <p:cNvSpPr>
              <a:spLocks noChangeShapeType="1"/>
            </p:cNvSpPr>
            <p:nvPr/>
          </p:nvSpPr>
          <p:spPr bwMode="auto">
            <a:xfrm>
              <a:off x="4286" y="3431"/>
              <a:ext cx="726" cy="181"/>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4" name="Line 132"/>
            <p:cNvSpPr>
              <a:spLocks noChangeShapeType="1"/>
            </p:cNvSpPr>
            <p:nvPr/>
          </p:nvSpPr>
          <p:spPr bwMode="auto">
            <a:xfrm>
              <a:off x="3560" y="3249"/>
              <a:ext cx="726" cy="18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5" name="Text Box 133"/>
            <p:cNvSpPr txBox="1">
              <a:spLocks noChangeArrowheads="1"/>
            </p:cNvSpPr>
            <p:nvPr/>
          </p:nvSpPr>
          <p:spPr bwMode="auto">
            <a:xfrm>
              <a:off x="3303" y="3082"/>
              <a:ext cx="33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0000"/>
                  </a:solidFill>
                  <a:latin typeface="Times New Roman" charset="0"/>
                  <a:ea typeface="MS PGothic" charset="0"/>
                  <a:cs typeface="MS PGothic" charset="0"/>
                </a:rPr>
                <a:t>B</a:t>
              </a:r>
            </a:p>
          </p:txBody>
        </p:sp>
        <p:sp>
          <p:nvSpPr>
            <p:cNvPr id="31756" name="Text Box 134"/>
            <p:cNvSpPr txBox="1">
              <a:spLocks noChangeArrowheads="1"/>
            </p:cNvSpPr>
            <p:nvPr/>
          </p:nvSpPr>
          <p:spPr bwMode="auto">
            <a:xfrm>
              <a:off x="4958" y="3522"/>
              <a:ext cx="41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FF00"/>
                  </a:solidFill>
                  <a:latin typeface="Times New Roman" charset="0"/>
                  <a:ea typeface="MS PGothic" charset="0"/>
                  <a:cs typeface="MS PGothic" charset="0"/>
                </a:rPr>
                <a:t>K</a:t>
              </a:r>
              <a:r>
                <a:rPr kumimoji="1" lang="en-US" altLang="ja-JP" b="1" i="1" baseline="30000">
                  <a:solidFill>
                    <a:srgbClr val="00FF00"/>
                  </a:solidFill>
                  <a:latin typeface="Times New Roman" charset="0"/>
                  <a:ea typeface="MS PGothic" charset="0"/>
                  <a:cs typeface="MS PGothic" charset="0"/>
                </a:rPr>
                <a:t>*</a:t>
              </a:r>
            </a:p>
          </p:txBody>
        </p:sp>
        <p:sp>
          <p:nvSpPr>
            <p:cNvPr id="31757" name="Line 135"/>
            <p:cNvSpPr>
              <a:spLocks noChangeShapeType="1"/>
            </p:cNvSpPr>
            <p:nvPr/>
          </p:nvSpPr>
          <p:spPr bwMode="auto">
            <a:xfrm flipV="1">
              <a:off x="4286" y="2932"/>
              <a:ext cx="635" cy="499"/>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Line 136"/>
            <p:cNvSpPr>
              <a:spLocks noChangeShapeType="1"/>
            </p:cNvSpPr>
            <p:nvPr/>
          </p:nvSpPr>
          <p:spPr bwMode="auto">
            <a:xfrm flipV="1">
              <a:off x="3651" y="3431"/>
              <a:ext cx="635" cy="499"/>
            </a:xfrm>
            <a:prstGeom prst="line">
              <a:avLst/>
            </a:prstGeom>
            <a:noFill/>
            <a:ln w="5715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759" name="Text Box 137"/>
            <p:cNvSpPr txBox="1">
              <a:spLocks noChangeArrowheads="1"/>
            </p:cNvSpPr>
            <p:nvPr/>
          </p:nvSpPr>
          <p:spPr bwMode="auto">
            <a:xfrm>
              <a:off x="4958" y="2750"/>
              <a:ext cx="33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6600"/>
                  </a:solidFill>
                  <a:latin typeface="HGS行書体" charset="0"/>
                  <a:ea typeface="HGS行書体" charset="0"/>
                  <a:cs typeface="HGS行書体" charset="0"/>
                </a:rPr>
                <a:t>l</a:t>
              </a:r>
              <a:r>
                <a:rPr kumimoji="1" lang="en-US" altLang="ja-JP" b="1" i="1" baseline="30000">
                  <a:solidFill>
                    <a:srgbClr val="FF6600"/>
                  </a:solidFill>
                  <a:latin typeface="Symbol" charset="0"/>
                  <a:ea typeface="HGS行書体" charset="0"/>
                  <a:cs typeface="HGS行書体" charset="0"/>
                </a:rPr>
                <a:t>-</a:t>
              </a:r>
            </a:p>
          </p:txBody>
        </p:sp>
        <p:sp>
          <p:nvSpPr>
            <p:cNvPr id="31760" name="Text Box 138"/>
            <p:cNvSpPr txBox="1">
              <a:spLocks noChangeArrowheads="1"/>
            </p:cNvSpPr>
            <p:nvPr/>
          </p:nvSpPr>
          <p:spPr bwMode="auto">
            <a:xfrm>
              <a:off x="3347" y="3703"/>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00FF"/>
                  </a:solidFill>
                  <a:latin typeface="HGS行書体" charset="0"/>
                  <a:ea typeface="HGS行書体" charset="0"/>
                  <a:cs typeface="HGS行書体" charset="0"/>
                </a:rPr>
                <a:t>l</a:t>
              </a:r>
              <a:r>
                <a:rPr kumimoji="1" lang="en-US" altLang="ja-JP" b="1" i="1" baseline="30000">
                  <a:solidFill>
                    <a:srgbClr val="0000FF"/>
                  </a:solidFill>
                  <a:latin typeface="Symbol" charset="0"/>
                  <a:ea typeface="HGS行書体" charset="0"/>
                  <a:cs typeface="HGS行書体" charset="0"/>
                </a:rPr>
                <a:t>+</a:t>
              </a:r>
            </a:p>
          </p:txBody>
        </p:sp>
        <p:sp>
          <p:nvSpPr>
            <p:cNvPr id="31761" name="Arc 139"/>
            <p:cNvSpPr>
              <a:spLocks/>
            </p:cNvSpPr>
            <p:nvPr/>
          </p:nvSpPr>
          <p:spPr bwMode="auto">
            <a:xfrm rot="3362053">
              <a:off x="4390" y="3277"/>
              <a:ext cx="226" cy="273"/>
            </a:xfrm>
            <a:custGeom>
              <a:avLst/>
              <a:gdLst>
                <a:gd name="T0" fmla="*/ 0 w 17937"/>
                <a:gd name="T1" fmla="*/ 0 h 21600"/>
                <a:gd name="T2" fmla="*/ 3 w 17937"/>
                <a:gd name="T3" fmla="*/ 2 h 21600"/>
                <a:gd name="T4" fmla="*/ 0 w 17937"/>
                <a:gd name="T5" fmla="*/ 3 h 21600"/>
                <a:gd name="T6" fmla="*/ 0 60000 65536"/>
                <a:gd name="T7" fmla="*/ 0 60000 65536"/>
                <a:gd name="T8" fmla="*/ 0 60000 65536"/>
                <a:gd name="T9" fmla="*/ 0 w 17937"/>
                <a:gd name="T10" fmla="*/ 0 h 21600"/>
                <a:gd name="T11" fmla="*/ 17937 w 17937"/>
                <a:gd name="T12" fmla="*/ 21600 h 21600"/>
              </a:gdLst>
              <a:ahLst/>
              <a:cxnLst>
                <a:cxn ang="T6">
                  <a:pos x="T0" y="T1"/>
                </a:cxn>
                <a:cxn ang="T7">
                  <a:pos x="T2" y="T3"/>
                </a:cxn>
                <a:cxn ang="T8">
                  <a:pos x="T4" y="T5"/>
                </a:cxn>
              </a:cxnLst>
              <a:rect l="T9" t="T10" r="T11" b="T12"/>
              <a:pathLst>
                <a:path w="17937" h="21600" fill="none" extrusionOk="0">
                  <a:moveTo>
                    <a:pt x="1" y="0"/>
                  </a:moveTo>
                  <a:cubicBezTo>
                    <a:pt x="7200" y="0"/>
                    <a:pt x="13926" y="3587"/>
                    <a:pt x="17937" y="9565"/>
                  </a:cubicBezTo>
                </a:path>
                <a:path w="17937" h="21600" stroke="0" extrusionOk="0">
                  <a:moveTo>
                    <a:pt x="1" y="0"/>
                  </a:moveTo>
                  <a:cubicBezTo>
                    <a:pt x="7200" y="0"/>
                    <a:pt x="13926" y="3587"/>
                    <a:pt x="17937" y="9565"/>
                  </a:cubicBezTo>
                  <a:lnTo>
                    <a:pt x="0" y="2160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kumimoji="1" lang="ja-JP" altLang="en-US" sz="2400">
                <a:ea typeface="MS PGothic" charset="0"/>
                <a:cs typeface="MS PGothic" charset="0"/>
              </a:endParaRPr>
            </a:p>
          </p:txBody>
        </p:sp>
        <p:sp>
          <p:nvSpPr>
            <p:cNvPr id="31762" name="Text Box 140"/>
            <p:cNvSpPr txBox="1">
              <a:spLocks noChangeArrowheads="1"/>
            </p:cNvSpPr>
            <p:nvPr/>
          </p:nvSpPr>
          <p:spPr bwMode="auto">
            <a:xfrm>
              <a:off x="4557" y="3250"/>
              <a:ext cx="30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latin typeface="Symbol" charset="0"/>
                  <a:ea typeface="MS PGothic" charset="0"/>
                  <a:cs typeface="MS PGothic" charset="0"/>
                </a:rPr>
                <a:t>q</a:t>
              </a:r>
            </a:p>
          </p:txBody>
        </p:sp>
      </p:grpSp>
      <p:grpSp>
        <p:nvGrpSpPr>
          <p:cNvPr id="31763" name="Group 142"/>
          <p:cNvGrpSpPr>
            <a:grpSpLocks/>
          </p:cNvGrpSpPr>
          <p:nvPr/>
        </p:nvGrpSpPr>
        <p:grpSpPr bwMode="auto">
          <a:xfrm>
            <a:off x="6858000" y="1066800"/>
            <a:ext cx="2127250" cy="1365250"/>
            <a:chOff x="3492" y="2477"/>
            <a:chExt cx="2070" cy="1328"/>
          </a:xfrm>
        </p:grpSpPr>
        <p:grpSp>
          <p:nvGrpSpPr>
            <p:cNvPr id="31764" name="Group 143"/>
            <p:cNvGrpSpPr>
              <a:grpSpLocks/>
            </p:cNvGrpSpPr>
            <p:nvPr/>
          </p:nvGrpSpPr>
          <p:grpSpPr bwMode="auto">
            <a:xfrm>
              <a:off x="3492" y="2477"/>
              <a:ext cx="2070" cy="1328"/>
              <a:chOff x="3290" y="2750"/>
              <a:chExt cx="2070" cy="1328"/>
            </a:xfrm>
          </p:grpSpPr>
          <p:sp>
            <p:nvSpPr>
              <p:cNvPr id="31765" name="Line 144"/>
              <p:cNvSpPr>
                <a:spLocks noChangeShapeType="1"/>
              </p:cNvSpPr>
              <p:nvPr/>
            </p:nvSpPr>
            <p:spPr bwMode="auto">
              <a:xfrm>
                <a:off x="4286" y="3431"/>
                <a:ext cx="726" cy="181"/>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6" name="Line 145"/>
              <p:cNvSpPr>
                <a:spLocks noChangeShapeType="1"/>
              </p:cNvSpPr>
              <p:nvPr/>
            </p:nvSpPr>
            <p:spPr bwMode="auto">
              <a:xfrm>
                <a:off x="3560" y="3249"/>
                <a:ext cx="726" cy="18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7" name="Text Box 146"/>
              <p:cNvSpPr txBox="1">
                <a:spLocks noChangeArrowheads="1"/>
              </p:cNvSpPr>
              <p:nvPr/>
            </p:nvSpPr>
            <p:spPr bwMode="auto">
              <a:xfrm>
                <a:off x="3290" y="3113"/>
                <a:ext cx="327"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0000"/>
                    </a:solidFill>
                    <a:latin typeface="Times New Roman" charset="0"/>
                    <a:ea typeface="MS PGothic" charset="0"/>
                    <a:cs typeface="MS PGothic" charset="0"/>
                  </a:rPr>
                  <a:t>B</a:t>
                </a:r>
              </a:p>
            </p:txBody>
          </p:sp>
          <p:sp>
            <p:nvSpPr>
              <p:cNvPr id="31768" name="Text Box 147"/>
              <p:cNvSpPr txBox="1">
                <a:spLocks noChangeArrowheads="1"/>
              </p:cNvSpPr>
              <p:nvPr/>
            </p:nvSpPr>
            <p:spPr bwMode="auto">
              <a:xfrm>
                <a:off x="4958" y="3521"/>
                <a:ext cx="402"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FF00"/>
                    </a:solidFill>
                    <a:latin typeface="Times New Roman" charset="0"/>
                    <a:ea typeface="MS PGothic" charset="0"/>
                    <a:cs typeface="MS PGothic" charset="0"/>
                  </a:rPr>
                  <a:t>K</a:t>
                </a:r>
                <a:r>
                  <a:rPr kumimoji="1" lang="en-US" altLang="ja-JP" b="1" i="1" baseline="30000">
                    <a:solidFill>
                      <a:srgbClr val="00FF00"/>
                    </a:solidFill>
                    <a:latin typeface="Times New Roman" charset="0"/>
                    <a:ea typeface="MS PGothic" charset="0"/>
                    <a:cs typeface="MS PGothic" charset="0"/>
                  </a:rPr>
                  <a:t>*</a:t>
                </a:r>
              </a:p>
            </p:txBody>
          </p:sp>
          <p:sp>
            <p:nvSpPr>
              <p:cNvPr id="31769" name="Line 148"/>
              <p:cNvSpPr>
                <a:spLocks noChangeShapeType="1"/>
              </p:cNvSpPr>
              <p:nvPr/>
            </p:nvSpPr>
            <p:spPr bwMode="auto">
              <a:xfrm flipV="1">
                <a:off x="4286" y="2932"/>
                <a:ext cx="635" cy="499"/>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0" name="Line 149"/>
              <p:cNvSpPr>
                <a:spLocks noChangeShapeType="1"/>
              </p:cNvSpPr>
              <p:nvPr/>
            </p:nvSpPr>
            <p:spPr bwMode="auto">
              <a:xfrm flipV="1">
                <a:off x="3651" y="3431"/>
                <a:ext cx="635" cy="499"/>
              </a:xfrm>
              <a:prstGeom prst="line">
                <a:avLst/>
              </a:prstGeom>
              <a:noFill/>
              <a:ln w="5715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771" name="Text Box 150"/>
              <p:cNvSpPr txBox="1">
                <a:spLocks noChangeArrowheads="1"/>
              </p:cNvSpPr>
              <p:nvPr/>
            </p:nvSpPr>
            <p:spPr bwMode="auto">
              <a:xfrm>
                <a:off x="4958" y="2750"/>
                <a:ext cx="327"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00FF"/>
                    </a:solidFill>
                    <a:latin typeface="HGS行書体" charset="0"/>
                    <a:ea typeface="HGS行書体" charset="0"/>
                    <a:cs typeface="HGS行書体" charset="0"/>
                  </a:rPr>
                  <a:t>l</a:t>
                </a:r>
                <a:r>
                  <a:rPr kumimoji="1" lang="en-US" altLang="ja-JP" b="1" i="1" baseline="30000">
                    <a:solidFill>
                      <a:srgbClr val="0000FF"/>
                    </a:solidFill>
                    <a:latin typeface="Symbol" charset="0"/>
                    <a:ea typeface="HGS行書体" charset="0"/>
                    <a:cs typeface="HGS行書体" charset="0"/>
                  </a:rPr>
                  <a:t>+</a:t>
                </a:r>
              </a:p>
            </p:txBody>
          </p:sp>
          <p:sp>
            <p:nvSpPr>
              <p:cNvPr id="31772" name="Text Box 151"/>
              <p:cNvSpPr txBox="1">
                <a:spLocks noChangeArrowheads="1"/>
              </p:cNvSpPr>
              <p:nvPr/>
            </p:nvSpPr>
            <p:spPr bwMode="auto">
              <a:xfrm>
                <a:off x="3380" y="3721"/>
                <a:ext cx="327"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3300"/>
                    </a:solidFill>
                    <a:latin typeface="HGS行書体" charset="0"/>
                    <a:ea typeface="HGS行書体" charset="0"/>
                    <a:cs typeface="HGS行書体" charset="0"/>
                  </a:rPr>
                  <a:t>l</a:t>
                </a:r>
                <a:r>
                  <a:rPr kumimoji="1" lang="en-US" altLang="ja-JP" b="1" i="1" baseline="30000">
                    <a:solidFill>
                      <a:srgbClr val="FF3300"/>
                    </a:solidFill>
                    <a:latin typeface="Symbol" charset="0"/>
                    <a:ea typeface="HGS行書体" charset="0"/>
                    <a:cs typeface="HGS行書体" charset="0"/>
                  </a:rPr>
                  <a:t>-</a:t>
                </a:r>
              </a:p>
            </p:txBody>
          </p:sp>
          <p:sp>
            <p:nvSpPr>
              <p:cNvPr id="31773" name="Arc 152"/>
              <p:cNvSpPr>
                <a:spLocks/>
              </p:cNvSpPr>
              <p:nvPr/>
            </p:nvSpPr>
            <p:spPr bwMode="auto">
              <a:xfrm rot="3362053">
                <a:off x="4390" y="3277"/>
                <a:ext cx="226" cy="273"/>
              </a:xfrm>
              <a:custGeom>
                <a:avLst/>
                <a:gdLst>
                  <a:gd name="T0" fmla="*/ 0 w 17937"/>
                  <a:gd name="T1" fmla="*/ 0 h 21600"/>
                  <a:gd name="T2" fmla="*/ 3 w 17937"/>
                  <a:gd name="T3" fmla="*/ 2 h 21600"/>
                  <a:gd name="T4" fmla="*/ 0 w 17937"/>
                  <a:gd name="T5" fmla="*/ 3 h 21600"/>
                  <a:gd name="T6" fmla="*/ 0 60000 65536"/>
                  <a:gd name="T7" fmla="*/ 0 60000 65536"/>
                  <a:gd name="T8" fmla="*/ 0 60000 65536"/>
                  <a:gd name="T9" fmla="*/ 0 w 17937"/>
                  <a:gd name="T10" fmla="*/ 0 h 21600"/>
                  <a:gd name="T11" fmla="*/ 17937 w 17937"/>
                  <a:gd name="T12" fmla="*/ 21600 h 21600"/>
                </a:gdLst>
                <a:ahLst/>
                <a:cxnLst>
                  <a:cxn ang="T6">
                    <a:pos x="T0" y="T1"/>
                  </a:cxn>
                  <a:cxn ang="T7">
                    <a:pos x="T2" y="T3"/>
                  </a:cxn>
                  <a:cxn ang="T8">
                    <a:pos x="T4" y="T5"/>
                  </a:cxn>
                </a:cxnLst>
                <a:rect l="T9" t="T10" r="T11" b="T12"/>
                <a:pathLst>
                  <a:path w="17937" h="21600" fill="none" extrusionOk="0">
                    <a:moveTo>
                      <a:pt x="1" y="0"/>
                    </a:moveTo>
                    <a:cubicBezTo>
                      <a:pt x="7200" y="0"/>
                      <a:pt x="13926" y="3587"/>
                      <a:pt x="17937" y="9565"/>
                    </a:cubicBezTo>
                  </a:path>
                  <a:path w="17937" h="21600" stroke="0" extrusionOk="0">
                    <a:moveTo>
                      <a:pt x="1" y="0"/>
                    </a:moveTo>
                    <a:cubicBezTo>
                      <a:pt x="7200" y="0"/>
                      <a:pt x="13926" y="3587"/>
                      <a:pt x="17937" y="9565"/>
                    </a:cubicBezTo>
                    <a:lnTo>
                      <a:pt x="0" y="216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rot="10800000" vert="eaVert" wrap="none" anchor="ctr"/>
              <a:lstStyle/>
              <a:p>
                <a:endParaRPr kumimoji="1" lang="ja-JP" altLang="en-US" sz="2400">
                  <a:ea typeface="MS PGothic" charset="0"/>
                  <a:cs typeface="MS PGothic" charset="0"/>
                </a:endParaRPr>
              </a:p>
            </p:txBody>
          </p:sp>
          <p:sp>
            <p:nvSpPr>
              <p:cNvPr id="31774" name="Text Box 153"/>
              <p:cNvSpPr txBox="1">
                <a:spLocks noChangeArrowheads="1"/>
              </p:cNvSpPr>
              <p:nvPr/>
            </p:nvSpPr>
            <p:spPr bwMode="auto">
              <a:xfrm>
                <a:off x="4524" y="3243"/>
                <a:ext cx="179"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endParaRPr kumimoji="1" lang="ja-JP" b="1" i="1">
                  <a:latin typeface="Symbol" charset="0"/>
                  <a:ea typeface="MS PGothic" charset="0"/>
                  <a:cs typeface="MS PGothic" charset="0"/>
                </a:endParaRPr>
              </a:p>
            </p:txBody>
          </p:sp>
        </p:grpSp>
        <p:sp>
          <p:nvSpPr>
            <p:cNvPr id="31775" name="Freeform 154"/>
            <p:cNvSpPr>
              <a:spLocks/>
            </p:cNvSpPr>
            <p:nvPr/>
          </p:nvSpPr>
          <p:spPr bwMode="auto">
            <a:xfrm>
              <a:off x="4286" y="3203"/>
              <a:ext cx="408" cy="151"/>
            </a:xfrm>
            <a:custGeom>
              <a:avLst/>
              <a:gdLst>
                <a:gd name="T0" fmla="*/ 0 w 408"/>
                <a:gd name="T1" fmla="*/ 91 h 151"/>
                <a:gd name="T2" fmla="*/ 227 w 408"/>
                <a:gd name="T3" fmla="*/ 136 h 151"/>
                <a:gd name="T4" fmla="*/ 408 w 408"/>
                <a:gd name="T5" fmla="*/ 0 h 151"/>
                <a:gd name="T6" fmla="*/ 0 60000 65536"/>
                <a:gd name="T7" fmla="*/ 0 60000 65536"/>
                <a:gd name="T8" fmla="*/ 0 60000 65536"/>
                <a:gd name="T9" fmla="*/ 0 w 408"/>
                <a:gd name="T10" fmla="*/ 0 h 151"/>
                <a:gd name="T11" fmla="*/ 408 w 408"/>
                <a:gd name="T12" fmla="*/ 151 h 151"/>
              </a:gdLst>
              <a:ahLst/>
              <a:cxnLst>
                <a:cxn ang="T6">
                  <a:pos x="T0" y="T1"/>
                </a:cxn>
                <a:cxn ang="T7">
                  <a:pos x="T2" y="T3"/>
                </a:cxn>
                <a:cxn ang="T8">
                  <a:pos x="T4" y="T5"/>
                </a:cxn>
              </a:cxnLst>
              <a:rect l="T9" t="T10" r="T11" b="T12"/>
              <a:pathLst>
                <a:path w="408" h="151">
                  <a:moveTo>
                    <a:pt x="0" y="91"/>
                  </a:moveTo>
                  <a:cubicBezTo>
                    <a:pt x="79" y="121"/>
                    <a:pt x="159" y="151"/>
                    <a:pt x="227" y="136"/>
                  </a:cubicBezTo>
                  <a:cubicBezTo>
                    <a:pt x="295" y="121"/>
                    <a:pt x="378" y="23"/>
                    <a:pt x="408" y="0"/>
                  </a:cubicBezTo>
                </a:path>
              </a:pathLst>
            </a:cu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ja-JP" altLang="en-US" sz="2400">
                <a:ea typeface="MS PGothic" charset="0"/>
                <a:cs typeface="MS PGothic" charset="0"/>
              </a:endParaRPr>
            </a:p>
          </p:txBody>
        </p:sp>
        <p:sp>
          <p:nvSpPr>
            <p:cNvPr id="31776" name="Text Box 155"/>
            <p:cNvSpPr txBox="1">
              <a:spLocks noChangeArrowheads="1"/>
            </p:cNvSpPr>
            <p:nvPr/>
          </p:nvSpPr>
          <p:spPr bwMode="auto">
            <a:xfrm>
              <a:off x="4423" y="3339"/>
              <a:ext cx="295"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latin typeface="Symbol" charset="0"/>
                  <a:ea typeface="MS PGothic" charset="0"/>
                  <a:cs typeface="MS PGothic" charset="0"/>
                </a:rPr>
                <a:t>q</a:t>
              </a:r>
            </a:p>
          </p:txBody>
        </p:sp>
      </p:grpSp>
      <p:sp>
        <p:nvSpPr>
          <p:cNvPr id="31777" name="Text Box 33"/>
          <p:cNvSpPr txBox="1">
            <a:spLocks noChangeArrowheads="1"/>
          </p:cNvSpPr>
          <p:nvPr/>
        </p:nvSpPr>
        <p:spPr bwMode="auto">
          <a:xfrm>
            <a:off x="457200" y="1066800"/>
            <a:ext cx="419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i="1" dirty="0">
                <a:latin typeface="Times New Roman" charset="0"/>
              </a:rPr>
              <a:t>The </a:t>
            </a:r>
            <a:r>
              <a:rPr lang="en-US" sz="2400" i="1" dirty="0" smtClean="0">
                <a:latin typeface="Times New Roman" charset="0"/>
              </a:rPr>
              <a:t>SM forward</a:t>
            </a:r>
            <a:r>
              <a:rPr lang="en-US" sz="2400" i="1" dirty="0">
                <a:latin typeface="Times New Roman" charset="0"/>
              </a:rPr>
              <a:t>-backward asymmetry in </a:t>
            </a:r>
            <a:r>
              <a:rPr lang="en-US" sz="2400" i="1" dirty="0" err="1">
                <a:latin typeface="Times New Roman" charset="0"/>
              </a:rPr>
              <a:t>b</a:t>
            </a:r>
            <a:r>
              <a:rPr lang="en-US" sz="2400" i="1" dirty="0" err="1">
                <a:latin typeface="Times New Roman" charset="0"/>
                <a:sym typeface="Wingdings" charset="0"/>
              </a:rPr>
              <a:t>s</a:t>
            </a:r>
            <a:r>
              <a:rPr lang="en-US" sz="2400" i="1" dirty="0">
                <a:latin typeface="Times New Roman" charset="0"/>
                <a:sym typeface="Wingdings" charset="0"/>
              </a:rPr>
              <a:t> l</a:t>
            </a:r>
            <a:r>
              <a:rPr lang="en-US" sz="2400" i="1" baseline="30000" dirty="0">
                <a:latin typeface="Times New Roman" charset="0"/>
                <a:sym typeface="Wingdings" charset="0"/>
              </a:rPr>
              <a:t>+</a:t>
            </a:r>
            <a:r>
              <a:rPr lang="en-US" sz="2400" i="1" dirty="0">
                <a:latin typeface="Times New Roman" charset="0"/>
                <a:sym typeface="Wingdings" charset="0"/>
              </a:rPr>
              <a:t> l</a:t>
            </a:r>
            <a:r>
              <a:rPr lang="en-US" sz="2400" i="1" baseline="30000" dirty="0">
                <a:latin typeface="Times New Roman" charset="0"/>
                <a:sym typeface="Wingdings" charset="0"/>
              </a:rPr>
              <a:t>-</a:t>
            </a:r>
            <a:r>
              <a:rPr lang="en-US" sz="2400" i="1" dirty="0">
                <a:latin typeface="Times New Roman" charset="0"/>
                <a:sym typeface="Wingdings" charset="0"/>
              </a:rPr>
              <a:t> arises from the </a:t>
            </a:r>
            <a:r>
              <a:rPr lang="en-US" sz="2400" b="1" i="1" u="sng" dirty="0">
                <a:latin typeface="Times New Roman" charset="0"/>
                <a:sym typeface="Wingdings" charset="0"/>
              </a:rPr>
              <a:t>interference</a:t>
            </a:r>
            <a:r>
              <a:rPr lang="en-US" sz="2400" i="1" dirty="0">
                <a:latin typeface="Times New Roman" charset="0"/>
                <a:sym typeface="Wingdings" charset="0"/>
              </a:rPr>
              <a:t> between </a:t>
            </a:r>
            <a:r>
              <a:rPr lang="el-GR" sz="2400" i="1" dirty="0">
                <a:latin typeface="Times New Roman" charset="0"/>
                <a:cs typeface="Times New Roman" charset="0"/>
                <a:sym typeface="Wingdings" charset="0"/>
              </a:rPr>
              <a:t>γ</a:t>
            </a:r>
            <a:r>
              <a:rPr lang="en-US" sz="2400" i="1" dirty="0">
                <a:latin typeface="Times New Roman" charset="0"/>
                <a:cs typeface="Times New Roman" charset="0"/>
                <a:sym typeface="Wingdings" charset="0"/>
              </a:rPr>
              <a:t> and Z</a:t>
            </a:r>
            <a:r>
              <a:rPr lang="en-US" sz="2400" i="1" baseline="30000" dirty="0">
                <a:latin typeface="Times New Roman" charset="0"/>
                <a:cs typeface="Times New Roman" charset="0"/>
                <a:sym typeface="Wingdings" charset="0"/>
              </a:rPr>
              <a:t>0</a:t>
            </a:r>
            <a:r>
              <a:rPr lang="en-US" sz="2400" i="1" dirty="0">
                <a:latin typeface="Times New Roman" charset="0"/>
                <a:cs typeface="Times New Roman" charset="0"/>
                <a:sym typeface="Wingdings" charset="0"/>
              </a:rPr>
              <a:t> </a:t>
            </a:r>
            <a:r>
              <a:rPr lang="en-US" sz="2400" i="1" dirty="0" smtClean="0">
                <a:latin typeface="Times New Roman" charset="0"/>
                <a:cs typeface="Times New Roman" charset="0"/>
                <a:sym typeface="Wingdings" charset="0"/>
              </a:rPr>
              <a:t>contributions. </a:t>
            </a:r>
            <a:endParaRPr lang="el-GR" sz="2400" i="1" dirty="0">
              <a:latin typeface="Times New Roman" charset="0"/>
              <a:cs typeface="Times New Roman" charset="0"/>
            </a:endParaRPr>
          </a:p>
        </p:txBody>
      </p:sp>
      <p:sp>
        <p:nvSpPr>
          <p:cNvPr id="31778" name="Text Box 34"/>
          <p:cNvSpPr txBox="1">
            <a:spLocks noChangeArrowheads="1"/>
          </p:cNvSpPr>
          <p:nvPr/>
        </p:nvSpPr>
        <p:spPr bwMode="auto">
          <a:xfrm>
            <a:off x="4953000" y="9144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Forward</a:t>
            </a:r>
          </a:p>
        </p:txBody>
      </p:sp>
      <p:sp>
        <p:nvSpPr>
          <p:cNvPr id="31779" name="Text Box 35"/>
          <p:cNvSpPr txBox="1">
            <a:spLocks noChangeArrowheads="1"/>
          </p:cNvSpPr>
          <p:nvPr/>
        </p:nvSpPr>
        <p:spPr bwMode="auto">
          <a:xfrm>
            <a:off x="7162800" y="9144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Backward</a:t>
            </a:r>
          </a:p>
        </p:txBody>
      </p:sp>
    </p:spTree>
    <p:extLst>
      <p:ext uri="{BB962C8B-B14F-4D97-AF65-F5344CB8AC3E}">
        <p14:creationId xmlns:p14="http://schemas.microsoft.com/office/powerpoint/2010/main" val="350574152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t="27541" b="50288"/>
          <a:stretch>
            <a:fillRect/>
          </a:stretch>
        </p:blipFill>
        <p:spPr bwMode="auto">
          <a:xfrm>
            <a:off x="311864" y="3950104"/>
            <a:ext cx="8596312" cy="1219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pic>
      <p:sp>
        <p:nvSpPr>
          <p:cNvPr id="31747" name="Rectangle 3"/>
          <p:cNvSpPr>
            <a:spLocks noChangeArrowheads="1"/>
          </p:cNvSpPr>
          <p:nvPr/>
        </p:nvSpPr>
        <p:spPr bwMode="auto">
          <a:xfrm>
            <a:off x="4876800" y="4813036"/>
            <a:ext cx="3884612" cy="3206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spAutoFit/>
          </a:bodyPr>
          <a:lstStyle/>
          <a:p>
            <a:pPr algn="ctr" eaLnBrk="0" hangingPunct="0"/>
            <a:r>
              <a:rPr kumimoji="1" lang="en-US" altLang="zh-TW" sz="1500" dirty="0">
                <a:solidFill>
                  <a:schemeClr val="tx2"/>
                </a:solidFill>
                <a:cs typeface="Arial Unicode MS" charset="0"/>
              </a:rPr>
              <a:t>Ali, </a:t>
            </a:r>
            <a:r>
              <a:rPr kumimoji="1" lang="en-US" altLang="zh-TW" sz="1500" dirty="0" err="1">
                <a:solidFill>
                  <a:schemeClr val="tx2"/>
                </a:solidFill>
                <a:cs typeface="Arial Unicode MS" charset="0"/>
              </a:rPr>
              <a:t>Mannel</a:t>
            </a:r>
            <a:r>
              <a:rPr kumimoji="1" lang="en-US" altLang="zh-TW" sz="1500" dirty="0">
                <a:solidFill>
                  <a:schemeClr val="tx2"/>
                </a:solidFill>
                <a:cs typeface="Arial Unicode MS" charset="0"/>
              </a:rPr>
              <a:t>, </a:t>
            </a:r>
            <a:r>
              <a:rPr kumimoji="1" lang="en-US" altLang="zh-TW" sz="1500" dirty="0" err="1">
                <a:solidFill>
                  <a:schemeClr val="tx2"/>
                </a:solidFill>
                <a:cs typeface="Arial Unicode MS" charset="0"/>
              </a:rPr>
              <a:t>Morozumi</a:t>
            </a:r>
            <a:r>
              <a:rPr kumimoji="1" lang="en-US" altLang="zh-TW" sz="1500" dirty="0">
                <a:solidFill>
                  <a:schemeClr val="tx2"/>
                </a:solidFill>
                <a:cs typeface="Arial Unicode MS" charset="0"/>
              </a:rPr>
              <a:t>, PLB273, 505 (1991)</a:t>
            </a:r>
          </a:p>
        </p:txBody>
      </p:sp>
      <p:sp>
        <p:nvSpPr>
          <p:cNvPr id="31751" name="Text Box 7"/>
          <p:cNvSpPr txBox="1">
            <a:spLocks noChangeArrowheads="1"/>
          </p:cNvSpPr>
          <p:nvPr/>
        </p:nvSpPr>
        <p:spPr bwMode="auto">
          <a:xfrm>
            <a:off x="1622949" y="96530"/>
            <a:ext cx="606594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dirty="0" smtClean="0">
                <a:latin typeface="Times New Roman" charset="0"/>
              </a:rPr>
              <a:t>More on A</a:t>
            </a:r>
            <a:r>
              <a:rPr lang="en-US" sz="4000" baseline="-25000" dirty="0" smtClean="0">
                <a:latin typeface="Times New Roman" charset="0"/>
              </a:rPr>
              <a:t>FB</a:t>
            </a:r>
            <a:r>
              <a:rPr lang="en-US" sz="4000" dirty="0">
                <a:latin typeface="Times New Roman" charset="0"/>
              </a:rPr>
              <a:t>(B</a:t>
            </a:r>
            <a:r>
              <a:rPr lang="en-US" sz="4000" dirty="0">
                <a:latin typeface="Times New Roman" charset="0"/>
                <a:sym typeface="Wingdings" charset="0"/>
              </a:rPr>
              <a:t>K</a:t>
            </a:r>
            <a:r>
              <a:rPr lang="en-US" sz="4000" baseline="30000" dirty="0">
                <a:latin typeface="Times New Roman" charset="0"/>
                <a:sym typeface="Wingdings" charset="0"/>
              </a:rPr>
              <a:t>*</a:t>
            </a:r>
            <a:r>
              <a:rPr lang="en-US" sz="4000" dirty="0" err="1">
                <a:latin typeface="Times New Roman" charset="0"/>
                <a:sym typeface="Wingdings" charset="0"/>
              </a:rPr>
              <a:t>l</a:t>
            </a:r>
            <a:r>
              <a:rPr lang="en-US" sz="4000" baseline="30000" dirty="0" err="1">
                <a:latin typeface="Times New Roman" charset="0"/>
                <a:sym typeface="Wingdings" charset="0"/>
              </a:rPr>
              <a:t>+</a:t>
            </a:r>
            <a:r>
              <a:rPr lang="en-US" sz="4000" dirty="0" err="1">
                <a:latin typeface="Times New Roman" charset="0"/>
                <a:sym typeface="Wingdings" charset="0"/>
              </a:rPr>
              <a:t>l</a:t>
            </a:r>
            <a:r>
              <a:rPr lang="en-US" sz="4000" baseline="30000" dirty="0">
                <a:latin typeface="Times New Roman" charset="0"/>
                <a:sym typeface="Wingdings" charset="0"/>
              </a:rPr>
              <a:t>-</a:t>
            </a:r>
            <a:r>
              <a:rPr lang="en-US" sz="4000" dirty="0">
                <a:latin typeface="Times New Roman" charset="0"/>
                <a:sym typeface="Wingdings" charset="0"/>
              </a:rPr>
              <a:t>)(q</a:t>
            </a:r>
            <a:r>
              <a:rPr lang="en-US" sz="4000" baseline="30000" dirty="0">
                <a:latin typeface="Times New Roman" charset="0"/>
                <a:sym typeface="Wingdings" charset="0"/>
              </a:rPr>
              <a:t>2</a:t>
            </a:r>
            <a:r>
              <a:rPr lang="en-US" sz="4000" dirty="0">
                <a:latin typeface="Times New Roman" charset="0"/>
                <a:sym typeface="Wingdings" charset="0"/>
              </a:rPr>
              <a:t>)</a:t>
            </a:r>
            <a:endParaRPr lang="en-US" sz="4000" dirty="0">
              <a:latin typeface="Times New Roman" charset="0"/>
            </a:endParaRPr>
          </a:p>
        </p:txBody>
      </p:sp>
      <p:sp>
        <p:nvSpPr>
          <p:cNvPr id="2" name="TextBox 1"/>
          <p:cNvSpPr txBox="1"/>
          <p:nvPr/>
        </p:nvSpPr>
        <p:spPr>
          <a:xfrm>
            <a:off x="2001705" y="3167606"/>
            <a:ext cx="5508144" cy="584776"/>
          </a:xfrm>
          <a:prstGeom prst="rect">
            <a:avLst/>
          </a:prstGeom>
          <a:noFill/>
        </p:spPr>
        <p:txBody>
          <a:bodyPr wrap="square" rtlCol="0">
            <a:spAutoFit/>
          </a:bodyPr>
          <a:lstStyle/>
          <a:p>
            <a:r>
              <a:rPr lang="en-US" sz="3200" i="1" dirty="0" smtClean="0"/>
              <a:t>A</a:t>
            </a:r>
            <a:r>
              <a:rPr lang="en-US" sz="3200" i="1" baseline="-25000" dirty="0" smtClean="0"/>
              <a:t>FB</a:t>
            </a:r>
            <a:r>
              <a:rPr lang="en-US" sz="3200" i="1" dirty="0" smtClean="0"/>
              <a:t>  depends on q</a:t>
            </a:r>
            <a:r>
              <a:rPr lang="en-US" sz="3200" i="1" baseline="30000" dirty="0" smtClean="0"/>
              <a:t>2</a:t>
            </a:r>
            <a:r>
              <a:rPr lang="en-US" sz="3200" i="1" dirty="0" smtClean="0"/>
              <a:t>= M</a:t>
            </a:r>
            <a:r>
              <a:rPr lang="en-US" sz="3200" i="1" baseline="30000" dirty="0" smtClean="0"/>
              <a:t>2</a:t>
            </a:r>
            <a:r>
              <a:rPr lang="en-US" sz="3200" i="1" dirty="0" smtClean="0"/>
              <a:t>(</a:t>
            </a:r>
            <a:r>
              <a:rPr lang="en-US" sz="3200" i="1" dirty="0" err="1" smtClean="0"/>
              <a:t>l</a:t>
            </a:r>
            <a:r>
              <a:rPr lang="en-US" sz="3200" i="1" baseline="30000" dirty="0" err="1" smtClean="0"/>
              <a:t>+</a:t>
            </a:r>
            <a:r>
              <a:rPr lang="en-US" sz="3200" i="1" dirty="0" err="1" smtClean="0"/>
              <a:t>l</a:t>
            </a:r>
            <a:r>
              <a:rPr lang="en-US" sz="3200" i="1" baseline="30000" dirty="0" smtClean="0"/>
              <a:t>-</a:t>
            </a:r>
            <a:r>
              <a:rPr lang="en-US" sz="3200" i="1" dirty="0" smtClean="0"/>
              <a:t>) </a:t>
            </a:r>
            <a:endParaRPr lang="en-US" sz="3200" i="1" dirty="0"/>
          </a:p>
        </p:txBody>
      </p:sp>
      <p:pic>
        <p:nvPicPr>
          <p:cNvPr id="37" name="Picture 4" descr="bsll_feynma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774395" y="804416"/>
            <a:ext cx="3344844" cy="2301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23836" y="2275294"/>
            <a:ext cx="2057400" cy="830997"/>
          </a:xfrm>
          <a:prstGeom prst="rect">
            <a:avLst/>
          </a:prstGeom>
          <a:noFill/>
        </p:spPr>
        <p:txBody>
          <a:bodyPr wrap="square" rtlCol="0">
            <a:spAutoFit/>
          </a:bodyPr>
          <a:lstStyle/>
          <a:p>
            <a:r>
              <a:rPr lang="en-US" sz="2400" dirty="0" smtClean="0"/>
              <a:t>Can in effect vary √s for NP</a:t>
            </a:r>
            <a:endParaRPr lang="en-US" sz="2400" dirty="0"/>
          </a:p>
        </p:txBody>
      </p:sp>
      <p:sp>
        <p:nvSpPr>
          <p:cNvPr id="4" name="TextBox 3"/>
          <p:cNvSpPr txBox="1"/>
          <p:nvPr/>
        </p:nvSpPr>
        <p:spPr>
          <a:xfrm>
            <a:off x="1756899" y="5754969"/>
            <a:ext cx="6239802" cy="830997"/>
          </a:xfrm>
          <a:prstGeom prst="rect">
            <a:avLst/>
          </a:prstGeom>
          <a:noFill/>
        </p:spPr>
        <p:txBody>
          <a:bodyPr wrap="square" rtlCol="0">
            <a:spAutoFit/>
          </a:bodyPr>
          <a:lstStyle/>
          <a:p>
            <a:r>
              <a:rPr lang="en-US" sz="2400" dirty="0" smtClean="0">
                <a:latin typeface="Times New Roman"/>
                <a:cs typeface="Times New Roman"/>
              </a:rPr>
              <a:t>The “zero-crossing” of A</a:t>
            </a:r>
            <a:r>
              <a:rPr lang="en-US" sz="2400" baseline="-25000" dirty="0" smtClean="0">
                <a:latin typeface="Times New Roman"/>
                <a:cs typeface="Times New Roman"/>
              </a:rPr>
              <a:t>FB</a:t>
            </a:r>
            <a:r>
              <a:rPr lang="en-US" sz="2400" dirty="0" smtClean="0">
                <a:latin typeface="Times New Roman"/>
                <a:cs typeface="Times New Roman"/>
              </a:rPr>
              <a:t> depends only on a ratio of form factors and is a </a:t>
            </a:r>
            <a:r>
              <a:rPr lang="en-US" sz="2400" i="1" dirty="0" smtClean="0">
                <a:latin typeface="Times New Roman"/>
                <a:cs typeface="Times New Roman"/>
              </a:rPr>
              <a:t>clean</a:t>
            </a:r>
            <a:r>
              <a:rPr lang="en-US" sz="2400" dirty="0" smtClean="0">
                <a:latin typeface="Times New Roman"/>
                <a:cs typeface="Times New Roman"/>
              </a:rPr>
              <a:t> observable.</a:t>
            </a:r>
            <a:endParaRPr lang="en-US" sz="2400" dirty="0">
              <a:latin typeface="Times New Roman"/>
              <a:cs typeface="Times New Roman"/>
            </a:endParaRPr>
          </a:p>
        </p:txBody>
      </p:sp>
      <p:sp>
        <p:nvSpPr>
          <p:cNvPr id="5" name="Cloud Callout 4"/>
          <p:cNvSpPr/>
          <p:nvPr/>
        </p:nvSpPr>
        <p:spPr>
          <a:xfrm>
            <a:off x="6640142" y="2085453"/>
            <a:ext cx="2268034" cy="1338370"/>
          </a:xfrm>
          <a:prstGeom prst="cloud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 Arrow 6"/>
          <p:cNvSpPr/>
          <p:nvPr/>
        </p:nvSpPr>
        <p:spPr>
          <a:xfrm>
            <a:off x="6119239" y="4813036"/>
            <a:ext cx="396659" cy="941933"/>
          </a:xfrm>
          <a:prstGeom prst="upArrow">
            <a:avLst/>
          </a:prstGeom>
          <a:solidFill>
            <a:srgbClr val="FF00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218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4046" y="123917"/>
            <a:ext cx="6846570" cy="6606540"/>
          </a:xfrm>
          <a:prstGeom prst="rect">
            <a:avLst/>
          </a:prstGeom>
        </p:spPr>
      </p:pic>
      <p:sp>
        <p:nvSpPr>
          <p:cNvPr id="5" name="TextBox 4"/>
          <p:cNvSpPr txBox="1"/>
          <p:nvPr/>
        </p:nvSpPr>
        <p:spPr>
          <a:xfrm>
            <a:off x="6071477" y="789967"/>
            <a:ext cx="2152896" cy="646331"/>
          </a:xfrm>
          <a:prstGeom prst="rect">
            <a:avLst/>
          </a:prstGeom>
          <a:noFill/>
        </p:spPr>
        <p:txBody>
          <a:bodyPr wrap="square" rtlCol="0">
            <a:spAutoFit/>
          </a:bodyPr>
          <a:lstStyle/>
          <a:p>
            <a:r>
              <a:rPr lang="en-US" dirty="0" smtClean="0">
                <a:solidFill>
                  <a:srgbClr val="FF0000"/>
                </a:solidFill>
              </a:rPr>
              <a:t>K</a:t>
            </a:r>
            <a:r>
              <a:rPr lang="en-US" baseline="30000" dirty="0" smtClean="0">
                <a:solidFill>
                  <a:srgbClr val="FF0000"/>
                </a:solidFill>
              </a:rPr>
              <a:t>*</a:t>
            </a:r>
            <a:r>
              <a:rPr lang="en-US" dirty="0" smtClean="0"/>
              <a:t> and </a:t>
            </a:r>
            <a:r>
              <a:rPr lang="en-US" dirty="0" smtClean="0">
                <a:solidFill>
                  <a:srgbClr val="0000FF"/>
                </a:solidFill>
              </a:rPr>
              <a:t>l</a:t>
            </a:r>
            <a:r>
              <a:rPr lang="en-US" baseline="30000" dirty="0" smtClean="0">
                <a:solidFill>
                  <a:srgbClr val="0000FF"/>
                </a:solidFill>
              </a:rPr>
              <a:t>+</a:t>
            </a:r>
            <a:r>
              <a:rPr lang="en-US" dirty="0" smtClean="0">
                <a:solidFill>
                  <a:srgbClr val="0000FF"/>
                </a:solidFill>
              </a:rPr>
              <a:t> l</a:t>
            </a:r>
            <a:r>
              <a:rPr lang="en-US" baseline="30000" dirty="0" smtClean="0">
                <a:solidFill>
                  <a:srgbClr val="0000FF"/>
                </a:solidFill>
              </a:rPr>
              <a:t>-</a:t>
            </a:r>
            <a:r>
              <a:rPr lang="en-US" dirty="0" smtClean="0">
                <a:solidFill>
                  <a:srgbClr val="0000FF"/>
                </a:solidFill>
              </a:rPr>
              <a:t> </a:t>
            </a:r>
            <a:r>
              <a:rPr lang="en-US" dirty="0" err="1" smtClean="0"/>
              <a:t>helicity</a:t>
            </a:r>
            <a:r>
              <a:rPr lang="en-US" dirty="0" smtClean="0"/>
              <a:t> angles</a:t>
            </a:r>
            <a:endParaRPr lang="en-US" dirty="0"/>
          </a:p>
        </p:txBody>
      </p:sp>
      <p:sp>
        <p:nvSpPr>
          <p:cNvPr id="7" name="TextBox 6"/>
          <p:cNvSpPr txBox="1"/>
          <p:nvPr/>
        </p:nvSpPr>
        <p:spPr>
          <a:xfrm>
            <a:off x="7387996" y="2865568"/>
            <a:ext cx="1440427" cy="1477328"/>
          </a:xfrm>
          <a:prstGeom prst="rect">
            <a:avLst/>
          </a:prstGeom>
          <a:noFill/>
        </p:spPr>
        <p:txBody>
          <a:bodyPr wrap="square" rtlCol="0">
            <a:spAutoFit/>
          </a:bodyPr>
          <a:lstStyle/>
          <a:p>
            <a:r>
              <a:rPr lang="en-US" dirty="0" smtClean="0"/>
              <a:t>Angle between </a:t>
            </a:r>
            <a:r>
              <a:rPr lang="en-US" i="1" u="sng" dirty="0" smtClean="0"/>
              <a:t>the </a:t>
            </a:r>
            <a:r>
              <a:rPr lang="en-US" i="1" u="sng" dirty="0" err="1" smtClean="0"/>
              <a:t>normals</a:t>
            </a:r>
            <a:r>
              <a:rPr lang="en-US" dirty="0" smtClean="0"/>
              <a:t> to the two decay planes.</a:t>
            </a:r>
            <a:endParaRPr lang="en-US" dirty="0"/>
          </a:p>
        </p:txBody>
      </p:sp>
      <p:sp>
        <p:nvSpPr>
          <p:cNvPr id="2" name="TextBox 1"/>
          <p:cNvSpPr txBox="1"/>
          <p:nvPr/>
        </p:nvSpPr>
        <p:spPr>
          <a:xfrm>
            <a:off x="238125" y="6286500"/>
            <a:ext cx="2301875" cy="646331"/>
          </a:xfrm>
          <a:prstGeom prst="rect">
            <a:avLst/>
          </a:prstGeom>
          <a:noFill/>
        </p:spPr>
        <p:txBody>
          <a:bodyPr wrap="square" rtlCol="0">
            <a:spAutoFit/>
          </a:bodyPr>
          <a:lstStyle/>
          <a:p>
            <a:r>
              <a:rPr lang="en-US" dirty="0" smtClean="0"/>
              <a:t>From the 2013 </a:t>
            </a:r>
            <a:r>
              <a:rPr lang="en-US" dirty="0" err="1" smtClean="0"/>
              <a:t>LHCb</a:t>
            </a:r>
            <a:r>
              <a:rPr lang="en-US" dirty="0" smtClean="0"/>
              <a:t> paper</a:t>
            </a:r>
            <a:endParaRPr lang="en-US" dirty="0"/>
          </a:p>
        </p:txBody>
      </p:sp>
      <p:sp>
        <p:nvSpPr>
          <p:cNvPr id="3" name="TextBox 2"/>
          <p:cNvSpPr txBox="1"/>
          <p:nvPr/>
        </p:nvSpPr>
        <p:spPr>
          <a:xfrm>
            <a:off x="238125" y="123917"/>
            <a:ext cx="3452346" cy="461665"/>
          </a:xfrm>
          <a:prstGeom prst="rect">
            <a:avLst/>
          </a:prstGeom>
          <a:noFill/>
        </p:spPr>
        <p:txBody>
          <a:bodyPr wrap="square" rtlCol="0">
            <a:spAutoFit/>
          </a:bodyPr>
          <a:lstStyle/>
          <a:p>
            <a:r>
              <a:rPr lang="en-US" sz="2400" u="sng" dirty="0" smtClean="0"/>
              <a:t>B</a:t>
            </a:r>
            <a:r>
              <a:rPr lang="en-US" sz="2400" u="sng" dirty="0" smtClean="0">
                <a:sym typeface="Wingdings"/>
              </a:rPr>
              <a:t>K</a:t>
            </a:r>
            <a:r>
              <a:rPr lang="en-US" sz="2400" u="sng" baseline="30000" dirty="0" smtClean="0">
                <a:sym typeface="Wingdings"/>
              </a:rPr>
              <a:t>* </a:t>
            </a:r>
            <a:r>
              <a:rPr lang="en-US" sz="2400" u="sng" dirty="0" smtClean="0">
                <a:sym typeface="Wingdings"/>
              </a:rPr>
              <a:t>l l angular variables</a:t>
            </a:r>
            <a:endParaRPr lang="en-US" sz="2400" u="sng" dirty="0"/>
          </a:p>
        </p:txBody>
      </p:sp>
      <p:sp>
        <p:nvSpPr>
          <p:cNvPr id="6" name="TextBox 5"/>
          <p:cNvSpPr txBox="1"/>
          <p:nvPr/>
        </p:nvSpPr>
        <p:spPr>
          <a:xfrm>
            <a:off x="238124" y="3327183"/>
            <a:ext cx="2630582" cy="1015663"/>
          </a:xfrm>
          <a:prstGeom prst="rect">
            <a:avLst/>
          </a:prstGeom>
          <a:noFill/>
        </p:spPr>
        <p:txBody>
          <a:bodyPr wrap="square" rtlCol="0">
            <a:spAutoFit/>
          </a:bodyPr>
          <a:lstStyle/>
          <a:p>
            <a:r>
              <a:rPr lang="en-US" sz="2000" dirty="0" smtClean="0"/>
              <a:t>N.B. Recent </a:t>
            </a:r>
            <a:r>
              <a:rPr lang="en-US" sz="2000" dirty="0" err="1" smtClean="0"/>
              <a:t>LHCb</a:t>
            </a:r>
            <a:r>
              <a:rPr lang="en-US" sz="2000" dirty="0" smtClean="0"/>
              <a:t> measurements include </a:t>
            </a:r>
            <a:r>
              <a:rPr lang="en-US" sz="2000" dirty="0" err="1" smtClean="0"/>
              <a:t>φ</a:t>
            </a:r>
            <a:r>
              <a:rPr lang="en-US" sz="2000" dirty="0" smtClean="0"/>
              <a:t> angle data</a:t>
            </a:r>
            <a:endParaRPr lang="en-US" sz="2000" dirty="0"/>
          </a:p>
        </p:txBody>
      </p:sp>
    </p:spTree>
    <p:extLst>
      <p:ext uri="{BB962C8B-B14F-4D97-AF65-F5344CB8AC3E}">
        <p14:creationId xmlns:p14="http://schemas.microsoft.com/office/powerpoint/2010/main" val="333243552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Text Box 7"/>
          <p:cNvSpPr txBox="1">
            <a:spLocks noChangeArrowheads="1"/>
          </p:cNvSpPr>
          <p:nvPr/>
        </p:nvSpPr>
        <p:spPr bwMode="auto">
          <a:xfrm>
            <a:off x="930875" y="81179"/>
            <a:ext cx="82131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dirty="0" smtClean="0">
                <a:latin typeface="Times New Roman" charset="0"/>
              </a:rPr>
              <a:t>B</a:t>
            </a:r>
            <a:r>
              <a:rPr lang="en-US" sz="4000" dirty="0">
                <a:latin typeface="Times New Roman" charset="0"/>
                <a:sym typeface="Wingdings" charset="0"/>
              </a:rPr>
              <a:t>K</a:t>
            </a:r>
            <a:r>
              <a:rPr lang="en-US" sz="4000" baseline="30000" dirty="0">
                <a:latin typeface="Times New Roman" charset="0"/>
                <a:sym typeface="Wingdings" charset="0"/>
              </a:rPr>
              <a:t>*</a:t>
            </a:r>
            <a:r>
              <a:rPr lang="en-US" sz="4000" dirty="0" err="1">
                <a:latin typeface="Times New Roman" charset="0"/>
                <a:sym typeface="Wingdings" charset="0"/>
              </a:rPr>
              <a:t>l</a:t>
            </a:r>
            <a:r>
              <a:rPr lang="en-US" sz="4000" baseline="30000" dirty="0" err="1">
                <a:latin typeface="Times New Roman" charset="0"/>
                <a:sym typeface="Wingdings" charset="0"/>
              </a:rPr>
              <a:t>+</a:t>
            </a:r>
            <a:r>
              <a:rPr lang="en-US" sz="4000" dirty="0" err="1">
                <a:latin typeface="Times New Roman" charset="0"/>
                <a:sym typeface="Wingdings" charset="0"/>
              </a:rPr>
              <a:t>l</a:t>
            </a:r>
            <a:r>
              <a:rPr lang="en-US" sz="4000" baseline="30000" dirty="0" smtClean="0">
                <a:latin typeface="Times New Roman" charset="0"/>
                <a:sym typeface="Wingdings" charset="0"/>
              </a:rPr>
              <a:t>-</a:t>
            </a:r>
            <a:r>
              <a:rPr lang="en-US" sz="4000" dirty="0" smtClean="0">
                <a:latin typeface="Times New Roman" charset="0"/>
                <a:sym typeface="Wingdings" charset="0"/>
              </a:rPr>
              <a:t>(</a:t>
            </a:r>
            <a:r>
              <a:rPr lang="en-US" sz="4000" dirty="0">
                <a:latin typeface="Times New Roman" charset="0"/>
                <a:sym typeface="Wingdings" charset="0"/>
              </a:rPr>
              <a:t>q</a:t>
            </a:r>
            <a:r>
              <a:rPr lang="en-US" sz="4000" baseline="30000" dirty="0">
                <a:latin typeface="Times New Roman" charset="0"/>
                <a:sym typeface="Wingdings" charset="0"/>
              </a:rPr>
              <a:t>2</a:t>
            </a:r>
            <a:r>
              <a:rPr lang="en-US" sz="4000" dirty="0" smtClean="0">
                <a:latin typeface="Times New Roman" charset="0"/>
                <a:sym typeface="Wingdings" charset="0"/>
              </a:rPr>
              <a:t>) </a:t>
            </a:r>
            <a:r>
              <a:rPr lang="en-US" sz="4000" dirty="0" err="1" smtClean="0">
                <a:latin typeface="Times New Roman" charset="0"/>
                <a:sym typeface="Wingdings" charset="0"/>
              </a:rPr>
              <a:t>bootcamp</a:t>
            </a:r>
            <a:r>
              <a:rPr lang="en-US" sz="4000" dirty="0" smtClean="0">
                <a:latin typeface="Times New Roman" charset="0"/>
                <a:sym typeface="Wingdings" charset="0"/>
              </a:rPr>
              <a:t> (</a:t>
            </a:r>
            <a:r>
              <a:rPr lang="en-US" sz="4000" i="1" dirty="0" smtClean="0">
                <a:latin typeface="Times New Roman" charset="0"/>
                <a:sym typeface="Wingdings" charset="0"/>
              </a:rPr>
              <a:t>skip today</a:t>
            </a:r>
            <a:r>
              <a:rPr lang="en-US" sz="4000" dirty="0" smtClean="0">
                <a:latin typeface="Times New Roman" charset="0"/>
                <a:sym typeface="Wingdings" charset="0"/>
              </a:rPr>
              <a:t>)</a:t>
            </a:r>
            <a:endParaRPr lang="en-US" sz="4000" dirty="0">
              <a:latin typeface="Times New Roman" charset="0"/>
            </a:endParaRPr>
          </a:p>
        </p:txBody>
      </p:sp>
      <p:sp>
        <p:nvSpPr>
          <p:cNvPr id="9" name="TextBox 8"/>
          <p:cNvSpPr txBox="1"/>
          <p:nvPr/>
        </p:nvSpPr>
        <p:spPr>
          <a:xfrm>
            <a:off x="6429574" y="1756542"/>
            <a:ext cx="2416200" cy="646331"/>
          </a:xfrm>
          <a:prstGeom prst="rect">
            <a:avLst/>
          </a:prstGeom>
          <a:noFill/>
        </p:spPr>
        <p:txBody>
          <a:bodyPr wrap="square" rtlCol="0">
            <a:spAutoFit/>
          </a:bodyPr>
          <a:lstStyle/>
          <a:p>
            <a:r>
              <a:rPr lang="en-US" dirty="0" smtClean="0"/>
              <a:t>F</a:t>
            </a:r>
            <a:r>
              <a:rPr lang="en-US" baseline="-25000" dirty="0" smtClean="0"/>
              <a:t>L</a:t>
            </a:r>
            <a:r>
              <a:rPr lang="en-US" dirty="0" smtClean="0"/>
              <a:t> is the longitudinal polarization fraction.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363182430"/>
              </p:ext>
            </p:extLst>
          </p:nvPr>
        </p:nvGraphicFramePr>
        <p:xfrm>
          <a:off x="2738438" y="1468438"/>
          <a:ext cx="6289675" cy="4489450"/>
        </p:xfrm>
        <a:graphic>
          <a:graphicData uri="http://schemas.openxmlformats.org/presentationml/2006/ole">
            <mc:AlternateContent xmlns:mc="http://schemas.openxmlformats.org/markup-compatibility/2006">
              <mc:Choice xmlns:v="urn:schemas-microsoft-com:vml" Requires="v">
                <p:oleObj spid="_x0000_s13701" name="Equation" r:id="rId4" imgW="3594100" imgH="2565400" progId="Equation.DSMT4">
                  <p:embed/>
                </p:oleObj>
              </mc:Choice>
              <mc:Fallback>
                <p:oleObj name="Equation" r:id="rId4" imgW="3594100" imgH="2565400" progId="Equation.DSMT4">
                  <p:embed/>
                  <p:pic>
                    <p:nvPicPr>
                      <p:cNvPr id="0" name=""/>
                      <p:cNvPicPr/>
                      <p:nvPr/>
                    </p:nvPicPr>
                    <p:blipFill>
                      <a:blip r:embed="rId5"/>
                      <a:stretch>
                        <a:fillRect/>
                      </a:stretch>
                    </p:blipFill>
                    <p:spPr>
                      <a:xfrm>
                        <a:off x="2738438" y="1468438"/>
                        <a:ext cx="6289675" cy="4489450"/>
                      </a:xfrm>
                      <a:prstGeom prst="rect">
                        <a:avLst/>
                      </a:prstGeom>
                    </p:spPr>
                  </p:pic>
                </p:oleObj>
              </mc:Fallback>
            </mc:AlternateContent>
          </a:graphicData>
        </a:graphic>
      </p:graphicFrame>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4235" y="1756542"/>
            <a:ext cx="2286000" cy="2667000"/>
          </a:xfrm>
          <a:prstGeom prst="rect">
            <a:avLst/>
          </a:prstGeom>
        </p:spPr>
      </p:pic>
      <p:sp>
        <p:nvSpPr>
          <p:cNvPr id="14" name="Rectangle 13"/>
          <p:cNvSpPr/>
          <p:nvPr/>
        </p:nvSpPr>
        <p:spPr>
          <a:xfrm>
            <a:off x="3509531" y="4637456"/>
            <a:ext cx="1923603" cy="5106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5" name="Rectangle 14"/>
          <p:cNvSpPr/>
          <p:nvPr/>
        </p:nvSpPr>
        <p:spPr>
          <a:xfrm>
            <a:off x="6116714" y="4191602"/>
            <a:ext cx="2613650" cy="46195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 name="Rectangle 10"/>
          <p:cNvSpPr/>
          <p:nvPr/>
        </p:nvSpPr>
        <p:spPr>
          <a:xfrm>
            <a:off x="3375689" y="5949194"/>
            <a:ext cx="5241703" cy="830997"/>
          </a:xfrm>
          <a:prstGeom prst="rect">
            <a:avLst/>
          </a:prstGeom>
        </p:spPr>
        <p:txBody>
          <a:bodyPr wrap="square">
            <a:spAutoFit/>
          </a:bodyPr>
          <a:lstStyle/>
          <a:p>
            <a:pPr lvl="0" defTabSz="914400"/>
            <a:r>
              <a:rPr lang="en-US" sz="2400" i="1" dirty="0">
                <a:solidFill>
                  <a:prstClr val="black"/>
                </a:solidFill>
                <a:latin typeface="Times New Roman"/>
                <a:cs typeface="Times New Roman"/>
              </a:rPr>
              <a:t>Introduce P</a:t>
            </a:r>
            <a:r>
              <a:rPr lang="en-US" sz="2400" i="1" baseline="-25000" dirty="0">
                <a:solidFill>
                  <a:prstClr val="black"/>
                </a:solidFill>
                <a:latin typeface="Times New Roman"/>
                <a:cs typeface="Times New Roman"/>
              </a:rPr>
              <a:t>4,5</a:t>
            </a:r>
            <a:r>
              <a:rPr lang="en-US" sz="2400" i="1" baseline="30000" dirty="0">
                <a:solidFill>
                  <a:prstClr val="black"/>
                </a:solidFill>
                <a:latin typeface="Times New Roman"/>
                <a:cs typeface="Times New Roman"/>
              </a:rPr>
              <a:t>’</a:t>
            </a:r>
            <a:r>
              <a:rPr lang="en-US" sz="2400" i="1" dirty="0">
                <a:solidFill>
                  <a:prstClr val="black"/>
                </a:solidFill>
                <a:latin typeface="Times New Roman"/>
                <a:cs typeface="Times New Roman"/>
              </a:rPr>
              <a:t>= S</a:t>
            </a:r>
            <a:r>
              <a:rPr lang="en-US" sz="2400" i="1" baseline="-25000" dirty="0">
                <a:solidFill>
                  <a:prstClr val="black"/>
                </a:solidFill>
                <a:latin typeface="Times New Roman"/>
                <a:cs typeface="Times New Roman"/>
              </a:rPr>
              <a:t>4,5</a:t>
            </a:r>
            <a:r>
              <a:rPr lang="en-US" sz="2400" i="1" dirty="0">
                <a:solidFill>
                  <a:prstClr val="black"/>
                </a:solidFill>
                <a:latin typeface="Times New Roman"/>
                <a:cs typeface="Times New Roman"/>
              </a:rPr>
              <a:t>/</a:t>
            </a:r>
            <a:r>
              <a:rPr lang="en-US" sz="2400" i="1" dirty="0" err="1">
                <a:solidFill>
                  <a:prstClr val="black"/>
                </a:solidFill>
                <a:latin typeface="Times New Roman"/>
                <a:cs typeface="Times New Roman"/>
              </a:rPr>
              <a:t>sqrt</a:t>
            </a:r>
            <a:r>
              <a:rPr lang="en-US" sz="2400" i="1" dirty="0">
                <a:solidFill>
                  <a:prstClr val="black"/>
                </a:solidFill>
                <a:latin typeface="Times New Roman"/>
                <a:cs typeface="Times New Roman"/>
              </a:rPr>
              <a:t>[F</a:t>
            </a:r>
            <a:r>
              <a:rPr lang="en-US" sz="2400" i="1" baseline="-25000" dirty="0">
                <a:solidFill>
                  <a:prstClr val="black"/>
                </a:solidFill>
                <a:latin typeface="Times New Roman"/>
                <a:cs typeface="Times New Roman"/>
              </a:rPr>
              <a:t>L </a:t>
            </a:r>
            <a:r>
              <a:rPr lang="en-US" sz="2400" i="1" dirty="0">
                <a:solidFill>
                  <a:prstClr val="black"/>
                </a:solidFill>
                <a:latin typeface="Times New Roman"/>
                <a:cs typeface="Times New Roman"/>
              </a:rPr>
              <a:t>(1-F</a:t>
            </a:r>
            <a:r>
              <a:rPr lang="en-US" sz="2400" i="1" baseline="-25000" dirty="0">
                <a:solidFill>
                  <a:prstClr val="black"/>
                </a:solidFill>
                <a:latin typeface="Times New Roman"/>
                <a:cs typeface="Times New Roman"/>
              </a:rPr>
              <a:t>L</a:t>
            </a:r>
            <a:r>
              <a:rPr lang="en-US" sz="2400" i="1" dirty="0">
                <a:solidFill>
                  <a:prstClr val="black"/>
                </a:solidFill>
                <a:latin typeface="Times New Roman"/>
                <a:cs typeface="Times New Roman"/>
              </a:rPr>
              <a:t>)] to reduce dependence on form factors</a:t>
            </a:r>
          </a:p>
        </p:txBody>
      </p:sp>
      <p:sp>
        <p:nvSpPr>
          <p:cNvPr id="2" name="TextBox 1"/>
          <p:cNvSpPr txBox="1"/>
          <p:nvPr/>
        </p:nvSpPr>
        <p:spPr>
          <a:xfrm>
            <a:off x="544309" y="4637456"/>
            <a:ext cx="1863851" cy="646331"/>
          </a:xfrm>
          <a:prstGeom prst="rect">
            <a:avLst/>
          </a:prstGeom>
          <a:noFill/>
        </p:spPr>
        <p:txBody>
          <a:bodyPr wrap="square" rtlCol="0">
            <a:spAutoFit/>
          </a:bodyPr>
          <a:lstStyle/>
          <a:p>
            <a:r>
              <a:rPr lang="en-US" dirty="0" smtClean="0"/>
              <a:t>(-) means the term is only in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158692019"/>
              </p:ext>
            </p:extLst>
          </p:nvPr>
        </p:nvGraphicFramePr>
        <p:xfrm>
          <a:off x="2013035" y="4816036"/>
          <a:ext cx="457200" cy="467751"/>
        </p:xfrm>
        <a:graphic>
          <a:graphicData uri="http://schemas.openxmlformats.org/presentationml/2006/ole">
            <mc:AlternateContent xmlns:mc="http://schemas.openxmlformats.org/markup-compatibility/2006">
              <mc:Choice xmlns:v="urn:schemas-microsoft-com:vml" Requires="v">
                <p:oleObj spid="_x0000_s13702" name="Equation" r:id="rId7" imgW="381000" imgH="203200" progId="Equation.DSMT4">
                  <p:embed/>
                </p:oleObj>
              </mc:Choice>
              <mc:Fallback>
                <p:oleObj name="Equation" r:id="rId7" imgW="381000" imgH="203200" progId="Equation.DSMT4">
                  <p:embed/>
                  <p:pic>
                    <p:nvPicPr>
                      <p:cNvPr id="0" name=""/>
                      <p:cNvPicPr/>
                      <p:nvPr/>
                    </p:nvPicPr>
                    <p:blipFill>
                      <a:blip r:embed="rId8"/>
                      <a:stretch>
                        <a:fillRect/>
                      </a:stretch>
                    </p:blipFill>
                    <p:spPr>
                      <a:xfrm>
                        <a:off x="2013035" y="4816036"/>
                        <a:ext cx="457200" cy="467751"/>
                      </a:xfrm>
                      <a:prstGeom prst="rect">
                        <a:avLst/>
                      </a:prstGeom>
                    </p:spPr>
                  </p:pic>
                </p:oleObj>
              </mc:Fallback>
            </mc:AlternateContent>
          </a:graphicData>
        </a:graphic>
      </p:graphicFrame>
      <p:sp>
        <p:nvSpPr>
          <p:cNvPr id="5" name="TextBox 4"/>
          <p:cNvSpPr txBox="1"/>
          <p:nvPr/>
        </p:nvSpPr>
        <p:spPr>
          <a:xfrm>
            <a:off x="0" y="6410859"/>
            <a:ext cx="2614960" cy="369332"/>
          </a:xfrm>
          <a:prstGeom prst="rect">
            <a:avLst/>
          </a:prstGeom>
          <a:noFill/>
        </p:spPr>
        <p:txBody>
          <a:bodyPr wrap="square" rtlCol="0">
            <a:spAutoFit/>
          </a:bodyPr>
          <a:lstStyle/>
          <a:p>
            <a:r>
              <a:rPr lang="en-US" dirty="0" smtClean="0"/>
              <a:t>Thanks to Rahul </a:t>
            </a:r>
            <a:r>
              <a:rPr lang="en-US" dirty="0" err="1" smtClean="0"/>
              <a:t>Sinha</a:t>
            </a:r>
            <a:endParaRPr lang="en-US" dirty="0"/>
          </a:p>
        </p:txBody>
      </p:sp>
      <p:sp>
        <p:nvSpPr>
          <p:cNvPr id="6" name="Rectangle 5"/>
          <p:cNvSpPr/>
          <p:nvPr/>
        </p:nvSpPr>
        <p:spPr>
          <a:xfrm>
            <a:off x="3509531" y="5148136"/>
            <a:ext cx="5336243" cy="56458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509531" y="4653555"/>
            <a:ext cx="1923603" cy="49458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116714" y="4191602"/>
            <a:ext cx="2613650" cy="4458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914533" y="1756542"/>
            <a:ext cx="179464" cy="1072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738438" y="802871"/>
            <a:ext cx="3547851" cy="461665"/>
          </a:xfrm>
          <a:prstGeom prst="rect">
            <a:avLst/>
          </a:prstGeom>
          <a:noFill/>
        </p:spPr>
        <p:txBody>
          <a:bodyPr wrap="square" rtlCol="0">
            <a:spAutoFit/>
          </a:bodyPr>
          <a:lstStyle/>
          <a:p>
            <a:r>
              <a:rPr lang="en-US" sz="2400" dirty="0" smtClean="0"/>
              <a:t>Angular dependence</a:t>
            </a:r>
            <a:endParaRPr lang="en-US" sz="2400" dirty="0"/>
          </a:p>
        </p:txBody>
      </p:sp>
    </p:spTree>
    <p:extLst>
      <p:ext uri="{BB962C8B-B14F-4D97-AF65-F5344CB8AC3E}">
        <p14:creationId xmlns:p14="http://schemas.microsoft.com/office/powerpoint/2010/main" val="1083209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Text Box 7"/>
          <p:cNvSpPr txBox="1">
            <a:spLocks noChangeArrowheads="1"/>
          </p:cNvSpPr>
          <p:nvPr/>
        </p:nvSpPr>
        <p:spPr bwMode="auto">
          <a:xfrm>
            <a:off x="109431" y="149411"/>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i="1" dirty="0">
                <a:latin typeface="Times New Roman" charset="0"/>
              </a:rPr>
              <a:t> </a:t>
            </a:r>
            <a:r>
              <a:rPr lang="en-US" sz="4000" i="1" dirty="0" smtClean="0">
                <a:latin typeface="Times New Roman" charset="0"/>
              </a:rPr>
              <a:t>    </a:t>
            </a:r>
            <a:r>
              <a:rPr lang="en-US" sz="4000" i="1" dirty="0" err="1" smtClean="0">
                <a:latin typeface="Times New Roman" charset="0"/>
              </a:rPr>
              <a:t>LHCb</a:t>
            </a:r>
            <a:r>
              <a:rPr lang="en-US" sz="4000" i="1" dirty="0" smtClean="0">
                <a:latin typeface="Times New Roman" charset="0"/>
              </a:rPr>
              <a:t> 3fb</a:t>
            </a:r>
            <a:r>
              <a:rPr lang="en-US" sz="4000" i="1" baseline="30000" dirty="0" smtClean="0">
                <a:latin typeface="Times New Roman" charset="0"/>
              </a:rPr>
              <a:t>-1</a:t>
            </a:r>
            <a:r>
              <a:rPr lang="en-US" sz="4000" i="1" dirty="0" smtClean="0">
                <a:latin typeface="Times New Roman" charset="0"/>
              </a:rPr>
              <a:t> results on B</a:t>
            </a:r>
            <a:r>
              <a:rPr lang="en-US" sz="4000" i="1" dirty="0">
                <a:latin typeface="Times New Roman" charset="0"/>
                <a:sym typeface="Wingdings" charset="0"/>
              </a:rPr>
              <a:t>K</a:t>
            </a:r>
            <a:r>
              <a:rPr lang="en-US" sz="4000" i="1" baseline="30000" dirty="0" smtClean="0">
                <a:latin typeface="Times New Roman" charset="0"/>
                <a:sym typeface="Wingdings" charset="0"/>
              </a:rPr>
              <a:t>*</a:t>
            </a:r>
            <a:r>
              <a:rPr lang="en-US" sz="4000" i="1" dirty="0">
                <a:latin typeface="Times New Roman" charset="0"/>
                <a:sym typeface="Wingdings" charset="0"/>
              </a:rPr>
              <a:t> </a:t>
            </a:r>
            <a:r>
              <a:rPr lang="en-US" sz="4000" i="1" dirty="0" err="1" smtClean="0">
                <a:latin typeface="Times New Roman" charset="0"/>
                <a:sym typeface="Wingdings" charset="0"/>
              </a:rPr>
              <a:t>μ</a:t>
            </a:r>
            <a:r>
              <a:rPr lang="en-US" sz="4000" i="1" baseline="30000" dirty="0" err="1" smtClean="0">
                <a:latin typeface="Times New Roman" charset="0"/>
                <a:sym typeface="Wingdings" charset="0"/>
              </a:rPr>
              <a:t>+</a:t>
            </a:r>
            <a:r>
              <a:rPr lang="en-US" sz="4000" i="1" dirty="0" err="1" smtClean="0">
                <a:latin typeface="Times New Roman" charset="0"/>
                <a:sym typeface="Wingdings" charset="0"/>
              </a:rPr>
              <a:t>μ</a:t>
            </a:r>
            <a:r>
              <a:rPr lang="en-US" sz="4000" i="1" baseline="30000" dirty="0" smtClean="0">
                <a:latin typeface="Times New Roman" charset="0"/>
                <a:sym typeface="Wingdings" charset="0"/>
              </a:rPr>
              <a:t>- </a:t>
            </a:r>
            <a:r>
              <a:rPr lang="en-US" sz="4000" i="1" dirty="0" smtClean="0">
                <a:latin typeface="Times New Roman" charset="0"/>
                <a:sym typeface="Wingdings" charset="0"/>
              </a:rPr>
              <a:t>(</a:t>
            </a:r>
            <a:r>
              <a:rPr lang="en-US" sz="4000" i="1" dirty="0">
                <a:latin typeface="Times New Roman" charset="0"/>
                <a:sym typeface="Wingdings" charset="0"/>
              </a:rPr>
              <a:t>q</a:t>
            </a:r>
            <a:r>
              <a:rPr lang="en-US" sz="4000" i="1" baseline="30000" dirty="0">
                <a:latin typeface="Times New Roman" charset="0"/>
                <a:sym typeface="Wingdings" charset="0"/>
              </a:rPr>
              <a:t>2</a:t>
            </a:r>
            <a:r>
              <a:rPr lang="en-US" sz="4000" i="1" dirty="0">
                <a:latin typeface="Times New Roman" charset="0"/>
                <a:sym typeface="Wingdings" charset="0"/>
              </a:rPr>
              <a:t>)</a:t>
            </a:r>
            <a:endParaRPr lang="en-US" sz="4000" i="1" dirty="0">
              <a:latin typeface="Times New Roman" charset="0"/>
            </a:endParaRPr>
          </a:p>
        </p:txBody>
      </p:sp>
      <p:sp>
        <p:nvSpPr>
          <p:cNvPr id="10" name="TextBox 9"/>
          <p:cNvSpPr txBox="1"/>
          <p:nvPr/>
        </p:nvSpPr>
        <p:spPr>
          <a:xfrm>
            <a:off x="930024" y="4313866"/>
            <a:ext cx="7322052" cy="1938992"/>
          </a:xfrm>
          <a:prstGeom prst="rect">
            <a:avLst/>
          </a:prstGeom>
          <a:noFill/>
        </p:spPr>
        <p:txBody>
          <a:bodyPr wrap="square" rtlCol="0">
            <a:spAutoFit/>
          </a:bodyPr>
          <a:lstStyle/>
          <a:p>
            <a:r>
              <a:rPr lang="en-US" sz="2400" dirty="0" smtClean="0">
                <a:latin typeface="Times New Roman"/>
                <a:cs typeface="Times New Roman"/>
              </a:rPr>
              <a:t>“The P</a:t>
            </a:r>
            <a:r>
              <a:rPr lang="en-US" sz="2400" baseline="-25000" dirty="0" smtClean="0">
                <a:latin typeface="Times New Roman"/>
                <a:cs typeface="Times New Roman"/>
              </a:rPr>
              <a:t>5</a:t>
            </a:r>
            <a:r>
              <a:rPr lang="en-US" sz="2400" baseline="30000" dirty="0" smtClean="0">
                <a:latin typeface="Times New Roman"/>
                <a:cs typeface="Times New Roman"/>
              </a:rPr>
              <a:t>’ </a:t>
            </a:r>
            <a:r>
              <a:rPr lang="en-US" sz="2400" dirty="0" smtClean="0">
                <a:latin typeface="Times New Roman"/>
                <a:cs typeface="Times New Roman"/>
              </a:rPr>
              <a:t>measurements </a:t>
            </a:r>
            <a:r>
              <a:rPr lang="en-US" sz="2400" u="sng" dirty="0" smtClean="0">
                <a:latin typeface="Times New Roman"/>
                <a:cs typeface="Times New Roman"/>
              </a:rPr>
              <a:t>are only compatible with the SM prediction at a level of 3.7σ</a:t>
            </a:r>
            <a:r>
              <a:rPr lang="en-US" sz="2400" dirty="0" smtClean="0">
                <a:latin typeface="Times New Roman"/>
                <a:cs typeface="Times New Roman"/>
              </a:rPr>
              <a:t>…..A mild tension can also be seen in the A</a:t>
            </a:r>
            <a:r>
              <a:rPr lang="en-US" sz="2400" baseline="-25000" dirty="0" smtClean="0">
                <a:latin typeface="Times New Roman"/>
                <a:cs typeface="Times New Roman"/>
              </a:rPr>
              <a:t>FB</a:t>
            </a:r>
            <a:r>
              <a:rPr lang="en-US" sz="2400" dirty="0" smtClean="0">
                <a:latin typeface="Times New Roman"/>
                <a:cs typeface="Times New Roman"/>
              </a:rPr>
              <a:t> distribution, where the measurements are systematically &lt;=1σ below the SM prediction in the region 1.1&lt;q</a:t>
            </a:r>
            <a:r>
              <a:rPr lang="en-US" sz="2400" baseline="30000" dirty="0" smtClean="0">
                <a:latin typeface="Times New Roman"/>
                <a:cs typeface="Times New Roman"/>
              </a:rPr>
              <a:t>2</a:t>
            </a:r>
            <a:r>
              <a:rPr lang="en-US" sz="2400" dirty="0" smtClean="0">
                <a:latin typeface="Times New Roman"/>
                <a:cs typeface="Times New Roman"/>
              </a:rPr>
              <a:t>&lt; 6.0 GeV</a:t>
            </a:r>
            <a:r>
              <a:rPr lang="en-US" sz="2400" baseline="30000" dirty="0" smtClean="0">
                <a:latin typeface="Times New Roman"/>
                <a:cs typeface="Times New Roman"/>
              </a:rPr>
              <a:t>2</a:t>
            </a:r>
            <a:r>
              <a:rPr lang="en-US" sz="2400" dirty="0" smtClean="0">
                <a:latin typeface="Times New Roman"/>
                <a:cs typeface="Times New Roman"/>
              </a:rPr>
              <a:t>”</a:t>
            </a:r>
            <a:endParaRPr lang="en-US" sz="2400" dirty="0">
              <a:latin typeface="Times New Roman"/>
              <a:cs typeface="Times New Roman"/>
            </a:endParaRPr>
          </a:p>
        </p:txBody>
      </p:sp>
      <p:sp>
        <p:nvSpPr>
          <p:cNvPr id="11" name="TextBox 10"/>
          <p:cNvSpPr txBox="1"/>
          <p:nvPr/>
        </p:nvSpPr>
        <p:spPr>
          <a:xfrm>
            <a:off x="109431" y="6444864"/>
            <a:ext cx="5002773" cy="369332"/>
          </a:xfrm>
          <a:prstGeom prst="rect">
            <a:avLst/>
          </a:prstGeom>
          <a:noFill/>
        </p:spPr>
        <p:txBody>
          <a:bodyPr wrap="square" rtlCol="0">
            <a:spAutoFit/>
          </a:bodyPr>
          <a:lstStyle/>
          <a:p>
            <a:r>
              <a:rPr lang="en-US" dirty="0"/>
              <a:t>Theory from http://</a:t>
            </a:r>
            <a:r>
              <a:rPr lang="en-US" dirty="0" err="1"/>
              <a:t>arxiv.org</a:t>
            </a:r>
            <a:r>
              <a:rPr lang="en-US" dirty="0"/>
              <a:t>/abs/</a:t>
            </a:r>
            <a:r>
              <a:rPr lang="en-US" dirty="0" smtClean="0"/>
              <a:t>1510.04329</a:t>
            </a:r>
            <a:endParaRPr lang="en-US" dirty="0"/>
          </a:p>
        </p:txBody>
      </p:sp>
      <p:sp>
        <p:nvSpPr>
          <p:cNvPr id="2" name="TextBox 1"/>
          <p:cNvSpPr txBox="1"/>
          <p:nvPr/>
        </p:nvSpPr>
        <p:spPr>
          <a:xfrm>
            <a:off x="2122409" y="857297"/>
            <a:ext cx="5946588" cy="369332"/>
          </a:xfrm>
          <a:prstGeom prst="rect">
            <a:avLst/>
          </a:prstGeom>
          <a:noFill/>
        </p:spPr>
        <p:txBody>
          <a:bodyPr wrap="square" rtlCol="0">
            <a:spAutoFit/>
          </a:bodyPr>
          <a:lstStyle/>
          <a:p>
            <a:r>
              <a:rPr lang="en-US" dirty="0" smtClean="0"/>
              <a:t>Angular Asymmetries based on 2398±57 signal events</a:t>
            </a:r>
            <a:endParaRPr lang="en-US" dirty="0"/>
          </a:p>
        </p:txBody>
      </p:sp>
      <p:sp>
        <p:nvSpPr>
          <p:cNvPr id="9" name="TextBox 8"/>
          <p:cNvSpPr txBox="1"/>
          <p:nvPr/>
        </p:nvSpPr>
        <p:spPr>
          <a:xfrm>
            <a:off x="5767294" y="5825997"/>
            <a:ext cx="3302000" cy="646331"/>
          </a:xfrm>
          <a:prstGeom prst="rect">
            <a:avLst/>
          </a:prstGeom>
          <a:noFill/>
        </p:spPr>
        <p:txBody>
          <a:bodyPr wrap="square" rtlCol="0">
            <a:spAutoFit/>
          </a:bodyPr>
          <a:lstStyle/>
          <a:p>
            <a:r>
              <a:rPr lang="en-US" dirty="0" smtClean="0"/>
              <a:t>Blank regions are the J/</a:t>
            </a:r>
            <a:r>
              <a:rPr lang="en-US" dirty="0" err="1" smtClean="0"/>
              <a:t>ψ</a:t>
            </a:r>
            <a:r>
              <a:rPr lang="en-US" dirty="0" smtClean="0"/>
              <a:t> and </a:t>
            </a:r>
            <a:r>
              <a:rPr lang="en-US" dirty="0" err="1" smtClean="0"/>
              <a:t>ψ</a:t>
            </a:r>
            <a:r>
              <a:rPr lang="en-US" baseline="30000" dirty="0" smtClean="0"/>
              <a:t>’</a:t>
            </a:r>
            <a:r>
              <a:rPr lang="en-US" dirty="0" smtClean="0"/>
              <a:t> </a:t>
            </a:r>
            <a:r>
              <a:rPr lang="en-US" dirty="0" err="1" smtClean="0"/>
              <a:t>vetos</a:t>
            </a:r>
            <a:endParaRPr lang="en-US" dirty="0"/>
          </a:p>
        </p:txBody>
      </p:sp>
      <p:sp>
        <p:nvSpPr>
          <p:cNvPr id="13" name="Rectangle 12"/>
          <p:cNvSpPr/>
          <p:nvPr/>
        </p:nvSpPr>
        <p:spPr>
          <a:xfrm>
            <a:off x="5767294" y="5825997"/>
            <a:ext cx="3197412" cy="6626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55067" y="1164266"/>
            <a:ext cx="4431664" cy="3149600"/>
          </a:xfrm>
          <a:prstGeom prst="rect">
            <a:avLst/>
          </a:prstGeom>
        </p:spPr>
      </p:pic>
      <p:pic>
        <p:nvPicPr>
          <p:cNvPr id="7" name="Picture 6"/>
          <p:cNvPicPr>
            <a:picLocks noChangeAspect="1"/>
          </p:cNvPicPr>
          <p:nvPr/>
        </p:nvPicPr>
        <p:blipFill>
          <a:blip r:embed="rId4"/>
          <a:stretch>
            <a:fillRect/>
          </a:stretch>
        </p:blipFill>
        <p:spPr>
          <a:xfrm>
            <a:off x="184150" y="1354766"/>
            <a:ext cx="4381500" cy="2959100"/>
          </a:xfrm>
          <a:prstGeom prst="rect">
            <a:avLst/>
          </a:prstGeom>
        </p:spPr>
      </p:pic>
      <p:sp>
        <p:nvSpPr>
          <p:cNvPr id="8" name="Rectangle 7"/>
          <p:cNvSpPr/>
          <p:nvPr/>
        </p:nvSpPr>
        <p:spPr>
          <a:xfrm>
            <a:off x="5387320" y="6444864"/>
            <a:ext cx="3866111" cy="646331"/>
          </a:xfrm>
          <a:prstGeom prst="rect">
            <a:avLst/>
          </a:prstGeom>
        </p:spPr>
        <p:txBody>
          <a:bodyPr wrap="square">
            <a:spAutoFit/>
          </a:bodyPr>
          <a:lstStyle/>
          <a:p>
            <a:r>
              <a:rPr lang="nl-NL" dirty="0"/>
              <a:t> R.  </a:t>
            </a:r>
            <a:r>
              <a:rPr lang="nl-NL" dirty="0" err="1" smtClean="0"/>
              <a:t>Aaij</a:t>
            </a:r>
            <a:r>
              <a:rPr lang="nl-NL" dirty="0" smtClean="0"/>
              <a:t> et </a:t>
            </a:r>
            <a:r>
              <a:rPr lang="nl-NL" dirty="0"/>
              <a:t>al</a:t>
            </a:r>
            <a:r>
              <a:rPr lang="nl-NL" dirty="0" smtClean="0"/>
              <a:t>., JHEP 1602,  104 (</a:t>
            </a:r>
            <a:r>
              <a:rPr lang="nl-NL" dirty="0"/>
              <a:t>2016</a:t>
            </a:r>
            <a:r>
              <a:rPr lang="nl-NL" dirty="0" smtClean="0"/>
              <a:t>)</a:t>
            </a:r>
          </a:p>
          <a:p>
            <a:r>
              <a:rPr lang="nl-NL" dirty="0" smtClean="0"/>
              <a:t> </a:t>
            </a:r>
            <a:endParaRPr lang="en-US" dirty="0"/>
          </a:p>
        </p:txBody>
      </p:sp>
    </p:spTree>
    <p:extLst>
      <p:ext uri="{BB962C8B-B14F-4D97-AF65-F5344CB8AC3E}">
        <p14:creationId xmlns:p14="http://schemas.microsoft.com/office/powerpoint/2010/main" val="125150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Text Box 7"/>
          <p:cNvSpPr txBox="1">
            <a:spLocks noChangeArrowheads="1"/>
          </p:cNvSpPr>
          <p:nvPr/>
        </p:nvSpPr>
        <p:spPr bwMode="auto">
          <a:xfrm>
            <a:off x="604049" y="149411"/>
            <a:ext cx="83173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i="1" dirty="0" smtClean="0">
                <a:latin typeface="Times New Roman" charset="0"/>
              </a:rPr>
              <a:t>Recent </a:t>
            </a:r>
            <a:r>
              <a:rPr lang="en-US" sz="4000" i="1" dirty="0" err="1">
                <a:latin typeface="Times New Roman" charset="0"/>
              </a:rPr>
              <a:t>LHCb</a:t>
            </a:r>
            <a:r>
              <a:rPr lang="en-US" sz="4000" i="1" dirty="0">
                <a:latin typeface="Times New Roman" charset="0"/>
              </a:rPr>
              <a:t> results on B</a:t>
            </a:r>
            <a:r>
              <a:rPr lang="en-US" sz="4000" i="1" dirty="0">
                <a:latin typeface="Times New Roman" charset="0"/>
                <a:sym typeface="Wingdings" charset="0"/>
              </a:rPr>
              <a:t>K</a:t>
            </a:r>
            <a:r>
              <a:rPr lang="en-US" sz="4000" i="1" baseline="30000" dirty="0">
                <a:latin typeface="Times New Roman" charset="0"/>
                <a:sym typeface="Wingdings" charset="0"/>
              </a:rPr>
              <a:t>*</a:t>
            </a:r>
            <a:r>
              <a:rPr lang="en-US" sz="4000" i="1" dirty="0">
                <a:latin typeface="Times New Roman" charset="0"/>
                <a:sym typeface="Wingdings" charset="0"/>
              </a:rPr>
              <a:t> </a:t>
            </a:r>
            <a:r>
              <a:rPr lang="en-US" sz="4000" i="1" dirty="0" err="1">
                <a:latin typeface="Times New Roman" charset="0"/>
                <a:sym typeface="Wingdings" charset="0"/>
              </a:rPr>
              <a:t>μ</a:t>
            </a:r>
            <a:r>
              <a:rPr lang="en-US" sz="4000" i="1" baseline="30000" dirty="0" err="1">
                <a:latin typeface="Times New Roman" charset="0"/>
                <a:sym typeface="Wingdings" charset="0"/>
              </a:rPr>
              <a:t>+</a:t>
            </a:r>
            <a:r>
              <a:rPr lang="en-US" sz="4000" i="1" dirty="0" err="1">
                <a:latin typeface="Times New Roman" charset="0"/>
                <a:sym typeface="Wingdings" charset="0"/>
              </a:rPr>
              <a:t>μ</a:t>
            </a:r>
            <a:r>
              <a:rPr lang="en-US" sz="4000" i="1" baseline="30000" dirty="0">
                <a:latin typeface="Times New Roman" charset="0"/>
                <a:sym typeface="Wingdings" charset="0"/>
              </a:rPr>
              <a:t>- </a:t>
            </a:r>
            <a:r>
              <a:rPr lang="en-US" sz="4000" i="1" dirty="0">
                <a:latin typeface="Times New Roman" charset="0"/>
                <a:sym typeface="Wingdings" charset="0"/>
              </a:rPr>
              <a:t>(q</a:t>
            </a:r>
            <a:r>
              <a:rPr lang="en-US" sz="4000" i="1" baseline="30000" dirty="0">
                <a:latin typeface="Times New Roman" charset="0"/>
                <a:sym typeface="Wingdings" charset="0"/>
              </a:rPr>
              <a:t>2</a:t>
            </a:r>
            <a:r>
              <a:rPr lang="en-US" sz="4000" i="1" dirty="0" smtClean="0">
                <a:latin typeface="Times New Roman" charset="0"/>
                <a:sym typeface="Wingdings" charset="0"/>
              </a:rPr>
              <a:t>)</a:t>
            </a:r>
            <a:endParaRPr lang="en-US" sz="4000" i="1" dirty="0">
              <a:latin typeface="Times New Roman" charset="0"/>
            </a:endParaRPr>
          </a:p>
        </p:txBody>
      </p:sp>
      <p:sp>
        <p:nvSpPr>
          <p:cNvPr id="2" name="TextBox 1"/>
          <p:cNvSpPr txBox="1"/>
          <p:nvPr/>
        </p:nvSpPr>
        <p:spPr>
          <a:xfrm>
            <a:off x="1254564" y="997828"/>
            <a:ext cx="7666789" cy="892552"/>
          </a:xfrm>
          <a:prstGeom prst="rect">
            <a:avLst/>
          </a:prstGeom>
          <a:noFill/>
        </p:spPr>
        <p:txBody>
          <a:bodyPr wrap="square" rtlCol="0">
            <a:spAutoFit/>
          </a:bodyPr>
          <a:lstStyle/>
          <a:p>
            <a:r>
              <a:rPr lang="en-US" sz="3200" i="1" u="sng" dirty="0" smtClean="0">
                <a:latin typeface="Times New Roman"/>
                <a:cs typeface="Times New Roman"/>
              </a:rPr>
              <a:t>Is HEP History repeating itself </a:t>
            </a:r>
            <a:r>
              <a:rPr lang="en-US" sz="3200" i="1" dirty="0" smtClean="0">
                <a:latin typeface="Times New Roman"/>
                <a:cs typeface="Times New Roman"/>
              </a:rPr>
              <a:t>? [</a:t>
            </a:r>
            <a:r>
              <a:rPr lang="en-US" sz="2000" i="1" dirty="0" smtClean="0">
                <a:latin typeface="Times New Roman"/>
                <a:cs typeface="Times New Roman"/>
              </a:rPr>
              <a:t>But be sure this is not a tricky SM form factor effect.]</a:t>
            </a:r>
            <a:endParaRPr lang="en-US" sz="2000" i="1" dirty="0">
              <a:latin typeface="Times New Roman"/>
              <a:cs typeface="Times New Roman"/>
            </a:endParaRPr>
          </a:p>
        </p:txBody>
      </p:sp>
      <p:sp>
        <p:nvSpPr>
          <p:cNvPr id="3" name="TextBox 2"/>
          <p:cNvSpPr txBox="1"/>
          <p:nvPr/>
        </p:nvSpPr>
        <p:spPr>
          <a:xfrm>
            <a:off x="1254564" y="1890380"/>
            <a:ext cx="6902869" cy="1077218"/>
          </a:xfrm>
          <a:prstGeom prst="rect">
            <a:avLst/>
          </a:prstGeom>
          <a:noFill/>
        </p:spPr>
        <p:txBody>
          <a:bodyPr wrap="square" rtlCol="0">
            <a:spAutoFit/>
          </a:bodyPr>
          <a:lstStyle/>
          <a:p>
            <a:r>
              <a:rPr lang="en-US" sz="3200" dirty="0" smtClean="0">
                <a:latin typeface="Times New Roman"/>
                <a:cs typeface="Times New Roman"/>
              </a:rPr>
              <a:t>Why does NP appear first in this mode </a:t>
            </a:r>
          </a:p>
          <a:p>
            <a:r>
              <a:rPr lang="en-US" sz="3200" dirty="0" smtClean="0">
                <a:latin typeface="Times New Roman"/>
                <a:cs typeface="Times New Roman"/>
              </a:rPr>
              <a:t>(and not others) ?</a:t>
            </a:r>
            <a:endParaRPr lang="en-US" sz="3200" dirty="0">
              <a:latin typeface="Times New Roman"/>
              <a:cs typeface="Times New Roman"/>
            </a:endParaRPr>
          </a:p>
        </p:txBody>
      </p:sp>
      <p:pic>
        <p:nvPicPr>
          <p:cNvPr id="13" name="Picture 4" descr="bsll_feynma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54564" y="2967598"/>
            <a:ext cx="3272453" cy="2090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4049" y="5421344"/>
            <a:ext cx="7903104" cy="1200328"/>
          </a:xfrm>
          <a:prstGeom prst="rect">
            <a:avLst/>
          </a:prstGeom>
          <a:noFill/>
        </p:spPr>
        <p:txBody>
          <a:bodyPr wrap="square" rtlCol="0">
            <a:spAutoFit/>
          </a:bodyPr>
          <a:lstStyle/>
          <a:p>
            <a:r>
              <a:rPr lang="en-US" sz="2400" dirty="0" smtClean="0">
                <a:latin typeface="Times New Roman"/>
                <a:cs typeface="Times New Roman"/>
              </a:rPr>
              <a:t>Possible answer: All the heavy particles of the SM (t, W, Z) and maybe NP (except the Higgs) appear here. Sensitive to NP via interference (</a:t>
            </a:r>
            <a:r>
              <a:rPr lang="en-US" sz="2400" u="sng" dirty="0" smtClean="0">
                <a:solidFill>
                  <a:srgbClr val="FF0000"/>
                </a:solidFill>
                <a:latin typeface="Times New Roman"/>
                <a:cs typeface="Times New Roman"/>
              </a:rPr>
              <a:t>linear effects </a:t>
            </a:r>
            <a:r>
              <a:rPr lang="en-US" sz="2400" u="sng" dirty="0" smtClean="0">
                <a:latin typeface="Times New Roman"/>
                <a:cs typeface="Times New Roman"/>
              </a:rPr>
              <a:t>and many types of couplings</a:t>
            </a:r>
            <a:r>
              <a:rPr lang="en-US" sz="2400" dirty="0" smtClean="0">
                <a:latin typeface="Times New Roman"/>
                <a:cs typeface="Times New Roman"/>
              </a:rPr>
              <a:t>).</a:t>
            </a:r>
            <a:endParaRPr lang="en-US" sz="2400" dirty="0">
              <a:latin typeface="Times New Roman"/>
              <a:cs typeface="Times New Roman"/>
            </a:endParaRPr>
          </a:p>
        </p:txBody>
      </p:sp>
      <p:pic>
        <p:nvPicPr>
          <p:cNvPr id="4" name="Picture 3"/>
          <p:cNvPicPr>
            <a:picLocks noChangeAspect="1"/>
          </p:cNvPicPr>
          <p:nvPr/>
        </p:nvPicPr>
        <p:blipFill>
          <a:blip r:embed="rId4"/>
          <a:stretch>
            <a:fillRect/>
          </a:stretch>
        </p:blipFill>
        <p:spPr>
          <a:xfrm>
            <a:off x="5106728" y="2707112"/>
            <a:ext cx="3400425" cy="2695575"/>
          </a:xfrm>
          <a:prstGeom prst="rect">
            <a:avLst/>
          </a:prstGeom>
        </p:spPr>
      </p:pic>
    </p:spTree>
    <p:extLst>
      <p:ext uri="{BB962C8B-B14F-4D97-AF65-F5344CB8AC3E}">
        <p14:creationId xmlns:p14="http://schemas.microsoft.com/office/powerpoint/2010/main" val="2030237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1525" y="85710"/>
            <a:ext cx="6413408" cy="2308324"/>
          </a:xfrm>
          <a:prstGeom prst="rect">
            <a:avLst/>
          </a:prstGeom>
          <a:noFill/>
        </p:spPr>
        <p:txBody>
          <a:bodyPr wrap="square" rtlCol="0">
            <a:spAutoFit/>
          </a:bodyPr>
          <a:lstStyle/>
          <a:p>
            <a:r>
              <a:rPr lang="en-US" sz="3600" dirty="0" smtClean="0"/>
              <a:t>NP could mean “</a:t>
            </a:r>
            <a:r>
              <a:rPr lang="en-US" sz="3600" u="sng" dirty="0" smtClean="0"/>
              <a:t>new particles</a:t>
            </a:r>
            <a:r>
              <a:rPr lang="en-US" sz="3600" dirty="0" smtClean="0"/>
              <a:t>” (bump in some mass spectrum at the LHC) or “</a:t>
            </a:r>
            <a:r>
              <a:rPr lang="en-US" sz="3600" u="sng" dirty="0" smtClean="0"/>
              <a:t>new couplings</a:t>
            </a:r>
            <a:r>
              <a:rPr lang="en-US" sz="3600" dirty="0" smtClean="0"/>
              <a:t>” (flavor physics)</a:t>
            </a:r>
            <a:endParaRPr lang="en-US" sz="3600" dirty="0"/>
          </a:p>
        </p:txBody>
      </p:sp>
      <p:sp>
        <p:nvSpPr>
          <p:cNvPr id="2" name="TextBox 1"/>
          <p:cNvSpPr txBox="1"/>
          <p:nvPr/>
        </p:nvSpPr>
        <p:spPr>
          <a:xfrm>
            <a:off x="0" y="2413857"/>
            <a:ext cx="8293007" cy="523220"/>
          </a:xfrm>
          <a:prstGeom prst="rect">
            <a:avLst/>
          </a:prstGeom>
          <a:noFill/>
        </p:spPr>
        <p:txBody>
          <a:bodyPr wrap="square" rtlCol="0">
            <a:spAutoFit/>
          </a:bodyPr>
          <a:lstStyle/>
          <a:p>
            <a:r>
              <a:rPr lang="en-US" sz="2800" i="1" u="sng" dirty="0" smtClean="0"/>
              <a:t>We would be happy to </a:t>
            </a:r>
            <a:r>
              <a:rPr lang="en-US" sz="2800" i="1" u="sng" dirty="0" smtClean="0">
                <a:solidFill>
                  <a:srgbClr val="FF0000"/>
                </a:solidFill>
              </a:rPr>
              <a:t>break</a:t>
            </a:r>
            <a:r>
              <a:rPr lang="en-US" sz="2800" i="1" u="sng" dirty="0" smtClean="0"/>
              <a:t> the Standard Model</a:t>
            </a:r>
            <a:r>
              <a:rPr lang="en-US" dirty="0" smtClean="0"/>
              <a:t>.</a:t>
            </a:r>
            <a:endParaRPr lang="en-US" dirty="0"/>
          </a:p>
        </p:txBody>
      </p:sp>
      <p:pic>
        <p:nvPicPr>
          <p:cNvPr id="3" name="Picture 2"/>
          <p:cNvPicPr>
            <a:picLocks noChangeAspect="1"/>
          </p:cNvPicPr>
          <p:nvPr/>
        </p:nvPicPr>
        <p:blipFill>
          <a:blip r:embed="rId3"/>
          <a:stretch>
            <a:fillRect/>
          </a:stretch>
        </p:blipFill>
        <p:spPr>
          <a:xfrm>
            <a:off x="0" y="3540667"/>
            <a:ext cx="9144000" cy="2659280"/>
          </a:xfrm>
          <a:prstGeom prst="rect">
            <a:avLst/>
          </a:prstGeom>
        </p:spPr>
      </p:pic>
      <p:sp>
        <p:nvSpPr>
          <p:cNvPr id="4" name="TextBox 3"/>
          <p:cNvSpPr txBox="1"/>
          <p:nvPr/>
        </p:nvSpPr>
        <p:spPr>
          <a:xfrm>
            <a:off x="169333" y="3171335"/>
            <a:ext cx="3657599" cy="646331"/>
          </a:xfrm>
          <a:prstGeom prst="rect">
            <a:avLst/>
          </a:prstGeom>
          <a:noFill/>
        </p:spPr>
        <p:txBody>
          <a:bodyPr wrap="square" rtlCol="0">
            <a:spAutoFit/>
          </a:bodyPr>
          <a:lstStyle/>
          <a:p>
            <a:r>
              <a:rPr lang="en-US" dirty="0" smtClean="0"/>
              <a:t>Places where we might find New couplings </a:t>
            </a:r>
            <a:endParaRPr lang="en-US" dirty="0"/>
          </a:p>
        </p:txBody>
      </p:sp>
      <p:sp>
        <p:nvSpPr>
          <p:cNvPr id="5" name="TextBox 4"/>
          <p:cNvSpPr txBox="1"/>
          <p:nvPr/>
        </p:nvSpPr>
        <p:spPr>
          <a:xfrm>
            <a:off x="1507066" y="6234561"/>
            <a:ext cx="6011333" cy="523220"/>
          </a:xfrm>
          <a:prstGeom prst="rect">
            <a:avLst/>
          </a:prstGeom>
          <a:noFill/>
        </p:spPr>
        <p:txBody>
          <a:bodyPr wrap="square" rtlCol="0">
            <a:spAutoFit/>
          </a:bodyPr>
          <a:lstStyle/>
          <a:p>
            <a:r>
              <a:rPr lang="en-US" sz="2800" u="sng" dirty="0" smtClean="0">
                <a:latin typeface="Times New Roman"/>
                <a:cs typeface="Times New Roman"/>
              </a:rPr>
              <a:t>Right-handed currents</a:t>
            </a:r>
            <a:r>
              <a:rPr lang="en-US" sz="2800" dirty="0" smtClean="0">
                <a:latin typeface="Times New Roman"/>
                <a:cs typeface="Times New Roman"/>
              </a:rPr>
              <a:t>:</a:t>
            </a:r>
            <a:r>
              <a:rPr lang="en-US" sz="2800" dirty="0">
                <a:latin typeface="Times New Roman"/>
                <a:cs typeface="Times New Roman"/>
              </a:rPr>
              <a:t>1- γ</a:t>
            </a:r>
            <a:r>
              <a:rPr lang="en-US" sz="2800" baseline="-25000" dirty="0">
                <a:latin typeface="Times New Roman"/>
                <a:cs typeface="Times New Roman"/>
              </a:rPr>
              <a:t>5</a:t>
            </a:r>
            <a:r>
              <a:rPr lang="en-US" sz="2800" dirty="0">
                <a:latin typeface="Times New Roman"/>
                <a:cs typeface="Times New Roman"/>
                <a:sym typeface="Wingdings"/>
              </a:rPr>
              <a:t></a:t>
            </a:r>
            <a:r>
              <a:rPr lang="en-US" sz="2800" dirty="0">
                <a:latin typeface="Times New Roman"/>
                <a:cs typeface="Times New Roman"/>
              </a:rPr>
              <a:t>1+ </a:t>
            </a:r>
            <a:r>
              <a:rPr lang="en-US" sz="2800" dirty="0" smtClean="0">
                <a:latin typeface="Times New Roman"/>
                <a:cs typeface="Times New Roman"/>
              </a:rPr>
              <a:t>γ</a:t>
            </a:r>
            <a:r>
              <a:rPr lang="en-US" sz="2800" baseline="-25000" dirty="0" smtClean="0">
                <a:latin typeface="Times New Roman"/>
                <a:cs typeface="Times New Roman"/>
              </a:rPr>
              <a:t>5</a:t>
            </a:r>
            <a:endParaRPr lang="en-US" sz="2800" dirty="0">
              <a:latin typeface="Times New Roman"/>
              <a:cs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48089" y="513940"/>
            <a:ext cx="2330889" cy="155614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17924" y="2170047"/>
            <a:ext cx="1950166" cy="1097280"/>
          </a:xfrm>
          <a:prstGeom prst="rect">
            <a:avLst/>
          </a:prstGeom>
        </p:spPr>
      </p:pic>
    </p:spTree>
    <p:extLst>
      <p:ext uri="{BB962C8B-B14F-4D97-AF65-F5344CB8AC3E}">
        <p14:creationId xmlns:p14="http://schemas.microsoft.com/office/powerpoint/2010/main" val="354775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60400" y="274638"/>
            <a:ext cx="8102600" cy="944562"/>
          </a:xfrm>
        </p:spPr>
        <p:txBody>
          <a:bodyPr>
            <a:normAutofit fontScale="90000"/>
          </a:bodyPr>
          <a:lstStyle/>
          <a:p>
            <a:r>
              <a:rPr lang="en-US" altLang="ja-JP" sz="3200" dirty="0">
                <a:ea typeface="MS PGothic" charset="0"/>
                <a:cs typeface="Times New Roman" charset="0"/>
              </a:rPr>
              <a:t>Time-dependent </a:t>
            </a:r>
            <a:r>
              <a:rPr lang="en-US" altLang="ja-JP" sz="3200" i="1" dirty="0">
                <a:ea typeface="MS PGothic" charset="0"/>
                <a:cs typeface="Times New Roman" charset="0"/>
              </a:rPr>
              <a:t>CP</a:t>
            </a:r>
            <a:r>
              <a:rPr lang="en-US" altLang="ja-JP" sz="3200" dirty="0">
                <a:ea typeface="MS PGothic" charset="0"/>
                <a:cs typeface="Times New Roman" charset="0"/>
              </a:rPr>
              <a:t> </a:t>
            </a:r>
            <a:r>
              <a:rPr lang="en-US" altLang="ja-JP" sz="3200" dirty="0" smtClean="0">
                <a:ea typeface="MS PGothic" charset="0"/>
                <a:cs typeface="Times New Roman" charset="0"/>
              </a:rPr>
              <a:t>violation is </a:t>
            </a:r>
            <a:r>
              <a:rPr lang="en-US" altLang="ja-JP" sz="3200" baseline="-25000" dirty="0">
                <a:ea typeface="MS PGothic" charset="0"/>
                <a:cs typeface="Times New Roman" charset="0"/>
              </a:rPr>
              <a:t/>
            </a:r>
            <a:br>
              <a:rPr lang="en-US" altLang="ja-JP" sz="3200" baseline="-25000" dirty="0">
                <a:ea typeface="MS PGothic" charset="0"/>
                <a:cs typeface="Times New Roman" charset="0"/>
              </a:rPr>
            </a:br>
            <a:r>
              <a:rPr lang="en-US" altLang="ja-JP" sz="3200" baseline="-25000" dirty="0">
                <a:ea typeface="MS PGothic" charset="0"/>
                <a:cs typeface="Times New Roman" charset="0"/>
              </a:rPr>
              <a:t> </a:t>
            </a:r>
            <a:r>
              <a:rPr lang="en-US" altLang="ja-JP" sz="2400" dirty="0">
                <a:ea typeface="MS PGothic" charset="0"/>
                <a:cs typeface="Times New Roman" charset="0"/>
              </a:rPr>
              <a:t>“</a:t>
            </a:r>
            <a:r>
              <a:rPr lang="en-US" altLang="ja-JP" sz="2400" i="1" u="sng" dirty="0">
                <a:ea typeface="MS PGothic" charset="0"/>
                <a:cs typeface="Times New Roman" charset="0"/>
              </a:rPr>
              <a:t>A Double-Slit experiment</a:t>
            </a:r>
            <a:r>
              <a:rPr lang="en-US" altLang="ja-JP" sz="2400" dirty="0">
                <a:ea typeface="MS PGothic" charset="0"/>
                <a:cs typeface="Times New Roman" charset="0"/>
              </a:rPr>
              <a:t>” with particles and antiparticles</a:t>
            </a:r>
            <a:endParaRPr lang="en-US" altLang="ja-JP" sz="2400" baseline="-25000" dirty="0">
              <a:ea typeface="MS PGothic" charset="0"/>
              <a:cs typeface="Times New Roman" charset="0"/>
            </a:endParaRPr>
          </a:p>
        </p:txBody>
      </p:sp>
      <p:grpSp>
        <p:nvGrpSpPr>
          <p:cNvPr id="99331" name="Group 3"/>
          <p:cNvGrpSpPr>
            <a:grpSpLocks/>
          </p:cNvGrpSpPr>
          <p:nvPr/>
        </p:nvGrpSpPr>
        <p:grpSpPr bwMode="auto">
          <a:xfrm>
            <a:off x="179388" y="2924175"/>
            <a:ext cx="3480882" cy="1801813"/>
            <a:chOff x="2154" y="935"/>
            <a:chExt cx="2435" cy="1127"/>
          </a:xfrm>
        </p:grpSpPr>
        <p:sp>
          <p:nvSpPr>
            <p:cNvPr id="99332" name="Oval 4"/>
            <p:cNvSpPr>
              <a:spLocks noChangeArrowheads="1"/>
            </p:cNvSpPr>
            <p:nvPr/>
          </p:nvSpPr>
          <p:spPr bwMode="auto">
            <a:xfrm>
              <a:off x="3506" y="1529"/>
              <a:ext cx="333" cy="533"/>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33" name="Oval 5"/>
            <p:cNvSpPr>
              <a:spLocks noChangeArrowheads="1"/>
            </p:cNvSpPr>
            <p:nvPr/>
          </p:nvSpPr>
          <p:spPr bwMode="auto">
            <a:xfrm>
              <a:off x="3506" y="976"/>
              <a:ext cx="333" cy="533"/>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34" name="Line 6"/>
            <p:cNvSpPr>
              <a:spLocks noChangeShapeType="1"/>
            </p:cNvSpPr>
            <p:nvPr/>
          </p:nvSpPr>
          <p:spPr bwMode="auto">
            <a:xfrm>
              <a:off x="2398" y="1918"/>
              <a:ext cx="130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35" name="Oval 7"/>
            <p:cNvSpPr>
              <a:spLocks noChangeArrowheads="1"/>
            </p:cNvSpPr>
            <p:nvPr/>
          </p:nvSpPr>
          <p:spPr bwMode="auto">
            <a:xfrm>
              <a:off x="2154" y="935"/>
              <a:ext cx="466" cy="1106"/>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36" name="Group 8"/>
            <p:cNvGrpSpPr>
              <a:grpSpLocks/>
            </p:cNvGrpSpPr>
            <p:nvPr/>
          </p:nvGrpSpPr>
          <p:grpSpPr bwMode="auto">
            <a:xfrm>
              <a:off x="2265" y="1017"/>
              <a:ext cx="256" cy="236"/>
              <a:chOff x="2472" y="1480"/>
              <a:chExt cx="524" cy="524"/>
            </a:xfrm>
          </p:grpSpPr>
          <p:sp>
            <p:nvSpPr>
              <p:cNvPr id="99337" name="Oval 9"/>
              <p:cNvSpPr>
                <a:spLocks noChangeAspect="1" noChangeArrowheads="1"/>
              </p:cNvSpPr>
              <p:nvPr/>
            </p:nvSpPr>
            <p:spPr bwMode="auto">
              <a:xfrm>
                <a:off x="2472" y="1480"/>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chemeClr val="tx2"/>
                    </a:solidFill>
                    <a:latin typeface="Times New Roman" charset="0"/>
                    <a:ea typeface="MS PGothic" charset="0"/>
                    <a:cs typeface="MS PGothic" charset="0"/>
                  </a:rPr>
                  <a:t>b</a:t>
                </a:r>
              </a:p>
            </p:txBody>
          </p:sp>
          <p:sp>
            <p:nvSpPr>
              <p:cNvPr id="99338" name="Oval 10"/>
              <p:cNvSpPr>
                <a:spLocks noChangeAspect="1" noChangeArrowheads="1"/>
              </p:cNvSpPr>
              <p:nvPr/>
            </p:nvSpPr>
            <p:spPr bwMode="auto">
              <a:xfrm>
                <a:off x="2472" y="1570"/>
                <a:ext cx="156" cy="155"/>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39" name="Group 11"/>
            <p:cNvGrpSpPr>
              <a:grpSpLocks/>
            </p:cNvGrpSpPr>
            <p:nvPr/>
          </p:nvGrpSpPr>
          <p:grpSpPr bwMode="auto">
            <a:xfrm>
              <a:off x="3550" y="996"/>
              <a:ext cx="256" cy="237"/>
              <a:chOff x="1429" y="3294"/>
              <a:chExt cx="524" cy="524"/>
            </a:xfrm>
          </p:grpSpPr>
          <p:sp>
            <p:nvSpPr>
              <p:cNvPr id="99340" name="Oval 12"/>
              <p:cNvSpPr>
                <a:spLocks noChangeAspect="1" noChangeArrowheads="1"/>
              </p:cNvSpPr>
              <p:nvPr/>
            </p:nvSpPr>
            <p:spPr bwMode="auto">
              <a:xfrm>
                <a:off x="1429" y="3294"/>
                <a:ext cx="524" cy="5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chemeClr val="tx2"/>
                    </a:solidFill>
                    <a:latin typeface="Times New Roman" charset="0"/>
                    <a:ea typeface="MS PGothic" charset="0"/>
                    <a:cs typeface="MS PGothic" charset="0"/>
                  </a:rPr>
                  <a:t>c</a:t>
                </a:r>
              </a:p>
            </p:txBody>
          </p:sp>
          <p:sp>
            <p:nvSpPr>
              <p:cNvPr id="99341" name="Oval 13"/>
              <p:cNvSpPr>
                <a:spLocks noChangeAspect="1" noChangeArrowheads="1"/>
              </p:cNvSpPr>
              <p:nvPr/>
            </p:nvSpPr>
            <p:spPr bwMode="auto">
              <a:xfrm>
                <a:off x="1474" y="3339"/>
                <a:ext cx="197" cy="196"/>
              </a:xfrm>
              <a:prstGeom prst="ellipse">
                <a:avLst/>
              </a:prstGeom>
              <a:gradFill rotWithShape="1">
                <a:gsLst>
                  <a:gs pos="0">
                    <a:schemeClr val="bg1"/>
                  </a:gs>
                  <a:gs pos="100000">
                    <a:srgbClr val="FF0000">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42" name="Group 14"/>
            <p:cNvGrpSpPr>
              <a:grpSpLocks/>
            </p:cNvGrpSpPr>
            <p:nvPr/>
          </p:nvGrpSpPr>
          <p:grpSpPr bwMode="auto">
            <a:xfrm>
              <a:off x="2265" y="1775"/>
              <a:ext cx="256" cy="237"/>
              <a:chOff x="1065" y="1888"/>
              <a:chExt cx="524" cy="524"/>
            </a:xfrm>
          </p:grpSpPr>
          <p:sp>
            <p:nvSpPr>
              <p:cNvPr id="99343" name="Oval 15"/>
              <p:cNvSpPr>
                <a:spLocks noChangeAspect="1" noChangeArrowheads="1"/>
              </p:cNvSpPr>
              <p:nvPr/>
            </p:nvSpPr>
            <p:spPr bwMode="auto">
              <a:xfrm>
                <a:off x="1065" y="188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rgbClr val="339966"/>
                    </a:solidFill>
                    <a:latin typeface="Times New Roman" charset="0"/>
                    <a:ea typeface="MS PGothic" charset="0"/>
                    <a:cs typeface="MS PGothic" charset="0"/>
                  </a:rPr>
                  <a:t>d</a:t>
                </a:r>
              </a:p>
            </p:txBody>
          </p:sp>
          <p:sp>
            <p:nvSpPr>
              <p:cNvPr id="99344" name="Oval 16"/>
              <p:cNvSpPr>
                <a:spLocks noChangeAspect="1" noChangeArrowheads="1"/>
              </p:cNvSpPr>
              <p:nvPr/>
            </p:nvSpPr>
            <p:spPr bwMode="auto">
              <a:xfrm>
                <a:off x="1110" y="193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45" name="Line 17"/>
              <p:cNvSpPr>
                <a:spLocks noChangeShapeType="1"/>
              </p:cNvSpPr>
              <p:nvPr/>
            </p:nvSpPr>
            <p:spPr bwMode="auto">
              <a:xfrm>
                <a:off x="1247" y="1933"/>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46" name="Line 18"/>
            <p:cNvSpPr>
              <a:spLocks noChangeShapeType="1"/>
            </p:cNvSpPr>
            <p:nvPr/>
          </p:nvSpPr>
          <p:spPr bwMode="auto">
            <a:xfrm>
              <a:off x="2531" y="1119"/>
              <a:ext cx="101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47" name="Freeform 19"/>
            <p:cNvSpPr>
              <a:spLocks/>
            </p:cNvSpPr>
            <p:nvPr/>
          </p:nvSpPr>
          <p:spPr bwMode="auto">
            <a:xfrm>
              <a:off x="2731" y="1119"/>
              <a:ext cx="510" cy="308"/>
            </a:xfrm>
            <a:custGeom>
              <a:avLst/>
              <a:gdLst>
                <a:gd name="T0" fmla="*/ 0 w 1044"/>
                <a:gd name="T1" fmla="*/ 0 h 680"/>
                <a:gd name="T2" fmla="*/ 227 w 1044"/>
                <a:gd name="T3" fmla="*/ 0 h 680"/>
                <a:gd name="T4" fmla="*/ 182 w 1044"/>
                <a:gd name="T5" fmla="*/ 181 h 680"/>
                <a:gd name="T6" fmla="*/ 409 w 1044"/>
                <a:gd name="T7" fmla="*/ 136 h 680"/>
                <a:gd name="T8" fmla="*/ 363 w 1044"/>
                <a:gd name="T9" fmla="*/ 363 h 680"/>
                <a:gd name="T10" fmla="*/ 590 w 1044"/>
                <a:gd name="T11" fmla="*/ 272 h 680"/>
                <a:gd name="T12" fmla="*/ 590 w 1044"/>
                <a:gd name="T13" fmla="*/ 499 h 680"/>
                <a:gd name="T14" fmla="*/ 817 w 1044"/>
                <a:gd name="T15" fmla="*/ 408 h 680"/>
                <a:gd name="T16" fmla="*/ 817 w 1044"/>
                <a:gd name="T17" fmla="*/ 680 h 680"/>
                <a:gd name="T18" fmla="*/ 1044 w 1044"/>
                <a:gd name="T19" fmla="*/ 589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4" h="680">
                  <a:moveTo>
                    <a:pt x="0" y="0"/>
                  </a:moveTo>
                  <a:lnTo>
                    <a:pt x="227" y="0"/>
                  </a:lnTo>
                  <a:lnTo>
                    <a:pt x="182" y="181"/>
                  </a:lnTo>
                  <a:lnTo>
                    <a:pt x="409" y="136"/>
                  </a:lnTo>
                  <a:lnTo>
                    <a:pt x="363" y="363"/>
                  </a:lnTo>
                  <a:lnTo>
                    <a:pt x="590" y="272"/>
                  </a:lnTo>
                  <a:lnTo>
                    <a:pt x="590" y="499"/>
                  </a:lnTo>
                  <a:lnTo>
                    <a:pt x="817" y="408"/>
                  </a:lnTo>
                  <a:lnTo>
                    <a:pt x="817" y="680"/>
                  </a:lnTo>
                  <a:lnTo>
                    <a:pt x="1044" y="589"/>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48" name="Freeform 20"/>
            <p:cNvSpPr>
              <a:spLocks/>
            </p:cNvSpPr>
            <p:nvPr/>
          </p:nvSpPr>
          <p:spPr bwMode="auto">
            <a:xfrm>
              <a:off x="3240" y="1386"/>
              <a:ext cx="465" cy="307"/>
            </a:xfrm>
            <a:custGeom>
              <a:avLst/>
              <a:gdLst>
                <a:gd name="T0" fmla="*/ 907 w 907"/>
                <a:gd name="T1" fmla="*/ 0 h 499"/>
                <a:gd name="T2" fmla="*/ 0 w 907"/>
                <a:gd name="T3" fmla="*/ 0 h 499"/>
                <a:gd name="T4" fmla="*/ 907 w 907"/>
                <a:gd name="T5" fmla="*/ 499 h 499"/>
              </a:gdLst>
              <a:ahLst/>
              <a:cxnLst>
                <a:cxn ang="0">
                  <a:pos x="T0" y="T1"/>
                </a:cxn>
                <a:cxn ang="0">
                  <a:pos x="T2" y="T3"/>
                </a:cxn>
                <a:cxn ang="0">
                  <a:pos x="T4" y="T5"/>
                </a:cxn>
              </a:cxnLst>
              <a:rect l="0" t="0" r="r" b="b"/>
              <a:pathLst>
                <a:path w="907" h="499">
                  <a:moveTo>
                    <a:pt x="907" y="0"/>
                  </a:moveTo>
                  <a:lnTo>
                    <a:pt x="0" y="0"/>
                  </a:lnTo>
                  <a:lnTo>
                    <a:pt x="907" y="499"/>
                  </a:lnTo>
                </a:path>
              </a:pathLst>
            </a:cu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99349" name="Group 21"/>
            <p:cNvGrpSpPr>
              <a:grpSpLocks/>
            </p:cNvGrpSpPr>
            <p:nvPr/>
          </p:nvGrpSpPr>
          <p:grpSpPr bwMode="auto">
            <a:xfrm>
              <a:off x="3550" y="1263"/>
              <a:ext cx="256" cy="237"/>
              <a:chOff x="3651" y="1978"/>
              <a:chExt cx="524" cy="524"/>
            </a:xfrm>
          </p:grpSpPr>
          <p:sp>
            <p:nvSpPr>
              <p:cNvPr id="99350" name="Oval 22"/>
              <p:cNvSpPr>
                <a:spLocks noChangeAspect="1" noChangeArrowheads="1"/>
              </p:cNvSpPr>
              <p:nvPr/>
            </p:nvSpPr>
            <p:spPr bwMode="auto">
              <a:xfrm>
                <a:off x="3651" y="1978"/>
                <a:ext cx="524" cy="524"/>
              </a:xfrm>
              <a:prstGeom prst="ellipse">
                <a:avLst/>
              </a:prstGeom>
              <a:solidFill>
                <a:schemeClr val="tx2"/>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rgbClr val="FF0000"/>
                    </a:solidFill>
                    <a:latin typeface="Times New Roman" charset="0"/>
                    <a:ea typeface="MS PGothic" charset="0"/>
                    <a:cs typeface="MS PGothic" charset="0"/>
                  </a:rPr>
                  <a:t>c</a:t>
                </a:r>
              </a:p>
            </p:txBody>
          </p:sp>
          <p:sp>
            <p:nvSpPr>
              <p:cNvPr id="99351" name="Oval 23"/>
              <p:cNvSpPr>
                <a:spLocks noChangeAspect="1" noChangeArrowheads="1"/>
              </p:cNvSpPr>
              <p:nvPr/>
            </p:nvSpPr>
            <p:spPr bwMode="auto">
              <a:xfrm>
                <a:off x="3696" y="202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52" name="Line 24"/>
              <p:cNvSpPr>
                <a:spLocks noChangeShapeType="1"/>
              </p:cNvSpPr>
              <p:nvPr/>
            </p:nvSpPr>
            <p:spPr bwMode="auto">
              <a:xfrm>
                <a:off x="3833" y="2114"/>
                <a:ext cx="182"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99353" name="Group 25"/>
            <p:cNvGrpSpPr>
              <a:grpSpLocks/>
            </p:cNvGrpSpPr>
            <p:nvPr/>
          </p:nvGrpSpPr>
          <p:grpSpPr bwMode="auto">
            <a:xfrm>
              <a:off x="3550" y="1550"/>
              <a:ext cx="256" cy="237"/>
              <a:chOff x="2562" y="3385"/>
              <a:chExt cx="524" cy="524"/>
            </a:xfrm>
          </p:grpSpPr>
          <p:sp>
            <p:nvSpPr>
              <p:cNvPr id="99354" name="Oval 26"/>
              <p:cNvSpPr>
                <a:spLocks noChangeAspect="1" noChangeArrowheads="1"/>
              </p:cNvSpPr>
              <p:nvPr/>
            </p:nvSpPr>
            <p:spPr bwMode="auto">
              <a:xfrm>
                <a:off x="2562" y="3385"/>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chemeClr val="tx2"/>
                    </a:solidFill>
                    <a:latin typeface="Times New Roman" charset="0"/>
                    <a:ea typeface="MS PGothic" charset="0"/>
                    <a:cs typeface="MS PGothic" charset="0"/>
                  </a:rPr>
                  <a:t>s</a:t>
                </a:r>
              </a:p>
            </p:txBody>
          </p:sp>
          <p:sp>
            <p:nvSpPr>
              <p:cNvPr id="99355" name="Oval 27"/>
              <p:cNvSpPr>
                <a:spLocks noChangeAspect="1" noChangeArrowheads="1"/>
              </p:cNvSpPr>
              <p:nvPr/>
            </p:nvSpPr>
            <p:spPr bwMode="auto">
              <a:xfrm>
                <a:off x="2607" y="3430"/>
                <a:ext cx="197" cy="196"/>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56" name="Group 28"/>
            <p:cNvGrpSpPr>
              <a:grpSpLocks/>
            </p:cNvGrpSpPr>
            <p:nvPr/>
          </p:nvGrpSpPr>
          <p:grpSpPr bwMode="auto">
            <a:xfrm>
              <a:off x="3551" y="1796"/>
              <a:ext cx="256" cy="236"/>
              <a:chOff x="1065" y="1888"/>
              <a:chExt cx="524" cy="524"/>
            </a:xfrm>
          </p:grpSpPr>
          <p:sp>
            <p:nvSpPr>
              <p:cNvPr id="99357" name="Oval 29"/>
              <p:cNvSpPr>
                <a:spLocks noChangeAspect="1" noChangeArrowheads="1"/>
              </p:cNvSpPr>
              <p:nvPr/>
            </p:nvSpPr>
            <p:spPr bwMode="auto">
              <a:xfrm>
                <a:off x="1065" y="188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rgbClr val="339966"/>
                    </a:solidFill>
                    <a:latin typeface="Times New Roman" charset="0"/>
                    <a:ea typeface="MS PGothic" charset="0"/>
                    <a:cs typeface="MS PGothic" charset="0"/>
                  </a:rPr>
                  <a:t>d</a:t>
                </a:r>
              </a:p>
            </p:txBody>
          </p:sp>
          <p:sp>
            <p:nvSpPr>
              <p:cNvPr id="99358" name="Oval 30"/>
              <p:cNvSpPr>
                <a:spLocks noChangeAspect="1" noChangeArrowheads="1"/>
              </p:cNvSpPr>
              <p:nvPr/>
            </p:nvSpPr>
            <p:spPr bwMode="auto">
              <a:xfrm>
                <a:off x="1110" y="193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59" name="Line 31"/>
              <p:cNvSpPr>
                <a:spLocks noChangeShapeType="1"/>
              </p:cNvSpPr>
              <p:nvPr/>
            </p:nvSpPr>
            <p:spPr bwMode="auto">
              <a:xfrm>
                <a:off x="1247" y="1933"/>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61" name="Text Box 33"/>
            <p:cNvSpPr txBox="1">
              <a:spLocks noChangeArrowheads="1"/>
            </p:cNvSpPr>
            <p:nvPr/>
          </p:nvSpPr>
          <p:spPr bwMode="auto">
            <a:xfrm>
              <a:off x="3964" y="1526"/>
              <a:ext cx="625"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4400" i="1" dirty="0">
                  <a:solidFill>
                    <a:schemeClr val="tx2"/>
                  </a:solidFill>
                  <a:latin typeface="Times New Roman" charset="0"/>
                  <a:ea typeface="MS PGothic" charset="0"/>
                  <a:cs typeface="MS PGothic" charset="0"/>
                </a:rPr>
                <a:t>K</a:t>
              </a:r>
              <a:r>
                <a:rPr kumimoji="1" lang="en-US" altLang="ja-JP" sz="4400" i="1" baseline="-25000" dirty="0">
                  <a:solidFill>
                    <a:schemeClr val="tx2"/>
                  </a:solidFill>
                  <a:latin typeface="Times New Roman" charset="0"/>
                  <a:ea typeface="MS PGothic" charset="0"/>
                  <a:cs typeface="MS PGothic" charset="0"/>
                </a:rPr>
                <a:t>S</a:t>
              </a:r>
            </a:p>
          </p:txBody>
        </p:sp>
      </p:grpSp>
      <p:grpSp>
        <p:nvGrpSpPr>
          <p:cNvPr id="99362" name="Group 34"/>
          <p:cNvGrpSpPr>
            <a:grpSpLocks/>
          </p:cNvGrpSpPr>
          <p:nvPr/>
        </p:nvGrpSpPr>
        <p:grpSpPr bwMode="auto">
          <a:xfrm>
            <a:off x="4419600" y="2895600"/>
            <a:ext cx="4540435" cy="1976438"/>
            <a:chOff x="2154" y="2750"/>
            <a:chExt cx="2864" cy="1245"/>
          </a:xfrm>
        </p:grpSpPr>
        <p:sp>
          <p:nvSpPr>
            <p:cNvPr id="99363" name="Oval 35"/>
            <p:cNvSpPr>
              <a:spLocks noChangeArrowheads="1"/>
            </p:cNvSpPr>
            <p:nvPr/>
          </p:nvSpPr>
          <p:spPr bwMode="auto">
            <a:xfrm>
              <a:off x="4046" y="3372"/>
              <a:ext cx="355" cy="578"/>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64" name="Line 36"/>
            <p:cNvSpPr>
              <a:spLocks noChangeShapeType="1"/>
            </p:cNvSpPr>
            <p:nvPr/>
          </p:nvSpPr>
          <p:spPr bwMode="auto">
            <a:xfrm>
              <a:off x="2414" y="3817"/>
              <a:ext cx="184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65" name="Line 37"/>
            <p:cNvSpPr>
              <a:spLocks noChangeShapeType="1"/>
            </p:cNvSpPr>
            <p:nvPr/>
          </p:nvSpPr>
          <p:spPr bwMode="auto">
            <a:xfrm>
              <a:off x="2367" y="2972"/>
              <a:ext cx="1844"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66" name="Oval 38"/>
            <p:cNvSpPr>
              <a:spLocks noChangeArrowheads="1"/>
            </p:cNvSpPr>
            <p:nvPr/>
          </p:nvSpPr>
          <p:spPr bwMode="auto">
            <a:xfrm>
              <a:off x="2154" y="2750"/>
              <a:ext cx="497" cy="12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67" name="Group 39"/>
            <p:cNvGrpSpPr>
              <a:grpSpLocks/>
            </p:cNvGrpSpPr>
            <p:nvPr/>
          </p:nvGrpSpPr>
          <p:grpSpPr bwMode="auto">
            <a:xfrm>
              <a:off x="2272" y="2838"/>
              <a:ext cx="273" cy="257"/>
              <a:chOff x="2472" y="1480"/>
              <a:chExt cx="524" cy="524"/>
            </a:xfrm>
          </p:grpSpPr>
          <p:sp>
            <p:nvSpPr>
              <p:cNvPr id="99368" name="Oval 40"/>
              <p:cNvSpPr>
                <a:spLocks noChangeAspect="1" noChangeArrowheads="1"/>
              </p:cNvSpPr>
              <p:nvPr/>
            </p:nvSpPr>
            <p:spPr bwMode="auto">
              <a:xfrm>
                <a:off x="2472" y="1480"/>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b</a:t>
                </a:r>
              </a:p>
            </p:txBody>
          </p:sp>
          <p:sp>
            <p:nvSpPr>
              <p:cNvPr id="99369" name="Oval 41"/>
              <p:cNvSpPr>
                <a:spLocks noChangeAspect="1" noChangeArrowheads="1"/>
              </p:cNvSpPr>
              <p:nvPr/>
            </p:nvSpPr>
            <p:spPr bwMode="auto">
              <a:xfrm>
                <a:off x="2472" y="1570"/>
                <a:ext cx="156" cy="155"/>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70" name="Group 42"/>
            <p:cNvGrpSpPr>
              <a:grpSpLocks/>
            </p:cNvGrpSpPr>
            <p:nvPr/>
          </p:nvGrpSpPr>
          <p:grpSpPr bwMode="auto">
            <a:xfrm>
              <a:off x="2272" y="3661"/>
              <a:ext cx="273" cy="257"/>
              <a:chOff x="1065" y="1888"/>
              <a:chExt cx="524" cy="524"/>
            </a:xfrm>
          </p:grpSpPr>
          <p:sp>
            <p:nvSpPr>
              <p:cNvPr id="99371" name="Oval 43"/>
              <p:cNvSpPr>
                <a:spLocks noChangeAspect="1" noChangeArrowheads="1"/>
              </p:cNvSpPr>
              <p:nvPr/>
            </p:nvSpPr>
            <p:spPr bwMode="auto">
              <a:xfrm>
                <a:off x="1065" y="188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339966"/>
                    </a:solidFill>
                    <a:latin typeface="Times New Roman" charset="0"/>
                    <a:ea typeface="MS PGothic" charset="0"/>
                    <a:cs typeface="MS PGothic" charset="0"/>
                  </a:rPr>
                  <a:t>d</a:t>
                </a:r>
              </a:p>
            </p:txBody>
          </p:sp>
          <p:sp>
            <p:nvSpPr>
              <p:cNvPr id="99372" name="Oval 44"/>
              <p:cNvSpPr>
                <a:spLocks noChangeAspect="1" noChangeArrowheads="1"/>
              </p:cNvSpPr>
              <p:nvPr/>
            </p:nvSpPr>
            <p:spPr bwMode="auto">
              <a:xfrm>
                <a:off x="1110" y="193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73" name="Line 45"/>
              <p:cNvSpPr>
                <a:spLocks noChangeShapeType="1"/>
              </p:cNvSpPr>
              <p:nvPr/>
            </p:nvSpPr>
            <p:spPr bwMode="auto">
              <a:xfrm>
                <a:off x="1247" y="1933"/>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74" name="Freeform 46"/>
            <p:cNvSpPr>
              <a:spLocks/>
            </p:cNvSpPr>
            <p:nvPr/>
          </p:nvSpPr>
          <p:spPr bwMode="auto">
            <a:xfrm flipV="1">
              <a:off x="3762" y="3217"/>
              <a:ext cx="497" cy="333"/>
            </a:xfrm>
            <a:custGeom>
              <a:avLst/>
              <a:gdLst>
                <a:gd name="T0" fmla="*/ 907 w 907"/>
                <a:gd name="T1" fmla="*/ 0 h 499"/>
                <a:gd name="T2" fmla="*/ 0 w 907"/>
                <a:gd name="T3" fmla="*/ 0 h 499"/>
                <a:gd name="T4" fmla="*/ 907 w 907"/>
                <a:gd name="T5" fmla="*/ 499 h 499"/>
              </a:gdLst>
              <a:ahLst/>
              <a:cxnLst>
                <a:cxn ang="0">
                  <a:pos x="T0" y="T1"/>
                </a:cxn>
                <a:cxn ang="0">
                  <a:pos x="T2" y="T3"/>
                </a:cxn>
                <a:cxn ang="0">
                  <a:pos x="T4" y="T5"/>
                </a:cxn>
              </a:cxnLst>
              <a:rect l="0" t="0" r="r" b="b"/>
              <a:pathLst>
                <a:path w="907" h="499">
                  <a:moveTo>
                    <a:pt x="907" y="0"/>
                  </a:moveTo>
                  <a:lnTo>
                    <a:pt x="0" y="0"/>
                  </a:lnTo>
                  <a:lnTo>
                    <a:pt x="907" y="499"/>
                  </a:lnTo>
                </a:path>
              </a:pathLst>
            </a:cu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99375" name="Group 47"/>
            <p:cNvGrpSpPr>
              <a:grpSpLocks/>
            </p:cNvGrpSpPr>
            <p:nvPr/>
          </p:nvGrpSpPr>
          <p:grpSpPr bwMode="auto">
            <a:xfrm>
              <a:off x="4093" y="3683"/>
              <a:ext cx="274" cy="257"/>
              <a:chOff x="3651" y="1978"/>
              <a:chExt cx="524" cy="524"/>
            </a:xfrm>
          </p:grpSpPr>
          <p:sp>
            <p:nvSpPr>
              <p:cNvPr id="99376" name="Oval 48"/>
              <p:cNvSpPr>
                <a:spLocks noChangeAspect="1" noChangeArrowheads="1"/>
              </p:cNvSpPr>
              <p:nvPr/>
            </p:nvSpPr>
            <p:spPr bwMode="auto">
              <a:xfrm>
                <a:off x="3651" y="1978"/>
                <a:ext cx="524" cy="524"/>
              </a:xfrm>
              <a:prstGeom prst="ellipse">
                <a:avLst/>
              </a:prstGeom>
              <a:solidFill>
                <a:schemeClr val="tx2"/>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FF0000"/>
                    </a:solidFill>
                    <a:latin typeface="Times New Roman" charset="0"/>
                    <a:ea typeface="MS PGothic" charset="0"/>
                    <a:cs typeface="MS PGothic" charset="0"/>
                  </a:rPr>
                  <a:t>c</a:t>
                </a:r>
              </a:p>
            </p:txBody>
          </p:sp>
          <p:sp>
            <p:nvSpPr>
              <p:cNvPr id="99377" name="Oval 49"/>
              <p:cNvSpPr>
                <a:spLocks noChangeAspect="1" noChangeArrowheads="1"/>
              </p:cNvSpPr>
              <p:nvPr/>
            </p:nvSpPr>
            <p:spPr bwMode="auto">
              <a:xfrm>
                <a:off x="3696" y="202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78" name="Line 50"/>
              <p:cNvSpPr>
                <a:spLocks noChangeShapeType="1"/>
              </p:cNvSpPr>
              <p:nvPr/>
            </p:nvSpPr>
            <p:spPr bwMode="auto">
              <a:xfrm>
                <a:off x="3833" y="2114"/>
                <a:ext cx="182"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80" name="Text Box 52"/>
            <p:cNvSpPr txBox="1">
              <a:spLocks noChangeArrowheads="1"/>
            </p:cNvSpPr>
            <p:nvPr/>
          </p:nvSpPr>
          <p:spPr bwMode="auto">
            <a:xfrm>
              <a:off x="4495" y="2796"/>
              <a:ext cx="523"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kumimoji="1" lang="en-US" altLang="ja-JP" sz="4800" i="1">
                  <a:solidFill>
                    <a:schemeClr val="tx2"/>
                  </a:solidFill>
                  <a:latin typeface="Times New Roman" charset="0"/>
                  <a:ea typeface="MS PGothic" charset="0"/>
                  <a:cs typeface="MS PGothic" charset="0"/>
                </a:rPr>
                <a:t>K</a:t>
              </a:r>
              <a:r>
                <a:rPr kumimoji="1" lang="en-US" altLang="ja-JP" sz="4800" i="1" baseline="-25000">
                  <a:solidFill>
                    <a:schemeClr val="tx2"/>
                  </a:solidFill>
                  <a:latin typeface="Times New Roman" charset="0"/>
                  <a:ea typeface="MS PGothic" charset="0"/>
                  <a:cs typeface="MS PGothic" charset="0"/>
                </a:rPr>
                <a:t>S</a:t>
              </a:r>
            </a:p>
          </p:txBody>
        </p:sp>
        <p:sp>
          <p:nvSpPr>
            <p:cNvPr id="99381" name="Freeform 53"/>
            <p:cNvSpPr>
              <a:spLocks/>
            </p:cNvSpPr>
            <p:nvPr/>
          </p:nvSpPr>
          <p:spPr bwMode="auto">
            <a:xfrm flipV="1">
              <a:off x="3597" y="3506"/>
              <a:ext cx="166" cy="311"/>
            </a:xfrm>
            <a:custGeom>
              <a:avLst/>
              <a:gdLst>
                <a:gd name="T0" fmla="*/ 0 w 1044"/>
                <a:gd name="T1" fmla="*/ 0 h 680"/>
                <a:gd name="T2" fmla="*/ 227 w 1044"/>
                <a:gd name="T3" fmla="*/ 0 h 680"/>
                <a:gd name="T4" fmla="*/ 182 w 1044"/>
                <a:gd name="T5" fmla="*/ 181 h 680"/>
                <a:gd name="T6" fmla="*/ 409 w 1044"/>
                <a:gd name="T7" fmla="*/ 136 h 680"/>
                <a:gd name="T8" fmla="*/ 363 w 1044"/>
                <a:gd name="T9" fmla="*/ 363 h 680"/>
                <a:gd name="T10" fmla="*/ 590 w 1044"/>
                <a:gd name="T11" fmla="*/ 272 h 680"/>
                <a:gd name="T12" fmla="*/ 590 w 1044"/>
                <a:gd name="T13" fmla="*/ 499 h 680"/>
                <a:gd name="T14" fmla="*/ 817 w 1044"/>
                <a:gd name="T15" fmla="*/ 408 h 680"/>
                <a:gd name="T16" fmla="*/ 817 w 1044"/>
                <a:gd name="T17" fmla="*/ 680 h 680"/>
                <a:gd name="T18" fmla="*/ 1044 w 1044"/>
                <a:gd name="T19" fmla="*/ 589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4" h="680">
                  <a:moveTo>
                    <a:pt x="0" y="0"/>
                  </a:moveTo>
                  <a:lnTo>
                    <a:pt x="227" y="0"/>
                  </a:lnTo>
                  <a:lnTo>
                    <a:pt x="182" y="181"/>
                  </a:lnTo>
                  <a:lnTo>
                    <a:pt x="409" y="136"/>
                  </a:lnTo>
                  <a:lnTo>
                    <a:pt x="363" y="363"/>
                  </a:lnTo>
                  <a:lnTo>
                    <a:pt x="590" y="272"/>
                  </a:lnTo>
                  <a:lnTo>
                    <a:pt x="590" y="499"/>
                  </a:lnTo>
                  <a:lnTo>
                    <a:pt x="817" y="408"/>
                  </a:lnTo>
                  <a:lnTo>
                    <a:pt x="817" y="680"/>
                  </a:lnTo>
                  <a:lnTo>
                    <a:pt x="1044" y="589"/>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82" name="Oval 54"/>
            <p:cNvSpPr>
              <a:spLocks noChangeArrowheads="1"/>
            </p:cNvSpPr>
            <p:nvPr/>
          </p:nvSpPr>
          <p:spPr bwMode="auto">
            <a:xfrm>
              <a:off x="3147" y="2795"/>
              <a:ext cx="497" cy="12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83" name="Group 55"/>
            <p:cNvGrpSpPr>
              <a:grpSpLocks/>
            </p:cNvGrpSpPr>
            <p:nvPr/>
          </p:nvGrpSpPr>
          <p:grpSpPr bwMode="auto">
            <a:xfrm>
              <a:off x="3266" y="3683"/>
              <a:ext cx="273" cy="257"/>
              <a:chOff x="4558" y="1025"/>
              <a:chExt cx="524" cy="524"/>
            </a:xfrm>
          </p:grpSpPr>
          <p:sp>
            <p:nvSpPr>
              <p:cNvPr id="99384" name="Oval 56"/>
              <p:cNvSpPr>
                <a:spLocks noChangeAspect="1" noChangeArrowheads="1"/>
              </p:cNvSpPr>
              <p:nvPr/>
            </p:nvSpPr>
            <p:spPr bwMode="auto">
              <a:xfrm>
                <a:off x="4558" y="1025"/>
                <a:ext cx="524" cy="524"/>
              </a:xfrm>
              <a:prstGeom prst="ellipse">
                <a:avLst/>
              </a:prstGeom>
              <a:solidFill>
                <a:schemeClr val="tx2"/>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339966"/>
                    </a:solidFill>
                    <a:latin typeface="Times New Roman" charset="0"/>
                    <a:ea typeface="MS PGothic" charset="0"/>
                    <a:cs typeface="MS PGothic" charset="0"/>
                  </a:rPr>
                  <a:t>b</a:t>
                </a:r>
              </a:p>
            </p:txBody>
          </p:sp>
          <p:sp>
            <p:nvSpPr>
              <p:cNvPr id="99385" name="Oval 57"/>
              <p:cNvSpPr>
                <a:spLocks noChangeAspect="1" noChangeArrowheads="1"/>
              </p:cNvSpPr>
              <p:nvPr/>
            </p:nvSpPr>
            <p:spPr bwMode="auto">
              <a:xfrm>
                <a:off x="4558" y="1115"/>
                <a:ext cx="156" cy="155"/>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86" name="Line 58"/>
              <p:cNvSpPr>
                <a:spLocks noChangeShapeType="1"/>
              </p:cNvSpPr>
              <p:nvPr/>
            </p:nvSpPr>
            <p:spPr bwMode="auto">
              <a:xfrm>
                <a:off x="4740" y="1071"/>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87" name="Freeform 59"/>
            <p:cNvSpPr>
              <a:spLocks/>
            </p:cNvSpPr>
            <p:nvPr/>
          </p:nvSpPr>
          <p:spPr bwMode="auto">
            <a:xfrm>
              <a:off x="2698" y="2972"/>
              <a:ext cx="47" cy="845"/>
            </a:xfrm>
            <a:custGeom>
              <a:avLst/>
              <a:gdLst>
                <a:gd name="T0" fmla="*/ 91 w 91"/>
                <a:gd name="T1" fmla="*/ 0 h 1723"/>
                <a:gd name="T2" fmla="*/ 0 w 91"/>
                <a:gd name="T3" fmla="*/ 136 h 1723"/>
                <a:gd name="T4" fmla="*/ 91 w 91"/>
                <a:gd name="T5" fmla="*/ 272 h 1723"/>
                <a:gd name="T6" fmla="*/ 0 w 91"/>
                <a:gd name="T7" fmla="*/ 408 h 1723"/>
                <a:gd name="T8" fmla="*/ 91 w 91"/>
                <a:gd name="T9" fmla="*/ 544 h 1723"/>
                <a:gd name="T10" fmla="*/ 0 w 91"/>
                <a:gd name="T11" fmla="*/ 771 h 1723"/>
                <a:gd name="T12" fmla="*/ 91 w 91"/>
                <a:gd name="T13" fmla="*/ 861 h 1723"/>
                <a:gd name="T14" fmla="*/ 46 w 91"/>
                <a:gd name="T15" fmla="*/ 998 h 1723"/>
                <a:gd name="T16" fmla="*/ 91 w 91"/>
                <a:gd name="T17" fmla="*/ 1134 h 1723"/>
                <a:gd name="T18" fmla="*/ 46 w 91"/>
                <a:gd name="T19" fmla="*/ 1270 h 1723"/>
                <a:gd name="T20" fmla="*/ 91 w 91"/>
                <a:gd name="T21" fmla="*/ 1406 h 1723"/>
                <a:gd name="T22" fmla="*/ 0 w 91"/>
                <a:gd name="T23" fmla="*/ 1542 h 1723"/>
                <a:gd name="T24" fmla="*/ 91 w 91"/>
                <a:gd name="T25" fmla="*/ 1723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723">
                  <a:moveTo>
                    <a:pt x="91" y="0"/>
                  </a:moveTo>
                  <a:lnTo>
                    <a:pt x="0" y="136"/>
                  </a:lnTo>
                  <a:lnTo>
                    <a:pt x="91" y="272"/>
                  </a:lnTo>
                  <a:lnTo>
                    <a:pt x="0" y="408"/>
                  </a:lnTo>
                  <a:lnTo>
                    <a:pt x="91" y="544"/>
                  </a:lnTo>
                  <a:lnTo>
                    <a:pt x="0" y="771"/>
                  </a:lnTo>
                  <a:lnTo>
                    <a:pt x="91" y="861"/>
                  </a:lnTo>
                  <a:lnTo>
                    <a:pt x="46" y="998"/>
                  </a:lnTo>
                  <a:lnTo>
                    <a:pt x="91" y="1134"/>
                  </a:lnTo>
                  <a:lnTo>
                    <a:pt x="46" y="1270"/>
                  </a:lnTo>
                  <a:lnTo>
                    <a:pt x="91" y="1406"/>
                  </a:lnTo>
                  <a:lnTo>
                    <a:pt x="0" y="1542"/>
                  </a:lnTo>
                  <a:lnTo>
                    <a:pt x="91" y="1723"/>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88" name="Freeform 60"/>
            <p:cNvSpPr>
              <a:spLocks/>
            </p:cNvSpPr>
            <p:nvPr/>
          </p:nvSpPr>
          <p:spPr bwMode="auto">
            <a:xfrm>
              <a:off x="3053" y="2972"/>
              <a:ext cx="47" cy="845"/>
            </a:xfrm>
            <a:custGeom>
              <a:avLst/>
              <a:gdLst>
                <a:gd name="T0" fmla="*/ 91 w 91"/>
                <a:gd name="T1" fmla="*/ 0 h 1723"/>
                <a:gd name="T2" fmla="*/ 0 w 91"/>
                <a:gd name="T3" fmla="*/ 136 h 1723"/>
                <a:gd name="T4" fmla="*/ 91 w 91"/>
                <a:gd name="T5" fmla="*/ 272 h 1723"/>
                <a:gd name="T6" fmla="*/ 0 w 91"/>
                <a:gd name="T7" fmla="*/ 408 h 1723"/>
                <a:gd name="T8" fmla="*/ 91 w 91"/>
                <a:gd name="T9" fmla="*/ 544 h 1723"/>
                <a:gd name="T10" fmla="*/ 0 w 91"/>
                <a:gd name="T11" fmla="*/ 771 h 1723"/>
                <a:gd name="T12" fmla="*/ 91 w 91"/>
                <a:gd name="T13" fmla="*/ 861 h 1723"/>
                <a:gd name="T14" fmla="*/ 46 w 91"/>
                <a:gd name="T15" fmla="*/ 998 h 1723"/>
                <a:gd name="T16" fmla="*/ 91 w 91"/>
                <a:gd name="T17" fmla="*/ 1134 h 1723"/>
                <a:gd name="T18" fmla="*/ 46 w 91"/>
                <a:gd name="T19" fmla="*/ 1270 h 1723"/>
                <a:gd name="T20" fmla="*/ 91 w 91"/>
                <a:gd name="T21" fmla="*/ 1406 h 1723"/>
                <a:gd name="T22" fmla="*/ 0 w 91"/>
                <a:gd name="T23" fmla="*/ 1542 h 1723"/>
                <a:gd name="T24" fmla="*/ 91 w 91"/>
                <a:gd name="T25" fmla="*/ 1723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723">
                  <a:moveTo>
                    <a:pt x="91" y="0"/>
                  </a:moveTo>
                  <a:lnTo>
                    <a:pt x="0" y="136"/>
                  </a:lnTo>
                  <a:lnTo>
                    <a:pt x="91" y="272"/>
                  </a:lnTo>
                  <a:lnTo>
                    <a:pt x="0" y="408"/>
                  </a:lnTo>
                  <a:lnTo>
                    <a:pt x="91" y="544"/>
                  </a:lnTo>
                  <a:lnTo>
                    <a:pt x="0" y="771"/>
                  </a:lnTo>
                  <a:lnTo>
                    <a:pt x="91" y="861"/>
                  </a:lnTo>
                  <a:lnTo>
                    <a:pt x="46" y="998"/>
                  </a:lnTo>
                  <a:lnTo>
                    <a:pt x="91" y="1134"/>
                  </a:lnTo>
                  <a:lnTo>
                    <a:pt x="46" y="1270"/>
                  </a:lnTo>
                  <a:lnTo>
                    <a:pt x="91" y="1406"/>
                  </a:lnTo>
                  <a:lnTo>
                    <a:pt x="0" y="1542"/>
                  </a:lnTo>
                  <a:lnTo>
                    <a:pt x="91" y="1723"/>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99389" name="Group 61"/>
            <p:cNvGrpSpPr>
              <a:grpSpLocks/>
            </p:cNvGrpSpPr>
            <p:nvPr/>
          </p:nvGrpSpPr>
          <p:grpSpPr bwMode="auto">
            <a:xfrm>
              <a:off x="4069" y="3417"/>
              <a:ext cx="274" cy="257"/>
              <a:chOff x="1429" y="3294"/>
              <a:chExt cx="524" cy="524"/>
            </a:xfrm>
          </p:grpSpPr>
          <p:sp>
            <p:nvSpPr>
              <p:cNvPr id="99390" name="Oval 62"/>
              <p:cNvSpPr>
                <a:spLocks noChangeAspect="1" noChangeArrowheads="1"/>
              </p:cNvSpPr>
              <p:nvPr/>
            </p:nvSpPr>
            <p:spPr bwMode="auto">
              <a:xfrm>
                <a:off x="1429" y="3294"/>
                <a:ext cx="524" cy="5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c</a:t>
                </a:r>
              </a:p>
            </p:txBody>
          </p:sp>
          <p:sp>
            <p:nvSpPr>
              <p:cNvPr id="99391" name="Oval 63"/>
              <p:cNvSpPr>
                <a:spLocks noChangeAspect="1" noChangeArrowheads="1"/>
              </p:cNvSpPr>
              <p:nvPr/>
            </p:nvSpPr>
            <p:spPr bwMode="auto">
              <a:xfrm>
                <a:off x="1474" y="3339"/>
                <a:ext cx="197" cy="196"/>
              </a:xfrm>
              <a:prstGeom prst="ellipse">
                <a:avLst/>
              </a:prstGeom>
              <a:gradFill rotWithShape="1">
                <a:gsLst>
                  <a:gs pos="0">
                    <a:schemeClr val="bg1"/>
                  </a:gs>
                  <a:gs pos="100000">
                    <a:srgbClr val="FF0000">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9392" name="Oval 64"/>
            <p:cNvSpPr>
              <a:spLocks noChangeArrowheads="1"/>
            </p:cNvSpPr>
            <p:nvPr/>
          </p:nvSpPr>
          <p:spPr bwMode="auto">
            <a:xfrm>
              <a:off x="4046" y="2795"/>
              <a:ext cx="355" cy="577"/>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93" name="Group 65"/>
            <p:cNvGrpSpPr>
              <a:grpSpLocks/>
            </p:cNvGrpSpPr>
            <p:nvPr/>
          </p:nvGrpSpPr>
          <p:grpSpPr bwMode="auto">
            <a:xfrm>
              <a:off x="4093" y="3106"/>
              <a:ext cx="274" cy="256"/>
              <a:chOff x="4558" y="1978"/>
              <a:chExt cx="524" cy="524"/>
            </a:xfrm>
          </p:grpSpPr>
          <p:sp>
            <p:nvSpPr>
              <p:cNvPr id="99394" name="Oval 66"/>
              <p:cNvSpPr>
                <a:spLocks noChangeAspect="1" noChangeArrowheads="1"/>
              </p:cNvSpPr>
              <p:nvPr/>
            </p:nvSpPr>
            <p:spPr bwMode="auto">
              <a:xfrm>
                <a:off x="4558" y="197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339966"/>
                    </a:solidFill>
                    <a:latin typeface="Times New Roman" charset="0"/>
                    <a:ea typeface="MS PGothic" charset="0"/>
                    <a:cs typeface="MS PGothic" charset="0"/>
                  </a:rPr>
                  <a:t>s</a:t>
                </a:r>
              </a:p>
            </p:txBody>
          </p:sp>
          <p:sp>
            <p:nvSpPr>
              <p:cNvPr id="99395" name="Oval 67"/>
              <p:cNvSpPr>
                <a:spLocks noChangeAspect="1" noChangeArrowheads="1"/>
              </p:cNvSpPr>
              <p:nvPr/>
            </p:nvSpPr>
            <p:spPr bwMode="auto">
              <a:xfrm>
                <a:off x="4603" y="202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96" name="Line 68"/>
              <p:cNvSpPr>
                <a:spLocks noChangeShapeType="1"/>
              </p:cNvSpPr>
              <p:nvPr/>
            </p:nvSpPr>
            <p:spPr bwMode="auto">
              <a:xfrm>
                <a:off x="4740" y="2114"/>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99397" name="Group 69"/>
            <p:cNvGrpSpPr>
              <a:grpSpLocks/>
            </p:cNvGrpSpPr>
            <p:nvPr/>
          </p:nvGrpSpPr>
          <p:grpSpPr bwMode="auto">
            <a:xfrm>
              <a:off x="4093" y="2838"/>
              <a:ext cx="274" cy="257"/>
              <a:chOff x="2562" y="3385"/>
              <a:chExt cx="524" cy="524"/>
            </a:xfrm>
          </p:grpSpPr>
          <p:sp>
            <p:nvSpPr>
              <p:cNvPr id="99398" name="Oval 70"/>
              <p:cNvSpPr>
                <a:spLocks noChangeAspect="1" noChangeArrowheads="1"/>
              </p:cNvSpPr>
              <p:nvPr/>
            </p:nvSpPr>
            <p:spPr bwMode="auto">
              <a:xfrm>
                <a:off x="2562" y="3385"/>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d</a:t>
                </a:r>
              </a:p>
            </p:txBody>
          </p:sp>
          <p:sp>
            <p:nvSpPr>
              <p:cNvPr id="99399" name="Oval 71"/>
              <p:cNvSpPr>
                <a:spLocks noChangeAspect="1" noChangeArrowheads="1"/>
              </p:cNvSpPr>
              <p:nvPr/>
            </p:nvSpPr>
            <p:spPr bwMode="auto">
              <a:xfrm>
                <a:off x="2607" y="3430"/>
                <a:ext cx="197" cy="196"/>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400" name="Group 72"/>
            <p:cNvGrpSpPr>
              <a:grpSpLocks/>
            </p:cNvGrpSpPr>
            <p:nvPr/>
          </p:nvGrpSpPr>
          <p:grpSpPr bwMode="auto">
            <a:xfrm>
              <a:off x="3266" y="2838"/>
              <a:ext cx="273" cy="257"/>
              <a:chOff x="2562" y="3385"/>
              <a:chExt cx="524" cy="524"/>
            </a:xfrm>
          </p:grpSpPr>
          <p:sp>
            <p:nvSpPr>
              <p:cNvPr id="99401" name="Oval 73"/>
              <p:cNvSpPr>
                <a:spLocks noChangeAspect="1" noChangeArrowheads="1"/>
              </p:cNvSpPr>
              <p:nvPr/>
            </p:nvSpPr>
            <p:spPr bwMode="auto">
              <a:xfrm>
                <a:off x="2562" y="3385"/>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d</a:t>
                </a:r>
              </a:p>
            </p:txBody>
          </p:sp>
          <p:sp>
            <p:nvSpPr>
              <p:cNvPr id="99402" name="Oval 74"/>
              <p:cNvSpPr>
                <a:spLocks noChangeAspect="1" noChangeArrowheads="1"/>
              </p:cNvSpPr>
              <p:nvPr/>
            </p:nvSpPr>
            <p:spPr bwMode="auto">
              <a:xfrm>
                <a:off x="2607" y="3430"/>
                <a:ext cx="197" cy="196"/>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403" name="Group 75"/>
            <p:cNvGrpSpPr>
              <a:grpSpLocks/>
            </p:cNvGrpSpPr>
            <p:nvPr/>
          </p:nvGrpSpPr>
          <p:grpSpPr bwMode="auto">
            <a:xfrm>
              <a:off x="2769" y="2838"/>
              <a:ext cx="273" cy="257"/>
              <a:chOff x="1429" y="3294"/>
              <a:chExt cx="524" cy="524"/>
            </a:xfrm>
          </p:grpSpPr>
          <p:sp>
            <p:nvSpPr>
              <p:cNvPr id="99404" name="Oval 76"/>
              <p:cNvSpPr>
                <a:spLocks noChangeAspect="1" noChangeArrowheads="1"/>
              </p:cNvSpPr>
              <p:nvPr/>
            </p:nvSpPr>
            <p:spPr bwMode="auto">
              <a:xfrm>
                <a:off x="1429" y="3294"/>
                <a:ext cx="524" cy="5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t</a:t>
                </a:r>
              </a:p>
            </p:txBody>
          </p:sp>
          <p:sp>
            <p:nvSpPr>
              <p:cNvPr id="99405" name="Oval 77"/>
              <p:cNvSpPr>
                <a:spLocks noChangeAspect="1" noChangeArrowheads="1"/>
              </p:cNvSpPr>
              <p:nvPr/>
            </p:nvSpPr>
            <p:spPr bwMode="auto">
              <a:xfrm>
                <a:off x="1474" y="3339"/>
                <a:ext cx="197" cy="196"/>
              </a:xfrm>
              <a:prstGeom prst="ellipse">
                <a:avLst/>
              </a:prstGeom>
              <a:gradFill rotWithShape="1">
                <a:gsLst>
                  <a:gs pos="0">
                    <a:schemeClr val="bg1"/>
                  </a:gs>
                  <a:gs pos="100000">
                    <a:srgbClr val="FF0000">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406" name="Group 78"/>
            <p:cNvGrpSpPr>
              <a:grpSpLocks/>
            </p:cNvGrpSpPr>
            <p:nvPr/>
          </p:nvGrpSpPr>
          <p:grpSpPr bwMode="auto">
            <a:xfrm>
              <a:off x="2769" y="3683"/>
              <a:ext cx="273" cy="257"/>
              <a:chOff x="1292" y="2795"/>
              <a:chExt cx="524" cy="524"/>
            </a:xfrm>
          </p:grpSpPr>
          <p:sp>
            <p:nvSpPr>
              <p:cNvPr id="99407" name="Oval 79"/>
              <p:cNvSpPr>
                <a:spLocks noChangeAspect="1" noChangeArrowheads="1"/>
              </p:cNvSpPr>
              <p:nvPr/>
            </p:nvSpPr>
            <p:spPr bwMode="auto">
              <a:xfrm>
                <a:off x="1292" y="2795"/>
                <a:ext cx="524" cy="524"/>
              </a:xfrm>
              <a:prstGeom prst="ellipse">
                <a:avLst/>
              </a:prstGeom>
              <a:solidFill>
                <a:schemeClr val="tx1"/>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FF0000"/>
                    </a:solidFill>
                    <a:latin typeface="Times New Roman" charset="0"/>
                    <a:ea typeface="MS PGothic" charset="0"/>
                    <a:cs typeface="MS PGothic" charset="0"/>
                  </a:rPr>
                  <a:t>t</a:t>
                </a:r>
              </a:p>
            </p:txBody>
          </p:sp>
          <p:sp>
            <p:nvSpPr>
              <p:cNvPr id="99408" name="Oval 80"/>
              <p:cNvSpPr>
                <a:spLocks noChangeAspect="1" noChangeArrowheads="1"/>
              </p:cNvSpPr>
              <p:nvPr/>
            </p:nvSpPr>
            <p:spPr bwMode="auto">
              <a:xfrm>
                <a:off x="1337" y="2840"/>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409" name="Line 81"/>
              <p:cNvSpPr>
                <a:spLocks noChangeShapeType="1"/>
              </p:cNvSpPr>
              <p:nvPr/>
            </p:nvSpPr>
            <p:spPr bwMode="auto">
              <a:xfrm>
                <a:off x="1474" y="2886"/>
                <a:ext cx="182"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99410" name="Text Box 82"/>
          <p:cNvSpPr txBox="1">
            <a:spLocks noChangeArrowheads="1"/>
          </p:cNvSpPr>
          <p:nvPr/>
        </p:nvSpPr>
        <p:spPr bwMode="auto">
          <a:xfrm>
            <a:off x="3810000" y="3505200"/>
            <a:ext cx="525463" cy="823913"/>
          </a:xfrm>
          <a:prstGeom prst="rect">
            <a:avLst/>
          </a:prstGeom>
          <a:noFill/>
          <a:ln>
            <a:noFill/>
          </a:ln>
          <a:effectLst/>
          <a:extLst>
            <a:ext uri="{909E8E84-426E-40dd-AFC4-6F175D3DCCD1}">
              <a14:hiddenFill xmlns:a14="http://schemas.microsoft.com/office/drawing/2010/main">
                <a:solidFill>
                  <a:srgbClr val="00008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kumimoji="1" lang="en-US" altLang="ja-JP" sz="4800">
                <a:latin typeface="Times New Roman" charset="0"/>
                <a:ea typeface="MS PGothic" charset="0"/>
                <a:cs typeface="MS PGothic" charset="0"/>
              </a:rPr>
              <a:t>+</a:t>
            </a:r>
          </a:p>
        </p:txBody>
      </p:sp>
      <p:sp>
        <p:nvSpPr>
          <p:cNvPr id="99411" name="Text Box 83"/>
          <p:cNvSpPr txBox="1">
            <a:spLocks noChangeArrowheads="1"/>
          </p:cNvSpPr>
          <p:nvPr/>
        </p:nvSpPr>
        <p:spPr bwMode="auto">
          <a:xfrm>
            <a:off x="1600200" y="1371600"/>
            <a:ext cx="5943600" cy="519113"/>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kumimoji="1" lang="en-US" altLang="ja-JP" sz="2800">
                <a:solidFill>
                  <a:srgbClr val="EAEAEA"/>
                </a:solidFill>
                <a:latin typeface="Times New Roman" charset="0"/>
                <a:ea typeface="MS PGothic" charset="0"/>
                <a:cs typeface="MS PGothic" charset="0"/>
              </a:rPr>
              <a:t>QM interference between two diagrams</a:t>
            </a:r>
          </a:p>
        </p:txBody>
      </p:sp>
      <p:sp>
        <p:nvSpPr>
          <p:cNvPr id="99412" name="Text Box 84"/>
          <p:cNvSpPr txBox="1">
            <a:spLocks noChangeArrowheads="1"/>
          </p:cNvSpPr>
          <p:nvPr/>
        </p:nvSpPr>
        <p:spPr bwMode="auto">
          <a:xfrm>
            <a:off x="539750" y="2328863"/>
            <a:ext cx="1968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2800">
                <a:latin typeface="Times New Roman" charset="0"/>
                <a:ea typeface="MS PGothic" charset="0"/>
                <a:cs typeface="MS PGothic" charset="0"/>
              </a:rPr>
              <a:t>tree diagram</a:t>
            </a:r>
          </a:p>
        </p:txBody>
      </p:sp>
      <p:sp>
        <p:nvSpPr>
          <p:cNvPr id="99413" name="Text Box 85"/>
          <p:cNvSpPr txBox="1">
            <a:spLocks noChangeArrowheads="1"/>
          </p:cNvSpPr>
          <p:nvPr/>
        </p:nvSpPr>
        <p:spPr bwMode="auto">
          <a:xfrm>
            <a:off x="4648200" y="2057400"/>
            <a:ext cx="4132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2800">
                <a:latin typeface="Times New Roman" charset="0"/>
                <a:ea typeface="MS PGothic" charset="0"/>
                <a:cs typeface="MS PGothic" charset="0"/>
              </a:rPr>
              <a:t>box diagram + tree diagram</a:t>
            </a:r>
          </a:p>
        </p:txBody>
      </p:sp>
      <p:sp>
        <p:nvSpPr>
          <p:cNvPr id="99414" name="Text Box 86"/>
          <p:cNvSpPr txBox="1">
            <a:spLocks noChangeArrowheads="1"/>
          </p:cNvSpPr>
          <p:nvPr/>
        </p:nvSpPr>
        <p:spPr bwMode="auto">
          <a:xfrm>
            <a:off x="5724525" y="2517775"/>
            <a:ext cx="685800" cy="5794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3200">
                <a:latin typeface="Times New Roman" charset="0"/>
                <a:ea typeface="MS PGothic" charset="0"/>
                <a:cs typeface="MS PGothic" charset="0"/>
              </a:rPr>
              <a:t>V</a:t>
            </a:r>
            <a:r>
              <a:rPr kumimoji="1" lang="en-US" altLang="ja-JP" sz="3200" baseline="-25000">
                <a:latin typeface="Times New Roman" charset="0"/>
                <a:ea typeface="MS PGothic" charset="0"/>
                <a:cs typeface="MS PGothic" charset="0"/>
              </a:rPr>
              <a:t>td</a:t>
            </a:r>
            <a:endParaRPr kumimoji="1" lang="en-US" altLang="ja-JP" sz="3200">
              <a:latin typeface="Times New Roman" charset="0"/>
              <a:ea typeface="MS PGothic" charset="0"/>
              <a:cs typeface="MS PGothic" charset="0"/>
            </a:endParaRPr>
          </a:p>
        </p:txBody>
      </p:sp>
      <p:sp>
        <p:nvSpPr>
          <p:cNvPr id="99415" name="Text Box 87"/>
          <p:cNvSpPr txBox="1">
            <a:spLocks noChangeArrowheads="1"/>
          </p:cNvSpPr>
          <p:nvPr/>
        </p:nvSpPr>
        <p:spPr bwMode="auto">
          <a:xfrm>
            <a:off x="4953000" y="4800600"/>
            <a:ext cx="685800" cy="5794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3200">
                <a:latin typeface="Times New Roman" charset="0"/>
                <a:ea typeface="MS PGothic" charset="0"/>
                <a:cs typeface="MS PGothic" charset="0"/>
              </a:rPr>
              <a:t>V</a:t>
            </a:r>
            <a:r>
              <a:rPr kumimoji="1" lang="en-US" altLang="ja-JP" sz="3200" baseline="-25000">
                <a:latin typeface="Times New Roman" charset="0"/>
                <a:ea typeface="MS PGothic" charset="0"/>
                <a:cs typeface="MS PGothic" charset="0"/>
              </a:rPr>
              <a:t>td</a:t>
            </a:r>
            <a:endParaRPr kumimoji="1" lang="en-US" altLang="ja-JP" sz="3200">
              <a:latin typeface="Times New Roman" charset="0"/>
              <a:ea typeface="MS PGothic" charset="0"/>
              <a:cs typeface="MS PGothic" charset="0"/>
            </a:endParaRPr>
          </a:p>
        </p:txBody>
      </p:sp>
      <p:sp>
        <p:nvSpPr>
          <p:cNvPr id="99416" name="Text Box 88"/>
          <p:cNvSpPr txBox="1">
            <a:spLocks noChangeArrowheads="1"/>
          </p:cNvSpPr>
          <p:nvPr/>
        </p:nvSpPr>
        <p:spPr bwMode="auto">
          <a:xfrm>
            <a:off x="0" y="5638800"/>
            <a:ext cx="8839200" cy="955675"/>
          </a:xfrm>
          <a:prstGeom prst="rect">
            <a:avLst/>
          </a:prstGeom>
          <a:solidFill>
            <a:schemeClr val="bg1"/>
          </a:solidFill>
          <a:ln w="9525">
            <a:solidFill>
              <a:schemeClr val="tx1"/>
            </a:solidFill>
            <a:miter lim="800000"/>
            <a:headEnd/>
            <a:tailEnd/>
          </a:ln>
          <a:effectLst>
            <a:outerShdw blurRad="63500" dist="107763" dir="2700000" algn="ctr" rotWithShape="0">
              <a:schemeClr val="bg2">
                <a:alpha val="50000"/>
              </a:schemeClr>
            </a:outerShdw>
          </a:effectLst>
        </p:spPr>
        <p:txBody>
          <a:bodyPr>
            <a:spAutoFit/>
          </a:bodyPr>
          <a:lstStyle/>
          <a:p>
            <a:r>
              <a:rPr kumimoji="1" lang="en-US" altLang="ja-JP" sz="2800" i="1" dirty="0">
                <a:latin typeface="Times New Roman" charset="0"/>
                <a:ea typeface="MS PGothic" charset="0"/>
                <a:cs typeface="MS PGothic" charset="0"/>
              </a:rPr>
              <a:t>Measures the </a:t>
            </a:r>
            <a:r>
              <a:rPr kumimoji="1" lang="en-US" altLang="ja-JP" sz="2800" i="1" u="sng" dirty="0">
                <a:latin typeface="Times New Roman" charset="0"/>
                <a:ea typeface="MS PGothic" charset="0"/>
                <a:cs typeface="MS PGothic" charset="0"/>
              </a:rPr>
              <a:t>phase</a:t>
            </a:r>
            <a:r>
              <a:rPr kumimoji="1" lang="en-US" altLang="ja-JP" sz="2800" i="1" dirty="0">
                <a:latin typeface="Times New Roman" charset="0"/>
                <a:ea typeface="MS PGothic" charset="0"/>
                <a:cs typeface="MS PGothic" charset="0"/>
              </a:rPr>
              <a:t> of </a:t>
            </a:r>
            <a:r>
              <a:rPr kumimoji="1" lang="en-US" altLang="ja-JP" sz="2800" i="1" dirty="0" err="1">
                <a:latin typeface="Times New Roman" charset="0"/>
                <a:ea typeface="MS PGothic" charset="0"/>
                <a:cs typeface="MS PGothic" charset="0"/>
              </a:rPr>
              <a:t>V</a:t>
            </a:r>
            <a:r>
              <a:rPr kumimoji="1" lang="en-US" altLang="ja-JP" sz="2800" i="1" baseline="-25000" dirty="0" err="1">
                <a:latin typeface="Times New Roman" charset="0"/>
                <a:ea typeface="MS PGothic" charset="0"/>
                <a:cs typeface="MS PGothic" charset="0"/>
              </a:rPr>
              <a:t>td</a:t>
            </a:r>
            <a:r>
              <a:rPr kumimoji="1" lang="en-US" altLang="ja-JP" sz="2800" i="1" baseline="-25000" dirty="0">
                <a:latin typeface="Times New Roman" charset="0"/>
                <a:ea typeface="MS PGothic" charset="0"/>
                <a:cs typeface="MS PGothic" charset="0"/>
              </a:rPr>
              <a:t> </a:t>
            </a:r>
            <a:r>
              <a:rPr kumimoji="1" lang="en-US" altLang="ja-JP" sz="2800" i="1" dirty="0">
                <a:latin typeface="Times New Roman" charset="0"/>
                <a:ea typeface="MS PGothic" charset="0"/>
                <a:cs typeface="MS PGothic" charset="0"/>
              </a:rPr>
              <a:t>or equivalently the </a:t>
            </a:r>
            <a:r>
              <a:rPr kumimoji="1" lang="en-US" altLang="ja-JP" sz="2800" i="1" u="sng" dirty="0">
                <a:latin typeface="Times New Roman" charset="0"/>
                <a:ea typeface="MS PGothic" charset="0"/>
                <a:cs typeface="MS PGothic" charset="0"/>
              </a:rPr>
              <a:t>phase</a:t>
            </a:r>
            <a:r>
              <a:rPr kumimoji="1" lang="en-US" altLang="ja-JP" sz="2800" i="1" dirty="0">
                <a:latin typeface="Times New Roman" charset="0"/>
                <a:ea typeface="MS PGothic" charset="0"/>
                <a:cs typeface="MS PGothic" charset="0"/>
              </a:rPr>
              <a:t> of </a:t>
            </a:r>
            <a:endParaRPr kumimoji="1" lang="en-US" altLang="ja-JP" sz="2800" i="1" dirty="0" smtClean="0">
              <a:latin typeface="Times New Roman" charset="0"/>
              <a:ea typeface="MS PGothic" charset="0"/>
              <a:cs typeface="MS PGothic" charset="0"/>
            </a:endParaRPr>
          </a:p>
          <a:p>
            <a:r>
              <a:rPr kumimoji="1" lang="en-US" altLang="ja-JP" sz="2800" i="1" dirty="0" err="1" smtClean="0">
                <a:latin typeface="Times New Roman" charset="0"/>
                <a:ea typeface="MS PGothic" charset="0"/>
                <a:cs typeface="MS PGothic" charset="0"/>
              </a:rPr>
              <a:t>B</a:t>
            </a:r>
            <a:r>
              <a:rPr kumimoji="1" lang="en-US" altLang="ja-JP" sz="2800" i="1" baseline="-25000" dirty="0" err="1" smtClean="0">
                <a:latin typeface="Times New Roman" charset="0"/>
                <a:ea typeface="MS PGothic" charset="0"/>
                <a:cs typeface="MS PGothic" charset="0"/>
              </a:rPr>
              <a:t>d</a:t>
            </a:r>
            <a:r>
              <a:rPr kumimoji="1" lang="en-US" altLang="ja-JP" sz="2800" i="1" baseline="-25000" dirty="0" smtClean="0">
                <a:latin typeface="Times New Roman" charset="0"/>
                <a:ea typeface="MS PGothic" charset="0"/>
                <a:cs typeface="MS PGothic" charset="0"/>
              </a:rPr>
              <a:t> </a:t>
            </a:r>
            <a:r>
              <a:rPr kumimoji="1" lang="en-US" altLang="ja-JP" sz="2800" i="1" dirty="0">
                <a:latin typeface="Times New Roman" charset="0"/>
                <a:ea typeface="MS PGothic" charset="0"/>
                <a:cs typeface="MS PGothic" charset="0"/>
              </a:rPr>
              <a:t>–anti </a:t>
            </a:r>
            <a:r>
              <a:rPr kumimoji="1" lang="en-US" altLang="ja-JP" sz="2800" i="1" dirty="0" err="1">
                <a:latin typeface="Times New Roman" charset="0"/>
                <a:ea typeface="MS PGothic" charset="0"/>
                <a:cs typeface="MS PGothic" charset="0"/>
              </a:rPr>
              <a:t>B</a:t>
            </a:r>
            <a:r>
              <a:rPr kumimoji="1" lang="en-US" altLang="ja-JP" sz="2800" i="1" baseline="-25000" dirty="0" err="1">
                <a:latin typeface="Times New Roman" charset="0"/>
                <a:ea typeface="MS PGothic" charset="0"/>
                <a:cs typeface="MS PGothic" charset="0"/>
              </a:rPr>
              <a:t>d</a:t>
            </a:r>
            <a:r>
              <a:rPr kumimoji="1" lang="en-US" altLang="ja-JP" sz="2800" i="1" dirty="0">
                <a:latin typeface="Times New Roman" charset="0"/>
                <a:ea typeface="MS PGothic" charset="0"/>
                <a:cs typeface="MS PGothic" charset="0"/>
              </a:rPr>
              <a:t> mixing.</a:t>
            </a:r>
            <a:endParaRPr kumimoji="1" lang="en-US" altLang="ja-JP" sz="2800" i="1" dirty="0">
              <a:latin typeface="Times New Roman" charset="0"/>
              <a:ea typeface="MS PGothic" charset="0"/>
              <a:cs typeface="Times New Roman" charset="0"/>
              <a:sym typeface="Symbol" charset="0"/>
            </a:endParaRPr>
          </a:p>
        </p:txBody>
      </p:sp>
      <p:sp>
        <p:nvSpPr>
          <p:cNvPr id="3" name="Slide Number Placeholder 2"/>
          <p:cNvSpPr>
            <a:spLocks noGrp="1"/>
          </p:cNvSpPr>
          <p:nvPr>
            <p:ph type="sldNum" sz="quarter" idx="12"/>
          </p:nvPr>
        </p:nvSpPr>
        <p:spPr>
          <a:xfrm>
            <a:off x="6707256" y="6492875"/>
            <a:ext cx="2133600" cy="365125"/>
          </a:xfrm>
        </p:spPr>
        <p:txBody>
          <a:bodyPr/>
          <a:lstStyle/>
          <a:p>
            <a:fld id="{F16D68EC-1E92-5F40-99CB-2855E5FF9889}" type="slidenum">
              <a:rPr lang="en-US" smtClean="0"/>
              <a:pPr/>
              <a:t>5</a:t>
            </a:fld>
            <a:endParaRPr lang="en-US" dirty="0"/>
          </a:p>
        </p:txBody>
      </p:sp>
      <p:sp>
        <p:nvSpPr>
          <p:cNvPr id="4" name="TextBox 3"/>
          <p:cNvSpPr txBox="1"/>
          <p:nvPr/>
        </p:nvSpPr>
        <p:spPr>
          <a:xfrm>
            <a:off x="2766820" y="2967038"/>
            <a:ext cx="926546" cy="707886"/>
          </a:xfrm>
          <a:prstGeom prst="rect">
            <a:avLst/>
          </a:prstGeom>
          <a:noFill/>
        </p:spPr>
        <p:txBody>
          <a:bodyPr wrap="square" rtlCol="0">
            <a:spAutoFit/>
          </a:bodyPr>
          <a:lstStyle/>
          <a:p>
            <a:r>
              <a:rPr lang="en-US" sz="4000" dirty="0" smtClean="0">
                <a:latin typeface="Times New Roman"/>
                <a:cs typeface="Times New Roman"/>
              </a:rPr>
              <a:t>J/</a:t>
            </a:r>
            <a:r>
              <a:rPr lang="en-US" sz="4000" dirty="0" err="1" smtClean="0">
                <a:latin typeface="Times New Roman"/>
                <a:cs typeface="Times New Roman"/>
              </a:rPr>
              <a:t>ψ</a:t>
            </a:r>
            <a:endParaRPr lang="en-US" sz="4000" dirty="0">
              <a:latin typeface="Times New Roman"/>
              <a:cs typeface="Times New Roman"/>
            </a:endParaRPr>
          </a:p>
        </p:txBody>
      </p:sp>
      <p:sp>
        <p:nvSpPr>
          <p:cNvPr id="5" name="Rectangle 4"/>
          <p:cNvSpPr/>
          <p:nvPr/>
        </p:nvSpPr>
        <p:spPr>
          <a:xfrm>
            <a:off x="8130898" y="4099049"/>
            <a:ext cx="847908" cy="707886"/>
          </a:xfrm>
          <a:prstGeom prst="rect">
            <a:avLst/>
          </a:prstGeom>
        </p:spPr>
        <p:txBody>
          <a:bodyPr wrap="none">
            <a:spAutoFit/>
          </a:bodyPr>
          <a:lstStyle/>
          <a:p>
            <a:pPr lvl="0"/>
            <a:r>
              <a:rPr lang="en-US" sz="4000" dirty="0">
                <a:solidFill>
                  <a:prstClr val="black"/>
                </a:solidFill>
                <a:latin typeface="Times New Roman"/>
                <a:cs typeface="Times New Roman"/>
              </a:rPr>
              <a:t>J/</a:t>
            </a:r>
            <a:r>
              <a:rPr lang="en-US" sz="4000" dirty="0" err="1">
                <a:solidFill>
                  <a:prstClr val="black"/>
                </a:solidFill>
                <a:latin typeface="Times New Roman"/>
                <a:cs typeface="Times New Roman"/>
              </a:rPr>
              <a:t>ψ</a:t>
            </a:r>
            <a:endParaRPr lang="en-US" sz="4000" dirty="0">
              <a:solidFill>
                <a:prstClr val="black"/>
              </a:solidFill>
              <a:latin typeface="Times New Roman"/>
              <a:cs typeface="Times New Roman"/>
            </a:endParaRPr>
          </a:p>
        </p:txBody>
      </p:sp>
      <p:pic>
        <p:nvPicPr>
          <p:cNvPr id="92" name="Picture 91"/>
          <p:cNvPicPr>
            <a:picLocks noChangeAspect="1"/>
          </p:cNvPicPr>
          <p:nvPr/>
        </p:nvPicPr>
        <p:blipFill>
          <a:blip r:embed="rId3"/>
          <a:stretch>
            <a:fillRect/>
          </a:stretch>
        </p:blipFill>
        <p:spPr>
          <a:xfrm>
            <a:off x="35649" y="1949879"/>
            <a:ext cx="4152900" cy="3568700"/>
          </a:xfrm>
          <a:prstGeom prst="rect">
            <a:avLst/>
          </a:prstGeom>
        </p:spPr>
      </p:pic>
      <p:pic>
        <p:nvPicPr>
          <p:cNvPr id="93" name="Picture 90" descr="TYoung_180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08003" y="2152650"/>
            <a:ext cx="51371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142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93"/>
                                        </p:tgtEl>
                                      </p:cBhvr>
                                    </p:animEffect>
                                    <p:set>
                                      <p:cBhvr>
                                        <p:cTn id="11" dur="1" fill="hold">
                                          <p:stCondLst>
                                            <p:cond delay="499"/>
                                          </p:stCondLst>
                                        </p:cTn>
                                        <p:tgtEl>
                                          <p:spTgt spid="9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9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9416">
                                            <p:txEl>
                                              <p:pRg st="0" end="0"/>
                                            </p:txEl>
                                          </p:spTgt>
                                        </p:tgtEl>
                                        <p:attrNameLst>
                                          <p:attrName>style.visibility</p:attrName>
                                        </p:attrNameLst>
                                      </p:cBhvr>
                                      <p:to>
                                        <p:strVal val="visible"/>
                                      </p:to>
                                    </p:set>
                                    <p:animEffect transition="in" filter="blinds(horizontal)">
                                      <p:cBhvr>
                                        <p:cTn id="24" dur="500"/>
                                        <p:tgtEl>
                                          <p:spTgt spid="994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99416">
                                            <p:txEl>
                                              <p:pRg st="1" end="1"/>
                                            </p:txEl>
                                          </p:spTgt>
                                        </p:tgtEl>
                                        <p:attrNameLst>
                                          <p:attrName>style.visibility</p:attrName>
                                        </p:attrNameLst>
                                      </p:cBhvr>
                                      <p:to>
                                        <p:strVal val="visible"/>
                                      </p:to>
                                    </p:set>
                                    <p:animEffect transition="in" filter="blinds(horizontal)">
                                      <p:cBhvr>
                                        <p:cTn id="29" dur="500"/>
                                        <p:tgtEl>
                                          <p:spTgt spid="994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348539"/>
            <a:ext cx="9279467" cy="1143000"/>
          </a:xfrm>
        </p:spPr>
        <p:txBody>
          <a:bodyPr>
            <a:normAutofit fontScale="90000"/>
          </a:bodyPr>
          <a:lstStyle/>
          <a:p>
            <a:r>
              <a:rPr lang="en-US" dirty="0" smtClean="0"/>
              <a:t>Some </a:t>
            </a:r>
            <a:r>
              <a:rPr lang="en-US" dirty="0"/>
              <a:t>e</a:t>
            </a:r>
            <a:r>
              <a:rPr lang="en-US" dirty="0" smtClean="0"/>
              <a:t>xamples of NP Fits to B</a:t>
            </a:r>
            <a:r>
              <a:rPr lang="en-US" dirty="0" smtClean="0">
                <a:sym typeface="Wingdings"/>
              </a:rPr>
              <a:t>K*l l data </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50</a:t>
            </a:fld>
            <a:endParaRPr lang="en-US"/>
          </a:p>
        </p:txBody>
      </p:sp>
      <p:pic>
        <p:nvPicPr>
          <p:cNvPr id="3" name="Picture 2"/>
          <p:cNvPicPr>
            <a:picLocks noChangeAspect="1"/>
          </p:cNvPicPr>
          <p:nvPr/>
        </p:nvPicPr>
        <p:blipFill>
          <a:blip r:embed="rId2"/>
          <a:stretch>
            <a:fillRect/>
          </a:stretch>
        </p:blipFill>
        <p:spPr>
          <a:xfrm>
            <a:off x="0" y="1512003"/>
            <a:ext cx="9144000" cy="4566445"/>
          </a:xfrm>
          <a:prstGeom prst="rect">
            <a:avLst/>
          </a:prstGeom>
        </p:spPr>
      </p:pic>
      <p:sp>
        <p:nvSpPr>
          <p:cNvPr id="5" name="TextBox 4"/>
          <p:cNvSpPr txBox="1"/>
          <p:nvPr/>
        </p:nvSpPr>
        <p:spPr>
          <a:xfrm>
            <a:off x="2184399" y="6356350"/>
            <a:ext cx="5198533" cy="369332"/>
          </a:xfrm>
          <a:prstGeom prst="rect">
            <a:avLst/>
          </a:prstGeom>
          <a:noFill/>
        </p:spPr>
        <p:txBody>
          <a:bodyPr wrap="square" rtlCol="0">
            <a:spAutoFit/>
          </a:bodyPr>
          <a:lstStyle/>
          <a:p>
            <a:r>
              <a:rPr lang="en-US" dirty="0" smtClean="0"/>
              <a:t>Not complete: many theorists are trying this</a:t>
            </a:r>
            <a:endParaRPr lang="en-US" dirty="0"/>
          </a:p>
        </p:txBody>
      </p:sp>
    </p:spTree>
    <p:extLst>
      <p:ext uri="{BB962C8B-B14F-4D97-AF65-F5344CB8AC3E}">
        <p14:creationId xmlns:p14="http://schemas.microsoft.com/office/powerpoint/2010/main" val="36086691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6" y="131936"/>
            <a:ext cx="8771467" cy="714731"/>
          </a:xfrm>
        </p:spPr>
        <p:txBody>
          <a:bodyPr>
            <a:normAutofit fontScale="90000"/>
          </a:bodyPr>
          <a:lstStyle/>
          <a:p>
            <a:r>
              <a:rPr lang="en-US" dirty="0" smtClean="0"/>
              <a:t>Recent example of NP Fits to B</a:t>
            </a:r>
            <a:r>
              <a:rPr lang="en-US" dirty="0" smtClean="0">
                <a:sym typeface="Wingdings"/>
              </a:rPr>
              <a:t>s l l data </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51</a:t>
            </a:fld>
            <a:endParaRPr lang="en-US"/>
          </a:p>
        </p:txBody>
      </p:sp>
      <p:sp>
        <p:nvSpPr>
          <p:cNvPr id="5" name="TextBox 4"/>
          <p:cNvSpPr txBox="1"/>
          <p:nvPr/>
        </p:nvSpPr>
        <p:spPr>
          <a:xfrm>
            <a:off x="1253065" y="5593529"/>
            <a:ext cx="6654801" cy="1077218"/>
          </a:xfrm>
          <a:prstGeom prst="rect">
            <a:avLst/>
          </a:prstGeom>
          <a:noFill/>
        </p:spPr>
        <p:txBody>
          <a:bodyPr wrap="square" rtlCol="0">
            <a:spAutoFit/>
          </a:bodyPr>
          <a:lstStyle/>
          <a:p>
            <a:r>
              <a:rPr lang="en-US" sz="3200" dirty="0" smtClean="0">
                <a:latin typeface="Times New Roman"/>
                <a:cs typeface="Times New Roman"/>
              </a:rPr>
              <a:t>These plots mean there are NP coupling(s) in the weak interaction</a:t>
            </a:r>
            <a:endParaRPr lang="en-US" sz="3200" dirty="0">
              <a:latin typeface="Times New Roman"/>
              <a:cs typeface="Times New Roman"/>
            </a:endParaRPr>
          </a:p>
        </p:txBody>
      </p:sp>
      <p:pic>
        <p:nvPicPr>
          <p:cNvPr id="7" name="Picture 6"/>
          <p:cNvPicPr>
            <a:picLocks noChangeAspect="1"/>
          </p:cNvPicPr>
          <p:nvPr/>
        </p:nvPicPr>
        <p:blipFill>
          <a:blip r:embed="rId3"/>
          <a:stretch>
            <a:fillRect/>
          </a:stretch>
        </p:blipFill>
        <p:spPr>
          <a:xfrm>
            <a:off x="694267" y="969433"/>
            <a:ext cx="6096000" cy="4518660"/>
          </a:xfrm>
          <a:prstGeom prst="rect">
            <a:avLst/>
          </a:prstGeom>
        </p:spPr>
      </p:pic>
      <p:sp>
        <p:nvSpPr>
          <p:cNvPr id="8" name="TextBox 7"/>
          <p:cNvSpPr txBox="1"/>
          <p:nvPr/>
        </p:nvSpPr>
        <p:spPr>
          <a:xfrm>
            <a:off x="7095066" y="863600"/>
            <a:ext cx="1761067" cy="923330"/>
          </a:xfrm>
          <a:prstGeom prst="rect">
            <a:avLst/>
          </a:prstGeom>
          <a:noFill/>
        </p:spPr>
        <p:txBody>
          <a:bodyPr wrap="square" rtlCol="0">
            <a:spAutoFit/>
          </a:bodyPr>
          <a:lstStyle/>
          <a:p>
            <a:r>
              <a:rPr lang="en-US" dirty="0" smtClean="0"/>
              <a:t>L. Hofer et al., </a:t>
            </a:r>
            <a:r>
              <a:rPr lang="en-US" dirty="0" err="1" smtClean="0"/>
              <a:t>Moriond</a:t>
            </a:r>
            <a:r>
              <a:rPr lang="en-US" dirty="0" smtClean="0"/>
              <a:t> March 2016</a:t>
            </a:r>
            <a:endParaRPr lang="en-US" dirty="0"/>
          </a:p>
        </p:txBody>
      </p:sp>
      <p:sp>
        <p:nvSpPr>
          <p:cNvPr id="9" name="TextBox 8"/>
          <p:cNvSpPr txBox="1"/>
          <p:nvPr/>
        </p:nvSpPr>
        <p:spPr>
          <a:xfrm>
            <a:off x="7095066" y="4010765"/>
            <a:ext cx="1947334" cy="1477328"/>
          </a:xfrm>
          <a:prstGeom prst="rect">
            <a:avLst/>
          </a:prstGeom>
          <a:noFill/>
        </p:spPr>
        <p:txBody>
          <a:bodyPr wrap="square" rtlCol="0">
            <a:spAutoFit/>
          </a:bodyPr>
          <a:lstStyle/>
          <a:p>
            <a:r>
              <a:rPr lang="en-US" dirty="0" smtClean="0"/>
              <a:t>Fits </a:t>
            </a:r>
            <a:r>
              <a:rPr lang="en-US" dirty="0"/>
              <a:t>u</a:t>
            </a:r>
            <a:r>
              <a:rPr lang="en-US" dirty="0" smtClean="0"/>
              <a:t>se LCSR at low q</a:t>
            </a:r>
            <a:r>
              <a:rPr lang="en-US" baseline="30000" dirty="0" smtClean="0"/>
              <a:t>2</a:t>
            </a:r>
            <a:r>
              <a:rPr lang="en-US" dirty="0" smtClean="0"/>
              <a:t> and lattice form factors at high q</a:t>
            </a:r>
            <a:r>
              <a:rPr lang="en-US" baseline="30000" dirty="0" smtClean="0"/>
              <a:t>2 </a:t>
            </a:r>
            <a:r>
              <a:rPr lang="en-US" dirty="0" smtClean="0"/>
              <a:t> and all data on </a:t>
            </a:r>
            <a:r>
              <a:rPr lang="en-US" dirty="0" err="1" smtClean="0"/>
              <a:t>b</a:t>
            </a:r>
            <a:r>
              <a:rPr lang="en-US" dirty="0" err="1" smtClean="0">
                <a:sym typeface="Wingdings"/>
              </a:rPr>
              <a:t>s</a:t>
            </a:r>
            <a:r>
              <a:rPr lang="en-US" dirty="0" smtClean="0">
                <a:sym typeface="Wingdings"/>
              </a:rPr>
              <a:t> l l</a:t>
            </a:r>
            <a:endParaRPr lang="en-US" dirty="0"/>
          </a:p>
        </p:txBody>
      </p:sp>
    </p:spTree>
    <p:extLst>
      <p:ext uri="{BB962C8B-B14F-4D97-AF65-F5344CB8AC3E}">
        <p14:creationId xmlns:p14="http://schemas.microsoft.com/office/powerpoint/2010/main" val="1643384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52</a:t>
            </a:fld>
            <a:endParaRPr lang="en-US"/>
          </a:p>
        </p:txBody>
      </p:sp>
      <p:sp>
        <p:nvSpPr>
          <p:cNvPr id="16" name="Text Box 7"/>
          <p:cNvSpPr txBox="1">
            <a:spLocks noChangeArrowheads="1"/>
          </p:cNvSpPr>
          <p:nvPr/>
        </p:nvSpPr>
        <p:spPr bwMode="auto">
          <a:xfrm>
            <a:off x="826696" y="123802"/>
            <a:ext cx="83173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i="1" u="sng" dirty="0" smtClean="0">
                <a:latin typeface="Times New Roman" charset="0"/>
              </a:rPr>
              <a:t>Theory issues </a:t>
            </a:r>
            <a:r>
              <a:rPr lang="en-US" sz="4000" i="1" u="sng" dirty="0">
                <a:latin typeface="Times New Roman" charset="0"/>
              </a:rPr>
              <a:t>on B</a:t>
            </a:r>
            <a:r>
              <a:rPr lang="en-US" sz="4000" i="1" u="sng" dirty="0">
                <a:latin typeface="Times New Roman" charset="0"/>
                <a:sym typeface="Wingdings" charset="0"/>
              </a:rPr>
              <a:t>K</a:t>
            </a:r>
            <a:r>
              <a:rPr lang="en-US" sz="4000" i="1" u="sng" baseline="30000" dirty="0">
                <a:latin typeface="Times New Roman" charset="0"/>
                <a:sym typeface="Wingdings" charset="0"/>
              </a:rPr>
              <a:t>*</a:t>
            </a:r>
            <a:r>
              <a:rPr lang="en-US" sz="4000" i="1" u="sng" dirty="0">
                <a:latin typeface="Times New Roman" charset="0"/>
                <a:sym typeface="Wingdings" charset="0"/>
              </a:rPr>
              <a:t> </a:t>
            </a:r>
            <a:r>
              <a:rPr lang="en-US" sz="4000" i="1" u="sng" dirty="0" err="1">
                <a:latin typeface="Times New Roman" charset="0"/>
                <a:sym typeface="Wingdings" charset="0"/>
              </a:rPr>
              <a:t>μ</a:t>
            </a:r>
            <a:r>
              <a:rPr lang="en-US" sz="4000" i="1" u="sng" baseline="30000" dirty="0" err="1">
                <a:latin typeface="Times New Roman" charset="0"/>
                <a:sym typeface="Wingdings" charset="0"/>
              </a:rPr>
              <a:t>+</a:t>
            </a:r>
            <a:r>
              <a:rPr lang="en-US" sz="4000" i="1" u="sng" dirty="0" err="1">
                <a:latin typeface="Times New Roman" charset="0"/>
                <a:sym typeface="Wingdings" charset="0"/>
              </a:rPr>
              <a:t>μ</a:t>
            </a:r>
            <a:r>
              <a:rPr lang="en-US" sz="4000" i="1" u="sng" baseline="30000" dirty="0">
                <a:latin typeface="Times New Roman" charset="0"/>
                <a:sym typeface="Wingdings" charset="0"/>
              </a:rPr>
              <a:t>- </a:t>
            </a:r>
            <a:r>
              <a:rPr lang="en-US" sz="4000" i="1" u="sng" dirty="0">
                <a:latin typeface="Times New Roman" charset="0"/>
                <a:sym typeface="Wingdings" charset="0"/>
              </a:rPr>
              <a:t>(q</a:t>
            </a:r>
            <a:r>
              <a:rPr lang="en-US" sz="4000" i="1" u="sng" baseline="30000" dirty="0">
                <a:latin typeface="Times New Roman" charset="0"/>
                <a:sym typeface="Wingdings" charset="0"/>
              </a:rPr>
              <a:t>2</a:t>
            </a:r>
            <a:r>
              <a:rPr lang="en-US" sz="4000" i="1" dirty="0" smtClean="0">
                <a:latin typeface="Times New Roman" charset="0"/>
                <a:sym typeface="Wingdings" charset="0"/>
              </a:rPr>
              <a:t>)</a:t>
            </a:r>
            <a:endParaRPr lang="en-US" sz="4000" i="1" dirty="0">
              <a:latin typeface="Times New Roman" charset="0"/>
            </a:endParaRPr>
          </a:p>
        </p:txBody>
      </p:sp>
      <p:sp>
        <p:nvSpPr>
          <p:cNvPr id="18" name="TextBox 17"/>
          <p:cNvSpPr txBox="1"/>
          <p:nvPr/>
        </p:nvSpPr>
        <p:spPr>
          <a:xfrm>
            <a:off x="425886" y="1181471"/>
            <a:ext cx="8497981" cy="830997"/>
          </a:xfrm>
          <a:prstGeom prst="rect">
            <a:avLst/>
          </a:prstGeom>
          <a:noFill/>
        </p:spPr>
        <p:txBody>
          <a:bodyPr wrap="square" rtlCol="0">
            <a:spAutoFit/>
          </a:bodyPr>
          <a:lstStyle/>
          <a:p>
            <a:r>
              <a:rPr lang="en-US" sz="2400" dirty="0" smtClean="0">
                <a:sym typeface="Wingdings"/>
              </a:rPr>
              <a:t></a:t>
            </a:r>
            <a:r>
              <a:rPr lang="en-US" sz="2400" dirty="0" smtClean="0"/>
              <a:t>Check dependence on light-cone form factors </a:t>
            </a:r>
            <a:r>
              <a:rPr lang="en-US" sz="2400" dirty="0" smtClean="0">
                <a:latin typeface="Times New Roman"/>
                <a:cs typeface="Times New Roman"/>
              </a:rPr>
              <a:t>(some checks already done by Lattice QCD groups) </a:t>
            </a:r>
            <a:endParaRPr lang="en-US" sz="2400" dirty="0">
              <a:latin typeface="Times New Roman"/>
              <a:cs typeface="Times New Roman"/>
            </a:endParaRPr>
          </a:p>
        </p:txBody>
      </p:sp>
      <p:sp>
        <p:nvSpPr>
          <p:cNvPr id="3" name="Rectangle 2"/>
          <p:cNvSpPr/>
          <p:nvPr/>
        </p:nvSpPr>
        <p:spPr>
          <a:xfrm>
            <a:off x="425886" y="2605217"/>
            <a:ext cx="4705537" cy="2185214"/>
          </a:xfrm>
          <a:prstGeom prst="rect">
            <a:avLst/>
          </a:prstGeom>
        </p:spPr>
        <p:txBody>
          <a:bodyPr wrap="square">
            <a:spAutoFit/>
          </a:bodyPr>
          <a:lstStyle/>
          <a:p>
            <a:r>
              <a:rPr lang="en-US" sz="2400" dirty="0" smtClean="0">
                <a:sym typeface="Wingdings"/>
              </a:rPr>
              <a:t>Can tails of large BK* [c-</a:t>
            </a:r>
            <a:r>
              <a:rPr lang="en-US" sz="2400" dirty="0" err="1" smtClean="0">
                <a:sym typeface="Wingdings"/>
              </a:rPr>
              <a:t>cbar</a:t>
            </a:r>
            <a:r>
              <a:rPr lang="en-US" sz="2400" dirty="0" smtClean="0">
                <a:sym typeface="Wingdings"/>
              </a:rPr>
              <a:t>] or </a:t>
            </a:r>
            <a:r>
              <a:rPr lang="en-US" sz="2400" i="1" dirty="0" smtClean="0">
                <a:sym typeface="Wingdings"/>
              </a:rPr>
              <a:t>non-</a:t>
            </a:r>
            <a:r>
              <a:rPr lang="en-US" sz="2400" i="1" dirty="0" err="1" smtClean="0">
                <a:sym typeface="Wingdings"/>
              </a:rPr>
              <a:t>factorizable</a:t>
            </a:r>
            <a:r>
              <a:rPr lang="en-US" sz="2400" i="1" dirty="0" smtClean="0">
                <a:sym typeface="Wingdings"/>
              </a:rPr>
              <a:t> effects </a:t>
            </a:r>
            <a:r>
              <a:rPr lang="en-US" sz="2400" dirty="0" smtClean="0">
                <a:sym typeface="Wingdings"/>
              </a:rPr>
              <a:t>produce the anomalies found in the angular distributions ?  </a:t>
            </a:r>
            <a:r>
              <a:rPr lang="en-US" sz="2000" dirty="0" smtClean="0">
                <a:sym typeface="Wingdings"/>
              </a:rPr>
              <a:t>(If all non-</a:t>
            </a:r>
            <a:r>
              <a:rPr lang="en-US" sz="2000" dirty="0" err="1" smtClean="0">
                <a:sym typeface="Wingdings"/>
              </a:rPr>
              <a:t>perturbative</a:t>
            </a:r>
            <a:r>
              <a:rPr lang="en-US" sz="2000" dirty="0" smtClean="0">
                <a:sym typeface="Wingdings"/>
              </a:rPr>
              <a:t> effects float with arbitrary normalization in the fit then the data can explained)</a:t>
            </a:r>
            <a:endParaRPr lang="en-US" sz="2000" dirty="0"/>
          </a:p>
        </p:txBody>
      </p:sp>
      <p:pic>
        <p:nvPicPr>
          <p:cNvPr id="5" name="Picture 4"/>
          <p:cNvPicPr>
            <a:picLocks noChangeAspect="1"/>
          </p:cNvPicPr>
          <p:nvPr/>
        </p:nvPicPr>
        <p:blipFill>
          <a:blip r:embed="rId3"/>
          <a:stretch>
            <a:fillRect/>
          </a:stretch>
        </p:blipFill>
        <p:spPr>
          <a:xfrm>
            <a:off x="5300133" y="2564019"/>
            <a:ext cx="3251200" cy="2265680"/>
          </a:xfrm>
          <a:prstGeom prst="rect">
            <a:avLst/>
          </a:prstGeom>
        </p:spPr>
      </p:pic>
      <p:sp>
        <p:nvSpPr>
          <p:cNvPr id="2" name="TextBox 1"/>
          <p:cNvSpPr txBox="1"/>
          <p:nvPr/>
        </p:nvSpPr>
        <p:spPr>
          <a:xfrm>
            <a:off x="6045200" y="2218267"/>
            <a:ext cx="1981200" cy="369332"/>
          </a:xfrm>
          <a:prstGeom prst="rect">
            <a:avLst/>
          </a:prstGeom>
          <a:noFill/>
        </p:spPr>
        <p:txBody>
          <a:bodyPr wrap="square" rtlCol="0">
            <a:spAutoFit/>
          </a:bodyPr>
          <a:lstStyle/>
          <a:p>
            <a:r>
              <a:rPr lang="en-US" dirty="0" smtClean="0"/>
              <a:t>Major concern</a:t>
            </a:r>
            <a:endParaRPr lang="en-US" dirty="0"/>
          </a:p>
        </p:txBody>
      </p:sp>
      <p:sp>
        <p:nvSpPr>
          <p:cNvPr id="6" name="TextBox 5"/>
          <p:cNvSpPr txBox="1"/>
          <p:nvPr/>
        </p:nvSpPr>
        <p:spPr>
          <a:xfrm>
            <a:off x="558800" y="5266267"/>
            <a:ext cx="7721600" cy="1384995"/>
          </a:xfrm>
          <a:prstGeom prst="rect">
            <a:avLst/>
          </a:prstGeom>
          <a:noFill/>
        </p:spPr>
        <p:txBody>
          <a:bodyPr wrap="square" rtlCol="0">
            <a:spAutoFit/>
          </a:bodyPr>
          <a:lstStyle/>
          <a:p>
            <a:r>
              <a:rPr lang="en-US" sz="2400" dirty="0" smtClean="0">
                <a:sym typeface="Wingdings"/>
              </a:rPr>
              <a:t> </a:t>
            </a:r>
            <a:r>
              <a:rPr lang="en-US" sz="2800" dirty="0" smtClean="0">
                <a:latin typeface="Times New Roman"/>
                <a:cs typeface="Times New Roman"/>
                <a:sym typeface="Wingdings"/>
              </a:rPr>
              <a:t>Use data near q</a:t>
            </a:r>
            <a:r>
              <a:rPr lang="en-US" sz="2800" baseline="30000" dirty="0" smtClean="0">
                <a:latin typeface="Times New Roman"/>
                <a:cs typeface="Times New Roman"/>
                <a:sym typeface="Wingdings"/>
              </a:rPr>
              <a:t>2</a:t>
            </a:r>
            <a:r>
              <a:rPr lang="en-US" sz="2800" dirty="0" smtClean="0">
                <a:latin typeface="Times New Roman"/>
                <a:cs typeface="Times New Roman"/>
                <a:sym typeface="Wingdings"/>
              </a:rPr>
              <a:t> =q</a:t>
            </a:r>
            <a:r>
              <a:rPr lang="en-US" sz="2800" baseline="30000" dirty="0" smtClean="0">
                <a:latin typeface="Times New Roman"/>
                <a:cs typeface="Times New Roman"/>
                <a:sym typeface="Wingdings"/>
              </a:rPr>
              <a:t>2</a:t>
            </a:r>
            <a:r>
              <a:rPr lang="en-US" sz="2800" baseline="-25000" dirty="0" smtClean="0">
                <a:latin typeface="Times New Roman"/>
                <a:cs typeface="Times New Roman"/>
                <a:sym typeface="Wingdings"/>
              </a:rPr>
              <a:t>max</a:t>
            </a:r>
            <a:r>
              <a:rPr lang="en-US" sz="2800" dirty="0" smtClean="0">
                <a:latin typeface="Times New Roman"/>
                <a:cs typeface="Times New Roman"/>
                <a:sym typeface="Wingdings"/>
              </a:rPr>
              <a:t> (K* at rest), where basic symmetry works (Heavy Quark Effective Theory) and constrains ratio of form </a:t>
            </a:r>
            <a:r>
              <a:rPr lang="en-US" sz="2800" dirty="0" err="1" smtClean="0">
                <a:latin typeface="Times New Roman"/>
                <a:cs typeface="Times New Roman"/>
                <a:sym typeface="Wingdings"/>
              </a:rPr>
              <a:t>factors.Still</a:t>
            </a:r>
            <a:r>
              <a:rPr lang="en-US" sz="2800" dirty="0" smtClean="0">
                <a:latin typeface="Times New Roman"/>
                <a:cs typeface="Times New Roman"/>
                <a:sym typeface="Wingdings"/>
              </a:rPr>
              <a:t> find NP</a:t>
            </a:r>
            <a:endParaRPr lang="en-US" sz="2800" dirty="0">
              <a:latin typeface="Times New Roman"/>
              <a:cs typeface="Times New Roman"/>
            </a:endParaRPr>
          </a:p>
        </p:txBody>
      </p:sp>
    </p:spTree>
    <p:extLst>
      <p:ext uri="{BB962C8B-B14F-4D97-AF65-F5344CB8AC3E}">
        <p14:creationId xmlns:p14="http://schemas.microsoft.com/office/powerpoint/2010/main" val="2374180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53</a:t>
            </a:fld>
            <a:endParaRPr lang="en-US"/>
          </a:p>
        </p:txBody>
      </p:sp>
      <p:sp>
        <p:nvSpPr>
          <p:cNvPr id="6" name="TextBox 5"/>
          <p:cNvSpPr txBox="1"/>
          <p:nvPr/>
        </p:nvSpPr>
        <p:spPr>
          <a:xfrm>
            <a:off x="5469467" y="5748038"/>
            <a:ext cx="3125695" cy="1015663"/>
          </a:xfrm>
          <a:prstGeom prst="rect">
            <a:avLst/>
          </a:prstGeom>
          <a:noFill/>
        </p:spPr>
        <p:txBody>
          <a:bodyPr wrap="square" rtlCol="0">
            <a:spAutoFit/>
          </a:bodyPr>
          <a:lstStyle/>
          <a:p>
            <a:r>
              <a:rPr lang="en-US" sz="2000" u="sng" dirty="0" smtClean="0"/>
              <a:t>Still confirmation and more data is needed to close the case</a:t>
            </a:r>
            <a:endParaRPr lang="en-US" sz="2000" u="sng" dirty="0"/>
          </a:p>
        </p:txBody>
      </p:sp>
      <p:pic>
        <p:nvPicPr>
          <p:cNvPr id="5" name="Picture 4"/>
          <p:cNvPicPr>
            <a:picLocks noChangeAspect="1"/>
          </p:cNvPicPr>
          <p:nvPr/>
        </p:nvPicPr>
        <p:blipFill>
          <a:blip r:embed="rId3"/>
          <a:stretch>
            <a:fillRect/>
          </a:stretch>
        </p:blipFill>
        <p:spPr>
          <a:xfrm>
            <a:off x="0" y="0"/>
            <a:ext cx="5275385" cy="6858000"/>
          </a:xfrm>
          <a:prstGeom prst="rect">
            <a:avLst/>
          </a:prstGeom>
        </p:spPr>
      </p:pic>
      <p:sp>
        <p:nvSpPr>
          <p:cNvPr id="7" name="TextBox 6"/>
          <p:cNvSpPr txBox="1"/>
          <p:nvPr/>
        </p:nvSpPr>
        <p:spPr>
          <a:xfrm>
            <a:off x="4970584" y="186267"/>
            <a:ext cx="3921561" cy="954107"/>
          </a:xfrm>
          <a:prstGeom prst="rect">
            <a:avLst/>
          </a:prstGeom>
          <a:noFill/>
        </p:spPr>
        <p:txBody>
          <a:bodyPr wrap="square" rtlCol="0">
            <a:spAutoFit/>
          </a:bodyPr>
          <a:lstStyle/>
          <a:p>
            <a:r>
              <a:rPr lang="en-US" sz="2800" dirty="0" smtClean="0"/>
              <a:t>Fit </a:t>
            </a:r>
            <a:r>
              <a:rPr lang="en-US" sz="2800" dirty="0" err="1" smtClean="0"/>
              <a:t>LHCb</a:t>
            </a:r>
            <a:r>
              <a:rPr lang="en-US" sz="2800" dirty="0" smtClean="0"/>
              <a:t> angular data at q</a:t>
            </a:r>
            <a:r>
              <a:rPr lang="en-US" sz="2800" baseline="30000" dirty="0" smtClean="0"/>
              <a:t>2</a:t>
            </a:r>
            <a:r>
              <a:rPr lang="en-US" sz="2800" baseline="-25000" dirty="0" smtClean="0"/>
              <a:t>max</a:t>
            </a:r>
            <a:r>
              <a:rPr lang="en-US" sz="2800" dirty="0" smtClean="0"/>
              <a:t> (</a:t>
            </a:r>
            <a:r>
              <a:rPr lang="en-US" sz="2800" u="sng" dirty="0" smtClean="0">
                <a:solidFill>
                  <a:srgbClr val="FF0000"/>
                </a:solidFill>
              </a:rPr>
              <a:t>HQET limit</a:t>
            </a:r>
            <a:r>
              <a:rPr lang="en-US" sz="2800" dirty="0" smtClean="0"/>
              <a:t>)</a:t>
            </a:r>
            <a:endParaRPr lang="en-US" sz="2800"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l="6940" t="3702" r="2409"/>
          <a:stretch/>
        </p:blipFill>
        <p:spPr>
          <a:xfrm>
            <a:off x="5147733" y="1140374"/>
            <a:ext cx="3543602" cy="3530201"/>
          </a:xfrm>
          <a:prstGeom prst="rect">
            <a:avLst/>
          </a:prstGeom>
        </p:spPr>
      </p:pic>
      <p:sp>
        <p:nvSpPr>
          <p:cNvPr id="10" name="TextBox 9"/>
          <p:cNvSpPr txBox="1"/>
          <p:nvPr/>
        </p:nvSpPr>
        <p:spPr>
          <a:xfrm>
            <a:off x="1574800" y="214861"/>
            <a:ext cx="3308973" cy="707886"/>
          </a:xfrm>
          <a:prstGeom prst="rect">
            <a:avLst/>
          </a:prstGeom>
          <a:noFill/>
        </p:spPr>
        <p:txBody>
          <a:bodyPr wrap="square" rtlCol="0">
            <a:spAutoFit/>
          </a:bodyPr>
          <a:lstStyle/>
          <a:p>
            <a:r>
              <a:rPr lang="en-US" sz="2000" dirty="0" smtClean="0"/>
              <a:t>A. Karan et al. (</a:t>
            </a:r>
            <a:r>
              <a:rPr lang="en-US" sz="2000" dirty="0" err="1" smtClean="0"/>
              <a:t>arXiv</a:t>
            </a:r>
            <a:r>
              <a:rPr lang="en-US" sz="2000" dirty="0" smtClean="0"/>
              <a:t>: 1603.04355) [</a:t>
            </a:r>
            <a:r>
              <a:rPr lang="en-US" sz="2000" dirty="0" err="1" smtClean="0"/>
              <a:t>R.Sinha</a:t>
            </a:r>
            <a:r>
              <a:rPr lang="en-US" sz="2000" dirty="0" smtClean="0"/>
              <a:t> group]</a:t>
            </a:r>
            <a:endParaRPr lang="en-US" sz="2000" dirty="0"/>
          </a:p>
        </p:txBody>
      </p:sp>
      <p:sp>
        <p:nvSpPr>
          <p:cNvPr id="13" name="TextBox 12"/>
          <p:cNvSpPr txBox="1"/>
          <p:nvPr/>
        </p:nvSpPr>
        <p:spPr>
          <a:xfrm>
            <a:off x="5360896" y="4639667"/>
            <a:ext cx="3809999" cy="830997"/>
          </a:xfrm>
          <a:prstGeom prst="rect">
            <a:avLst/>
          </a:prstGeom>
          <a:noFill/>
        </p:spPr>
        <p:txBody>
          <a:bodyPr wrap="square" rtlCol="0">
            <a:spAutoFit/>
          </a:bodyPr>
          <a:lstStyle/>
          <a:p>
            <a:r>
              <a:rPr lang="en-US" sz="2400" i="1" dirty="0" smtClean="0"/>
              <a:t>5σ signal for NP, requires </a:t>
            </a:r>
            <a:r>
              <a:rPr lang="en-US" sz="2400" i="1" u="sng" dirty="0" smtClean="0"/>
              <a:t>right-handed currents</a:t>
            </a:r>
            <a:endParaRPr lang="en-US" sz="2400" i="1" u="sng" dirty="0"/>
          </a:p>
        </p:txBody>
      </p:sp>
      <p:sp>
        <p:nvSpPr>
          <p:cNvPr id="2" name="Right Arrow 1"/>
          <p:cNvSpPr/>
          <p:nvPr/>
        </p:nvSpPr>
        <p:spPr>
          <a:xfrm>
            <a:off x="220133" y="2760133"/>
            <a:ext cx="660400" cy="1016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186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1200"/>
          </a:xfrm>
        </p:spPr>
        <p:txBody>
          <a:bodyPr>
            <a:normAutofit fontScale="90000"/>
          </a:bodyPr>
          <a:lstStyle/>
          <a:p>
            <a:r>
              <a:rPr lang="en-US" dirty="0" smtClean="0"/>
              <a:t>A</a:t>
            </a:r>
            <a:r>
              <a:rPr lang="en-US" baseline="-25000" dirty="0" smtClean="0"/>
              <a:t>FB</a:t>
            </a:r>
            <a:r>
              <a:rPr lang="en-US" dirty="0" smtClean="0"/>
              <a:t>(q</a:t>
            </a:r>
            <a:r>
              <a:rPr lang="en-US" baseline="30000" dirty="0" smtClean="0"/>
              <a:t>2</a:t>
            </a:r>
            <a:r>
              <a:rPr lang="en-US" dirty="0" smtClean="0"/>
              <a:t>) for </a:t>
            </a:r>
            <a:r>
              <a:rPr lang="en-US" u="sng" dirty="0" smtClean="0"/>
              <a:t>Inclusive</a:t>
            </a:r>
            <a:r>
              <a:rPr lang="en-US" dirty="0" smtClean="0"/>
              <a:t> </a:t>
            </a:r>
            <a:r>
              <a:rPr lang="en-US" dirty="0" err="1" smtClean="0"/>
              <a:t>b</a:t>
            </a:r>
            <a:r>
              <a:rPr lang="en-US" dirty="0" err="1" smtClean="0">
                <a:sym typeface="Wingdings"/>
              </a:rPr>
              <a:t>s</a:t>
            </a:r>
            <a:r>
              <a:rPr lang="en-US" dirty="0" smtClean="0">
                <a:sym typeface="Wingdings"/>
              </a:rPr>
              <a:t> l</a:t>
            </a:r>
            <a:r>
              <a:rPr lang="en-US" baseline="30000" dirty="0" smtClean="0">
                <a:sym typeface="Wingdings"/>
              </a:rPr>
              <a:t>+</a:t>
            </a:r>
            <a:r>
              <a:rPr lang="en-US" dirty="0" smtClean="0">
                <a:sym typeface="Wingdings"/>
              </a:rPr>
              <a:t> l</a:t>
            </a:r>
            <a:r>
              <a:rPr lang="en-US" baseline="30000" dirty="0" smtClean="0">
                <a:sym typeface="Wingdings"/>
              </a:rPr>
              <a:t>-</a:t>
            </a:r>
            <a:endParaRPr lang="en-US" dirty="0"/>
          </a:p>
        </p:txBody>
      </p:sp>
      <p:pic>
        <p:nvPicPr>
          <p:cNvPr id="4" name="Picture 3"/>
          <p:cNvPicPr>
            <a:picLocks noChangeAspect="1"/>
          </p:cNvPicPr>
          <p:nvPr/>
        </p:nvPicPr>
        <p:blipFill>
          <a:blip r:embed="rId2"/>
          <a:stretch>
            <a:fillRect/>
          </a:stretch>
        </p:blipFill>
        <p:spPr>
          <a:xfrm>
            <a:off x="1368426" y="761783"/>
            <a:ext cx="5486400" cy="3926205"/>
          </a:xfrm>
          <a:prstGeom prst="rect">
            <a:avLst/>
          </a:prstGeom>
        </p:spPr>
      </p:pic>
      <p:pic>
        <p:nvPicPr>
          <p:cNvPr id="5" name="Picture 4"/>
          <p:cNvPicPr>
            <a:picLocks noChangeAspect="1"/>
          </p:cNvPicPr>
          <p:nvPr/>
        </p:nvPicPr>
        <p:blipFill>
          <a:blip r:embed="rId3"/>
          <a:stretch>
            <a:fillRect/>
          </a:stretch>
        </p:blipFill>
        <p:spPr>
          <a:xfrm>
            <a:off x="5614192" y="882332"/>
            <a:ext cx="811530" cy="622935"/>
          </a:xfrm>
          <a:prstGeom prst="rect">
            <a:avLst/>
          </a:prstGeom>
        </p:spPr>
      </p:pic>
      <p:pic>
        <p:nvPicPr>
          <p:cNvPr id="6" name="Picture 5"/>
          <p:cNvPicPr>
            <a:picLocks noChangeAspect="1"/>
          </p:cNvPicPr>
          <p:nvPr/>
        </p:nvPicPr>
        <p:blipFill>
          <a:blip r:embed="rId4"/>
          <a:stretch>
            <a:fillRect/>
          </a:stretch>
        </p:blipFill>
        <p:spPr>
          <a:xfrm>
            <a:off x="1219200" y="4687988"/>
            <a:ext cx="7040880" cy="2270760"/>
          </a:xfrm>
          <a:prstGeom prst="rect">
            <a:avLst/>
          </a:prstGeom>
        </p:spPr>
      </p:pic>
      <p:sp>
        <p:nvSpPr>
          <p:cNvPr id="7" name="Rectangle 6"/>
          <p:cNvSpPr/>
          <p:nvPr/>
        </p:nvSpPr>
        <p:spPr>
          <a:xfrm>
            <a:off x="6018250" y="4144057"/>
            <a:ext cx="3125750" cy="646331"/>
          </a:xfrm>
          <a:prstGeom prst="rect">
            <a:avLst/>
          </a:prstGeom>
        </p:spPr>
        <p:txBody>
          <a:bodyPr wrap="none">
            <a:spAutoFit/>
          </a:bodyPr>
          <a:lstStyle/>
          <a:p>
            <a:r>
              <a:rPr lang="en-US" dirty="0">
                <a:hlinkClick r:id="rId5"/>
              </a:rPr>
              <a:t>http://arxiv.org/abs/</a:t>
            </a:r>
            <a:r>
              <a:rPr lang="en-US" dirty="0" smtClean="0">
                <a:hlinkClick r:id="rId5"/>
              </a:rPr>
              <a:t>1402.7134</a:t>
            </a:r>
            <a:endParaRPr lang="en-US" dirty="0" smtClean="0"/>
          </a:p>
          <a:p>
            <a:r>
              <a:rPr lang="en-US" dirty="0" smtClean="0"/>
              <a:t>To appear in PRD.</a:t>
            </a:r>
            <a:endParaRPr lang="en-US" dirty="0"/>
          </a:p>
        </p:txBody>
      </p:sp>
      <p:sp>
        <p:nvSpPr>
          <p:cNvPr id="3" name="TextBox 2"/>
          <p:cNvSpPr txBox="1"/>
          <p:nvPr/>
        </p:nvSpPr>
        <p:spPr>
          <a:xfrm>
            <a:off x="6425722" y="3128395"/>
            <a:ext cx="2996390" cy="830997"/>
          </a:xfrm>
          <a:prstGeom prst="rect">
            <a:avLst/>
          </a:prstGeom>
          <a:noFill/>
        </p:spPr>
        <p:txBody>
          <a:bodyPr wrap="square" rtlCol="0">
            <a:spAutoFit/>
          </a:bodyPr>
          <a:lstStyle/>
          <a:p>
            <a:r>
              <a:rPr lang="en-US" sz="2400" dirty="0" smtClean="0"/>
              <a:t>Precise result useful for NP diagnosis </a:t>
            </a:r>
            <a:endParaRPr lang="en-US" sz="2400" dirty="0"/>
          </a:p>
        </p:txBody>
      </p:sp>
      <p:sp>
        <p:nvSpPr>
          <p:cNvPr id="8" name="TextBox 7"/>
          <p:cNvSpPr txBox="1"/>
          <p:nvPr/>
        </p:nvSpPr>
        <p:spPr>
          <a:xfrm>
            <a:off x="6685493" y="1966065"/>
            <a:ext cx="2458507" cy="830997"/>
          </a:xfrm>
          <a:prstGeom prst="rect">
            <a:avLst/>
          </a:prstGeom>
          <a:noFill/>
        </p:spPr>
        <p:txBody>
          <a:bodyPr wrap="square" rtlCol="0">
            <a:spAutoFit/>
          </a:bodyPr>
          <a:lstStyle/>
          <a:p>
            <a:r>
              <a:rPr lang="en-US" sz="2400" dirty="0" smtClean="0"/>
              <a:t>Where is the zero crossing ?</a:t>
            </a:r>
            <a:endParaRPr lang="en-US" sz="2400" dirty="0"/>
          </a:p>
        </p:txBody>
      </p:sp>
      <p:sp>
        <p:nvSpPr>
          <p:cNvPr id="9" name="TextBox 8"/>
          <p:cNvSpPr txBox="1"/>
          <p:nvPr/>
        </p:nvSpPr>
        <p:spPr>
          <a:xfrm>
            <a:off x="6685492" y="1100667"/>
            <a:ext cx="2289175" cy="461665"/>
          </a:xfrm>
          <a:prstGeom prst="rect">
            <a:avLst/>
          </a:prstGeom>
          <a:noFill/>
        </p:spPr>
        <p:txBody>
          <a:bodyPr wrap="square" rtlCol="0">
            <a:spAutoFit/>
          </a:bodyPr>
          <a:lstStyle/>
          <a:p>
            <a:r>
              <a:rPr lang="en-US" sz="2400" i="1" dirty="0" smtClean="0"/>
              <a:t>No form factors</a:t>
            </a:r>
            <a:endParaRPr lang="en-US" sz="2400" i="1" dirty="0"/>
          </a:p>
        </p:txBody>
      </p:sp>
      <p:sp>
        <p:nvSpPr>
          <p:cNvPr id="10" name="TextBox 9"/>
          <p:cNvSpPr txBox="1"/>
          <p:nvPr/>
        </p:nvSpPr>
        <p:spPr>
          <a:xfrm>
            <a:off x="134471" y="1319734"/>
            <a:ext cx="1464235" cy="646331"/>
          </a:xfrm>
          <a:prstGeom prst="rect">
            <a:avLst/>
          </a:prstGeom>
          <a:noFill/>
        </p:spPr>
        <p:txBody>
          <a:bodyPr wrap="square" rtlCol="0">
            <a:spAutoFit/>
          </a:bodyPr>
          <a:lstStyle/>
          <a:p>
            <a:r>
              <a:rPr lang="en-US" dirty="0" smtClean="0"/>
              <a:t>~301 </a:t>
            </a:r>
            <a:r>
              <a:rPr lang="en-US" dirty="0" err="1" smtClean="0"/>
              <a:t>b</a:t>
            </a:r>
            <a:r>
              <a:rPr lang="en-US" dirty="0" err="1" smtClean="0">
                <a:sym typeface="Wingdings"/>
              </a:rPr>
              <a:t>s</a:t>
            </a:r>
            <a:r>
              <a:rPr lang="en-US" dirty="0" smtClean="0">
                <a:sym typeface="Wingdings"/>
              </a:rPr>
              <a:t> </a:t>
            </a:r>
            <a:r>
              <a:rPr lang="en-US" dirty="0" err="1" smtClean="0">
                <a:sym typeface="Wingdings"/>
              </a:rPr>
              <a:t>l</a:t>
            </a:r>
            <a:r>
              <a:rPr lang="en-US" baseline="30000" dirty="0" err="1" smtClean="0">
                <a:sym typeface="Wingdings"/>
              </a:rPr>
              <a:t>+</a:t>
            </a:r>
            <a:r>
              <a:rPr lang="en-US" dirty="0" err="1" smtClean="0">
                <a:sym typeface="Wingdings"/>
              </a:rPr>
              <a:t>l</a:t>
            </a:r>
            <a:r>
              <a:rPr lang="en-US" baseline="30000" dirty="0" smtClean="0">
                <a:sym typeface="Wingdings"/>
              </a:rPr>
              <a:t>-</a:t>
            </a:r>
            <a:r>
              <a:rPr lang="en-US" dirty="0" smtClean="0">
                <a:sym typeface="Wingdings"/>
              </a:rPr>
              <a:t> signal events</a:t>
            </a:r>
            <a:endParaRPr lang="en-US" dirty="0"/>
          </a:p>
        </p:txBody>
      </p:sp>
    </p:spTree>
    <p:extLst>
      <p:ext uri="{BB962C8B-B14F-4D97-AF65-F5344CB8AC3E}">
        <p14:creationId xmlns:p14="http://schemas.microsoft.com/office/powerpoint/2010/main" val="178422002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08" y="161364"/>
            <a:ext cx="8229600" cy="711200"/>
          </a:xfrm>
        </p:spPr>
        <p:txBody>
          <a:bodyPr>
            <a:normAutofit fontScale="90000"/>
          </a:bodyPr>
          <a:lstStyle/>
          <a:p>
            <a:r>
              <a:rPr lang="en-US" u="sng" dirty="0" smtClean="0"/>
              <a:t>How can we establish NP in B</a:t>
            </a:r>
            <a:r>
              <a:rPr lang="en-US" u="sng" dirty="0" smtClean="0">
                <a:sym typeface="Wingdings"/>
              </a:rPr>
              <a:t>K* l</a:t>
            </a:r>
            <a:r>
              <a:rPr lang="en-US" u="sng" baseline="30000" dirty="0" smtClean="0">
                <a:sym typeface="Wingdings"/>
              </a:rPr>
              <a:t>-</a:t>
            </a:r>
            <a:r>
              <a:rPr lang="en-US" u="sng" dirty="0" smtClean="0">
                <a:sym typeface="Wingdings"/>
              </a:rPr>
              <a:t>l</a:t>
            </a:r>
            <a:r>
              <a:rPr lang="en-US" u="sng" baseline="30000" dirty="0" smtClean="0">
                <a:sym typeface="Wingdings"/>
              </a:rPr>
              <a:t>+</a:t>
            </a:r>
            <a:r>
              <a:rPr lang="en-US" u="sng" dirty="0" smtClean="0">
                <a:sym typeface="Wingdings"/>
              </a:rPr>
              <a:t> </a:t>
            </a:r>
            <a:r>
              <a:rPr lang="en-US" u="sng" dirty="0" smtClean="0"/>
              <a:t>?</a:t>
            </a:r>
            <a:endParaRPr lang="en-US" u="sng" dirty="0"/>
          </a:p>
        </p:txBody>
      </p:sp>
      <p:sp>
        <p:nvSpPr>
          <p:cNvPr id="10" name="TextBox 9"/>
          <p:cNvSpPr txBox="1"/>
          <p:nvPr/>
        </p:nvSpPr>
        <p:spPr>
          <a:xfrm>
            <a:off x="678329" y="948481"/>
            <a:ext cx="8008471" cy="954107"/>
          </a:xfrm>
          <a:prstGeom prst="rect">
            <a:avLst/>
          </a:prstGeom>
          <a:noFill/>
        </p:spPr>
        <p:txBody>
          <a:bodyPr wrap="square" rtlCol="0">
            <a:spAutoFit/>
          </a:bodyPr>
          <a:lstStyle/>
          <a:p>
            <a:r>
              <a:rPr lang="en-US" sz="2800" dirty="0" err="1" smtClean="0"/>
              <a:t>Ans</a:t>
            </a:r>
            <a:r>
              <a:rPr lang="en-US" sz="2800" dirty="0" smtClean="0"/>
              <a:t>: Observe and measure the rate for </a:t>
            </a:r>
          </a:p>
          <a:p>
            <a:r>
              <a:rPr lang="en-US" sz="2800" dirty="0">
                <a:sym typeface="Wingdings"/>
              </a:rPr>
              <a:t>a</a:t>
            </a:r>
            <a:r>
              <a:rPr lang="en-US" sz="2800" dirty="0" smtClean="0">
                <a:sym typeface="Wingdings"/>
              </a:rPr>
              <a:t>nd thus isolate the Z</a:t>
            </a:r>
            <a:r>
              <a:rPr lang="en-US" sz="2800" baseline="30000" dirty="0" smtClean="0">
                <a:sym typeface="Wingdings"/>
              </a:rPr>
              <a:t>’</a:t>
            </a:r>
            <a:r>
              <a:rPr lang="en-US" sz="2800" dirty="0" smtClean="0">
                <a:sym typeface="Wingdings"/>
              </a:rPr>
              <a:t> penguin (C</a:t>
            </a:r>
            <a:r>
              <a:rPr lang="en-US" sz="2800" baseline="-25000" dirty="0" smtClean="0">
                <a:sym typeface="Wingdings"/>
              </a:rPr>
              <a:t>9</a:t>
            </a:r>
            <a:r>
              <a:rPr lang="en-US" sz="2800" dirty="0" smtClean="0">
                <a:sym typeface="Wingdings"/>
              </a:rPr>
              <a:t>) at </a:t>
            </a:r>
            <a:r>
              <a:rPr lang="en-US" sz="2800" i="1" dirty="0" smtClean="0">
                <a:solidFill>
                  <a:srgbClr val="FF0000"/>
                </a:solidFill>
                <a:sym typeface="Wingdings"/>
              </a:rPr>
              <a:t>Belle II </a:t>
            </a:r>
            <a:endParaRPr lang="en-US" i="1" dirty="0">
              <a:solidFill>
                <a:srgbClr val="FF0000"/>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129424414"/>
              </p:ext>
            </p:extLst>
          </p:nvPr>
        </p:nvGraphicFramePr>
        <p:xfrm>
          <a:off x="6484843" y="948481"/>
          <a:ext cx="1492250" cy="539750"/>
        </p:xfrm>
        <a:graphic>
          <a:graphicData uri="http://schemas.openxmlformats.org/presentationml/2006/ole">
            <mc:AlternateContent xmlns:mc="http://schemas.openxmlformats.org/markup-compatibility/2006">
              <mc:Choice xmlns:v="urn:schemas-microsoft-com:vml" Requires="v">
                <p:oleObj spid="_x0000_s7936" name="Equation" r:id="rId3" imgW="596900" imgH="215900" progId="Equation.DSMT4">
                  <p:embed/>
                </p:oleObj>
              </mc:Choice>
              <mc:Fallback>
                <p:oleObj name="Equation" r:id="rId3" imgW="596900" imgH="215900" progId="Equation.DSMT4">
                  <p:embed/>
                  <p:pic>
                    <p:nvPicPr>
                      <p:cNvPr id="0" name=""/>
                      <p:cNvPicPr/>
                      <p:nvPr/>
                    </p:nvPicPr>
                    <p:blipFill>
                      <a:blip r:embed="rId4"/>
                      <a:stretch>
                        <a:fillRect/>
                      </a:stretch>
                    </p:blipFill>
                    <p:spPr>
                      <a:xfrm>
                        <a:off x="6484843" y="948481"/>
                        <a:ext cx="1492250" cy="539750"/>
                      </a:xfrm>
                      <a:prstGeom prst="rect">
                        <a:avLst/>
                      </a:prstGeom>
                    </p:spPr>
                  </p:pic>
                </p:oleObj>
              </mc:Fallback>
            </mc:AlternateContent>
          </a:graphicData>
        </a:graphic>
      </p:graphicFrame>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67400" y="4741332"/>
            <a:ext cx="3037840" cy="2116667"/>
          </a:xfrm>
          <a:prstGeom prst="rect">
            <a:avLst/>
          </a:prstGeom>
        </p:spPr>
      </p:pic>
      <p:pic>
        <p:nvPicPr>
          <p:cNvPr id="5" name="Picture 4"/>
          <p:cNvPicPr>
            <a:picLocks noChangeAspect="1"/>
          </p:cNvPicPr>
          <p:nvPr/>
        </p:nvPicPr>
        <p:blipFill>
          <a:blip r:embed="rId6"/>
          <a:stretch>
            <a:fillRect/>
          </a:stretch>
        </p:blipFill>
        <p:spPr>
          <a:xfrm>
            <a:off x="0" y="4222980"/>
            <a:ext cx="5867400" cy="2159000"/>
          </a:xfrm>
          <a:prstGeom prst="rect">
            <a:avLst/>
          </a:prstGeom>
        </p:spPr>
      </p:pic>
      <p:sp>
        <p:nvSpPr>
          <p:cNvPr id="6" name="Rectangle 5"/>
          <p:cNvSpPr/>
          <p:nvPr/>
        </p:nvSpPr>
        <p:spPr>
          <a:xfrm>
            <a:off x="397108" y="6363304"/>
            <a:ext cx="4908503" cy="369332"/>
          </a:xfrm>
          <a:prstGeom prst="rect">
            <a:avLst/>
          </a:prstGeom>
        </p:spPr>
        <p:txBody>
          <a:bodyPr wrap="none">
            <a:spAutoFit/>
          </a:bodyPr>
          <a:lstStyle/>
          <a:p>
            <a:r>
              <a:rPr lang="en-US" dirty="0" smtClean="0"/>
              <a:t>R. </a:t>
            </a:r>
            <a:r>
              <a:rPr lang="en-US" dirty="0" err="1" smtClean="0"/>
              <a:t>Aaij</a:t>
            </a:r>
            <a:r>
              <a:rPr lang="en-US" dirty="0" smtClean="0"/>
              <a:t> et al. (</a:t>
            </a:r>
            <a:r>
              <a:rPr lang="en-US" dirty="0" err="1" smtClean="0"/>
              <a:t>LHCb</a:t>
            </a:r>
            <a:r>
              <a:rPr lang="en-US" dirty="0" smtClean="0"/>
              <a:t> </a:t>
            </a:r>
            <a:r>
              <a:rPr lang="en-US" dirty="0" err="1" smtClean="0"/>
              <a:t>collab</a:t>
            </a:r>
            <a:r>
              <a:rPr lang="en-US" dirty="0" smtClean="0"/>
              <a:t>); PRL </a:t>
            </a:r>
            <a:r>
              <a:rPr lang="en-US" dirty="0"/>
              <a:t>113, 151601 (2014)</a:t>
            </a:r>
          </a:p>
        </p:txBody>
      </p:sp>
      <p:sp>
        <p:nvSpPr>
          <p:cNvPr id="7" name="TextBox 6"/>
          <p:cNvSpPr txBox="1"/>
          <p:nvPr/>
        </p:nvSpPr>
        <p:spPr>
          <a:xfrm>
            <a:off x="457200" y="3229602"/>
            <a:ext cx="5579035" cy="830997"/>
          </a:xfrm>
          <a:prstGeom prst="rect">
            <a:avLst/>
          </a:prstGeom>
          <a:noFill/>
        </p:spPr>
        <p:txBody>
          <a:bodyPr wrap="square" rtlCol="0">
            <a:spAutoFit/>
          </a:bodyPr>
          <a:lstStyle/>
          <a:p>
            <a:r>
              <a:rPr lang="en-US" sz="2400" dirty="0" err="1" smtClean="0"/>
              <a:t>Ans</a:t>
            </a:r>
            <a:r>
              <a:rPr lang="en-US" sz="2400" dirty="0" smtClean="0"/>
              <a:t>: Verify hint of lepton universality breakdown at </a:t>
            </a:r>
            <a:r>
              <a:rPr lang="en-US" sz="2400" dirty="0" smtClean="0">
                <a:solidFill>
                  <a:srgbClr val="FF0000"/>
                </a:solidFill>
              </a:rPr>
              <a:t>Belle II </a:t>
            </a:r>
            <a:r>
              <a:rPr lang="en-US" sz="2400" dirty="0" smtClean="0"/>
              <a:t>(good electron </a:t>
            </a:r>
            <a:r>
              <a:rPr lang="en-US" sz="2400" dirty="0" err="1" smtClean="0"/>
              <a:t>eff</a:t>
            </a:r>
            <a:r>
              <a:rPr lang="en-US" sz="2400" dirty="0" smtClean="0"/>
              <a:t>)</a:t>
            </a:r>
            <a:endParaRPr lang="en-US" sz="2400" dirty="0"/>
          </a:p>
        </p:txBody>
      </p:sp>
      <p:sp>
        <p:nvSpPr>
          <p:cNvPr id="11" name="Rectangle 10"/>
          <p:cNvSpPr/>
          <p:nvPr/>
        </p:nvSpPr>
        <p:spPr>
          <a:xfrm>
            <a:off x="457200" y="948481"/>
            <a:ext cx="7625976" cy="1128343"/>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97108" y="3229602"/>
            <a:ext cx="5325363" cy="83099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111565" y="978364"/>
            <a:ext cx="1150470" cy="1200329"/>
          </a:xfrm>
          <a:prstGeom prst="rect">
            <a:avLst/>
          </a:prstGeom>
          <a:noFill/>
        </p:spPr>
        <p:txBody>
          <a:bodyPr wrap="square" rtlCol="0">
            <a:spAutoFit/>
          </a:bodyPr>
          <a:lstStyle/>
          <a:p>
            <a:r>
              <a:rPr lang="en-US" dirty="0" smtClean="0"/>
              <a:t>Answer from Buras et al.</a:t>
            </a:r>
            <a:endParaRPr lang="en-US" dirty="0"/>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t="5933" b="15513"/>
          <a:stretch/>
        </p:blipFill>
        <p:spPr>
          <a:xfrm>
            <a:off x="0" y="114746"/>
            <a:ext cx="9144000" cy="2746969"/>
          </a:xfrm>
          <a:prstGeom prst="rect">
            <a:avLst/>
          </a:prstGeom>
        </p:spPr>
      </p:pic>
    </p:spTree>
    <p:extLst>
      <p:ext uri="{BB962C8B-B14F-4D97-AF65-F5344CB8AC3E}">
        <p14:creationId xmlns:p14="http://schemas.microsoft.com/office/powerpoint/2010/main" val="659958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64733" y="84667"/>
            <a:ext cx="6841067" cy="769441"/>
          </a:xfrm>
          <a:prstGeom prst="rect">
            <a:avLst/>
          </a:prstGeom>
          <a:noFill/>
        </p:spPr>
        <p:txBody>
          <a:bodyPr wrap="square" rtlCol="0">
            <a:spAutoFit/>
          </a:bodyPr>
          <a:lstStyle/>
          <a:p>
            <a:r>
              <a:rPr lang="en-US" sz="4400" dirty="0" smtClean="0"/>
              <a:t>“We need more data !!”  </a:t>
            </a:r>
            <a:endParaRPr lang="en-US" sz="4400" dirty="0"/>
          </a:p>
        </p:txBody>
      </p:sp>
      <p:pic>
        <p:nvPicPr>
          <p:cNvPr id="15" name="Picture 14" descr="SevenSamurai_origin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09533" y="854108"/>
            <a:ext cx="4506163" cy="2534717"/>
          </a:xfrm>
          <a:prstGeom prst="rect">
            <a:avLst/>
          </a:prstGeom>
        </p:spPr>
      </p:pic>
      <p:pic>
        <p:nvPicPr>
          <p:cNvPr id="2" name="Picture 1"/>
          <p:cNvPicPr>
            <a:picLocks noChangeAspect="1"/>
          </p:cNvPicPr>
          <p:nvPr/>
        </p:nvPicPr>
        <p:blipFill>
          <a:blip r:embed="rId4"/>
          <a:stretch>
            <a:fillRect/>
          </a:stretch>
        </p:blipFill>
        <p:spPr>
          <a:xfrm>
            <a:off x="228600" y="854108"/>
            <a:ext cx="3810000" cy="2705100"/>
          </a:xfrm>
          <a:prstGeom prst="rect">
            <a:avLst/>
          </a:prstGeom>
        </p:spPr>
      </p:pic>
      <p:sp>
        <p:nvSpPr>
          <p:cNvPr id="3" name="TextBox 2"/>
          <p:cNvSpPr txBox="1"/>
          <p:nvPr/>
        </p:nvSpPr>
        <p:spPr>
          <a:xfrm>
            <a:off x="4487333" y="3388825"/>
            <a:ext cx="5740401" cy="338554"/>
          </a:xfrm>
          <a:prstGeom prst="rect">
            <a:avLst/>
          </a:prstGeom>
          <a:noFill/>
        </p:spPr>
        <p:txBody>
          <a:bodyPr wrap="square" rtlCol="0">
            <a:spAutoFit/>
          </a:bodyPr>
          <a:lstStyle/>
          <a:p>
            <a:r>
              <a:rPr lang="en-US" sz="1600" dirty="0" smtClean="0"/>
              <a:t>Apologies to Director Akira Kurosawa </a:t>
            </a:r>
            <a:endParaRPr lang="en-US" sz="1600" dirty="0"/>
          </a:p>
        </p:txBody>
      </p:sp>
      <p:sp>
        <p:nvSpPr>
          <p:cNvPr id="4" name="TextBox 3"/>
          <p:cNvSpPr txBox="1"/>
          <p:nvPr/>
        </p:nvSpPr>
        <p:spPr>
          <a:xfrm>
            <a:off x="484496" y="3758157"/>
            <a:ext cx="8331200" cy="461665"/>
          </a:xfrm>
          <a:prstGeom prst="rect">
            <a:avLst/>
          </a:prstGeom>
          <a:noFill/>
        </p:spPr>
        <p:txBody>
          <a:bodyPr wrap="square" rtlCol="0">
            <a:spAutoFit/>
          </a:bodyPr>
          <a:lstStyle/>
          <a:p>
            <a:r>
              <a:rPr lang="en-US" sz="2400" i="1" dirty="0" smtClean="0"/>
              <a:t>To find out whether there are NP </a:t>
            </a:r>
            <a:r>
              <a:rPr lang="en-US" sz="2400" i="1" dirty="0" err="1" smtClean="0"/>
              <a:t>coulings</a:t>
            </a:r>
            <a:r>
              <a:rPr lang="en-US" sz="2400" i="1" dirty="0" smtClean="0"/>
              <a:t> in the weak interaction</a:t>
            </a:r>
            <a:endParaRPr lang="en-US" sz="2400" i="1"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l="1884"/>
          <a:stretch/>
        </p:blipFill>
        <p:spPr>
          <a:xfrm>
            <a:off x="1312333" y="4165600"/>
            <a:ext cx="4723614" cy="2423160"/>
          </a:xfrm>
          <a:prstGeom prst="rect">
            <a:avLst/>
          </a:prstGeom>
        </p:spPr>
      </p:pic>
      <p:sp>
        <p:nvSpPr>
          <p:cNvPr id="6" name="TextBox 5"/>
          <p:cNvSpPr txBox="1"/>
          <p:nvPr/>
        </p:nvSpPr>
        <p:spPr>
          <a:xfrm>
            <a:off x="-16934" y="6180540"/>
            <a:ext cx="1684867" cy="646331"/>
          </a:xfrm>
          <a:prstGeom prst="rect">
            <a:avLst/>
          </a:prstGeom>
          <a:noFill/>
        </p:spPr>
        <p:txBody>
          <a:bodyPr wrap="square" rtlCol="0">
            <a:spAutoFit/>
          </a:bodyPr>
          <a:lstStyle/>
          <a:p>
            <a:r>
              <a:rPr lang="en-US" dirty="0" smtClean="0"/>
              <a:t>Belle I data S. </a:t>
            </a:r>
            <a:r>
              <a:rPr lang="en-US" dirty="0" err="1" smtClean="0"/>
              <a:t>Wehle</a:t>
            </a:r>
            <a:r>
              <a:rPr lang="en-US" dirty="0" smtClean="0"/>
              <a:t>, DESY</a:t>
            </a:r>
            <a:endParaRPr lang="en-US" dirty="0"/>
          </a:p>
        </p:txBody>
      </p:sp>
      <p:pic>
        <p:nvPicPr>
          <p:cNvPr id="7" name="Picture 6"/>
          <p:cNvPicPr>
            <a:picLocks noChangeAspect="1"/>
          </p:cNvPicPr>
          <p:nvPr/>
        </p:nvPicPr>
        <p:blipFill rotWithShape="1">
          <a:blip r:embed="rId6"/>
          <a:srcRect t="6412" r="5344" b="-3226"/>
          <a:stretch/>
        </p:blipFill>
        <p:spPr>
          <a:xfrm>
            <a:off x="6035947" y="4239620"/>
            <a:ext cx="2999317" cy="2096311"/>
          </a:xfrm>
          <a:prstGeom prst="rect">
            <a:avLst/>
          </a:prstGeom>
        </p:spPr>
      </p:pic>
      <p:sp>
        <p:nvSpPr>
          <p:cNvPr id="8" name="TextBox 7"/>
          <p:cNvSpPr txBox="1"/>
          <p:nvPr/>
        </p:nvSpPr>
        <p:spPr>
          <a:xfrm>
            <a:off x="-16934" y="4859867"/>
            <a:ext cx="1439333" cy="646331"/>
          </a:xfrm>
          <a:prstGeom prst="rect">
            <a:avLst/>
          </a:prstGeom>
          <a:noFill/>
        </p:spPr>
        <p:txBody>
          <a:bodyPr wrap="square" rtlCol="0">
            <a:spAutoFit/>
          </a:bodyPr>
          <a:lstStyle/>
          <a:p>
            <a:r>
              <a:rPr lang="en-US" dirty="0" smtClean="0"/>
              <a:t>Signal of ~187 events</a:t>
            </a:r>
            <a:endParaRPr lang="en-US" dirty="0"/>
          </a:p>
        </p:txBody>
      </p:sp>
    </p:spTree>
    <p:extLst>
      <p:ext uri="{BB962C8B-B14F-4D97-AF65-F5344CB8AC3E}">
        <p14:creationId xmlns:p14="http://schemas.microsoft.com/office/powerpoint/2010/main" val="1933544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488" y="3798231"/>
            <a:ext cx="8229600" cy="1143000"/>
          </a:xfrm>
        </p:spPr>
        <p:txBody>
          <a:bodyPr>
            <a:normAutofit fontScale="90000"/>
          </a:bodyPr>
          <a:lstStyle/>
          <a:p>
            <a:r>
              <a:rPr lang="en-US" dirty="0" smtClean="0"/>
              <a:t/>
            </a:r>
            <a:br>
              <a:rPr lang="en-US" dirty="0" smtClean="0"/>
            </a:br>
            <a:r>
              <a:rPr lang="en-US" u="sng" dirty="0" smtClean="0"/>
              <a:t>The Next Generation</a:t>
            </a:r>
            <a:r>
              <a:rPr lang="en-US" dirty="0" smtClean="0"/>
              <a:t/>
            </a:r>
            <a:br>
              <a:rPr lang="en-US" dirty="0" smtClean="0"/>
            </a:br>
            <a:r>
              <a:rPr lang="en-US" i="1" dirty="0" smtClean="0"/>
              <a:t>Belle II and the </a:t>
            </a:r>
            <a:r>
              <a:rPr lang="en-US" i="1" dirty="0" err="1" smtClean="0"/>
              <a:t>LHCb</a:t>
            </a:r>
            <a:r>
              <a:rPr lang="en-US" i="1" dirty="0" smtClean="0"/>
              <a:t> upgrade</a:t>
            </a:r>
            <a:endParaRPr lang="en-US" i="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165" y="798694"/>
            <a:ext cx="4551680" cy="2985262"/>
          </a:xfrm>
          <a:prstGeom prst="rect">
            <a:avLst/>
          </a:prstGeom>
        </p:spPr>
      </p:pic>
      <p:pic>
        <p:nvPicPr>
          <p:cNvPr id="4" name="Picture 3"/>
          <p:cNvPicPr>
            <a:picLocks noChangeAspect="1"/>
          </p:cNvPicPr>
          <p:nvPr/>
        </p:nvPicPr>
        <p:blipFill>
          <a:blip r:embed="rId3"/>
          <a:stretch>
            <a:fillRect/>
          </a:stretch>
        </p:blipFill>
        <p:spPr>
          <a:xfrm>
            <a:off x="5176533" y="798694"/>
            <a:ext cx="3251200" cy="2921000"/>
          </a:xfrm>
          <a:prstGeom prst="rect">
            <a:avLst/>
          </a:prstGeom>
        </p:spPr>
      </p:pic>
      <p:sp>
        <p:nvSpPr>
          <p:cNvPr id="5" name="Left Arrow 4"/>
          <p:cNvSpPr/>
          <p:nvPr/>
        </p:nvSpPr>
        <p:spPr>
          <a:xfrm>
            <a:off x="8008633" y="1708928"/>
            <a:ext cx="838200" cy="4572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Bent Arrow 5"/>
          <p:cNvSpPr/>
          <p:nvPr/>
        </p:nvSpPr>
        <p:spPr>
          <a:xfrm>
            <a:off x="4876603" y="1440314"/>
            <a:ext cx="1066800" cy="3810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ight Arrow 6"/>
          <p:cNvSpPr/>
          <p:nvPr/>
        </p:nvSpPr>
        <p:spPr>
          <a:xfrm>
            <a:off x="5006849" y="2443725"/>
            <a:ext cx="6858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33104" y="5454907"/>
            <a:ext cx="8710896" cy="1231106"/>
          </a:xfrm>
          <a:prstGeom prst="rect">
            <a:avLst/>
          </a:prstGeom>
        </p:spPr>
        <p:txBody>
          <a:bodyPr wrap="square">
            <a:spAutoFit/>
          </a:bodyPr>
          <a:lstStyle/>
          <a:p>
            <a:r>
              <a:rPr lang="en-US" sz="2800" u="sng" dirty="0" smtClean="0"/>
              <a:t>US P5 report (p. v)</a:t>
            </a:r>
            <a:r>
              <a:rPr lang="en-US" sz="2800" u="sng" dirty="0" smtClean="0">
                <a:solidFill>
                  <a:srgbClr val="000000"/>
                </a:solidFill>
              </a:rPr>
              <a:t>:</a:t>
            </a:r>
            <a:r>
              <a:rPr lang="en-US" sz="2800" u="sng" dirty="0" smtClean="0">
                <a:solidFill>
                  <a:srgbClr val="FF0000"/>
                </a:solidFill>
              </a:rPr>
              <a:t> “Explore </a:t>
            </a:r>
            <a:r>
              <a:rPr lang="en-US" sz="2800" u="sng" dirty="0">
                <a:solidFill>
                  <a:srgbClr val="FF0000"/>
                </a:solidFill>
              </a:rPr>
              <a:t>the unknown: new particles, interactions</a:t>
            </a:r>
            <a:r>
              <a:rPr lang="en-US" sz="2800" u="sng" dirty="0" smtClean="0">
                <a:solidFill>
                  <a:srgbClr val="FF0000"/>
                </a:solidFill>
              </a:rPr>
              <a:t>, and </a:t>
            </a:r>
            <a:r>
              <a:rPr lang="en-US" sz="2800" u="sng" dirty="0">
                <a:solidFill>
                  <a:srgbClr val="FF0000"/>
                </a:solidFill>
              </a:rPr>
              <a:t>physical </a:t>
            </a:r>
            <a:r>
              <a:rPr lang="en-US" sz="2800" u="sng" dirty="0" smtClean="0">
                <a:solidFill>
                  <a:srgbClr val="FF0000"/>
                </a:solidFill>
              </a:rPr>
              <a:t>principles</a:t>
            </a:r>
            <a:r>
              <a:rPr lang="en-US" sz="2400" u="sng" dirty="0" smtClean="0">
                <a:solidFill>
                  <a:srgbClr val="FF0000"/>
                </a:solidFill>
              </a:rPr>
              <a:t>”</a:t>
            </a:r>
            <a:endParaRPr lang="en-US" sz="2400" u="sng" dirty="0">
              <a:solidFill>
                <a:srgbClr val="FF0000"/>
              </a:solidFill>
            </a:endParaRPr>
          </a:p>
          <a:p>
            <a:endParaRPr lang="en-US" dirty="0"/>
          </a:p>
        </p:txBody>
      </p:sp>
      <p:sp>
        <p:nvSpPr>
          <p:cNvPr id="9" name="TextBox 8"/>
          <p:cNvSpPr txBox="1"/>
          <p:nvPr/>
        </p:nvSpPr>
        <p:spPr>
          <a:xfrm>
            <a:off x="0" y="-32303"/>
            <a:ext cx="9144000" cy="830997"/>
          </a:xfrm>
          <a:prstGeom prst="rect">
            <a:avLst/>
          </a:prstGeom>
          <a:noFill/>
        </p:spPr>
        <p:txBody>
          <a:bodyPr wrap="square" rtlCol="0">
            <a:spAutoFit/>
          </a:bodyPr>
          <a:lstStyle/>
          <a:p>
            <a:r>
              <a:rPr lang="en-US" sz="2400" dirty="0" smtClean="0"/>
              <a:t>2014 was the 50</a:t>
            </a:r>
            <a:r>
              <a:rPr lang="en-US" sz="2400" baseline="30000" dirty="0" smtClean="0"/>
              <a:t>th</a:t>
            </a:r>
            <a:r>
              <a:rPr lang="en-US" sz="2400" dirty="0" smtClean="0"/>
              <a:t> anniversary of the discovery of CP violation in the </a:t>
            </a:r>
            <a:r>
              <a:rPr lang="en-US" sz="2400" dirty="0" err="1" smtClean="0"/>
              <a:t>kaon</a:t>
            </a:r>
            <a:r>
              <a:rPr lang="en-US" sz="2400" dirty="0" smtClean="0"/>
              <a:t> </a:t>
            </a:r>
            <a:r>
              <a:rPr lang="en-US" sz="2400" dirty="0"/>
              <a:t>sector  </a:t>
            </a:r>
            <a:r>
              <a:rPr lang="en-US" sz="2400" dirty="0" smtClean="0"/>
              <a:t>[see </a:t>
            </a:r>
            <a:r>
              <a:rPr lang="en-US" sz="2400" dirty="0"/>
              <a:t>http://</a:t>
            </a:r>
            <a:r>
              <a:rPr lang="en-US" sz="2400" dirty="0" err="1"/>
              <a:t>pprc.qmul.ac.uk</a:t>
            </a:r>
            <a:r>
              <a:rPr lang="en-US" sz="2400" dirty="0"/>
              <a:t>/research/50-years-cp-violation</a:t>
            </a:r>
          </a:p>
        </p:txBody>
      </p:sp>
      <p:sp>
        <p:nvSpPr>
          <p:cNvPr id="10" name="Slide Number Placeholder 9"/>
          <p:cNvSpPr>
            <a:spLocks noGrp="1"/>
          </p:cNvSpPr>
          <p:nvPr>
            <p:ph type="sldNum" sz="quarter" idx="12"/>
          </p:nvPr>
        </p:nvSpPr>
        <p:spPr/>
        <p:txBody>
          <a:bodyPr/>
          <a:lstStyle/>
          <a:p>
            <a:fld id="{F16D68EC-1E92-5F40-99CB-2855E5FF9889}" type="slidenum">
              <a:rPr lang="en-US" smtClean="0"/>
              <a:pPr/>
              <a:t>57</a:t>
            </a:fld>
            <a:endParaRPr lang="en-US"/>
          </a:p>
        </p:txBody>
      </p:sp>
      <p:pic>
        <p:nvPicPr>
          <p:cNvPr id="11" name="Picture 10"/>
          <p:cNvPicPr>
            <a:picLocks noChangeAspect="1"/>
          </p:cNvPicPr>
          <p:nvPr/>
        </p:nvPicPr>
        <p:blipFill>
          <a:blip r:embed="rId4"/>
          <a:stretch>
            <a:fillRect/>
          </a:stretch>
        </p:blipFill>
        <p:spPr>
          <a:xfrm>
            <a:off x="4740845" y="798693"/>
            <a:ext cx="4267200" cy="2999537"/>
          </a:xfrm>
          <a:prstGeom prst="rect">
            <a:avLst/>
          </a:prstGeom>
        </p:spPr>
      </p:pic>
    </p:spTree>
    <p:extLst>
      <p:ext uri="{BB962C8B-B14F-4D97-AF65-F5344CB8AC3E}">
        <p14:creationId xmlns:p14="http://schemas.microsoft.com/office/powerpoint/2010/main" val="856780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5040" y="461665"/>
            <a:ext cx="5191760" cy="608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1631486" y="0"/>
            <a:ext cx="8601904" cy="461665"/>
          </a:xfrm>
          <a:prstGeom prst="rect">
            <a:avLst/>
          </a:prstGeom>
          <a:noFill/>
        </p:spPr>
        <p:txBody>
          <a:bodyPr wrap="square" rtlCol="0">
            <a:spAutoFit/>
          </a:bodyPr>
          <a:lstStyle/>
          <a:p>
            <a:r>
              <a:rPr lang="en-US" sz="2400" i="1" dirty="0" smtClean="0"/>
              <a:t>Physics Reach of Belle II and  the </a:t>
            </a:r>
            <a:r>
              <a:rPr lang="en-US" sz="2400" i="1" dirty="0" err="1" smtClean="0"/>
              <a:t>LHCb</a:t>
            </a:r>
            <a:r>
              <a:rPr lang="en-US" sz="2400" i="1" dirty="0" smtClean="0"/>
              <a:t> upgrade</a:t>
            </a:r>
            <a:endParaRPr lang="en-US" sz="2400" i="1"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58</a:t>
            </a:fld>
            <a:endParaRPr lang="en-US"/>
          </a:p>
        </p:txBody>
      </p:sp>
      <p:sp>
        <p:nvSpPr>
          <p:cNvPr id="4" name="TextBox 3"/>
          <p:cNvSpPr txBox="1"/>
          <p:nvPr/>
        </p:nvSpPr>
        <p:spPr>
          <a:xfrm>
            <a:off x="155030" y="606938"/>
            <a:ext cx="3163437" cy="830997"/>
          </a:xfrm>
          <a:prstGeom prst="rect">
            <a:avLst/>
          </a:prstGeom>
          <a:noFill/>
        </p:spPr>
        <p:txBody>
          <a:bodyPr wrap="square" rtlCol="0">
            <a:spAutoFit/>
          </a:bodyPr>
          <a:lstStyle/>
          <a:p>
            <a:r>
              <a:rPr lang="en-US" sz="2400" i="1" dirty="0" smtClean="0"/>
              <a:t>Competition</a:t>
            </a:r>
            <a:r>
              <a:rPr lang="en-US" sz="2400" dirty="0" smtClean="0"/>
              <a:t> and complementarity</a:t>
            </a:r>
            <a:endParaRPr lang="en-US" sz="2400" dirty="0"/>
          </a:p>
        </p:txBody>
      </p:sp>
      <p:pic>
        <p:nvPicPr>
          <p:cNvPr id="8" name="Picture 7"/>
          <p:cNvPicPr>
            <a:picLocks noChangeAspect="1"/>
          </p:cNvPicPr>
          <p:nvPr/>
        </p:nvPicPr>
        <p:blipFill>
          <a:blip r:embed="rId3"/>
          <a:stretch>
            <a:fillRect/>
          </a:stretch>
        </p:blipFill>
        <p:spPr>
          <a:xfrm>
            <a:off x="155030" y="1437935"/>
            <a:ext cx="3200400" cy="2400300"/>
          </a:xfrm>
          <a:prstGeom prst="rect">
            <a:avLst/>
          </a:prstGeom>
        </p:spPr>
      </p:pic>
      <p:pic>
        <p:nvPicPr>
          <p:cNvPr id="9" name="Picture 8"/>
          <p:cNvPicPr>
            <a:picLocks noChangeAspect="1"/>
          </p:cNvPicPr>
          <p:nvPr/>
        </p:nvPicPr>
        <p:blipFill>
          <a:blip r:embed="rId4"/>
          <a:stretch>
            <a:fillRect/>
          </a:stretch>
        </p:blipFill>
        <p:spPr>
          <a:xfrm>
            <a:off x="2946400" y="1437935"/>
            <a:ext cx="6197600" cy="423545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8446" y="4247175"/>
            <a:ext cx="2926080" cy="2194560"/>
          </a:xfrm>
          <a:prstGeom prst="rect">
            <a:avLst/>
          </a:prstGeom>
        </p:spPr>
      </p:pic>
      <p:sp>
        <p:nvSpPr>
          <p:cNvPr id="5" name="TextBox 4"/>
          <p:cNvSpPr txBox="1"/>
          <p:nvPr/>
        </p:nvSpPr>
        <p:spPr>
          <a:xfrm>
            <a:off x="672353" y="6476997"/>
            <a:ext cx="1434353" cy="369332"/>
          </a:xfrm>
          <a:prstGeom prst="rect">
            <a:avLst/>
          </a:prstGeom>
          <a:noFill/>
        </p:spPr>
        <p:txBody>
          <a:bodyPr wrap="square" rtlCol="0">
            <a:spAutoFit/>
          </a:bodyPr>
          <a:lstStyle/>
          <a:p>
            <a:r>
              <a:rPr lang="en-US" dirty="0" smtClean="0"/>
              <a:t>Tofu Gelato ?</a:t>
            </a:r>
            <a:endParaRPr lang="en-US" dirty="0"/>
          </a:p>
        </p:txBody>
      </p:sp>
      <p:sp>
        <p:nvSpPr>
          <p:cNvPr id="7" name="TextBox 6"/>
          <p:cNvSpPr txBox="1"/>
          <p:nvPr/>
        </p:nvSpPr>
        <p:spPr>
          <a:xfrm>
            <a:off x="253113" y="3838235"/>
            <a:ext cx="2646114" cy="369332"/>
          </a:xfrm>
          <a:prstGeom prst="rect">
            <a:avLst/>
          </a:prstGeom>
          <a:noFill/>
        </p:spPr>
        <p:txBody>
          <a:bodyPr wrap="square" rtlCol="0">
            <a:spAutoFit/>
          </a:bodyPr>
          <a:lstStyle/>
          <a:p>
            <a:r>
              <a:rPr lang="en-US" dirty="0" smtClean="0"/>
              <a:t>Gelato flavors in </a:t>
            </a:r>
            <a:r>
              <a:rPr lang="en-US" dirty="0" err="1" smtClean="0"/>
              <a:t>Asakusa</a:t>
            </a:r>
            <a:endParaRPr lang="en-US" dirty="0"/>
          </a:p>
        </p:txBody>
      </p:sp>
    </p:spTree>
    <p:extLst>
      <p:ext uri="{BB962C8B-B14F-4D97-AF65-F5344CB8AC3E}">
        <p14:creationId xmlns:p14="http://schemas.microsoft.com/office/powerpoint/2010/main" val="2158448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40653" y="0"/>
            <a:ext cx="7371323" cy="6858000"/>
          </a:xfrm>
          <a:prstGeom prst="rect">
            <a:avLst/>
          </a:prstGeom>
        </p:spPr>
      </p:pic>
      <p:sp>
        <p:nvSpPr>
          <p:cNvPr id="9" name="TextBox 8"/>
          <p:cNvSpPr txBox="1"/>
          <p:nvPr/>
        </p:nvSpPr>
        <p:spPr>
          <a:xfrm>
            <a:off x="1270000" y="2779058"/>
            <a:ext cx="1673412" cy="646331"/>
          </a:xfrm>
          <a:prstGeom prst="rect">
            <a:avLst/>
          </a:prstGeom>
          <a:noFill/>
        </p:spPr>
        <p:txBody>
          <a:bodyPr wrap="square" rtlCol="0">
            <a:spAutoFit/>
          </a:bodyPr>
          <a:lstStyle/>
          <a:p>
            <a:r>
              <a:rPr lang="en-US" dirty="0" smtClean="0"/>
              <a:t>Belle II dominates here</a:t>
            </a:r>
            <a:endParaRPr lang="en-US" dirty="0"/>
          </a:p>
        </p:txBody>
      </p:sp>
      <p:sp>
        <p:nvSpPr>
          <p:cNvPr id="2" name="TextBox 1"/>
          <p:cNvSpPr txBox="1"/>
          <p:nvPr/>
        </p:nvSpPr>
        <p:spPr>
          <a:xfrm>
            <a:off x="74706" y="5199529"/>
            <a:ext cx="1195294" cy="369332"/>
          </a:xfrm>
          <a:prstGeom prst="rect">
            <a:avLst/>
          </a:prstGeom>
          <a:noFill/>
        </p:spPr>
        <p:txBody>
          <a:bodyPr wrap="square" rtlCol="0">
            <a:spAutoFit/>
          </a:bodyPr>
          <a:lstStyle/>
          <a:p>
            <a:r>
              <a:rPr lang="en-US" dirty="0" smtClean="0"/>
              <a:t>Tight race</a:t>
            </a:r>
            <a:endParaRPr lang="en-US" dirty="0"/>
          </a:p>
        </p:txBody>
      </p:sp>
      <p:sp>
        <p:nvSpPr>
          <p:cNvPr id="3" name="TextBox 2"/>
          <p:cNvSpPr txBox="1"/>
          <p:nvPr/>
        </p:nvSpPr>
        <p:spPr>
          <a:xfrm>
            <a:off x="74706" y="776941"/>
            <a:ext cx="1195294" cy="369332"/>
          </a:xfrm>
          <a:prstGeom prst="rect">
            <a:avLst/>
          </a:prstGeom>
          <a:noFill/>
        </p:spPr>
        <p:txBody>
          <a:bodyPr wrap="square" rtlCol="0">
            <a:spAutoFit/>
          </a:bodyPr>
          <a:lstStyle/>
          <a:p>
            <a:r>
              <a:rPr lang="en-US" dirty="0" smtClean="0"/>
              <a:t>Tight race</a:t>
            </a:r>
            <a:endParaRPr lang="en-US" dirty="0"/>
          </a:p>
        </p:txBody>
      </p:sp>
      <p:sp>
        <p:nvSpPr>
          <p:cNvPr id="4" name="TextBox 3"/>
          <p:cNvSpPr txBox="1"/>
          <p:nvPr/>
        </p:nvSpPr>
        <p:spPr>
          <a:xfrm>
            <a:off x="8083176" y="776941"/>
            <a:ext cx="851648" cy="646331"/>
          </a:xfrm>
          <a:prstGeom prst="rect">
            <a:avLst/>
          </a:prstGeom>
          <a:noFill/>
        </p:spPr>
        <p:txBody>
          <a:bodyPr wrap="square" rtlCol="0">
            <a:spAutoFit/>
          </a:bodyPr>
          <a:lstStyle/>
          <a:p>
            <a:r>
              <a:rPr lang="en-US" dirty="0" smtClean="0"/>
              <a:t>Belle II ahead</a:t>
            </a:r>
            <a:endParaRPr lang="en-US" dirty="0"/>
          </a:p>
        </p:txBody>
      </p:sp>
    </p:spTree>
    <p:extLst>
      <p:ext uri="{BB962C8B-B14F-4D97-AF65-F5344CB8AC3E}">
        <p14:creationId xmlns:p14="http://schemas.microsoft.com/office/powerpoint/2010/main" val="25240128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676" y="599960"/>
            <a:ext cx="464734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1"/>
          </p:nvPr>
        </p:nvSpPr>
        <p:spPr/>
        <p:txBody>
          <a:bodyPr/>
          <a:lstStyle/>
          <a:p>
            <a:fld id="{58BB5029-C5F1-49B4-B076-C36033C22E25}" type="slidenum">
              <a:rPr lang="de-DE" smtClean="0"/>
              <a:pPr/>
              <a:t>6</a:t>
            </a:fld>
            <a:endParaRPr lang="de-DE"/>
          </a:p>
        </p:txBody>
      </p:sp>
      <p:sp>
        <p:nvSpPr>
          <p:cNvPr id="5" name="Text Box 14"/>
          <p:cNvSpPr txBox="1">
            <a:spLocks noChangeArrowheads="1"/>
          </p:cNvSpPr>
          <p:nvPr/>
        </p:nvSpPr>
        <p:spPr bwMode="auto">
          <a:xfrm>
            <a:off x="1074130" y="4561082"/>
            <a:ext cx="29926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smtClean="0"/>
              <a:t>sin2φ</a:t>
            </a:r>
            <a:r>
              <a:rPr lang="en-US" altLang="ja-JP" dirty="0" smtClean="0">
                <a:latin typeface="Symbol" pitchFamily="18" charset="2"/>
                <a:sym typeface="Symbol" pitchFamily="18" charset="2"/>
              </a:rPr>
              <a:t> </a:t>
            </a:r>
            <a:r>
              <a:rPr lang="en-US" altLang="ja-JP" baseline="-25000" dirty="0" smtClean="0"/>
              <a:t>1</a:t>
            </a:r>
            <a:r>
              <a:rPr lang="en-US" altLang="ja-JP" dirty="0" smtClean="0"/>
              <a:t>=0.667±0.023±0.012</a:t>
            </a:r>
            <a:endParaRPr lang="en-US" altLang="ja-JP" dirty="0"/>
          </a:p>
          <a:p>
            <a:pPr eaLnBrk="1" hangingPunct="1"/>
            <a:r>
              <a:rPr lang="en-US" altLang="ja-JP" dirty="0"/>
              <a:t> </a:t>
            </a:r>
            <a:r>
              <a:rPr lang="en-US" altLang="ja-JP" dirty="0" err="1" smtClean="0"/>
              <a:t>A</a:t>
            </a:r>
            <a:r>
              <a:rPr lang="en-US" altLang="ja-JP" baseline="-25000" dirty="0" err="1" smtClean="0"/>
              <a:t>f</a:t>
            </a:r>
            <a:r>
              <a:rPr lang="en-US" altLang="ja-JP" dirty="0" smtClean="0"/>
              <a:t>=0.006±0.016±0.012</a:t>
            </a:r>
            <a:endParaRPr lang="en-US" altLang="ja-JP" dirty="0"/>
          </a:p>
          <a:p>
            <a:pPr eaLnBrk="1" hangingPunct="1"/>
            <a:r>
              <a:rPr lang="en-US" altLang="ja-JP" dirty="0" smtClean="0">
                <a:solidFill>
                  <a:srgbClr val="FF0000"/>
                </a:solidFill>
              </a:rPr>
              <a:t>PRL108,171802 (2012)</a:t>
            </a:r>
            <a:endParaRPr lang="en-US" altLang="ja-JP" dirty="0">
              <a:solidFill>
                <a:srgbClr val="FF0000"/>
              </a:solidFill>
            </a:endParaRPr>
          </a:p>
        </p:txBody>
      </p:sp>
      <p:pic>
        <p:nvPicPr>
          <p:cNvPr id="6" name="Picture 12" descr="fig2"/>
          <p:cNvPicPr>
            <a:picLocks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88024" y="725232"/>
            <a:ext cx="4069080" cy="382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5"/>
          <p:cNvSpPr txBox="1">
            <a:spLocks noChangeArrowheads="1"/>
          </p:cNvSpPr>
          <p:nvPr/>
        </p:nvSpPr>
        <p:spPr bwMode="auto">
          <a:xfrm>
            <a:off x="5531747" y="4553571"/>
            <a:ext cx="29644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smtClean="0"/>
              <a:t>sin2φ</a:t>
            </a:r>
            <a:r>
              <a:rPr lang="en-US" altLang="ja-JP" baseline="-25000" dirty="0" smtClean="0"/>
              <a:t>1</a:t>
            </a:r>
            <a:r>
              <a:rPr lang="en-US" altLang="ja-JP" dirty="0"/>
              <a:t>=0.687±0.028±0.012</a:t>
            </a:r>
          </a:p>
          <a:p>
            <a:pPr eaLnBrk="1" hangingPunct="1"/>
            <a:r>
              <a:rPr lang="en-US" altLang="ja-JP" dirty="0" smtClean="0"/>
              <a:t> </a:t>
            </a:r>
            <a:r>
              <a:rPr lang="en-US" altLang="ja-JP" dirty="0" err="1"/>
              <a:t>A</a:t>
            </a:r>
            <a:r>
              <a:rPr lang="en-US" altLang="ja-JP" baseline="-25000" dirty="0" err="1"/>
              <a:t>f</a:t>
            </a:r>
            <a:r>
              <a:rPr lang="en-US" altLang="ja-JP" dirty="0"/>
              <a:t>=-0.024±0.020±0.016</a:t>
            </a:r>
          </a:p>
          <a:p>
            <a:pPr eaLnBrk="1" hangingPunct="1"/>
            <a:r>
              <a:rPr lang="en-US" altLang="ja-JP" dirty="0" smtClean="0">
                <a:solidFill>
                  <a:srgbClr val="FF0000"/>
                </a:solidFill>
              </a:rPr>
              <a:t>PRD79,072009 (</a:t>
            </a:r>
            <a:r>
              <a:rPr lang="en-US" altLang="ja-JP" dirty="0">
                <a:solidFill>
                  <a:srgbClr val="FF0000"/>
                </a:solidFill>
              </a:rPr>
              <a:t>2009)</a:t>
            </a:r>
          </a:p>
        </p:txBody>
      </p:sp>
      <p:sp>
        <p:nvSpPr>
          <p:cNvPr id="8" name="Text Box 17"/>
          <p:cNvSpPr txBox="1">
            <a:spLocks noChangeArrowheads="1"/>
          </p:cNvSpPr>
          <p:nvPr/>
        </p:nvSpPr>
        <p:spPr bwMode="auto">
          <a:xfrm>
            <a:off x="7915763" y="1259836"/>
            <a:ext cx="827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(cc)K</a:t>
            </a:r>
            <a:r>
              <a:rPr lang="en-US" altLang="ja-JP" baseline="-25000" dirty="0"/>
              <a:t>S</a:t>
            </a:r>
            <a:endParaRPr lang="en-US" altLang="ja-JP" dirty="0"/>
          </a:p>
        </p:txBody>
      </p:sp>
      <p:sp>
        <p:nvSpPr>
          <p:cNvPr id="9" name="Line 19"/>
          <p:cNvSpPr>
            <a:spLocks noChangeShapeType="1"/>
          </p:cNvSpPr>
          <p:nvPr/>
        </p:nvSpPr>
        <p:spPr bwMode="auto">
          <a:xfrm>
            <a:off x="8050213" y="1780629"/>
            <a:ext cx="69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 name="Text Box 20"/>
          <p:cNvSpPr txBox="1">
            <a:spLocks noChangeArrowheads="1"/>
          </p:cNvSpPr>
          <p:nvPr/>
        </p:nvSpPr>
        <p:spPr bwMode="auto">
          <a:xfrm>
            <a:off x="7980851" y="3017328"/>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J</a:t>
            </a:r>
            <a:r>
              <a:rPr lang="en-US" altLang="ja-JP" dirty="0" smtClean="0"/>
              <a:t>/</a:t>
            </a:r>
            <a:r>
              <a:rPr lang="en-US" altLang="ja-JP" dirty="0" err="1" smtClean="0"/>
              <a:t>ψK</a:t>
            </a:r>
            <a:r>
              <a:rPr lang="en-US" altLang="ja-JP" baseline="-25000" dirty="0" err="1" smtClean="0"/>
              <a:t>L</a:t>
            </a:r>
            <a:endParaRPr lang="en-US" altLang="ja-JP" dirty="0"/>
          </a:p>
        </p:txBody>
      </p:sp>
      <p:pic>
        <p:nvPicPr>
          <p:cNvPr id="11" name="Picture 7" descr="logo-bel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99444" y="856714"/>
            <a:ext cx="504056" cy="39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7"/>
          <p:cNvSpPr txBox="1">
            <a:spLocks noChangeArrowheads="1"/>
          </p:cNvSpPr>
          <p:nvPr/>
        </p:nvSpPr>
        <p:spPr bwMode="auto">
          <a:xfrm>
            <a:off x="608735" y="163492"/>
            <a:ext cx="8112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400" dirty="0" smtClean="0">
                <a:latin typeface="Times New Roman"/>
                <a:cs typeface="Times New Roman"/>
              </a:rPr>
              <a:t>Measurement </a:t>
            </a:r>
            <a:r>
              <a:rPr lang="de-DE" sz="2400" dirty="0" err="1" smtClean="0">
                <a:latin typeface="Times New Roman"/>
                <a:cs typeface="Times New Roman"/>
              </a:rPr>
              <a:t>of</a:t>
            </a:r>
            <a:r>
              <a:rPr lang="de-DE" sz="2400" dirty="0" smtClean="0">
                <a:latin typeface="Times New Roman"/>
                <a:cs typeface="Times New Roman"/>
              </a:rPr>
              <a:t> sin(2</a:t>
            </a:r>
            <a:r>
              <a:rPr lang="de-DE" sz="2400" dirty="0" smtClean="0">
                <a:latin typeface="Times New Roman"/>
                <a:ea typeface="Lucida Grande"/>
                <a:cs typeface="Times New Roman"/>
              </a:rPr>
              <a:t>φ</a:t>
            </a:r>
            <a:r>
              <a:rPr lang="de-DE" sz="2400" baseline="-25000" dirty="0" smtClean="0">
                <a:latin typeface="Times New Roman"/>
                <a:ea typeface="Lucida Grande"/>
                <a:cs typeface="Times New Roman"/>
              </a:rPr>
              <a:t>1</a:t>
            </a:r>
            <a:r>
              <a:rPr lang="de-DE" sz="2400" dirty="0" smtClean="0">
                <a:latin typeface="Times New Roman"/>
                <a:ea typeface="Lucida Grande"/>
                <a:cs typeface="Times New Roman"/>
              </a:rPr>
              <a:t>)/sin(2β)</a:t>
            </a:r>
            <a:r>
              <a:rPr lang="de-DE" sz="2400" dirty="0" smtClean="0">
                <a:latin typeface="Times New Roman"/>
                <a:cs typeface="Times New Roman"/>
                <a:sym typeface="WP Greek Helve"/>
              </a:rPr>
              <a:t> in </a:t>
            </a:r>
            <a:r>
              <a:rPr lang="de-DE" sz="2400" dirty="0" err="1" smtClean="0">
                <a:latin typeface="Times New Roman"/>
                <a:cs typeface="Times New Roman"/>
                <a:sym typeface="WP Greek Helve"/>
              </a:rPr>
              <a:t>B</a:t>
            </a:r>
            <a:r>
              <a:rPr lang="de-DE" sz="2400" dirty="0" err="1" smtClean="0">
                <a:latin typeface="Times New Roman"/>
                <a:cs typeface="Times New Roman"/>
                <a:sym typeface="Wingdings"/>
              </a:rPr>
              <a:t></a:t>
            </a:r>
            <a:r>
              <a:rPr lang="de-DE" sz="2400" dirty="0" err="1" smtClean="0">
                <a:latin typeface="Times New Roman"/>
                <a:cs typeface="Times New Roman"/>
                <a:sym typeface="WP Greek Helve"/>
              </a:rPr>
              <a:t>Charmonium</a:t>
            </a:r>
            <a:r>
              <a:rPr lang="de-DE" sz="2400" dirty="0" smtClean="0">
                <a:latin typeface="Times New Roman"/>
                <a:cs typeface="Times New Roman"/>
                <a:sym typeface="WP Greek Helve"/>
              </a:rPr>
              <a:t> K</a:t>
            </a:r>
            <a:r>
              <a:rPr lang="de-DE" sz="2400" baseline="30000" dirty="0" smtClean="0">
                <a:latin typeface="Times New Roman"/>
                <a:cs typeface="Times New Roman"/>
                <a:sym typeface="WP Greek Helve"/>
              </a:rPr>
              <a:t>0</a:t>
            </a:r>
            <a:r>
              <a:rPr lang="de-DE" sz="2400" dirty="0" smtClean="0">
                <a:latin typeface="Times New Roman"/>
                <a:cs typeface="Times New Roman"/>
                <a:sym typeface="WP Greek Helve"/>
              </a:rPr>
              <a:t> </a:t>
            </a:r>
            <a:r>
              <a:rPr lang="de-DE" sz="2400" dirty="0" err="1" smtClean="0">
                <a:latin typeface="Times New Roman"/>
                <a:cs typeface="Times New Roman"/>
                <a:sym typeface="WP Greek Helve"/>
              </a:rPr>
              <a:t>modes</a:t>
            </a:r>
            <a:endParaRPr lang="en-US" sz="2400" dirty="0">
              <a:latin typeface="Times New Roman"/>
              <a:cs typeface="Times New Roman"/>
            </a:endParaRPr>
          </a:p>
        </p:txBody>
      </p:sp>
      <p:sp>
        <p:nvSpPr>
          <p:cNvPr id="15" name="Text Box 20"/>
          <p:cNvSpPr txBox="1">
            <a:spLocks noChangeArrowheads="1"/>
          </p:cNvSpPr>
          <p:nvPr/>
        </p:nvSpPr>
        <p:spPr bwMode="auto">
          <a:xfrm>
            <a:off x="3737992" y="2987105"/>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J</a:t>
            </a:r>
            <a:r>
              <a:rPr lang="en-US" altLang="ja-JP" dirty="0" smtClean="0"/>
              <a:t>/</a:t>
            </a:r>
            <a:r>
              <a:rPr lang="en-US" altLang="ja-JP" dirty="0" err="1" smtClean="0"/>
              <a:t>ψK</a:t>
            </a:r>
            <a:r>
              <a:rPr lang="en-US" altLang="ja-JP" baseline="-25000" dirty="0" err="1" smtClean="0"/>
              <a:t>L</a:t>
            </a:r>
            <a:endParaRPr lang="en-US" altLang="ja-JP" dirty="0"/>
          </a:p>
        </p:txBody>
      </p:sp>
      <p:sp>
        <p:nvSpPr>
          <p:cNvPr id="16" name="Text Box 20"/>
          <p:cNvSpPr txBox="1">
            <a:spLocks noChangeArrowheads="1"/>
          </p:cNvSpPr>
          <p:nvPr/>
        </p:nvSpPr>
        <p:spPr bwMode="auto">
          <a:xfrm>
            <a:off x="857672" y="2987105"/>
            <a:ext cx="7853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J</a:t>
            </a:r>
            <a:r>
              <a:rPr lang="en-US" altLang="ja-JP" dirty="0" smtClean="0"/>
              <a:t>/</a:t>
            </a:r>
            <a:r>
              <a:rPr lang="en-US" altLang="ja-JP" dirty="0" err="1" smtClean="0"/>
              <a:t>ψK</a:t>
            </a:r>
            <a:r>
              <a:rPr lang="en-US" altLang="ja-JP" baseline="-25000" dirty="0" err="1" smtClean="0"/>
              <a:t>S</a:t>
            </a:r>
            <a:endParaRPr lang="en-US" altLang="ja-JP" dirty="0"/>
          </a:p>
        </p:txBody>
      </p:sp>
      <p:graphicFrame>
        <p:nvGraphicFramePr>
          <p:cNvPr id="14" name="Objekt 13"/>
          <p:cNvGraphicFramePr>
            <a:graphicFrameLocks noChangeAspect="1"/>
          </p:cNvGraphicFramePr>
          <p:nvPr>
            <p:extLst>
              <p:ext uri="{D42A27DB-BD31-4B8C-83A1-F6EECF244321}">
                <p14:modId xmlns:p14="http://schemas.microsoft.com/office/powerpoint/2010/main" val="1512105565"/>
              </p:ext>
            </p:extLst>
          </p:nvPr>
        </p:nvGraphicFramePr>
        <p:xfrm>
          <a:off x="891332" y="1340768"/>
          <a:ext cx="368300" cy="355600"/>
        </p:xfrm>
        <a:graphic>
          <a:graphicData uri="http://schemas.openxmlformats.org/presentationml/2006/ole">
            <mc:AlternateContent xmlns:mc="http://schemas.openxmlformats.org/markup-compatibility/2006">
              <mc:Choice xmlns:v="urn:schemas-microsoft-com:vml" Requires="v">
                <p:oleObj spid="_x0000_s13188" name="Equation" r:id="rId6" imgW="368280" imgH="355320" progId="">
                  <p:embed/>
                </p:oleObj>
              </mc:Choice>
              <mc:Fallback>
                <p:oleObj name="Equation" r:id="rId6" imgW="368280" imgH="355320" progId="">
                  <p:embed/>
                  <p:pic>
                    <p:nvPicPr>
                      <p:cNvPr id="0" name="Picture 49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332" y="1340768"/>
                        <a:ext cx="3683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kt 16"/>
          <p:cNvGraphicFramePr>
            <a:graphicFrameLocks noChangeAspect="1"/>
          </p:cNvGraphicFramePr>
          <p:nvPr>
            <p:extLst>
              <p:ext uri="{D42A27DB-BD31-4B8C-83A1-F6EECF244321}">
                <p14:modId xmlns:p14="http://schemas.microsoft.com/office/powerpoint/2010/main" val="3195934742"/>
              </p:ext>
            </p:extLst>
          </p:nvPr>
        </p:nvGraphicFramePr>
        <p:xfrm>
          <a:off x="1899444" y="1561232"/>
          <a:ext cx="368300" cy="355600"/>
        </p:xfrm>
        <a:graphic>
          <a:graphicData uri="http://schemas.openxmlformats.org/presentationml/2006/ole">
            <mc:AlternateContent xmlns:mc="http://schemas.openxmlformats.org/markup-compatibility/2006">
              <mc:Choice xmlns:v="urn:schemas-microsoft-com:vml" Requires="v">
                <p:oleObj spid="_x0000_s13189" name="Equation" r:id="rId8" imgW="368280" imgH="355320" progId="">
                  <p:embed/>
                </p:oleObj>
              </mc:Choice>
              <mc:Fallback>
                <p:oleObj name="Equation" r:id="rId8" imgW="368280" imgH="355320" progId="">
                  <p:embed/>
                  <p:pic>
                    <p:nvPicPr>
                      <p:cNvPr id="0" name="Picture 49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9444" y="1561232"/>
                        <a:ext cx="3683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kt 17"/>
          <p:cNvGraphicFramePr>
            <a:graphicFrameLocks noChangeAspect="1"/>
          </p:cNvGraphicFramePr>
          <p:nvPr>
            <p:extLst>
              <p:ext uri="{D42A27DB-BD31-4B8C-83A1-F6EECF244321}">
                <p14:modId xmlns:p14="http://schemas.microsoft.com/office/powerpoint/2010/main" val="4256451480"/>
              </p:ext>
            </p:extLst>
          </p:nvPr>
        </p:nvGraphicFramePr>
        <p:xfrm>
          <a:off x="690551" y="3850754"/>
          <a:ext cx="952500" cy="342900"/>
        </p:xfrm>
        <a:graphic>
          <a:graphicData uri="http://schemas.openxmlformats.org/presentationml/2006/ole">
            <mc:AlternateContent xmlns:mc="http://schemas.openxmlformats.org/markup-compatibility/2006">
              <mc:Choice xmlns:v="urn:schemas-microsoft-com:vml" Requires="v">
                <p:oleObj spid="_x0000_s13190" name="Equation" r:id="rId10" imgW="952200" imgH="342720" progId="">
                  <p:embed/>
                </p:oleObj>
              </mc:Choice>
              <mc:Fallback>
                <p:oleObj name="Equation" r:id="rId10" imgW="952200" imgH="342720" progId="">
                  <p:embed/>
                  <p:pic>
                    <p:nvPicPr>
                      <p:cNvPr id="0" name="Picture 49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551" y="3850754"/>
                        <a:ext cx="9525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kt 18"/>
          <p:cNvGraphicFramePr>
            <a:graphicFrameLocks noChangeAspect="1"/>
          </p:cNvGraphicFramePr>
          <p:nvPr>
            <p:extLst>
              <p:ext uri="{D42A27DB-BD31-4B8C-83A1-F6EECF244321}">
                <p14:modId xmlns:p14="http://schemas.microsoft.com/office/powerpoint/2010/main" val="1905523"/>
              </p:ext>
            </p:extLst>
          </p:nvPr>
        </p:nvGraphicFramePr>
        <p:xfrm>
          <a:off x="3101606" y="3831167"/>
          <a:ext cx="965200" cy="342900"/>
        </p:xfrm>
        <a:graphic>
          <a:graphicData uri="http://schemas.openxmlformats.org/presentationml/2006/ole">
            <mc:AlternateContent xmlns:mc="http://schemas.openxmlformats.org/markup-compatibility/2006">
              <mc:Choice xmlns:v="urn:schemas-microsoft-com:vml" Requires="v">
                <p:oleObj spid="_x0000_s13191" name="Equation" r:id="rId12" imgW="965160" imgH="342720" progId="">
                  <p:embed/>
                </p:oleObj>
              </mc:Choice>
              <mc:Fallback>
                <p:oleObj name="Equation" r:id="rId12" imgW="965160" imgH="342720" progId="">
                  <p:embed/>
                  <p:pic>
                    <p:nvPicPr>
                      <p:cNvPr id="0" name="Picture 49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1606" y="3831167"/>
                        <a:ext cx="9652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891332" y="5556333"/>
            <a:ext cx="7713116" cy="1138773"/>
          </a:xfrm>
          <a:prstGeom prst="rect">
            <a:avLst/>
          </a:prstGeom>
          <a:noFill/>
        </p:spPr>
        <p:txBody>
          <a:bodyPr wrap="square" rtlCol="0">
            <a:spAutoFit/>
          </a:bodyPr>
          <a:lstStyle/>
          <a:p>
            <a:r>
              <a:rPr lang="en-US" sz="2000" dirty="0" smtClean="0"/>
              <a:t>Overpowering evidence for CP violation (matter-antimatter asymmetries).  &gt;&gt;&gt;&gt; </a:t>
            </a:r>
            <a:r>
              <a:rPr lang="en-US" sz="2400" u="sng" dirty="0" smtClean="0">
                <a:solidFill>
                  <a:srgbClr val="FF0000"/>
                </a:solidFill>
              </a:rPr>
              <a:t>The phase of </a:t>
            </a:r>
            <a:r>
              <a:rPr lang="en-US" sz="2400" u="sng" dirty="0" err="1" smtClean="0">
                <a:solidFill>
                  <a:srgbClr val="FF0000"/>
                </a:solidFill>
              </a:rPr>
              <a:t>V</a:t>
            </a:r>
            <a:r>
              <a:rPr lang="en-US" sz="2400" u="sng" baseline="-25000" dirty="0" err="1" smtClean="0">
                <a:solidFill>
                  <a:srgbClr val="FF0000"/>
                </a:solidFill>
              </a:rPr>
              <a:t>td</a:t>
            </a:r>
            <a:r>
              <a:rPr lang="en-US" sz="2400" u="sng" dirty="0" smtClean="0">
                <a:solidFill>
                  <a:srgbClr val="FF0000"/>
                </a:solidFill>
              </a:rPr>
              <a:t> </a:t>
            </a:r>
            <a:r>
              <a:rPr lang="en-US" sz="2400" dirty="0" smtClean="0"/>
              <a:t>is  in good agreement with Standard Model expectations. </a:t>
            </a:r>
            <a:r>
              <a:rPr lang="en-US" sz="2400" i="1" dirty="0" smtClean="0"/>
              <a:t>This is the phase of </a:t>
            </a:r>
            <a:r>
              <a:rPr lang="en-US" sz="2400" i="1" dirty="0" err="1" smtClean="0"/>
              <a:t>B</a:t>
            </a:r>
            <a:r>
              <a:rPr lang="en-US" sz="2400" i="1" baseline="-25000" dirty="0" err="1" smtClean="0"/>
              <a:t>d</a:t>
            </a:r>
            <a:r>
              <a:rPr lang="en-US" sz="2400" i="1" dirty="0" smtClean="0"/>
              <a:t> mixing.</a:t>
            </a:r>
            <a:endParaRPr lang="en-US" sz="2400" i="1" dirty="0"/>
          </a:p>
        </p:txBody>
      </p:sp>
      <p:sp>
        <p:nvSpPr>
          <p:cNvPr id="4" name="Rectangle 3"/>
          <p:cNvSpPr/>
          <p:nvPr/>
        </p:nvSpPr>
        <p:spPr>
          <a:xfrm>
            <a:off x="614019" y="5484412"/>
            <a:ext cx="7990429" cy="121069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6"/>
          <p:cNvPicPr>
            <a:picLocks noChangeAspect="1" noChangeArrowheads="1"/>
          </p:cNvPicPr>
          <p:nvPr/>
        </p:nvPicPr>
        <p:blipFill>
          <a:blip r:embed="rId14" cstate="print">
            <a:extLst>
              <a:ext uri="{28A0092B-C50C-407E-A947-70E740481C1C}">
                <a14:useLocalDpi xmlns:a14="http://schemas.microsoft.com/office/drawing/2010/main"/>
              </a:ext>
            </a:extLst>
          </a:blip>
          <a:srcRect r="76740"/>
          <a:stretch>
            <a:fillRect/>
          </a:stretch>
        </p:blipFill>
        <p:spPr bwMode="auto">
          <a:xfrm>
            <a:off x="5875866" y="725232"/>
            <a:ext cx="511633" cy="69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3551652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000002a.projlum(2).gif"/>
          <p:cNvPicPr>
            <a:picLocks noChangeAspect="1"/>
          </p:cNvPicPr>
          <p:nvPr/>
        </p:nvPicPr>
        <p:blipFill rotWithShape="1">
          <a:blip r:embed="rId3" cstate="print">
            <a:extLst>
              <a:ext uri="{28A0092B-C50C-407E-A947-70E740481C1C}">
                <a14:useLocalDpi xmlns:a14="http://schemas.microsoft.com/office/drawing/2010/main"/>
              </a:ext>
            </a:extLst>
          </a:blip>
          <a:srcRect l="6645" t="8620" b="17369"/>
          <a:stretch/>
        </p:blipFill>
        <p:spPr>
          <a:xfrm>
            <a:off x="819401" y="684149"/>
            <a:ext cx="7314304" cy="5075637"/>
          </a:xfrm>
          <a:prstGeom prst="rect">
            <a:avLst/>
          </a:prstGeom>
        </p:spPr>
      </p:pic>
      <p:sp>
        <p:nvSpPr>
          <p:cNvPr id="5" name="Title 4"/>
          <p:cNvSpPr>
            <a:spLocks noGrp="1"/>
          </p:cNvSpPr>
          <p:nvPr>
            <p:ph type="title"/>
          </p:nvPr>
        </p:nvSpPr>
        <p:spPr>
          <a:xfrm>
            <a:off x="539140" y="135269"/>
            <a:ext cx="8229600" cy="725182"/>
          </a:xfrm>
        </p:spPr>
        <p:txBody>
          <a:bodyPr>
            <a:normAutofit fontScale="90000"/>
          </a:bodyPr>
          <a:lstStyle/>
          <a:p>
            <a:r>
              <a:rPr lang="en-US" dirty="0" smtClean="0"/>
              <a:t>Latest </a:t>
            </a:r>
            <a:r>
              <a:rPr lang="en-US" dirty="0" err="1" smtClean="0"/>
              <a:t>SuperKEKB</a:t>
            </a:r>
            <a:r>
              <a:rPr lang="en-US" dirty="0" smtClean="0"/>
              <a:t> Luminosity Profile</a:t>
            </a:r>
            <a:endParaRPr lang="en-US" dirty="0"/>
          </a:p>
        </p:txBody>
      </p:sp>
      <p:sp>
        <p:nvSpPr>
          <p:cNvPr id="6" name="TextBox 5"/>
          <p:cNvSpPr txBox="1"/>
          <p:nvPr/>
        </p:nvSpPr>
        <p:spPr>
          <a:xfrm>
            <a:off x="656673" y="5759786"/>
            <a:ext cx="8112067" cy="707886"/>
          </a:xfrm>
          <a:prstGeom prst="rect">
            <a:avLst/>
          </a:prstGeom>
          <a:noFill/>
        </p:spPr>
        <p:txBody>
          <a:bodyPr wrap="square" rtlCol="0">
            <a:spAutoFit/>
          </a:bodyPr>
          <a:lstStyle/>
          <a:p>
            <a:r>
              <a:rPr lang="en-US" sz="2000" dirty="0" smtClean="0"/>
              <a:t>N.B. To realize this steep turn-on, requires close cooperation between Belle II and </a:t>
            </a:r>
            <a:r>
              <a:rPr lang="en-US" sz="2000" dirty="0" err="1" smtClean="0"/>
              <a:t>SuperKEKB</a:t>
            </a:r>
            <a:r>
              <a:rPr lang="en-US" sz="2000" dirty="0" smtClean="0"/>
              <a:t>  [and </a:t>
            </a:r>
            <a:r>
              <a:rPr lang="en-US" sz="2000" i="1" dirty="0" smtClean="0"/>
              <a:t>international collaboration </a:t>
            </a:r>
            <a:r>
              <a:rPr lang="en-US" sz="2000" dirty="0" smtClean="0"/>
              <a:t>on the accelerator].</a:t>
            </a:r>
            <a:endParaRPr lang="en-US" sz="2000" dirty="0"/>
          </a:p>
        </p:txBody>
      </p:sp>
      <p:sp>
        <p:nvSpPr>
          <p:cNvPr id="2" name="Rectangle 1"/>
          <p:cNvSpPr/>
          <p:nvPr/>
        </p:nvSpPr>
        <p:spPr>
          <a:xfrm>
            <a:off x="1837765" y="860451"/>
            <a:ext cx="4572000" cy="646331"/>
          </a:xfrm>
          <a:prstGeom prst="rect">
            <a:avLst/>
          </a:prstGeom>
        </p:spPr>
        <p:txBody>
          <a:bodyPr>
            <a:spAutoFit/>
          </a:bodyPr>
          <a:lstStyle/>
          <a:p>
            <a:r>
              <a:rPr lang="en-US" dirty="0"/>
              <a:t>Belle/KEKB recorded ~1000 fb</a:t>
            </a:r>
            <a:r>
              <a:rPr lang="en-US" baseline="30000" dirty="0"/>
              <a:t>-1 </a:t>
            </a:r>
            <a:r>
              <a:rPr lang="en-US" dirty="0"/>
              <a:t>. Now change units </a:t>
            </a:r>
            <a:r>
              <a:rPr lang="en-US" dirty="0" smtClean="0"/>
              <a:t>on y-axis to </a:t>
            </a:r>
            <a:r>
              <a:rPr lang="en-US" dirty="0"/>
              <a:t>ab</a:t>
            </a:r>
            <a:r>
              <a:rPr lang="en-US" baseline="30000" dirty="0"/>
              <a:t>-1</a:t>
            </a:r>
            <a:endParaRPr lang="en-US" dirty="0"/>
          </a:p>
        </p:txBody>
      </p:sp>
      <p:sp>
        <p:nvSpPr>
          <p:cNvPr id="3" name="TextBox 2"/>
          <p:cNvSpPr txBox="1"/>
          <p:nvPr/>
        </p:nvSpPr>
        <p:spPr>
          <a:xfrm>
            <a:off x="1383281" y="6467672"/>
            <a:ext cx="6750424" cy="369332"/>
          </a:xfrm>
          <a:prstGeom prst="rect">
            <a:avLst/>
          </a:prstGeom>
          <a:noFill/>
        </p:spPr>
        <p:txBody>
          <a:bodyPr wrap="square" rtlCol="0">
            <a:spAutoFit/>
          </a:bodyPr>
          <a:lstStyle/>
          <a:p>
            <a:r>
              <a:rPr lang="en-US" dirty="0" smtClean="0"/>
              <a:t>This plot </a:t>
            </a:r>
            <a:r>
              <a:rPr lang="en-US" dirty="0"/>
              <a:t>a</a:t>
            </a:r>
            <a:r>
              <a:rPr lang="en-US" dirty="0" smtClean="0"/>
              <a:t>ssumes </a:t>
            </a:r>
            <a:r>
              <a:rPr lang="en-US" i="1" dirty="0" smtClean="0"/>
              <a:t>full </a:t>
            </a:r>
            <a:r>
              <a:rPr lang="en-US" dirty="0" smtClean="0"/>
              <a:t>and </a:t>
            </a:r>
            <a:r>
              <a:rPr lang="en-US" i="1" dirty="0" smtClean="0"/>
              <a:t>stable </a:t>
            </a:r>
            <a:r>
              <a:rPr lang="en-US" dirty="0" smtClean="0"/>
              <a:t>operation funding profile. </a:t>
            </a:r>
            <a:endParaRPr lang="en-US" dirty="0"/>
          </a:p>
        </p:txBody>
      </p:sp>
    </p:spTree>
    <p:extLst>
      <p:ext uri="{BB962C8B-B14F-4D97-AF65-F5344CB8AC3E}">
        <p14:creationId xmlns:p14="http://schemas.microsoft.com/office/powerpoint/2010/main" val="244806554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 3"/>
          <p:cNvGraphicFramePr>
            <a:graphicFrameLocks noGrp="1"/>
          </p:cNvGraphicFramePr>
          <p:nvPr>
            <p:extLst>
              <p:ext uri="{D42A27DB-BD31-4B8C-83A1-F6EECF244321}">
                <p14:modId xmlns:p14="http://schemas.microsoft.com/office/powerpoint/2010/main" val="2490329080"/>
              </p:ext>
            </p:extLst>
          </p:nvPr>
        </p:nvGraphicFramePr>
        <p:xfrm>
          <a:off x="811626" y="637866"/>
          <a:ext cx="7341774" cy="5237334"/>
        </p:xfrm>
        <a:graphic>
          <a:graphicData uri="http://schemas.openxmlformats.org/drawingml/2006/table">
            <a:tbl>
              <a:tblPr/>
              <a:tblGrid>
                <a:gridCol w="2909365"/>
                <a:gridCol w="1151027"/>
                <a:gridCol w="1804442"/>
                <a:gridCol w="1476940"/>
              </a:tblGrid>
              <a:tr h="7150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dirty="0">
                        <a:ln>
                          <a:noFill/>
                        </a:ln>
                        <a:solidFill>
                          <a:srgbClr val="00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KEKB Design</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KEKB Achieved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Calibri" charset="0"/>
                          <a:ea typeface="ＭＳ Ｐゴシック" charset="-128"/>
                          <a:cs typeface="ＭＳ Ｐゴシック" charset="-128"/>
                        </a:rPr>
                        <a:t>: with crab</a:t>
                      </a:r>
                      <a:endParaRPr kumimoji="1" lang="ja-JP" altLang="en-US" sz="1800" b="1"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err="1">
                          <a:ln>
                            <a:noFill/>
                          </a:ln>
                          <a:solidFill>
                            <a:srgbClr val="000000"/>
                          </a:solidFill>
                          <a:effectLst/>
                          <a:latin typeface="Calibri" charset="0"/>
                          <a:ea typeface="ＭＳ Ｐゴシック" charset="-128"/>
                          <a:cs typeface="ＭＳ Ｐゴシック" charset="-128"/>
                        </a:rPr>
                        <a:t>SuperKEKB</a:t>
                      </a: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 </a:t>
                      </a:r>
                      <a:r>
                        <a:rPr kumimoji="1" lang="en-US" altLang="ja-JP" sz="1800" b="1" i="0" u="none" strike="noStrike" cap="none" normalizeH="0" baseline="0" dirty="0" err="1">
                          <a:ln>
                            <a:noFill/>
                          </a:ln>
                          <a:solidFill>
                            <a:srgbClr val="000000"/>
                          </a:solidFill>
                          <a:effectLst/>
                          <a:latin typeface="Calibri" charset="0"/>
                          <a:ea typeface="ＭＳ Ｐゴシック" charset="-128"/>
                          <a:cs typeface="ＭＳ Ｐゴシック" charset="-128"/>
                        </a:rPr>
                        <a:t>Nano</a:t>
                      </a: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-Beam </a:t>
                      </a:r>
                      <a:endParaRPr kumimoji="1" lang="ja-JP" altLang="en-US" sz="1800" b="1" i="0" u="none" strike="noStrike" cap="none" normalizeH="0" baseline="0" dirty="0">
                        <a:ln>
                          <a:noFill/>
                        </a:ln>
                        <a:solidFill>
                          <a:srgbClr val="00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Energy (</a:t>
                      </a:r>
                      <a:r>
                        <a:rPr kumimoji="1" lang="en-US" altLang="ja-JP" sz="1800" b="0" i="0" u="none" strike="noStrike" cap="none" normalizeH="0" baseline="0" dirty="0" err="1" smtClean="0">
                          <a:ln>
                            <a:noFill/>
                          </a:ln>
                          <a:solidFill>
                            <a:schemeClr val="tx1"/>
                          </a:solidFill>
                          <a:effectLst/>
                          <a:latin typeface="+mn-lt"/>
                          <a:ea typeface="ＭＳ Ｐゴシック" charset="-128"/>
                          <a:cs typeface="ＭＳ Ｐゴシック" charset="-128"/>
                        </a:rPr>
                        <a:t>GeV</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(LER/HER)</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3.5/8.0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3.5/8.0</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4.0/7.0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β</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y</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30000" dirty="0" smtClean="0">
                          <a:ln>
                            <a:noFill/>
                          </a:ln>
                          <a:solidFill>
                            <a:schemeClr val="tx1"/>
                          </a:solidFill>
                          <a:effectLst/>
                          <a:latin typeface="+mn-lt"/>
                          <a:ea typeface="ＭＳ Ｐゴシック" charset="-128"/>
                          <a:cs typeface="ＭＳ Ｐゴシック" charset="-128"/>
                        </a:rPr>
                        <a:t>*</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(mm)</a:t>
                      </a:r>
                      <a:endParaRPr kumimoji="1" lang="ja-JP" altLang="en-US" sz="1800" b="0" i="0" u="none" strike="noStrike" cap="none" normalizeH="0" baseline="0" dirty="0" smtClean="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10/10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5.9/5.9 </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0.27/0.30</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β</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x</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30000" dirty="0" smtClean="0">
                          <a:ln>
                            <a:noFill/>
                          </a:ln>
                          <a:solidFill>
                            <a:schemeClr val="tx1"/>
                          </a:solidFill>
                          <a:effectLst/>
                          <a:latin typeface="+mn-lt"/>
                          <a:ea typeface="ＭＳ Ｐゴシック" charset="-128"/>
                          <a:cs typeface="ＭＳ Ｐゴシック" charset="-128"/>
                        </a:rPr>
                        <a:t>*</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(mm)</a:t>
                      </a:r>
                      <a:endParaRPr kumimoji="1" lang="ja-JP" altLang="en-US" sz="1800" b="0" i="0" u="none" strike="noStrike" cap="none" normalizeH="0" baseline="0" dirty="0" smtClean="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330/330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1200/1200 </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32/25</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mn-lt"/>
                          <a:ea typeface="HG丸ｺﾞｼｯｸM-PRO" pitchFamily="50" charset="-128"/>
                          <a:cs typeface="HG丸ｺﾞｼｯｸM-PRO" pitchFamily="50" charset="-128"/>
                        </a:rPr>
                        <a:t> </a:t>
                      </a:r>
                      <a:r>
                        <a:rPr kumimoji="1" lang="en-US" altLang="ja-JP" sz="1800" b="0" i="0" u="none" strike="noStrike" cap="none" normalizeH="0" baseline="0" dirty="0" err="1" smtClean="0">
                          <a:ln>
                            <a:noFill/>
                          </a:ln>
                          <a:solidFill>
                            <a:schemeClr val="tx1"/>
                          </a:solidFill>
                          <a:effectLst/>
                          <a:latin typeface="+mn-lt"/>
                          <a:ea typeface="HG丸ｺﾞｼｯｸM-PRO" pitchFamily="50" charset="-128"/>
                          <a:cs typeface="HG丸ｺﾞｼｯｸM-PRO" pitchFamily="50" charset="-128"/>
                        </a:rPr>
                        <a:t>ε</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x</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0" dirty="0">
                          <a:ln>
                            <a:noFill/>
                          </a:ln>
                          <a:solidFill>
                            <a:schemeClr val="tx1"/>
                          </a:solidFill>
                          <a:effectLst/>
                          <a:latin typeface="+mn-lt"/>
                          <a:ea typeface="ＭＳ Ｐゴシック" charset="-128"/>
                          <a:cs typeface="ＭＳ Ｐゴシック" charset="-128"/>
                        </a:rPr>
                        <a:t>(nm)</a:t>
                      </a:r>
                      <a:endParaRPr kumimoji="1" lang="ja-JP" altLang="en-US" sz="1800" b="0" i="0" u="none" strike="noStrike" cap="none" normalizeH="0" baseline="-2500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18/18</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18/24</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3.2/5.3</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0" dirty="0" err="1" smtClean="0">
                          <a:ln>
                            <a:noFill/>
                          </a:ln>
                          <a:solidFill>
                            <a:schemeClr val="tx1"/>
                          </a:solidFill>
                          <a:effectLst/>
                          <a:latin typeface="+mn-lt"/>
                          <a:ea typeface="ＭＳ Ｐゴシック" charset="-128"/>
                          <a:cs typeface="ＭＳ Ｐゴシック" charset="-128"/>
                        </a:rPr>
                        <a:t>ε</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y</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0" dirty="0" smtClean="0">
                          <a:ln>
                            <a:noFill/>
                          </a:ln>
                          <a:solidFill>
                            <a:schemeClr val="tx1"/>
                          </a:solidFill>
                          <a:effectLst/>
                          <a:latin typeface="+mn-lt"/>
                          <a:ea typeface="HG丸ｺﾞｼｯｸM-PRO" pitchFamily="50" charset="-128"/>
                          <a:cs typeface="HG丸ｺﾞｼｯｸM-PRO" pitchFamily="50" charset="-128"/>
                        </a:rPr>
                        <a:t>/</a:t>
                      </a:r>
                      <a:r>
                        <a:rPr kumimoji="1" lang="en-US" altLang="ja-JP" sz="1800" b="0" i="0" u="none" strike="noStrike" cap="none" normalizeH="0" baseline="0" dirty="0" err="1" smtClean="0">
                          <a:ln>
                            <a:noFill/>
                          </a:ln>
                          <a:solidFill>
                            <a:schemeClr val="tx1"/>
                          </a:solidFill>
                          <a:effectLst/>
                          <a:latin typeface="+mn-lt"/>
                          <a:ea typeface="HG丸ｺﾞｼｯｸM-PRO" pitchFamily="50" charset="-128"/>
                          <a:cs typeface="HG丸ｺﾞｼｯｸM-PRO" pitchFamily="50" charset="-128"/>
                        </a:rPr>
                        <a:t>ε</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x</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a:t>
                      </a:r>
                      <a:endParaRPr kumimoji="1" lang="ja-JP" altLang="en-US" sz="1800" b="0" i="0" u="none" strike="noStrike" cap="none" normalizeH="0" baseline="-25000" dirty="0" smtClean="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0.85/0.64</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0.27/0.24</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mn-lt"/>
                          <a:ea typeface="HG丸ｺﾞｼｯｸM-PRO" pitchFamily="50" charset="-128"/>
                          <a:cs typeface="HG丸ｺﾞｼｯｸM-PRO" pitchFamily="50" charset="-128"/>
                        </a:rPr>
                        <a:t> </a:t>
                      </a:r>
                      <a:r>
                        <a:rPr kumimoji="1" lang="en-US" altLang="ja-JP" sz="1800" b="0" i="0" u="none" strike="noStrike" cap="none" normalizeH="0" baseline="0" dirty="0" err="1" smtClean="0">
                          <a:ln>
                            <a:noFill/>
                          </a:ln>
                          <a:solidFill>
                            <a:schemeClr val="tx1"/>
                          </a:solidFill>
                          <a:effectLst/>
                          <a:latin typeface="+mn-lt"/>
                          <a:ea typeface="HG丸ｺﾞｼｯｸM-PRO" pitchFamily="50" charset="-128"/>
                          <a:cs typeface="HG丸ｺﾞｼｯｸM-PRO" pitchFamily="50" charset="-128"/>
                        </a:rPr>
                        <a:t>σ</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y</a:t>
                      </a:r>
                      <a:r>
                        <a:rPr kumimoji="1" lang="en-US" altLang="ja-JP" sz="1800" b="0" i="0" u="none" strike="noStrike" cap="none" normalizeH="0" baseline="0" dirty="0">
                          <a:ln>
                            <a:noFill/>
                          </a:ln>
                          <a:solidFill>
                            <a:schemeClr val="tx1"/>
                          </a:solidFill>
                          <a:effectLst/>
                          <a:latin typeface="+mn-lt"/>
                          <a:ea typeface="ＭＳ Ｐゴシック" charset="-128"/>
                          <a:cs typeface="ＭＳ Ｐゴシック" charset="-128"/>
                        </a:rPr>
                        <a:t>(mm)</a:t>
                      </a:r>
                      <a:endParaRPr kumimoji="1" lang="ja-JP" altLang="en-US" sz="1800" b="0" i="0" u="none" strike="noStrike" cap="none" normalizeH="0" baseline="-2500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1.9</a:t>
                      </a:r>
                      <a:endParaRPr kumimoji="1" lang="ja-JP" altLang="en-US" sz="1800" b="0" i="0" u="none" strike="noStrike" cap="none" normalizeH="0" baseline="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0.94 </a:t>
                      </a:r>
                      <a:endParaRPr kumimoji="1" lang="ja-JP" altLang="en-US" sz="1800" b="0" i="0" u="none" strike="noStrike" cap="none" normalizeH="0" baseline="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0.048/0.062</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mn-lt"/>
                          <a:ea typeface="HG丸ｺﾞｼｯｸM-PRO" pitchFamily="50" charset="-128"/>
                          <a:cs typeface="HG丸ｺﾞｼｯｸM-PRO" pitchFamily="50" charset="-128"/>
                        </a:rPr>
                        <a:t> </a:t>
                      </a:r>
                      <a:r>
                        <a:rPr kumimoji="1" lang="en-US" altLang="ja-JP" sz="1800" b="0" i="0" u="none" strike="noStrike" cap="none" normalizeH="0" baseline="0" dirty="0" smtClean="0">
                          <a:ln>
                            <a:noFill/>
                          </a:ln>
                          <a:solidFill>
                            <a:schemeClr val="tx1"/>
                          </a:solidFill>
                          <a:effectLst/>
                          <a:latin typeface="+mn-lt"/>
                          <a:ea typeface="HG丸ｺﾞｼｯｸM-PRO" pitchFamily="50" charset="-128"/>
                          <a:cs typeface="HG丸ｺﾞｼｯｸM-PRO" pitchFamily="50" charset="-128"/>
                        </a:rPr>
                        <a:t> </a:t>
                      </a:r>
                      <a:r>
                        <a:rPr kumimoji="1" lang="en-US" altLang="ja-JP" sz="1800" b="0" i="0" u="none" strike="noStrike" cap="none" normalizeH="0" baseline="0" dirty="0" err="1" smtClean="0">
                          <a:ln>
                            <a:noFill/>
                          </a:ln>
                          <a:solidFill>
                            <a:schemeClr val="tx1"/>
                          </a:solidFill>
                          <a:effectLst/>
                          <a:latin typeface="+mn-lt"/>
                          <a:ea typeface="HG丸ｺﾞｼｯｸM-PRO" pitchFamily="50" charset="-128"/>
                          <a:cs typeface="HG丸ｺﾞｼｯｸM-PRO" pitchFamily="50" charset="-128"/>
                        </a:rPr>
                        <a:t>σ</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y</a:t>
                      </a:r>
                      <a:endParaRPr kumimoji="1" lang="ja-JP" altLang="en-US" sz="1800" b="0" i="0" u="none" strike="noStrike" cap="none" normalizeH="0" baseline="-2500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0.052</a:t>
                      </a:r>
                      <a:endParaRPr kumimoji="1" lang="ja-JP" altLang="en-US" sz="1800" b="0" i="0" u="none" strike="noStrike" cap="none" normalizeH="0" baseline="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0.129/0.090 </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FF"/>
                          </a:solidFill>
                          <a:effectLst/>
                          <a:latin typeface="Calibri" charset="0"/>
                          <a:ea typeface="ＭＳ Ｐゴシック" charset="-128"/>
                          <a:cs typeface="ＭＳ Ｐゴシック" charset="-128"/>
                        </a:rPr>
                        <a:t> 0.09/0.081</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mn-lt"/>
                          <a:ea typeface="HG丸ｺﾞｼｯｸM-PRO" pitchFamily="50" charset="-128"/>
                          <a:cs typeface="HG丸ｺﾞｼｯｸM-PRO" pitchFamily="50" charset="-128"/>
                        </a:rPr>
                        <a:t>  </a:t>
                      </a:r>
                      <a:r>
                        <a:rPr kumimoji="1" lang="en-US" altLang="ja-JP" sz="1800" b="0" i="0" u="none" strike="noStrike" cap="none" normalizeH="0" baseline="0" dirty="0" err="1" smtClean="0">
                          <a:ln>
                            <a:noFill/>
                          </a:ln>
                          <a:solidFill>
                            <a:schemeClr val="tx1"/>
                          </a:solidFill>
                          <a:effectLst/>
                          <a:latin typeface="+mn-lt"/>
                          <a:ea typeface="HG丸ｺﾞｼｯｸM-PRO" pitchFamily="50" charset="-128"/>
                          <a:cs typeface="HG丸ｺﾞｼｯｸM-PRO" pitchFamily="50" charset="-128"/>
                        </a:rPr>
                        <a:t>σ</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z</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0" dirty="0">
                          <a:ln>
                            <a:noFill/>
                          </a:ln>
                          <a:solidFill>
                            <a:schemeClr val="tx1"/>
                          </a:solidFill>
                          <a:effectLst/>
                          <a:latin typeface="+mn-lt"/>
                          <a:ea typeface="ＭＳ Ｐゴシック" charset="-128"/>
                          <a:cs typeface="ＭＳ Ｐゴシック" charset="-128"/>
                        </a:rPr>
                        <a:t>(mm)</a:t>
                      </a:r>
                      <a:endParaRPr kumimoji="1" lang="ja-JP" altLang="en-US" sz="1800" b="0" i="0" u="none" strike="noStrike" cap="none" normalizeH="0" baseline="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4</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6 - 7</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6/5</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mn-lt"/>
                          <a:ea typeface="ＭＳ Ｐゴシック" charset="-128"/>
                          <a:cs typeface="ＭＳ Ｐゴシック" charset="-128"/>
                        </a:rPr>
                        <a:t>I</a:t>
                      </a:r>
                      <a:r>
                        <a:rPr kumimoji="1" lang="en-US" altLang="ja-JP" sz="1800" b="0" i="0" u="none" strike="noStrike" cap="none" normalizeH="0" baseline="-25000" dirty="0" err="1">
                          <a:ln>
                            <a:noFill/>
                          </a:ln>
                          <a:solidFill>
                            <a:schemeClr val="tx1"/>
                          </a:solidFill>
                          <a:effectLst/>
                          <a:latin typeface="+mn-lt"/>
                          <a:ea typeface="ＭＳ Ｐゴシック" charset="-128"/>
                          <a:cs typeface="ＭＳ Ｐゴシック" charset="-128"/>
                        </a:rPr>
                        <a:t>beam</a:t>
                      </a:r>
                      <a:r>
                        <a:rPr kumimoji="1" lang="en-US" altLang="ja-JP" sz="1800" b="0" i="0" u="none" strike="noStrike" cap="none" normalizeH="0" baseline="0" dirty="0">
                          <a:ln>
                            <a:noFill/>
                          </a:ln>
                          <a:solidFill>
                            <a:schemeClr val="tx1"/>
                          </a:solidFill>
                          <a:effectLst/>
                          <a:latin typeface="+mn-lt"/>
                          <a:ea typeface="ＭＳ Ｐゴシック" charset="-128"/>
                          <a:cs typeface="ＭＳ Ｐゴシック" charset="-128"/>
                        </a:rPr>
                        <a:t> (A)</a:t>
                      </a:r>
                      <a:endParaRPr kumimoji="1" lang="ja-JP" altLang="en-US" sz="1800" b="0" i="0" u="none" strike="noStrike" cap="none" normalizeH="0" baseline="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2.6/1.1</a:t>
                      </a:r>
                      <a:endParaRPr kumimoji="1" lang="ja-JP" altLang="en-US" sz="1800" b="0" i="0" u="none" strike="noStrike" cap="none" normalizeH="0" baseline="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1.64/1.19</a:t>
                      </a:r>
                      <a:endParaRPr kumimoji="1" lang="ja-JP" altLang="en-US" sz="1800" b="0" i="0" u="none" strike="noStrike" cap="none" normalizeH="0" baseline="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FF"/>
                          </a:solidFill>
                          <a:effectLst/>
                          <a:latin typeface="Calibri" charset="0"/>
                          <a:ea typeface="ＭＳ Ｐゴシック" charset="-128"/>
                          <a:cs typeface="ＭＳ Ｐゴシック" charset="-128"/>
                        </a:rPr>
                        <a:t>3.6/2.6</a:t>
                      </a:r>
                      <a:endParaRPr kumimoji="1" lang="ja-JP" altLang="en-US" sz="1800" b="0" i="0" u="none" strike="noStrike" cap="none" normalizeH="0" baseline="0" dirty="0" smtClean="0">
                        <a:ln>
                          <a:noFill/>
                        </a:ln>
                        <a:solidFill>
                          <a:srgbClr val="FF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mn-lt"/>
                          <a:ea typeface="ＭＳ Ｐゴシック" charset="-128"/>
                          <a:cs typeface="ＭＳ Ｐゴシック" charset="-128"/>
                        </a:rPr>
                        <a:t>N</a:t>
                      </a:r>
                      <a:r>
                        <a:rPr kumimoji="1" lang="en-US" altLang="ja-JP" sz="1800" b="0" i="0" u="none" strike="noStrike" cap="none" normalizeH="0" baseline="-25000" dirty="0" err="1">
                          <a:ln>
                            <a:noFill/>
                          </a:ln>
                          <a:solidFill>
                            <a:schemeClr val="tx1"/>
                          </a:solidFill>
                          <a:effectLst/>
                          <a:latin typeface="+mn-lt"/>
                          <a:ea typeface="ＭＳ Ｐゴシック" charset="-128"/>
                          <a:cs typeface="ＭＳ Ｐゴシック" charset="-128"/>
                        </a:rPr>
                        <a:t>bunches</a:t>
                      </a:r>
                      <a:endParaRPr kumimoji="1" lang="ja-JP" altLang="en-US" sz="1800" b="0" i="0" u="none" strike="noStrike" cap="none" normalizeH="0" baseline="-2500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5000</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1584</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2500</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Luminosity (10</a:t>
                      </a:r>
                      <a:r>
                        <a:rPr kumimoji="1" lang="en-US" altLang="ja-JP" sz="1800" b="0" i="0" u="none" strike="noStrike" cap="none" normalizeH="0" baseline="30000" dirty="0" smtClean="0">
                          <a:ln>
                            <a:noFill/>
                          </a:ln>
                          <a:solidFill>
                            <a:schemeClr val="tx1"/>
                          </a:solidFill>
                          <a:effectLst/>
                          <a:latin typeface="+mn-lt"/>
                          <a:ea typeface="ＭＳ Ｐゴシック" charset="-128"/>
                          <a:cs typeface="ＭＳ Ｐゴシック" charset="-128"/>
                        </a:rPr>
                        <a:t>34</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cm</a:t>
                      </a:r>
                      <a:r>
                        <a:rPr kumimoji="1" lang="en-US" altLang="ja-JP" sz="1800" b="0" i="0" u="none" strike="noStrike" cap="none" normalizeH="0" baseline="30000" dirty="0" smtClean="0">
                          <a:ln>
                            <a:noFill/>
                          </a:ln>
                          <a:solidFill>
                            <a:schemeClr val="tx1"/>
                          </a:solidFill>
                          <a:effectLst/>
                          <a:latin typeface="+mn-lt"/>
                          <a:ea typeface="ＭＳ Ｐゴシック" charset="-128"/>
                          <a:cs typeface="ＭＳ Ｐゴシック" charset="-128"/>
                        </a:rPr>
                        <a:t>-2</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s</a:t>
                      </a:r>
                      <a:r>
                        <a:rPr kumimoji="1" lang="en-US" altLang="ja-JP" sz="1800" b="0" i="0" u="none" strike="noStrike" cap="none" normalizeH="0" baseline="30000" dirty="0" smtClean="0">
                          <a:ln>
                            <a:noFill/>
                          </a:ln>
                          <a:solidFill>
                            <a:schemeClr val="tx1"/>
                          </a:solidFill>
                          <a:effectLst/>
                          <a:latin typeface="+mn-lt"/>
                          <a:ea typeface="ＭＳ Ｐゴシック" charset="-128"/>
                          <a:cs typeface="ＭＳ Ｐゴシック" charset="-128"/>
                        </a:rPr>
                        <a:t>-1</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a:t>
                      </a:r>
                      <a:endParaRPr kumimoji="1" lang="ja-JP" altLang="en-US" sz="1800" b="0" i="0" u="none" strike="noStrike" cap="none" normalizeH="0" baseline="0" dirty="0" smtClean="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1</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2.11 </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80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bl>
          </a:graphicData>
        </a:graphic>
      </p:graphicFrame>
      <p:sp>
        <p:nvSpPr>
          <p:cNvPr id="7" name="AutoShape 62"/>
          <p:cNvSpPr>
            <a:spLocks noChangeArrowheads="1"/>
          </p:cNvSpPr>
          <p:nvPr/>
        </p:nvSpPr>
        <p:spPr bwMode="auto">
          <a:xfrm flipV="1">
            <a:off x="8229600" y="3362070"/>
            <a:ext cx="685800" cy="524130"/>
          </a:xfrm>
          <a:prstGeom prst="leftArrow">
            <a:avLst>
              <a:gd name="adj1" fmla="val 50000"/>
              <a:gd name="adj2" fmla="val 75000"/>
            </a:avLst>
          </a:prstGeom>
          <a:solidFill>
            <a:srgbClr val="FF0000"/>
          </a:solidFill>
          <a:ln w="19050">
            <a:solidFill>
              <a:schemeClr val="tx1"/>
            </a:solidFill>
            <a:miter lim="800000"/>
            <a:headEnd/>
            <a:tailEnd/>
          </a:ln>
        </p:spPr>
        <p:txBody>
          <a:bodyPr wrap="none" anchor="ctr">
            <a:prstTxWarp prst="textNoShape">
              <a:avLst/>
            </a:prstTxWarp>
          </a:bodyPr>
          <a:lstStyle/>
          <a:p>
            <a:endParaRPr lang="en-US"/>
          </a:p>
        </p:txBody>
      </p:sp>
      <p:sp>
        <p:nvSpPr>
          <p:cNvPr id="8" name="AutoShape 63"/>
          <p:cNvSpPr>
            <a:spLocks noChangeArrowheads="1"/>
          </p:cNvSpPr>
          <p:nvPr/>
        </p:nvSpPr>
        <p:spPr bwMode="auto">
          <a:xfrm>
            <a:off x="8229600" y="5638091"/>
            <a:ext cx="612775" cy="228600"/>
          </a:xfrm>
          <a:prstGeom prst="leftArrow">
            <a:avLst>
              <a:gd name="adj1" fmla="val 50000"/>
              <a:gd name="adj2" fmla="val 67014"/>
            </a:avLst>
          </a:prstGeom>
          <a:solidFill>
            <a:srgbClr val="FF0000"/>
          </a:solidFill>
          <a:ln w="19050">
            <a:solidFill>
              <a:schemeClr val="tx1"/>
            </a:solidFill>
            <a:miter lim="800000"/>
            <a:headEnd/>
            <a:tailEnd/>
          </a:ln>
        </p:spPr>
        <p:txBody>
          <a:bodyPr wrap="none" anchor="ctr">
            <a:prstTxWarp prst="textNoShape">
              <a:avLst/>
            </a:prstTxWarp>
          </a:bodyPr>
          <a:lstStyle/>
          <a:p>
            <a:endParaRPr lang="en-US"/>
          </a:p>
        </p:txBody>
      </p:sp>
      <p:sp>
        <p:nvSpPr>
          <p:cNvPr id="9" name="Title 8"/>
          <p:cNvSpPr>
            <a:spLocks noGrp="1"/>
          </p:cNvSpPr>
          <p:nvPr>
            <p:ph type="title"/>
          </p:nvPr>
        </p:nvSpPr>
        <p:spPr>
          <a:xfrm>
            <a:off x="0" y="25596"/>
            <a:ext cx="9144000" cy="563562"/>
          </a:xfrm>
        </p:spPr>
        <p:txBody>
          <a:bodyPr>
            <a:normAutofit fontScale="90000"/>
          </a:bodyPr>
          <a:lstStyle/>
          <a:p>
            <a:r>
              <a:rPr lang="en-US" altLang="ja-JP" sz="3200" dirty="0" smtClean="0">
                <a:latin typeface="Times New Roman"/>
              </a:rPr>
              <a:t>Compare the Parameters for KEKB and </a:t>
            </a:r>
            <a:r>
              <a:rPr lang="en-US" altLang="ja-JP" sz="3200" dirty="0" err="1" smtClean="0">
                <a:latin typeface="Times New Roman"/>
              </a:rPr>
              <a:t>SuperKEKB</a:t>
            </a:r>
            <a:endParaRPr lang="en-US" sz="3200" dirty="0">
              <a:latin typeface="Times New Roman"/>
            </a:endParaRPr>
          </a:p>
        </p:txBody>
      </p:sp>
      <p:sp>
        <p:nvSpPr>
          <p:cNvPr id="2" name="TextBox 1"/>
          <p:cNvSpPr txBox="1"/>
          <p:nvPr/>
        </p:nvSpPr>
        <p:spPr>
          <a:xfrm>
            <a:off x="497970" y="6025221"/>
            <a:ext cx="8417429" cy="523220"/>
          </a:xfrm>
          <a:prstGeom prst="rect">
            <a:avLst/>
          </a:prstGeom>
          <a:noFill/>
        </p:spPr>
        <p:txBody>
          <a:bodyPr wrap="square" rtlCol="0">
            <a:spAutoFit/>
          </a:bodyPr>
          <a:lstStyle/>
          <a:p>
            <a:r>
              <a:rPr lang="en-US" sz="2800" dirty="0" smtClean="0"/>
              <a:t>Nano-beams are the key (vertical spot size is ~50nm !!) </a:t>
            </a:r>
            <a:endParaRPr lang="en-US" sz="2800" dirty="0"/>
          </a:p>
        </p:txBody>
      </p:sp>
      <p:sp>
        <p:nvSpPr>
          <p:cNvPr id="3" name="Slide Number Placeholder 2"/>
          <p:cNvSpPr>
            <a:spLocks noGrp="1"/>
          </p:cNvSpPr>
          <p:nvPr>
            <p:ph type="sldNum" sz="quarter" idx="12"/>
          </p:nvPr>
        </p:nvSpPr>
        <p:spPr/>
        <p:txBody>
          <a:bodyPr/>
          <a:lstStyle/>
          <a:p>
            <a:fld id="{2066355A-084C-D24E-9AD2-7E4FC41EA627}" type="slidenum">
              <a:rPr lang="en-US" smtClean="0"/>
              <a:t>61</a:t>
            </a:fld>
            <a:endParaRPr lang="en-US"/>
          </a:p>
        </p:txBody>
      </p:sp>
      <p:sp>
        <p:nvSpPr>
          <p:cNvPr id="4" name="TextBox 3"/>
          <p:cNvSpPr txBox="1"/>
          <p:nvPr/>
        </p:nvSpPr>
        <p:spPr>
          <a:xfrm>
            <a:off x="5321814" y="6388763"/>
            <a:ext cx="2462771" cy="369332"/>
          </a:xfrm>
          <a:prstGeom prst="rect">
            <a:avLst/>
          </a:prstGeom>
          <a:noFill/>
        </p:spPr>
        <p:txBody>
          <a:bodyPr wrap="square" rtlCol="0">
            <a:spAutoFit/>
          </a:bodyPr>
          <a:lstStyle/>
          <a:p>
            <a:r>
              <a:rPr lang="en-US" dirty="0" smtClean="0"/>
              <a:t>This is not a typo</a:t>
            </a:r>
            <a:endParaRPr lang="en-US" dirty="0"/>
          </a:p>
        </p:txBody>
      </p:sp>
    </p:spTree>
    <p:extLst>
      <p:ext uri="{BB962C8B-B14F-4D97-AF65-F5344CB8AC3E}">
        <p14:creationId xmlns:p14="http://schemas.microsoft.com/office/powerpoint/2010/main" val="144457659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62</a:t>
            </a:fld>
            <a:endParaRPr lang="ja-JP" altLang="en-US"/>
          </a:p>
        </p:txBody>
      </p:sp>
      <p:sp>
        <p:nvSpPr>
          <p:cNvPr id="6" name="テキスト ボックス 5"/>
          <p:cNvSpPr txBox="1"/>
          <p:nvPr/>
        </p:nvSpPr>
        <p:spPr>
          <a:xfrm>
            <a:off x="3237289" y="4327647"/>
            <a:ext cx="2478462" cy="584776"/>
          </a:xfrm>
          <a:prstGeom prst="rect">
            <a:avLst/>
          </a:prstGeom>
          <a:solidFill>
            <a:srgbClr val="FFCAC7"/>
          </a:solidFill>
        </p:spPr>
        <p:txBody>
          <a:bodyPr wrap="none" rtlCol="0">
            <a:spAutoFit/>
          </a:bodyPr>
          <a:lstStyle/>
          <a:p>
            <a:r>
              <a:rPr kumimoji="1" lang="en-US" altLang="ja-JP" sz="1600" dirty="0" smtClean="0"/>
              <a:t>40 times higher luminosity</a:t>
            </a:r>
          </a:p>
          <a:p>
            <a:r>
              <a:rPr lang="en-US" altLang="ja-JP" sz="1600" dirty="0" smtClean="0"/>
              <a:t>2.1x10</a:t>
            </a:r>
            <a:r>
              <a:rPr lang="en-US" altLang="ja-JP" sz="1600" baseline="30000" dirty="0" smtClean="0"/>
              <a:t>34</a:t>
            </a:r>
            <a:r>
              <a:rPr lang="en-US" altLang="ja-JP" sz="1600" dirty="0" smtClean="0"/>
              <a:t> </a:t>
            </a:r>
            <a:r>
              <a:rPr lang="en-US" altLang="ja-JP" sz="1600" dirty="0" smtClean="0">
                <a:sym typeface="Wingdings"/>
              </a:rPr>
              <a:t></a:t>
            </a:r>
            <a:r>
              <a:rPr lang="en-US" altLang="ja-JP" sz="1600" dirty="0" smtClean="0"/>
              <a:t> 8x10</a:t>
            </a:r>
            <a:r>
              <a:rPr lang="en-US" altLang="ja-JP" sz="1600" baseline="30000" dirty="0" smtClean="0"/>
              <a:t>35</a:t>
            </a:r>
            <a:r>
              <a:rPr lang="en-US" altLang="ja-JP" sz="1600" dirty="0" smtClean="0"/>
              <a:t> cm</a:t>
            </a:r>
            <a:r>
              <a:rPr lang="en-US" altLang="ja-JP" sz="1600" baseline="30000" dirty="0" smtClean="0"/>
              <a:t>-2</a:t>
            </a:r>
            <a:r>
              <a:rPr lang="en-US" altLang="ja-JP" sz="1600" dirty="0" smtClean="0"/>
              <a:t>s</a:t>
            </a:r>
            <a:r>
              <a:rPr lang="en-US" altLang="ja-JP" sz="1600" baseline="30000" dirty="0" smtClean="0"/>
              <a:t>-1</a:t>
            </a:r>
          </a:p>
        </p:txBody>
      </p:sp>
      <p:sp>
        <p:nvSpPr>
          <p:cNvPr id="7" name="テキスト ボックス 6"/>
          <p:cNvSpPr txBox="1"/>
          <p:nvPr/>
        </p:nvSpPr>
        <p:spPr>
          <a:xfrm>
            <a:off x="2909234" y="2113361"/>
            <a:ext cx="3151198" cy="523220"/>
          </a:xfrm>
          <a:prstGeom prst="rect">
            <a:avLst/>
          </a:prstGeom>
          <a:solidFill>
            <a:srgbClr val="FFFAA4"/>
          </a:solidFill>
        </p:spPr>
        <p:txBody>
          <a:bodyPr wrap="none" rtlCol="0">
            <a:spAutoFit/>
          </a:bodyPr>
          <a:lstStyle/>
          <a:p>
            <a:r>
              <a:rPr kumimoji="1" lang="en-US" altLang="ja-JP" sz="2800" b="1" i="1" dirty="0" smtClean="0"/>
              <a:t>KEKB to </a:t>
            </a:r>
            <a:r>
              <a:rPr kumimoji="1" lang="en-US" altLang="ja-JP" sz="2800" b="1" i="1" dirty="0" err="1" smtClean="0"/>
              <a:t>SuperKEKB</a:t>
            </a:r>
            <a:endParaRPr kumimoji="1" lang="ja-JP" altLang="en-US" sz="2800" b="1" i="1" dirty="0"/>
          </a:p>
        </p:txBody>
      </p:sp>
      <p:graphicFrame>
        <p:nvGraphicFramePr>
          <p:cNvPr id="8" name="Object 2"/>
          <p:cNvGraphicFramePr>
            <a:graphicFrameLocks noChangeAspect="1"/>
          </p:cNvGraphicFramePr>
          <p:nvPr>
            <p:extLst>
              <p:ext uri="{D42A27DB-BD31-4B8C-83A1-F6EECF244321}">
                <p14:modId xmlns:p14="http://schemas.microsoft.com/office/powerpoint/2010/main" val="3606719068"/>
              </p:ext>
            </p:extLst>
          </p:nvPr>
        </p:nvGraphicFramePr>
        <p:xfrm>
          <a:off x="5105400" y="67109"/>
          <a:ext cx="3995878" cy="1353987"/>
        </p:xfrm>
        <a:graphic>
          <a:graphicData uri="http://schemas.openxmlformats.org/presentationml/2006/ole">
            <mc:AlternateContent xmlns:mc="http://schemas.openxmlformats.org/markup-compatibility/2006">
              <mc:Choice xmlns:v="urn:schemas-microsoft-com:vml" Requires="v">
                <p:oleObj spid="_x0000_s14451" name="Word 文書" r:id="rId4" imgW="5397301" imgH="1828733" progId="Word.Document.12">
                  <p:link updateAutomatic="1"/>
                </p:oleObj>
              </mc:Choice>
              <mc:Fallback>
                <p:oleObj name="Word 文書" r:id="rId4" imgW="5397301" imgH="1828733" progId="Word.Document.12">
                  <p:link updateAutomatic="1"/>
                  <p:pic>
                    <p:nvPicPr>
                      <p:cNvPr id="0" name="Picture 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67109"/>
                        <a:ext cx="3995878" cy="135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 name="円弧 8"/>
          <p:cNvSpPr/>
          <p:nvPr/>
        </p:nvSpPr>
        <p:spPr>
          <a:xfrm>
            <a:off x="3494359" y="1505535"/>
            <a:ext cx="2928481" cy="2928481"/>
          </a:xfrm>
          <a:prstGeom prst="arc">
            <a:avLst>
              <a:gd name="adj1" fmla="val 16196461"/>
              <a:gd name="adj2" fmla="val 0"/>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0" name="直線コネクタ 9"/>
          <p:cNvCxnSpPr>
            <a:stCxn id="9" idx="2"/>
          </p:cNvCxnSpPr>
          <p:nvPr/>
        </p:nvCxnSpPr>
        <p:spPr>
          <a:xfrm rot="5400000">
            <a:off x="6007779" y="3384045"/>
            <a:ext cx="829331" cy="792"/>
          </a:xfrm>
          <a:prstGeom prst="line">
            <a:avLst/>
          </a:prstGeom>
          <a:ln w="38100"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円弧 10"/>
          <p:cNvSpPr/>
          <p:nvPr/>
        </p:nvSpPr>
        <p:spPr>
          <a:xfrm flipV="1">
            <a:off x="3493565" y="2328516"/>
            <a:ext cx="2928481" cy="2928481"/>
          </a:xfrm>
          <a:prstGeom prst="arc">
            <a:avLst>
              <a:gd name="adj1" fmla="val 16144857"/>
              <a:gd name="adj2" fmla="val 0"/>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2" name="直線コネクタ 11"/>
          <p:cNvCxnSpPr/>
          <p:nvPr/>
        </p:nvCxnSpPr>
        <p:spPr>
          <a:xfrm rot="5400000">
            <a:off x="2310022" y="3384046"/>
            <a:ext cx="829330" cy="793"/>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円弧 12"/>
          <p:cNvSpPr/>
          <p:nvPr/>
        </p:nvSpPr>
        <p:spPr>
          <a:xfrm flipH="1" flipV="1">
            <a:off x="2724291" y="2439704"/>
            <a:ext cx="2712480" cy="2712480"/>
          </a:xfrm>
          <a:prstGeom prst="arc">
            <a:avLst>
              <a:gd name="adj1" fmla="val 16212241"/>
              <a:gd name="adj2" fmla="val 0"/>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円弧 13"/>
          <p:cNvSpPr/>
          <p:nvPr/>
        </p:nvSpPr>
        <p:spPr>
          <a:xfrm flipH="1">
            <a:off x="2724291" y="1615167"/>
            <a:ext cx="2712480" cy="2712480"/>
          </a:xfrm>
          <a:prstGeom prst="arc">
            <a:avLst>
              <a:gd name="adj1" fmla="val 16227444"/>
              <a:gd name="adj2" fmla="val 0"/>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5" name="直線コネクタ 14"/>
          <p:cNvCxnSpPr/>
          <p:nvPr/>
        </p:nvCxnSpPr>
        <p:spPr>
          <a:xfrm rot="10800000" flipV="1">
            <a:off x="4069705" y="1506326"/>
            <a:ext cx="894157" cy="108883"/>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円弧 15"/>
          <p:cNvSpPr/>
          <p:nvPr/>
        </p:nvSpPr>
        <p:spPr>
          <a:xfrm flipH="1">
            <a:off x="2591140" y="1508973"/>
            <a:ext cx="2928481" cy="2928481"/>
          </a:xfrm>
          <a:prstGeom prst="arc">
            <a:avLst>
              <a:gd name="adj1" fmla="val 16196461"/>
              <a:gd name="adj2" fmla="val 0"/>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 name="円弧 16"/>
          <p:cNvSpPr/>
          <p:nvPr/>
        </p:nvSpPr>
        <p:spPr>
          <a:xfrm flipH="1" flipV="1">
            <a:off x="2590346" y="2331954"/>
            <a:ext cx="2928481" cy="2928481"/>
          </a:xfrm>
          <a:prstGeom prst="arc">
            <a:avLst>
              <a:gd name="adj1" fmla="val 16144857"/>
              <a:gd name="adj2" fmla="val 0"/>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8" name="直線コネクタ 17"/>
          <p:cNvCxnSpPr/>
          <p:nvPr/>
        </p:nvCxnSpPr>
        <p:spPr>
          <a:xfrm rot="5400000">
            <a:off x="2175284" y="3384044"/>
            <a:ext cx="829330" cy="793"/>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円弧 18"/>
          <p:cNvSpPr/>
          <p:nvPr/>
        </p:nvSpPr>
        <p:spPr>
          <a:xfrm flipV="1">
            <a:off x="3573859" y="2439704"/>
            <a:ext cx="2712480" cy="2712480"/>
          </a:xfrm>
          <a:prstGeom prst="arc">
            <a:avLst>
              <a:gd name="adj1" fmla="val 16212241"/>
              <a:gd name="adj2" fmla="val 0"/>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円弧 19"/>
          <p:cNvSpPr/>
          <p:nvPr/>
        </p:nvSpPr>
        <p:spPr>
          <a:xfrm>
            <a:off x="3573859" y="1615167"/>
            <a:ext cx="2712480" cy="2712480"/>
          </a:xfrm>
          <a:prstGeom prst="arc">
            <a:avLst>
              <a:gd name="adj1" fmla="val 16227444"/>
              <a:gd name="adj2" fmla="val 0"/>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1" name="直線コネクタ 20"/>
          <p:cNvCxnSpPr/>
          <p:nvPr/>
        </p:nvCxnSpPr>
        <p:spPr>
          <a:xfrm rot="5400000">
            <a:off x="5872072" y="3384044"/>
            <a:ext cx="829330" cy="793"/>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4056888" y="1508974"/>
            <a:ext cx="884038" cy="106236"/>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a:stCxn id="19" idx="0"/>
            <a:endCxn id="17" idx="0"/>
          </p:cNvCxnSpPr>
          <p:nvPr/>
        </p:nvCxnSpPr>
        <p:spPr>
          <a:xfrm rot="10800000" flipV="1">
            <a:off x="4078074" y="5152175"/>
            <a:ext cx="856855" cy="108072"/>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3" idx="0"/>
          </p:cNvCxnSpPr>
          <p:nvPr/>
        </p:nvCxnSpPr>
        <p:spPr>
          <a:xfrm>
            <a:off x="4075702" y="5152175"/>
            <a:ext cx="861338" cy="104030"/>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5" name="図 51"/>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515818" y="867804"/>
            <a:ext cx="1379898" cy="439737"/>
          </a:xfrm>
          <a:prstGeom prst="rect">
            <a:avLst/>
          </a:prstGeom>
          <a:noFill/>
          <a:ln w="9525">
            <a:noFill/>
            <a:miter lim="800000"/>
            <a:headEnd/>
            <a:tailEnd/>
          </a:ln>
        </p:spPr>
      </p:pic>
      <p:cxnSp>
        <p:nvCxnSpPr>
          <p:cNvPr id="26" name="直線矢印コネクタ 25"/>
          <p:cNvCxnSpPr>
            <a:cxnSpLocks noChangeShapeType="1"/>
          </p:cNvCxnSpPr>
          <p:nvPr/>
        </p:nvCxnSpPr>
        <p:spPr bwMode="auto">
          <a:xfrm flipV="1">
            <a:off x="2589551" y="1048728"/>
            <a:ext cx="307267" cy="134542"/>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p:spPr>
      </p:cxnSp>
      <p:pic>
        <p:nvPicPr>
          <p:cNvPr id="28" name="図 51"/>
          <p:cNvPicPr>
            <a:picLocks noChangeAspect="1"/>
          </p:cNvPicPr>
          <p:nvPr/>
        </p:nvPicPr>
        <p:blipFill>
          <a:blip r:embed="rId7"/>
          <a:srcRect/>
          <a:stretch>
            <a:fillRect/>
          </a:stretch>
        </p:blipFill>
        <p:spPr bwMode="auto">
          <a:xfrm>
            <a:off x="34461" y="48836"/>
            <a:ext cx="1678589" cy="2390868"/>
          </a:xfrm>
          <a:prstGeom prst="rect">
            <a:avLst/>
          </a:prstGeom>
          <a:noFill/>
          <a:ln w="9525">
            <a:noFill/>
            <a:miter lim="800000"/>
            <a:headEnd/>
            <a:tailEnd/>
          </a:ln>
        </p:spPr>
      </p:pic>
      <p:pic>
        <p:nvPicPr>
          <p:cNvPr id="29" name="Picture 33" descr="&#10;ARES のコピー                                                  0004FF1BMacintosh HD                   C12DDCCD:"/>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306786" y="1846284"/>
            <a:ext cx="1666418" cy="2350872"/>
          </a:xfrm>
          <a:prstGeom prst="rect">
            <a:avLst/>
          </a:prstGeom>
          <a:noFill/>
          <a:ln w="9525">
            <a:noFill/>
            <a:miter lim="800000"/>
            <a:headEnd/>
            <a:tailEnd/>
          </a:ln>
        </p:spPr>
      </p:pic>
      <p:grpSp>
        <p:nvGrpSpPr>
          <p:cNvPr id="2" name="図形グループ 71"/>
          <p:cNvGrpSpPr>
            <a:grpSpLocks/>
          </p:cNvGrpSpPr>
          <p:nvPr/>
        </p:nvGrpSpPr>
        <p:grpSpPr bwMode="auto">
          <a:xfrm>
            <a:off x="99316" y="3320263"/>
            <a:ext cx="1911804" cy="1113753"/>
            <a:chOff x="184906" y="2927590"/>
            <a:chExt cx="2404238" cy="1272404"/>
          </a:xfrm>
        </p:grpSpPr>
        <p:pic>
          <p:nvPicPr>
            <p:cNvPr id="31" name="図 67"/>
            <p:cNvPicPr>
              <a:picLocks/>
            </p:cNvPicPr>
            <p:nvPr/>
          </p:nvPicPr>
          <p:blipFill>
            <a:blip r:embed="rId9"/>
            <a:srcRect/>
            <a:stretch>
              <a:fillRect/>
            </a:stretch>
          </p:blipFill>
          <p:spPr bwMode="auto">
            <a:xfrm>
              <a:off x="184906" y="3666554"/>
              <a:ext cx="2404238" cy="533440"/>
            </a:xfrm>
            <a:prstGeom prst="rect">
              <a:avLst/>
            </a:prstGeom>
            <a:noFill/>
            <a:ln w="9525">
              <a:noFill/>
              <a:miter lim="800000"/>
              <a:headEnd/>
              <a:tailEnd/>
            </a:ln>
          </p:spPr>
        </p:pic>
        <p:pic>
          <p:nvPicPr>
            <p:cNvPr id="32" name="図 68"/>
            <p:cNvPicPr>
              <a:picLocks/>
            </p:cNvPicPr>
            <p:nvPr/>
          </p:nvPicPr>
          <p:blipFill>
            <a:blip r:embed="rId10"/>
            <a:srcRect/>
            <a:stretch>
              <a:fillRect/>
            </a:stretch>
          </p:blipFill>
          <p:spPr bwMode="auto">
            <a:xfrm>
              <a:off x="211208" y="2927590"/>
              <a:ext cx="2362164" cy="510900"/>
            </a:xfrm>
            <a:prstGeom prst="rect">
              <a:avLst/>
            </a:prstGeom>
            <a:noFill/>
            <a:ln w="9525">
              <a:noFill/>
              <a:miter lim="800000"/>
              <a:headEnd/>
              <a:tailEnd/>
            </a:ln>
          </p:spPr>
        </p:pic>
        <p:sp>
          <p:nvSpPr>
            <p:cNvPr id="33" name="下矢印 32"/>
            <p:cNvSpPr/>
            <p:nvPr/>
          </p:nvSpPr>
          <p:spPr>
            <a:xfrm>
              <a:off x="1211667" y="3443216"/>
              <a:ext cx="365000" cy="217355"/>
            </a:xfrm>
            <a:prstGeom prst="downArrow">
              <a:avLst/>
            </a:prstGeom>
            <a:solidFill>
              <a:srgbClr val="CCFFCC"/>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3" name="図形グループ 33"/>
          <p:cNvGrpSpPr/>
          <p:nvPr/>
        </p:nvGrpSpPr>
        <p:grpSpPr>
          <a:xfrm>
            <a:off x="5044244" y="5837365"/>
            <a:ext cx="2320289" cy="140480"/>
            <a:chOff x="4596531" y="5645509"/>
            <a:chExt cx="2320289" cy="140480"/>
          </a:xfrm>
          <a:scene3d>
            <a:camera prst="orthographicFront">
              <a:rot lat="0" lon="0" rev="19800000"/>
            </a:camera>
            <a:lightRig rig="threePt" dir="t"/>
          </a:scene3d>
        </p:grpSpPr>
        <p:cxnSp>
          <p:nvCxnSpPr>
            <p:cNvPr id="35" name="直線コネクタ 34"/>
            <p:cNvCxnSpPr/>
            <p:nvPr/>
          </p:nvCxnSpPr>
          <p:spPr>
            <a:xfrm>
              <a:off x="4596531" y="5645509"/>
              <a:ext cx="2253405" cy="1588"/>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 name="円弧 35"/>
            <p:cNvSpPr/>
            <p:nvPr/>
          </p:nvSpPr>
          <p:spPr>
            <a:xfrm>
              <a:off x="6770992" y="5647846"/>
              <a:ext cx="145828" cy="126405"/>
            </a:xfrm>
            <a:prstGeom prst="arc">
              <a:avLst>
                <a:gd name="adj1" fmla="val 16200000"/>
                <a:gd name="adj2" fmla="val 5798489"/>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37" name="直線コネクタ 36"/>
            <p:cNvCxnSpPr/>
            <p:nvPr/>
          </p:nvCxnSpPr>
          <p:spPr>
            <a:xfrm>
              <a:off x="6326223" y="5784401"/>
              <a:ext cx="508707" cy="1588"/>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39" name="図 21" descr="Fig_Ante_NEG_1.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55678" y="5631880"/>
            <a:ext cx="1496701" cy="1045139"/>
          </a:xfrm>
          <a:prstGeom prst="rect">
            <a:avLst/>
          </a:prstGeom>
          <a:noFill/>
          <a:ln w="9525">
            <a:noFill/>
            <a:miter lim="800000"/>
            <a:headEnd/>
            <a:tailEnd/>
          </a:ln>
        </p:spPr>
      </p:pic>
      <p:pic>
        <p:nvPicPr>
          <p:cNvPr id="40" name="Picture 1036"/>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827781" y="5846630"/>
            <a:ext cx="1277095" cy="79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10"/>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747860" y="5389880"/>
            <a:ext cx="1014786" cy="767679"/>
          </a:xfrm>
          <a:prstGeom prst="rect">
            <a:avLst/>
          </a:prstGeom>
          <a:noFill/>
          <a:ln w="9525">
            <a:noFill/>
            <a:miter lim="800000"/>
            <a:headEnd/>
            <a:tailEnd/>
          </a:ln>
        </p:spPr>
      </p:pic>
      <p:pic>
        <p:nvPicPr>
          <p:cNvPr id="42" name="図 41" descr="DSCN2104.JP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3171470" y="5490641"/>
            <a:ext cx="1863637" cy="1146968"/>
          </a:xfrm>
          <a:prstGeom prst="rect">
            <a:avLst/>
          </a:prstGeom>
        </p:spPr>
      </p:pic>
      <p:sp>
        <p:nvSpPr>
          <p:cNvPr id="44" name="テキスト ボックス 43"/>
          <p:cNvSpPr txBox="1"/>
          <p:nvPr/>
        </p:nvSpPr>
        <p:spPr>
          <a:xfrm>
            <a:off x="3419564" y="2634185"/>
            <a:ext cx="2270959" cy="1077218"/>
          </a:xfrm>
          <a:prstGeom prst="rect">
            <a:avLst/>
          </a:prstGeom>
          <a:solidFill>
            <a:srgbClr val="CCFFCC"/>
          </a:solidFill>
        </p:spPr>
        <p:txBody>
          <a:bodyPr wrap="none" rtlCol="0">
            <a:spAutoFit/>
          </a:bodyPr>
          <a:lstStyle/>
          <a:p>
            <a:pPr>
              <a:buFont typeface="Wingdings" charset="2"/>
              <a:buChar char="u"/>
            </a:pPr>
            <a:r>
              <a:rPr kumimoji="1" lang="en-US" altLang="ja-JP" sz="1600" dirty="0" err="1" smtClean="0"/>
              <a:t>Nano</a:t>
            </a:r>
            <a:r>
              <a:rPr lang="en-US" altLang="ja-JP" sz="1600" dirty="0" smtClean="0"/>
              <a:t>-Beam scheme</a:t>
            </a:r>
          </a:p>
          <a:p>
            <a:r>
              <a:rPr kumimoji="1" lang="en-US" altLang="ja-JP" sz="1600" dirty="0" smtClean="0"/>
              <a:t>	extremely small </a:t>
            </a:r>
            <a:r>
              <a:rPr kumimoji="1" lang="en-US" altLang="ja-JP" sz="1600" i="1" dirty="0" smtClean="0">
                <a:latin typeface="Symbol" charset="2"/>
                <a:cs typeface="Symbol" charset="2"/>
              </a:rPr>
              <a:t>b</a:t>
            </a:r>
            <a:r>
              <a:rPr kumimoji="1" lang="en-US" altLang="ja-JP" sz="1600" i="1" baseline="-25000" dirty="0" smtClean="0"/>
              <a:t>y</a:t>
            </a:r>
            <a:r>
              <a:rPr kumimoji="1" lang="en-US" altLang="ja-JP" sz="1600" i="1" baseline="30000" dirty="0" smtClean="0"/>
              <a:t>*</a:t>
            </a:r>
          </a:p>
          <a:p>
            <a:r>
              <a:rPr lang="en-US" altLang="ja-JP" sz="1600" dirty="0" smtClean="0"/>
              <a:t>	low </a:t>
            </a:r>
            <a:r>
              <a:rPr lang="en-US" altLang="ja-JP" sz="1600" dirty="0" err="1" smtClean="0"/>
              <a:t>emittance</a:t>
            </a:r>
            <a:endParaRPr lang="en-US" altLang="ja-JP" sz="1600" dirty="0" smtClean="0"/>
          </a:p>
          <a:p>
            <a:pPr>
              <a:buFont typeface="Wingdings" charset="2"/>
              <a:buChar char="u"/>
            </a:pPr>
            <a:r>
              <a:rPr lang="en-US" altLang="ja-JP" sz="1600" dirty="0" smtClean="0"/>
              <a:t>Beam current </a:t>
            </a:r>
            <a:r>
              <a:rPr lang="en-US" altLang="ja-JP" sz="1600" dirty="0"/>
              <a:t>X</a:t>
            </a:r>
            <a:r>
              <a:rPr lang="en-US" altLang="ja-JP" sz="1600" dirty="0" smtClean="0"/>
              <a:t> 2</a:t>
            </a:r>
          </a:p>
        </p:txBody>
      </p:sp>
      <p:sp>
        <p:nvSpPr>
          <p:cNvPr id="45" name="テキスト ボックス 47"/>
          <p:cNvSpPr txBox="1">
            <a:spLocks noChangeArrowheads="1"/>
          </p:cNvSpPr>
          <p:nvPr/>
        </p:nvSpPr>
        <p:spPr bwMode="auto">
          <a:xfrm>
            <a:off x="-24025" y="2380369"/>
            <a:ext cx="2748315" cy="954107"/>
          </a:xfrm>
          <a:prstGeom prst="rect">
            <a:avLst/>
          </a:prstGeom>
          <a:noFill/>
          <a:ln w="9525">
            <a:noFill/>
            <a:miter lim="800000"/>
            <a:headEnd/>
            <a:tailEnd/>
          </a:ln>
        </p:spPr>
        <p:txBody>
          <a:bodyPr wrap="square">
            <a:spAutoFit/>
          </a:bodyPr>
          <a:lstStyle/>
          <a:p>
            <a:r>
              <a:rPr lang="en-US" altLang="ja-JP" sz="1400" dirty="0">
                <a:cs typeface="Helvetica Neue"/>
              </a:rPr>
              <a:t>Redesign the </a:t>
            </a:r>
            <a:r>
              <a:rPr lang="en-US" altLang="ja-JP" sz="1400" dirty="0" smtClean="0">
                <a:cs typeface="Helvetica Neue"/>
              </a:rPr>
              <a:t>lattice </a:t>
            </a:r>
            <a:r>
              <a:rPr lang="en-US" altLang="ja-JP" sz="1400" dirty="0">
                <a:cs typeface="Helvetica Neue"/>
              </a:rPr>
              <a:t>to </a:t>
            </a:r>
            <a:r>
              <a:rPr lang="en-US" altLang="ja-JP" sz="1400" dirty="0" smtClean="0">
                <a:cs typeface="Helvetica Neue"/>
              </a:rPr>
              <a:t>reduce </a:t>
            </a:r>
            <a:r>
              <a:rPr lang="en-US" altLang="ja-JP" sz="1400" dirty="0">
                <a:cs typeface="Helvetica Neue"/>
              </a:rPr>
              <a:t>the </a:t>
            </a:r>
            <a:r>
              <a:rPr lang="en-US" altLang="ja-JP" sz="1400" dirty="0" err="1" smtClean="0">
                <a:cs typeface="Helvetica Neue"/>
              </a:rPr>
              <a:t>emittance</a:t>
            </a:r>
            <a:r>
              <a:rPr lang="en-US" altLang="ja-JP" sz="1400" dirty="0" smtClean="0">
                <a:cs typeface="Helvetica Neue"/>
              </a:rPr>
              <a:t> (replace short dipoles with longer ones, increase wiggler cycles</a:t>
            </a:r>
            <a:r>
              <a:rPr lang="en-US" altLang="ja-JP" sz="1200" dirty="0" smtClean="0">
                <a:latin typeface="Helvetica Neue"/>
                <a:cs typeface="Helvetica Neue"/>
              </a:rPr>
              <a:t>) (</a:t>
            </a:r>
            <a:r>
              <a:rPr lang="en-US" altLang="ja-JP" sz="1200" i="1" dirty="0" smtClean="0">
                <a:solidFill>
                  <a:srgbClr val="FF0000"/>
                </a:solidFill>
                <a:latin typeface="Helvetica Neue"/>
                <a:cs typeface="Helvetica Neue"/>
              </a:rPr>
              <a:t>being tuned</a:t>
            </a:r>
            <a:r>
              <a:rPr lang="en-US" altLang="ja-JP" sz="1200" dirty="0" smtClean="0">
                <a:latin typeface="Helvetica Neue"/>
                <a:cs typeface="Helvetica Neue"/>
              </a:rPr>
              <a:t>)</a:t>
            </a:r>
            <a:endParaRPr lang="en-US" altLang="ja-JP" sz="1200" dirty="0">
              <a:latin typeface="Helvetica Neue"/>
              <a:cs typeface="Helvetica Neue"/>
            </a:endParaRPr>
          </a:p>
        </p:txBody>
      </p:sp>
      <p:sp>
        <p:nvSpPr>
          <p:cNvPr id="46" name="テキスト ボックス 46"/>
          <p:cNvSpPr txBox="1">
            <a:spLocks noChangeArrowheads="1"/>
          </p:cNvSpPr>
          <p:nvPr/>
        </p:nvSpPr>
        <p:spPr bwMode="auto">
          <a:xfrm>
            <a:off x="173760" y="4677918"/>
            <a:ext cx="2997710" cy="830997"/>
          </a:xfrm>
          <a:prstGeom prst="rect">
            <a:avLst/>
          </a:prstGeom>
          <a:noFill/>
          <a:ln w="9525">
            <a:noFill/>
            <a:miter lim="800000"/>
            <a:headEnd/>
            <a:tailEnd/>
          </a:ln>
        </p:spPr>
        <p:txBody>
          <a:bodyPr wrap="square">
            <a:spAutoFit/>
          </a:bodyPr>
          <a:lstStyle/>
          <a:p>
            <a:r>
              <a:rPr lang="en-US" altLang="ja-JP" sz="1600" dirty="0" smtClean="0">
                <a:cs typeface="Helvetica Neue"/>
              </a:rPr>
              <a:t>Replace beam pipes with </a:t>
            </a:r>
            <a:r>
              <a:rPr lang="en-US" altLang="ja-JP" sz="1600" dirty="0" err="1" smtClean="0">
                <a:cs typeface="Helvetica Neue"/>
              </a:rPr>
              <a:t>TiN</a:t>
            </a:r>
            <a:r>
              <a:rPr lang="en-US" altLang="ja-JP" sz="1600" dirty="0">
                <a:cs typeface="Helvetica Neue"/>
              </a:rPr>
              <a:t>-coated beam </a:t>
            </a:r>
            <a:r>
              <a:rPr lang="en-US" altLang="ja-JP" sz="1600" dirty="0" smtClean="0">
                <a:cs typeface="Helvetica Neue"/>
              </a:rPr>
              <a:t>pipes with antechambers (</a:t>
            </a:r>
            <a:r>
              <a:rPr lang="en-US" altLang="ja-JP" sz="1600" i="1" dirty="0" smtClean="0">
                <a:solidFill>
                  <a:srgbClr val="FF0000"/>
                </a:solidFill>
                <a:cs typeface="Helvetica Neue"/>
              </a:rPr>
              <a:t>works well</a:t>
            </a:r>
            <a:r>
              <a:rPr lang="en-US" altLang="ja-JP" sz="1600" dirty="0" smtClean="0">
                <a:cs typeface="Helvetica Neue"/>
              </a:rPr>
              <a:t>)</a:t>
            </a:r>
            <a:endParaRPr lang="en-US" altLang="ja-JP" sz="1600" dirty="0">
              <a:cs typeface="Helvetica Neue"/>
            </a:endParaRPr>
          </a:p>
        </p:txBody>
      </p:sp>
      <p:sp>
        <p:nvSpPr>
          <p:cNvPr id="47" name="テキスト ボックス 50"/>
          <p:cNvSpPr txBox="1">
            <a:spLocks noChangeArrowheads="1"/>
          </p:cNvSpPr>
          <p:nvPr/>
        </p:nvSpPr>
        <p:spPr bwMode="auto">
          <a:xfrm>
            <a:off x="5839213" y="1335739"/>
            <a:ext cx="2584182" cy="584776"/>
          </a:xfrm>
          <a:prstGeom prst="rect">
            <a:avLst/>
          </a:prstGeom>
          <a:noFill/>
          <a:ln w="9525">
            <a:noFill/>
            <a:miter lim="800000"/>
            <a:headEnd/>
            <a:tailEnd/>
          </a:ln>
        </p:spPr>
        <p:txBody>
          <a:bodyPr wrap="square">
            <a:spAutoFit/>
          </a:bodyPr>
          <a:lstStyle/>
          <a:p>
            <a:r>
              <a:rPr lang="en-US" altLang="ja-JP" sz="1600" dirty="0">
                <a:cs typeface="Helvetica Neue"/>
              </a:rPr>
              <a:t>New </a:t>
            </a:r>
            <a:r>
              <a:rPr lang="en-US" altLang="ja-JP" sz="1600" dirty="0" smtClean="0">
                <a:cs typeface="Helvetica Neue"/>
              </a:rPr>
              <a:t>superconducting final focusing magnets near the IP</a:t>
            </a:r>
            <a:endParaRPr lang="en-US" altLang="ja-JP" sz="1600" dirty="0">
              <a:cs typeface="Helvetica Neue"/>
            </a:endParaRPr>
          </a:p>
        </p:txBody>
      </p:sp>
      <p:sp>
        <p:nvSpPr>
          <p:cNvPr id="48" name="Text Box 34"/>
          <p:cNvSpPr txBox="1">
            <a:spLocks noChangeArrowheads="1"/>
          </p:cNvSpPr>
          <p:nvPr/>
        </p:nvSpPr>
        <p:spPr bwMode="auto">
          <a:xfrm>
            <a:off x="4998781" y="6352548"/>
            <a:ext cx="2031965" cy="523220"/>
          </a:xfrm>
          <a:prstGeom prst="rect">
            <a:avLst/>
          </a:prstGeom>
          <a:noFill/>
          <a:ln w="9525">
            <a:noFill/>
            <a:miter lim="800000"/>
            <a:headEnd/>
            <a:tailEnd/>
          </a:ln>
        </p:spPr>
        <p:txBody>
          <a:bodyPr wrap="none">
            <a:spAutoFit/>
          </a:bodyPr>
          <a:lstStyle/>
          <a:p>
            <a:r>
              <a:rPr lang="en-US" altLang="ja-JP" sz="1400" i="1" dirty="0" smtClean="0">
                <a:solidFill>
                  <a:srgbClr val="FF0000"/>
                </a:solidFill>
                <a:latin typeface="Helvetica Neue"/>
                <a:cs typeface="Helvetica Neue"/>
              </a:rPr>
              <a:t>New e+ Damping Ring</a:t>
            </a:r>
          </a:p>
          <a:p>
            <a:r>
              <a:rPr lang="en-US" altLang="ja-JP" sz="1400" i="1" dirty="0" smtClean="0">
                <a:solidFill>
                  <a:srgbClr val="FF0000"/>
                </a:solidFill>
                <a:latin typeface="Helvetica Neue"/>
                <a:cs typeface="Helvetica Neue"/>
              </a:rPr>
              <a:t>constructed</a:t>
            </a:r>
            <a:endParaRPr lang="en-US" altLang="ja-JP" sz="1400" i="1" dirty="0">
              <a:solidFill>
                <a:srgbClr val="FF0000"/>
              </a:solidFill>
              <a:latin typeface="Helvetica Neue"/>
              <a:cs typeface="Helvetica Neue"/>
            </a:endParaRPr>
          </a:p>
        </p:txBody>
      </p:sp>
      <p:sp>
        <p:nvSpPr>
          <p:cNvPr id="49" name="テキスト ボックス 51"/>
          <p:cNvSpPr txBox="1">
            <a:spLocks noChangeArrowheads="1"/>
          </p:cNvSpPr>
          <p:nvPr/>
        </p:nvSpPr>
        <p:spPr bwMode="auto">
          <a:xfrm>
            <a:off x="6307965" y="5152184"/>
            <a:ext cx="2523613" cy="276999"/>
          </a:xfrm>
          <a:prstGeom prst="rect">
            <a:avLst/>
          </a:prstGeom>
          <a:noFill/>
          <a:ln w="9525">
            <a:noFill/>
            <a:miter lim="800000"/>
            <a:headEnd/>
            <a:tailEnd/>
          </a:ln>
        </p:spPr>
        <p:txBody>
          <a:bodyPr wrap="square">
            <a:spAutoFit/>
          </a:bodyPr>
          <a:lstStyle/>
          <a:p>
            <a:r>
              <a:rPr lang="en-US" altLang="ja-JP" sz="1200" dirty="0" smtClean="0">
                <a:latin typeface="Helvetica Neue"/>
                <a:cs typeface="Helvetica Neue"/>
              </a:rPr>
              <a:t>Upgrade positron capture section</a:t>
            </a:r>
            <a:endParaRPr lang="en-US" altLang="ja-JP" sz="1200" dirty="0">
              <a:latin typeface="Helvetica Neue"/>
              <a:cs typeface="Helvetica Neue"/>
            </a:endParaRPr>
          </a:p>
        </p:txBody>
      </p:sp>
      <p:cxnSp>
        <p:nvCxnSpPr>
          <p:cNvPr id="51" name="直線矢印コネクタ 50"/>
          <p:cNvCxnSpPr>
            <a:cxnSpLocks noChangeShapeType="1"/>
          </p:cNvCxnSpPr>
          <p:nvPr/>
        </p:nvCxnSpPr>
        <p:spPr bwMode="auto">
          <a:xfrm rot="5400000">
            <a:off x="2521860" y="1967990"/>
            <a:ext cx="369139" cy="233756"/>
          </a:xfrm>
          <a:prstGeom prst="straightConnector1">
            <a:avLst/>
          </a:prstGeom>
          <a:noFill/>
          <a:ln w="25400" cap="flat" cmpd="sng" algn="ctr">
            <a:solidFill>
              <a:srgbClr val="FF0000"/>
            </a:solidFill>
            <a:prstDash val="solid"/>
            <a:round/>
            <a:headEnd type="none" w="med" len="med"/>
            <a:tailEnd type="arrow" w="med" len="med"/>
          </a:ln>
          <a:effectLst>
            <a:outerShdw blurRad="40000" dist="20000" dir="5400000" rotWithShape="0">
              <a:srgbClr val="000000">
                <a:alpha val="37999"/>
              </a:srgbClr>
            </a:outerShdw>
          </a:effectLst>
        </p:spPr>
      </p:cxnSp>
      <p:sp>
        <p:nvSpPr>
          <p:cNvPr id="52" name="テキスト ボックス 51"/>
          <p:cNvSpPr txBox="1"/>
          <p:nvPr/>
        </p:nvSpPr>
        <p:spPr>
          <a:xfrm>
            <a:off x="6371924" y="1846284"/>
            <a:ext cx="1179653" cy="369332"/>
          </a:xfrm>
          <a:prstGeom prst="rect">
            <a:avLst/>
          </a:prstGeom>
          <a:noFill/>
        </p:spPr>
        <p:txBody>
          <a:bodyPr wrap="square" rtlCol="0">
            <a:spAutoFit/>
          </a:bodyPr>
          <a:lstStyle/>
          <a:p>
            <a:r>
              <a:rPr kumimoji="1" lang="en-US" altLang="ja-JP" dirty="0" err="1" smtClean="0">
                <a:solidFill>
                  <a:srgbClr val="0000FF"/>
                </a:solidFill>
              </a:rPr>
              <a:t>e</a:t>
            </a:r>
            <a:r>
              <a:rPr kumimoji="1" lang="en-US" altLang="ja-JP" baseline="30000" dirty="0" smtClean="0">
                <a:solidFill>
                  <a:srgbClr val="0000FF"/>
                </a:solidFill>
              </a:rPr>
              <a:t>-</a:t>
            </a:r>
            <a:r>
              <a:rPr lang="en-US" altLang="ja-JP" dirty="0" smtClean="0">
                <a:solidFill>
                  <a:srgbClr val="0000FF"/>
                </a:solidFill>
              </a:rPr>
              <a:t>  2.6A</a:t>
            </a:r>
            <a:r>
              <a:rPr kumimoji="1" lang="en-US" altLang="ja-JP" baseline="30000" dirty="0" smtClean="0">
                <a:solidFill>
                  <a:srgbClr val="0000FF"/>
                </a:solidFill>
              </a:rPr>
              <a:t> </a:t>
            </a:r>
            <a:endParaRPr kumimoji="1" lang="ja-JP" altLang="en-US" baseline="30000" dirty="0">
              <a:solidFill>
                <a:srgbClr val="0000FF"/>
              </a:solidFill>
            </a:endParaRPr>
          </a:p>
        </p:txBody>
      </p:sp>
      <p:sp>
        <p:nvSpPr>
          <p:cNvPr id="53" name="テキスト ボックス 52"/>
          <p:cNvSpPr txBox="1"/>
          <p:nvPr/>
        </p:nvSpPr>
        <p:spPr>
          <a:xfrm>
            <a:off x="1824435" y="1784423"/>
            <a:ext cx="854170" cy="369332"/>
          </a:xfrm>
          <a:prstGeom prst="rect">
            <a:avLst/>
          </a:prstGeom>
          <a:noFill/>
        </p:spPr>
        <p:txBody>
          <a:bodyPr wrap="none" rtlCol="0">
            <a:spAutoFit/>
          </a:bodyPr>
          <a:lstStyle/>
          <a:p>
            <a:r>
              <a:rPr kumimoji="1" lang="en-US" altLang="ja-JP" dirty="0" err="1" smtClean="0">
                <a:solidFill>
                  <a:srgbClr val="FF0000"/>
                </a:solidFill>
              </a:rPr>
              <a:t>e</a:t>
            </a:r>
            <a:r>
              <a:rPr kumimoji="1" lang="en-US" altLang="ja-JP" baseline="30000" dirty="0" smtClean="0">
                <a:solidFill>
                  <a:srgbClr val="FF0000"/>
                </a:solidFill>
              </a:rPr>
              <a:t>+</a:t>
            </a:r>
            <a:r>
              <a:rPr lang="en-US" altLang="ja-JP" dirty="0" smtClean="0">
                <a:solidFill>
                  <a:srgbClr val="FF0000"/>
                </a:solidFill>
              </a:rPr>
              <a:t> 3.6A</a:t>
            </a:r>
            <a:endParaRPr lang="ja-JP" altLang="en-US" baseline="30000" dirty="0" smtClean="0">
              <a:solidFill>
                <a:srgbClr val="FF0000"/>
              </a:solidFill>
            </a:endParaRPr>
          </a:p>
        </p:txBody>
      </p:sp>
      <p:sp>
        <p:nvSpPr>
          <p:cNvPr id="54" name="Text Box 34"/>
          <p:cNvSpPr txBox="1">
            <a:spLocks noChangeArrowheads="1"/>
          </p:cNvSpPr>
          <p:nvPr/>
        </p:nvSpPr>
        <p:spPr bwMode="auto">
          <a:xfrm>
            <a:off x="6055636" y="4917216"/>
            <a:ext cx="1992853" cy="307777"/>
          </a:xfrm>
          <a:prstGeom prst="rect">
            <a:avLst/>
          </a:prstGeom>
          <a:noFill/>
          <a:ln w="9525">
            <a:noFill/>
            <a:miter lim="800000"/>
            <a:headEnd/>
            <a:tailEnd/>
          </a:ln>
        </p:spPr>
        <p:txBody>
          <a:bodyPr wrap="none">
            <a:spAutoFit/>
          </a:bodyPr>
          <a:lstStyle/>
          <a:p>
            <a:r>
              <a:rPr lang="en-US" altLang="ja-JP" sz="1400" dirty="0" smtClean="0">
                <a:solidFill>
                  <a:srgbClr val="008000"/>
                </a:solidFill>
                <a:latin typeface="Helvetica Neue"/>
                <a:cs typeface="Helvetica Neue"/>
              </a:rPr>
              <a:t>Injector </a:t>
            </a:r>
            <a:r>
              <a:rPr lang="en-US" altLang="ja-JP" sz="1400" dirty="0" err="1" smtClean="0">
                <a:solidFill>
                  <a:srgbClr val="008000"/>
                </a:solidFill>
                <a:latin typeface="Helvetica Neue"/>
                <a:cs typeface="Helvetica Neue"/>
              </a:rPr>
              <a:t>Linac</a:t>
            </a:r>
            <a:r>
              <a:rPr lang="en-US" altLang="ja-JP" sz="1400" dirty="0" smtClean="0">
                <a:solidFill>
                  <a:srgbClr val="008000"/>
                </a:solidFill>
                <a:latin typeface="Helvetica Neue"/>
                <a:cs typeface="Helvetica Neue"/>
              </a:rPr>
              <a:t> upgrade</a:t>
            </a:r>
            <a:endParaRPr lang="en-US" altLang="ja-JP" sz="1400" dirty="0">
              <a:solidFill>
                <a:srgbClr val="008000"/>
              </a:solidFill>
              <a:latin typeface="Helvetica Neue"/>
              <a:cs typeface="Helvetica Neue"/>
            </a:endParaRPr>
          </a:p>
        </p:txBody>
      </p:sp>
      <p:cxnSp>
        <p:nvCxnSpPr>
          <p:cNvPr id="55" name="直線コネクタ 54"/>
          <p:cNvCxnSpPr/>
          <p:nvPr/>
        </p:nvCxnSpPr>
        <p:spPr>
          <a:xfrm rot="10800000" flipV="1">
            <a:off x="6289844" y="5966107"/>
            <a:ext cx="163242" cy="1169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0" name="図形グループ 55"/>
          <p:cNvGrpSpPr/>
          <p:nvPr/>
        </p:nvGrpSpPr>
        <p:grpSpPr>
          <a:xfrm>
            <a:off x="6226343" y="6090654"/>
            <a:ext cx="226743" cy="167151"/>
            <a:chOff x="5653900" y="6082972"/>
            <a:chExt cx="226743" cy="167151"/>
          </a:xfrm>
          <a:scene3d>
            <a:camera prst="orthographicFront">
              <a:rot lat="0" lon="0" rev="3300000"/>
            </a:camera>
            <a:lightRig rig="threePt" dir="t"/>
          </a:scene3d>
        </p:grpSpPr>
        <p:sp>
          <p:nvSpPr>
            <p:cNvPr id="57" name="円弧 56"/>
            <p:cNvSpPr/>
            <p:nvPr/>
          </p:nvSpPr>
          <p:spPr>
            <a:xfrm>
              <a:off x="5717400" y="6082972"/>
              <a:ext cx="163243" cy="167151"/>
            </a:xfrm>
            <a:prstGeom prst="arc">
              <a:avLst>
                <a:gd name="adj1" fmla="val 16200000"/>
                <a:gd name="adj2" fmla="val 5443276"/>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円弧 57"/>
            <p:cNvSpPr/>
            <p:nvPr/>
          </p:nvSpPr>
          <p:spPr>
            <a:xfrm flipH="1">
              <a:off x="5653900" y="6082972"/>
              <a:ext cx="163243" cy="167151"/>
            </a:xfrm>
            <a:prstGeom prst="arc">
              <a:avLst>
                <a:gd name="adj1" fmla="val 16200000"/>
                <a:gd name="adj2" fmla="val 5443276"/>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59" name="直線コネクタ 58"/>
            <p:cNvCxnSpPr>
              <a:endCxn id="57" idx="0"/>
            </p:cNvCxnSpPr>
            <p:nvPr/>
          </p:nvCxnSpPr>
          <p:spPr>
            <a:xfrm>
              <a:off x="5735522" y="6082972"/>
              <a:ext cx="63499"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5735522" y="6248072"/>
              <a:ext cx="63499"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61" name="直線コネクタ 60"/>
          <p:cNvCxnSpPr/>
          <p:nvPr/>
        </p:nvCxnSpPr>
        <p:spPr>
          <a:xfrm rot="5400000">
            <a:off x="6396380" y="6030481"/>
            <a:ext cx="136955" cy="235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2" name="テキスト ボックス 51"/>
          <p:cNvSpPr txBox="1">
            <a:spLocks noChangeArrowheads="1"/>
          </p:cNvSpPr>
          <p:nvPr/>
        </p:nvSpPr>
        <p:spPr bwMode="auto">
          <a:xfrm>
            <a:off x="3510018" y="5385149"/>
            <a:ext cx="1216471" cy="369332"/>
          </a:xfrm>
          <a:prstGeom prst="rect">
            <a:avLst/>
          </a:prstGeom>
          <a:noFill/>
          <a:ln w="9525">
            <a:noFill/>
            <a:miter lim="800000"/>
            <a:headEnd/>
            <a:tailEnd/>
          </a:ln>
        </p:spPr>
        <p:txBody>
          <a:bodyPr wrap="square">
            <a:spAutoFit/>
          </a:bodyPr>
          <a:lstStyle/>
          <a:p>
            <a:r>
              <a:rPr lang="en-US" altLang="ja-JP" dirty="0" smtClean="0">
                <a:cs typeface="Helvetica Neue"/>
              </a:rPr>
              <a:t>DR tunnel</a:t>
            </a:r>
            <a:endParaRPr lang="en-US" altLang="ja-JP" dirty="0">
              <a:cs typeface="Helvetica Neue"/>
            </a:endParaRPr>
          </a:p>
        </p:txBody>
      </p:sp>
      <p:cxnSp>
        <p:nvCxnSpPr>
          <p:cNvPr id="63" name="直線矢印コネクタ 62"/>
          <p:cNvCxnSpPr>
            <a:cxnSpLocks noChangeShapeType="1"/>
          </p:cNvCxnSpPr>
          <p:nvPr/>
        </p:nvCxnSpPr>
        <p:spPr bwMode="auto">
          <a:xfrm flipH="1" flipV="1">
            <a:off x="3510018" y="1048728"/>
            <a:ext cx="385700" cy="134542"/>
          </a:xfrm>
          <a:prstGeom prst="straightConnector1">
            <a:avLst/>
          </a:prstGeom>
          <a:noFill/>
          <a:ln w="38100">
            <a:solidFill>
              <a:srgbClr val="FF0000"/>
            </a:solidFill>
            <a:round/>
            <a:headEnd/>
            <a:tailEnd type="arrow" w="med" len="med"/>
          </a:ln>
          <a:effectLst>
            <a:outerShdw blurRad="40000" dist="20000" dir="5400000" rotWithShape="0">
              <a:srgbClr val="000000">
                <a:alpha val="37999"/>
              </a:srgbClr>
            </a:outerShdw>
          </a:effectLst>
        </p:spPr>
      </p:cxnSp>
      <p:sp>
        <p:nvSpPr>
          <p:cNvPr id="64" name="テキスト ボックス 48"/>
          <p:cNvSpPr txBox="1">
            <a:spLocks noChangeArrowheads="1"/>
          </p:cNvSpPr>
          <p:nvPr/>
        </p:nvSpPr>
        <p:spPr bwMode="auto">
          <a:xfrm>
            <a:off x="6131737" y="4632414"/>
            <a:ext cx="2963743" cy="307777"/>
          </a:xfrm>
          <a:prstGeom prst="rect">
            <a:avLst/>
          </a:prstGeom>
          <a:noFill/>
          <a:ln w="9525">
            <a:noFill/>
            <a:miter lim="800000"/>
            <a:headEnd/>
            <a:tailEnd/>
          </a:ln>
        </p:spPr>
        <p:txBody>
          <a:bodyPr wrap="square">
            <a:spAutoFit/>
          </a:bodyPr>
          <a:lstStyle/>
          <a:p>
            <a:r>
              <a:rPr lang="en-US" altLang="ja-JP" sz="1400" dirty="0" smtClean="0">
                <a:cs typeface="Helvetica Neue"/>
              </a:rPr>
              <a:t>Improve monitors and control system</a:t>
            </a:r>
            <a:endParaRPr lang="en-US" altLang="ja-JP" sz="1400" dirty="0">
              <a:cs typeface="Helvetica Neue"/>
            </a:endParaRPr>
          </a:p>
        </p:txBody>
      </p:sp>
      <p:sp>
        <p:nvSpPr>
          <p:cNvPr id="65" name="テキスト ボックス 64"/>
          <p:cNvSpPr txBox="1"/>
          <p:nvPr/>
        </p:nvSpPr>
        <p:spPr>
          <a:xfrm>
            <a:off x="7835264" y="5339546"/>
            <a:ext cx="1341483" cy="523220"/>
          </a:xfrm>
          <a:prstGeom prst="rect">
            <a:avLst/>
          </a:prstGeom>
          <a:noFill/>
        </p:spPr>
        <p:txBody>
          <a:bodyPr wrap="none" rtlCol="0">
            <a:spAutoFit/>
          </a:bodyPr>
          <a:lstStyle/>
          <a:p>
            <a:r>
              <a:rPr kumimoji="1" lang="en-US" altLang="ja-JP" sz="1400" dirty="0" smtClean="0">
                <a:cs typeface="Helvetica Neue"/>
              </a:rPr>
              <a:t>Low </a:t>
            </a:r>
            <a:r>
              <a:rPr kumimoji="1" lang="en-US" altLang="ja-JP" sz="1400" dirty="0" err="1" smtClean="0">
                <a:cs typeface="Helvetica Neue"/>
              </a:rPr>
              <a:t>emittance</a:t>
            </a:r>
            <a:endParaRPr lang="en-US" altLang="ja-JP" sz="1400" dirty="0" smtClean="0">
              <a:cs typeface="Helvetica Neue"/>
            </a:endParaRPr>
          </a:p>
          <a:p>
            <a:r>
              <a:rPr kumimoji="1" lang="en-US" altLang="ja-JP" sz="1400" dirty="0" smtClean="0">
                <a:cs typeface="Helvetica Neue"/>
              </a:rPr>
              <a:t>RF electron gun</a:t>
            </a:r>
          </a:p>
        </p:txBody>
      </p:sp>
      <p:sp>
        <p:nvSpPr>
          <p:cNvPr id="66" name="テキスト ボックス 65"/>
          <p:cNvSpPr txBox="1"/>
          <p:nvPr/>
        </p:nvSpPr>
        <p:spPr>
          <a:xfrm>
            <a:off x="7198639" y="4114932"/>
            <a:ext cx="2031325" cy="523220"/>
          </a:xfrm>
          <a:prstGeom prst="rect">
            <a:avLst/>
          </a:prstGeom>
          <a:noFill/>
        </p:spPr>
        <p:txBody>
          <a:bodyPr wrap="none" rtlCol="0">
            <a:spAutoFit/>
          </a:bodyPr>
          <a:lstStyle/>
          <a:p>
            <a:r>
              <a:rPr kumimoji="1" lang="en-US" altLang="ja-JP" sz="1400" dirty="0" smtClean="0">
                <a:cs typeface="Helvetica Neue"/>
              </a:rPr>
              <a:t>Reinforce RF systems for</a:t>
            </a:r>
          </a:p>
          <a:p>
            <a:r>
              <a:rPr lang="en-US" altLang="ja-JP" sz="1400" dirty="0" smtClean="0">
                <a:cs typeface="Helvetica Neue"/>
              </a:rPr>
              <a:t>higher beam currents</a:t>
            </a:r>
            <a:endParaRPr kumimoji="1" lang="en-US" altLang="ja-JP" sz="1400" dirty="0" smtClean="0">
              <a:cs typeface="Helvetica Neue"/>
            </a:endParaRPr>
          </a:p>
        </p:txBody>
      </p:sp>
      <p:pic>
        <p:nvPicPr>
          <p:cNvPr id="67" name="Picture 5" descr="C:\Users\tobiyama\Pictures\camera\2010_02_26B\IMGP1403.jp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417761" y="4193659"/>
            <a:ext cx="755471" cy="504273"/>
          </a:xfrm>
          <a:prstGeom prst="rect">
            <a:avLst/>
          </a:prstGeom>
          <a:noFill/>
          <a:ln w="9525">
            <a:noFill/>
            <a:miter lim="800000"/>
            <a:headEnd/>
            <a:tailEnd/>
          </a:ln>
        </p:spPr>
      </p:pic>
      <p:cxnSp>
        <p:nvCxnSpPr>
          <p:cNvPr id="68" name="直線コネクタ 67"/>
          <p:cNvCxnSpPr/>
          <p:nvPr/>
        </p:nvCxnSpPr>
        <p:spPr>
          <a:xfrm rot="10800000">
            <a:off x="4646862" y="4848473"/>
            <a:ext cx="580494" cy="41196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rot="5400000">
            <a:off x="4084965" y="4890100"/>
            <a:ext cx="271504" cy="25264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rot="10800000" flipH="1" flipV="1">
            <a:off x="4388421" y="4835631"/>
            <a:ext cx="306870" cy="3340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1" name="円弧 70"/>
          <p:cNvSpPr/>
          <p:nvPr/>
        </p:nvSpPr>
        <p:spPr>
          <a:xfrm>
            <a:off x="4167648" y="4763632"/>
            <a:ext cx="433081" cy="404427"/>
          </a:xfrm>
          <a:prstGeom prst="arc">
            <a:avLst/>
          </a:prstGeom>
          <a:ln>
            <a:solidFill>
              <a:srgbClr val="008000"/>
            </a:solidFill>
          </a:ln>
          <a:scene3d>
            <a:camera prst="orthographicFront">
              <a:rot lat="0" lon="0" rev="30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72" name="直線矢印コネクタ 71"/>
          <p:cNvCxnSpPr/>
          <p:nvPr/>
        </p:nvCxnSpPr>
        <p:spPr>
          <a:xfrm flipV="1">
            <a:off x="5436771" y="6255754"/>
            <a:ext cx="694966" cy="96794"/>
          </a:xfrm>
          <a:prstGeom prst="straightConnector1">
            <a:avLst/>
          </a:prstGeom>
          <a:ln w="127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73" name="Picture 27"/>
          <p:cNvPicPr>
            <a:picLocks noChangeAspect="1" noChangeArrowheads="1"/>
          </p:cNvPicPr>
          <p:nvPr/>
        </p:nvPicPr>
        <p:blipFill>
          <a:blip r:embed="rId16"/>
          <a:srcRect/>
          <a:stretch>
            <a:fillRect/>
          </a:stretch>
        </p:blipFill>
        <p:spPr bwMode="auto">
          <a:xfrm>
            <a:off x="3573859" y="3729675"/>
            <a:ext cx="2076302" cy="543472"/>
          </a:xfrm>
          <a:prstGeom prst="rect">
            <a:avLst/>
          </a:prstGeom>
          <a:noFill/>
          <a:ln w="12700">
            <a:noFill/>
            <a:miter lim="800000"/>
            <a:headEnd/>
            <a:tailEnd/>
          </a:ln>
        </p:spPr>
      </p:pic>
      <p:sp>
        <p:nvSpPr>
          <p:cNvPr id="74" name="Oval 28"/>
          <p:cNvSpPr>
            <a:spLocks/>
          </p:cNvSpPr>
          <p:nvPr/>
        </p:nvSpPr>
        <p:spPr bwMode="auto">
          <a:xfrm>
            <a:off x="4726489" y="3693131"/>
            <a:ext cx="578329" cy="616244"/>
          </a:xfrm>
          <a:prstGeom prst="ellipse">
            <a:avLst/>
          </a:prstGeom>
          <a:noFill/>
          <a:ln w="31750" cap="flat" cmpd="sng" algn="ctr">
            <a:solidFill>
              <a:srgbClr val="008000"/>
            </a:solidFill>
            <a:prstDash val="sysDash"/>
            <a:round/>
            <a:headEnd type="none" w="med" len="med"/>
            <a:tailEnd type="none" w="med" len="med"/>
          </a:ln>
        </p:spPr>
        <p:txBody>
          <a:bodyPr lIns="0" tIns="0" rIns="0" bIns="0">
            <a:prstTxWarp prst="textNoShape">
              <a:avLst/>
            </a:prstTxWarp>
          </a:bodyPr>
          <a:lstStyle/>
          <a:p>
            <a:endParaRPr lang="ja-JP" altLang="en-US"/>
          </a:p>
        </p:txBody>
      </p:sp>
      <p:cxnSp>
        <p:nvCxnSpPr>
          <p:cNvPr id="75" name="直線矢印コネクタ 74"/>
          <p:cNvCxnSpPr>
            <a:cxnSpLocks noChangeShapeType="1"/>
          </p:cNvCxnSpPr>
          <p:nvPr/>
        </p:nvCxnSpPr>
        <p:spPr bwMode="auto">
          <a:xfrm rot="16200000" flipH="1">
            <a:off x="6105274" y="1967990"/>
            <a:ext cx="369139" cy="233756"/>
          </a:xfrm>
          <a:prstGeom prst="straightConnector1">
            <a:avLst/>
          </a:prstGeom>
          <a:noFill/>
          <a:ln w="25400" cap="flat" cmpd="sng" algn="ctr">
            <a:solidFill>
              <a:srgbClr val="0000FF"/>
            </a:solidFill>
            <a:prstDash val="solid"/>
            <a:round/>
            <a:headEnd type="none" w="med" len="med"/>
            <a:tailEnd type="arrow" w="med" len="med"/>
          </a:ln>
          <a:effectLst>
            <a:outerShdw blurRad="40000" dist="20000" dir="5400000" rotWithShape="0">
              <a:srgbClr val="000000">
                <a:alpha val="37999"/>
              </a:srgbClr>
            </a:outerShdw>
          </a:effectLst>
        </p:spPr>
      </p:cxnSp>
      <p:sp>
        <p:nvSpPr>
          <p:cNvPr id="5" name="TextBox 4"/>
          <p:cNvSpPr txBox="1"/>
          <p:nvPr/>
        </p:nvSpPr>
        <p:spPr>
          <a:xfrm>
            <a:off x="1687396" y="67109"/>
            <a:ext cx="3612337" cy="707886"/>
          </a:xfrm>
          <a:prstGeom prst="rect">
            <a:avLst/>
          </a:prstGeom>
          <a:noFill/>
        </p:spPr>
        <p:txBody>
          <a:bodyPr wrap="square" rtlCol="0">
            <a:spAutoFit/>
          </a:bodyPr>
          <a:lstStyle/>
          <a:p>
            <a:r>
              <a:rPr lang="en-US" sz="2000" u="sng" dirty="0" smtClean="0">
                <a:solidFill>
                  <a:srgbClr val="FF0000"/>
                </a:solidFill>
              </a:rPr>
              <a:t>2016: Basic hardware </a:t>
            </a:r>
            <a:r>
              <a:rPr lang="en-US" sz="2000" u="sng" dirty="0" smtClean="0"/>
              <a:t>(except final focus)</a:t>
            </a:r>
            <a:r>
              <a:rPr lang="en-US" sz="2000" u="sng" dirty="0" smtClean="0">
                <a:solidFill>
                  <a:srgbClr val="FF0000"/>
                </a:solidFill>
              </a:rPr>
              <a:t> now in place</a:t>
            </a:r>
            <a:endParaRPr lang="en-US" sz="2000" u="sng" dirty="0">
              <a:solidFill>
                <a:srgbClr val="FF0000"/>
              </a:solidFill>
            </a:endParaRPr>
          </a:p>
        </p:txBody>
      </p:sp>
    </p:spTree>
    <p:extLst>
      <p:ext uri="{BB962C8B-B14F-4D97-AF65-F5344CB8AC3E}">
        <p14:creationId xmlns:p14="http://schemas.microsoft.com/office/powerpoint/2010/main" val="48672183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グループ化 13"/>
          <p:cNvGrpSpPr>
            <a:grpSpLocks/>
          </p:cNvGrpSpPr>
          <p:nvPr/>
        </p:nvGrpSpPr>
        <p:grpSpPr bwMode="auto">
          <a:xfrm>
            <a:off x="34925" y="908050"/>
            <a:ext cx="9145588" cy="5905500"/>
            <a:chOff x="36104" y="391611"/>
            <a:chExt cx="9143822" cy="5905244"/>
          </a:xfrm>
        </p:grpSpPr>
        <p:pic>
          <p:nvPicPr>
            <p:cNvPr id="13209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751911"/>
              <a:ext cx="7848872" cy="554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p:cNvCxnSpPr/>
            <p:nvPr/>
          </p:nvCxnSpPr>
          <p:spPr>
            <a:xfrm>
              <a:off x="540832" y="2348914"/>
              <a:ext cx="2199850" cy="519089"/>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2101" name="テキスト ボックス 7"/>
            <p:cNvSpPr txBox="1">
              <a:spLocks noChangeArrowheads="1"/>
            </p:cNvSpPr>
            <p:nvPr/>
          </p:nvSpPr>
          <p:spPr bwMode="auto">
            <a:xfrm>
              <a:off x="36104" y="2552002"/>
              <a:ext cx="1981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a:solidFill>
                    <a:srgbClr val="0000FF"/>
                  </a:solidFill>
                  <a:latin typeface="Calibri" charset="0"/>
                  <a:ea typeface="MS PGothic" charset="0"/>
                  <a:cs typeface="MS PGothic" charset="0"/>
                </a:rPr>
                <a:t>electron</a:t>
              </a:r>
              <a:r>
                <a:rPr kumimoji="1" lang="sl-SI" altLang="ja-JP" sz="1800">
                  <a:solidFill>
                    <a:srgbClr val="0000FF"/>
                  </a:solidFill>
                  <a:latin typeface="Calibri" charset="0"/>
                  <a:ea typeface="MS PGothic" charset="0"/>
                  <a:cs typeface="MS PGothic" charset="0"/>
                </a:rPr>
                <a:t>s</a:t>
              </a:r>
              <a:r>
                <a:rPr kumimoji="1" lang="en-US" altLang="ja-JP" sz="1800">
                  <a:solidFill>
                    <a:srgbClr val="0000FF"/>
                  </a:solidFill>
                  <a:latin typeface="Calibri" charset="0"/>
                  <a:ea typeface="MS PGothic" charset="0"/>
                  <a:cs typeface="MS PGothic" charset="0"/>
                </a:rPr>
                <a:t>  (7GeV)</a:t>
              </a:r>
              <a:endParaRPr kumimoji="1" lang="ja-JP" altLang="en-US" sz="1800">
                <a:solidFill>
                  <a:srgbClr val="0000FF"/>
                </a:solidFill>
                <a:latin typeface="Calibri" charset="0"/>
                <a:ea typeface="MS PGothic" charset="0"/>
                <a:cs typeface="MS PGothic" charset="0"/>
              </a:endParaRPr>
            </a:p>
          </p:txBody>
        </p:sp>
        <p:cxnSp>
          <p:nvCxnSpPr>
            <p:cNvPr id="9" name="直線矢印コネクタ 8"/>
            <p:cNvCxnSpPr/>
            <p:nvPr/>
          </p:nvCxnSpPr>
          <p:spPr>
            <a:xfrm>
              <a:off x="6892780" y="3882373"/>
              <a:ext cx="1604653" cy="411144"/>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2103" name="テキスト ボックス 9"/>
            <p:cNvSpPr txBox="1">
              <a:spLocks noChangeArrowheads="1"/>
            </p:cNvSpPr>
            <p:nvPr/>
          </p:nvSpPr>
          <p:spPr bwMode="auto">
            <a:xfrm>
              <a:off x="6893184" y="4365104"/>
              <a:ext cx="1783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dirty="0">
                  <a:solidFill>
                    <a:srgbClr val="FF0000"/>
                  </a:solidFill>
                  <a:latin typeface="Calibri" charset="0"/>
                  <a:ea typeface="MS PGothic" charset="0"/>
                  <a:cs typeface="MS PGothic" charset="0"/>
                </a:rPr>
                <a:t>positron</a:t>
              </a:r>
              <a:r>
                <a:rPr kumimoji="1" lang="sl-SI" altLang="ja-JP" sz="1800" dirty="0">
                  <a:solidFill>
                    <a:srgbClr val="FF0000"/>
                  </a:solidFill>
                  <a:latin typeface="Calibri" charset="0"/>
                  <a:ea typeface="MS PGothic" charset="0"/>
                  <a:cs typeface="MS PGothic" charset="0"/>
                </a:rPr>
                <a:t>s</a:t>
              </a:r>
              <a:r>
                <a:rPr kumimoji="1" lang="en-US" altLang="ja-JP" sz="1800" dirty="0">
                  <a:solidFill>
                    <a:srgbClr val="FF0000"/>
                  </a:solidFill>
                  <a:latin typeface="Calibri" charset="0"/>
                  <a:ea typeface="MS PGothic" charset="0"/>
                  <a:cs typeface="MS PGothic" charset="0"/>
                </a:rPr>
                <a:t> (4GeV)</a:t>
              </a:r>
              <a:endParaRPr kumimoji="1" lang="ja-JP" altLang="en-US" sz="1800" dirty="0">
                <a:solidFill>
                  <a:srgbClr val="FF0000"/>
                </a:solidFill>
                <a:latin typeface="Calibri" charset="0"/>
                <a:ea typeface="MS PGothic" charset="0"/>
                <a:cs typeface="MS PGothic" charset="0"/>
              </a:endParaRPr>
            </a:p>
          </p:txBody>
        </p:sp>
        <p:sp>
          <p:nvSpPr>
            <p:cNvPr id="13" name="角丸四角形吹き出し 12"/>
            <p:cNvSpPr/>
            <p:nvPr/>
          </p:nvSpPr>
          <p:spPr>
            <a:xfrm>
              <a:off x="5364313" y="391611"/>
              <a:ext cx="3815613" cy="863563"/>
            </a:xfrm>
            <a:prstGeom prst="wedgeRoundRectCallout">
              <a:avLst>
                <a:gd name="adj1" fmla="val -37974"/>
                <a:gd name="adj2" fmla="val 6360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u="sng" dirty="0">
                  <a:solidFill>
                    <a:schemeClr val="tx1"/>
                  </a:solidFill>
                </a:rPr>
                <a:t>KL and </a:t>
              </a:r>
              <a:r>
                <a:rPr kumimoji="1" lang="en-US" altLang="ja-JP" sz="1600" u="sng" dirty="0" err="1">
                  <a:solidFill>
                    <a:schemeClr val="tx1"/>
                  </a:solidFill>
                </a:rPr>
                <a:t>muon</a:t>
              </a:r>
              <a:r>
                <a:rPr kumimoji="1" lang="en-US" altLang="ja-JP" sz="1600" u="sng" dirty="0">
                  <a:solidFill>
                    <a:schemeClr val="tx1"/>
                  </a:solidFill>
                </a:rPr>
                <a:t> detector:</a:t>
              </a:r>
            </a:p>
            <a:p>
              <a:pPr>
                <a:defRPr/>
              </a:pPr>
              <a:r>
                <a:rPr kumimoji="1" lang="en-US" altLang="ja-JP" sz="1400" dirty="0">
                  <a:solidFill>
                    <a:srgbClr val="000000"/>
                  </a:solidFill>
                </a:rPr>
                <a:t>Resistive Plate Counter (</a:t>
              </a:r>
              <a:r>
                <a:rPr lang="en-US" altLang="ja-JP" sz="1400" dirty="0"/>
                <a:t>barrel outer layers</a:t>
              </a:r>
              <a:r>
                <a:rPr kumimoji="1" lang="en-US" altLang="ja-JP" sz="1400" dirty="0">
                  <a:solidFill>
                    <a:srgbClr val="000000"/>
                  </a:solidFill>
                </a:rPr>
                <a:t>)</a:t>
              </a:r>
            </a:p>
            <a:p>
              <a:pPr>
                <a:defRPr/>
              </a:pPr>
              <a:r>
                <a:rPr kumimoji="1" lang="en-US" altLang="ja-JP" sz="1400" dirty="0">
                  <a:solidFill>
                    <a:srgbClr val="000000"/>
                  </a:solidFill>
                </a:rPr>
                <a:t>Scintillator + WLSF + MPPC (end-caps</a:t>
              </a:r>
              <a:r>
                <a:rPr lang="en-US" altLang="ja-JP" sz="1400" dirty="0"/>
                <a:t> , inner 2 barrel layers</a:t>
              </a:r>
              <a:r>
                <a:rPr kumimoji="1" lang="en-US" altLang="ja-JP" sz="1400" dirty="0">
                  <a:solidFill>
                    <a:srgbClr val="000000"/>
                  </a:solidFill>
                </a:rPr>
                <a:t>)</a:t>
              </a:r>
              <a:endParaRPr kumimoji="1" lang="ja-JP" altLang="en-US" sz="1400" dirty="0">
                <a:solidFill>
                  <a:srgbClr val="000000"/>
                </a:solidFill>
              </a:endParaRPr>
            </a:p>
          </p:txBody>
        </p:sp>
        <p:sp>
          <p:nvSpPr>
            <p:cNvPr id="15" name="角丸四角形吹き出し 14"/>
            <p:cNvSpPr/>
            <p:nvPr/>
          </p:nvSpPr>
          <p:spPr>
            <a:xfrm>
              <a:off x="5580171" y="2248905"/>
              <a:ext cx="3491826" cy="823877"/>
            </a:xfrm>
            <a:prstGeom prst="wedgeRoundRectCallout">
              <a:avLst>
                <a:gd name="adj1" fmla="val -79046"/>
                <a:gd name="adj2" fmla="val 2674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u="sng" dirty="0">
                  <a:solidFill>
                    <a:schemeClr val="tx1"/>
                  </a:solidFill>
                </a:rPr>
                <a:t>Particle Identification </a:t>
              </a:r>
            </a:p>
            <a:p>
              <a:pPr fontAlgn="auto">
                <a:spcBef>
                  <a:spcPts val="0"/>
                </a:spcBef>
                <a:spcAft>
                  <a:spcPts val="0"/>
                </a:spcAft>
                <a:defRPr/>
              </a:pPr>
              <a:r>
                <a:rPr kumimoji="1" lang="en-US" altLang="ja-JP" sz="1400" dirty="0">
                  <a:solidFill>
                    <a:prstClr val="black"/>
                  </a:solidFill>
                </a:rPr>
                <a:t>Time-of-Propagation counter (barrel)</a:t>
              </a:r>
            </a:p>
            <a:p>
              <a:pPr fontAlgn="auto">
                <a:spcBef>
                  <a:spcPts val="0"/>
                </a:spcBef>
                <a:spcAft>
                  <a:spcPts val="0"/>
                </a:spcAft>
                <a:defRPr/>
              </a:pPr>
              <a:r>
                <a:rPr kumimoji="1" lang="en-US" altLang="ja-JP" sz="1400" dirty="0">
                  <a:solidFill>
                    <a:prstClr val="black"/>
                  </a:solidFill>
                </a:rPr>
                <a:t>Prox. focusing Aerogel RICH (fwd)</a:t>
              </a:r>
            </a:p>
          </p:txBody>
        </p:sp>
        <p:sp>
          <p:nvSpPr>
            <p:cNvPr id="16" name="角丸四角形吹き出し 15"/>
            <p:cNvSpPr/>
            <p:nvPr/>
          </p:nvSpPr>
          <p:spPr>
            <a:xfrm>
              <a:off x="828114" y="4734823"/>
              <a:ext cx="3407704" cy="854038"/>
            </a:xfrm>
            <a:prstGeom prst="wedgeRoundRectCallout">
              <a:avLst>
                <a:gd name="adj1" fmla="val 47309"/>
                <a:gd name="adj2" fmla="val -19229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srgbClr val="000000"/>
                  </a:solidFill>
                </a:rPr>
                <a:t>Central Drift Chamber</a:t>
              </a:r>
            </a:p>
            <a:p>
              <a:pPr>
                <a:defRPr/>
              </a:pPr>
              <a:r>
                <a:rPr lang="en-US" altLang="ja-JP" sz="1400" dirty="0">
                  <a:solidFill>
                    <a:srgbClr val="000000"/>
                  </a:solidFill>
                  <a:ea typeface="ヒラギノ角ゴ ProN W3" charset="-128"/>
                  <a:sym typeface="Optima" charset="0"/>
                </a:rPr>
                <a:t>He(50%):C</a:t>
              </a:r>
              <a:r>
                <a:rPr lang="en-US" altLang="ja-JP" sz="1400" baseline="-6000" dirty="0">
                  <a:solidFill>
                    <a:srgbClr val="000000"/>
                  </a:solidFill>
                  <a:ea typeface="ヒラギノ角ゴ ProN W3" charset="-128"/>
                  <a:sym typeface="Optima" charset="0"/>
                </a:rPr>
                <a:t>2</a:t>
              </a:r>
              <a:r>
                <a:rPr lang="en-US" altLang="ja-JP" sz="1400" dirty="0">
                  <a:solidFill>
                    <a:srgbClr val="000000"/>
                  </a:solidFill>
                  <a:ea typeface="ヒラギノ角ゴ ProN W3" charset="-128"/>
                  <a:sym typeface="Optima" charset="0"/>
                </a:rPr>
                <a:t>H</a:t>
              </a:r>
              <a:r>
                <a:rPr lang="en-US" altLang="ja-JP" sz="1400" baseline="-6000" dirty="0">
                  <a:solidFill>
                    <a:srgbClr val="000000"/>
                  </a:solidFill>
                  <a:ea typeface="ヒラギノ角ゴ ProN W3" charset="-128"/>
                  <a:sym typeface="Optima" charset="0"/>
                </a:rPr>
                <a:t>6</a:t>
              </a:r>
              <a:r>
                <a:rPr lang="en-US" altLang="ja-JP" sz="1400" dirty="0">
                  <a:solidFill>
                    <a:srgbClr val="000000"/>
                  </a:solidFill>
                  <a:ea typeface="ヒラギノ角ゴ ProN W3" charset="-128"/>
                  <a:sym typeface="Optima" charset="0"/>
                </a:rPr>
                <a:t>(50%)</a:t>
              </a:r>
              <a:r>
                <a:rPr kumimoji="1" lang="en-US" altLang="ja-JP" sz="1400" dirty="0">
                  <a:solidFill>
                    <a:srgbClr val="000000"/>
                  </a:solidFill>
                </a:rPr>
                <a:t>, </a:t>
              </a:r>
              <a:r>
                <a:rPr kumimoji="1" lang="sl-SI" altLang="ja-JP" sz="1400" dirty="0">
                  <a:solidFill>
                    <a:srgbClr val="000000"/>
                  </a:solidFill>
                </a:rPr>
                <a:t>s</a:t>
              </a:r>
              <a:r>
                <a:rPr kumimoji="1" lang="en-US" altLang="ja-JP" sz="1400" dirty="0">
                  <a:solidFill>
                    <a:srgbClr val="000000"/>
                  </a:solidFill>
                </a:rPr>
                <a:t>mall cells, long lever arm,  fast electronics</a:t>
              </a:r>
            </a:p>
          </p:txBody>
        </p:sp>
        <p:sp>
          <p:nvSpPr>
            <p:cNvPr id="17" name="角丸四角形吹き出し 16"/>
            <p:cNvSpPr/>
            <p:nvPr/>
          </p:nvSpPr>
          <p:spPr>
            <a:xfrm>
              <a:off x="180539" y="1232950"/>
              <a:ext cx="3887036" cy="896899"/>
            </a:xfrm>
            <a:prstGeom prst="wedgeRoundRectCallout">
              <a:avLst>
                <a:gd name="adj1" fmla="val 30213"/>
                <a:gd name="adj2" fmla="val 7879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EM Calorimeter:</a:t>
              </a:r>
            </a:p>
            <a:p>
              <a:pPr fontAlgn="auto">
                <a:spcBef>
                  <a:spcPts val="0"/>
                </a:spcBef>
                <a:spcAft>
                  <a:spcPts val="0"/>
                </a:spcAft>
                <a:defRPr/>
              </a:pPr>
              <a:r>
                <a:rPr kumimoji="1" lang="en-US" altLang="ja-JP" sz="1400" dirty="0">
                  <a:solidFill>
                    <a:prstClr val="black"/>
                  </a:solidFill>
                </a:rPr>
                <a:t>CsI(Tl), waveform sampling (barrel)</a:t>
              </a:r>
            </a:p>
            <a:p>
              <a:pPr fontAlgn="auto">
                <a:spcBef>
                  <a:spcPts val="0"/>
                </a:spcBef>
                <a:spcAft>
                  <a:spcPts val="0"/>
                </a:spcAft>
                <a:defRPr/>
              </a:pPr>
              <a:r>
                <a:rPr kumimoji="1" lang="en-US" altLang="ja-JP" sz="1400" dirty="0">
                  <a:solidFill>
                    <a:prstClr val="black"/>
                  </a:solidFill>
                </a:rPr>
                <a:t>Pure CsI + waveform sampling (end-caps)</a:t>
              </a:r>
            </a:p>
          </p:txBody>
        </p:sp>
        <p:sp>
          <p:nvSpPr>
            <p:cNvPr id="18" name="角丸四角形吹き出し 17"/>
            <p:cNvSpPr/>
            <p:nvPr/>
          </p:nvSpPr>
          <p:spPr>
            <a:xfrm>
              <a:off x="56738" y="3849036"/>
              <a:ext cx="3031540" cy="647672"/>
            </a:xfrm>
            <a:prstGeom prst="wedgeRoundRectCallout">
              <a:avLst>
                <a:gd name="adj1" fmla="val 78119"/>
                <a:gd name="adj2" fmla="val -15488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srgbClr val="FF0000"/>
                  </a:solidFill>
                </a:rPr>
                <a:t>Vertex Detector</a:t>
              </a:r>
            </a:p>
            <a:p>
              <a:pPr fontAlgn="auto">
                <a:spcBef>
                  <a:spcPts val="0"/>
                </a:spcBef>
                <a:spcAft>
                  <a:spcPts val="0"/>
                </a:spcAft>
                <a:defRPr/>
              </a:pPr>
              <a:r>
                <a:rPr kumimoji="1" lang="en-US" altLang="ja-JP" sz="1400" dirty="0">
                  <a:solidFill>
                    <a:prstClr val="black"/>
                  </a:solidFill>
                </a:rPr>
                <a:t>2 layers </a:t>
              </a:r>
              <a:r>
                <a:rPr kumimoji="1" lang="en-US" altLang="ja-JP" sz="1400" dirty="0">
                  <a:solidFill>
                    <a:srgbClr val="FF0000"/>
                  </a:solidFill>
                </a:rPr>
                <a:t>DEPFET</a:t>
              </a:r>
              <a:r>
                <a:rPr kumimoji="1" lang="en-US" altLang="ja-JP" sz="1400" dirty="0">
                  <a:solidFill>
                    <a:prstClr val="black"/>
                  </a:solidFill>
                </a:rPr>
                <a:t> + 4 layers DSSD</a:t>
              </a:r>
            </a:p>
          </p:txBody>
        </p:sp>
        <p:sp>
          <p:nvSpPr>
            <p:cNvPr id="19" name="角丸四角形吹き出し 18"/>
            <p:cNvSpPr/>
            <p:nvPr/>
          </p:nvSpPr>
          <p:spPr>
            <a:xfrm>
              <a:off x="56738" y="3171204"/>
              <a:ext cx="2283971" cy="647672"/>
            </a:xfrm>
            <a:prstGeom prst="wedgeRoundRectCallout">
              <a:avLst>
                <a:gd name="adj1" fmla="val 116633"/>
                <a:gd name="adj2" fmla="val -59492"/>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Beryllium beam pipe</a:t>
              </a:r>
            </a:p>
            <a:p>
              <a:pPr fontAlgn="auto">
                <a:spcBef>
                  <a:spcPts val="0"/>
                </a:spcBef>
                <a:spcAft>
                  <a:spcPts val="0"/>
                </a:spcAft>
                <a:defRPr/>
              </a:pPr>
              <a:r>
                <a:rPr kumimoji="1" lang="en-US" altLang="ja-JP" sz="1400" dirty="0">
                  <a:solidFill>
                    <a:prstClr val="black"/>
                  </a:solidFill>
                </a:rPr>
                <a:t>2cm diameter</a:t>
              </a:r>
            </a:p>
          </p:txBody>
        </p:sp>
      </p:grpSp>
      <p:sp>
        <p:nvSpPr>
          <p:cNvPr id="2" name="Title 1"/>
          <p:cNvSpPr>
            <a:spLocks noGrp="1"/>
          </p:cNvSpPr>
          <p:nvPr>
            <p:ph type="title"/>
          </p:nvPr>
        </p:nvSpPr>
        <p:spPr>
          <a:xfrm>
            <a:off x="268288" y="198408"/>
            <a:ext cx="8229600" cy="576292"/>
          </a:xfrm>
        </p:spPr>
        <p:txBody>
          <a:bodyPr>
            <a:normAutofit fontScale="90000"/>
          </a:bodyPr>
          <a:lstStyle/>
          <a:p>
            <a:r>
              <a:rPr lang="en-US" dirty="0" smtClean="0">
                <a:latin typeface="+mn-lt"/>
              </a:rPr>
              <a:t>Belle II Detector</a:t>
            </a:r>
            <a:endParaRPr lang="en-US" dirty="0">
              <a:latin typeface="+mn-lt"/>
            </a:endParaRPr>
          </a:p>
        </p:txBody>
      </p:sp>
      <p:sp>
        <p:nvSpPr>
          <p:cNvPr id="3" name="Slide Number Placeholder 2"/>
          <p:cNvSpPr>
            <a:spLocks noGrp="1"/>
          </p:cNvSpPr>
          <p:nvPr>
            <p:ph type="sldNum" sz="quarter" idx="11"/>
          </p:nvPr>
        </p:nvSpPr>
        <p:spPr/>
        <p:txBody>
          <a:bodyPr/>
          <a:lstStyle/>
          <a:p>
            <a:pPr>
              <a:defRPr/>
            </a:pPr>
            <a:fld id="{26C485F6-F622-9D4E-98CB-D3BEE147E703}" type="slidenum">
              <a:rPr lang="en-US" smtClean="0"/>
              <a:pPr>
                <a:defRPr/>
              </a:pPr>
              <a:t>63</a:t>
            </a:fld>
            <a:endParaRPr lang="en-US"/>
          </a:p>
        </p:txBody>
      </p:sp>
      <p:sp>
        <p:nvSpPr>
          <p:cNvPr id="4" name="TextBox 3"/>
          <p:cNvSpPr txBox="1"/>
          <p:nvPr/>
        </p:nvSpPr>
        <p:spPr>
          <a:xfrm>
            <a:off x="87605" y="774700"/>
            <a:ext cx="2750080" cy="646331"/>
          </a:xfrm>
          <a:prstGeom prst="rect">
            <a:avLst/>
          </a:prstGeom>
          <a:noFill/>
        </p:spPr>
        <p:txBody>
          <a:bodyPr wrap="square" rtlCol="0">
            <a:spAutoFit/>
          </a:bodyPr>
          <a:lstStyle/>
          <a:p>
            <a:r>
              <a:rPr lang="en-US" u="sng" dirty="0" smtClean="0">
                <a:solidFill>
                  <a:srgbClr val="FF0000"/>
                </a:solidFill>
              </a:rPr>
              <a:t>BEAST </a:t>
            </a:r>
            <a:r>
              <a:rPr lang="en-US" u="sng" dirty="0" smtClean="0"/>
              <a:t>(Background commissioning detector)</a:t>
            </a:r>
            <a:endParaRPr lang="en-US" u="sng" dirty="0"/>
          </a:p>
        </p:txBody>
      </p:sp>
      <p:sp>
        <p:nvSpPr>
          <p:cNvPr id="6" name="TextBox 5"/>
          <p:cNvSpPr txBox="1"/>
          <p:nvPr/>
        </p:nvSpPr>
        <p:spPr>
          <a:xfrm>
            <a:off x="179388" y="12141"/>
            <a:ext cx="1837559" cy="646331"/>
          </a:xfrm>
          <a:prstGeom prst="rect">
            <a:avLst/>
          </a:prstGeom>
          <a:noFill/>
        </p:spPr>
        <p:txBody>
          <a:bodyPr wrap="square" rtlCol="0">
            <a:spAutoFit/>
          </a:bodyPr>
          <a:lstStyle/>
          <a:p>
            <a:r>
              <a:rPr lang="en-US" dirty="0" smtClean="0">
                <a:solidFill>
                  <a:srgbClr val="FF0000"/>
                </a:solidFill>
              </a:rPr>
              <a:t>German contribution </a:t>
            </a:r>
            <a:endParaRPr lang="en-US" dirty="0">
              <a:solidFill>
                <a:srgbClr val="FF0000"/>
              </a:solidFill>
            </a:endParaRPr>
          </a:p>
        </p:txBody>
      </p:sp>
    </p:spTree>
    <p:extLst>
      <p:ext uri="{BB962C8B-B14F-4D97-AF65-F5344CB8AC3E}">
        <p14:creationId xmlns:p14="http://schemas.microsoft.com/office/powerpoint/2010/main" val="272822021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81309"/>
            <a:ext cx="9144000" cy="1628862"/>
          </a:xfrm>
          <a:prstGeom prst="rect">
            <a:avLst/>
          </a:prstGeom>
        </p:spPr>
      </p:pic>
      <p:sp>
        <p:nvSpPr>
          <p:cNvPr id="6" name="TextBox 5"/>
          <p:cNvSpPr txBox="1"/>
          <p:nvPr/>
        </p:nvSpPr>
        <p:spPr>
          <a:xfrm>
            <a:off x="326112" y="598510"/>
            <a:ext cx="8611923" cy="830997"/>
          </a:xfrm>
          <a:prstGeom prst="rect">
            <a:avLst/>
          </a:prstGeom>
          <a:noFill/>
        </p:spPr>
        <p:txBody>
          <a:bodyPr wrap="square" rtlCol="0">
            <a:spAutoFit/>
          </a:bodyPr>
          <a:lstStyle/>
          <a:p>
            <a:r>
              <a:rPr lang="en-US" sz="2400" dirty="0" smtClean="0"/>
              <a:t> </a:t>
            </a:r>
            <a:r>
              <a:rPr lang="en-US" sz="2400" dirty="0"/>
              <a:t>A</a:t>
            </a:r>
            <a:r>
              <a:rPr lang="en-US" sz="2400" dirty="0" smtClean="0"/>
              <a:t> GEANT4 event display of a 2 </a:t>
            </a:r>
            <a:r>
              <a:rPr lang="en-US" sz="2400" dirty="0" err="1" smtClean="0"/>
              <a:t>GeV</a:t>
            </a:r>
            <a:r>
              <a:rPr lang="en-US" sz="2400" dirty="0" smtClean="0"/>
              <a:t> </a:t>
            </a:r>
            <a:r>
              <a:rPr lang="en-US" sz="2400" dirty="0" smtClean="0">
                <a:solidFill>
                  <a:srgbClr val="FF0000"/>
                </a:solidFill>
              </a:rPr>
              <a:t>pion </a:t>
            </a:r>
            <a:r>
              <a:rPr lang="en-US" sz="2400" dirty="0" smtClean="0"/>
              <a:t>and </a:t>
            </a:r>
            <a:r>
              <a:rPr lang="en-US" sz="2400" dirty="0" err="1" smtClean="0">
                <a:solidFill>
                  <a:srgbClr val="008000"/>
                </a:solidFill>
              </a:rPr>
              <a:t>kaon</a:t>
            </a:r>
            <a:r>
              <a:rPr lang="en-US" sz="2400" dirty="0" smtClean="0"/>
              <a:t>  interacting in a TOP quartz bar. </a:t>
            </a:r>
            <a:r>
              <a:rPr lang="en-US" sz="2000" dirty="0" smtClean="0"/>
              <a:t>(Japan, US, Slovenia, Italy)</a:t>
            </a:r>
            <a:endParaRPr lang="en-US" sz="2000" dirty="0"/>
          </a:p>
        </p:txBody>
      </p:sp>
      <p:sp>
        <p:nvSpPr>
          <p:cNvPr id="11" name="TextBox 10"/>
          <p:cNvSpPr txBox="1"/>
          <p:nvPr/>
        </p:nvSpPr>
        <p:spPr>
          <a:xfrm>
            <a:off x="3226789" y="1465903"/>
            <a:ext cx="1271345" cy="646331"/>
          </a:xfrm>
          <a:prstGeom prst="rect">
            <a:avLst/>
          </a:prstGeom>
          <a:noFill/>
        </p:spPr>
        <p:txBody>
          <a:bodyPr wrap="square" rtlCol="0">
            <a:spAutoFit/>
          </a:bodyPr>
          <a:lstStyle/>
          <a:p>
            <a:r>
              <a:rPr lang="en-US" dirty="0" smtClean="0"/>
              <a:t>Incoming track </a:t>
            </a:r>
            <a:endParaRPr lang="en-US" dirty="0"/>
          </a:p>
        </p:txBody>
      </p:sp>
      <p:pic>
        <p:nvPicPr>
          <p:cNvPr id="12" name="Picture 11"/>
          <p:cNvPicPr>
            <a:picLocks noChangeAspect="1"/>
          </p:cNvPicPr>
          <p:nvPr/>
        </p:nvPicPr>
        <p:blipFill>
          <a:blip r:embed="rId4"/>
          <a:stretch>
            <a:fillRect/>
          </a:stretch>
        </p:blipFill>
        <p:spPr>
          <a:xfrm>
            <a:off x="212828" y="3873549"/>
            <a:ext cx="3896360" cy="2722880"/>
          </a:xfrm>
          <a:prstGeom prst="rect">
            <a:avLst/>
          </a:prstGeom>
        </p:spPr>
      </p:pic>
      <p:sp>
        <p:nvSpPr>
          <p:cNvPr id="3" name="TextBox 2"/>
          <p:cNvSpPr txBox="1"/>
          <p:nvPr/>
        </p:nvSpPr>
        <p:spPr>
          <a:xfrm>
            <a:off x="1557364" y="13734"/>
            <a:ext cx="6258255" cy="584776"/>
          </a:xfrm>
          <a:prstGeom prst="rect">
            <a:avLst/>
          </a:prstGeom>
          <a:noFill/>
        </p:spPr>
        <p:txBody>
          <a:bodyPr wrap="square" rtlCol="0">
            <a:spAutoFit/>
          </a:bodyPr>
          <a:lstStyle/>
          <a:p>
            <a:r>
              <a:rPr lang="en-US" sz="3200" dirty="0" smtClean="0"/>
              <a:t>Barrel Particle Identification </a:t>
            </a:r>
            <a:endParaRPr lang="en-US" sz="3200" dirty="0"/>
          </a:p>
        </p:txBody>
      </p:sp>
      <p:sp>
        <p:nvSpPr>
          <p:cNvPr id="5" name="TextBox 4"/>
          <p:cNvSpPr txBox="1"/>
          <p:nvPr/>
        </p:nvSpPr>
        <p:spPr>
          <a:xfrm>
            <a:off x="212828" y="3308207"/>
            <a:ext cx="4473664" cy="523220"/>
          </a:xfrm>
          <a:prstGeom prst="rect">
            <a:avLst/>
          </a:prstGeom>
          <a:noFill/>
        </p:spPr>
        <p:txBody>
          <a:bodyPr wrap="square" rtlCol="0">
            <a:spAutoFit/>
          </a:bodyPr>
          <a:lstStyle/>
          <a:p>
            <a:r>
              <a:rPr lang="en-US" sz="2800" dirty="0" err="1" smtClean="0"/>
              <a:t>Vertexing</a:t>
            </a:r>
            <a:r>
              <a:rPr lang="en-US" sz="2800" dirty="0" smtClean="0"/>
              <a:t>/Inner Tracking</a:t>
            </a:r>
            <a:endParaRPr lang="en-US" sz="2800" dirty="0"/>
          </a:p>
        </p:txBody>
      </p:sp>
      <p:sp>
        <p:nvSpPr>
          <p:cNvPr id="7" name="Rectangle 6"/>
          <p:cNvSpPr/>
          <p:nvPr/>
        </p:nvSpPr>
        <p:spPr>
          <a:xfrm>
            <a:off x="4232840" y="3878043"/>
            <a:ext cx="4777965" cy="2585323"/>
          </a:xfrm>
          <a:prstGeom prst="rect">
            <a:avLst/>
          </a:prstGeom>
        </p:spPr>
        <p:txBody>
          <a:bodyPr wrap="square">
            <a:spAutoFit/>
          </a:bodyPr>
          <a:lstStyle/>
          <a:p>
            <a:r>
              <a:rPr lang="en-US" dirty="0" err="1"/>
              <a:t>Beampipe</a:t>
            </a:r>
            <a:r>
              <a:rPr lang="en-US" dirty="0"/>
              <a:t>       r= 10 mm</a:t>
            </a:r>
          </a:p>
          <a:p>
            <a:r>
              <a:rPr lang="en-US" dirty="0" smtClean="0"/>
              <a:t>DEPFET pixels (</a:t>
            </a:r>
            <a:r>
              <a:rPr lang="en-US" dirty="0" smtClean="0">
                <a:solidFill>
                  <a:srgbClr val="FF0000"/>
                </a:solidFill>
              </a:rPr>
              <a:t>Germany</a:t>
            </a:r>
            <a:r>
              <a:rPr lang="en-US" dirty="0" smtClean="0"/>
              <a:t>, Czech Republic, Spain…)</a:t>
            </a:r>
            <a:endParaRPr lang="en-US" dirty="0"/>
          </a:p>
          <a:p>
            <a:r>
              <a:rPr lang="en-US" dirty="0"/>
              <a:t>               Layer 1   r=14 mm</a:t>
            </a:r>
          </a:p>
          <a:p>
            <a:r>
              <a:rPr lang="en-US" dirty="0"/>
              <a:t>               Layer 2   r= 22 mm</a:t>
            </a:r>
          </a:p>
          <a:p>
            <a:r>
              <a:rPr lang="en-US" dirty="0"/>
              <a:t>DSSD (double sided silicon detectors)</a:t>
            </a:r>
          </a:p>
          <a:p>
            <a:r>
              <a:rPr lang="en-US" dirty="0"/>
              <a:t>               Layer 3   r=38 mm (Australia)</a:t>
            </a:r>
          </a:p>
          <a:p>
            <a:r>
              <a:rPr lang="en-US" dirty="0"/>
              <a:t>               Layer 4   r=80 mm (India)</a:t>
            </a:r>
          </a:p>
          <a:p>
            <a:r>
              <a:rPr lang="en-US" dirty="0"/>
              <a:t>               Layer 5   r=115 mm (Austria)</a:t>
            </a:r>
          </a:p>
          <a:p>
            <a:r>
              <a:rPr lang="en-US" dirty="0"/>
              <a:t>               Layer 6   r=140 mm (Japan)</a:t>
            </a:r>
          </a:p>
        </p:txBody>
      </p:sp>
      <p:sp>
        <p:nvSpPr>
          <p:cNvPr id="9" name="TextBox 8"/>
          <p:cNvSpPr txBox="1"/>
          <p:nvPr/>
        </p:nvSpPr>
        <p:spPr>
          <a:xfrm>
            <a:off x="7950153" y="4891122"/>
            <a:ext cx="1312380" cy="646331"/>
          </a:xfrm>
          <a:prstGeom prst="rect">
            <a:avLst/>
          </a:prstGeom>
          <a:noFill/>
        </p:spPr>
        <p:txBody>
          <a:bodyPr wrap="square" rtlCol="0">
            <a:spAutoFit/>
          </a:bodyPr>
          <a:lstStyle/>
          <a:p>
            <a:r>
              <a:rPr lang="en-US" dirty="0" smtClean="0"/>
              <a:t>FWD/BWD Italy</a:t>
            </a:r>
            <a:endParaRPr lang="en-US" dirty="0"/>
          </a:p>
        </p:txBody>
      </p:sp>
      <p:sp>
        <p:nvSpPr>
          <p:cNvPr id="10" name="TextBox 9"/>
          <p:cNvSpPr txBox="1"/>
          <p:nvPr/>
        </p:nvSpPr>
        <p:spPr>
          <a:xfrm>
            <a:off x="4366035" y="6458872"/>
            <a:ext cx="2255788" cy="369332"/>
          </a:xfrm>
          <a:prstGeom prst="rect">
            <a:avLst/>
          </a:prstGeom>
          <a:noFill/>
        </p:spPr>
        <p:txBody>
          <a:bodyPr wrap="square" rtlCol="0">
            <a:spAutoFit/>
          </a:bodyPr>
          <a:lstStyle/>
          <a:p>
            <a:r>
              <a:rPr lang="en-US" dirty="0" smtClean="0"/>
              <a:t>+Poland, Korea</a:t>
            </a:r>
            <a:endParaRPr lang="en-US" dirty="0"/>
          </a:p>
        </p:txBody>
      </p:sp>
      <p:sp>
        <p:nvSpPr>
          <p:cNvPr id="2" name="Slide Number Placeholder 1"/>
          <p:cNvSpPr>
            <a:spLocks noGrp="1"/>
          </p:cNvSpPr>
          <p:nvPr>
            <p:ph type="sldNum" sz="quarter" idx="12"/>
          </p:nvPr>
        </p:nvSpPr>
        <p:spPr>
          <a:xfrm>
            <a:off x="7010400" y="6458872"/>
            <a:ext cx="2133600" cy="365125"/>
          </a:xfrm>
        </p:spPr>
        <p:txBody>
          <a:bodyPr/>
          <a:lstStyle/>
          <a:p>
            <a:fld id="{F16D68EC-1E92-5F40-99CB-2855E5FF9889}" type="slidenum">
              <a:rPr lang="en-US" smtClean="0"/>
              <a:pPr/>
              <a:t>64</a:t>
            </a:fld>
            <a:endParaRPr lang="en-US" dirty="0"/>
          </a:p>
        </p:txBody>
      </p:sp>
    </p:spTree>
    <p:extLst>
      <p:ext uri="{BB962C8B-B14F-4D97-AF65-F5344CB8AC3E}">
        <p14:creationId xmlns:p14="http://schemas.microsoft.com/office/powerpoint/2010/main" val="234830859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231140" y="203001"/>
            <a:ext cx="5717541" cy="700354"/>
          </a:xfrm>
        </p:spPr>
        <p:txBody>
          <a:bodyPr>
            <a:noAutofit/>
          </a:bodyPr>
          <a:lstStyle/>
          <a:p>
            <a:r>
              <a:rPr lang="en-US" altLang="ja-JP" sz="3200" dirty="0" smtClean="0">
                <a:latin typeface="Times New Roman"/>
                <a:cs typeface="Times New Roman"/>
              </a:rPr>
              <a:t>TOP detector at Tsukuba Hall</a:t>
            </a:r>
            <a:endParaRPr lang="ja-JP" altLang="en-US" sz="3200" dirty="0" smtClean="0">
              <a:latin typeface="Times New Roman"/>
              <a:cs typeface="Times New Roman"/>
            </a:endParaRPr>
          </a:p>
        </p:txBody>
      </p:sp>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65</a:t>
            </a:fld>
            <a:endParaRPr lang="en-US" dirty="0"/>
          </a:p>
        </p:txBody>
      </p:sp>
      <p:pic>
        <p:nvPicPr>
          <p:cNvPr id="5" name="Picture 4" descr="first_tsukub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331" y="967580"/>
            <a:ext cx="4857750" cy="3234690"/>
          </a:xfrm>
          <a:prstGeom prst="rect">
            <a:avLst/>
          </a:prstGeom>
        </p:spPr>
      </p:pic>
      <p:sp>
        <p:nvSpPr>
          <p:cNvPr id="3" name="TextBox 2"/>
          <p:cNvSpPr txBox="1"/>
          <p:nvPr/>
        </p:nvSpPr>
        <p:spPr>
          <a:xfrm>
            <a:off x="227331" y="5117131"/>
            <a:ext cx="5259070" cy="1569660"/>
          </a:xfrm>
          <a:prstGeom prst="rect">
            <a:avLst/>
          </a:prstGeom>
          <a:noFill/>
        </p:spPr>
        <p:txBody>
          <a:bodyPr wrap="square" rtlCol="0">
            <a:spAutoFit/>
          </a:bodyPr>
          <a:lstStyle/>
          <a:p>
            <a:r>
              <a:rPr lang="en-US" sz="2400" dirty="0" smtClean="0"/>
              <a:t>Update: April 15, 2016 </a:t>
            </a:r>
            <a:r>
              <a:rPr lang="en-US" sz="2400" dirty="0"/>
              <a:t>7</a:t>
            </a:r>
            <a:r>
              <a:rPr lang="en-US" sz="2400" dirty="0" smtClean="0"/>
              <a:t>/16 TOP modules were installed into the Belle II structure. Magnetic field mapping then CDC installation in the summer.</a:t>
            </a:r>
            <a:endParaRPr lang="en-US" sz="2400" dirty="0"/>
          </a:p>
        </p:txBody>
      </p:sp>
      <p:sp>
        <p:nvSpPr>
          <p:cNvPr id="6" name="TextBox 5"/>
          <p:cNvSpPr txBox="1"/>
          <p:nvPr/>
        </p:nvSpPr>
        <p:spPr>
          <a:xfrm>
            <a:off x="592667" y="4373204"/>
            <a:ext cx="4492413" cy="369332"/>
          </a:xfrm>
          <a:prstGeom prst="rect">
            <a:avLst/>
          </a:prstGeom>
          <a:noFill/>
        </p:spPr>
        <p:txBody>
          <a:bodyPr wrap="square" rtlCol="0">
            <a:spAutoFit/>
          </a:bodyPr>
          <a:lstStyle/>
          <a:p>
            <a:r>
              <a:rPr lang="en-US" dirty="0" smtClean="0"/>
              <a:t>First TOP module arriving at Tsukuba Hall</a:t>
            </a: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l="-688" t="-4382"/>
          <a:stretch/>
        </p:blipFill>
        <p:spPr>
          <a:xfrm>
            <a:off x="5717541" y="3507406"/>
            <a:ext cx="2697480" cy="3042920"/>
          </a:xfrm>
          <a:prstGeom prst="rect">
            <a:avLst/>
          </a:prstGeom>
        </p:spPr>
      </p:pic>
      <p:sp>
        <p:nvSpPr>
          <p:cNvPr id="8" name="TextBox 7"/>
          <p:cNvSpPr txBox="1"/>
          <p:nvPr/>
        </p:nvSpPr>
        <p:spPr>
          <a:xfrm>
            <a:off x="5734262" y="6180994"/>
            <a:ext cx="3173307" cy="369332"/>
          </a:xfrm>
          <a:prstGeom prst="rect">
            <a:avLst/>
          </a:prstGeom>
          <a:solidFill>
            <a:schemeClr val="bg1"/>
          </a:solidFill>
        </p:spPr>
        <p:txBody>
          <a:bodyPr wrap="square" rtlCol="0">
            <a:spAutoFit/>
          </a:bodyPr>
          <a:lstStyle/>
          <a:p>
            <a:r>
              <a:rPr lang="en-US" dirty="0" smtClean="0"/>
              <a:t>CDC (Central Drift Chamber)</a:t>
            </a:r>
            <a:endParaRPr lang="en-US" dirty="0"/>
          </a:p>
        </p:txBody>
      </p:sp>
      <p:pic>
        <p:nvPicPr>
          <p:cNvPr id="9" name="Picture 8"/>
          <p:cNvPicPr>
            <a:picLocks noChangeAspect="1"/>
          </p:cNvPicPr>
          <p:nvPr/>
        </p:nvPicPr>
        <p:blipFill>
          <a:blip r:embed="rId5"/>
          <a:stretch>
            <a:fillRect/>
          </a:stretch>
        </p:blipFill>
        <p:spPr>
          <a:xfrm>
            <a:off x="5356014" y="553178"/>
            <a:ext cx="3551555" cy="2662555"/>
          </a:xfrm>
          <a:prstGeom prst="rect">
            <a:avLst/>
          </a:prstGeom>
        </p:spPr>
      </p:pic>
      <p:sp>
        <p:nvSpPr>
          <p:cNvPr id="10" name="TextBox 9"/>
          <p:cNvSpPr txBox="1"/>
          <p:nvPr/>
        </p:nvSpPr>
        <p:spPr>
          <a:xfrm>
            <a:off x="5734262" y="3197199"/>
            <a:ext cx="3787986" cy="369332"/>
          </a:xfrm>
          <a:prstGeom prst="rect">
            <a:avLst/>
          </a:prstGeom>
          <a:noFill/>
        </p:spPr>
        <p:txBody>
          <a:bodyPr wrap="square" rtlCol="0">
            <a:spAutoFit/>
          </a:bodyPr>
          <a:lstStyle/>
          <a:p>
            <a:r>
              <a:rPr lang="en-US" dirty="0" smtClean="0"/>
              <a:t>April 2016: Belle II structure</a:t>
            </a:r>
            <a:endParaRPr lang="en-US" dirty="0"/>
          </a:p>
        </p:txBody>
      </p:sp>
    </p:spTree>
    <p:extLst>
      <p:ext uri="{BB962C8B-B14F-4D97-AF65-F5344CB8AC3E}">
        <p14:creationId xmlns:p14="http://schemas.microsoft.com/office/powerpoint/2010/main" val="276887027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89" name="グループ化 73"/>
          <p:cNvGrpSpPr>
            <a:grpSpLocks/>
          </p:cNvGrpSpPr>
          <p:nvPr/>
        </p:nvGrpSpPr>
        <p:grpSpPr bwMode="auto">
          <a:xfrm>
            <a:off x="217685" y="4005262"/>
            <a:ext cx="7883328" cy="2838568"/>
            <a:chOff x="-503384" y="4221088"/>
            <a:chExt cx="7883075" cy="2838649"/>
          </a:xfrm>
        </p:grpSpPr>
        <p:sp>
          <p:nvSpPr>
            <p:cNvPr id="73" name="正方形/長方形 72"/>
            <p:cNvSpPr/>
            <p:nvPr/>
          </p:nvSpPr>
          <p:spPr>
            <a:xfrm>
              <a:off x="394915" y="4221088"/>
              <a:ext cx="6984776" cy="263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cs typeface="Tahoma" pitchFamily="34" charset="0"/>
              </a:endParaRPr>
            </a:p>
          </p:txBody>
        </p:sp>
        <p:pic>
          <p:nvPicPr>
            <p:cNvPr id="140312" name="Picture 4" descr="http://belle.kek.jp/~ushiroda/private/temp/radiative.png"/>
            <p:cNvPicPr>
              <a:picLocks noChangeAspect="1" noChangeArrowheads="1"/>
            </p:cNvPicPr>
            <p:nvPr/>
          </p:nvPicPr>
          <p:blipFill>
            <a:blip r:embed="rId3" cstate="print">
              <a:extLst>
                <a:ext uri="{28A0092B-C50C-407E-A947-70E740481C1C}">
                  <a14:useLocalDpi xmlns:a14="http://schemas.microsoft.com/office/drawing/2010/main"/>
                </a:ext>
              </a:extLst>
            </a:blip>
            <a:srcRect l="5325" t="7829" r="9480"/>
            <a:stretch>
              <a:fillRect/>
            </a:stretch>
          </p:blipFill>
          <p:spPr bwMode="auto">
            <a:xfrm>
              <a:off x="4499992" y="4293096"/>
              <a:ext cx="2304256" cy="249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313" name="グループ化 77"/>
            <p:cNvGrpSpPr>
              <a:grpSpLocks/>
            </p:cNvGrpSpPr>
            <p:nvPr/>
          </p:nvGrpSpPr>
          <p:grpSpPr bwMode="auto">
            <a:xfrm>
              <a:off x="-503384" y="4727269"/>
              <a:ext cx="4302075" cy="2332468"/>
              <a:chOff x="4011708" y="2288124"/>
              <a:chExt cx="4301218" cy="2332178"/>
            </a:xfrm>
          </p:grpSpPr>
          <p:grpSp>
            <p:nvGrpSpPr>
              <p:cNvPr id="140316" name="Group 37"/>
              <p:cNvGrpSpPr>
                <a:grpSpLocks/>
              </p:cNvGrpSpPr>
              <p:nvPr/>
            </p:nvGrpSpPr>
            <p:grpSpPr bwMode="auto">
              <a:xfrm>
                <a:off x="5486399" y="2288124"/>
                <a:ext cx="2492827" cy="1288334"/>
                <a:chOff x="2681" y="2480"/>
                <a:chExt cx="2349" cy="1214"/>
              </a:xfrm>
            </p:grpSpPr>
            <p:sp>
              <p:nvSpPr>
                <p:cNvPr id="49" name="Oval 38"/>
                <p:cNvSpPr>
                  <a:spLocks noChangeArrowheads="1"/>
                </p:cNvSpPr>
                <p:nvPr/>
              </p:nvSpPr>
              <p:spPr bwMode="auto">
                <a:xfrm>
                  <a:off x="2681" y="3197"/>
                  <a:ext cx="1662" cy="109"/>
                </a:xfrm>
                <a:prstGeom prst="ellipse">
                  <a:avLst/>
                </a:prstGeom>
                <a:solidFill>
                  <a:srgbClr val="CCCCFF"/>
                </a:solidFill>
                <a:ln w="36000">
                  <a:solidFill>
                    <a:srgbClr val="666699"/>
                  </a:solidFill>
                  <a:round/>
                  <a:headEnd/>
                  <a:tailEnd/>
                </a:ln>
              </p:spPr>
              <p:txBody>
                <a:bodyPr wrap="none" anchor="ctr"/>
                <a:lstStyle/>
                <a:p>
                  <a:pPr>
                    <a:defRPr/>
                  </a:pPr>
                  <a:endParaRPr lang="ja-JP" altLang="en-US" sz="1050">
                    <a:latin typeface="Tahoma" pitchFamily="34" charset="0"/>
                    <a:ea typeface="+mn-ea"/>
                    <a:cs typeface="Tahoma" pitchFamily="34" charset="0"/>
                  </a:endParaRPr>
                </a:p>
              </p:txBody>
            </p:sp>
            <p:sp>
              <p:nvSpPr>
                <p:cNvPr id="50" name="Line 39"/>
                <p:cNvSpPr>
                  <a:spLocks noChangeShapeType="1"/>
                </p:cNvSpPr>
                <p:nvPr/>
              </p:nvSpPr>
              <p:spPr bwMode="auto">
                <a:xfrm flipV="1">
                  <a:off x="4091" y="2709"/>
                  <a:ext cx="767" cy="277"/>
                </a:xfrm>
                <a:prstGeom prst="line">
                  <a:avLst/>
                </a:prstGeom>
                <a:noFill/>
                <a:ln w="36000">
                  <a:solidFill>
                    <a:srgbClr val="5E11A6"/>
                  </a:solidFill>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2" name="Line 40"/>
                <p:cNvSpPr>
                  <a:spLocks noChangeShapeType="1"/>
                </p:cNvSpPr>
                <p:nvPr/>
              </p:nvSpPr>
              <p:spPr bwMode="auto">
                <a:xfrm flipV="1">
                  <a:off x="4100" y="2537"/>
                  <a:ext cx="664" cy="446"/>
                </a:xfrm>
                <a:prstGeom prst="line">
                  <a:avLst/>
                </a:prstGeom>
                <a:noFill/>
                <a:ln w="36000">
                  <a:solidFill>
                    <a:srgbClr val="5E11A6"/>
                  </a:solidFill>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4" name="Line 42"/>
                <p:cNvSpPr>
                  <a:spLocks noChangeShapeType="1"/>
                </p:cNvSpPr>
                <p:nvPr/>
              </p:nvSpPr>
              <p:spPr bwMode="auto">
                <a:xfrm flipH="1">
                  <a:off x="3545" y="2987"/>
                  <a:ext cx="549" cy="275"/>
                </a:xfrm>
                <a:prstGeom prst="line">
                  <a:avLst/>
                </a:prstGeom>
                <a:noFill/>
                <a:ln w="36000">
                  <a:solidFill>
                    <a:srgbClr val="800000"/>
                  </a:solidFill>
                  <a:prstDash val="sysDashDotDot"/>
                  <a:round/>
                  <a:headEnd/>
                  <a:tailEnd/>
                </a:ln>
              </p:spPr>
              <p:txBody>
                <a:bodyPr/>
                <a:lstStyle/>
                <a:p>
                  <a:pPr>
                    <a:defRPr/>
                  </a:pPr>
                  <a:endParaRPr lang="ja-JP" altLang="en-US" sz="1050">
                    <a:latin typeface="Tahoma" pitchFamily="34" charset="0"/>
                    <a:ea typeface="+mn-ea"/>
                    <a:cs typeface="Tahoma" pitchFamily="34" charset="0"/>
                  </a:endParaRPr>
                </a:p>
              </p:txBody>
            </p:sp>
            <p:sp>
              <p:nvSpPr>
                <p:cNvPr id="56" name="Text Box 43"/>
                <p:cNvSpPr txBox="1">
                  <a:spLocks noChangeArrowheads="1"/>
                </p:cNvSpPr>
                <p:nvPr/>
              </p:nvSpPr>
              <p:spPr bwMode="auto">
                <a:xfrm>
                  <a:off x="3814" y="2480"/>
                  <a:ext cx="555" cy="141"/>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ja-JP" altLang="en-GB" sz="1050">
                      <a:solidFill>
                        <a:srgbClr val="40458C"/>
                      </a:solidFill>
                      <a:latin typeface="Tahoma" pitchFamily="34" charset="0"/>
                      <a:ea typeface="+mn-ea"/>
                      <a:cs typeface="Tahoma" pitchFamily="34" charset="0"/>
                    </a:rPr>
                    <a:t> </a:t>
                  </a:r>
                  <a:r>
                    <a:rPr lang="en-GB" altLang="ja-JP" sz="1050" b="1" dirty="0">
                      <a:solidFill>
                        <a:srgbClr val="800000"/>
                      </a:solidFill>
                      <a:latin typeface="Tahoma" pitchFamily="34" charset="0"/>
                      <a:ea typeface="+mn-ea"/>
                      <a:cs typeface="Tahoma" pitchFamily="34" charset="0"/>
                    </a:rPr>
                    <a:t>Ks track</a:t>
                  </a:r>
                </a:p>
              </p:txBody>
            </p:sp>
            <p:sp>
              <p:nvSpPr>
                <p:cNvPr id="57" name="Line 44"/>
                <p:cNvSpPr>
                  <a:spLocks noChangeShapeType="1"/>
                </p:cNvSpPr>
                <p:nvPr/>
              </p:nvSpPr>
              <p:spPr bwMode="auto">
                <a:xfrm flipV="1">
                  <a:off x="3560" y="2796"/>
                  <a:ext cx="136" cy="500"/>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8" name="Line 45"/>
                <p:cNvSpPr>
                  <a:spLocks noChangeShapeType="1"/>
                </p:cNvSpPr>
                <p:nvPr/>
              </p:nvSpPr>
              <p:spPr bwMode="auto">
                <a:xfrm>
                  <a:off x="3563" y="3269"/>
                  <a:ext cx="887" cy="314"/>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9" name="Text Box 46"/>
                <p:cNvSpPr txBox="1">
                  <a:spLocks noChangeArrowheads="1"/>
                </p:cNvSpPr>
                <p:nvPr/>
              </p:nvSpPr>
              <p:spPr bwMode="auto">
                <a:xfrm>
                  <a:off x="4396" y="3182"/>
                  <a:ext cx="634" cy="144"/>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ja-JP" altLang="en-GB" sz="1050" b="1">
                      <a:solidFill>
                        <a:srgbClr val="40458C"/>
                      </a:solidFill>
                      <a:latin typeface="Tahoma" pitchFamily="34" charset="0"/>
                      <a:ea typeface="+mn-ea"/>
                      <a:cs typeface="Tahoma" pitchFamily="34" charset="0"/>
                    </a:rPr>
                    <a:t> </a:t>
                  </a:r>
                  <a:r>
                    <a:rPr lang="en-GB" altLang="ja-JP" sz="1050" b="1" dirty="0">
                      <a:solidFill>
                        <a:srgbClr val="40458C"/>
                      </a:solidFill>
                      <a:latin typeface="Tahoma" pitchFamily="34" charset="0"/>
                      <a:ea typeface="+mn-ea"/>
                      <a:cs typeface="Tahoma" pitchFamily="34" charset="0"/>
                    </a:rPr>
                    <a:t>IP profile</a:t>
                  </a:r>
                </a:p>
              </p:txBody>
            </p:sp>
            <p:grpSp>
              <p:nvGrpSpPr>
                <p:cNvPr id="140327" name="Group 47"/>
                <p:cNvGrpSpPr>
                  <a:grpSpLocks/>
                </p:cNvGrpSpPr>
                <p:nvPr/>
              </p:nvGrpSpPr>
              <p:grpSpPr bwMode="auto">
                <a:xfrm>
                  <a:off x="3493" y="3215"/>
                  <a:ext cx="105" cy="96"/>
                  <a:chOff x="3106" y="2321"/>
                  <a:chExt cx="125" cy="121"/>
                </a:xfrm>
              </p:grpSpPr>
              <p:sp>
                <p:nvSpPr>
                  <p:cNvPr id="67" name="Line 48"/>
                  <p:cNvSpPr>
                    <a:spLocks noChangeShapeType="1"/>
                  </p:cNvSpPr>
                  <p:nvPr/>
                </p:nvSpPr>
                <p:spPr bwMode="auto">
                  <a:xfrm>
                    <a:off x="3106" y="2321"/>
                    <a:ext cx="121" cy="119"/>
                  </a:xfrm>
                  <a:prstGeom prst="line">
                    <a:avLst/>
                  </a:prstGeom>
                  <a:noFill/>
                  <a:ln w="36000">
                    <a:solidFill>
                      <a:srgbClr val="000080"/>
                    </a:solidFill>
                    <a:round/>
                    <a:headEnd/>
                    <a:tailEnd/>
                  </a:ln>
                </p:spPr>
                <p:txBody>
                  <a:bodyPr/>
                  <a:lstStyle/>
                  <a:p>
                    <a:pPr>
                      <a:defRPr/>
                    </a:pPr>
                    <a:endParaRPr lang="ja-JP" altLang="en-US" sz="1050">
                      <a:latin typeface="Tahoma" pitchFamily="34" charset="0"/>
                      <a:ea typeface="+mn-ea"/>
                      <a:cs typeface="Tahoma" pitchFamily="34" charset="0"/>
                    </a:endParaRPr>
                  </a:p>
                </p:txBody>
              </p:sp>
              <p:sp>
                <p:nvSpPr>
                  <p:cNvPr id="68" name="Line 49"/>
                  <p:cNvSpPr>
                    <a:spLocks noChangeShapeType="1"/>
                  </p:cNvSpPr>
                  <p:nvPr/>
                </p:nvSpPr>
                <p:spPr bwMode="auto">
                  <a:xfrm flipV="1">
                    <a:off x="3116" y="2324"/>
                    <a:ext cx="109" cy="106"/>
                  </a:xfrm>
                  <a:prstGeom prst="line">
                    <a:avLst/>
                  </a:prstGeom>
                  <a:noFill/>
                  <a:ln w="36000">
                    <a:solidFill>
                      <a:srgbClr val="000080"/>
                    </a:solidFill>
                    <a:round/>
                    <a:headEnd/>
                    <a:tailEnd/>
                  </a:ln>
                </p:spPr>
                <p:txBody>
                  <a:bodyPr/>
                  <a:lstStyle/>
                  <a:p>
                    <a:pPr>
                      <a:defRPr/>
                    </a:pPr>
                    <a:endParaRPr lang="ja-JP" altLang="en-US" sz="1050">
                      <a:latin typeface="Tahoma" pitchFamily="34" charset="0"/>
                      <a:ea typeface="+mn-ea"/>
                      <a:cs typeface="Tahoma" pitchFamily="34" charset="0"/>
                    </a:endParaRPr>
                  </a:p>
                </p:txBody>
              </p:sp>
            </p:grpSp>
            <p:sp>
              <p:nvSpPr>
                <p:cNvPr id="61" name="Text Box 50"/>
                <p:cNvSpPr txBox="1">
                  <a:spLocks noChangeArrowheads="1"/>
                </p:cNvSpPr>
                <p:nvPr/>
              </p:nvSpPr>
              <p:spPr bwMode="auto">
                <a:xfrm>
                  <a:off x="3119" y="2987"/>
                  <a:ext cx="535" cy="142"/>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en-GB" altLang="ja-JP" sz="1050" b="1" dirty="0">
                      <a:solidFill>
                        <a:srgbClr val="000080"/>
                      </a:solidFill>
                      <a:latin typeface="Tahoma" pitchFamily="34" charset="0"/>
                      <a:ea typeface="+mn-ea"/>
                      <a:cs typeface="Tahoma" pitchFamily="34" charset="0"/>
                    </a:rPr>
                    <a:t>B vertex</a:t>
                  </a:r>
                </a:p>
              </p:txBody>
            </p:sp>
            <p:sp>
              <p:nvSpPr>
                <p:cNvPr id="62" name="Text Box 51"/>
                <p:cNvSpPr txBox="1">
                  <a:spLocks noChangeArrowheads="1"/>
                </p:cNvSpPr>
                <p:nvPr/>
              </p:nvSpPr>
              <p:spPr bwMode="auto">
                <a:xfrm>
                  <a:off x="3560" y="2661"/>
                  <a:ext cx="72" cy="162"/>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050" b="1" dirty="0" err="1" smtClean="0">
                      <a:solidFill>
                        <a:srgbClr val="008000"/>
                      </a:solidFill>
                      <a:latin typeface="Symbol" pitchFamily="18" charset="2"/>
                      <a:ea typeface="+mn-ea"/>
                      <a:cs typeface="Tahoma" pitchFamily="34" charset="0"/>
                    </a:rPr>
                    <a:t>γ</a:t>
                  </a:r>
                  <a:endParaRPr lang="en-GB" altLang="ja-JP" sz="1050" b="1" dirty="0">
                    <a:solidFill>
                      <a:srgbClr val="008000"/>
                    </a:solidFill>
                    <a:latin typeface="Symbol" pitchFamily="18" charset="2"/>
                    <a:ea typeface="+mn-ea"/>
                    <a:cs typeface="Tahoma" pitchFamily="34" charset="0"/>
                  </a:endParaRPr>
                </a:p>
              </p:txBody>
            </p:sp>
            <p:sp>
              <p:nvSpPr>
                <p:cNvPr id="63" name="Text Box 52"/>
                <p:cNvSpPr txBox="1">
                  <a:spLocks noChangeArrowheads="1"/>
                </p:cNvSpPr>
                <p:nvPr/>
              </p:nvSpPr>
              <p:spPr bwMode="auto">
                <a:xfrm>
                  <a:off x="4459" y="3508"/>
                  <a:ext cx="85" cy="186"/>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200" b="1" dirty="0" err="1" smtClean="0">
                      <a:solidFill>
                        <a:srgbClr val="008000"/>
                      </a:solidFill>
                      <a:latin typeface="Symbol" pitchFamily="18" charset="2"/>
                      <a:ea typeface="+mn-ea"/>
                      <a:cs typeface="Tahoma" pitchFamily="34" charset="0"/>
                    </a:rPr>
                    <a:t>γ</a:t>
                  </a:r>
                  <a:endParaRPr lang="en-GB" altLang="ja-JP" sz="1200" b="1" dirty="0">
                    <a:solidFill>
                      <a:srgbClr val="008000"/>
                    </a:solidFill>
                    <a:latin typeface="Symbol" pitchFamily="18" charset="2"/>
                    <a:ea typeface="+mn-ea"/>
                    <a:cs typeface="Tahoma" pitchFamily="34" charset="0"/>
                  </a:endParaRPr>
                </a:p>
              </p:txBody>
            </p:sp>
            <p:sp>
              <p:nvSpPr>
                <p:cNvPr id="64" name="Line 53"/>
                <p:cNvSpPr>
                  <a:spLocks noChangeShapeType="1"/>
                </p:cNvSpPr>
                <p:nvPr/>
              </p:nvSpPr>
              <p:spPr bwMode="auto">
                <a:xfrm>
                  <a:off x="3895" y="2676"/>
                  <a:ext cx="163" cy="301"/>
                </a:xfrm>
                <a:prstGeom prst="line">
                  <a:avLst/>
                </a:prstGeom>
                <a:noFill/>
                <a:ln w="38100">
                  <a:solidFill>
                    <a:srgbClr val="800000"/>
                  </a:solidFill>
                  <a:miter lim="800000"/>
                  <a:headEnd/>
                  <a:tailEnd type="triangle" w="med" len="med"/>
                </a:ln>
                <a:effectLst/>
              </p:spPr>
              <p:txBody>
                <a:bodyPr wrap="none"/>
                <a:lstStyle/>
                <a:p>
                  <a:pPr>
                    <a:defRPr/>
                  </a:pPr>
                  <a:endParaRPr lang="ja-JP" altLang="en-US" sz="1050">
                    <a:latin typeface="Tahoma" pitchFamily="34" charset="0"/>
                    <a:ea typeface="+mn-ea"/>
                    <a:cs typeface="Tahoma" pitchFamily="34" charset="0"/>
                  </a:endParaRPr>
                </a:p>
              </p:txBody>
            </p:sp>
            <p:sp>
              <p:nvSpPr>
                <p:cNvPr id="65" name="Line 54"/>
                <p:cNvSpPr>
                  <a:spLocks noChangeShapeType="1"/>
                </p:cNvSpPr>
                <p:nvPr/>
              </p:nvSpPr>
              <p:spPr bwMode="auto">
                <a:xfrm flipV="1">
                  <a:off x="3560" y="2841"/>
                  <a:ext cx="226" cy="428"/>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66" name="Text Box 55"/>
                <p:cNvSpPr txBox="1">
                  <a:spLocks noChangeArrowheads="1"/>
                </p:cNvSpPr>
                <p:nvPr/>
              </p:nvSpPr>
              <p:spPr bwMode="auto">
                <a:xfrm>
                  <a:off x="3696" y="2592"/>
                  <a:ext cx="72" cy="162"/>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050" b="1" dirty="0" err="1" smtClean="0">
                      <a:solidFill>
                        <a:srgbClr val="008000"/>
                      </a:solidFill>
                      <a:latin typeface="Symbol" pitchFamily="18" charset="2"/>
                      <a:ea typeface="+mn-ea"/>
                      <a:cs typeface="Tahoma" pitchFamily="34" charset="0"/>
                    </a:rPr>
                    <a:t>γ</a:t>
                  </a:r>
                  <a:endParaRPr lang="en-GB" altLang="ja-JP" sz="1050" b="1" dirty="0">
                    <a:solidFill>
                      <a:srgbClr val="008000"/>
                    </a:solidFill>
                    <a:latin typeface="Symbol" pitchFamily="18" charset="2"/>
                    <a:ea typeface="+mn-ea"/>
                    <a:cs typeface="Tahoma" pitchFamily="34" charset="0"/>
                  </a:endParaRPr>
                </a:p>
              </p:txBody>
            </p:sp>
          </p:grpSp>
          <p:sp>
            <p:nvSpPr>
              <p:cNvPr id="140317" name="Text Box 56"/>
              <p:cNvSpPr txBox="1">
                <a:spLocks noChangeArrowheads="1"/>
              </p:cNvSpPr>
              <p:nvPr/>
            </p:nvSpPr>
            <p:spPr bwMode="auto">
              <a:xfrm>
                <a:off x="4011708" y="3604736"/>
                <a:ext cx="4301218" cy="101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2000" dirty="0">
                    <a:latin typeface="Tahoma" charset="0"/>
                    <a:ea typeface="Tahoma" charset="0"/>
                    <a:cs typeface="Tahoma" charset="0"/>
                  </a:rPr>
                  <a:t>B decay point reconstruction </a:t>
                </a:r>
              </a:p>
              <a:p>
                <a:pPr eaLnBrk="1" hangingPunct="1"/>
                <a:r>
                  <a:rPr lang="en-US" altLang="ja-JP" sz="2000" dirty="0">
                    <a:latin typeface="Tahoma" charset="0"/>
                    <a:ea typeface="Tahoma" charset="0"/>
                    <a:cs typeface="Tahoma" charset="0"/>
                  </a:rPr>
                  <a:t>f</a:t>
                </a:r>
                <a:r>
                  <a:rPr lang="en-US" altLang="ja-JP" sz="2000" dirty="0" smtClean="0">
                    <a:latin typeface="Tahoma" charset="0"/>
                    <a:ea typeface="Tahoma" charset="0"/>
                    <a:cs typeface="Tahoma" charset="0"/>
                  </a:rPr>
                  <a:t>rom the K</a:t>
                </a:r>
                <a:r>
                  <a:rPr lang="en-US" altLang="ja-JP" sz="2000" baseline="-25000" dirty="0" smtClean="0">
                    <a:latin typeface="Tahoma" charset="0"/>
                    <a:ea typeface="Tahoma" charset="0"/>
                    <a:cs typeface="Tahoma" charset="0"/>
                  </a:rPr>
                  <a:t>S</a:t>
                </a:r>
                <a:r>
                  <a:rPr lang="en-US" altLang="ja-JP" sz="2000" dirty="0" smtClean="0">
                    <a:latin typeface="Tahoma" charset="0"/>
                    <a:ea typeface="Tahoma" charset="0"/>
                    <a:cs typeface="Tahoma" charset="0"/>
                  </a:rPr>
                  <a:t> vertex, used in searches </a:t>
                </a:r>
              </a:p>
              <a:p>
                <a:pPr eaLnBrk="1" hangingPunct="1"/>
                <a:r>
                  <a:rPr lang="en-US" altLang="ja-JP" sz="2000" dirty="0" smtClean="0">
                    <a:latin typeface="Tahoma" charset="0"/>
                    <a:ea typeface="Tahoma" charset="0"/>
                    <a:cs typeface="Tahoma" charset="0"/>
                  </a:rPr>
                  <a:t>for </a:t>
                </a:r>
                <a:r>
                  <a:rPr lang="en-US" altLang="ja-JP" sz="2000" i="1" dirty="0" smtClean="0">
                    <a:latin typeface="Tahoma" charset="0"/>
                    <a:ea typeface="Tahoma" charset="0"/>
                    <a:cs typeface="Tahoma" charset="0"/>
                  </a:rPr>
                  <a:t>NP right handed currents</a:t>
                </a:r>
                <a:r>
                  <a:rPr lang="en-US" altLang="ja-JP" sz="2000" dirty="0" smtClean="0">
                    <a:latin typeface="Tahoma" charset="0"/>
                    <a:ea typeface="Tahoma" charset="0"/>
                    <a:cs typeface="Tahoma" charset="0"/>
                  </a:rPr>
                  <a:t>.</a:t>
                </a:r>
                <a:endParaRPr lang="ja-JP" altLang="en-US" sz="2000" dirty="0">
                  <a:latin typeface="Tahoma" charset="0"/>
                  <a:ea typeface="MS PGothic" charset="0"/>
                </a:endParaRPr>
              </a:p>
            </p:txBody>
          </p:sp>
        </p:grpSp>
        <p:sp>
          <p:nvSpPr>
            <p:cNvPr id="140314" name="テキスト ボックス 68"/>
            <p:cNvSpPr txBox="1">
              <a:spLocks noChangeArrowheads="1"/>
            </p:cNvSpPr>
            <p:nvPr/>
          </p:nvSpPr>
          <p:spPr bwMode="auto">
            <a:xfrm>
              <a:off x="3995936" y="5818350"/>
              <a:ext cx="1872208" cy="6463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800" dirty="0">
                  <a:solidFill>
                    <a:srgbClr val="FF0000"/>
                  </a:solidFill>
                  <a:latin typeface="Times New Roman"/>
                  <a:ea typeface="Tahoma" charset="0"/>
                  <a:cs typeface="Times New Roman"/>
                </a:rPr>
                <a:t>Larger radial coverage of SVD</a:t>
              </a:r>
            </a:p>
          </p:txBody>
        </p:sp>
        <p:cxnSp>
          <p:nvCxnSpPr>
            <p:cNvPr id="70" name="直線矢印コネクタ 69"/>
            <p:cNvCxnSpPr>
              <a:stCxn id="140314" idx="0"/>
            </p:cNvCxnSpPr>
            <p:nvPr/>
          </p:nvCxnSpPr>
          <p:spPr>
            <a:xfrm flipV="1">
              <a:off x="4932040" y="5386163"/>
              <a:ext cx="360155" cy="432186"/>
            </a:xfrm>
            <a:prstGeom prst="straightConnector1">
              <a:avLst/>
            </a:prstGeom>
            <a:ln w="3810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grpSp>
      <p:sp>
        <p:nvSpPr>
          <p:cNvPr id="31" name="正方形/長方形 30"/>
          <p:cNvSpPr/>
          <p:nvPr/>
        </p:nvSpPr>
        <p:spPr>
          <a:xfrm>
            <a:off x="1116013" y="796925"/>
            <a:ext cx="6985000" cy="315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cs typeface="Tahoma" pitchFamily="34" charset="0"/>
            </a:endParaRPr>
          </a:p>
        </p:txBody>
      </p:sp>
      <p:sp>
        <p:nvSpPr>
          <p:cNvPr id="41" name="テキスト ボックス 40"/>
          <p:cNvSpPr txBox="1"/>
          <p:nvPr/>
        </p:nvSpPr>
        <p:spPr>
          <a:xfrm>
            <a:off x="5219700" y="3644900"/>
            <a:ext cx="1881188" cy="307975"/>
          </a:xfrm>
          <a:prstGeom prst="rect">
            <a:avLst/>
          </a:prstGeom>
          <a:solidFill>
            <a:schemeClr val="bg1"/>
          </a:solidFill>
        </p:spPr>
        <p:txBody>
          <a:bodyPr wrap="none">
            <a:spAutoFit/>
          </a:bodyPr>
          <a:lstStyle/>
          <a:p>
            <a:pPr>
              <a:defRPr/>
            </a:pPr>
            <a:r>
              <a:rPr lang="en-US" altLang="ja-JP" sz="1400" b="1" i="1" dirty="0">
                <a:solidFill>
                  <a:srgbClr val="000000"/>
                </a:solidFill>
                <a:latin typeface="Tahoma" pitchFamily="34" charset="0"/>
                <a:ea typeface="+mn-ea"/>
                <a:cs typeface="Tahoma" pitchFamily="34" charset="0"/>
              </a:rPr>
              <a:t>p</a:t>
            </a:r>
            <a:r>
              <a:rPr lang="en-US" altLang="ja-JP" sz="1400" b="1" i="1" dirty="0">
                <a:solidFill>
                  <a:srgbClr val="000000"/>
                </a:solidFill>
                <a:latin typeface="Symbol" pitchFamily="18" charset="2"/>
                <a:ea typeface="+mn-ea"/>
                <a:cs typeface="Tahoma" pitchFamily="34" charset="0"/>
              </a:rPr>
              <a:t>b</a:t>
            </a:r>
            <a:r>
              <a:rPr lang="en-US" altLang="ja-JP" sz="1400" b="1" i="1" dirty="0">
                <a:solidFill>
                  <a:srgbClr val="000000"/>
                </a:solidFill>
                <a:latin typeface="Tahoma" pitchFamily="34" charset="0"/>
                <a:ea typeface="+mn-ea"/>
                <a:cs typeface="Tahoma" pitchFamily="34" charset="0"/>
              </a:rPr>
              <a:t>sin(</a:t>
            </a:r>
            <a:r>
              <a:rPr lang="en-US" altLang="ja-JP" sz="1400" b="1" i="1" dirty="0">
                <a:solidFill>
                  <a:srgbClr val="000000"/>
                </a:solidFill>
                <a:latin typeface="Symbol" pitchFamily="18" charset="2"/>
                <a:ea typeface="+mn-ea"/>
                <a:cs typeface="Tahoma" pitchFamily="34" charset="0"/>
              </a:rPr>
              <a:t>q</a:t>
            </a:r>
            <a:r>
              <a:rPr lang="en-US" altLang="ja-JP" sz="1400" b="1" i="1" dirty="0">
                <a:solidFill>
                  <a:srgbClr val="000000"/>
                </a:solidFill>
                <a:latin typeface="Tahoma" pitchFamily="34" charset="0"/>
                <a:ea typeface="+mn-ea"/>
                <a:cs typeface="Tahoma" pitchFamily="34" charset="0"/>
              </a:rPr>
              <a:t>)</a:t>
            </a:r>
            <a:r>
              <a:rPr lang="en-US" altLang="ja-JP" sz="1050" b="1" baseline="30000" dirty="0">
                <a:solidFill>
                  <a:srgbClr val="000000"/>
                </a:solidFill>
                <a:latin typeface="Tahoma" pitchFamily="34" charset="0"/>
                <a:ea typeface="+mn-ea"/>
                <a:cs typeface="Tahoma" pitchFamily="34" charset="0"/>
              </a:rPr>
              <a:t>5/2</a:t>
            </a:r>
            <a:r>
              <a:rPr lang="en-US" altLang="ja-JP" sz="1050" b="1" dirty="0">
                <a:solidFill>
                  <a:srgbClr val="000000"/>
                </a:solidFill>
                <a:latin typeface="Tahoma" pitchFamily="34" charset="0"/>
                <a:ea typeface="+mn-ea"/>
                <a:cs typeface="Tahoma" pitchFamily="34" charset="0"/>
              </a:rPr>
              <a:t> </a:t>
            </a:r>
            <a:r>
              <a:rPr lang="en-US" altLang="ja-JP" sz="1400" b="1" dirty="0">
                <a:solidFill>
                  <a:srgbClr val="000000"/>
                </a:solidFill>
                <a:latin typeface="Tahoma" pitchFamily="34" charset="0"/>
                <a:ea typeface="+mn-ea"/>
                <a:cs typeface="Tahoma" pitchFamily="34" charset="0"/>
              </a:rPr>
              <a:t>[GeV/c]</a:t>
            </a:r>
            <a:endParaRPr lang="ja-JP" altLang="en-US" sz="1400" b="1" dirty="0">
              <a:solidFill>
                <a:srgbClr val="000000"/>
              </a:solidFill>
              <a:latin typeface="Tahoma" pitchFamily="34" charset="0"/>
              <a:ea typeface="+mn-ea"/>
              <a:cs typeface="Tahoma" pitchFamily="34" charset="0"/>
            </a:endParaRPr>
          </a:p>
        </p:txBody>
      </p:sp>
      <p:sp>
        <p:nvSpPr>
          <p:cNvPr id="140293" name="正方形/長方形 50"/>
          <p:cNvSpPr>
            <a:spLocks noChangeArrowheads="1"/>
          </p:cNvSpPr>
          <p:nvPr/>
        </p:nvSpPr>
        <p:spPr bwMode="auto">
          <a:xfrm>
            <a:off x="6900863" y="2570163"/>
            <a:ext cx="711200" cy="3381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sz="1600">
              <a:solidFill>
                <a:srgbClr val="000000"/>
              </a:solidFill>
              <a:latin typeface="Tahoma" charset="0"/>
              <a:ea typeface="MS PGothic" charset="0"/>
            </a:endParaRPr>
          </a:p>
        </p:txBody>
      </p:sp>
      <p:sp>
        <p:nvSpPr>
          <p:cNvPr id="140295" name="スライド番号プレースホルダ 2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3342C3FE-A0DE-B449-AEA8-8DF03939BB1D}" type="slidenum">
              <a:rPr lang="en-US" sz="1200">
                <a:solidFill>
                  <a:srgbClr val="000000"/>
                </a:solidFill>
                <a:latin typeface="Tahoma" charset="0"/>
                <a:cs typeface="Tahoma" charset="0"/>
              </a:rPr>
              <a:pPr eaLnBrk="1" hangingPunct="1"/>
              <a:t>66</a:t>
            </a:fld>
            <a:endParaRPr lang="en-US" sz="1200">
              <a:solidFill>
                <a:srgbClr val="000000"/>
              </a:solidFill>
              <a:latin typeface="Tahoma" charset="0"/>
              <a:cs typeface="Tahoma" charset="0"/>
            </a:endParaRPr>
          </a:p>
        </p:txBody>
      </p:sp>
      <p:sp>
        <p:nvSpPr>
          <p:cNvPr id="37" name="正方形/長方形 36"/>
          <p:cNvSpPr/>
          <p:nvPr/>
        </p:nvSpPr>
        <p:spPr>
          <a:xfrm>
            <a:off x="-341859" y="4014744"/>
            <a:ext cx="5645475" cy="461665"/>
          </a:xfrm>
          <a:prstGeom prst="rect">
            <a:avLst/>
          </a:prstGeom>
          <a:noFill/>
        </p:spPr>
        <p:txBody>
          <a:bodyPr>
            <a:spAutoFit/>
          </a:bodyPr>
          <a:lstStyle/>
          <a:p>
            <a:pPr algn="ctr">
              <a:defRPr/>
            </a:pP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Large improvement </a:t>
            </a:r>
            <a:r>
              <a:rPr lang="en-US" altLang="ja-JP" sz="24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in </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ΔS(B</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sym typeface="Wingdings"/>
              </a:rPr>
              <a:t></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K</a:t>
            </a:r>
            <a:r>
              <a:rPr lang="en-US" altLang="ja-JP" sz="2400" b="1" baseline="-25000"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S</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π</a:t>
            </a:r>
            <a:r>
              <a:rPr lang="en-US" altLang="ja-JP" sz="2400" b="1" baseline="30000"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0</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 </a:t>
            </a:r>
            <a:r>
              <a:rPr lang="en-US" altLang="ja-JP" sz="2400" b="1" dirty="0" err="1"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ea typeface="Lucida Grande"/>
                <a:cs typeface="Times New Roman"/>
              </a:rPr>
              <a:t>γ</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a:t>
            </a:r>
            <a:endParaRPr lang="ja-JP" altLang="en-US" sz="24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endParaRPr>
          </a:p>
        </p:txBody>
      </p:sp>
      <p:pic>
        <p:nvPicPr>
          <p:cNvPr id="14029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6463" y="1196975"/>
            <a:ext cx="330676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矢印コネクタ 16"/>
          <p:cNvCxnSpPr/>
          <p:nvPr/>
        </p:nvCxnSpPr>
        <p:spPr bwMode="auto">
          <a:xfrm flipV="1">
            <a:off x="3810992" y="2619375"/>
            <a:ext cx="1195388" cy="577850"/>
          </a:xfrm>
          <a:prstGeom prst="straightConnector1">
            <a:avLst/>
          </a:prstGeom>
          <a:ln w="3810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sp>
        <p:nvSpPr>
          <p:cNvPr id="140301" name="テキスト ボックス 9"/>
          <p:cNvSpPr txBox="1">
            <a:spLocks noChangeArrowheads="1"/>
          </p:cNvSpPr>
          <p:nvPr/>
        </p:nvSpPr>
        <p:spPr bwMode="auto">
          <a:xfrm>
            <a:off x="5256213" y="1484313"/>
            <a:ext cx="6143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600" i="1">
                <a:solidFill>
                  <a:srgbClr val="FF33CC"/>
                </a:solidFill>
                <a:latin typeface="Tahoma" charset="0"/>
                <a:ea typeface="Tahoma" charset="0"/>
                <a:cs typeface="Tahoma" charset="0"/>
              </a:rPr>
              <a:t>Belle</a:t>
            </a:r>
            <a:endParaRPr lang="ja-JP" altLang="en-US" sz="1600" i="1">
              <a:solidFill>
                <a:srgbClr val="FF33CC"/>
              </a:solidFill>
              <a:latin typeface="Tahoma" charset="0"/>
              <a:ea typeface="MS PGothic" charset="0"/>
            </a:endParaRPr>
          </a:p>
        </p:txBody>
      </p:sp>
      <p:sp>
        <p:nvSpPr>
          <p:cNvPr id="140302" name="テキスト ボックス 20"/>
          <p:cNvSpPr txBox="1">
            <a:spLocks noChangeArrowheads="1"/>
          </p:cNvSpPr>
          <p:nvPr/>
        </p:nvSpPr>
        <p:spPr bwMode="auto">
          <a:xfrm>
            <a:off x="5253038" y="1844675"/>
            <a:ext cx="7064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200" i="1">
                <a:solidFill>
                  <a:srgbClr val="FF0000"/>
                </a:solidFill>
                <a:latin typeface="Tahoma" charset="0"/>
                <a:ea typeface="Tahoma" charset="0"/>
                <a:cs typeface="Tahoma" charset="0"/>
              </a:rPr>
              <a:t>Belle</a:t>
            </a:r>
            <a:r>
              <a:rPr lang="ja-JP" altLang="en-US" sz="1200" i="1">
                <a:solidFill>
                  <a:srgbClr val="FF0000"/>
                </a:solidFill>
                <a:latin typeface="Tahoma" charset="0"/>
                <a:ea typeface="MS PGothic" charset="0"/>
              </a:rPr>
              <a:t> </a:t>
            </a:r>
            <a:r>
              <a:rPr lang="en-US" altLang="ja-JP" sz="1200" i="1">
                <a:solidFill>
                  <a:srgbClr val="FF0000"/>
                </a:solidFill>
                <a:latin typeface="Tahoma" charset="0"/>
                <a:ea typeface="Tahoma" charset="0"/>
                <a:cs typeface="Tahoma" charset="0"/>
              </a:rPr>
              <a:t>II’</a:t>
            </a:r>
            <a:endParaRPr lang="ja-JP" altLang="en-US" sz="1200" i="1">
              <a:solidFill>
                <a:srgbClr val="FF0000"/>
              </a:solidFill>
              <a:latin typeface="Tahoma" charset="0"/>
              <a:ea typeface="MS PGothic" charset="0"/>
            </a:endParaRPr>
          </a:p>
        </p:txBody>
      </p:sp>
      <p:sp>
        <p:nvSpPr>
          <p:cNvPr id="140303" name="テキスト ボックス 70"/>
          <p:cNvSpPr txBox="1">
            <a:spLocks noChangeArrowheads="1"/>
          </p:cNvSpPr>
          <p:nvPr/>
        </p:nvSpPr>
        <p:spPr bwMode="auto">
          <a:xfrm>
            <a:off x="5243513" y="2082800"/>
            <a:ext cx="831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600" i="1">
                <a:solidFill>
                  <a:srgbClr val="3366FF"/>
                </a:solidFill>
                <a:latin typeface="Tahoma" charset="0"/>
                <a:ea typeface="Tahoma" charset="0"/>
                <a:cs typeface="Tahoma" charset="0"/>
              </a:rPr>
              <a:t>Belle</a:t>
            </a:r>
            <a:r>
              <a:rPr lang="ja-JP" altLang="en-US" sz="1600" i="1">
                <a:solidFill>
                  <a:srgbClr val="3366FF"/>
                </a:solidFill>
                <a:latin typeface="Tahoma" charset="0"/>
                <a:ea typeface="MS PGothic" charset="0"/>
              </a:rPr>
              <a:t> </a:t>
            </a:r>
            <a:r>
              <a:rPr lang="en-US" altLang="ja-JP" sz="1600" i="1">
                <a:solidFill>
                  <a:srgbClr val="3366FF"/>
                </a:solidFill>
                <a:latin typeface="Tahoma" charset="0"/>
                <a:ea typeface="Tahoma" charset="0"/>
                <a:cs typeface="Tahoma" charset="0"/>
              </a:rPr>
              <a:t>II</a:t>
            </a:r>
            <a:endParaRPr lang="ja-JP" altLang="en-US" sz="1600" i="1">
              <a:solidFill>
                <a:srgbClr val="3366FF"/>
              </a:solidFill>
              <a:latin typeface="Tahoma" charset="0"/>
              <a:ea typeface="MS PGothic" charset="0"/>
            </a:endParaRPr>
          </a:p>
        </p:txBody>
      </p:sp>
      <p:sp>
        <p:nvSpPr>
          <p:cNvPr id="140304" name="テキスト ボックス 43"/>
          <p:cNvSpPr txBox="1">
            <a:spLocks noChangeArrowheads="1"/>
          </p:cNvSpPr>
          <p:nvPr/>
        </p:nvSpPr>
        <p:spPr bwMode="auto">
          <a:xfrm>
            <a:off x="5580063" y="3389313"/>
            <a:ext cx="4714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600">
                <a:solidFill>
                  <a:srgbClr val="000000"/>
                </a:solidFill>
                <a:latin typeface="Tahoma" charset="0"/>
                <a:ea typeface="Tahoma" charset="0"/>
                <a:cs typeface="Tahoma" charset="0"/>
              </a:rPr>
              <a:t>1.0</a:t>
            </a:r>
            <a:endParaRPr lang="ja-JP" altLang="en-US" sz="1600">
              <a:solidFill>
                <a:srgbClr val="000000"/>
              </a:solidFill>
              <a:latin typeface="Tahoma" charset="0"/>
              <a:ea typeface="MS PGothic" charset="0"/>
            </a:endParaRPr>
          </a:p>
        </p:txBody>
      </p:sp>
      <p:sp>
        <p:nvSpPr>
          <p:cNvPr id="140305" name="テキスト ボックス 44"/>
          <p:cNvSpPr txBox="1">
            <a:spLocks noChangeArrowheads="1"/>
          </p:cNvSpPr>
          <p:nvPr/>
        </p:nvSpPr>
        <p:spPr bwMode="auto">
          <a:xfrm>
            <a:off x="6372225" y="3389313"/>
            <a:ext cx="471488"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600">
                <a:solidFill>
                  <a:srgbClr val="000000"/>
                </a:solidFill>
                <a:latin typeface="Tahoma" charset="0"/>
                <a:ea typeface="Tahoma" charset="0"/>
                <a:cs typeface="Tahoma" charset="0"/>
              </a:rPr>
              <a:t>2.0</a:t>
            </a:r>
            <a:endParaRPr lang="ja-JP" altLang="en-US" sz="1600">
              <a:solidFill>
                <a:srgbClr val="000000"/>
              </a:solidFill>
              <a:latin typeface="Tahoma" charset="0"/>
              <a:ea typeface="MS PGothic" charset="0"/>
            </a:endParaRPr>
          </a:p>
        </p:txBody>
      </p:sp>
      <p:sp>
        <p:nvSpPr>
          <p:cNvPr id="140306" name="テキスト ボックス 45"/>
          <p:cNvSpPr txBox="1">
            <a:spLocks noChangeArrowheads="1"/>
          </p:cNvSpPr>
          <p:nvPr/>
        </p:nvSpPr>
        <p:spPr bwMode="auto">
          <a:xfrm>
            <a:off x="4899025" y="3389313"/>
            <a:ext cx="296863"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600">
                <a:solidFill>
                  <a:srgbClr val="000000"/>
                </a:solidFill>
                <a:latin typeface="Tahoma" charset="0"/>
                <a:ea typeface="Tahoma" charset="0"/>
                <a:cs typeface="Tahoma" charset="0"/>
              </a:rPr>
              <a:t>0</a:t>
            </a:r>
            <a:endParaRPr lang="ja-JP" altLang="en-US" sz="1600">
              <a:solidFill>
                <a:srgbClr val="000000"/>
              </a:solidFill>
              <a:latin typeface="Tahoma" charset="0"/>
              <a:ea typeface="MS PGothic" charset="0"/>
            </a:endParaRPr>
          </a:p>
        </p:txBody>
      </p:sp>
      <p:sp>
        <p:nvSpPr>
          <p:cNvPr id="140308" name="テキスト ボックス 47"/>
          <p:cNvSpPr txBox="1">
            <a:spLocks noChangeArrowheads="1"/>
          </p:cNvSpPr>
          <p:nvPr/>
        </p:nvSpPr>
        <p:spPr bwMode="auto">
          <a:xfrm rot="-5400000">
            <a:off x="4001294" y="1408907"/>
            <a:ext cx="9667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2000" b="1" i="1">
                <a:solidFill>
                  <a:srgbClr val="000000"/>
                </a:solidFill>
                <a:ea typeface="Tahoma" charset="0"/>
                <a:cs typeface="Tahoma" charset="0"/>
              </a:rPr>
              <a:t>s</a:t>
            </a:r>
            <a:r>
              <a:rPr lang="en-US" altLang="ja-JP" sz="2000" b="1" i="1">
                <a:solidFill>
                  <a:srgbClr val="000000"/>
                </a:solidFill>
                <a:latin typeface="Tahoma" charset="0"/>
                <a:ea typeface="Tahoma" charset="0"/>
                <a:cs typeface="Tahoma" charset="0"/>
              </a:rPr>
              <a:t>[</a:t>
            </a:r>
            <a:r>
              <a:rPr lang="en-US" altLang="ja-JP" sz="2000" b="1" i="1">
                <a:solidFill>
                  <a:srgbClr val="000000"/>
                </a:solidFill>
                <a:ea typeface="Tahoma" charset="0"/>
                <a:cs typeface="Tahoma" charset="0"/>
              </a:rPr>
              <a:t>m</a:t>
            </a:r>
            <a:r>
              <a:rPr lang="en-US" altLang="ja-JP" sz="2000" b="1">
                <a:solidFill>
                  <a:srgbClr val="000000"/>
                </a:solidFill>
                <a:latin typeface="Tahoma" charset="0"/>
                <a:ea typeface="Tahoma" charset="0"/>
                <a:cs typeface="Tahoma" charset="0"/>
              </a:rPr>
              <a:t>m</a:t>
            </a:r>
            <a:r>
              <a:rPr lang="en-US" altLang="ja-JP" sz="2000" b="1" i="1">
                <a:solidFill>
                  <a:srgbClr val="000000"/>
                </a:solidFill>
                <a:latin typeface="Tahoma" charset="0"/>
                <a:ea typeface="Tahoma" charset="0"/>
                <a:cs typeface="Tahoma" charset="0"/>
              </a:rPr>
              <a:t>]</a:t>
            </a:r>
            <a:endParaRPr lang="ja-JP" altLang="en-US" sz="2000" b="1">
              <a:solidFill>
                <a:srgbClr val="000000"/>
              </a:solidFill>
              <a:latin typeface="Tahoma" charset="0"/>
              <a:ea typeface="MS PGothic" charset="0"/>
            </a:endParaRPr>
          </a:p>
        </p:txBody>
      </p:sp>
      <p:sp>
        <p:nvSpPr>
          <p:cNvPr id="2" name="TextBox 1"/>
          <p:cNvSpPr txBox="1"/>
          <p:nvPr/>
        </p:nvSpPr>
        <p:spPr>
          <a:xfrm>
            <a:off x="178334" y="342352"/>
            <a:ext cx="4106328" cy="1815882"/>
          </a:xfrm>
          <a:prstGeom prst="rect">
            <a:avLst/>
          </a:prstGeom>
          <a:noFill/>
        </p:spPr>
        <p:txBody>
          <a:bodyPr wrap="square" rtlCol="0">
            <a:spAutoFit/>
          </a:bodyPr>
          <a:lstStyle/>
          <a:p>
            <a:r>
              <a:rPr lang="en-US" sz="2800" dirty="0" smtClean="0"/>
              <a:t>In </a:t>
            </a:r>
            <a:r>
              <a:rPr lang="en-US" sz="2800" dirty="0" err="1" smtClean="0"/>
              <a:t>e+e</a:t>
            </a:r>
            <a:r>
              <a:rPr lang="en-US" sz="2800" dirty="0" smtClean="0"/>
              <a:t>- scattering at 10-11 </a:t>
            </a:r>
            <a:r>
              <a:rPr lang="en-US" sz="2800" dirty="0" err="1" smtClean="0"/>
              <a:t>GeV</a:t>
            </a:r>
            <a:r>
              <a:rPr lang="en-US" sz="2800" dirty="0" smtClean="0"/>
              <a:t>, </a:t>
            </a:r>
            <a:r>
              <a:rPr lang="en-US" sz="2800" dirty="0"/>
              <a:t>a</a:t>
            </a:r>
            <a:r>
              <a:rPr lang="en-US" sz="2800" dirty="0" smtClean="0"/>
              <a:t> </a:t>
            </a:r>
            <a:r>
              <a:rPr lang="en-US" sz="2800" i="1" u="sng" dirty="0" smtClean="0"/>
              <a:t>critical issue </a:t>
            </a:r>
            <a:r>
              <a:rPr lang="en-US" sz="2800" dirty="0" smtClean="0"/>
              <a:t>for </a:t>
            </a:r>
            <a:r>
              <a:rPr lang="en-US" sz="2800" dirty="0" err="1" smtClean="0"/>
              <a:t>vertexing</a:t>
            </a:r>
            <a:r>
              <a:rPr lang="en-US" sz="2800" dirty="0" smtClean="0"/>
              <a:t> is multiple scattering.</a:t>
            </a:r>
            <a:endParaRPr lang="en-US" sz="2800" dirty="0"/>
          </a:p>
        </p:txBody>
      </p:sp>
      <p:sp>
        <p:nvSpPr>
          <p:cNvPr id="3" name="TextBox 2"/>
          <p:cNvSpPr txBox="1"/>
          <p:nvPr/>
        </p:nvSpPr>
        <p:spPr>
          <a:xfrm>
            <a:off x="91720" y="2420938"/>
            <a:ext cx="3705111" cy="707886"/>
          </a:xfrm>
          <a:prstGeom prst="rect">
            <a:avLst/>
          </a:prstGeom>
          <a:noFill/>
        </p:spPr>
        <p:txBody>
          <a:bodyPr wrap="square" rtlCol="0">
            <a:spAutoFit/>
          </a:bodyPr>
          <a:lstStyle/>
          <a:p>
            <a:r>
              <a:rPr lang="en-US" sz="2000" dirty="0" smtClean="0"/>
              <a:t>Belle: r(</a:t>
            </a:r>
            <a:r>
              <a:rPr lang="en-US" sz="2000" dirty="0" err="1" smtClean="0"/>
              <a:t>beampipe</a:t>
            </a:r>
            <a:r>
              <a:rPr lang="en-US" sz="2000" dirty="0" smtClean="0"/>
              <a:t>) 2 cm</a:t>
            </a:r>
            <a:r>
              <a:rPr lang="en-US" sz="2000" dirty="0" smtClean="0">
                <a:sym typeface="Wingdings"/>
              </a:rPr>
              <a:t>1.5 cm</a:t>
            </a:r>
          </a:p>
          <a:p>
            <a:r>
              <a:rPr lang="en-US" sz="2000" dirty="0" smtClean="0">
                <a:sym typeface="Wingdings"/>
              </a:rPr>
              <a:t>Belle II:  r(</a:t>
            </a:r>
            <a:r>
              <a:rPr lang="en-US" sz="2000" dirty="0" err="1" smtClean="0">
                <a:sym typeface="Wingdings"/>
              </a:rPr>
              <a:t>beampipe</a:t>
            </a:r>
            <a:r>
              <a:rPr lang="en-US" sz="2000" dirty="0" smtClean="0">
                <a:sym typeface="Wingdings"/>
              </a:rPr>
              <a:t>) 1cm</a:t>
            </a:r>
            <a:endParaRPr lang="en-US" sz="2000" dirty="0"/>
          </a:p>
        </p:txBody>
      </p:sp>
      <p:sp>
        <p:nvSpPr>
          <p:cNvPr id="6" name="TextBox 5"/>
          <p:cNvSpPr txBox="1"/>
          <p:nvPr/>
        </p:nvSpPr>
        <p:spPr>
          <a:xfrm>
            <a:off x="217684" y="3308132"/>
            <a:ext cx="4455042" cy="646331"/>
          </a:xfrm>
          <a:prstGeom prst="rect">
            <a:avLst/>
          </a:prstGeom>
          <a:noFill/>
        </p:spPr>
        <p:txBody>
          <a:bodyPr wrap="square" rtlCol="0">
            <a:spAutoFit/>
          </a:bodyPr>
          <a:lstStyle/>
          <a:p>
            <a:r>
              <a:rPr lang="en-US" dirty="0" smtClean="0"/>
              <a:t>Improved resolution and </a:t>
            </a:r>
            <a:r>
              <a:rPr lang="en-US" dirty="0" err="1" smtClean="0"/>
              <a:t>nano</a:t>
            </a:r>
            <a:r>
              <a:rPr lang="en-US" dirty="0" smtClean="0"/>
              <a:t>-beams will open new possibilities for vertex analysis</a:t>
            </a:r>
            <a:endParaRPr lang="en-US" dirty="0"/>
          </a:p>
        </p:txBody>
      </p:sp>
      <p:sp>
        <p:nvSpPr>
          <p:cNvPr id="7" name="TextBox 6"/>
          <p:cNvSpPr txBox="1"/>
          <p:nvPr/>
        </p:nvSpPr>
        <p:spPr>
          <a:xfrm>
            <a:off x="3855908" y="4476409"/>
            <a:ext cx="1043117" cy="369332"/>
          </a:xfrm>
          <a:prstGeom prst="rect">
            <a:avLst/>
          </a:prstGeom>
          <a:noFill/>
        </p:spPr>
        <p:txBody>
          <a:bodyPr wrap="square" rtlCol="0">
            <a:spAutoFit/>
          </a:bodyPr>
          <a:lstStyle/>
          <a:p>
            <a:r>
              <a:rPr lang="en-US" dirty="0"/>
              <a:t> </a:t>
            </a:r>
            <a:r>
              <a:rPr lang="en-US" dirty="0" smtClean="0"/>
              <a:t> π</a:t>
            </a:r>
            <a:r>
              <a:rPr lang="en-US" baseline="30000" dirty="0" smtClean="0"/>
              <a:t>+</a:t>
            </a:r>
            <a:r>
              <a:rPr lang="en-US" dirty="0" smtClean="0"/>
              <a:t> π</a:t>
            </a:r>
            <a:r>
              <a:rPr lang="en-US" baseline="30000" dirty="0" smtClean="0"/>
              <a:t>-</a:t>
            </a:r>
            <a:endParaRPr lang="en-US" dirty="0"/>
          </a:p>
        </p:txBody>
      </p:sp>
      <p:sp>
        <p:nvSpPr>
          <p:cNvPr id="8" name="Rectangle 7"/>
          <p:cNvSpPr/>
          <p:nvPr/>
        </p:nvSpPr>
        <p:spPr>
          <a:xfrm>
            <a:off x="91720" y="336067"/>
            <a:ext cx="4094401" cy="181588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775191" y="324434"/>
            <a:ext cx="3650546" cy="707886"/>
          </a:xfrm>
          <a:prstGeom prst="rect">
            <a:avLst/>
          </a:prstGeom>
          <a:noFill/>
        </p:spPr>
        <p:txBody>
          <a:bodyPr wrap="square" rtlCol="0">
            <a:spAutoFit/>
          </a:bodyPr>
          <a:lstStyle/>
          <a:p>
            <a:r>
              <a:rPr lang="en-US" sz="2000" dirty="0" smtClean="0"/>
              <a:t>Reduce the multiple scattering lever arm; reduce X</a:t>
            </a:r>
            <a:r>
              <a:rPr lang="en-US" sz="2000" baseline="-25000" dirty="0" smtClean="0"/>
              <a:t>0</a:t>
            </a:r>
            <a:endParaRPr lang="en-US" sz="2000" dirty="0"/>
          </a:p>
        </p:txBody>
      </p:sp>
    </p:spTree>
    <p:extLst>
      <p:ext uri="{BB962C8B-B14F-4D97-AF65-F5344CB8AC3E}">
        <p14:creationId xmlns:p14="http://schemas.microsoft.com/office/powerpoint/2010/main" val="2616238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0" y="-39954"/>
            <a:ext cx="9144000" cy="1143000"/>
          </a:xfrm>
        </p:spPr>
        <p:txBody>
          <a:bodyPr>
            <a:normAutofit/>
          </a:bodyPr>
          <a:lstStyle/>
          <a:p>
            <a:r>
              <a:rPr lang="en-US" altLang="ja-JP" dirty="0" smtClean="0"/>
              <a:t>“Full sized” pixel detector module 0 </a:t>
            </a:r>
            <a:endParaRPr lang="ja-JP" altLang="en-US" dirty="0" smtClean="0"/>
          </a:p>
        </p:txBody>
      </p:sp>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67</a:t>
            </a:fld>
            <a:endParaRPr lang="en-US" dirty="0"/>
          </a:p>
        </p:txBody>
      </p:sp>
      <p:pic>
        <p:nvPicPr>
          <p:cNvPr id="2" name="Picture 1" descr="IMG_001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2286" y="1103046"/>
            <a:ext cx="7242048" cy="4828032"/>
          </a:xfrm>
          <a:prstGeom prst="rect">
            <a:avLst/>
          </a:prstGeom>
        </p:spPr>
      </p:pic>
      <p:sp>
        <p:nvSpPr>
          <p:cNvPr id="4" name="TextBox 3"/>
          <p:cNvSpPr txBox="1"/>
          <p:nvPr/>
        </p:nvSpPr>
        <p:spPr>
          <a:xfrm>
            <a:off x="8144334" y="2489200"/>
            <a:ext cx="864199" cy="646331"/>
          </a:xfrm>
          <a:prstGeom prst="rect">
            <a:avLst/>
          </a:prstGeom>
          <a:noFill/>
        </p:spPr>
        <p:txBody>
          <a:bodyPr wrap="square" rtlCol="0">
            <a:spAutoFit/>
          </a:bodyPr>
          <a:lstStyle/>
          <a:p>
            <a:r>
              <a:rPr lang="en-US" dirty="0" smtClean="0"/>
              <a:t>75 </a:t>
            </a:r>
            <a:r>
              <a:rPr lang="en-US" dirty="0" err="1" smtClean="0"/>
              <a:t>μm</a:t>
            </a:r>
            <a:r>
              <a:rPr lang="en-US" dirty="0" smtClean="0"/>
              <a:t> thick</a:t>
            </a:r>
            <a:endParaRPr lang="en-US" dirty="0"/>
          </a:p>
        </p:txBody>
      </p:sp>
      <p:sp>
        <p:nvSpPr>
          <p:cNvPr id="5" name="TextBox 4"/>
          <p:cNvSpPr txBox="1"/>
          <p:nvPr/>
        </p:nvSpPr>
        <p:spPr>
          <a:xfrm>
            <a:off x="2286000" y="5998812"/>
            <a:ext cx="4639734" cy="646331"/>
          </a:xfrm>
          <a:prstGeom prst="rect">
            <a:avLst/>
          </a:prstGeom>
          <a:noFill/>
        </p:spPr>
        <p:txBody>
          <a:bodyPr wrap="square" rtlCol="0">
            <a:spAutoFit/>
          </a:bodyPr>
          <a:lstStyle/>
          <a:p>
            <a:r>
              <a:rPr lang="en-US" dirty="0" smtClean="0"/>
              <a:t>Pixel detector group from many institutes and universities in Germany</a:t>
            </a:r>
            <a:endParaRPr lang="en-US" dirty="0"/>
          </a:p>
        </p:txBody>
      </p:sp>
    </p:spTree>
    <p:extLst>
      <p:ext uri="{BB962C8B-B14F-4D97-AF65-F5344CB8AC3E}">
        <p14:creationId xmlns:p14="http://schemas.microsoft.com/office/powerpoint/2010/main" val="216304871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0" y="531546"/>
            <a:ext cx="9144000" cy="1143000"/>
          </a:xfrm>
        </p:spPr>
        <p:txBody>
          <a:bodyPr>
            <a:normAutofit/>
          </a:bodyPr>
          <a:lstStyle/>
          <a:p>
            <a:r>
              <a:rPr lang="en-US" altLang="ja-JP" dirty="0" smtClean="0"/>
              <a:t>“Full sized” pixel detector module 0 </a:t>
            </a:r>
            <a:endParaRPr lang="ja-JP" altLang="en-US" dirty="0" smtClean="0"/>
          </a:p>
        </p:txBody>
      </p:sp>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68</a:t>
            </a:fld>
            <a:endParaRPr lang="en-US" dirty="0"/>
          </a:p>
        </p:txBody>
      </p:sp>
      <p:sp>
        <p:nvSpPr>
          <p:cNvPr id="3" name="TextBox 2"/>
          <p:cNvSpPr txBox="1"/>
          <p:nvPr/>
        </p:nvSpPr>
        <p:spPr>
          <a:xfrm>
            <a:off x="2523067" y="5995946"/>
            <a:ext cx="4318000" cy="646331"/>
          </a:xfrm>
          <a:prstGeom prst="rect">
            <a:avLst/>
          </a:prstGeom>
          <a:noFill/>
        </p:spPr>
        <p:txBody>
          <a:bodyPr wrap="square" rtlCol="0">
            <a:spAutoFit/>
          </a:bodyPr>
          <a:lstStyle/>
          <a:p>
            <a:r>
              <a:rPr lang="en-US" dirty="0" smtClean="0"/>
              <a:t>MPI and HLL are among the leading groups of this large detector collaboration.</a:t>
            </a:r>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7824"/>
          <a:stretch/>
        </p:blipFill>
        <p:spPr bwMode="auto">
          <a:xfrm>
            <a:off x="720930" y="1987912"/>
            <a:ext cx="7677404" cy="269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78000" y="4862246"/>
            <a:ext cx="5334000" cy="523220"/>
          </a:xfrm>
          <a:prstGeom prst="rect">
            <a:avLst/>
          </a:prstGeom>
          <a:noFill/>
        </p:spPr>
        <p:txBody>
          <a:bodyPr wrap="square" rtlCol="0">
            <a:spAutoFit/>
          </a:bodyPr>
          <a:lstStyle/>
          <a:p>
            <a:r>
              <a:rPr lang="en-US" sz="2800" dirty="0" smtClean="0">
                <a:latin typeface="Times New Roman"/>
                <a:cs typeface="Times New Roman"/>
              </a:rPr>
              <a:t>PXD9 illuminated  through a mask</a:t>
            </a:r>
            <a:endParaRPr lang="en-US" sz="2800" dirty="0">
              <a:latin typeface="Times New Roman"/>
              <a:cs typeface="Times New Roman"/>
            </a:endParaRPr>
          </a:p>
        </p:txBody>
      </p:sp>
    </p:spTree>
    <p:extLst>
      <p:ext uri="{BB962C8B-B14F-4D97-AF65-F5344CB8AC3E}">
        <p14:creationId xmlns:p14="http://schemas.microsoft.com/office/powerpoint/2010/main" val="202981239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8229600" cy="1143000"/>
          </a:xfrm>
        </p:spPr>
        <p:txBody>
          <a:bodyPr>
            <a:normAutofit/>
          </a:bodyPr>
          <a:lstStyle/>
          <a:p>
            <a:r>
              <a:rPr lang="en-US" sz="4000" dirty="0" smtClean="0"/>
              <a:t>Full speed PXD readout – laser scan</a:t>
            </a:r>
            <a:endParaRPr lang="en-US" sz="4000" dirty="0"/>
          </a:p>
        </p:txBody>
      </p:sp>
      <p:sp>
        <p:nvSpPr>
          <p:cNvPr id="5" name="Foliennummernplatzhalter 4"/>
          <p:cNvSpPr>
            <a:spLocks noGrp="1"/>
          </p:cNvSpPr>
          <p:nvPr>
            <p:ph type="sldNum" sz="quarter" idx="12"/>
          </p:nvPr>
        </p:nvSpPr>
        <p:spPr/>
        <p:txBody>
          <a:bodyPr/>
          <a:lstStyle/>
          <a:p>
            <a:pPr>
              <a:defRPr/>
            </a:pPr>
            <a:fld id="{4B852D20-2352-4749-B7C5-DD441254C400}" type="slidenum">
              <a:rPr lang="en-US" smtClean="0"/>
              <a:pPr>
                <a:defRPr/>
              </a:pPr>
              <a:t>69</a:t>
            </a:fld>
            <a:endParaRPr lang="en-US" dirty="0"/>
          </a:p>
        </p:txBody>
      </p:sp>
      <p:sp>
        <p:nvSpPr>
          <p:cNvPr id="6" name="Textfeld 5"/>
          <p:cNvSpPr txBox="1"/>
          <p:nvPr/>
        </p:nvSpPr>
        <p:spPr>
          <a:xfrm>
            <a:off x="261864" y="908720"/>
            <a:ext cx="8424936" cy="720080"/>
          </a:xfrm>
          <a:prstGeom prst="rect">
            <a:avLst/>
          </a:prstGeom>
          <a:noFill/>
          <a:ln>
            <a:noFill/>
          </a:ln>
        </p:spPr>
        <p:txBody>
          <a:bodyPr wrap="square" rtlCol="0">
            <a:noAutofit/>
          </a:bodyPr>
          <a:lstStyle/>
          <a:p>
            <a:pPr algn="l">
              <a:spcBef>
                <a:spcPts val="100"/>
              </a:spcBef>
              <a:spcAft>
                <a:spcPts val="100"/>
              </a:spcAft>
            </a:pPr>
            <a:r>
              <a:rPr lang="en-US" sz="1600" dirty="0" smtClean="0">
                <a:latin typeface="+mn-lt"/>
                <a:sym typeface="Wingdings" panose="05000000000000000000" pitchFamily="2" charset="2"/>
              </a:rPr>
              <a:t>:</a:t>
            </a:r>
            <a:r>
              <a:rPr lang="en-US" sz="2400" dirty="0" smtClean="0">
                <a:latin typeface="Times New Roman"/>
                <a:cs typeface="Times New Roman"/>
                <a:sym typeface="Wingdings" panose="05000000000000000000" pitchFamily="2" charset="2"/>
              </a:rPr>
              <a:t>- laser spot at 1 pixel in each of the 24 regions, signal about 4 </a:t>
            </a:r>
            <a:r>
              <a:rPr lang="en-US" sz="2400" dirty="0" err="1" smtClean="0">
                <a:latin typeface="Times New Roman"/>
                <a:cs typeface="Times New Roman"/>
                <a:sym typeface="Wingdings" panose="05000000000000000000" pitchFamily="2" charset="2"/>
              </a:rPr>
              <a:t>mip</a:t>
            </a:r>
            <a:endParaRPr lang="en-US" sz="2400" dirty="0" smtClean="0">
              <a:latin typeface="Times New Roman"/>
              <a:cs typeface="Times New Roman"/>
              <a:sym typeface="Symbol"/>
            </a:endParaRPr>
          </a:p>
          <a:p>
            <a:pPr algn="l">
              <a:spcBef>
                <a:spcPts val="100"/>
              </a:spcBef>
              <a:spcAft>
                <a:spcPts val="100"/>
              </a:spcAft>
            </a:pPr>
            <a:r>
              <a:rPr lang="en-US" sz="2400" dirty="0" smtClean="0">
                <a:latin typeface="Times New Roman"/>
                <a:cs typeface="Times New Roman"/>
                <a:sym typeface="Symbol"/>
              </a:rPr>
              <a:t>:- </a:t>
            </a:r>
            <a:r>
              <a:rPr lang="en-US" sz="2400" u="sng" dirty="0" smtClean="0">
                <a:latin typeface="Times New Roman"/>
                <a:cs typeface="Times New Roman"/>
                <a:sym typeface="Symbol"/>
              </a:rPr>
              <a:t>taken at </a:t>
            </a:r>
            <a:r>
              <a:rPr lang="en-US" sz="2400" b="1" u="sng" dirty="0" smtClean="0">
                <a:latin typeface="Times New Roman"/>
                <a:cs typeface="Times New Roman"/>
                <a:sym typeface="Symbol"/>
              </a:rPr>
              <a:t>full read-out speed </a:t>
            </a:r>
            <a:r>
              <a:rPr lang="en-US" sz="2400" u="sng" dirty="0" smtClean="0">
                <a:latin typeface="Times New Roman"/>
                <a:cs typeface="Times New Roman"/>
                <a:sym typeface="Symbol"/>
              </a:rPr>
              <a:t>(frame time 20µs)  </a:t>
            </a:r>
            <a:endParaRPr lang="en-US" sz="2400" u="sng" dirty="0" smtClean="0">
              <a:latin typeface="Times New Roman"/>
              <a:cs typeface="Times New Roman"/>
              <a:sym typeface="Wingdings" panose="05000000000000000000" pitchFamily="2" charset="2"/>
            </a:endParaRPr>
          </a:p>
          <a:p>
            <a:pPr algn="l">
              <a:spcBef>
                <a:spcPts val="100"/>
              </a:spcBef>
              <a:spcAft>
                <a:spcPts val="100"/>
              </a:spcAft>
            </a:pPr>
            <a:endParaRPr lang="en-US" sz="2000" dirty="0" smtClean="0">
              <a:latin typeface="Times New Roman"/>
              <a:cs typeface="Times New Roman"/>
              <a:sym typeface="Wingdings" panose="05000000000000000000" pitchFamily="2" charset="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40265" y="1624754"/>
            <a:ext cx="2644937" cy="3829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538"/>
          <a:stretch/>
        </p:blipFill>
        <p:spPr bwMode="auto">
          <a:xfrm>
            <a:off x="508385" y="1769897"/>
            <a:ext cx="5716594" cy="310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Gerade Verbindung mit Pfeil 8"/>
          <p:cNvCxnSpPr/>
          <p:nvPr/>
        </p:nvCxnSpPr>
        <p:spPr bwMode="auto">
          <a:xfrm flipH="1">
            <a:off x="5040052" y="2017189"/>
            <a:ext cx="1764196" cy="871751"/>
          </a:xfrm>
          <a:prstGeom prst="straightConnector1">
            <a:avLst/>
          </a:prstGeom>
          <a:solidFill>
            <a:schemeClr val="tx2"/>
          </a:solidFill>
          <a:ln w="57150" cap="flat" cmpd="sng" algn="ctr">
            <a:solidFill>
              <a:srgbClr val="FF0000"/>
            </a:solidFill>
            <a:prstDash val="solid"/>
            <a:round/>
            <a:headEnd type="none" w="med" len="med"/>
            <a:tailEnd type="arrow"/>
          </a:ln>
          <a:effectLst/>
        </p:spPr>
      </p:cxnSp>
      <p:sp>
        <p:nvSpPr>
          <p:cNvPr id="11" name="Textfeld 10"/>
          <p:cNvSpPr txBox="1"/>
          <p:nvPr/>
        </p:nvSpPr>
        <p:spPr>
          <a:xfrm>
            <a:off x="1864958" y="4935736"/>
            <a:ext cx="3615544" cy="428570"/>
          </a:xfrm>
          <a:prstGeom prst="rect">
            <a:avLst/>
          </a:prstGeom>
          <a:solidFill>
            <a:schemeClr val="tx2"/>
          </a:solidFill>
          <a:ln>
            <a:noFill/>
          </a:ln>
        </p:spPr>
        <p:txBody>
          <a:bodyPr wrap="none" rtlCol="0">
            <a:noAutofit/>
          </a:bodyPr>
          <a:lstStyle/>
          <a:p>
            <a:pPr algn="l">
              <a:spcBef>
                <a:spcPts val="100"/>
              </a:spcBef>
              <a:spcAft>
                <a:spcPts val="100"/>
              </a:spcAft>
            </a:pPr>
            <a:r>
              <a:rPr lang="en-US" sz="1600" dirty="0" smtClean="0">
                <a:solidFill>
                  <a:schemeClr val="bg1"/>
                </a:solidFill>
              </a:rPr>
              <a:t>noise (laser </a:t>
            </a:r>
            <a:r>
              <a:rPr lang="en-US" sz="1600" dirty="0" smtClean="0">
                <a:solidFill>
                  <a:schemeClr val="bg1"/>
                </a:solidFill>
                <a:sym typeface="Symbol"/>
              </a:rPr>
              <a:t> system): 1-2 ADU</a:t>
            </a:r>
            <a:endParaRPr lang="en-US" sz="1600" dirty="0" smtClean="0">
              <a:solidFill>
                <a:schemeClr val="bg1"/>
              </a:solidFill>
            </a:endParaRPr>
          </a:p>
        </p:txBody>
      </p:sp>
      <p:sp>
        <p:nvSpPr>
          <p:cNvPr id="12" name="Textfeld 11"/>
          <p:cNvSpPr txBox="1"/>
          <p:nvPr/>
        </p:nvSpPr>
        <p:spPr>
          <a:xfrm>
            <a:off x="1187624" y="5665626"/>
            <a:ext cx="6965773" cy="1059314"/>
          </a:xfrm>
          <a:prstGeom prst="rect">
            <a:avLst/>
          </a:prstGeom>
          <a:solidFill>
            <a:schemeClr val="tx1"/>
          </a:solidFill>
          <a:ln>
            <a:noFill/>
          </a:ln>
        </p:spPr>
        <p:txBody>
          <a:bodyPr wrap="none" rtlCol="0">
            <a:noAutofit/>
          </a:bodyPr>
          <a:lstStyle/>
          <a:p>
            <a:pPr>
              <a:spcBef>
                <a:spcPts val="100"/>
              </a:spcBef>
              <a:spcAft>
                <a:spcPts val="100"/>
              </a:spcAft>
            </a:pPr>
            <a:r>
              <a:rPr lang="en-US" sz="2400" dirty="0" smtClean="0">
                <a:solidFill>
                  <a:schemeClr val="bg1"/>
                </a:solidFill>
              </a:rPr>
              <a:t>Laser signals are working well</a:t>
            </a:r>
            <a:endParaRPr lang="en-US" sz="1600" dirty="0" smtClean="0">
              <a:solidFill>
                <a:schemeClr val="bg1"/>
              </a:solidFill>
            </a:endParaRPr>
          </a:p>
          <a:p>
            <a:pPr>
              <a:spcBef>
                <a:spcPts val="100"/>
              </a:spcBef>
              <a:spcAft>
                <a:spcPts val="100"/>
              </a:spcAft>
            </a:pPr>
            <a:r>
              <a:rPr lang="en-US" sz="2400" dirty="0" smtClean="0">
                <a:solidFill>
                  <a:schemeClr val="bg1"/>
                </a:solidFill>
                <a:sym typeface="Wingdings" panose="05000000000000000000" pitchFamily="2" charset="2"/>
              </a:rPr>
              <a:t> First batch of final sensor production started</a:t>
            </a:r>
            <a:r>
              <a:rPr lang="en-US" sz="2400" dirty="0" smtClean="0">
                <a:solidFill>
                  <a:schemeClr val="bg1"/>
                </a:solidFill>
              </a:rPr>
              <a:t> </a:t>
            </a:r>
          </a:p>
        </p:txBody>
      </p:sp>
    </p:spTree>
    <p:extLst>
      <p:ext uri="{BB962C8B-B14F-4D97-AF65-F5344CB8AC3E}">
        <p14:creationId xmlns:p14="http://schemas.microsoft.com/office/powerpoint/2010/main" val="21331951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7</a:t>
            </a:fld>
            <a:endParaRPr lang="en-US"/>
          </a:p>
        </p:txBody>
      </p:sp>
      <p:sp>
        <p:nvSpPr>
          <p:cNvPr id="3" name="TextBox 2"/>
          <p:cNvSpPr txBox="1"/>
          <p:nvPr/>
        </p:nvSpPr>
        <p:spPr>
          <a:xfrm>
            <a:off x="507998" y="287867"/>
            <a:ext cx="8483601" cy="1077218"/>
          </a:xfrm>
          <a:prstGeom prst="rect">
            <a:avLst/>
          </a:prstGeom>
          <a:noFill/>
        </p:spPr>
        <p:txBody>
          <a:bodyPr wrap="square" rtlCol="0">
            <a:spAutoFit/>
          </a:bodyPr>
          <a:lstStyle/>
          <a:p>
            <a:r>
              <a:rPr lang="en-US" sz="3200" dirty="0" smtClean="0"/>
              <a:t>News from Utah: April 2016 APS Panofsky Prize for </a:t>
            </a:r>
            <a:r>
              <a:rPr lang="en-US" sz="3200" i="1" dirty="0" smtClean="0"/>
              <a:t>Experimental Particle Physics </a:t>
            </a:r>
            <a:r>
              <a:rPr lang="en-US" sz="3200" dirty="0" smtClean="0"/>
              <a:t>Awarded to </a:t>
            </a:r>
            <a:endParaRPr lang="en-US" sz="3200" dirty="0"/>
          </a:p>
        </p:txBody>
      </p:sp>
      <p:sp>
        <p:nvSpPr>
          <p:cNvPr id="5" name="TextBox 4"/>
          <p:cNvSpPr txBox="1"/>
          <p:nvPr/>
        </p:nvSpPr>
        <p:spPr>
          <a:xfrm>
            <a:off x="355600" y="1413553"/>
            <a:ext cx="8788400" cy="461665"/>
          </a:xfrm>
          <a:prstGeom prst="rect">
            <a:avLst/>
          </a:prstGeom>
          <a:noFill/>
        </p:spPr>
        <p:txBody>
          <a:bodyPr wrap="square" rtlCol="0">
            <a:spAutoFit/>
          </a:bodyPr>
          <a:lstStyle/>
          <a:p>
            <a:r>
              <a:rPr lang="en-US" sz="2400" u="sng" dirty="0" smtClean="0"/>
              <a:t>Steve Olsen</a:t>
            </a:r>
            <a:r>
              <a:rPr lang="en-US" sz="2400" dirty="0" smtClean="0"/>
              <a:t>, Dave </a:t>
            </a:r>
            <a:r>
              <a:rPr lang="en-US" sz="2400" dirty="0" err="1" smtClean="0"/>
              <a:t>Hitlin</a:t>
            </a:r>
            <a:r>
              <a:rPr lang="en-US" sz="2400" dirty="0" smtClean="0"/>
              <a:t>, Jonathan </a:t>
            </a:r>
            <a:r>
              <a:rPr lang="en-US" sz="2400" dirty="0" err="1" smtClean="0"/>
              <a:t>Dorfan</a:t>
            </a:r>
            <a:r>
              <a:rPr lang="en-US" sz="2400" dirty="0" smtClean="0"/>
              <a:t>, and </a:t>
            </a:r>
            <a:r>
              <a:rPr lang="en-US" sz="2400" u="sng" dirty="0" err="1" smtClean="0"/>
              <a:t>Fumihiko</a:t>
            </a:r>
            <a:r>
              <a:rPr lang="en-US" sz="2400" u="sng" dirty="0" smtClean="0"/>
              <a:t> Takasaki</a:t>
            </a:r>
            <a:endParaRPr lang="en-US" sz="2400" u="sng" dirty="0"/>
          </a:p>
        </p:txBody>
      </p:sp>
      <p:sp>
        <p:nvSpPr>
          <p:cNvPr id="6" name="TextBox 5"/>
          <p:cNvSpPr txBox="1"/>
          <p:nvPr/>
        </p:nvSpPr>
        <p:spPr>
          <a:xfrm>
            <a:off x="660399" y="6125517"/>
            <a:ext cx="7857067" cy="461665"/>
          </a:xfrm>
          <a:prstGeom prst="rect">
            <a:avLst/>
          </a:prstGeom>
          <a:noFill/>
        </p:spPr>
        <p:txBody>
          <a:bodyPr wrap="square" rtlCol="0">
            <a:spAutoFit/>
          </a:bodyPr>
          <a:lstStyle/>
          <a:p>
            <a:r>
              <a:rPr lang="en-US" sz="2400" dirty="0" smtClean="0"/>
              <a:t>Front row 2008 Physics </a:t>
            </a:r>
            <a:r>
              <a:rPr lang="en-US" sz="2400" dirty="0" err="1" smtClean="0"/>
              <a:t>Nobelists</a:t>
            </a:r>
            <a:r>
              <a:rPr lang="en-US" sz="2400" dirty="0" smtClean="0"/>
              <a:t>: T. </a:t>
            </a:r>
            <a:r>
              <a:rPr lang="en-US" sz="2400" dirty="0" err="1" smtClean="0"/>
              <a:t>Maskawa</a:t>
            </a:r>
            <a:r>
              <a:rPr lang="en-US" sz="2400" dirty="0" smtClean="0"/>
              <a:t>, M. Kobayashi</a:t>
            </a:r>
            <a:endParaRPr lang="en-US" sz="2400" dirty="0"/>
          </a:p>
        </p:txBody>
      </p:sp>
      <p:sp>
        <p:nvSpPr>
          <p:cNvPr id="7" name="TextBox 6"/>
          <p:cNvSpPr txBox="1"/>
          <p:nvPr/>
        </p:nvSpPr>
        <p:spPr>
          <a:xfrm>
            <a:off x="6265331" y="3318933"/>
            <a:ext cx="2590802" cy="646331"/>
          </a:xfrm>
          <a:prstGeom prst="rect">
            <a:avLst/>
          </a:prstGeom>
          <a:noFill/>
        </p:spPr>
        <p:txBody>
          <a:bodyPr wrap="square" rtlCol="0">
            <a:spAutoFit/>
          </a:bodyPr>
          <a:lstStyle/>
          <a:p>
            <a:r>
              <a:rPr lang="en-US" dirty="0" smtClean="0"/>
              <a:t>A scene in Stockholm, Sweden 2008</a:t>
            </a:r>
            <a:endParaRPr lang="en-US" dirty="0"/>
          </a:p>
        </p:txBody>
      </p:sp>
      <p:pic>
        <p:nvPicPr>
          <p:cNvPr id="4" name="Picture 3" descr="photo[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0399" y="2047448"/>
            <a:ext cx="5274945" cy="3962400"/>
          </a:xfrm>
          <a:prstGeom prst="rect">
            <a:avLst/>
          </a:prstGeom>
        </p:spPr>
      </p:pic>
    </p:spTree>
    <p:extLst>
      <p:ext uri="{BB962C8B-B14F-4D97-AF65-F5344CB8AC3E}">
        <p14:creationId xmlns:p14="http://schemas.microsoft.com/office/powerpoint/2010/main" val="333447803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70</a:t>
            </a:fld>
            <a:endParaRPr lang="en-US" dirty="0"/>
          </a:p>
        </p:txBody>
      </p:sp>
      <p:sp>
        <p:nvSpPr>
          <p:cNvPr id="5" name="TextBox 4"/>
          <p:cNvSpPr txBox="1"/>
          <p:nvPr/>
        </p:nvSpPr>
        <p:spPr>
          <a:xfrm>
            <a:off x="1049868" y="1340653"/>
            <a:ext cx="7366000" cy="523220"/>
          </a:xfrm>
          <a:prstGeom prst="rect">
            <a:avLst/>
          </a:prstGeom>
          <a:noFill/>
        </p:spPr>
        <p:txBody>
          <a:bodyPr wrap="square" rtlCol="0">
            <a:spAutoFit/>
          </a:bodyPr>
          <a:lstStyle/>
          <a:p>
            <a:r>
              <a:rPr lang="en-US" sz="2800" dirty="0" smtClean="0">
                <a:latin typeface="Times New Roman"/>
                <a:cs typeface="Times New Roman"/>
              </a:rPr>
              <a:t>April 2016: Belle II VXD beam test at DESY </a:t>
            </a:r>
          </a:p>
        </p:txBody>
      </p:sp>
      <p:pic>
        <p:nvPicPr>
          <p:cNvPr id="4" name="Picture 3"/>
          <p:cNvPicPr>
            <a:picLocks noChangeAspect="1"/>
          </p:cNvPicPr>
          <p:nvPr/>
        </p:nvPicPr>
        <p:blipFill>
          <a:blip r:embed="rId3"/>
          <a:stretch>
            <a:fillRect/>
          </a:stretch>
        </p:blipFill>
        <p:spPr>
          <a:xfrm>
            <a:off x="118534" y="2655277"/>
            <a:ext cx="9144000" cy="3024554"/>
          </a:xfrm>
          <a:prstGeom prst="rect">
            <a:avLst/>
          </a:prstGeom>
        </p:spPr>
      </p:pic>
      <p:sp>
        <p:nvSpPr>
          <p:cNvPr id="9" name="Up Arrow 8"/>
          <p:cNvSpPr/>
          <p:nvPr/>
        </p:nvSpPr>
        <p:spPr>
          <a:xfrm>
            <a:off x="4800600" y="5300134"/>
            <a:ext cx="321733" cy="138853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122333" y="5679831"/>
            <a:ext cx="2870200" cy="369332"/>
          </a:xfrm>
          <a:prstGeom prst="rect">
            <a:avLst/>
          </a:prstGeom>
          <a:noFill/>
        </p:spPr>
        <p:txBody>
          <a:bodyPr wrap="square" rtlCol="0">
            <a:spAutoFit/>
          </a:bodyPr>
          <a:lstStyle/>
          <a:p>
            <a:r>
              <a:rPr lang="en-US" dirty="0" smtClean="0"/>
              <a:t>Incident DESY  e-  test beam</a:t>
            </a:r>
            <a:endParaRPr lang="en-US" dirty="0"/>
          </a:p>
        </p:txBody>
      </p:sp>
    </p:spTree>
    <p:extLst>
      <p:ext uri="{BB962C8B-B14F-4D97-AF65-F5344CB8AC3E}">
        <p14:creationId xmlns:p14="http://schemas.microsoft.com/office/powerpoint/2010/main" val="107060942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71</a:t>
            </a:fld>
            <a:endParaRPr lang="en-US" dirty="0"/>
          </a:p>
        </p:txBody>
      </p:sp>
      <p:pic>
        <p:nvPicPr>
          <p:cNvPr id="3" name="Picture 2"/>
          <p:cNvPicPr>
            <a:picLocks noChangeAspect="1"/>
          </p:cNvPicPr>
          <p:nvPr/>
        </p:nvPicPr>
        <p:blipFill>
          <a:blip r:embed="rId3"/>
          <a:stretch>
            <a:fillRect/>
          </a:stretch>
        </p:blipFill>
        <p:spPr>
          <a:xfrm>
            <a:off x="245237" y="1783840"/>
            <a:ext cx="3784600" cy="3784600"/>
          </a:xfrm>
          <a:prstGeom prst="rect">
            <a:avLst/>
          </a:prstGeom>
        </p:spPr>
      </p:pic>
      <p:sp>
        <p:nvSpPr>
          <p:cNvPr id="5" name="TextBox 4"/>
          <p:cNvSpPr txBox="1"/>
          <p:nvPr/>
        </p:nvSpPr>
        <p:spPr>
          <a:xfrm>
            <a:off x="338667" y="50800"/>
            <a:ext cx="8805333" cy="954107"/>
          </a:xfrm>
          <a:prstGeom prst="rect">
            <a:avLst/>
          </a:prstGeom>
          <a:noFill/>
        </p:spPr>
        <p:txBody>
          <a:bodyPr wrap="square" rtlCol="0">
            <a:spAutoFit/>
          </a:bodyPr>
          <a:lstStyle/>
          <a:p>
            <a:r>
              <a:rPr lang="en-US" sz="2800" dirty="0" smtClean="0">
                <a:latin typeface="Times New Roman"/>
                <a:cs typeface="Times New Roman"/>
              </a:rPr>
              <a:t>April 2016: Two </a:t>
            </a:r>
            <a:r>
              <a:rPr lang="en-US" sz="2800" i="1" dirty="0" smtClean="0">
                <a:latin typeface="Times New Roman"/>
                <a:cs typeface="Times New Roman"/>
              </a:rPr>
              <a:t>full-sized </a:t>
            </a:r>
            <a:r>
              <a:rPr lang="en-US" sz="2800" dirty="0" smtClean="0">
                <a:latin typeface="Times New Roman"/>
                <a:cs typeface="Times New Roman"/>
              </a:rPr>
              <a:t>Belle II DEPFET pixel detector </a:t>
            </a:r>
          </a:p>
          <a:p>
            <a:r>
              <a:rPr lang="en-US" sz="2800" dirty="0" smtClean="0">
                <a:latin typeface="Times New Roman"/>
                <a:cs typeface="Times New Roman"/>
              </a:rPr>
              <a:t>modules at DESY (beam test in progress) </a:t>
            </a:r>
            <a:endParaRPr lang="en-US" sz="2800" dirty="0">
              <a:latin typeface="Times New Roman"/>
              <a:cs typeface="Times New Roman"/>
            </a:endParaRPr>
          </a:p>
        </p:txBody>
      </p:sp>
      <p:pic>
        <p:nvPicPr>
          <p:cNvPr id="6" name="Picture 5"/>
          <p:cNvPicPr>
            <a:picLocks noChangeAspect="1"/>
          </p:cNvPicPr>
          <p:nvPr/>
        </p:nvPicPr>
        <p:blipFill>
          <a:blip r:embed="rId4"/>
          <a:stretch>
            <a:fillRect/>
          </a:stretch>
        </p:blipFill>
        <p:spPr>
          <a:xfrm>
            <a:off x="4166235" y="2065867"/>
            <a:ext cx="4773930" cy="3182620"/>
          </a:xfrm>
          <a:prstGeom prst="rect">
            <a:avLst/>
          </a:prstGeom>
        </p:spPr>
      </p:pic>
      <p:sp>
        <p:nvSpPr>
          <p:cNvPr id="7" name="TextBox 6"/>
          <p:cNvSpPr txBox="1"/>
          <p:nvPr/>
        </p:nvSpPr>
        <p:spPr>
          <a:xfrm>
            <a:off x="245237" y="5633308"/>
            <a:ext cx="3827568" cy="1015663"/>
          </a:xfrm>
          <a:prstGeom prst="rect">
            <a:avLst/>
          </a:prstGeom>
          <a:noFill/>
        </p:spPr>
        <p:txBody>
          <a:bodyPr wrap="square" rtlCol="0">
            <a:spAutoFit/>
          </a:bodyPr>
          <a:lstStyle/>
          <a:p>
            <a:r>
              <a:rPr lang="en-US" sz="2000" dirty="0" smtClean="0">
                <a:latin typeface="Times New Roman"/>
                <a:cs typeface="Times New Roman"/>
              </a:rPr>
              <a:t>Test full-sized  PXD modules in a beam. [Measure efficiency and S/N]. </a:t>
            </a:r>
            <a:endParaRPr lang="en-US" sz="2000" dirty="0">
              <a:latin typeface="Times New Roman"/>
              <a:cs typeface="Times New Roman"/>
            </a:endParaRPr>
          </a:p>
        </p:txBody>
      </p:sp>
      <p:sp>
        <p:nvSpPr>
          <p:cNvPr id="8" name="TextBox 7"/>
          <p:cNvSpPr txBox="1"/>
          <p:nvPr/>
        </p:nvSpPr>
        <p:spPr>
          <a:xfrm>
            <a:off x="4385733" y="5287390"/>
            <a:ext cx="4301067" cy="1631216"/>
          </a:xfrm>
          <a:prstGeom prst="rect">
            <a:avLst/>
          </a:prstGeom>
          <a:noFill/>
        </p:spPr>
        <p:txBody>
          <a:bodyPr wrap="square" rtlCol="0">
            <a:spAutoFit/>
          </a:bodyPr>
          <a:lstStyle/>
          <a:p>
            <a:r>
              <a:rPr lang="en-US" sz="2000" dirty="0" smtClean="0">
                <a:latin typeface="Times New Roman"/>
                <a:cs typeface="Times New Roman"/>
              </a:rPr>
              <a:t>Test the integrated PXD-SVD system. This includes ROI (region of interest) extrapolation from the SVD tracker to the PXD, which is needed to reduce the </a:t>
            </a:r>
            <a:r>
              <a:rPr lang="en-US" sz="2000" i="1" dirty="0" smtClean="0">
                <a:latin typeface="Times New Roman"/>
                <a:cs typeface="Times New Roman"/>
              </a:rPr>
              <a:t>large data volume</a:t>
            </a:r>
            <a:r>
              <a:rPr lang="en-US" sz="2000" dirty="0" smtClean="0">
                <a:latin typeface="Times New Roman"/>
                <a:cs typeface="Times New Roman"/>
              </a:rPr>
              <a:t>.</a:t>
            </a:r>
            <a:endParaRPr lang="en-US" sz="2000" dirty="0">
              <a:latin typeface="Times New Roman"/>
              <a:cs typeface="Times New Roman"/>
            </a:endParaRPr>
          </a:p>
        </p:txBody>
      </p:sp>
      <p:sp>
        <p:nvSpPr>
          <p:cNvPr id="2" name="TextBox 1"/>
          <p:cNvSpPr txBox="1"/>
          <p:nvPr/>
        </p:nvSpPr>
        <p:spPr>
          <a:xfrm>
            <a:off x="4029837" y="1629952"/>
            <a:ext cx="5114163" cy="400110"/>
          </a:xfrm>
          <a:prstGeom prst="rect">
            <a:avLst/>
          </a:prstGeom>
          <a:noFill/>
        </p:spPr>
        <p:txBody>
          <a:bodyPr wrap="square" rtlCol="0">
            <a:spAutoFit/>
          </a:bodyPr>
          <a:lstStyle/>
          <a:p>
            <a:r>
              <a:rPr lang="en-US" sz="2000" dirty="0" smtClean="0"/>
              <a:t>Working examples of L3, L4, L5, L6 SVD ladders</a:t>
            </a:r>
            <a:endParaRPr lang="en-US" sz="2000" dirty="0"/>
          </a:p>
        </p:txBody>
      </p:sp>
    </p:spTree>
    <p:extLst>
      <p:ext uri="{BB962C8B-B14F-4D97-AF65-F5344CB8AC3E}">
        <p14:creationId xmlns:p14="http://schemas.microsoft.com/office/powerpoint/2010/main" val="248754459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681" y="137984"/>
            <a:ext cx="8743107" cy="523220"/>
          </a:xfrm>
          <a:prstGeom prst="rect">
            <a:avLst/>
          </a:prstGeom>
          <a:noFill/>
        </p:spPr>
        <p:txBody>
          <a:bodyPr wrap="square" rtlCol="0">
            <a:spAutoFit/>
          </a:bodyPr>
          <a:lstStyle/>
          <a:p>
            <a:r>
              <a:rPr lang="en-US" sz="2800" dirty="0" smtClean="0"/>
              <a:t>“Missing Energy Decay” in a Belle II GEANT4 MC simulation</a:t>
            </a:r>
            <a:endParaRPr lang="en-US" sz="2800" dirty="0"/>
          </a:p>
        </p:txBody>
      </p:sp>
      <p:sp>
        <p:nvSpPr>
          <p:cNvPr id="6" name="TextBox 5"/>
          <p:cNvSpPr txBox="1"/>
          <p:nvPr/>
        </p:nvSpPr>
        <p:spPr>
          <a:xfrm>
            <a:off x="5774266" y="1191853"/>
            <a:ext cx="2964431" cy="646331"/>
          </a:xfrm>
          <a:prstGeom prst="rect">
            <a:avLst/>
          </a:prstGeom>
          <a:noFill/>
        </p:spPr>
        <p:txBody>
          <a:bodyPr wrap="square" rtlCol="0">
            <a:spAutoFit/>
          </a:bodyPr>
          <a:lstStyle/>
          <a:p>
            <a:r>
              <a:rPr lang="en-US" dirty="0" smtClean="0"/>
              <a:t>Zoomed view of the vertex region in r--phi</a:t>
            </a:r>
            <a:endParaRPr lang="en-US" dirty="0"/>
          </a:p>
        </p:txBody>
      </p:sp>
      <p:sp>
        <p:nvSpPr>
          <p:cNvPr id="2" name="TextBox 1"/>
          <p:cNvSpPr txBox="1"/>
          <p:nvPr/>
        </p:nvSpPr>
        <p:spPr>
          <a:xfrm>
            <a:off x="1151063" y="661204"/>
            <a:ext cx="7164544" cy="523220"/>
          </a:xfrm>
          <a:prstGeom prst="rect">
            <a:avLst/>
          </a:prstGeom>
          <a:noFill/>
        </p:spPr>
        <p:txBody>
          <a:bodyPr wrap="square" rtlCol="0">
            <a:spAutoFit/>
          </a:bodyPr>
          <a:lstStyle/>
          <a:p>
            <a:r>
              <a:rPr lang="en-US" sz="2800" dirty="0" smtClean="0">
                <a:latin typeface="Times New Roman"/>
                <a:cs typeface="Times New Roman"/>
              </a:rPr>
              <a:t>Signal B</a:t>
            </a:r>
            <a:r>
              <a:rPr lang="en-US" sz="2800" dirty="0" smtClean="0">
                <a:latin typeface="Times New Roman"/>
                <a:cs typeface="Times New Roman"/>
                <a:sym typeface="Wingdings"/>
              </a:rPr>
              <a:t>K </a:t>
            </a:r>
            <a:r>
              <a:rPr lang="en-US" sz="2800" dirty="0" err="1" smtClean="0">
                <a:latin typeface="Times New Roman"/>
                <a:cs typeface="Times New Roman"/>
                <a:sym typeface="Wingdings"/>
              </a:rPr>
              <a:t>ν</a:t>
            </a:r>
            <a:r>
              <a:rPr lang="en-US" sz="2800" dirty="0" smtClean="0">
                <a:latin typeface="Times New Roman"/>
                <a:cs typeface="Times New Roman"/>
                <a:sym typeface="Wingdings"/>
              </a:rPr>
              <a:t> </a:t>
            </a:r>
            <a:r>
              <a:rPr lang="en-US" sz="2800" dirty="0" err="1" smtClean="0">
                <a:latin typeface="Times New Roman"/>
                <a:cs typeface="Times New Roman"/>
                <a:sym typeface="Wingdings"/>
              </a:rPr>
              <a:t>ν</a:t>
            </a:r>
            <a:r>
              <a:rPr lang="en-US" sz="2800" dirty="0" smtClean="0">
                <a:latin typeface="Times New Roman"/>
                <a:cs typeface="Times New Roman"/>
                <a:sym typeface="Wingdings"/>
              </a:rPr>
              <a:t>      tag mode: BDπ; DKπ</a:t>
            </a:r>
            <a:endParaRPr lang="en-US" sz="2800" dirty="0">
              <a:latin typeface="Times New Roman"/>
              <a:cs typeface="Times New Roman"/>
            </a:endParaRPr>
          </a:p>
        </p:txBody>
      </p:sp>
      <p:sp>
        <p:nvSpPr>
          <p:cNvPr id="8" name="Slide Number Placeholder 7"/>
          <p:cNvSpPr>
            <a:spLocks noGrp="1"/>
          </p:cNvSpPr>
          <p:nvPr>
            <p:ph type="sldNum" sz="quarter" idx="11"/>
          </p:nvPr>
        </p:nvSpPr>
        <p:spPr>
          <a:xfrm>
            <a:off x="7010400" y="6492875"/>
            <a:ext cx="2133600" cy="365125"/>
          </a:xfrm>
        </p:spPr>
        <p:txBody>
          <a:bodyPr/>
          <a:lstStyle/>
          <a:p>
            <a:pPr>
              <a:defRPr/>
            </a:pPr>
            <a:fld id="{26C485F6-F622-9D4E-98CB-D3BEE147E703}" type="slidenum">
              <a:rPr lang="en-US" smtClean="0"/>
              <a:pPr>
                <a:defRPr/>
              </a:pPr>
              <a:t>72</a:t>
            </a:fld>
            <a:endParaRPr lang="en-US" dirty="0"/>
          </a:p>
        </p:txBody>
      </p:sp>
      <p:pic>
        <p:nvPicPr>
          <p:cNvPr id="9" name="Picture 8"/>
          <p:cNvPicPr>
            <a:picLocks noChangeAspect="1"/>
          </p:cNvPicPr>
          <p:nvPr/>
        </p:nvPicPr>
        <p:blipFill>
          <a:blip r:embed="rId2"/>
          <a:stretch>
            <a:fillRect/>
          </a:stretch>
        </p:blipFill>
        <p:spPr>
          <a:xfrm>
            <a:off x="0" y="2109504"/>
            <a:ext cx="4427220" cy="4069080"/>
          </a:xfrm>
          <a:prstGeom prst="rect">
            <a:avLst/>
          </a:prstGeom>
        </p:spPr>
      </p:pic>
      <p:pic>
        <p:nvPicPr>
          <p:cNvPr id="10" name="Picture 9"/>
          <p:cNvPicPr>
            <a:picLocks noChangeAspect="1"/>
          </p:cNvPicPr>
          <p:nvPr/>
        </p:nvPicPr>
        <p:blipFill>
          <a:blip r:embed="rId3"/>
          <a:stretch>
            <a:fillRect/>
          </a:stretch>
        </p:blipFill>
        <p:spPr>
          <a:xfrm>
            <a:off x="3784588" y="1798955"/>
            <a:ext cx="5156200" cy="4693920"/>
          </a:xfrm>
          <a:prstGeom prst="rect">
            <a:avLst/>
          </a:prstGeom>
        </p:spPr>
      </p:pic>
      <p:sp>
        <p:nvSpPr>
          <p:cNvPr id="11" name="TextBox 10"/>
          <p:cNvSpPr txBox="1"/>
          <p:nvPr/>
        </p:nvSpPr>
        <p:spPr>
          <a:xfrm>
            <a:off x="1151063" y="1612894"/>
            <a:ext cx="2336800" cy="369332"/>
          </a:xfrm>
          <a:prstGeom prst="rect">
            <a:avLst/>
          </a:prstGeom>
          <a:noFill/>
        </p:spPr>
        <p:txBody>
          <a:bodyPr wrap="square" rtlCol="0">
            <a:spAutoFit/>
          </a:bodyPr>
          <a:lstStyle/>
          <a:p>
            <a:r>
              <a:rPr lang="en-US" dirty="0" smtClean="0"/>
              <a:t>View in r-z</a:t>
            </a:r>
            <a:endParaRPr lang="en-US" dirty="0"/>
          </a:p>
        </p:txBody>
      </p:sp>
      <p:sp>
        <p:nvSpPr>
          <p:cNvPr id="12" name="TextBox 11"/>
          <p:cNvSpPr txBox="1"/>
          <p:nvPr/>
        </p:nvSpPr>
        <p:spPr>
          <a:xfrm>
            <a:off x="457199" y="6177601"/>
            <a:ext cx="6553201" cy="707886"/>
          </a:xfrm>
          <a:prstGeom prst="rect">
            <a:avLst/>
          </a:prstGeom>
          <a:noFill/>
        </p:spPr>
        <p:txBody>
          <a:bodyPr wrap="square" rtlCol="0">
            <a:spAutoFit/>
          </a:bodyPr>
          <a:lstStyle/>
          <a:p>
            <a:r>
              <a:rPr lang="en-US" sz="2000" dirty="0" smtClean="0">
                <a:latin typeface="Times New Roman"/>
                <a:cs typeface="Times New Roman"/>
                <a:sym typeface="Wingdings"/>
              </a:rPr>
              <a:t></a:t>
            </a:r>
            <a:r>
              <a:rPr lang="en-US" sz="2000" dirty="0" smtClean="0">
                <a:latin typeface="Times New Roman"/>
                <a:cs typeface="Times New Roman"/>
              </a:rPr>
              <a:t>Belle II Software is in a fairly advanced state (T. </a:t>
            </a:r>
            <a:r>
              <a:rPr lang="en-US" sz="2000" dirty="0" err="1" smtClean="0">
                <a:latin typeface="Times New Roman"/>
                <a:cs typeface="Times New Roman"/>
              </a:rPr>
              <a:t>Kuhr</a:t>
            </a:r>
            <a:r>
              <a:rPr lang="en-US" sz="2000" dirty="0" smtClean="0">
                <a:latin typeface="Times New Roman"/>
                <a:cs typeface="Times New Roman"/>
              </a:rPr>
              <a:t> (LMU) is the Belle II software coordinator)</a:t>
            </a:r>
            <a:endParaRPr lang="en-US" sz="2000" dirty="0">
              <a:latin typeface="Times New Roman"/>
              <a:cs typeface="Times New Roman"/>
            </a:endParaRPr>
          </a:p>
        </p:txBody>
      </p:sp>
    </p:spTree>
    <p:extLst>
      <p:ext uri="{BB962C8B-B14F-4D97-AF65-F5344CB8AC3E}">
        <p14:creationId xmlns:p14="http://schemas.microsoft.com/office/powerpoint/2010/main" val="21061232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37" y="1881"/>
            <a:ext cx="8229600" cy="833307"/>
          </a:xfrm>
        </p:spPr>
        <p:txBody>
          <a:bodyPr>
            <a:normAutofit/>
          </a:bodyPr>
          <a:lstStyle/>
          <a:p>
            <a:r>
              <a:rPr lang="en-US" dirty="0" smtClean="0">
                <a:latin typeface="Times New Roman"/>
                <a:cs typeface="Times New Roman"/>
              </a:rPr>
              <a:t>Some Belle II jargon</a:t>
            </a:r>
            <a:endParaRPr lang="en-US" dirty="0">
              <a:latin typeface="Times New Roman"/>
              <a:cs typeface="Times New Roman"/>
            </a:endParaRPr>
          </a:p>
        </p:txBody>
      </p:sp>
      <p:sp>
        <p:nvSpPr>
          <p:cNvPr id="4" name="TextBox 3"/>
          <p:cNvSpPr txBox="1"/>
          <p:nvPr/>
        </p:nvSpPr>
        <p:spPr>
          <a:xfrm>
            <a:off x="724938" y="688243"/>
            <a:ext cx="7620427" cy="1815882"/>
          </a:xfrm>
          <a:prstGeom prst="rect">
            <a:avLst/>
          </a:prstGeom>
          <a:noFill/>
        </p:spPr>
        <p:txBody>
          <a:bodyPr wrap="square" rtlCol="0">
            <a:spAutoFit/>
          </a:bodyPr>
          <a:lstStyle/>
          <a:p>
            <a:r>
              <a:rPr lang="en-US" sz="2800" i="1" u="sng" dirty="0" smtClean="0"/>
              <a:t>BEAST PHASE I</a:t>
            </a:r>
            <a:r>
              <a:rPr lang="en-US" sz="2800" dirty="0" smtClean="0"/>
              <a:t>: Simple background commissioning detector (diodes, TPCs, crystals). No final focus. Only </a:t>
            </a:r>
            <a:r>
              <a:rPr lang="en-US" sz="2800" i="1" dirty="0" smtClean="0"/>
              <a:t>single</a:t>
            </a:r>
            <a:r>
              <a:rPr lang="en-US" sz="2800" dirty="0" smtClean="0"/>
              <a:t> beam background studies possible [started in Feb 2016].</a:t>
            </a:r>
            <a:endParaRPr lang="en-US" sz="2800" dirty="0"/>
          </a:p>
        </p:txBody>
      </p:sp>
      <p:sp>
        <p:nvSpPr>
          <p:cNvPr id="5" name="Rectangle 4"/>
          <p:cNvSpPr/>
          <p:nvPr/>
        </p:nvSpPr>
        <p:spPr>
          <a:xfrm>
            <a:off x="967276" y="4901043"/>
            <a:ext cx="7534007" cy="1815882"/>
          </a:xfrm>
          <a:prstGeom prst="rect">
            <a:avLst/>
          </a:prstGeom>
        </p:spPr>
        <p:txBody>
          <a:bodyPr wrap="square">
            <a:spAutoFit/>
          </a:bodyPr>
          <a:lstStyle/>
          <a:p>
            <a:r>
              <a:rPr lang="en-US" sz="2800" i="1" u="sng" dirty="0"/>
              <a:t>BEAST PHASE </a:t>
            </a:r>
            <a:r>
              <a:rPr lang="en-US" sz="2800" i="1" u="sng" dirty="0" smtClean="0"/>
              <a:t>II</a:t>
            </a:r>
            <a:r>
              <a:rPr lang="en-US" sz="2800" dirty="0" smtClean="0"/>
              <a:t>: More elaborate inner </a:t>
            </a:r>
            <a:r>
              <a:rPr lang="en-US" sz="2800" dirty="0"/>
              <a:t>background commissioning </a:t>
            </a:r>
            <a:r>
              <a:rPr lang="en-US" sz="2800" dirty="0" smtClean="0"/>
              <a:t>detector.  </a:t>
            </a:r>
            <a:r>
              <a:rPr lang="en-US" sz="2800" u="sng" dirty="0" smtClean="0">
                <a:solidFill>
                  <a:srgbClr val="FF0000"/>
                </a:solidFill>
              </a:rPr>
              <a:t>Full Belle II outer detector</a:t>
            </a:r>
            <a:r>
              <a:rPr lang="en-US" sz="2800" dirty="0" smtClean="0"/>
              <a:t>. Full superconducting </a:t>
            </a:r>
            <a:r>
              <a:rPr lang="en-US" sz="2800" dirty="0"/>
              <a:t>final focus</a:t>
            </a:r>
            <a:r>
              <a:rPr lang="en-US" sz="2800" dirty="0" smtClean="0"/>
              <a:t>. </a:t>
            </a:r>
            <a:r>
              <a:rPr lang="en-US" sz="2800" i="1" dirty="0" smtClean="0"/>
              <a:t>No vertex detectors.</a:t>
            </a:r>
            <a:endParaRPr lang="en-US" sz="2800" i="1" dirty="0"/>
          </a:p>
        </p:txBody>
      </p:sp>
      <p:pic>
        <p:nvPicPr>
          <p:cNvPr id="7" name="Picture 6" descr="HII_3058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11818" y="2154796"/>
            <a:ext cx="4110228" cy="2724912"/>
          </a:xfrm>
          <a:prstGeom prst="rect">
            <a:avLst/>
          </a:prstGeom>
        </p:spPr>
      </p:pic>
    </p:spTree>
    <p:extLst>
      <p:ext uri="{BB962C8B-B14F-4D97-AF65-F5344CB8AC3E}">
        <p14:creationId xmlns:p14="http://schemas.microsoft.com/office/powerpoint/2010/main" val="26306271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r>
              <a:rPr lang="en-US" altLang="ja-JP" sz="3600" dirty="0" err="1" smtClean="0">
                <a:solidFill>
                  <a:srgbClr val="0000FF"/>
                </a:solidFill>
                <a:latin typeface="Times New Roman"/>
                <a:cs typeface="Times New Roman"/>
              </a:rPr>
              <a:t>SuperKEKB</a:t>
            </a:r>
            <a:r>
              <a:rPr lang="en-US" altLang="ja-JP" sz="3600" dirty="0" smtClean="0">
                <a:solidFill>
                  <a:srgbClr val="0000FF"/>
                </a:solidFill>
                <a:latin typeface="Times New Roman"/>
                <a:cs typeface="Times New Roman"/>
              </a:rPr>
              <a:t> vacuum scrubbing </a:t>
            </a:r>
            <a:r>
              <a:rPr lang="en-US" altLang="ja-JP" sz="3600" dirty="0" smtClean="0">
                <a:latin typeface="Times New Roman"/>
                <a:cs typeface="Times New Roman"/>
              </a:rPr>
              <a:t>to reduce beam gas backgrounds in Belle II</a:t>
            </a:r>
            <a:endParaRPr lang="ja-JP" altLang="en-US" sz="3600" dirty="0">
              <a:latin typeface="Times New Roman"/>
              <a:cs typeface="Times New Roman"/>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2116271"/>
            <a:ext cx="4561236" cy="4001494"/>
          </a:xfrm>
          <a:prstGeom prst="rect">
            <a:avLst/>
          </a:prstGeom>
        </p:spPr>
      </p:pic>
      <p:sp>
        <p:nvSpPr>
          <p:cNvPr id="7" name="テキスト ボックス 6"/>
          <p:cNvSpPr txBox="1"/>
          <p:nvPr/>
        </p:nvSpPr>
        <p:spPr>
          <a:xfrm>
            <a:off x="685571" y="1797198"/>
            <a:ext cx="3583132" cy="369332"/>
          </a:xfrm>
          <a:prstGeom prst="rect">
            <a:avLst/>
          </a:prstGeom>
          <a:noFill/>
        </p:spPr>
        <p:txBody>
          <a:bodyPr wrap="none" rtlCol="0">
            <a:spAutoFit/>
          </a:bodyPr>
          <a:lstStyle/>
          <a:p>
            <a:r>
              <a:rPr kumimoji="1" lang="en-US" altLang="ja-JP" dirty="0" smtClean="0"/>
              <a:t>LER integrated beam dose &gt; 100 A-h</a:t>
            </a:r>
            <a:endParaRPr kumimoji="1" lang="ja-JP" alt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61237" y="2762602"/>
            <a:ext cx="4614164" cy="2614168"/>
          </a:xfrm>
          <a:prstGeom prst="rect">
            <a:avLst/>
          </a:prstGeom>
        </p:spPr>
      </p:pic>
      <p:sp>
        <p:nvSpPr>
          <p:cNvPr id="3" name="TextBox 2"/>
          <p:cNvSpPr txBox="1"/>
          <p:nvPr/>
        </p:nvSpPr>
        <p:spPr>
          <a:xfrm>
            <a:off x="4944533" y="2316326"/>
            <a:ext cx="4199467" cy="400110"/>
          </a:xfrm>
          <a:prstGeom prst="rect">
            <a:avLst/>
          </a:prstGeom>
          <a:noFill/>
        </p:spPr>
        <p:txBody>
          <a:bodyPr wrap="square" rtlCol="0">
            <a:spAutoFit/>
          </a:bodyPr>
          <a:lstStyle/>
          <a:p>
            <a:r>
              <a:rPr lang="en-US" sz="2000" dirty="0" smtClean="0"/>
              <a:t>BEAST background in the LER </a:t>
            </a:r>
            <a:r>
              <a:rPr lang="en-US" sz="2000" dirty="0" err="1" smtClean="0"/>
              <a:t>vs</a:t>
            </a:r>
            <a:r>
              <a:rPr lang="en-US" sz="2000" dirty="0" smtClean="0"/>
              <a:t> time</a:t>
            </a:r>
            <a:endParaRPr lang="en-US" sz="2000" dirty="0"/>
          </a:p>
        </p:txBody>
      </p:sp>
      <p:sp>
        <p:nvSpPr>
          <p:cNvPr id="6" name="Down Arrow 5"/>
          <p:cNvSpPr/>
          <p:nvPr/>
        </p:nvSpPr>
        <p:spPr>
          <a:xfrm>
            <a:off x="8822267" y="3335867"/>
            <a:ext cx="135466" cy="880533"/>
          </a:xfrm>
          <a:prstGeom prst="down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7616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a:ext>
            </a:extLst>
          </a:blip>
          <a:srcRect t="2386"/>
          <a:stretch/>
        </p:blipFill>
        <p:spPr>
          <a:xfrm>
            <a:off x="0" y="931333"/>
            <a:ext cx="9144000" cy="5475610"/>
          </a:xfrm>
          <a:prstGeom prst="rect">
            <a:avLst/>
          </a:prstGeom>
        </p:spPr>
      </p:pic>
      <p:sp>
        <p:nvSpPr>
          <p:cNvPr id="3" name="テキスト ボックス 2"/>
          <p:cNvSpPr txBox="1"/>
          <p:nvPr/>
        </p:nvSpPr>
        <p:spPr>
          <a:xfrm>
            <a:off x="1261425" y="6406943"/>
            <a:ext cx="7460847" cy="369332"/>
          </a:xfrm>
          <a:prstGeom prst="rect">
            <a:avLst/>
          </a:prstGeom>
          <a:noFill/>
        </p:spPr>
        <p:txBody>
          <a:bodyPr wrap="none" rtlCol="0">
            <a:spAutoFit/>
          </a:bodyPr>
          <a:lstStyle/>
          <a:p>
            <a:r>
              <a:rPr lang="en-US" dirty="0" smtClean="0"/>
              <a:t>Improved </a:t>
            </a:r>
            <a:r>
              <a:rPr lang="en-US" dirty="0"/>
              <a:t>c</a:t>
            </a:r>
            <a:r>
              <a:rPr lang="en-US" dirty="0" smtClean="0"/>
              <a:t>alibration of X-ray monitor beam size monitor will be done shortly.</a:t>
            </a:r>
            <a:endParaRPr lang="en-US" dirty="0"/>
          </a:p>
        </p:txBody>
      </p:sp>
      <p:sp>
        <p:nvSpPr>
          <p:cNvPr id="4" name="TextBox 3"/>
          <p:cNvSpPr txBox="1"/>
          <p:nvPr/>
        </p:nvSpPr>
        <p:spPr>
          <a:xfrm>
            <a:off x="152399" y="118533"/>
            <a:ext cx="9279467" cy="584776"/>
          </a:xfrm>
          <a:prstGeom prst="rect">
            <a:avLst/>
          </a:prstGeom>
          <a:noFill/>
        </p:spPr>
        <p:txBody>
          <a:bodyPr wrap="square" rtlCol="0">
            <a:spAutoFit/>
          </a:bodyPr>
          <a:lstStyle/>
          <a:p>
            <a:r>
              <a:rPr lang="en-US" sz="3200" dirty="0" smtClean="0"/>
              <a:t>“Cool” (low-</a:t>
            </a:r>
            <a:r>
              <a:rPr lang="en-US" sz="3200" dirty="0" err="1" smtClean="0"/>
              <a:t>emittance</a:t>
            </a:r>
            <a:r>
              <a:rPr lang="en-US" sz="3200" dirty="0" smtClean="0"/>
              <a:t>) and </a:t>
            </a:r>
            <a:r>
              <a:rPr lang="en-US" sz="3200" i="1" dirty="0" smtClean="0"/>
              <a:t>flat </a:t>
            </a:r>
            <a:r>
              <a:rPr lang="en-US" sz="3200" dirty="0" smtClean="0"/>
              <a:t>beams in </a:t>
            </a:r>
            <a:r>
              <a:rPr lang="en-US" sz="3200" dirty="0" err="1" smtClean="0"/>
              <a:t>SuperKEKB</a:t>
            </a:r>
            <a:endParaRPr lang="en-US" sz="3200" dirty="0"/>
          </a:p>
        </p:txBody>
      </p:sp>
      <p:sp>
        <p:nvSpPr>
          <p:cNvPr id="5" name="Curved Left Arrow 4"/>
          <p:cNvSpPr/>
          <p:nvPr/>
        </p:nvSpPr>
        <p:spPr>
          <a:xfrm>
            <a:off x="8094134" y="1422400"/>
            <a:ext cx="628138" cy="3335867"/>
          </a:xfrm>
          <a:prstGeom prst="curvedLeftArrow">
            <a:avLst/>
          </a:prstGeom>
          <a:solidFill>
            <a:srgbClr val="FF0000"/>
          </a:solidFill>
          <a:ln>
            <a:solidFill>
              <a:srgbClr val="D304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4622800" y="5469467"/>
            <a:ext cx="3471334" cy="646331"/>
          </a:xfrm>
          <a:prstGeom prst="rect">
            <a:avLst/>
          </a:prstGeom>
          <a:noFill/>
        </p:spPr>
        <p:txBody>
          <a:bodyPr wrap="square" rtlCol="0">
            <a:spAutoFit/>
          </a:bodyPr>
          <a:lstStyle/>
          <a:p>
            <a:r>
              <a:rPr lang="en-US" dirty="0" smtClean="0"/>
              <a:t>HER to be </a:t>
            </a:r>
            <a:r>
              <a:rPr lang="en-US" dirty="0" err="1" smtClean="0"/>
              <a:t>remeasured</a:t>
            </a:r>
            <a:r>
              <a:rPr lang="en-US" dirty="0" smtClean="0"/>
              <a:t> soon after optics tuning.</a:t>
            </a:r>
            <a:endParaRPr lang="en-US" dirty="0"/>
          </a:p>
        </p:txBody>
      </p:sp>
    </p:spTree>
    <p:extLst>
      <p:ext uri="{BB962C8B-B14F-4D97-AF65-F5344CB8AC3E}">
        <p14:creationId xmlns:p14="http://schemas.microsoft.com/office/powerpoint/2010/main" val="228930132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99" y="254000"/>
            <a:ext cx="8923867" cy="523220"/>
          </a:xfrm>
          <a:prstGeom prst="rect">
            <a:avLst/>
          </a:prstGeom>
          <a:noFill/>
        </p:spPr>
        <p:txBody>
          <a:bodyPr wrap="square" rtlCol="0">
            <a:spAutoFit/>
          </a:bodyPr>
          <a:lstStyle/>
          <a:p>
            <a:r>
              <a:rPr lang="en-US" sz="2800" dirty="0" smtClean="0"/>
              <a:t>April 2016: Large </a:t>
            </a:r>
            <a:r>
              <a:rPr lang="en-US" sz="2800" dirty="0" err="1" smtClean="0"/>
              <a:t>Touschek</a:t>
            </a:r>
            <a:r>
              <a:rPr lang="en-US" sz="2800" dirty="0" smtClean="0"/>
              <a:t> background observed in the LER</a:t>
            </a:r>
            <a:endParaRPr lang="en-US" sz="2800" dirty="0"/>
          </a:p>
        </p:txBody>
      </p:sp>
      <p:pic>
        <p:nvPicPr>
          <p:cNvPr id="7" name="Picture 6"/>
          <p:cNvPicPr>
            <a:picLocks noChangeAspect="1"/>
          </p:cNvPicPr>
          <p:nvPr/>
        </p:nvPicPr>
        <p:blipFill>
          <a:blip r:embed="rId2"/>
          <a:stretch>
            <a:fillRect/>
          </a:stretch>
        </p:blipFill>
        <p:spPr>
          <a:xfrm>
            <a:off x="1202267" y="838776"/>
            <a:ext cx="6826123" cy="4390898"/>
          </a:xfrm>
          <a:prstGeom prst="rect">
            <a:avLst/>
          </a:prstGeom>
        </p:spPr>
      </p:pic>
      <p:sp>
        <p:nvSpPr>
          <p:cNvPr id="8" name="TextBox 7"/>
          <p:cNvSpPr txBox="1"/>
          <p:nvPr/>
        </p:nvSpPr>
        <p:spPr>
          <a:xfrm>
            <a:off x="1900513" y="5229674"/>
            <a:ext cx="6163734" cy="369332"/>
          </a:xfrm>
          <a:prstGeom prst="rect">
            <a:avLst/>
          </a:prstGeom>
          <a:noFill/>
        </p:spPr>
        <p:txBody>
          <a:bodyPr wrap="square" rtlCol="0">
            <a:spAutoFit/>
          </a:bodyPr>
          <a:lstStyle/>
          <a:p>
            <a:r>
              <a:rPr lang="en-US" dirty="0" smtClean="0"/>
              <a:t>Vertical beam size from size monitor (not measured at IP)</a:t>
            </a:r>
            <a:endParaRPr lang="en-US" dirty="0"/>
          </a:p>
        </p:txBody>
      </p:sp>
      <p:sp>
        <p:nvSpPr>
          <p:cNvPr id="9" name="TextBox 8"/>
          <p:cNvSpPr txBox="1"/>
          <p:nvPr/>
        </p:nvSpPr>
        <p:spPr>
          <a:xfrm>
            <a:off x="152399" y="2844800"/>
            <a:ext cx="880535" cy="646331"/>
          </a:xfrm>
          <a:prstGeom prst="rect">
            <a:avLst/>
          </a:prstGeom>
          <a:noFill/>
        </p:spPr>
        <p:txBody>
          <a:bodyPr wrap="square" rtlCol="0">
            <a:spAutoFit/>
          </a:bodyPr>
          <a:lstStyle/>
          <a:p>
            <a:r>
              <a:rPr lang="en-US" dirty="0" err="1" smtClean="0"/>
              <a:t>Bkg</a:t>
            </a:r>
            <a:r>
              <a:rPr lang="en-US" dirty="0" smtClean="0"/>
              <a:t> in BEAST</a:t>
            </a:r>
            <a:endParaRPr lang="en-US" dirty="0"/>
          </a:p>
        </p:txBody>
      </p:sp>
      <p:sp>
        <p:nvSpPr>
          <p:cNvPr id="10" name="TextBox 9"/>
          <p:cNvSpPr txBox="1"/>
          <p:nvPr/>
        </p:nvSpPr>
        <p:spPr>
          <a:xfrm>
            <a:off x="1032934" y="5932900"/>
            <a:ext cx="7552267" cy="830997"/>
          </a:xfrm>
          <a:prstGeom prst="rect">
            <a:avLst/>
          </a:prstGeom>
          <a:noFill/>
        </p:spPr>
        <p:txBody>
          <a:bodyPr wrap="square" rtlCol="0">
            <a:spAutoFit/>
          </a:bodyPr>
          <a:lstStyle/>
          <a:p>
            <a:r>
              <a:rPr lang="en-US" sz="2400" dirty="0" smtClean="0">
                <a:sym typeface="Wingdings"/>
              </a:rPr>
              <a:t></a:t>
            </a:r>
            <a:r>
              <a:rPr lang="en-US" sz="2400" dirty="0" smtClean="0"/>
              <a:t>Will need excellent collimators to handle </a:t>
            </a:r>
            <a:r>
              <a:rPr lang="en-US" sz="2400" dirty="0" err="1" smtClean="0"/>
              <a:t>nano</a:t>
            </a:r>
            <a:r>
              <a:rPr lang="en-US" sz="2400" dirty="0" smtClean="0"/>
              <a:t>-beam </a:t>
            </a:r>
            <a:r>
              <a:rPr lang="en-US" sz="2400" dirty="0" err="1" smtClean="0"/>
              <a:t>backgounds</a:t>
            </a:r>
            <a:r>
              <a:rPr lang="en-US" sz="2400" dirty="0" smtClean="0"/>
              <a:t>.</a:t>
            </a:r>
            <a:endParaRPr lang="en-US" sz="2400" dirty="0"/>
          </a:p>
        </p:txBody>
      </p:sp>
      <p:sp>
        <p:nvSpPr>
          <p:cNvPr id="2" name="Left Arrow 1"/>
          <p:cNvSpPr/>
          <p:nvPr/>
        </p:nvSpPr>
        <p:spPr>
          <a:xfrm>
            <a:off x="2590800" y="4470400"/>
            <a:ext cx="3793067" cy="2032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Up Arrow 2"/>
          <p:cNvSpPr/>
          <p:nvPr/>
        </p:nvSpPr>
        <p:spPr>
          <a:xfrm flipH="1">
            <a:off x="2145453" y="2302934"/>
            <a:ext cx="276014" cy="169333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48720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11996" y="138896"/>
            <a:ext cx="9008533" cy="623104"/>
          </a:xfrm>
        </p:spPr>
        <p:txBody>
          <a:bodyPr>
            <a:normAutofit fontScale="90000"/>
          </a:bodyPr>
          <a:lstStyle/>
          <a:p>
            <a:r>
              <a:rPr kumimoji="1" lang="en-US" altLang="ja-JP" dirty="0" smtClean="0"/>
              <a:t>Belle II Schedule </a:t>
            </a:r>
            <a:endParaRPr kumimoji="1" lang="ja-JP" altLang="en-US" sz="4400" dirty="0"/>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latin typeface="Corbel"/>
              </a:rPr>
              <a:pPr algn="r"/>
              <a:t>77</a:t>
            </a:fld>
            <a:endParaRPr lang="en-US" dirty="0">
              <a:solidFill>
                <a:prstClr val="black"/>
              </a:solidFill>
              <a:latin typeface="Corbel"/>
            </a:endParaRPr>
          </a:p>
        </p:txBody>
      </p:sp>
      <p:sp>
        <p:nvSpPr>
          <p:cNvPr id="2" name="TextBox 1"/>
          <p:cNvSpPr txBox="1"/>
          <p:nvPr/>
        </p:nvSpPr>
        <p:spPr>
          <a:xfrm>
            <a:off x="0" y="2784451"/>
            <a:ext cx="4832537" cy="3970318"/>
          </a:xfrm>
          <a:prstGeom prst="rect">
            <a:avLst/>
          </a:prstGeom>
          <a:noFill/>
        </p:spPr>
        <p:txBody>
          <a:bodyPr wrap="square" rtlCol="0">
            <a:spAutoFit/>
          </a:bodyPr>
          <a:lstStyle/>
          <a:p>
            <a:r>
              <a:rPr lang="en-US" sz="2800" dirty="0" smtClean="0"/>
              <a:t>BEAST PHASE I: </a:t>
            </a:r>
            <a:r>
              <a:rPr lang="en-US" sz="2800" dirty="0" smtClean="0">
                <a:solidFill>
                  <a:srgbClr val="FF0000"/>
                </a:solidFill>
              </a:rPr>
              <a:t>Started in Feb 2016 </a:t>
            </a:r>
            <a:r>
              <a:rPr lang="en-US" sz="2800" dirty="0" smtClean="0"/>
              <a:t>(Belle II roll-in at the end of the year)</a:t>
            </a:r>
          </a:p>
          <a:p>
            <a:r>
              <a:rPr lang="en-US" sz="2800" dirty="0" smtClean="0"/>
              <a:t>BEAST PHASE II: </a:t>
            </a:r>
            <a:r>
              <a:rPr lang="en-US" sz="2800" dirty="0" smtClean="0">
                <a:solidFill>
                  <a:srgbClr val="FF0000"/>
                </a:solidFill>
              </a:rPr>
              <a:t>Starts  in Nov 2017</a:t>
            </a:r>
            <a:r>
              <a:rPr lang="en-US" sz="2800" dirty="0" smtClean="0"/>
              <a:t> [first collisions, limited physics without vertex detectors]</a:t>
            </a:r>
          </a:p>
          <a:p>
            <a:r>
              <a:rPr lang="en-US" sz="2800" u="sng" dirty="0" smtClean="0"/>
              <a:t>Belle II Physics Running</a:t>
            </a:r>
            <a:r>
              <a:rPr lang="en-US" sz="2800" dirty="0" smtClean="0"/>
              <a:t>: </a:t>
            </a:r>
            <a:r>
              <a:rPr lang="en-US" sz="2800" dirty="0" smtClean="0">
                <a:solidFill>
                  <a:srgbClr val="FF0000"/>
                </a:solidFill>
              </a:rPr>
              <a:t>Fall 2018 [vertex detectors in]</a:t>
            </a:r>
            <a:endParaRPr lang="en-US" sz="2800" dirty="0">
              <a:solidFill>
                <a:srgbClr val="FF0000"/>
              </a:solidFill>
            </a:endParaRPr>
          </a:p>
        </p:txBody>
      </p:sp>
      <p:sp>
        <p:nvSpPr>
          <p:cNvPr id="5" name="TextBox 4"/>
          <p:cNvSpPr txBox="1"/>
          <p:nvPr/>
        </p:nvSpPr>
        <p:spPr>
          <a:xfrm>
            <a:off x="1264044" y="2110431"/>
            <a:ext cx="6698601" cy="707886"/>
          </a:xfrm>
          <a:prstGeom prst="rect">
            <a:avLst/>
          </a:prstGeom>
          <a:noFill/>
        </p:spPr>
        <p:txBody>
          <a:bodyPr wrap="square" rtlCol="0">
            <a:spAutoFit/>
          </a:bodyPr>
          <a:lstStyle/>
          <a:p>
            <a:r>
              <a:rPr lang="en-US" sz="4000" b="1" dirty="0" smtClean="0">
                <a:latin typeface="Times New Roman"/>
                <a:cs typeface="Times New Roman"/>
              </a:rPr>
              <a:t>When do we start Belle II ?</a:t>
            </a:r>
            <a:endParaRPr lang="en-US" b="1" dirty="0"/>
          </a:p>
        </p:txBody>
      </p:sp>
      <p:pic>
        <p:nvPicPr>
          <p:cNvPr id="7" name="Picture 6" descr="Ushiroda_schedule.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471" y="762000"/>
            <a:ext cx="9144000" cy="1293576"/>
          </a:xfrm>
          <a:prstGeom prst="rect">
            <a:avLst/>
          </a:prstGeom>
        </p:spPr>
      </p:pic>
      <p:pic>
        <p:nvPicPr>
          <p:cNvPr id="6" name="Picture 5" descr="QCSL_to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2537" y="3266673"/>
            <a:ext cx="4114800" cy="2743200"/>
          </a:xfrm>
          <a:prstGeom prst="rect">
            <a:avLst/>
          </a:prstGeom>
        </p:spPr>
      </p:pic>
      <p:sp>
        <p:nvSpPr>
          <p:cNvPr id="8" name="TextBox 7"/>
          <p:cNvSpPr txBox="1"/>
          <p:nvPr/>
        </p:nvSpPr>
        <p:spPr>
          <a:xfrm>
            <a:off x="5723467" y="6009873"/>
            <a:ext cx="2665070" cy="369332"/>
          </a:xfrm>
          <a:prstGeom prst="rect">
            <a:avLst/>
          </a:prstGeom>
          <a:noFill/>
        </p:spPr>
        <p:txBody>
          <a:bodyPr wrap="square" rtlCol="0">
            <a:spAutoFit/>
          </a:bodyPr>
          <a:lstStyle/>
          <a:p>
            <a:r>
              <a:rPr lang="en-US" dirty="0" smtClean="0"/>
              <a:t>QCSL at KEK, Dec 2015</a:t>
            </a:r>
            <a:endParaRPr lang="en-US" dirty="0"/>
          </a:p>
        </p:txBody>
      </p:sp>
    </p:spTree>
    <p:extLst>
      <p:ext uri="{BB962C8B-B14F-4D97-AF65-F5344CB8AC3E}">
        <p14:creationId xmlns:p14="http://schemas.microsoft.com/office/powerpoint/2010/main" val="3391756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60"/>
            <a:ext cx="8229600" cy="818001"/>
          </a:xfrm>
        </p:spPr>
        <p:txBody>
          <a:bodyPr/>
          <a:lstStyle/>
          <a:p>
            <a:r>
              <a:rPr lang="en-US" dirty="0" smtClean="0"/>
              <a:t>Conclusion/Next Generation</a:t>
            </a:r>
            <a:endParaRPr lang="en-US" dirty="0"/>
          </a:p>
        </p:txBody>
      </p:sp>
      <p:sp>
        <p:nvSpPr>
          <p:cNvPr id="3" name="Content Placeholder 2"/>
          <p:cNvSpPr>
            <a:spLocks noGrp="1"/>
          </p:cNvSpPr>
          <p:nvPr>
            <p:ph idx="1"/>
          </p:nvPr>
        </p:nvSpPr>
        <p:spPr>
          <a:xfrm>
            <a:off x="274917" y="753527"/>
            <a:ext cx="8750550" cy="4902206"/>
          </a:xfrm>
          <a:ln w="3175">
            <a:solidFill>
              <a:schemeClr val="tx1"/>
            </a:solidFill>
          </a:ln>
        </p:spPr>
        <p:txBody>
          <a:bodyPr>
            <a:normAutofit/>
          </a:bodyPr>
          <a:lstStyle/>
          <a:p>
            <a:pPr marL="0" indent="0">
              <a:buNone/>
            </a:pPr>
            <a:endParaRPr lang="en-US" sz="3000" dirty="0" smtClean="0"/>
          </a:p>
          <a:p>
            <a:r>
              <a:rPr lang="en-US" sz="3000" i="1" u="sng" dirty="0" smtClean="0">
                <a:solidFill>
                  <a:srgbClr val="FF0000"/>
                </a:solidFill>
                <a:sym typeface="Wingdings"/>
              </a:rPr>
              <a:t>Flavor physics is exciting and fundamental. </a:t>
            </a:r>
            <a:r>
              <a:rPr lang="en-US" sz="3000" i="1" u="sng" dirty="0" smtClean="0">
                <a:sym typeface="Wingdings"/>
              </a:rPr>
              <a:t>Did we just find NP via new weak couplings ?</a:t>
            </a:r>
          </a:p>
          <a:p>
            <a:r>
              <a:rPr lang="en-US" sz="3000" i="1" u="sng" dirty="0" smtClean="0">
                <a:sym typeface="Wingdings"/>
              </a:rPr>
              <a:t> Flavor could be the path for the future of HEP</a:t>
            </a:r>
            <a:r>
              <a:rPr lang="en-US" sz="3000" i="1" u="sng" dirty="0">
                <a:sym typeface="Wingdings"/>
              </a:rPr>
              <a:t> </a:t>
            </a:r>
            <a:r>
              <a:rPr lang="en-US" sz="3000" i="1" u="sng" dirty="0" smtClean="0">
                <a:sym typeface="Wingdings"/>
              </a:rPr>
              <a:t>but we need much more data.</a:t>
            </a:r>
            <a:endParaRPr lang="en-US" dirty="0" smtClean="0"/>
          </a:p>
          <a:p>
            <a:r>
              <a:rPr lang="en-US" i="1" dirty="0" smtClean="0"/>
              <a:t>Time for a Paradigm Shift ?</a:t>
            </a:r>
            <a:endParaRPr lang="en-US" i="1"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78</a:t>
            </a:fld>
            <a:endParaRPr lang="en-US"/>
          </a:p>
        </p:txBody>
      </p:sp>
      <p:sp>
        <p:nvSpPr>
          <p:cNvPr id="5" name="TextBox 4"/>
          <p:cNvSpPr txBox="1"/>
          <p:nvPr/>
        </p:nvSpPr>
        <p:spPr>
          <a:xfrm>
            <a:off x="274917" y="3890312"/>
            <a:ext cx="8606118" cy="1569660"/>
          </a:xfrm>
          <a:prstGeom prst="rect">
            <a:avLst/>
          </a:prstGeom>
          <a:noFill/>
        </p:spPr>
        <p:txBody>
          <a:bodyPr wrap="square" rtlCol="0">
            <a:spAutoFit/>
          </a:bodyPr>
          <a:lstStyle/>
          <a:p>
            <a:r>
              <a:rPr lang="en-US" sz="2400" i="1" dirty="0" err="1" smtClean="0"/>
              <a:t>SuperKEKB</a:t>
            </a:r>
            <a:r>
              <a:rPr lang="en-US" sz="2400" i="1" dirty="0" smtClean="0"/>
              <a:t> commissioning started in February. Belle II rolls in at the end of the year. First collisions in fall 2017. Belle II physics </a:t>
            </a:r>
            <a:r>
              <a:rPr lang="en-US" sz="2400" i="1" dirty="0"/>
              <a:t>runs </a:t>
            </a:r>
            <a:r>
              <a:rPr lang="en-US" sz="2400" i="1" dirty="0" smtClean="0"/>
              <a:t>in 2018 and </a:t>
            </a:r>
            <a:r>
              <a:rPr lang="en-US" sz="2400" i="1" dirty="0"/>
              <a:t>the </a:t>
            </a:r>
            <a:r>
              <a:rPr lang="en-US" sz="2400" i="1" dirty="0" err="1"/>
              <a:t>LHCb</a:t>
            </a:r>
            <a:r>
              <a:rPr lang="en-US" sz="2400" i="1" dirty="0"/>
              <a:t> upgrade in ~</a:t>
            </a:r>
            <a:r>
              <a:rPr lang="en-US" sz="2400" i="1" dirty="0" smtClean="0"/>
              <a:t>2020. </a:t>
            </a:r>
            <a:r>
              <a:rPr lang="en-US" sz="2400" i="1" u="sng" dirty="0" smtClean="0"/>
              <a:t> </a:t>
            </a:r>
            <a:r>
              <a:rPr lang="en-US" sz="2400" i="1" u="sng" dirty="0"/>
              <a:t>These facilities will inaugurate a new era of flavor physics and the study of CP violation</a:t>
            </a:r>
            <a:r>
              <a:rPr lang="en-US" sz="2400" i="1" u="sng" dirty="0" smtClean="0"/>
              <a:t>.</a:t>
            </a:r>
            <a:endParaRPr lang="en-US" sz="2400" i="1" u="sng" dirty="0"/>
          </a:p>
        </p:txBody>
      </p:sp>
    </p:spTree>
    <p:extLst>
      <p:ext uri="{BB962C8B-B14F-4D97-AF65-F5344CB8AC3E}">
        <p14:creationId xmlns:p14="http://schemas.microsoft.com/office/powerpoint/2010/main" val="198868463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565138"/>
            <a:ext cx="8229600" cy="664023"/>
          </a:xfrm>
        </p:spPr>
        <p:txBody>
          <a:bodyPr>
            <a:normAutofit fontScale="90000"/>
          </a:bodyPr>
          <a:lstStyle/>
          <a:p>
            <a:r>
              <a:rPr lang="en-US" sz="6600" dirty="0" smtClean="0"/>
              <a:t>Backup slides</a:t>
            </a:r>
            <a:endParaRPr lang="en-US" sz="66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79</a:t>
            </a:fld>
            <a:endParaRPr lang="en-US"/>
          </a:p>
        </p:txBody>
      </p:sp>
      <p:pic>
        <p:nvPicPr>
          <p:cNvPr id="5" name="Picture 4"/>
          <p:cNvPicPr>
            <a:picLocks noChangeAspect="1"/>
          </p:cNvPicPr>
          <p:nvPr/>
        </p:nvPicPr>
        <p:blipFill>
          <a:blip r:embed="rId2"/>
          <a:stretch>
            <a:fillRect/>
          </a:stretch>
        </p:blipFill>
        <p:spPr>
          <a:xfrm>
            <a:off x="4372889" y="2090723"/>
            <a:ext cx="4383405" cy="3063240"/>
          </a:xfrm>
          <a:prstGeom prst="rect">
            <a:avLst/>
          </a:prstGeom>
        </p:spPr>
      </p:pic>
      <p:pic>
        <p:nvPicPr>
          <p:cNvPr id="7" name="Picture 6"/>
          <p:cNvPicPr>
            <a:picLocks noChangeAspect="1"/>
          </p:cNvPicPr>
          <p:nvPr/>
        </p:nvPicPr>
        <p:blipFill>
          <a:blip r:embed="rId3"/>
          <a:stretch>
            <a:fillRect/>
          </a:stretch>
        </p:blipFill>
        <p:spPr>
          <a:xfrm>
            <a:off x="313969" y="2111043"/>
            <a:ext cx="4058920" cy="3042920"/>
          </a:xfrm>
          <a:prstGeom prst="rect">
            <a:avLst/>
          </a:prstGeom>
        </p:spPr>
      </p:pic>
    </p:spTree>
    <p:extLst>
      <p:ext uri="{BB962C8B-B14F-4D97-AF65-F5344CB8AC3E}">
        <p14:creationId xmlns:p14="http://schemas.microsoft.com/office/powerpoint/2010/main" val="39610666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60865" y="687659"/>
            <a:ext cx="3486464" cy="1200328"/>
          </a:xfrm>
          <a:prstGeom prst="rect">
            <a:avLst/>
          </a:prstGeom>
          <a:noFill/>
        </p:spPr>
        <p:txBody>
          <a:bodyPr wrap="square" rtlCol="0">
            <a:spAutoFit/>
          </a:bodyPr>
          <a:lstStyle/>
          <a:p>
            <a:r>
              <a:rPr lang="en-US" sz="2400" dirty="0" smtClean="0"/>
              <a:t>B factories: High precision CPV measurement and a calibration for NP.</a:t>
            </a:r>
            <a:endParaRPr lang="en-US" sz="2400" dirty="0"/>
          </a:p>
        </p:txBody>
      </p:sp>
      <p:sp>
        <p:nvSpPr>
          <p:cNvPr id="4" name="TextBox 3"/>
          <p:cNvSpPr txBox="1"/>
          <p:nvPr/>
        </p:nvSpPr>
        <p:spPr>
          <a:xfrm>
            <a:off x="5211483" y="2599807"/>
            <a:ext cx="4004234" cy="1200329"/>
          </a:xfrm>
          <a:prstGeom prst="rect">
            <a:avLst/>
          </a:prstGeom>
          <a:noFill/>
        </p:spPr>
        <p:txBody>
          <a:bodyPr wrap="square" rtlCol="0">
            <a:spAutoFit/>
          </a:bodyPr>
          <a:lstStyle/>
          <a:p>
            <a:r>
              <a:rPr lang="en-US" dirty="0" smtClean="0"/>
              <a:t>2013: </a:t>
            </a:r>
            <a:r>
              <a:rPr lang="en-US" dirty="0" err="1" smtClean="0">
                <a:solidFill>
                  <a:srgbClr val="FF0000"/>
                </a:solidFill>
              </a:rPr>
              <a:t>LHCb</a:t>
            </a:r>
            <a:r>
              <a:rPr lang="en-US" dirty="0" smtClean="0"/>
              <a:t> joins the game [±0.07(stat)] </a:t>
            </a:r>
          </a:p>
          <a:p>
            <a:r>
              <a:rPr lang="en-US" dirty="0" smtClean="0"/>
              <a:t>2015: </a:t>
            </a:r>
            <a:r>
              <a:rPr lang="en-US" i="1" u="sng" dirty="0" smtClean="0"/>
              <a:t>Latest </a:t>
            </a:r>
            <a:r>
              <a:rPr lang="en-US" i="1" u="sng" dirty="0" err="1" smtClean="0"/>
              <a:t>LHCb</a:t>
            </a:r>
            <a:r>
              <a:rPr lang="en-US" i="1" u="sng" dirty="0" smtClean="0"/>
              <a:t> </a:t>
            </a:r>
            <a:r>
              <a:rPr lang="en-US" i="1" dirty="0" smtClean="0"/>
              <a:t>measurement is comparable in precision to B factories </a:t>
            </a:r>
            <a:r>
              <a:rPr lang="en-US" dirty="0" smtClean="0"/>
              <a:t>(now uses same-side B tagging)</a:t>
            </a:r>
            <a:endParaRPr lang="en-US" dirty="0"/>
          </a:p>
        </p:txBody>
      </p:sp>
      <p:sp>
        <p:nvSpPr>
          <p:cNvPr id="7" name="Slide Number Placeholder 6"/>
          <p:cNvSpPr>
            <a:spLocks noGrp="1"/>
          </p:cNvSpPr>
          <p:nvPr>
            <p:ph type="sldNum" sz="quarter" idx="12"/>
          </p:nvPr>
        </p:nvSpPr>
        <p:spPr>
          <a:xfrm>
            <a:off x="6813729" y="6492875"/>
            <a:ext cx="2133600" cy="365125"/>
          </a:xfrm>
        </p:spPr>
        <p:txBody>
          <a:bodyPr/>
          <a:lstStyle/>
          <a:p>
            <a:fld id="{F16D68EC-1E92-5F40-99CB-2855E5FF9889}" type="slidenum">
              <a:rPr lang="en-US" smtClean="0"/>
              <a:pPr/>
              <a:t>8</a:t>
            </a:fld>
            <a:endParaRPr lang="en-US" dirty="0"/>
          </a:p>
        </p:txBody>
      </p:sp>
      <p:pic>
        <p:nvPicPr>
          <p:cNvPr id="5" name="Picture 4"/>
          <p:cNvPicPr>
            <a:picLocks noChangeAspect="1"/>
          </p:cNvPicPr>
          <p:nvPr/>
        </p:nvPicPr>
        <p:blipFill>
          <a:blip r:embed="rId3"/>
          <a:stretch>
            <a:fillRect/>
          </a:stretch>
        </p:blipFill>
        <p:spPr>
          <a:xfrm>
            <a:off x="0" y="-480014"/>
            <a:ext cx="5400675" cy="5400675"/>
          </a:xfrm>
          <a:prstGeom prst="rect">
            <a:avLst/>
          </a:prstGeom>
        </p:spPr>
      </p:pic>
      <p:pic>
        <p:nvPicPr>
          <p:cNvPr id="6" name="Picture 5"/>
          <p:cNvPicPr>
            <a:picLocks noChangeAspect="1"/>
          </p:cNvPicPr>
          <p:nvPr/>
        </p:nvPicPr>
        <p:blipFill>
          <a:blip r:embed="rId4"/>
          <a:stretch>
            <a:fillRect/>
          </a:stretch>
        </p:blipFill>
        <p:spPr>
          <a:xfrm>
            <a:off x="5413554" y="3734798"/>
            <a:ext cx="3533775" cy="2371725"/>
          </a:xfrm>
          <a:prstGeom prst="rect">
            <a:avLst/>
          </a:prstGeom>
        </p:spPr>
      </p:pic>
      <p:pic>
        <p:nvPicPr>
          <p:cNvPr id="10" name="Picture 9"/>
          <p:cNvPicPr>
            <a:picLocks noChangeAspect="1"/>
          </p:cNvPicPr>
          <p:nvPr/>
        </p:nvPicPr>
        <p:blipFill>
          <a:blip r:embed="rId5"/>
          <a:stretch>
            <a:fillRect/>
          </a:stretch>
        </p:blipFill>
        <p:spPr>
          <a:xfrm>
            <a:off x="0" y="5785970"/>
            <a:ext cx="7213600" cy="952500"/>
          </a:xfrm>
          <a:prstGeom prst="rect">
            <a:avLst/>
          </a:prstGeom>
        </p:spPr>
      </p:pic>
    </p:spTree>
    <p:extLst>
      <p:ext uri="{BB962C8B-B14F-4D97-AF65-F5344CB8AC3E}">
        <p14:creationId xmlns:p14="http://schemas.microsoft.com/office/powerpoint/2010/main" val="16037936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94800" cy="461665"/>
          </a:xfrm>
          <a:prstGeom prst="rect">
            <a:avLst/>
          </a:prstGeom>
          <a:noFill/>
        </p:spPr>
        <p:txBody>
          <a:bodyPr wrap="square" rtlCol="0">
            <a:spAutoFit/>
          </a:bodyPr>
          <a:lstStyle/>
          <a:p>
            <a:r>
              <a:rPr lang="en-US" sz="2400" smtClean="0"/>
              <a:t>Feb 2016 </a:t>
            </a:r>
            <a:r>
              <a:rPr lang="en-US" sz="2400" dirty="0" smtClean="0"/>
              <a:t>News: First Turns at </a:t>
            </a:r>
            <a:r>
              <a:rPr lang="en-US" sz="2400" dirty="0" err="1" smtClean="0"/>
              <a:t>SuperKEKB</a:t>
            </a:r>
            <a:r>
              <a:rPr lang="en-US" sz="2400" dirty="0"/>
              <a:t> </a:t>
            </a:r>
            <a:r>
              <a:rPr lang="en-US" sz="2400" dirty="0" smtClean="0"/>
              <a:t>(4 </a:t>
            </a:r>
            <a:r>
              <a:rPr lang="en-US" sz="2400" dirty="0" err="1" smtClean="0"/>
              <a:t>GeV</a:t>
            </a:r>
            <a:r>
              <a:rPr lang="en-US" sz="2400" dirty="0" smtClean="0"/>
              <a:t> </a:t>
            </a:r>
            <a:r>
              <a:rPr lang="en-US" sz="2400" dirty="0" err="1" smtClean="0"/>
              <a:t>e+’s</a:t>
            </a:r>
            <a:r>
              <a:rPr lang="en-US" sz="2400" dirty="0" smtClean="0"/>
              <a:t> and 7 </a:t>
            </a:r>
            <a:r>
              <a:rPr lang="en-US" sz="2400" dirty="0" err="1" smtClean="0"/>
              <a:t>GeV</a:t>
            </a:r>
            <a:r>
              <a:rPr lang="en-US" sz="2400" dirty="0" smtClean="0"/>
              <a:t> e-’s)</a:t>
            </a:r>
            <a:endParaRPr lang="en-US" dirty="0"/>
          </a:p>
        </p:txBody>
      </p:sp>
      <p:pic>
        <p:nvPicPr>
          <p:cNvPr id="5" name="Picture 4" descr="Screen Shot 2016-04-10 at 5.07.57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7122" y="1003532"/>
            <a:ext cx="5752940" cy="5555540"/>
          </a:xfrm>
          <a:prstGeom prst="rect">
            <a:avLst/>
          </a:prstGeom>
        </p:spPr>
      </p:pic>
      <p:sp>
        <p:nvSpPr>
          <p:cNvPr id="6" name="TextBox 5"/>
          <p:cNvSpPr txBox="1"/>
          <p:nvPr/>
        </p:nvSpPr>
        <p:spPr>
          <a:xfrm>
            <a:off x="6099395" y="3306466"/>
            <a:ext cx="3044605" cy="1477328"/>
          </a:xfrm>
          <a:prstGeom prst="rect">
            <a:avLst/>
          </a:prstGeom>
          <a:noFill/>
        </p:spPr>
        <p:txBody>
          <a:bodyPr wrap="square" rtlCol="0">
            <a:spAutoFit/>
          </a:bodyPr>
          <a:lstStyle/>
          <a:p>
            <a:r>
              <a:rPr lang="en-US" u="sng" dirty="0" smtClean="0"/>
              <a:t>First detection of “first turns” </a:t>
            </a:r>
            <a:r>
              <a:rPr lang="en-US" dirty="0" smtClean="0"/>
              <a:t>in BEAST background detector by F. Simon et al (MPI) using CLAWs (scintillators with </a:t>
            </a:r>
            <a:r>
              <a:rPr lang="en-US" dirty="0" err="1" smtClean="0"/>
              <a:t>SiPM’s</a:t>
            </a:r>
            <a:r>
              <a:rPr lang="en-US" dirty="0" smtClean="0"/>
              <a:t>).</a:t>
            </a:r>
            <a:endParaRPr lang="en-US" dirty="0"/>
          </a:p>
        </p:txBody>
      </p:sp>
    </p:spTree>
    <p:extLst>
      <p:ext uri="{BB962C8B-B14F-4D97-AF65-F5344CB8AC3E}">
        <p14:creationId xmlns:p14="http://schemas.microsoft.com/office/powerpoint/2010/main" val="287473263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12993"/>
            <a:ext cx="8229600" cy="664023"/>
          </a:xfrm>
        </p:spPr>
        <p:txBody>
          <a:bodyPr>
            <a:noAutofit/>
          </a:bodyPr>
          <a:lstStyle/>
          <a:p>
            <a:r>
              <a:rPr lang="en-US" dirty="0" smtClean="0"/>
              <a:t>DESY contributions to </a:t>
            </a:r>
            <a:r>
              <a:rPr lang="en-US" dirty="0" err="1" smtClean="0"/>
              <a:t>SuperKEKB</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81</a:t>
            </a:fld>
            <a:endParaRPr lang="en-US"/>
          </a:p>
        </p:txBody>
      </p:sp>
      <p:pic>
        <p:nvPicPr>
          <p:cNvPr id="3" name="Picture 2"/>
          <p:cNvPicPr>
            <a:picLocks noChangeAspect="1"/>
          </p:cNvPicPr>
          <p:nvPr/>
        </p:nvPicPr>
        <p:blipFill>
          <a:blip r:embed="rId2"/>
          <a:stretch>
            <a:fillRect/>
          </a:stretch>
        </p:blipFill>
        <p:spPr>
          <a:xfrm>
            <a:off x="524933" y="677016"/>
            <a:ext cx="8302752" cy="6053328"/>
          </a:xfrm>
          <a:prstGeom prst="rect">
            <a:avLst/>
          </a:prstGeom>
        </p:spPr>
      </p:pic>
      <p:sp>
        <p:nvSpPr>
          <p:cNvPr id="7" name="TextBox 6"/>
          <p:cNvSpPr txBox="1"/>
          <p:nvPr/>
        </p:nvSpPr>
        <p:spPr>
          <a:xfrm>
            <a:off x="3064932" y="677016"/>
            <a:ext cx="4656667" cy="461665"/>
          </a:xfrm>
          <a:prstGeom prst="rect">
            <a:avLst/>
          </a:prstGeom>
          <a:noFill/>
        </p:spPr>
        <p:txBody>
          <a:bodyPr wrap="square" rtlCol="0">
            <a:spAutoFit/>
          </a:bodyPr>
          <a:lstStyle/>
          <a:p>
            <a:r>
              <a:rPr lang="en-US" sz="2400" dirty="0" smtClean="0"/>
              <a:t>An important piece of </a:t>
            </a:r>
            <a:r>
              <a:rPr lang="en-US" sz="2400" dirty="0" err="1" smtClean="0"/>
              <a:t>SuperKEKB</a:t>
            </a:r>
            <a:endParaRPr lang="en-US" sz="2400" dirty="0"/>
          </a:p>
        </p:txBody>
      </p:sp>
    </p:spTree>
    <p:extLst>
      <p:ext uri="{BB962C8B-B14F-4D97-AF65-F5344CB8AC3E}">
        <p14:creationId xmlns:p14="http://schemas.microsoft.com/office/powerpoint/2010/main" val="55398861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345004"/>
            <a:ext cx="8229600" cy="664023"/>
          </a:xfrm>
        </p:spPr>
        <p:txBody>
          <a:bodyPr>
            <a:noAutofit/>
          </a:bodyPr>
          <a:lstStyle/>
          <a:p>
            <a:r>
              <a:rPr lang="en-US" dirty="0" smtClean="0"/>
              <a:t>DESY contributions to Belle II</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82</a:t>
            </a:fld>
            <a:endParaRPr lang="en-US"/>
          </a:p>
        </p:txBody>
      </p:sp>
      <p:sp>
        <p:nvSpPr>
          <p:cNvPr id="5" name="TextBox 4"/>
          <p:cNvSpPr txBox="1"/>
          <p:nvPr/>
        </p:nvSpPr>
        <p:spPr>
          <a:xfrm>
            <a:off x="442447" y="5511646"/>
            <a:ext cx="8355121" cy="584776"/>
          </a:xfrm>
          <a:prstGeom prst="rect">
            <a:avLst/>
          </a:prstGeom>
          <a:noFill/>
        </p:spPr>
        <p:txBody>
          <a:bodyPr wrap="square" rtlCol="0">
            <a:spAutoFit/>
          </a:bodyPr>
          <a:lstStyle/>
          <a:p>
            <a:r>
              <a:rPr lang="en-US" sz="3200" dirty="0" smtClean="0">
                <a:latin typeface="Times New Roman"/>
                <a:cs typeface="Times New Roman"/>
              </a:rPr>
              <a:t>Collaborative Computing Services for Belle II</a:t>
            </a:r>
            <a:endParaRPr lang="en-US" sz="3200" dirty="0">
              <a:latin typeface="Times New Roman"/>
              <a:cs typeface="Times New Roman"/>
            </a:endParaRPr>
          </a:p>
        </p:txBody>
      </p:sp>
      <p:sp>
        <p:nvSpPr>
          <p:cNvPr id="3" name="Rectangle 2"/>
          <p:cNvSpPr/>
          <p:nvPr/>
        </p:nvSpPr>
        <p:spPr>
          <a:xfrm>
            <a:off x="313969" y="1155230"/>
            <a:ext cx="6759382" cy="584776"/>
          </a:xfrm>
          <a:prstGeom prst="rect">
            <a:avLst/>
          </a:prstGeom>
        </p:spPr>
        <p:txBody>
          <a:bodyPr wrap="none">
            <a:spAutoFit/>
          </a:bodyPr>
          <a:lstStyle/>
          <a:p>
            <a:pPr lvl="0"/>
            <a:r>
              <a:rPr lang="en-US" sz="3200" dirty="0">
                <a:solidFill>
                  <a:prstClr val="black"/>
                </a:solidFill>
                <a:latin typeface="Times New Roman"/>
                <a:cs typeface="Times New Roman"/>
              </a:rPr>
              <a:t>Thermal </a:t>
            </a:r>
            <a:r>
              <a:rPr lang="en-US" sz="3200" dirty="0" smtClean="0">
                <a:solidFill>
                  <a:prstClr val="black"/>
                </a:solidFill>
                <a:latin typeface="Times New Roman"/>
                <a:cs typeface="Times New Roman"/>
              </a:rPr>
              <a:t>mockup </a:t>
            </a:r>
            <a:r>
              <a:rPr lang="en-US" sz="3200" dirty="0">
                <a:solidFill>
                  <a:prstClr val="black"/>
                </a:solidFill>
                <a:latin typeface="Times New Roman"/>
                <a:cs typeface="Times New Roman"/>
              </a:rPr>
              <a:t>of the vertex detectors</a:t>
            </a:r>
          </a:p>
        </p:txBody>
      </p:sp>
      <p:sp>
        <p:nvSpPr>
          <p:cNvPr id="6" name="TextBox 5"/>
          <p:cNvSpPr txBox="1"/>
          <p:nvPr/>
        </p:nvSpPr>
        <p:spPr>
          <a:xfrm>
            <a:off x="433278" y="4648777"/>
            <a:ext cx="7474588" cy="584776"/>
          </a:xfrm>
          <a:prstGeom prst="rect">
            <a:avLst/>
          </a:prstGeom>
          <a:noFill/>
        </p:spPr>
        <p:txBody>
          <a:bodyPr wrap="square" rtlCol="0">
            <a:spAutoFit/>
          </a:bodyPr>
          <a:lstStyle/>
          <a:p>
            <a:r>
              <a:rPr lang="en-US" sz="3200" dirty="0" smtClean="0">
                <a:latin typeface="Times New Roman"/>
                <a:cs typeface="Times New Roman"/>
              </a:rPr>
              <a:t>Software Alignment of Belle II detectors</a:t>
            </a:r>
            <a:endParaRPr lang="en-US" sz="3200" dirty="0">
              <a:latin typeface="Times New Roman"/>
              <a:cs typeface="Times New Roman"/>
            </a:endParaRPr>
          </a:p>
        </p:txBody>
      </p:sp>
      <p:sp>
        <p:nvSpPr>
          <p:cNvPr id="7" name="TextBox 6"/>
          <p:cNvSpPr txBox="1"/>
          <p:nvPr/>
        </p:nvSpPr>
        <p:spPr>
          <a:xfrm>
            <a:off x="313969" y="2336800"/>
            <a:ext cx="4478164" cy="1569660"/>
          </a:xfrm>
          <a:prstGeom prst="rect">
            <a:avLst/>
          </a:prstGeom>
          <a:noFill/>
        </p:spPr>
        <p:txBody>
          <a:bodyPr wrap="square" rtlCol="0">
            <a:spAutoFit/>
          </a:bodyPr>
          <a:lstStyle/>
          <a:p>
            <a:r>
              <a:rPr lang="en-US" sz="3200" dirty="0" smtClean="0">
                <a:latin typeface="Times New Roman"/>
                <a:cs typeface="Times New Roman"/>
              </a:rPr>
              <a:t>Precise mapping of the B field of the Belle II superconducting solenoid</a:t>
            </a:r>
            <a:endParaRPr lang="en-US" sz="3200" dirty="0">
              <a:latin typeface="Times New Roman"/>
              <a:cs typeface="Times New Roman"/>
            </a:endParaRPr>
          </a:p>
        </p:txBody>
      </p:sp>
      <p:pic>
        <p:nvPicPr>
          <p:cNvPr id="8" name="Picture 7"/>
          <p:cNvPicPr>
            <a:picLocks noChangeAspect="1"/>
          </p:cNvPicPr>
          <p:nvPr/>
        </p:nvPicPr>
        <p:blipFill>
          <a:blip r:embed="rId2"/>
          <a:stretch>
            <a:fillRect/>
          </a:stretch>
        </p:blipFill>
        <p:spPr>
          <a:xfrm>
            <a:off x="5200929" y="1948120"/>
            <a:ext cx="3342640" cy="2611120"/>
          </a:xfrm>
          <a:prstGeom prst="rect">
            <a:avLst/>
          </a:prstGeom>
        </p:spPr>
      </p:pic>
    </p:spTree>
    <p:extLst>
      <p:ext uri="{BB962C8B-B14F-4D97-AF65-F5344CB8AC3E}">
        <p14:creationId xmlns:p14="http://schemas.microsoft.com/office/powerpoint/2010/main" val="6096034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0" y="-45494"/>
            <a:ext cx="8739157" cy="817597"/>
          </a:xfrm>
        </p:spPr>
        <p:txBody>
          <a:bodyPr>
            <a:normAutofit/>
          </a:bodyPr>
          <a:lstStyle/>
          <a:p>
            <a:r>
              <a:rPr lang="en-US" sz="3600" i="1" dirty="0" smtClean="0">
                <a:latin typeface="Times New Roman"/>
                <a:cs typeface="Times New Roman"/>
              </a:rPr>
              <a:t>Innovative Technologies in Belle II</a:t>
            </a:r>
            <a:endParaRPr lang="en-US" sz="3600" i="1" dirty="0">
              <a:latin typeface="Times New Roman"/>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84317"/>
            <a:ext cx="1219200" cy="990600"/>
          </a:xfrm>
          <a:prstGeom prst="rect">
            <a:avLst/>
          </a:prstGeom>
        </p:spPr>
      </p:pic>
      <p:pic>
        <p:nvPicPr>
          <p:cNvPr id="11" name="Picture 10" descr="event-disp_1.pn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5000" contrast="89000"/>
                    </a14:imgEffect>
                  </a14:imgLayer>
                </a14:imgProps>
              </a:ext>
              <a:ext uri="{28A0092B-C50C-407E-A947-70E740481C1C}">
                <a14:useLocalDpi xmlns:a14="http://schemas.microsoft.com/office/drawing/2010/main"/>
              </a:ext>
            </a:extLst>
          </a:blip>
          <a:stretch>
            <a:fillRect/>
          </a:stretch>
        </p:blipFill>
        <p:spPr>
          <a:xfrm>
            <a:off x="5409066" y="4451449"/>
            <a:ext cx="3600450" cy="1760220"/>
          </a:xfrm>
          <a:prstGeom prst="rect">
            <a:avLst/>
          </a:prstGeom>
        </p:spPr>
      </p:pic>
      <p:sp>
        <p:nvSpPr>
          <p:cNvPr id="4" name="TextBox 3"/>
          <p:cNvSpPr txBox="1"/>
          <p:nvPr/>
        </p:nvSpPr>
        <p:spPr>
          <a:xfrm>
            <a:off x="1264677" y="705257"/>
            <a:ext cx="6299293" cy="1569660"/>
          </a:xfrm>
          <a:prstGeom prst="rect">
            <a:avLst/>
          </a:prstGeom>
          <a:noFill/>
        </p:spPr>
        <p:txBody>
          <a:bodyPr wrap="square" rtlCol="0">
            <a:spAutoFit/>
          </a:bodyPr>
          <a:lstStyle/>
          <a:p>
            <a:r>
              <a:rPr lang="en-US" sz="2400" u="sng" dirty="0" smtClean="0"/>
              <a:t>Pixelated photo-sensors play a central role</a:t>
            </a:r>
          </a:p>
          <a:p>
            <a:r>
              <a:rPr lang="en-US" sz="2400" dirty="0" smtClean="0"/>
              <a:t>      MCP-PMTs in the </a:t>
            </a:r>
            <a:r>
              <a:rPr lang="en-US" sz="2400" dirty="0" err="1" smtClean="0"/>
              <a:t>iTOP</a:t>
            </a:r>
            <a:endParaRPr lang="en-US" sz="2400" dirty="0" smtClean="0"/>
          </a:p>
          <a:p>
            <a:r>
              <a:rPr lang="en-US" sz="2400" dirty="0" smtClean="0"/>
              <a:t>      HAPDs in the ARICH</a:t>
            </a:r>
          </a:p>
          <a:p>
            <a:r>
              <a:rPr lang="en-US" sz="2400" dirty="0" smtClean="0"/>
              <a:t>      </a:t>
            </a:r>
            <a:r>
              <a:rPr lang="en-US" sz="2400" dirty="0" err="1" smtClean="0"/>
              <a:t>SiPMs</a:t>
            </a:r>
            <a:r>
              <a:rPr lang="en-US" sz="2400" dirty="0" smtClean="0"/>
              <a:t> in the KLM, </a:t>
            </a:r>
            <a:r>
              <a:rPr lang="en-US" sz="2400" dirty="0" smtClean="0">
                <a:solidFill>
                  <a:srgbClr val="FF0000"/>
                </a:solidFill>
                <a:latin typeface="Times New Roman"/>
                <a:cs typeface="Times New Roman"/>
              </a:rPr>
              <a:t>DEPFET pixels</a:t>
            </a:r>
            <a:endParaRPr lang="en-US" sz="2400" dirty="0">
              <a:solidFill>
                <a:srgbClr val="FF0000"/>
              </a:solidFill>
              <a:latin typeface="Times New Roman"/>
              <a:cs typeface="Times New Roman"/>
            </a:endParaRPr>
          </a:p>
        </p:txBody>
      </p:sp>
      <p:sp>
        <p:nvSpPr>
          <p:cNvPr id="8" name="TextBox 7"/>
          <p:cNvSpPr txBox="1"/>
          <p:nvPr/>
        </p:nvSpPr>
        <p:spPr>
          <a:xfrm>
            <a:off x="724474" y="2333685"/>
            <a:ext cx="7786394" cy="4524315"/>
          </a:xfrm>
          <a:prstGeom prst="rect">
            <a:avLst/>
          </a:prstGeom>
          <a:noFill/>
        </p:spPr>
        <p:txBody>
          <a:bodyPr wrap="square" rtlCol="0">
            <a:spAutoFit/>
          </a:bodyPr>
          <a:lstStyle/>
          <a:p>
            <a:r>
              <a:rPr lang="en-US" sz="2400" u="sng" dirty="0" smtClean="0"/>
              <a:t>Waveform sampling with precise timing is “saving our butts”. </a:t>
            </a:r>
            <a:r>
              <a:rPr lang="en-US" sz="2400" dirty="0" smtClean="0"/>
              <a:t>Front-end custom ASICs (Application Specific Integrated Circuits) for all subsystems </a:t>
            </a:r>
            <a:r>
              <a:rPr lang="en-US" sz="2400" dirty="0" smtClean="0">
                <a:sym typeface="Wingdings"/>
              </a:rPr>
              <a:t></a:t>
            </a:r>
            <a:r>
              <a:rPr lang="en-US" sz="2400" u="sng" dirty="0" smtClean="0">
                <a:solidFill>
                  <a:srgbClr val="FF0000"/>
                </a:solidFill>
                <a:sym typeface="Wingdings"/>
              </a:rPr>
              <a:t>a 21</a:t>
            </a:r>
            <a:r>
              <a:rPr lang="en-US" sz="2400" u="sng" baseline="30000" dirty="0" smtClean="0">
                <a:solidFill>
                  <a:srgbClr val="FF0000"/>
                </a:solidFill>
                <a:sym typeface="Wingdings"/>
              </a:rPr>
              <a:t>st</a:t>
            </a:r>
            <a:r>
              <a:rPr lang="en-US" sz="2400" u="sng" dirty="0" smtClean="0">
                <a:solidFill>
                  <a:srgbClr val="FF0000"/>
                </a:solidFill>
                <a:sym typeface="Wingdings"/>
              </a:rPr>
              <a:t> century HEP experiment.</a:t>
            </a:r>
            <a:endParaRPr lang="en-US" sz="2400" u="sng" dirty="0" smtClean="0">
              <a:solidFill>
                <a:srgbClr val="FF0000"/>
              </a:solidFill>
            </a:endParaRPr>
          </a:p>
          <a:p>
            <a:endParaRPr lang="en-US" sz="2400" dirty="0"/>
          </a:p>
          <a:p>
            <a:r>
              <a:rPr lang="en-US" sz="2400" dirty="0" smtClean="0"/>
              <a:t>Pixel detector [3 custom German ASICs: DCD, DHP, Switcher]</a:t>
            </a:r>
          </a:p>
          <a:p>
            <a:r>
              <a:rPr lang="en-US" sz="2400" dirty="0" smtClean="0"/>
              <a:t>KL/</a:t>
            </a:r>
            <a:r>
              <a:rPr lang="en-US" sz="2400" dirty="0" err="1" smtClean="0"/>
              <a:t>muon</a:t>
            </a:r>
            <a:r>
              <a:rPr lang="en-US" sz="2400" dirty="0" smtClean="0"/>
              <a:t> detector (TARGETX ASIC)</a:t>
            </a:r>
          </a:p>
          <a:p>
            <a:r>
              <a:rPr lang="en-US" sz="2400" dirty="0" smtClean="0"/>
              <a:t>Electromagnetic calorimeter </a:t>
            </a:r>
          </a:p>
          <a:p>
            <a:r>
              <a:rPr lang="en-US" sz="2400" dirty="0"/>
              <a:t> </a:t>
            </a:r>
            <a:r>
              <a:rPr lang="en-US" sz="2400" dirty="0" smtClean="0"/>
              <a:t>     (New waveform sampling backend with good timing)</a:t>
            </a:r>
          </a:p>
          <a:p>
            <a:r>
              <a:rPr lang="en-US" sz="2400" dirty="0" err="1" smtClean="0"/>
              <a:t>iTOP</a:t>
            </a:r>
            <a:r>
              <a:rPr lang="en-US" sz="2400" dirty="0" smtClean="0"/>
              <a:t> particle identification (IRSX ASIC)</a:t>
            </a:r>
          </a:p>
          <a:p>
            <a:r>
              <a:rPr lang="en-US" sz="2400" dirty="0" smtClean="0"/>
              <a:t>Aerogel RICH (KEK custom ASIC)</a:t>
            </a:r>
          </a:p>
          <a:p>
            <a:r>
              <a:rPr lang="en-US" sz="2400" dirty="0" smtClean="0"/>
              <a:t>Central Drift Chamber (KEK custom ASIC)</a:t>
            </a:r>
          </a:p>
          <a:p>
            <a:r>
              <a:rPr lang="en-US" sz="2400" dirty="0" smtClean="0"/>
              <a:t>SVD (APV2.5 readout chip adapted from CMS)</a:t>
            </a:r>
          </a:p>
        </p:txBody>
      </p: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31828" y="780704"/>
            <a:ext cx="2277688" cy="1494213"/>
          </a:xfrm>
          <a:prstGeom prst="rect">
            <a:avLst/>
          </a:prstGeom>
        </p:spPr>
      </p:pic>
    </p:spTree>
    <p:extLst>
      <p:ext uri="{BB962C8B-B14F-4D97-AF65-F5344CB8AC3E}">
        <p14:creationId xmlns:p14="http://schemas.microsoft.com/office/powerpoint/2010/main" val="4451965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910" y="22367"/>
            <a:ext cx="8739157" cy="817597"/>
          </a:xfrm>
        </p:spPr>
        <p:txBody>
          <a:bodyPr>
            <a:normAutofit fontScale="90000"/>
          </a:bodyPr>
          <a:lstStyle/>
          <a:p>
            <a:r>
              <a:rPr lang="en-US" sz="4800" dirty="0" smtClean="0">
                <a:latin typeface="Times New Roman"/>
                <a:cs typeface="Times New Roman"/>
              </a:rPr>
              <a:t>Highlights of Belle II construction</a:t>
            </a:r>
            <a:endParaRPr lang="en-US" sz="4800" dirty="0">
              <a:latin typeface="Times New Roman"/>
              <a:cs typeface="Times New Ro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6318" y="811629"/>
            <a:ext cx="4065270" cy="3048000"/>
          </a:xfrm>
          <a:prstGeom prst="rect">
            <a:avLst/>
          </a:prstGeom>
        </p:spPr>
      </p:pic>
      <p:pic>
        <p:nvPicPr>
          <p:cNvPr id="6" name="Picture 5"/>
          <p:cNvPicPr>
            <a:picLocks noChangeAspect="1"/>
          </p:cNvPicPr>
          <p:nvPr/>
        </p:nvPicPr>
        <p:blipFill>
          <a:blip r:embed="rId3"/>
          <a:stretch>
            <a:fillRect/>
          </a:stretch>
        </p:blipFill>
        <p:spPr>
          <a:xfrm>
            <a:off x="4650628" y="3859629"/>
            <a:ext cx="3870960" cy="2352040"/>
          </a:xfrm>
          <a:prstGeom prst="rect">
            <a:avLst/>
          </a:prstGeom>
        </p:spPr>
      </p:pic>
      <p:sp>
        <p:nvSpPr>
          <p:cNvPr id="7" name="TextBox 6"/>
          <p:cNvSpPr txBox="1"/>
          <p:nvPr/>
        </p:nvSpPr>
        <p:spPr>
          <a:xfrm>
            <a:off x="4178764" y="6174824"/>
            <a:ext cx="4698931" cy="646331"/>
          </a:xfrm>
          <a:prstGeom prst="rect">
            <a:avLst/>
          </a:prstGeom>
          <a:noFill/>
        </p:spPr>
        <p:txBody>
          <a:bodyPr wrap="square" rtlCol="0">
            <a:spAutoFit/>
          </a:bodyPr>
          <a:lstStyle/>
          <a:p>
            <a:r>
              <a:rPr lang="en-US" dirty="0" smtClean="0"/>
              <a:t>(a) CDC arriving at Tsukuba Hall; (b) first </a:t>
            </a:r>
            <a:r>
              <a:rPr lang="en-US" dirty="0" err="1" smtClean="0"/>
              <a:t>cosmics</a:t>
            </a:r>
            <a:r>
              <a:rPr lang="en-US" dirty="0" smtClean="0"/>
              <a:t> with partly instrumented electronics (6 layers)</a:t>
            </a:r>
            <a:endParaRPr lang="en-US" dirty="0"/>
          </a:p>
        </p:txBody>
      </p:sp>
      <p:sp>
        <p:nvSpPr>
          <p:cNvPr id="8" name="TextBox 7"/>
          <p:cNvSpPr txBox="1"/>
          <p:nvPr/>
        </p:nvSpPr>
        <p:spPr>
          <a:xfrm>
            <a:off x="277324" y="1059079"/>
            <a:ext cx="4178994" cy="369332"/>
          </a:xfrm>
          <a:prstGeom prst="rect">
            <a:avLst/>
          </a:prstGeom>
          <a:noFill/>
        </p:spPr>
        <p:txBody>
          <a:bodyPr wrap="square" rtlCol="0">
            <a:spAutoFit/>
          </a:bodyPr>
          <a:lstStyle/>
          <a:p>
            <a:r>
              <a:rPr lang="en-US" dirty="0" err="1" smtClean="0"/>
              <a:t>SuperKEKB</a:t>
            </a:r>
            <a:r>
              <a:rPr lang="en-US" dirty="0" smtClean="0"/>
              <a:t> hardware is being finalized.</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0800"/>
            <a:ext cx="1219200" cy="990600"/>
          </a:xfrm>
          <a:prstGeom prst="rect">
            <a:avLst/>
          </a:prstGeom>
        </p:spPr>
      </p:pic>
      <p:pic>
        <p:nvPicPr>
          <p:cNvPr id="10" name="Picture 9" descr="BEAST_PhaseI_35m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7324" y="1428411"/>
            <a:ext cx="3901440" cy="2194560"/>
          </a:xfrm>
          <a:prstGeom prst="rect">
            <a:avLst/>
          </a:prstGeom>
        </p:spPr>
      </p:pic>
      <p:sp>
        <p:nvSpPr>
          <p:cNvPr id="11" name="TextBox 10"/>
          <p:cNvSpPr txBox="1"/>
          <p:nvPr/>
        </p:nvSpPr>
        <p:spPr>
          <a:xfrm>
            <a:off x="404843" y="3674963"/>
            <a:ext cx="3813921" cy="369332"/>
          </a:xfrm>
          <a:prstGeom prst="rect">
            <a:avLst/>
          </a:prstGeom>
          <a:noFill/>
        </p:spPr>
        <p:txBody>
          <a:bodyPr wrap="square" rtlCol="0">
            <a:spAutoFit/>
          </a:bodyPr>
          <a:lstStyle/>
          <a:p>
            <a:r>
              <a:rPr lang="en-US" dirty="0" smtClean="0"/>
              <a:t>BEAST PHASE I </a:t>
            </a:r>
            <a:r>
              <a:rPr lang="en-US" dirty="0" err="1" smtClean="0"/>
              <a:t>beampipe</a:t>
            </a:r>
            <a:r>
              <a:rPr lang="en-US" dirty="0" smtClean="0"/>
              <a:t> installed</a:t>
            </a:r>
            <a:endParaRPr lang="en-US" dirty="0"/>
          </a:p>
        </p:txBody>
      </p:sp>
      <p:pic>
        <p:nvPicPr>
          <p:cNvPr id="12" name="Shape 80"/>
          <p:cNvPicPr preferRelativeResize="0"/>
          <p:nvPr/>
        </p:nvPicPr>
        <p:blipFill>
          <a:blip r:embed="rId6">
            <a:alphaModFix/>
          </a:blip>
          <a:stretch>
            <a:fillRect/>
          </a:stretch>
        </p:blipFill>
        <p:spPr>
          <a:xfrm>
            <a:off x="90487" y="4249956"/>
            <a:ext cx="2257425" cy="1371600"/>
          </a:xfrm>
          <a:prstGeom prst="rect">
            <a:avLst/>
          </a:prstGeom>
          <a:noFill/>
          <a:ln>
            <a:noFill/>
          </a:ln>
        </p:spPr>
      </p:pic>
      <p:pic>
        <p:nvPicPr>
          <p:cNvPr id="13" name="Shape 61"/>
          <p:cNvPicPr preferRelativeResize="0"/>
          <p:nvPr/>
        </p:nvPicPr>
        <p:blipFill>
          <a:blip r:embed="rId7">
            <a:alphaModFix/>
          </a:blip>
          <a:stretch>
            <a:fillRect/>
          </a:stretch>
        </p:blipFill>
        <p:spPr>
          <a:xfrm>
            <a:off x="2236993" y="4249956"/>
            <a:ext cx="2219325" cy="1381125"/>
          </a:xfrm>
          <a:prstGeom prst="rect">
            <a:avLst/>
          </a:prstGeom>
          <a:noFill/>
          <a:ln>
            <a:noFill/>
          </a:ln>
        </p:spPr>
      </p:pic>
      <p:sp>
        <p:nvSpPr>
          <p:cNvPr id="3" name="TextBox 2"/>
          <p:cNvSpPr txBox="1"/>
          <p:nvPr/>
        </p:nvSpPr>
        <p:spPr>
          <a:xfrm>
            <a:off x="559814" y="5997771"/>
            <a:ext cx="3354357" cy="646331"/>
          </a:xfrm>
          <a:prstGeom prst="rect">
            <a:avLst/>
          </a:prstGeom>
          <a:noFill/>
        </p:spPr>
        <p:txBody>
          <a:bodyPr wrap="square" rtlCol="0">
            <a:spAutoFit/>
          </a:bodyPr>
          <a:lstStyle/>
          <a:p>
            <a:r>
              <a:rPr lang="en-US" dirty="0" smtClean="0"/>
              <a:t>Final Belle II SVD ladder in CERN beam in June (working well !)</a:t>
            </a:r>
            <a:endParaRPr lang="en-US" dirty="0"/>
          </a:p>
        </p:txBody>
      </p:sp>
      <p:sp>
        <p:nvSpPr>
          <p:cNvPr id="4" name="TextBox 3"/>
          <p:cNvSpPr txBox="1"/>
          <p:nvPr/>
        </p:nvSpPr>
        <p:spPr>
          <a:xfrm>
            <a:off x="1016000" y="5621556"/>
            <a:ext cx="711200" cy="376215"/>
          </a:xfrm>
          <a:prstGeom prst="rect">
            <a:avLst/>
          </a:prstGeom>
          <a:noFill/>
        </p:spPr>
        <p:txBody>
          <a:bodyPr wrap="square" rtlCol="0">
            <a:spAutoFit/>
          </a:bodyPr>
          <a:lstStyle/>
          <a:p>
            <a:r>
              <a:rPr lang="en-US" dirty="0" smtClean="0"/>
              <a:t>S/N</a:t>
            </a:r>
            <a:endParaRPr lang="en-US" dirty="0"/>
          </a:p>
        </p:txBody>
      </p:sp>
      <p:sp>
        <p:nvSpPr>
          <p:cNvPr id="14" name="TextBox 13"/>
          <p:cNvSpPr txBox="1"/>
          <p:nvPr/>
        </p:nvSpPr>
        <p:spPr>
          <a:xfrm>
            <a:off x="3270704" y="5621556"/>
            <a:ext cx="643467" cy="366690"/>
          </a:xfrm>
          <a:prstGeom prst="rect">
            <a:avLst/>
          </a:prstGeom>
          <a:noFill/>
        </p:spPr>
        <p:txBody>
          <a:bodyPr wrap="square" rtlCol="0">
            <a:spAutoFit/>
          </a:bodyPr>
          <a:lstStyle/>
          <a:p>
            <a:r>
              <a:rPr lang="en-US" dirty="0" smtClean="0"/>
              <a:t>Hits</a:t>
            </a:r>
            <a:endParaRPr lang="en-US" dirty="0"/>
          </a:p>
        </p:txBody>
      </p:sp>
    </p:spTree>
    <p:extLst>
      <p:ext uri="{BB962C8B-B14F-4D97-AF65-F5344CB8AC3E}">
        <p14:creationId xmlns:p14="http://schemas.microsoft.com/office/powerpoint/2010/main" val="254220655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85</a:t>
            </a:fld>
            <a:endParaRPr lang="en-US"/>
          </a:p>
        </p:txBody>
      </p:sp>
      <p:pic>
        <p:nvPicPr>
          <p:cNvPr id="3" name="Picture 2"/>
          <p:cNvPicPr>
            <a:picLocks noChangeAspect="1"/>
          </p:cNvPicPr>
          <p:nvPr/>
        </p:nvPicPr>
        <p:blipFill>
          <a:blip r:embed="rId2"/>
          <a:stretch>
            <a:fillRect/>
          </a:stretch>
        </p:blipFill>
        <p:spPr>
          <a:xfrm>
            <a:off x="0" y="641350"/>
            <a:ext cx="9144000" cy="5715000"/>
          </a:xfrm>
          <a:prstGeom prst="rect">
            <a:avLst/>
          </a:prstGeom>
        </p:spPr>
      </p:pic>
    </p:spTree>
    <p:extLst>
      <p:ext uri="{BB962C8B-B14F-4D97-AF65-F5344CB8AC3E}">
        <p14:creationId xmlns:p14="http://schemas.microsoft.com/office/powerpoint/2010/main" val="384933141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6995" y="1013985"/>
            <a:ext cx="6502400" cy="4876800"/>
          </a:xfrm>
          <a:prstGeom prst="rect">
            <a:avLst/>
          </a:prstGeom>
        </p:spPr>
      </p:pic>
      <p:sp>
        <p:nvSpPr>
          <p:cNvPr id="5" name="TextBox 4"/>
          <p:cNvSpPr txBox="1"/>
          <p:nvPr/>
        </p:nvSpPr>
        <p:spPr>
          <a:xfrm>
            <a:off x="1797192" y="200538"/>
            <a:ext cx="5831441" cy="646331"/>
          </a:xfrm>
          <a:prstGeom prst="rect">
            <a:avLst/>
          </a:prstGeom>
          <a:noFill/>
        </p:spPr>
        <p:txBody>
          <a:bodyPr wrap="square" rtlCol="0">
            <a:spAutoFit/>
          </a:bodyPr>
          <a:lstStyle/>
          <a:p>
            <a:r>
              <a:rPr lang="en-US" sz="3600" dirty="0" smtClean="0"/>
              <a:t>Belle II construction status</a:t>
            </a:r>
            <a:endParaRPr lang="en-US" sz="3600" dirty="0"/>
          </a:p>
        </p:txBody>
      </p:sp>
      <p:sp>
        <p:nvSpPr>
          <p:cNvPr id="2" name="TextBox 1"/>
          <p:cNvSpPr txBox="1"/>
          <p:nvPr/>
        </p:nvSpPr>
        <p:spPr>
          <a:xfrm>
            <a:off x="2699478" y="6043244"/>
            <a:ext cx="4702609" cy="369332"/>
          </a:xfrm>
          <a:prstGeom prst="rect">
            <a:avLst/>
          </a:prstGeom>
          <a:noFill/>
        </p:spPr>
        <p:txBody>
          <a:bodyPr wrap="square" rtlCol="0">
            <a:spAutoFit/>
          </a:bodyPr>
          <a:lstStyle/>
          <a:p>
            <a:r>
              <a:rPr lang="en-US" dirty="0" smtClean="0"/>
              <a:t>“Tensions are high, tempers are short.”</a:t>
            </a:r>
            <a:endParaRPr lang="en-US" dirty="0"/>
          </a:p>
        </p:txBody>
      </p:sp>
    </p:spTree>
    <p:extLst>
      <p:ext uri="{BB962C8B-B14F-4D97-AF65-F5344CB8AC3E}">
        <p14:creationId xmlns:p14="http://schemas.microsoft.com/office/powerpoint/2010/main" val="92243329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0207" y="704821"/>
            <a:ext cx="3266157" cy="2448876"/>
          </a:xfrm>
          <a:prstGeom prst="rect">
            <a:avLst/>
          </a:prstGeom>
        </p:spPr>
      </p:pic>
      <p:sp>
        <p:nvSpPr>
          <p:cNvPr id="19" name="テキスト ボックス 6"/>
          <p:cNvSpPr txBox="1"/>
          <p:nvPr/>
        </p:nvSpPr>
        <p:spPr>
          <a:xfrm>
            <a:off x="151369" y="5492630"/>
            <a:ext cx="3261854" cy="369332"/>
          </a:xfrm>
          <a:prstGeom prst="rect">
            <a:avLst/>
          </a:prstGeom>
          <a:noFill/>
        </p:spPr>
        <p:txBody>
          <a:bodyPr wrap="square" lIns="91380" tIns="45692" rIns="91380" bIns="45692" rtlCol="0">
            <a:spAutoFit/>
          </a:bodyPr>
          <a:lstStyle/>
          <a:p>
            <a:r>
              <a:rPr lang="en-US" altLang="ja-JP" dirty="0">
                <a:solidFill>
                  <a:prstClr val="white"/>
                </a:solidFill>
              </a:rPr>
              <a:t>IP1 chamber for Phase 1.</a:t>
            </a:r>
            <a:endParaRPr lang="ja-JP" altLang="en-US" dirty="0">
              <a:solidFill>
                <a:prstClr val="white"/>
              </a:solidFill>
            </a:endParaRPr>
          </a:p>
        </p:txBody>
      </p:sp>
      <p:sp>
        <p:nvSpPr>
          <p:cNvPr id="2" name="Title 1"/>
          <p:cNvSpPr>
            <a:spLocks noGrp="1"/>
          </p:cNvSpPr>
          <p:nvPr>
            <p:ph type="title"/>
          </p:nvPr>
        </p:nvSpPr>
        <p:spPr>
          <a:xfrm>
            <a:off x="-42353" y="-246344"/>
            <a:ext cx="8229600" cy="1143000"/>
          </a:xfrm>
        </p:spPr>
        <p:txBody>
          <a:bodyPr>
            <a:normAutofit fontScale="90000"/>
          </a:bodyPr>
          <a:lstStyle/>
          <a:p>
            <a:pPr>
              <a:tabLst>
                <a:tab pos="5829300" algn="l"/>
              </a:tabLst>
            </a:pPr>
            <a:r>
              <a:rPr lang="en-US" dirty="0"/>
              <a:t>BEAST P</a:t>
            </a:r>
            <a:r>
              <a:rPr lang="en-US" dirty="0" smtClean="0"/>
              <a:t>hase 1 Installation Sequence</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751389" y="4046851"/>
            <a:ext cx="3390528" cy="2542896"/>
          </a:xfrm>
        </p:spPr>
      </p:pic>
      <p:sp>
        <p:nvSpPr>
          <p:cNvPr id="7" name="TextBox 6"/>
          <p:cNvSpPr txBox="1"/>
          <p:nvPr/>
        </p:nvSpPr>
        <p:spPr>
          <a:xfrm>
            <a:off x="336401" y="940874"/>
            <a:ext cx="42191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91380" tIns="45692" rIns="91380" bIns="45692" rtlCol="0">
            <a:spAutoFit/>
          </a:bodyPr>
          <a:lstStyle/>
          <a:p>
            <a:r>
              <a:rPr lang="en-US" sz="2400" b="1" dirty="0">
                <a:solidFill>
                  <a:prstClr val="white"/>
                </a:solidFill>
              </a:rPr>
              <a:t>1.</a:t>
            </a:r>
          </a:p>
        </p:txBody>
      </p:sp>
      <p:sp>
        <p:nvSpPr>
          <p:cNvPr id="13" name="TextBox 12"/>
          <p:cNvSpPr txBox="1"/>
          <p:nvPr/>
        </p:nvSpPr>
        <p:spPr>
          <a:xfrm>
            <a:off x="4243276" y="704821"/>
            <a:ext cx="441310" cy="461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380" tIns="45692" rIns="91380" bIns="45692" rtlCol="0">
            <a:spAutoFit/>
          </a:bodyPr>
          <a:lstStyle/>
          <a:p>
            <a:r>
              <a:rPr lang="en-US" sz="2400" b="1" dirty="0">
                <a:solidFill>
                  <a:prstClr val="white"/>
                </a:solidFill>
              </a:rPr>
              <a:t>4.</a:t>
            </a:r>
          </a:p>
        </p:txBody>
      </p:sp>
      <p:sp>
        <p:nvSpPr>
          <p:cNvPr id="14" name="TextBox 13"/>
          <p:cNvSpPr txBox="1"/>
          <p:nvPr/>
        </p:nvSpPr>
        <p:spPr>
          <a:xfrm>
            <a:off x="4243276" y="3801658"/>
            <a:ext cx="508113" cy="461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380" tIns="45692" rIns="91380" bIns="45692" rtlCol="0">
            <a:spAutoFit/>
          </a:bodyPr>
          <a:lstStyle/>
          <a:p>
            <a:r>
              <a:rPr lang="en-US" sz="2400" b="1" dirty="0">
                <a:solidFill>
                  <a:prstClr val="white"/>
                </a:solidFill>
              </a:rPr>
              <a:t>5.</a:t>
            </a:r>
          </a:p>
        </p:txBody>
      </p:sp>
      <p:sp>
        <p:nvSpPr>
          <p:cNvPr id="3" name="TextBox 2"/>
          <p:cNvSpPr txBox="1"/>
          <p:nvPr/>
        </p:nvSpPr>
        <p:spPr>
          <a:xfrm>
            <a:off x="211829" y="3140897"/>
            <a:ext cx="2768900" cy="369332"/>
          </a:xfrm>
          <a:prstGeom prst="rect">
            <a:avLst/>
          </a:prstGeom>
          <a:noFill/>
        </p:spPr>
        <p:txBody>
          <a:bodyPr wrap="none" lIns="91380" tIns="45692" rIns="91380" bIns="45692" rtlCol="0">
            <a:spAutoFit/>
          </a:bodyPr>
          <a:lstStyle/>
          <a:p>
            <a:r>
              <a:rPr lang="en-US" dirty="0">
                <a:solidFill>
                  <a:prstClr val="black"/>
                </a:solidFill>
              </a:rPr>
              <a:t>Install IP bridge: </a:t>
            </a:r>
            <a:r>
              <a:rPr lang="en-US" b="1" dirty="0">
                <a:solidFill>
                  <a:prstClr val="black"/>
                </a:solidFill>
              </a:rPr>
              <a:t>Completed</a:t>
            </a:r>
          </a:p>
        </p:txBody>
      </p:sp>
      <p:sp>
        <p:nvSpPr>
          <p:cNvPr id="11" name="TextBox 10"/>
          <p:cNvSpPr txBox="1"/>
          <p:nvPr/>
        </p:nvSpPr>
        <p:spPr>
          <a:xfrm>
            <a:off x="3992559" y="3432384"/>
            <a:ext cx="5121281" cy="369275"/>
          </a:xfrm>
          <a:prstGeom prst="rect">
            <a:avLst/>
          </a:prstGeom>
          <a:noFill/>
        </p:spPr>
        <p:txBody>
          <a:bodyPr wrap="none" lIns="91380" tIns="45692" rIns="91380" bIns="45692" rtlCol="0">
            <a:spAutoFit/>
          </a:bodyPr>
          <a:lstStyle/>
          <a:p>
            <a:r>
              <a:rPr lang="en-US" dirty="0">
                <a:solidFill>
                  <a:prstClr val="black"/>
                </a:solidFill>
              </a:rPr>
              <a:t>Install support structure and sensors: Aug 17- Sep 22</a:t>
            </a:r>
          </a:p>
        </p:txBody>
      </p:sp>
      <p:sp>
        <p:nvSpPr>
          <p:cNvPr id="15" name="TextBox 14"/>
          <p:cNvSpPr txBox="1"/>
          <p:nvPr/>
        </p:nvSpPr>
        <p:spPr>
          <a:xfrm>
            <a:off x="5561369" y="6292362"/>
            <a:ext cx="2711583" cy="369275"/>
          </a:xfrm>
          <a:prstGeom prst="rect">
            <a:avLst/>
          </a:prstGeom>
          <a:noFill/>
        </p:spPr>
        <p:txBody>
          <a:bodyPr wrap="none" lIns="91380" tIns="45692" rIns="91380" bIns="45692" rtlCol="0">
            <a:spAutoFit/>
          </a:bodyPr>
          <a:lstStyle/>
          <a:p>
            <a:r>
              <a:rPr lang="en-US" dirty="0">
                <a:solidFill>
                  <a:prstClr val="black"/>
                </a:solidFill>
              </a:rPr>
              <a:t>Add IP shield wall w/ crane</a:t>
            </a:r>
          </a:p>
        </p:txBody>
      </p:sp>
      <p:sp>
        <p:nvSpPr>
          <p:cNvPr id="17" name="TextBox 16"/>
          <p:cNvSpPr txBox="1"/>
          <p:nvPr/>
        </p:nvSpPr>
        <p:spPr>
          <a:xfrm>
            <a:off x="259186" y="3612823"/>
            <a:ext cx="42191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91380" tIns="45692" rIns="91380" bIns="45692" rtlCol="0">
            <a:spAutoFit/>
          </a:bodyPr>
          <a:lstStyle/>
          <a:p>
            <a:r>
              <a:rPr lang="en-US" sz="2400" b="1" dirty="0">
                <a:solidFill>
                  <a:prstClr val="white"/>
                </a:solidFill>
              </a:rPr>
              <a:t>2.</a:t>
            </a:r>
          </a:p>
        </p:txBody>
      </p:sp>
      <p:sp>
        <p:nvSpPr>
          <p:cNvPr id="6" name="TextBox 5"/>
          <p:cNvSpPr txBox="1"/>
          <p:nvPr/>
        </p:nvSpPr>
        <p:spPr>
          <a:xfrm>
            <a:off x="758311" y="3570723"/>
            <a:ext cx="2292102" cy="646331"/>
          </a:xfrm>
          <a:prstGeom prst="rect">
            <a:avLst/>
          </a:prstGeom>
          <a:noFill/>
        </p:spPr>
        <p:txBody>
          <a:bodyPr wrap="none" rtlCol="0">
            <a:spAutoFit/>
          </a:bodyPr>
          <a:lstStyle/>
          <a:p>
            <a:r>
              <a:rPr lang="en-US" dirty="0">
                <a:solidFill>
                  <a:prstClr val="black"/>
                </a:solidFill>
              </a:rPr>
              <a:t>Install 6km cables: </a:t>
            </a:r>
            <a:br>
              <a:rPr lang="en-US" dirty="0">
                <a:solidFill>
                  <a:prstClr val="black"/>
                </a:solidFill>
              </a:rPr>
            </a:br>
            <a:r>
              <a:rPr lang="en-US" b="1" dirty="0">
                <a:solidFill>
                  <a:prstClr val="black"/>
                </a:solidFill>
              </a:rPr>
              <a:t>Completed</a:t>
            </a:r>
            <a:r>
              <a:rPr lang="en-US" dirty="0">
                <a:solidFill>
                  <a:prstClr val="black"/>
                </a:solidFill>
              </a:rPr>
              <a:t> June 25-28</a:t>
            </a:r>
          </a:p>
        </p:txBody>
      </p:sp>
      <p:sp>
        <p:nvSpPr>
          <p:cNvPr id="8" name="Rectangle 7"/>
          <p:cNvSpPr/>
          <p:nvPr/>
        </p:nvSpPr>
        <p:spPr>
          <a:xfrm>
            <a:off x="660343" y="6019353"/>
            <a:ext cx="4024243" cy="369332"/>
          </a:xfrm>
          <a:prstGeom prst="rect">
            <a:avLst/>
          </a:prstGeom>
        </p:spPr>
        <p:txBody>
          <a:bodyPr wrap="none">
            <a:spAutoFit/>
          </a:bodyPr>
          <a:lstStyle/>
          <a:p>
            <a:r>
              <a:rPr lang="en-US" dirty="0">
                <a:solidFill>
                  <a:prstClr val="black"/>
                </a:solidFill>
              </a:rPr>
              <a:t>Install IP chamber: </a:t>
            </a:r>
            <a:r>
              <a:rPr lang="en-US" b="1" dirty="0">
                <a:solidFill>
                  <a:prstClr val="black"/>
                </a:solidFill>
              </a:rPr>
              <a:t>Completed</a:t>
            </a:r>
            <a:r>
              <a:rPr lang="en-US" dirty="0">
                <a:solidFill>
                  <a:prstClr val="black"/>
                </a:solidFill>
              </a:rPr>
              <a:t> June 29th</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1105" y="4262354"/>
            <a:ext cx="3182118" cy="178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219354" y="5943600"/>
            <a:ext cx="421789" cy="461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91380" tIns="45692" rIns="91380" bIns="45692" rtlCol="0">
            <a:spAutoFit/>
          </a:bodyPr>
          <a:lstStyle/>
          <a:p>
            <a:r>
              <a:rPr lang="en-US" sz="2400" b="1" dirty="0">
                <a:solidFill>
                  <a:prstClr val="white"/>
                </a:solidFill>
              </a:rPr>
              <a:t>3.</a:t>
            </a:r>
          </a:p>
        </p:txBody>
      </p:sp>
      <p:sp>
        <p:nvSpPr>
          <p:cNvPr id="28" name="Slide Number Placeholder 5"/>
          <p:cNvSpPr>
            <a:spLocks noGrp="1"/>
          </p:cNvSpPr>
          <p:nvPr>
            <p:ph type="sldNum" sz="quarter" idx="4294967295"/>
          </p:nvPr>
        </p:nvSpPr>
        <p:spPr>
          <a:xfrm>
            <a:off x="6553200" y="6356350"/>
            <a:ext cx="2133600" cy="365125"/>
          </a:xfrm>
        </p:spPr>
        <p:txBody>
          <a:bodyPr/>
          <a:lstStyle/>
          <a:p>
            <a:fld id="{67D58F25-987F-4BFB-8354-93D8D3401385}" type="slidenum">
              <a:rPr lang="en-US" smtClean="0">
                <a:solidFill>
                  <a:prstClr val="black"/>
                </a:solidFill>
              </a:rPr>
              <a:pPr/>
              <a:t>87</a:t>
            </a:fld>
            <a:endParaRPr lang="en-US" dirty="0">
              <a:solidFill>
                <a:prstClr val="black"/>
              </a:solidFill>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44965" y="1653747"/>
            <a:ext cx="946150" cy="83820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71890" y="3424154"/>
            <a:ext cx="946150" cy="8382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97126" y="5284972"/>
            <a:ext cx="946150" cy="83820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07463" y="0"/>
            <a:ext cx="946150" cy="83820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01519" y="704820"/>
            <a:ext cx="4063492" cy="2719333"/>
          </a:xfrm>
          <a:prstGeom prst="rect">
            <a:avLst/>
          </a:prstGeom>
        </p:spPr>
      </p:pic>
    </p:spTree>
    <p:extLst>
      <p:ext uri="{BB962C8B-B14F-4D97-AF65-F5344CB8AC3E}">
        <p14:creationId xmlns:p14="http://schemas.microsoft.com/office/powerpoint/2010/main" val="534060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88</a:t>
            </a:fld>
            <a:endParaRPr lang="en-US"/>
          </a:p>
        </p:txBody>
      </p:sp>
      <p:pic>
        <p:nvPicPr>
          <p:cNvPr id="5" name="Picture 4"/>
          <p:cNvPicPr>
            <a:picLocks noChangeAspect="1"/>
          </p:cNvPicPr>
          <p:nvPr/>
        </p:nvPicPr>
        <p:blipFill>
          <a:blip r:embed="rId2"/>
          <a:stretch>
            <a:fillRect/>
          </a:stretch>
        </p:blipFill>
        <p:spPr>
          <a:xfrm>
            <a:off x="0" y="1253067"/>
            <a:ext cx="9144000" cy="3496930"/>
          </a:xfrm>
          <a:prstGeom prst="rect">
            <a:avLst/>
          </a:prstGeom>
        </p:spPr>
      </p:pic>
      <p:sp>
        <p:nvSpPr>
          <p:cNvPr id="6" name="TextBox 5"/>
          <p:cNvSpPr txBox="1"/>
          <p:nvPr/>
        </p:nvSpPr>
        <p:spPr>
          <a:xfrm>
            <a:off x="846666" y="560570"/>
            <a:ext cx="7484534" cy="523220"/>
          </a:xfrm>
          <a:prstGeom prst="rect">
            <a:avLst/>
          </a:prstGeom>
          <a:noFill/>
        </p:spPr>
        <p:txBody>
          <a:bodyPr wrap="square" rtlCol="0">
            <a:spAutoFit/>
          </a:bodyPr>
          <a:lstStyle/>
          <a:p>
            <a:r>
              <a:rPr lang="en-US" sz="2800" dirty="0" smtClean="0"/>
              <a:t>Updated projections for B</a:t>
            </a:r>
            <a:r>
              <a:rPr lang="en-US" sz="2800" dirty="0" smtClean="0">
                <a:sym typeface="Wingdings"/>
              </a:rPr>
              <a:t></a:t>
            </a:r>
            <a:r>
              <a:rPr lang="en-US" sz="2800" dirty="0" smtClean="0"/>
              <a:t>K(*) nu </a:t>
            </a:r>
            <a:r>
              <a:rPr lang="en-US" sz="2800" dirty="0" err="1" smtClean="0"/>
              <a:t>nubar</a:t>
            </a:r>
            <a:r>
              <a:rPr lang="en-US" sz="2800" dirty="0" smtClean="0"/>
              <a:t> modes</a:t>
            </a:r>
            <a:endParaRPr lang="en-US" sz="2800" dirty="0"/>
          </a:p>
        </p:txBody>
      </p:sp>
      <p:sp>
        <p:nvSpPr>
          <p:cNvPr id="7" name="TextBox 6"/>
          <p:cNvSpPr txBox="1"/>
          <p:nvPr/>
        </p:nvSpPr>
        <p:spPr>
          <a:xfrm>
            <a:off x="139700" y="6295999"/>
            <a:ext cx="2353733" cy="369332"/>
          </a:xfrm>
          <a:prstGeom prst="rect">
            <a:avLst/>
          </a:prstGeom>
          <a:noFill/>
        </p:spPr>
        <p:txBody>
          <a:bodyPr wrap="square" rtlCol="0">
            <a:spAutoFit/>
          </a:bodyPr>
          <a:lstStyle/>
          <a:p>
            <a:r>
              <a:rPr lang="en-US" dirty="0" smtClean="0"/>
              <a:t>P. </a:t>
            </a:r>
            <a:r>
              <a:rPr lang="en-US" dirty="0" err="1" smtClean="0"/>
              <a:t>Urquijo</a:t>
            </a:r>
            <a:r>
              <a:rPr lang="en-US" dirty="0" smtClean="0"/>
              <a:t> et al.</a:t>
            </a:r>
            <a:endParaRPr lang="en-US" dirty="0"/>
          </a:p>
        </p:txBody>
      </p:sp>
      <p:pic>
        <p:nvPicPr>
          <p:cNvPr id="8" name="Picture 7"/>
          <p:cNvPicPr>
            <a:picLocks noChangeAspect="1"/>
          </p:cNvPicPr>
          <p:nvPr/>
        </p:nvPicPr>
        <p:blipFill>
          <a:blip r:embed="rId3"/>
          <a:stretch>
            <a:fillRect/>
          </a:stretch>
        </p:blipFill>
        <p:spPr>
          <a:xfrm>
            <a:off x="139700" y="4749997"/>
            <a:ext cx="8864600" cy="1193800"/>
          </a:xfrm>
          <a:prstGeom prst="rect">
            <a:avLst/>
          </a:prstGeom>
        </p:spPr>
      </p:pic>
    </p:spTree>
    <p:extLst>
      <p:ext uri="{BB962C8B-B14F-4D97-AF65-F5344CB8AC3E}">
        <p14:creationId xmlns:p14="http://schemas.microsoft.com/office/powerpoint/2010/main" val="383001712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836" y="227236"/>
            <a:ext cx="8507888" cy="715162"/>
          </a:xfrm>
        </p:spPr>
        <p:txBody>
          <a:bodyPr>
            <a:noAutofit/>
          </a:bodyPr>
          <a:lstStyle/>
          <a:p>
            <a:r>
              <a:rPr lang="en-US" sz="3600" dirty="0" smtClean="0">
                <a:latin typeface="Times New Roman"/>
                <a:cs typeface="Times New Roman"/>
              </a:rPr>
              <a:t>Mixing and CP violation in the D system</a:t>
            </a:r>
            <a:endParaRPr lang="en-US" sz="3600" dirty="0">
              <a:latin typeface="Times New Roman"/>
              <a:cs typeface="Times New Roman"/>
            </a:endParaRPr>
          </a:p>
        </p:txBody>
      </p:sp>
      <p:pic>
        <p:nvPicPr>
          <p:cNvPr id="3" name="Picture 2" descr="HFAG_xy_201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7735" y="1200912"/>
            <a:ext cx="6010656" cy="5657088"/>
          </a:xfrm>
          <a:prstGeom prst="rect">
            <a:avLst/>
          </a:prstGeom>
        </p:spPr>
      </p:pic>
      <p:cxnSp>
        <p:nvCxnSpPr>
          <p:cNvPr id="5" name="Straight Connector 4"/>
          <p:cNvCxnSpPr/>
          <p:nvPr/>
        </p:nvCxnSpPr>
        <p:spPr>
          <a:xfrm>
            <a:off x="2150927" y="4609559"/>
            <a:ext cx="5237464" cy="40974"/>
          </a:xfrm>
          <a:prstGeom prst="line">
            <a:avLst/>
          </a:prstGeom>
          <a:ln w="82550"/>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748758" y="2007719"/>
            <a:ext cx="40970" cy="2601840"/>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538486" y="4363716"/>
            <a:ext cx="1605513" cy="646331"/>
          </a:xfrm>
          <a:prstGeom prst="rect">
            <a:avLst/>
          </a:prstGeom>
          <a:noFill/>
        </p:spPr>
        <p:txBody>
          <a:bodyPr wrap="square" rtlCol="0">
            <a:spAutoFit/>
          </a:bodyPr>
          <a:lstStyle/>
          <a:p>
            <a:r>
              <a:rPr lang="en-US" dirty="0" smtClean="0"/>
              <a:t>There is a very strong y signal</a:t>
            </a:r>
            <a:endParaRPr lang="en-US" dirty="0"/>
          </a:p>
        </p:txBody>
      </p:sp>
      <p:sp>
        <p:nvSpPr>
          <p:cNvPr id="10" name="TextBox 9"/>
          <p:cNvSpPr txBox="1"/>
          <p:nvPr/>
        </p:nvSpPr>
        <p:spPr>
          <a:xfrm>
            <a:off x="3953608" y="1700415"/>
            <a:ext cx="2929357" cy="369332"/>
          </a:xfrm>
          <a:prstGeom prst="rect">
            <a:avLst/>
          </a:prstGeom>
          <a:noFill/>
        </p:spPr>
        <p:txBody>
          <a:bodyPr wrap="square" rtlCol="0">
            <a:spAutoFit/>
          </a:bodyPr>
          <a:lstStyle/>
          <a:p>
            <a:r>
              <a:rPr lang="en-US" dirty="0" smtClean="0"/>
              <a:t>However, x signal is marginal </a:t>
            </a:r>
            <a:endParaRPr lang="en-US" dirty="0"/>
          </a:p>
        </p:txBody>
      </p:sp>
    </p:spTree>
    <p:extLst>
      <p:ext uri="{BB962C8B-B14F-4D97-AF65-F5344CB8AC3E}">
        <p14:creationId xmlns:p14="http://schemas.microsoft.com/office/powerpoint/2010/main" val="3828701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434" y="269306"/>
            <a:ext cx="8210864" cy="461665"/>
          </a:xfrm>
          <a:prstGeom prst="rect">
            <a:avLst/>
          </a:prstGeom>
          <a:noFill/>
        </p:spPr>
        <p:txBody>
          <a:bodyPr wrap="square" rtlCol="0">
            <a:spAutoFit/>
          </a:bodyPr>
          <a:lstStyle/>
          <a:p>
            <a:r>
              <a:rPr lang="en-US" sz="2400" dirty="0" smtClean="0">
                <a:latin typeface="Times New Roman"/>
                <a:cs typeface="Times New Roman"/>
              </a:rPr>
              <a:t>B factories: </a:t>
            </a:r>
            <a:r>
              <a:rPr lang="en-US" sz="2400" i="1" dirty="0" smtClean="0">
                <a:latin typeface="Times New Roman"/>
                <a:cs typeface="Times New Roman"/>
              </a:rPr>
              <a:t>Check CP violation in </a:t>
            </a:r>
            <a:r>
              <a:rPr lang="en-US" sz="2400" i="1" dirty="0" err="1" smtClean="0">
                <a:latin typeface="Times New Roman"/>
                <a:cs typeface="Times New Roman"/>
              </a:rPr>
              <a:t>b</a:t>
            </a:r>
            <a:r>
              <a:rPr lang="en-US" sz="2400" i="1" dirty="0" err="1" smtClean="0">
                <a:latin typeface="Times New Roman"/>
                <a:cs typeface="Times New Roman"/>
                <a:sym typeface="Wingdings"/>
              </a:rPr>
              <a:t>c</a:t>
            </a:r>
            <a:r>
              <a:rPr lang="en-US" sz="2400" i="1" dirty="0" smtClean="0">
                <a:latin typeface="Times New Roman"/>
                <a:cs typeface="Times New Roman"/>
                <a:sym typeface="Wingdings"/>
              </a:rPr>
              <a:t> [</a:t>
            </a:r>
            <a:r>
              <a:rPr lang="en-US" sz="2400" i="1" dirty="0" err="1" smtClean="0">
                <a:latin typeface="Times New Roman"/>
                <a:cs typeface="Times New Roman"/>
                <a:sym typeface="Wingdings"/>
              </a:rPr>
              <a:t>ubar</a:t>
            </a:r>
            <a:r>
              <a:rPr lang="en-US" sz="2400" i="1" dirty="0" smtClean="0">
                <a:latin typeface="Times New Roman"/>
                <a:cs typeface="Times New Roman"/>
                <a:sym typeface="Wingdings"/>
              </a:rPr>
              <a:t> d] processes</a:t>
            </a:r>
            <a:endParaRPr lang="en-US" sz="2400" i="1" dirty="0">
              <a:latin typeface="Times New Roman"/>
              <a:cs typeface="Times New Roman"/>
            </a:endParaRPr>
          </a:p>
        </p:txBody>
      </p:sp>
      <p:sp>
        <p:nvSpPr>
          <p:cNvPr id="7" name="Slide Number Placeholder 6"/>
          <p:cNvSpPr>
            <a:spLocks noGrp="1"/>
          </p:cNvSpPr>
          <p:nvPr>
            <p:ph type="sldNum" sz="quarter" idx="12"/>
          </p:nvPr>
        </p:nvSpPr>
        <p:spPr>
          <a:xfrm>
            <a:off x="6813729" y="6492875"/>
            <a:ext cx="2133600" cy="365125"/>
          </a:xfrm>
        </p:spPr>
        <p:txBody>
          <a:bodyPr/>
          <a:lstStyle/>
          <a:p>
            <a:fld id="{F16D68EC-1E92-5F40-99CB-2855E5FF9889}" type="slidenum">
              <a:rPr lang="en-US" smtClean="0"/>
              <a:pPr/>
              <a:t>9</a:t>
            </a:fld>
            <a:endParaRPr lang="en-US" dirty="0"/>
          </a:p>
        </p:txBody>
      </p:sp>
      <p:sp>
        <p:nvSpPr>
          <p:cNvPr id="2" name="TextBox 1"/>
          <p:cNvSpPr txBox="1"/>
          <p:nvPr/>
        </p:nvSpPr>
        <p:spPr>
          <a:xfrm>
            <a:off x="1210235" y="791604"/>
            <a:ext cx="6571130" cy="523220"/>
          </a:xfrm>
          <a:prstGeom prst="rect">
            <a:avLst/>
          </a:prstGeom>
          <a:noFill/>
        </p:spPr>
        <p:txBody>
          <a:bodyPr wrap="square" rtlCol="0">
            <a:spAutoFit/>
          </a:bodyPr>
          <a:lstStyle/>
          <a:p>
            <a:r>
              <a:rPr lang="en-US" sz="2800" u="sng" dirty="0" smtClean="0"/>
              <a:t>2015: First joint </a:t>
            </a:r>
            <a:r>
              <a:rPr lang="en-US" sz="2800" u="sng" dirty="0" err="1" smtClean="0"/>
              <a:t>BaBar</a:t>
            </a:r>
            <a:r>
              <a:rPr lang="en-US" sz="2800" u="sng" dirty="0" smtClean="0"/>
              <a:t>-Belle data analysis</a:t>
            </a:r>
            <a:r>
              <a:rPr lang="en-US" u="sng" dirty="0" smtClean="0"/>
              <a:t> </a:t>
            </a:r>
            <a:endParaRPr lang="en-US" u="sng" dirty="0"/>
          </a:p>
        </p:txBody>
      </p:sp>
      <p:sp>
        <p:nvSpPr>
          <p:cNvPr id="8" name="TextBox 7"/>
          <p:cNvSpPr txBox="1"/>
          <p:nvPr/>
        </p:nvSpPr>
        <p:spPr>
          <a:xfrm>
            <a:off x="1852706" y="6027003"/>
            <a:ext cx="6364933" cy="830997"/>
          </a:xfrm>
          <a:prstGeom prst="rect">
            <a:avLst/>
          </a:prstGeom>
          <a:noFill/>
        </p:spPr>
        <p:txBody>
          <a:bodyPr wrap="square" rtlCol="0">
            <a:spAutoFit/>
          </a:bodyPr>
          <a:lstStyle/>
          <a:p>
            <a:r>
              <a:rPr lang="en-US" sz="2400" dirty="0" smtClean="0">
                <a:latin typeface="Times New Roman"/>
                <a:cs typeface="Times New Roman"/>
              </a:rPr>
              <a:t>Conclusion: CP violation in </a:t>
            </a:r>
            <a:r>
              <a:rPr lang="en-US" sz="2400" dirty="0" err="1" smtClean="0">
                <a:latin typeface="Times New Roman"/>
                <a:cs typeface="Times New Roman"/>
              </a:rPr>
              <a:t>b</a:t>
            </a:r>
            <a:r>
              <a:rPr lang="en-US" sz="2400" dirty="0" err="1" smtClean="0">
                <a:latin typeface="Times New Roman"/>
                <a:cs typeface="Times New Roman"/>
                <a:sym typeface="Wingdings"/>
              </a:rPr>
              <a:t>c</a:t>
            </a:r>
            <a:r>
              <a:rPr lang="en-US" sz="2400" dirty="0" smtClean="0">
                <a:latin typeface="Times New Roman"/>
                <a:cs typeface="Times New Roman"/>
                <a:sym typeface="Wingdings"/>
              </a:rPr>
              <a:t> </a:t>
            </a:r>
            <a:r>
              <a:rPr lang="en-US" sz="2400" dirty="0" err="1">
                <a:latin typeface="Times New Roman"/>
                <a:cs typeface="Times New Roman"/>
                <a:sym typeface="Wingdings"/>
              </a:rPr>
              <a:t>u</a:t>
            </a:r>
            <a:r>
              <a:rPr lang="en-US" sz="2400" dirty="0" err="1" smtClean="0">
                <a:latin typeface="Times New Roman"/>
                <a:cs typeface="Times New Roman"/>
                <a:sym typeface="Wingdings"/>
              </a:rPr>
              <a:t>bar</a:t>
            </a:r>
            <a:r>
              <a:rPr lang="en-US" sz="2400" dirty="0" smtClean="0">
                <a:latin typeface="Times New Roman"/>
                <a:cs typeface="Times New Roman"/>
                <a:sym typeface="Wingdings"/>
              </a:rPr>
              <a:t> d modes is the same as in </a:t>
            </a:r>
            <a:r>
              <a:rPr lang="en-US" sz="2400" dirty="0" err="1" smtClean="0">
                <a:latin typeface="Times New Roman"/>
                <a:cs typeface="Times New Roman"/>
                <a:sym typeface="Wingdings"/>
              </a:rPr>
              <a:t>bc</a:t>
            </a:r>
            <a:r>
              <a:rPr lang="en-US" sz="2400" dirty="0" smtClean="0">
                <a:latin typeface="Times New Roman"/>
                <a:cs typeface="Times New Roman"/>
                <a:sym typeface="Wingdings"/>
              </a:rPr>
              <a:t> </a:t>
            </a:r>
            <a:r>
              <a:rPr lang="en-US" sz="2400" dirty="0" err="1" smtClean="0">
                <a:latin typeface="Times New Roman"/>
                <a:cs typeface="Times New Roman"/>
                <a:sym typeface="Wingdings"/>
              </a:rPr>
              <a:t>cbar</a:t>
            </a:r>
            <a:r>
              <a:rPr lang="en-US" sz="2400" dirty="0" smtClean="0">
                <a:latin typeface="Times New Roman"/>
                <a:cs typeface="Times New Roman"/>
                <a:sym typeface="Wingdings"/>
              </a:rPr>
              <a:t> s modes (e.g. BJ/</a:t>
            </a:r>
            <a:r>
              <a:rPr lang="en-US" sz="2400" dirty="0" err="1" smtClean="0">
                <a:latin typeface="Times New Roman"/>
                <a:cs typeface="Times New Roman"/>
                <a:sym typeface="Wingdings"/>
              </a:rPr>
              <a:t>ψ</a:t>
            </a:r>
            <a:r>
              <a:rPr lang="en-US" sz="2400" dirty="0" smtClean="0">
                <a:latin typeface="Times New Roman"/>
                <a:cs typeface="Times New Roman"/>
                <a:sym typeface="Wingdings"/>
              </a:rPr>
              <a:t> K</a:t>
            </a:r>
            <a:r>
              <a:rPr lang="en-US" sz="2400" baseline="-25000" dirty="0" smtClean="0">
                <a:latin typeface="Times New Roman"/>
                <a:cs typeface="Times New Roman"/>
                <a:sym typeface="Wingdings"/>
              </a:rPr>
              <a:t>S</a:t>
            </a:r>
            <a:r>
              <a:rPr lang="en-US" sz="2400" dirty="0" smtClean="0">
                <a:latin typeface="Times New Roman"/>
                <a:cs typeface="Times New Roman"/>
                <a:sym typeface="Wingdings"/>
              </a:rPr>
              <a:t>)</a:t>
            </a:r>
            <a:endParaRPr lang="en-US" sz="2400" dirty="0">
              <a:latin typeface="Times New Roman"/>
              <a:cs typeface="Times New Roman"/>
            </a:endParaRPr>
          </a:p>
        </p:txBody>
      </p:sp>
      <p:sp>
        <p:nvSpPr>
          <p:cNvPr id="5" name="TextBox 4"/>
          <p:cNvSpPr txBox="1"/>
          <p:nvPr/>
        </p:nvSpPr>
        <p:spPr>
          <a:xfrm>
            <a:off x="280198" y="5307432"/>
            <a:ext cx="4964154" cy="461665"/>
          </a:xfrm>
          <a:prstGeom prst="rect">
            <a:avLst/>
          </a:prstGeom>
          <a:noFill/>
        </p:spPr>
        <p:txBody>
          <a:bodyPr wrap="square" rtlCol="0">
            <a:spAutoFit/>
          </a:bodyPr>
          <a:lstStyle/>
          <a:p>
            <a:r>
              <a:rPr lang="en-US" sz="2400" dirty="0"/>
              <a:t>s</a:t>
            </a:r>
            <a:r>
              <a:rPr lang="en-US" sz="2400" dirty="0" smtClean="0"/>
              <a:t>in(2β</a:t>
            </a:r>
            <a:r>
              <a:rPr lang="en-US" sz="2400" baseline="-25000" dirty="0" err="1" smtClean="0"/>
              <a:t>eff</a:t>
            </a:r>
            <a:r>
              <a:rPr lang="en-US" sz="2400" dirty="0" smtClean="0"/>
              <a:t>)=0.66±0.10(stat)±0.06(sys) </a:t>
            </a:r>
            <a:endParaRPr lang="en-US" sz="2400" dirty="0"/>
          </a:p>
        </p:txBody>
      </p:sp>
      <p:sp>
        <p:nvSpPr>
          <p:cNvPr id="6" name="TextBox 5"/>
          <p:cNvSpPr txBox="1"/>
          <p:nvPr/>
        </p:nvSpPr>
        <p:spPr>
          <a:xfrm>
            <a:off x="343647" y="4107104"/>
            <a:ext cx="5184581" cy="1200328"/>
          </a:xfrm>
          <a:prstGeom prst="rect">
            <a:avLst/>
          </a:prstGeom>
          <a:noFill/>
        </p:spPr>
        <p:txBody>
          <a:bodyPr wrap="square" rtlCol="0">
            <a:spAutoFit/>
          </a:bodyPr>
          <a:lstStyle/>
          <a:p>
            <a:r>
              <a:rPr lang="en-US" sz="2400" dirty="0" smtClean="0"/>
              <a:t>Combining Belle and </a:t>
            </a:r>
            <a:r>
              <a:rPr lang="en-US" sz="2400" dirty="0" err="1" smtClean="0"/>
              <a:t>BaBar</a:t>
            </a:r>
            <a:r>
              <a:rPr lang="en-US" sz="2400" dirty="0" smtClean="0"/>
              <a:t> datasets, ~1260 signal events, obtain a 5.4σ CP violation </a:t>
            </a:r>
            <a:r>
              <a:rPr lang="en-US" sz="2400" dirty="0" err="1" smtClean="0"/>
              <a:t>signal</a:t>
            </a:r>
            <a:r>
              <a:rPr lang="en-US" sz="2400" dirty="0" err="1" smtClean="0">
                <a:sym typeface="Wingdings"/>
              </a:rPr>
              <a:t></a:t>
            </a:r>
            <a:r>
              <a:rPr lang="en-US" sz="2400" u="sng" dirty="0" err="1" smtClean="0">
                <a:sym typeface="Wingdings"/>
              </a:rPr>
              <a:t>First</a:t>
            </a:r>
            <a:r>
              <a:rPr lang="en-US" sz="2400" u="sng" dirty="0" smtClean="0">
                <a:sym typeface="Wingdings"/>
              </a:rPr>
              <a:t> observation</a:t>
            </a:r>
            <a:r>
              <a:rPr lang="en-US" sz="2400" u="sng" dirty="0" smtClean="0"/>
              <a:t>  </a:t>
            </a:r>
            <a:endParaRPr lang="en-US" sz="2400" u="sng"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67593" y="5813164"/>
            <a:ext cx="946150" cy="83820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3647" y="1483660"/>
            <a:ext cx="4407647" cy="2057400"/>
          </a:xfrm>
          <a:prstGeom prst="rect">
            <a:avLst/>
          </a:prstGeom>
        </p:spPr>
      </p:pic>
      <p:sp>
        <p:nvSpPr>
          <p:cNvPr id="13" name="TextBox 12"/>
          <p:cNvSpPr txBox="1"/>
          <p:nvPr/>
        </p:nvSpPr>
        <p:spPr>
          <a:xfrm>
            <a:off x="433301" y="3541060"/>
            <a:ext cx="4317993" cy="369332"/>
          </a:xfrm>
          <a:prstGeom prst="rect">
            <a:avLst/>
          </a:prstGeom>
          <a:noFill/>
        </p:spPr>
        <p:txBody>
          <a:bodyPr wrap="square" rtlCol="0">
            <a:spAutoFit/>
          </a:bodyPr>
          <a:lstStyle/>
          <a:p>
            <a:r>
              <a:rPr lang="en-US" dirty="0" smtClean="0"/>
              <a:t>where D</a:t>
            </a:r>
            <a:r>
              <a:rPr lang="en-US" baseline="30000" dirty="0" smtClean="0"/>
              <a:t>0 </a:t>
            </a:r>
            <a:r>
              <a:rPr lang="en-US" dirty="0" smtClean="0"/>
              <a:t>is a CP </a:t>
            </a:r>
            <a:r>
              <a:rPr lang="en-US" dirty="0" err="1" smtClean="0"/>
              <a:t>eigenstate</a:t>
            </a:r>
            <a:r>
              <a:rPr lang="en-US" dirty="0" smtClean="0"/>
              <a:t> and h</a:t>
            </a:r>
            <a:r>
              <a:rPr lang="en-US" baseline="30000" dirty="0" smtClean="0"/>
              <a:t>0</a:t>
            </a:r>
            <a:r>
              <a:rPr lang="en-US" dirty="0" smtClean="0"/>
              <a:t>=π</a:t>
            </a:r>
            <a:r>
              <a:rPr lang="en-US" baseline="30000" dirty="0" smtClean="0"/>
              <a:t>0</a:t>
            </a:r>
            <a:r>
              <a:rPr lang="en-US" dirty="0" smtClean="0"/>
              <a:t>, </a:t>
            </a:r>
            <a:r>
              <a:rPr lang="en-US" dirty="0" err="1" smtClean="0"/>
              <a:t>η</a:t>
            </a:r>
            <a:r>
              <a:rPr lang="en-US" dirty="0" smtClean="0"/>
              <a:t>, </a:t>
            </a:r>
            <a:r>
              <a:rPr lang="en-US" dirty="0" err="1" smtClean="0"/>
              <a:t>ω</a:t>
            </a:r>
            <a:endParaRPr lang="en-US" dirty="0"/>
          </a:p>
        </p:txBody>
      </p:sp>
      <p:sp>
        <p:nvSpPr>
          <p:cNvPr id="15" name="Rectangle 14"/>
          <p:cNvSpPr/>
          <p:nvPr/>
        </p:nvSpPr>
        <p:spPr>
          <a:xfrm>
            <a:off x="224118" y="4107104"/>
            <a:ext cx="5020234" cy="171993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10235" y="1364131"/>
            <a:ext cx="2808941" cy="369332"/>
          </a:xfrm>
          <a:prstGeom prst="rect">
            <a:avLst/>
          </a:prstGeom>
          <a:noFill/>
        </p:spPr>
        <p:txBody>
          <a:bodyPr wrap="square" rtlCol="0">
            <a:spAutoFit/>
          </a:bodyPr>
          <a:lstStyle/>
          <a:p>
            <a:r>
              <a:rPr lang="en-US" dirty="0" smtClean="0"/>
              <a:t>“Color-suppressed” B</a:t>
            </a:r>
            <a:r>
              <a:rPr lang="en-US" dirty="0" smtClean="0">
                <a:sym typeface="Wingdings"/>
              </a:rPr>
              <a:t></a:t>
            </a:r>
            <a:r>
              <a:rPr lang="en-US" dirty="0" smtClean="0"/>
              <a:t>D h</a:t>
            </a:r>
            <a:endParaRPr lang="en-US" dirty="0"/>
          </a:p>
        </p:txBody>
      </p:sp>
      <p:sp>
        <p:nvSpPr>
          <p:cNvPr id="14" name="TextBox 13"/>
          <p:cNvSpPr txBox="1"/>
          <p:nvPr/>
        </p:nvSpPr>
        <p:spPr>
          <a:xfrm>
            <a:off x="250317" y="5847988"/>
            <a:ext cx="1628588" cy="830997"/>
          </a:xfrm>
          <a:prstGeom prst="rect">
            <a:avLst/>
          </a:prstGeom>
          <a:noFill/>
        </p:spPr>
        <p:txBody>
          <a:bodyPr wrap="square" rtlCol="0">
            <a:spAutoFit/>
          </a:bodyPr>
          <a:lstStyle/>
          <a:p>
            <a:r>
              <a:rPr lang="en-US" sz="2400" dirty="0" smtClean="0">
                <a:solidFill>
                  <a:srgbClr val="FF0000"/>
                </a:solidFill>
              </a:rPr>
              <a:t>Phase of </a:t>
            </a:r>
            <a:r>
              <a:rPr lang="en-US" sz="2400" dirty="0" err="1" smtClean="0">
                <a:solidFill>
                  <a:srgbClr val="FF0000"/>
                </a:solidFill>
              </a:rPr>
              <a:t>V</a:t>
            </a:r>
            <a:r>
              <a:rPr lang="en-US" sz="2400" baseline="-25000" dirty="0" err="1" smtClean="0">
                <a:solidFill>
                  <a:srgbClr val="FF0000"/>
                </a:solidFill>
              </a:rPr>
              <a:t>td</a:t>
            </a:r>
            <a:r>
              <a:rPr lang="en-US" sz="2400" baseline="-25000" dirty="0" smtClean="0">
                <a:solidFill>
                  <a:srgbClr val="FF0000"/>
                </a:solidFill>
              </a:rPr>
              <a:t> </a:t>
            </a:r>
            <a:r>
              <a:rPr lang="en-US" sz="2400" dirty="0" smtClean="0">
                <a:solidFill>
                  <a:srgbClr val="FF0000"/>
                </a:solidFill>
              </a:rPr>
              <a:t>again</a:t>
            </a:r>
            <a:endParaRPr lang="en-US" sz="2400" dirty="0">
              <a:solidFill>
                <a:srgbClr val="FF0000"/>
              </a:solidFill>
            </a:endParaRPr>
          </a:p>
        </p:txBody>
      </p:sp>
      <p:sp>
        <p:nvSpPr>
          <p:cNvPr id="16" name="Rectangle 15"/>
          <p:cNvSpPr/>
          <p:nvPr/>
        </p:nvSpPr>
        <p:spPr>
          <a:xfrm>
            <a:off x="7401553" y="917708"/>
            <a:ext cx="1742447" cy="369332"/>
          </a:xfrm>
          <a:prstGeom prst="rect">
            <a:avLst/>
          </a:prstGeom>
        </p:spPr>
        <p:txBody>
          <a:bodyPr wrap="none">
            <a:spAutoFit/>
          </a:bodyPr>
          <a:lstStyle/>
          <a:p>
            <a:r>
              <a:rPr lang="en-US" dirty="0"/>
              <a:t>M. </a:t>
            </a:r>
            <a:r>
              <a:rPr lang="en-US" dirty="0" err="1"/>
              <a:t>Rohrken</a:t>
            </a:r>
            <a:r>
              <a:rPr lang="en-US" dirty="0"/>
              <a:t> et al</a:t>
            </a:r>
          </a:p>
        </p:txBody>
      </p:sp>
      <p:pic>
        <p:nvPicPr>
          <p:cNvPr id="9" name="Picture 8"/>
          <p:cNvPicPr>
            <a:picLocks noChangeAspect="1"/>
          </p:cNvPicPr>
          <p:nvPr/>
        </p:nvPicPr>
        <p:blipFill>
          <a:blip r:embed="rId5"/>
          <a:stretch>
            <a:fillRect/>
          </a:stretch>
        </p:blipFill>
        <p:spPr>
          <a:xfrm>
            <a:off x="5359527" y="1483660"/>
            <a:ext cx="3784473" cy="3828161"/>
          </a:xfrm>
          <a:prstGeom prst="rect">
            <a:avLst/>
          </a:prstGeom>
        </p:spPr>
      </p:pic>
      <p:sp>
        <p:nvSpPr>
          <p:cNvPr id="4" name="Rectangle 3"/>
          <p:cNvSpPr/>
          <p:nvPr/>
        </p:nvSpPr>
        <p:spPr>
          <a:xfrm>
            <a:off x="5663073" y="5420033"/>
            <a:ext cx="3476959" cy="369332"/>
          </a:xfrm>
          <a:prstGeom prst="rect">
            <a:avLst/>
          </a:prstGeom>
        </p:spPr>
        <p:txBody>
          <a:bodyPr wrap="none">
            <a:spAutoFit/>
          </a:bodyPr>
          <a:lstStyle/>
          <a:p>
            <a:r>
              <a:rPr lang="hu-HU" dirty="0"/>
              <a:t>Phys. Rev. Lett. 115, </a:t>
            </a:r>
            <a:r>
              <a:rPr lang="hu-HU" dirty="0" smtClean="0"/>
              <a:t>121604 (2015)</a:t>
            </a:r>
            <a:endParaRPr lang="en-US" dirty="0"/>
          </a:p>
        </p:txBody>
      </p:sp>
    </p:spTree>
    <p:extLst>
      <p:ext uri="{BB962C8B-B14F-4D97-AF65-F5344CB8AC3E}">
        <p14:creationId xmlns:p14="http://schemas.microsoft.com/office/powerpoint/2010/main" val="2927406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7042" name="Object 2"/>
          <p:cNvGraphicFramePr>
            <a:graphicFrameLocks noChangeAspect="1"/>
          </p:cNvGraphicFramePr>
          <p:nvPr>
            <p:extLst>
              <p:ext uri="{D42A27DB-BD31-4B8C-83A1-F6EECF244321}">
                <p14:modId xmlns:p14="http://schemas.microsoft.com/office/powerpoint/2010/main" val="1423361652"/>
              </p:ext>
            </p:extLst>
          </p:nvPr>
        </p:nvGraphicFramePr>
        <p:xfrm>
          <a:off x="1219200" y="998537"/>
          <a:ext cx="2540000" cy="769938"/>
        </p:xfrm>
        <a:graphic>
          <a:graphicData uri="http://schemas.openxmlformats.org/presentationml/2006/ole">
            <mc:AlternateContent xmlns:mc="http://schemas.openxmlformats.org/markup-compatibility/2006">
              <mc:Choice xmlns:v="urn:schemas-microsoft-com:vml" Requires="v">
                <p:oleObj spid="_x0000_s1754" name="Equation" r:id="rId5" imgW="1384200" imgH="419040" progId="Equation.3">
                  <p:embed/>
                </p:oleObj>
              </mc:Choice>
              <mc:Fallback>
                <p:oleObj name="Equation" r:id="rId5" imgW="138420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998537"/>
                        <a:ext cx="2540000" cy="769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3" name="Text Box 3"/>
          <p:cNvSpPr txBox="1">
            <a:spLocks noChangeArrowheads="1"/>
          </p:cNvSpPr>
          <p:nvPr/>
        </p:nvSpPr>
        <p:spPr bwMode="auto">
          <a:xfrm>
            <a:off x="381000" y="3352800"/>
            <a:ext cx="4876800" cy="2677656"/>
          </a:xfrm>
          <a:prstGeom prst="rect">
            <a:avLst/>
          </a:prstGeom>
          <a:noFill/>
          <a:ln w="28575">
            <a:noFill/>
            <a:miter lim="800000"/>
            <a:headEnd/>
            <a:tailEnd/>
          </a:ln>
          <a:effectLst/>
        </p:spPr>
        <p:txBody>
          <a:bodyPr wrap="square">
            <a:prstTxWarp prst="textNoShape">
              <a:avLst/>
            </a:prstTxWarp>
            <a:spAutoFit/>
          </a:bodyPr>
          <a:lstStyle/>
          <a:p>
            <a:r>
              <a:rPr lang="en-US" sz="2800" i="1" u="sng" dirty="0">
                <a:latin typeface="Times New Roman" charset="0"/>
              </a:rPr>
              <a:t>The existence of D mixing (</a:t>
            </a:r>
            <a:r>
              <a:rPr lang="en-US" sz="2800" i="1" u="sng" dirty="0">
                <a:solidFill>
                  <a:srgbClr val="FF0000"/>
                </a:solidFill>
                <a:latin typeface="Times New Roman" charset="0"/>
              </a:rPr>
              <a:t>if x is non-zero</a:t>
            </a:r>
            <a:r>
              <a:rPr lang="en-US" sz="2800" i="1" u="sng" dirty="0" smtClean="0">
                <a:latin typeface="Times New Roman" charset="0"/>
              </a:rPr>
              <a:t>) allows </a:t>
            </a:r>
            <a:r>
              <a:rPr lang="en-US" sz="2800" i="1" u="sng" dirty="0">
                <a:latin typeface="Times New Roman" charset="0"/>
              </a:rPr>
              <a:t>us to look for another </a:t>
            </a:r>
            <a:r>
              <a:rPr lang="en-US" sz="2800" i="1" u="sng" dirty="0" smtClean="0">
                <a:latin typeface="Times New Roman" charset="0"/>
              </a:rPr>
              <a:t>poorly constrained </a:t>
            </a:r>
            <a:r>
              <a:rPr lang="en-US" sz="2800" i="1" u="sng" dirty="0">
                <a:latin typeface="Times New Roman" charset="0"/>
              </a:rPr>
              <a:t>new  physics phase but this time from up-type quarks. </a:t>
            </a:r>
          </a:p>
          <a:p>
            <a:r>
              <a:rPr lang="en-US" sz="2800" dirty="0">
                <a:latin typeface="Times New Roman" charset="0"/>
              </a:rPr>
              <a:t>(c.f. CPV in B</a:t>
            </a:r>
            <a:r>
              <a:rPr lang="en-US" sz="2800" baseline="-25000" dirty="0">
                <a:latin typeface="Times New Roman" charset="0"/>
              </a:rPr>
              <a:t>s</a:t>
            </a:r>
            <a:r>
              <a:rPr lang="en-US" sz="2800" dirty="0">
                <a:latin typeface="Times New Roman" charset="0"/>
              </a:rPr>
              <a:t> mixing)</a:t>
            </a:r>
          </a:p>
        </p:txBody>
      </p:sp>
      <p:sp>
        <p:nvSpPr>
          <p:cNvPr id="87044" name="Text Box 4"/>
          <p:cNvSpPr txBox="1">
            <a:spLocks noChangeArrowheads="1"/>
          </p:cNvSpPr>
          <p:nvPr/>
        </p:nvSpPr>
        <p:spPr bwMode="auto">
          <a:xfrm>
            <a:off x="1136650" y="3524250"/>
            <a:ext cx="247650" cy="366713"/>
          </a:xfrm>
          <a:prstGeom prst="rect">
            <a:avLst/>
          </a:prstGeom>
          <a:noFill/>
          <a:ln w="28575">
            <a:noFill/>
            <a:miter lim="800000"/>
            <a:headEnd/>
            <a:tailEnd/>
          </a:ln>
          <a:effectLst/>
        </p:spPr>
        <p:txBody>
          <a:bodyPr wrap="none">
            <a:prstTxWarp prst="textNoShape">
              <a:avLst/>
            </a:prstTxWarp>
            <a:spAutoFit/>
          </a:bodyPr>
          <a:lstStyle/>
          <a:p>
            <a:r>
              <a:rPr lang="sl-SI">
                <a:solidFill>
                  <a:srgbClr val="3333CC"/>
                </a:solidFill>
              </a:rPr>
              <a:t> </a:t>
            </a:r>
            <a:endParaRPr lang="en-US">
              <a:solidFill>
                <a:srgbClr val="3333CC"/>
              </a:solidFill>
            </a:endParaRPr>
          </a:p>
        </p:txBody>
      </p:sp>
      <p:graphicFrame>
        <p:nvGraphicFramePr>
          <p:cNvPr id="87045" name="Object 5"/>
          <p:cNvGraphicFramePr>
            <a:graphicFrameLocks noChangeAspect="1"/>
          </p:cNvGraphicFramePr>
          <p:nvPr>
            <p:extLst>
              <p:ext uri="{D42A27DB-BD31-4B8C-83A1-F6EECF244321}">
                <p14:modId xmlns:p14="http://schemas.microsoft.com/office/powerpoint/2010/main" val="1671841948"/>
              </p:ext>
            </p:extLst>
          </p:nvPr>
        </p:nvGraphicFramePr>
        <p:xfrm>
          <a:off x="4094162" y="1758939"/>
          <a:ext cx="4065588" cy="957263"/>
        </p:xfrm>
        <a:graphic>
          <a:graphicData uri="http://schemas.openxmlformats.org/presentationml/2006/ole">
            <mc:AlternateContent xmlns:mc="http://schemas.openxmlformats.org/markup-compatibility/2006">
              <mc:Choice xmlns:v="urn:schemas-microsoft-com:vml" Requires="v">
                <p:oleObj spid="_x0000_s1755" name="Equation" r:id="rId7" imgW="2044440" imgH="482400" progId="Equation.DSMT4">
                  <p:embed/>
                </p:oleObj>
              </mc:Choice>
              <mc:Fallback>
                <p:oleObj name="Equation" r:id="rId7" imgW="2044440" imgH="482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4162" y="1758939"/>
                        <a:ext cx="4065588"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6" name="Text Box 6"/>
          <p:cNvSpPr txBox="1">
            <a:spLocks noChangeArrowheads="1"/>
          </p:cNvSpPr>
          <p:nvPr/>
        </p:nvSpPr>
        <p:spPr bwMode="auto">
          <a:xfrm>
            <a:off x="4191000" y="1173162"/>
            <a:ext cx="3968750" cy="396875"/>
          </a:xfrm>
          <a:prstGeom prst="rect">
            <a:avLst/>
          </a:prstGeom>
          <a:noFill/>
          <a:ln w="28575">
            <a:noFill/>
            <a:miter lim="800000"/>
            <a:headEnd/>
            <a:tailEnd/>
          </a:ln>
          <a:effectLst/>
        </p:spPr>
        <p:txBody>
          <a:bodyPr wrap="none">
            <a:prstTxWarp prst="textNoShape">
              <a:avLst/>
            </a:prstTxWarp>
            <a:spAutoFit/>
          </a:bodyPr>
          <a:lstStyle/>
          <a:p>
            <a:r>
              <a:rPr lang="sl-SI" sz="2000" dirty="0">
                <a:solidFill>
                  <a:srgbClr val="3333CC"/>
                </a:solidFill>
              </a:rPr>
              <a:t>CPV </a:t>
            </a:r>
            <a:r>
              <a:rPr lang="en-US" sz="2000" dirty="0">
                <a:solidFill>
                  <a:srgbClr val="3333CC"/>
                </a:solidFill>
              </a:rPr>
              <a:t>in D system negligible</a:t>
            </a:r>
            <a:r>
              <a:rPr lang="sl-SI" sz="2000" dirty="0">
                <a:solidFill>
                  <a:srgbClr val="3333CC"/>
                </a:solidFill>
              </a:rPr>
              <a:t> in SM</a:t>
            </a:r>
            <a:endParaRPr lang="en-US" sz="2000" dirty="0">
              <a:solidFill>
                <a:srgbClr val="3333CC"/>
              </a:solidFill>
            </a:endParaRPr>
          </a:p>
        </p:txBody>
      </p:sp>
      <p:sp>
        <p:nvSpPr>
          <p:cNvPr id="87047" name="Text Box 7"/>
          <p:cNvSpPr txBox="1">
            <a:spLocks noChangeArrowheads="1"/>
          </p:cNvSpPr>
          <p:nvPr/>
        </p:nvSpPr>
        <p:spPr bwMode="auto">
          <a:xfrm>
            <a:off x="820191" y="2011362"/>
            <a:ext cx="3095625" cy="396875"/>
          </a:xfrm>
          <a:prstGeom prst="rect">
            <a:avLst/>
          </a:prstGeom>
          <a:noFill/>
          <a:ln w="28575">
            <a:noFill/>
            <a:miter lim="800000"/>
            <a:headEnd/>
            <a:tailEnd/>
          </a:ln>
          <a:effectLst/>
        </p:spPr>
        <p:txBody>
          <a:bodyPr wrap="none">
            <a:prstTxWarp prst="textNoShape">
              <a:avLst/>
            </a:prstTxWarp>
            <a:spAutoFit/>
          </a:bodyPr>
          <a:lstStyle/>
          <a:p>
            <a:r>
              <a:rPr lang="sl-SI" sz="2000" dirty="0">
                <a:solidFill>
                  <a:srgbClr val="3333CC"/>
                </a:solidFill>
              </a:rPr>
              <a:t>CPV in interf. mix./decay:</a:t>
            </a:r>
            <a:r>
              <a:rPr lang="sl-SI" dirty="0">
                <a:solidFill>
                  <a:srgbClr val="3333CC"/>
                </a:solidFill>
              </a:rPr>
              <a:t> </a:t>
            </a:r>
            <a:endParaRPr lang="en-US" dirty="0">
              <a:solidFill>
                <a:srgbClr val="3333CC"/>
              </a:solidFill>
            </a:endParaRPr>
          </a:p>
        </p:txBody>
      </p:sp>
      <p:sp>
        <p:nvSpPr>
          <p:cNvPr id="87048" name="Rectangle 8"/>
          <p:cNvSpPr>
            <a:spLocks noGrp="1" noChangeArrowheads="1"/>
          </p:cNvSpPr>
          <p:nvPr>
            <p:ph type="title"/>
          </p:nvPr>
        </p:nvSpPr>
        <p:spPr>
          <a:xfrm>
            <a:off x="533400" y="69057"/>
            <a:ext cx="8229600" cy="868362"/>
          </a:xfrm>
        </p:spPr>
        <p:txBody>
          <a:bodyPr/>
          <a:lstStyle/>
          <a:p>
            <a:r>
              <a:rPr lang="en-US" sz="3600" i="1" u="sng" dirty="0" smtClean="0">
                <a:solidFill>
                  <a:srgbClr val="FF0000"/>
                </a:solidFill>
                <a:latin typeface="Times New Roman" charset="0"/>
              </a:rPr>
              <a:t>D mixing: Another </a:t>
            </a:r>
            <a:r>
              <a:rPr lang="en-US" sz="3600" i="1" u="sng" dirty="0">
                <a:solidFill>
                  <a:srgbClr val="FF0000"/>
                </a:solidFill>
                <a:latin typeface="Times New Roman" charset="0"/>
              </a:rPr>
              <a:t>new physics phase !</a:t>
            </a:r>
          </a:p>
        </p:txBody>
      </p:sp>
      <p:sp>
        <p:nvSpPr>
          <p:cNvPr id="87049" name="Text Box 9"/>
          <p:cNvSpPr txBox="1">
            <a:spLocks noChangeArrowheads="1"/>
          </p:cNvSpPr>
          <p:nvPr/>
        </p:nvSpPr>
        <p:spPr bwMode="auto">
          <a:xfrm>
            <a:off x="533400" y="6096000"/>
            <a:ext cx="8153400" cy="52322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800" dirty="0">
                <a:latin typeface="Times New Roman" charset="0"/>
              </a:rPr>
              <a:t>Current </a:t>
            </a:r>
            <a:r>
              <a:rPr lang="en-US" sz="2800" dirty="0" smtClean="0">
                <a:latin typeface="Times New Roman" charset="0"/>
              </a:rPr>
              <a:t>WA sensitivity </a:t>
            </a:r>
            <a:r>
              <a:rPr lang="en-US" sz="2800" dirty="0">
                <a:latin typeface="Times New Roman" charset="0"/>
              </a:rPr>
              <a:t>~</a:t>
            </a:r>
            <a:r>
              <a:rPr lang="en-US" sz="2800" dirty="0" smtClean="0">
                <a:latin typeface="Times New Roman" charset="0"/>
                <a:ea typeface="Times New Roman" charset="0"/>
                <a:cs typeface="Times New Roman" charset="0"/>
              </a:rPr>
              <a:t>±20</a:t>
            </a:r>
            <a:r>
              <a:rPr lang="en-US" sz="2800" baseline="30000" dirty="0" smtClean="0">
                <a:latin typeface="Times New Roman" charset="0"/>
                <a:ea typeface="Times New Roman" charset="0"/>
                <a:cs typeface="Times New Roman" charset="0"/>
              </a:rPr>
              <a:t>0</a:t>
            </a:r>
            <a:r>
              <a:rPr lang="en-US" sz="2800" dirty="0">
                <a:latin typeface="Times New Roman" charset="0"/>
                <a:ea typeface="Times New Roman" charset="0"/>
                <a:cs typeface="Times New Roman" charset="0"/>
              </a:rPr>
              <a:t>, 50 ab</a:t>
            </a:r>
            <a:r>
              <a:rPr lang="en-US" sz="2800" baseline="30000" dirty="0">
                <a:latin typeface="Times New Roman" charset="0"/>
                <a:ea typeface="Times New Roman" charset="0"/>
                <a:cs typeface="Times New Roman" charset="0"/>
              </a:rPr>
              <a:t>-1</a:t>
            </a:r>
            <a:r>
              <a:rPr lang="en-US" sz="2800" dirty="0">
                <a:latin typeface="Times New Roman" charset="0"/>
                <a:ea typeface="Times New Roman" charset="0"/>
                <a:cs typeface="Times New Roman" charset="0"/>
              </a:rPr>
              <a:t> go below 2</a:t>
            </a:r>
            <a:r>
              <a:rPr lang="en-US" sz="2800" baseline="30000" dirty="0">
                <a:latin typeface="Times New Roman" charset="0"/>
                <a:ea typeface="Times New Roman" charset="0"/>
                <a:cs typeface="Times New Roman" charset="0"/>
              </a:rPr>
              <a:t>0</a:t>
            </a:r>
            <a:endParaRPr lang="en-US" sz="2800" dirty="0">
              <a:latin typeface="Times New Roman" charset="0"/>
              <a:ea typeface="Times New Roman" charset="0"/>
              <a:cs typeface="Times New Roman" charset="0"/>
            </a:endParaRPr>
          </a:p>
        </p:txBody>
      </p:sp>
      <p:sp>
        <p:nvSpPr>
          <p:cNvPr id="11" name="Slide Number Placeholder 10"/>
          <p:cNvSpPr>
            <a:spLocks noGrp="1"/>
          </p:cNvSpPr>
          <p:nvPr>
            <p:ph type="sldNum" sz="quarter" idx="11"/>
          </p:nvPr>
        </p:nvSpPr>
        <p:spPr/>
        <p:txBody>
          <a:bodyPr/>
          <a:lstStyle/>
          <a:p>
            <a:pPr>
              <a:defRPr/>
            </a:pPr>
            <a:fld id="{5D423F90-5354-F549-BCEB-6701967688AC}" type="slidenum">
              <a:rPr lang="en-US" smtClean="0"/>
              <a:pPr>
                <a:defRPr/>
              </a:pPr>
              <a:t>90</a:t>
            </a:fld>
            <a:endParaRPr lang="en-US"/>
          </a:p>
        </p:txBody>
      </p:sp>
      <p:pic>
        <p:nvPicPr>
          <p:cNvPr id="3" name="Picture 2" descr="HFAG_qp2d.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57800" y="2716202"/>
            <a:ext cx="3606394" cy="3394253"/>
          </a:xfrm>
          <a:prstGeom prst="rect">
            <a:avLst/>
          </a:prstGeom>
        </p:spPr>
      </p:pic>
    </p:spTree>
    <p:custDataLst>
      <p:tags r:id="rId2"/>
    </p:custDataLst>
    <p:extLst>
      <p:ext uri="{BB962C8B-B14F-4D97-AF65-F5344CB8AC3E}">
        <p14:creationId xmlns:p14="http://schemas.microsoft.com/office/powerpoint/2010/main" val="884997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565138"/>
            <a:ext cx="8229600" cy="664023"/>
          </a:xfrm>
        </p:spPr>
        <p:txBody>
          <a:bodyPr>
            <a:noAutofit/>
          </a:bodyPr>
          <a:lstStyle/>
          <a:p>
            <a:r>
              <a:rPr lang="en-US" sz="3600" dirty="0" smtClean="0">
                <a:latin typeface="Times New Roman"/>
                <a:cs typeface="Times New Roman"/>
              </a:rPr>
              <a:t>Belle I Drift Chamber and Vertex Detector in the Ueno Science Museum in Tokyo</a:t>
            </a:r>
            <a:endParaRPr lang="en-US" sz="36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91</a:t>
            </a:fld>
            <a:endParaRPr lang="en-US"/>
          </a:p>
        </p:txBody>
      </p:sp>
      <p:pic>
        <p:nvPicPr>
          <p:cNvPr id="3" name="Picture 2" descr="ueno_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3467" y="1509831"/>
            <a:ext cx="7556500" cy="5031740"/>
          </a:xfrm>
          <a:prstGeom prst="rect">
            <a:avLst/>
          </a:prstGeom>
        </p:spPr>
      </p:pic>
    </p:spTree>
    <p:extLst>
      <p:ext uri="{BB962C8B-B14F-4D97-AF65-F5344CB8AC3E}">
        <p14:creationId xmlns:p14="http://schemas.microsoft.com/office/powerpoint/2010/main" val="215825085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65199"/>
            <a:ext cx="8229600" cy="832268"/>
          </a:xfrm>
        </p:spPr>
        <p:txBody>
          <a:bodyPr>
            <a:normAutofit/>
          </a:bodyPr>
          <a:lstStyle/>
          <a:p>
            <a:r>
              <a:rPr lang="en-US" dirty="0" smtClean="0"/>
              <a:t>Tau Lepton Flavor Violation</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92</a:t>
            </a:fld>
            <a:endParaRPr lang="en-US"/>
          </a:p>
        </p:txBody>
      </p:sp>
      <p:pic>
        <p:nvPicPr>
          <p:cNvPr id="5" name="Picture 4"/>
          <p:cNvPicPr>
            <a:picLocks noChangeAspect="1"/>
          </p:cNvPicPr>
          <p:nvPr/>
        </p:nvPicPr>
        <p:blipFill>
          <a:blip r:embed="rId3"/>
          <a:stretch>
            <a:fillRect/>
          </a:stretch>
        </p:blipFill>
        <p:spPr>
          <a:xfrm>
            <a:off x="6146800" y="1765300"/>
            <a:ext cx="2997200" cy="3327400"/>
          </a:xfrm>
          <a:prstGeom prst="rect">
            <a:avLst/>
          </a:prstGeom>
        </p:spPr>
      </p:pic>
      <p:sp>
        <p:nvSpPr>
          <p:cNvPr id="7" name="TextBox 6"/>
          <p:cNvSpPr txBox="1"/>
          <p:nvPr/>
        </p:nvSpPr>
        <p:spPr>
          <a:xfrm>
            <a:off x="660400" y="5367867"/>
            <a:ext cx="5689600" cy="1384995"/>
          </a:xfrm>
          <a:prstGeom prst="rect">
            <a:avLst/>
          </a:prstGeom>
          <a:noFill/>
        </p:spPr>
        <p:txBody>
          <a:bodyPr wrap="square" rtlCol="0">
            <a:spAutoFit/>
          </a:bodyPr>
          <a:lstStyle/>
          <a:p>
            <a:r>
              <a:rPr lang="en-US" sz="2800" dirty="0" smtClean="0"/>
              <a:t>Belle II will push many limits below 10</a:t>
            </a:r>
            <a:r>
              <a:rPr lang="en-US" sz="2800" baseline="30000" dirty="0" smtClean="0"/>
              <a:t>-9</a:t>
            </a:r>
            <a:r>
              <a:rPr lang="en-US" sz="2800" dirty="0" smtClean="0"/>
              <a:t> ; </a:t>
            </a:r>
            <a:r>
              <a:rPr lang="en-US" sz="2800" dirty="0" err="1" smtClean="0"/>
              <a:t>LHCb</a:t>
            </a:r>
            <a:r>
              <a:rPr lang="en-US" sz="2800" dirty="0" smtClean="0"/>
              <a:t> has very limited capabilities.</a:t>
            </a:r>
            <a:endParaRPr lang="en-US" sz="2800" dirty="0"/>
          </a:p>
        </p:txBody>
      </p:sp>
      <p:sp>
        <p:nvSpPr>
          <p:cNvPr id="8" name="TextBox 7"/>
          <p:cNvSpPr txBox="1"/>
          <p:nvPr/>
        </p:nvSpPr>
        <p:spPr>
          <a:xfrm>
            <a:off x="6350000" y="1118969"/>
            <a:ext cx="2235200" cy="646331"/>
          </a:xfrm>
          <a:prstGeom prst="rect">
            <a:avLst/>
          </a:prstGeom>
          <a:noFill/>
        </p:spPr>
        <p:txBody>
          <a:bodyPr wrap="square" rtlCol="0">
            <a:spAutoFit/>
          </a:bodyPr>
          <a:lstStyle/>
          <a:p>
            <a:r>
              <a:rPr lang="en-US" dirty="0" smtClean="0"/>
              <a:t>Example of the decay topology</a:t>
            </a: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l="3022" r="4255"/>
          <a:stretch/>
        </p:blipFill>
        <p:spPr>
          <a:xfrm>
            <a:off x="2" y="1338792"/>
            <a:ext cx="5855527" cy="349186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0211" y="128369"/>
            <a:ext cx="1219200" cy="990600"/>
          </a:xfrm>
          <a:prstGeom prst="rect">
            <a:avLst/>
          </a:prstGeom>
        </p:spPr>
      </p:pic>
    </p:spTree>
    <p:extLst>
      <p:ext uri="{BB962C8B-B14F-4D97-AF65-F5344CB8AC3E}">
        <p14:creationId xmlns:p14="http://schemas.microsoft.com/office/powerpoint/2010/main" val="368815532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263"/>
            <a:ext cx="8229600" cy="660343"/>
          </a:xfrm>
        </p:spPr>
        <p:txBody>
          <a:bodyPr>
            <a:normAutofit fontScale="90000"/>
          </a:bodyPr>
          <a:lstStyle/>
          <a:p>
            <a:r>
              <a:rPr lang="en-US" i="1" dirty="0" smtClean="0"/>
              <a:t>CPV in the charged lepton sector</a:t>
            </a:r>
            <a:endParaRPr lang="en-US" i="1" dirty="0"/>
          </a:p>
        </p:txBody>
      </p:sp>
      <p:sp>
        <p:nvSpPr>
          <p:cNvPr id="3" name="Content Placeholder 2"/>
          <p:cNvSpPr>
            <a:spLocks noGrp="1"/>
          </p:cNvSpPr>
          <p:nvPr>
            <p:ph idx="1"/>
          </p:nvPr>
        </p:nvSpPr>
        <p:spPr>
          <a:xfrm>
            <a:off x="457200" y="777887"/>
            <a:ext cx="8229600" cy="1127714"/>
          </a:xfrm>
        </p:spPr>
        <p:txBody>
          <a:bodyPr/>
          <a:lstStyle/>
          <a:p>
            <a:r>
              <a:rPr lang="en-US" dirty="0" smtClean="0"/>
              <a:t>There is mixing in the neutrino (neutral lepton) sector. CP violation is possible too.</a:t>
            </a:r>
            <a:endParaRPr lang="en-US" dirty="0"/>
          </a:p>
        </p:txBody>
      </p:sp>
      <p:pic>
        <p:nvPicPr>
          <p:cNvPr id="4" name="Picture 3"/>
          <p:cNvPicPr>
            <a:picLocks noChangeAspect="1"/>
          </p:cNvPicPr>
          <p:nvPr/>
        </p:nvPicPr>
        <p:blipFill>
          <a:blip r:embed="rId2"/>
          <a:stretch>
            <a:fillRect/>
          </a:stretch>
        </p:blipFill>
        <p:spPr>
          <a:xfrm>
            <a:off x="0" y="2209774"/>
            <a:ext cx="4917440" cy="4348480"/>
          </a:xfrm>
          <a:prstGeom prst="rect">
            <a:avLst/>
          </a:prstGeom>
        </p:spPr>
      </p:pic>
      <p:pic>
        <p:nvPicPr>
          <p:cNvPr id="5" name="Picture 4"/>
          <p:cNvPicPr>
            <a:picLocks noChangeAspect="1"/>
          </p:cNvPicPr>
          <p:nvPr/>
        </p:nvPicPr>
        <p:blipFill>
          <a:blip r:embed="rId3"/>
          <a:stretch>
            <a:fillRect/>
          </a:stretch>
        </p:blipFill>
        <p:spPr>
          <a:xfrm>
            <a:off x="4917440" y="3286809"/>
            <a:ext cx="4142740" cy="3093720"/>
          </a:xfrm>
          <a:prstGeom prst="rect">
            <a:avLst/>
          </a:prstGeom>
        </p:spPr>
      </p:pic>
      <p:sp>
        <p:nvSpPr>
          <p:cNvPr id="6" name="TextBox 5"/>
          <p:cNvSpPr txBox="1"/>
          <p:nvPr/>
        </p:nvSpPr>
        <p:spPr>
          <a:xfrm>
            <a:off x="4745090" y="2545418"/>
            <a:ext cx="4398910" cy="523220"/>
          </a:xfrm>
          <a:prstGeom prst="rect">
            <a:avLst/>
          </a:prstGeom>
          <a:noFill/>
        </p:spPr>
        <p:txBody>
          <a:bodyPr wrap="square" rtlCol="0">
            <a:spAutoFit/>
          </a:bodyPr>
          <a:lstStyle/>
          <a:p>
            <a:r>
              <a:rPr lang="en-US" sz="2800" i="1" u="sng" dirty="0" smtClean="0"/>
              <a:t>Can we explore at Belle II ?</a:t>
            </a:r>
            <a:endParaRPr lang="en-US" sz="2800" i="1" u="sng" dirty="0"/>
          </a:p>
        </p:txBody>
      </p:sp>
      <p:sp>
        <p:nvSpPr>
          <p:cNvPr id="8" name="Rectangle 7"/>
          <p:cNvSpPr/>
          <p:nvPr/>
        </p:nvSpPr>
        <p:spPr>
          <a:xfrm>
            <a:off x="1187944" y="6385659"/>
            <a:ext cx="6261550" cy="400110"/>
          </a:xfrm>
          <a:prstGeom prst="rect">
            <a:avLst/>
          </a:prstGeom>
        </p:spPr>
        <p:txBody>
          <a:bodyPr wrap="none">
            <a:spAutoFit/>
          </a:bodyPr>
          <a:lstStyle/>
          <a:p>
            <a:r>
              <a:rPr lang="hu-HU" sz="2000" dirty="0" smtClean="0"/>
              <a:t>M. Bischofberger et al, Phys</a:t>
            </a:r>
            <a:r>
              <a:rPr lang="hu-HU" sz="2000" dirty="0"/>
              <a:t>. Rev. Lett. 107, </a:t>
            </a:r>
            <a:r>
              <a:rPr lang="hu-HU" sz="2000" dirty="0" smtClean="0"/>
              <a:t>131801 (2011)</a:t>
            </a:r>
            <a:endParaRPr lang="en-US" sz="2000" dirty="0"/>
          </a:p>
        </p:txBody>
      </p:sp>
      <p:sp>
        <p:nvSpPr>
          <p:cNvPr id="9" name="TextBox 8"/>
          <p:cNvSpPr txBox="1"/>
          <p:nvPr/>
        </p:nvSpPr>
        <p:spPr>
          <a:xfrm>
            <a:off x="254000" y="1905601"/>
            <a:ext cx="2508250" cy="400110"/>
          </a:xfrm>
          <a:prstGeom prst="rect">
            <a:avLst/>
          </a:prstGeom>
          <a:noFill/>
        </p:spPr>
        <p:txBody>
          <a:bodyPr wrap="square" rtlCol="0">
            <a:spAutoFit/>
          </a:bodyPr>
          <a:lstStyle/>
          <a:p>
            <a:r>
              <a:rPr lang="en-US" sz="2000" u="sng" dirty="0" err="1" smtClean="0">
                <a:solidFill>
                  <a:srgbClr val="FF0000"/>
                </a:solidFill>
              </a:rPr>
              <a:t>BaBar</a:t>
            </a:r>
            <a:r>
              <a:rPr lang="en-US" sz="2000" u="sng" dirty="0" smtClean="0">
                <a:solidFill>
                  <a:srgbClr val="FF0000"/>
                </a:solidFill>
              </a:rPr>
              <a:t> rate anomaly ??</a:t>
            </a:r>
            <a:endParaRPr lang="en-US" sz="2000" u="sng" dirty="0">
              <a:solidFill>
                <a:srgbClr val="FF0000"/>
              </a:solidFill>
            </a:endParaRPr>
          </a:p>
        </p:txBody>
      </p:sp>
    </p:spTree>
    <p:extLst>
      <p:ext uri="{BB962C8B-B14F-4D97-AF65-F5344CB8AC3E}">
        <p14:creationId xmlns:p14="http://schemas.microsoft.com/office/powerpoint/2010/main" val="41010186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94</a:t>
            </a:fld>
            <a:endParaRPr lang="en-US"/>
          </a:p>
        </p:txBody>
      </p:sp>
      <p:pic>
        <p:nvPicPr>
          <p:cNvPr id="3" name="Picture 2"/>
          <p:cNvPicPr>
            <a:picLocks noChangeAspect="1"/>
          </p:cNvPicPr>
          <p:nvPr/>
        </p:nvPicPr>
        <p:blipFill>
          <a:blip r:embed="rId2"/>
          <a:stretch>
            <a:fillRect/>
          </a:stretch>
        </p:blipFill>
        <p:spPr>
          <a:xfrm>
            <a:off x="118534" y="0"/>
            <a:ext cx="8827963" cy="6858000"/>
          </a:xfrm>
          <a:prstGeom prst="rect">
            <a:avLst/>
          </a:prstGeom>
        </p:spPr>
      </p:pic>
    </p:spTree>
    <p:extLst>
      <p:ext uri="{BB962C8B-B14F-4D97-AF65-F5344CB8AC3E}">
        <p14:creationId xmlns:p14="http://schemas.microsoft.com/office/powerpoint/2010/main" val="71707573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662" y="1421991"/>
            <a:ext cx="6350000" cy="51879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33895" y="3305489"/>
            <a:ext cx="3810000" cy="3112770"/>
          </a:xfrm>
          <a:prstGeom prst="rect">
            <a:avLst/>
          </a:prstGeom>
        </p:spPr>
      </p:pic>
      <p:sp>
        <p:nvSpPr>
          <p:cNvPr id="5" name="TextBox 4"/>
          <p:cNvSpPr txBox="1"/>
          <p:nvPr/>
        </p:nvSpPr>
        <p:spPr>
          <a:xfrm>
            <a:off x="197681" y="137984"/>
            <a:ext cx="8743107" cy="523220"/>
          </a:xfrm>
          <a:prstGeom prst="rect">
            <a:avLst/>
          </a:prstGeom>
          <a:noFill/>
        </p:spPr>
        <p:txBody>
          <a:bodyPr wrap="square" rtlCol="0">
            <a:spAutoFit/>
          </a:bodyPr>
          <a:lstStyle/>
          <a:p>
            <a:r>
              <a:rPr lang="en-US" sz="2800" dirty="0" smtClean="0"/>
              <a:t>“Missing Energy Decay” in a Belle II GEANT4 MC simulation</a:t>
            </a:r>
            <a:endParaRPr lang="en-US" sz="2800" dirty="0"/>
          </a:p>
        </p:txBody>
      </p:sp>
      <p:sp>
        <p:nvSpPr>
          <p:cNvPr id="6" name="TextBox 5"/>
          <p:cNvSpPr txBox="1"/>
          <p:nvPr/>
        </p:nvSpPr>
        <p:spPr>
          <a:xfrm>
            <a:off x="6331969" y="2659158"/>
            <a:ext cx="1983638" cy="646331"/>
          </a:xfrm>
          <a:prstGeom prst="rect">
            <a:avLst/>
          </a:prstGeom>
          <a:noFill/>
        </p:spPr>
        <p:txBody>
          <a:bodyPr wrap="square" rtlCol="0">
            <a:spAutoFit/>
          </a:bodyPr>
          <a:lstStyle/>
          <a:p>
            <a:r>
              <a:rPr lang="en-US" dirty="0" smtClean="0"/>
              <a:t>Zoomed view of the vertex region</a:t>
            </a:r>
            <a:endParaRPr lang="en-US" dirty="0"/>
          </a:p>
        </p:txBody>
      </p:sp>
      <p:sp>
        <p:nvSpPr>
          <p:cNvPr id="2" name="TextBox 1"/>
          <p:cNvSpPr txBox="1"/>
          <p:nvPr/>
        </p:nvSpPr>
        <p:spPr>
          <a:xfrm>
            <a:off x="1151063" y="765792"/>
            <a:ext cx="5675928" cy="523220"/>
          </a:xfrm>
          <a:prstGeom prst="rect">
            <a:avLst/>
          </a:prstGeom>
          <a:noFill/>
        </p:spPr>
        <p:txBody>
          <a:bodyPr wrap="square" rtlCol="0">
            <a:spAutoFit/>
          </a:bodyPr>
          <a:lstStyle/>
          <a:p>
            <a:r>
              <a:rPr lang="en-US" sz="2800" dirty="0" err="1" smtClean="0">
                <a:latin typeface="Times New Roman"/>
                <a:cs typeface="Times New Roman"/>
              </a:rPr>
              <a:t>B</a:t>
            </a:r>
            <a:r>
              <a:rPr lang="en-US" sz="2800" dirty="0" err="1" smtClean="0">
                <a:latin typeface="Times New Roman"/>
                <a:cs typeface="Times New Roman"/>
                <a:sym typeface="Wingdings"/>
              </a:rPr>
              <a:t>τν</a:t>
            </a:r>
            <a:r>
              <a:rPr lang="en-US" sz="2800" dirty="0" smtClean="0">
                <a:latin typeface="Times New Roman"/>
                <a:cs typeface="Times New Roman"/>
                <a:sym typeface="Wingdings"/>
              </a:rPr>
              <a:t>, </a:t>
            </a:r>
            <a:r>
              <a:rPr lang="en-US" sz="2800" dirty="0" err="1" smtClean="0">
                <a:latin typeface="Times New Roman"/>
                <a:cs typeface="Times New Roman"/>
                <a:sym typeface="Wingdings"/>
              </a:rPr>
              <a:t>τeνν</a:t>
            </a:r>
            <a:r>
              <a:rPr lang="en-US" sz="2800" dirty="0" smtClean="0">
                <a:latin typeface="Times New Roman"/>
                <a:cs typeface="Times New Roman"/>
                <a:sym typeface="Wingdings"/>
              </a:rPr>
              <a:t>      BDπ, DKπππ</a:t>
            </a:r>
            <a:endParaRPr lang="en-US" sz="2800" dirty="0">
              <a:latin typeface="Times New Roman"/>
              <a:cs typeface="Times New Roman"/>
            </a:endParaRPr>
          </a:p>
        </p:txBody>
      </p:sp>
      <p:sp>
        <p:nvSpPr>
          <p:cNvPr id="7" name="TextBox 6"/>
          <p:cNvSpPr txBox="1"/>
          <p:nvPr/>
        </p:nvSpPr>
        <p:spPr>
          <a:xfrm>
            <a:off x="3423418" y="2936157"/>
            <a:ext cx="377072" cy="400110"/>
          </a:xfrm>
          <a:prstGeom prst="rect">
            <a:avLst/>
          </a:prstGeom>
          <a:noFill/>
        </p:spPr>
        <p:txBody>
          <a:bodyPr wrap="square" rtlCol="0">
            <a:spAutoFit/>
          </a:bodyPr>
          <a:lstStyle/>
          <a:p>
            <a:r>
              <a:rPr lang="en-US" sz="2000" dirty="0" smtClean="0"/>
              <a:t>e</a:t>
            </a:r>
            <a:endParaRPr lang="en-US" sz="2000" dirty="0"/>
          </a:p>
        </p:txBody>
      </p:sp>
      <p:sp>
        <p:nvSpPr>
          <p:cNvPr id="8" name="Slide Number Placeholder 7"/>
          <p:cNvSpPr>
            <a:spLocks noGrp="1"/>
          </p:cNvSpPr>
          <p:nvPr>
            <p:ph type="sldNum" sz="quarter" idx="11"/>
          </p:nvPr>
        </p:nvSpPr>
        <p:spPr>
          <a:xfrm>
            <a:off x="7010400" y="6492875"/>
            <a:ext cx="2133600" cy="365125"/>
          </a:xfrm>
        </p:spPr>
        <p:txBody>
          <a:bodyPr/>
          <a:lstStyle/>
          <a:p>
            <a:pPr>
              <a:defRPr/>
            </a:pPr>
            <a:fld id="{26C485F6-F622-9D4E-98CB-D3BEE147E703}" type="slidenum">
              <a:rPr lang="en-US" smtClean="0"/>
              <a:pPr>
                <a:defRPr/>
              </a:pPr>
              <a:t>95</a:t>
            </a:fld>
            <a:endParaRPr lang="en-US" dirty="0"/>
          </a:p>
        </p:txBody>
      </p:sp>
    </p:spTree>
    <p:extLst>
      <p:ext uri="{BB962C8B-B14F-4D97-AF65-F5344CB8AC3E}">
        <p14:creationId xmlns:p14="http://schemas.microsoft.com/office/powerpoint/2010/main" val="200995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799207" y="-193104"/>
            <a:ext cx="10742414" cy="1071563"/>
          </a:xfrm>
        </p:spPr>
        <p:txBody>
          <a:bodyPr>
            <a:normAutofit/>
          </a:bodyPr>
          <a:lstStyle/>
          <a:p>
            <a:pPr eaLnBrk="1">
              <a:defRPr/>
            </a:pPr>
            <a:r>
              <a:rPr lang="en-US" sz="4800" dirty="0">
                <a:latin typeface="Times New Roman"/>
                <a:cs typeface="Times New Roman"/>
                <a:sym typeface="Helvetica" charset="0"/>
              </a:rPr>
              <a:t>Beast Phase II &amp; New Triggers</a:t>
            </a:r>
            <a:endParaRPr lang="en-US" sz="1200" dirty="0">
              <a:latin typeface="Times New Roman"/>
              <a:cs typeface="Times New Roman"/>
              <a:sym typeface="Helvetica" charset="0"/>
            </a:endParaRPr>
          </a:p>
        </p:txBody>
      </p:sp>
      <p:sp>
        <p:nvSpPr>
          <p:cNvPr id="7170" name="Rectangle 2"/>
          <p:cNvSpPr>
            <a:spLocks noGrp="1" noChangeArrowheads="1"/>
          </p:cNvSpPr>
          <p:nvPr>
            <p:ph type="body" idx="1"/>
          </p:nvPr>
        </p:nvSpPr>
        <p:spPr>
          <a:xfrm>
            <a:off x="150689" y="981150"/>
            <a:ext cx="4809753" cy="3566294"/>
          </a:xfrm>
        </p:spPr>
        <p:txBody>
          <a:bodyPr anchor="t">
            <a:normAutofit/>
          </a:bodyPr>
          <a:lstStyle/>
          <a:p>
            <a:pPr marL="227699" indent="-227699">
              <a:spcBef>
                <a:spcPts val="1406"/>
              </a:spcBef>
              <a:defRPr/>
            </a:pPr>
            <a:r>
              <a:rPr lang="en-US" sz="2000" dirty="0">
                <a:latin typeface="Times New Roman"/>
                <a:cs typeface="Times New Roman"/>
                <a:sym typeface="Helvetica" charset="0"/>
              </a:rPr>
              <a:t>Update to First-physics report: </a:t>
            </a:r>
            <a:r>
              <a:rPr lang="en-US" sz="2000" u="sng" dirty="0">
                <a:latin typeface="Times New Roman"/>
                <a:cs typeface="Times New Roman"/>
                <a:sym typeface="Helvetica" charset="0"/>
                <a:hlinkClick r:id="rId2"/>
              </a:rPr>
              <a:t>BELLE2-NOTE-PH-2015-003</a:t>
            </a:r>
            <a:r>
              <a:rPr lang="en-US" sz="2000" dirty="0">
                <a:latin typeface="Times New Roman"/>
                <a:cs typeface="Times New Roman"/>
                <a:sym typeface="Helvetica" charset="0"/>
              </a:rPr>
              <a:t> Y(2S), Y(3S), Y(6S), Scan proposals </a:t>
            </a:r>
          </a:p>
          <a:p>
            <a:pPr marL="227699" indent="-227699">
              <a:spcBef>
                <a:spcPts val="1406"/>
              </a:spcBef>
              <a:defRPr/>
            </a:pPr>
            <a:r>
              <a:rPr lang="en-US" sz="2000" dirty="0">
                <a:latin typeface="Times New Roman"/>
                <a:cs typeface="Times New Roman"/>
                <a:sym typeface="Helvetica" charset="0"/>
              </a:rPr>
              <a:t>Beast Phase II Physics Task Force formed to study physics with this configuration (B. </a:t>
            </a:r>
            <a:r>
              <a:rPr lang="en-US" sz="2000" dirty="0" err="1">
                <a:latin typeface="Times New Roman"/>
                <a:cs typeface="Times New Roman"/>
                <a:sym typeface="Helvetica" charset="0"/>
              </a:rPr>
              <a:t>Fulsom</a:t>
            </a:r>
            <a:r>
              <a:rPr lang="en-US" sz="2000" dirty="0">
                <a:latin typeface="Times New Roman"/>
                <a:cs typeface="Times New Roman"/>
                <a:sym typeface="Helvetica" charset="0"/>
              </a:rPr>
              <a:t>). </a:t>
            </a:r>
          </a:p>
          <a:p>
            <a:pPr marL="227699" indent="-227699">
              <a:spcBef>
                <a:spcPts val="2109"/>
              </a:spcBef>
              <a:defRPr/>
            </a:pPr>
            <a:r>
              <a:rPr lang="en-US" sz="2000" dirty="0">
                <a:latin typeface="Times New Roman"/>
                <a:cs typeface="Times New Roman"/>
                <a:sym typeface="Helvetica" charset="0"/>
              </a:rPr>
              <a:t>Belle Y(1S) decay data used for </a:t>
            </a:r>
            <a:r>
              <a:rPr lang="en-US" sz="2000" dirty="0" err="1">
                <a:latin typeface="Times New Roman"/>
                <a:cs typeface="Times New Roman"/>
                <a:sym typeface="Helvetica" charset="0"/>
              </a:rPr>
              <a:t>Pythia</a:t>
            </a:r>
            <a:r>
              <a:rPr lang="en-US" sz="2000" dirty="0">
                <a:latin typeface="Times New Roman"/>
                <a:cs typeface="Times New Roman"/>
                <a:sym typeface="Helvetica" charset="0"/>
              </a:rPr>
              <a:t> 8 MC tuning in Belle II (U. </a:t>
            </a:r>
            <a:r>
              <a:rPr lang="en-US" sz="2000" dirty="0" err="1">
                <a:latin typeface="Times New Roman"/>
                <a:cs typeface="Times New Roman"/>
                <a:sym typeface="Helvetica" charset="0"/>
              </a:rPr>
              <a:t>Tamponi</a:t>
            </a:r>
            <a:r>
              <a:rPr lang="en-US" sz="2000" dirty="0">
                <a:latin typeface="Times New Roman"/>
                <a:cs typeface="Times New Roman"/>
                <a:sym typeface="Helvetica" charset="0"/>
              </a:rPr>
              <a:t>).</a:t>
            </a:r>
            <a:endParaRPr lang="en-US" sz="1400" dirty="0">
              <a:latin typeface="Times New Roman"/>
              <a:cs typeface="Times New Roman"/>
            </a:endParaRPr>
          </a:p>
        </p:txBody>
      </p:sp>
      <p:pic>
        <p:nvPicPr>
          <p:cNvPr id="7171" name="Picture 3" descr="pasted-image.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00625" y="999009"/>
            <a:ext cx="3945806" cy="2710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descr="pasted-image.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46067" y="3773910"/>
            <a:ext cx="4566419" cy="2993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Rectangle 5"/>
          <p:cNvSpPr>
            <a:spLocks/>
          </p:cNvSpPr>
          <p:nvPr/>
        </p:nvSpPr>
        <p:spPr bwMode="auto">
          <a:xfrm>
            <a:off x="7622605" y="1193230"/>
            <a:ext cx="982266" cy="32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a:defRPr/>
            </a:pPr>
            <a:r>
              <a:rPr lang="en-US" sz="1600" b="1">
                <a:latin typeface="Helvetica" charset="0"/>
                <a:cs typeface="Helvetica" charset="0"/>
                <a:sym typeface="Helvetica" charset="0"/>
              </a:rPr>
              <a:t>C. Hearty</a:t>
            </a:r>
            <a:endParaRPr lang="en-US" sz="1300">
              <a:latin typeface="Helvetica" charset="0"/>
              <a:cs typeface="Helvetica" charset="0"/>
              <a:sym typeface="Helvetica" charset="0"/>
            </a:endParaRPr>
          </a:p>
        </p:txBody>
      </p:sp>
      <p:sp>
        <p:nvSpPr>
          <p:cNvPr id="7174" name="Rectangle 6"/>
          <p:cNvSpPr>
            <a:spLocks/>
          </p:cNvSpPr>
          <p:nvPr/>
        </p:nvSpPr>
        <p:spPr bwMode="auto">
          <a:xfrm>
            <a:off x="7692926" y="3773909"/>
            <a:ext cx="742281" cy="32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a:defRPr/>
            </a:pPr>
            <a:r>
              <a:rPr lang="en-US" sz="1600" b="1">
                <a:latin typeface="Helvetica" charset="0"/>
                <a:cs typeface="Helvetica" charset="0"/>
                <a:sym typeface="Helvetica" charset="0"/>
              </a:rPr>
              <a:t>C-H. Li</a:t>
            </a:r>
            <a:endParaRPr lang="en-US" sz="1300">
              <a:latin typeface="Helvetica" charset="0"/>
              <a:cs typeface="Helvetica" charset="0"/>
              <a:sym typeface="Helvetica" charset="0"/>
            </a:endParaRPr>
          </a:p>
        </p:txBody>
      </p:sp>
      <p:sp>
        <p:nvSpPr>
          <p:cNvPr id="7176" name="Rectangle 8"/>
          <p:cNvSpPr>
            <a:spLocks/>
          </p:cNvSpPr>
          <p:nvPr/>
        </p:nvSpPr>
        <p:spPr bwMode="auto">
          <a:xfrm>
            <a:off x="183059" y="5841634"/>
            <a:ext cx="3875484" cy="903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7" tIns="35717" rIns="35717" bIns="35717" anchor="ctr">
            <a:spAutoFit/>
          </a:bodyPr>
          <a:lstStyle/>
          <a:p>
            <a:pPr marL="216537" indent="-216537">
              <a:spcBef>
                <a:spcPts val="2109"/>
              </a:spcBef>
              <a:buSzPct val="75000"/>
              <a:buFontTx/>
              <a:buChar char="•"/>
              <a:defRPr/>
            </a:pPr>
            <a:r>
              <a:rPr lang="en-US">
                <a:latin typeface="Helvetica" charset="0"/>
                <a:cs typeface="Helvetica" charset="0"/>
                <a:sym typeface="Helvetica" charset="0"/>
              </a:rPr>
              <a:t>HLT &amp; L1 Trigger Menu under design. Evolving </a:t>
            </a:r>
            <a:r>
              <a:rPr lang="en-US" u="sng">
                <a:latin typeface="Helvetica" charset="0"/>
                <a:cs typeface="Helvetica" charset="0"/>
                <a:sym typeface="Helvetica" charset="0"/>
                <a:hlinkClick r:id="rId5"/>
              </a:rPr>
              <a:t>Trigger Menu (Link)</a:t>
            </a:r>
            <a:r>
              <a:rPr lang="en-US">
                <a:latin typeface="Helvetica" charset="0"/>
                <a:cs typeface="Helvetica" charset="0"/>
                <a:sym typeface="Helvetica" charset="0"/>
              </a:rPr>
              <a:t>.</a:t>
            </a:r>
            <a:endParaRPr lang="en-US" sz="1300">
              <a:cs typeface="Helvetica Light" charset="0"/>
            </a:endParaRPr>
          </a:p>
        </p:txBody>
      </p:sp>
      <p:pic>
        <p:nvPicPr>
          <p:cNvPr id="7177" name="Picture 9" descr="pasted-image.pd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19726" y="1011287"/>
            <a:ext cx="1019100" cy="907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8" name="Picture 10" descr="pasted-image.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049238" y="4147840"/>
            <a:ext cx="2544961" cy="1562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ight Arrow 1"/>
          <p:cNvSpPr/>
          <p:nvPr/>
        </p:nvSpPr>
        <p:spPr>
          <a:xfrm>
            <a:off x="3594199" y="4095378"/>
            <a:ext cx="651868" cy="2329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2180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97</a:t>
            </a:fld>
            <a:endParaRPr lang="en-US"/>
          </a:p>
        </p:txBody>
      </p:sp>
      <p:pic>
        <p:nvPicPr>
          <p:cNvPr id="3" name="Picture 2"/>
          <p:cNvPicPr>
            <a:picLocks noChangeAspect="1"/>
          </p:cNvPicPr>
          <p:nvPr/>
        </p:nvPicPr>
        <p:blipFill>
          <a:blip r:embed="rId2"/>
          <a:stretch>
            <a:fillRect/>
          </a:stretch>
        </p:blipFill>
        <p:spPr>
          <a:xfrm>
            <a:off x="999067" y="287867"/>
            <a:ext cx="7200900" cy="6299200"/>
          </a:xfrm>
          <a:prstGeom prst="rect">
            <a:avLst/>
          </a:prstGeom>
        </p:spPr>
      </p:pic>
    </p:spTree>
    <p:extLst>
      <p:ext uri="{BB962C8B-B14F-4D97-AF65-F5344CB8AC3E}">
        <p14:creationId xmlns:p14="http://schemas.microsoft.com/office/powerpoint/2010/main" val="192911190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98</a:t>
            </a:fld>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b="3940"/>
          <a:stretch/>
        </p:blipFill>
        <p:spPr>
          <a:xfrm>
            <a:off x="0" y="825500"/>
            <a:ext cx="9144000" cy="4220633"/>
          </a:xfrm>
          <a:prstGeom prst="rect">
            <a:avLst/>
          </a:prstGeom>
        </p:spPr>
      </p:pic>
      <p:sp>
        <p:nvSpPr>
          <p:cNvPr id="5" name="TextBox 4"/>
          <p:cNvSpPr txBox="1"/>
          <p:nvPr/>
        </p:nvSpPr>
        <p:spPr>
          <a:xfrm>
            <a:off x="3657599" y="338667"/>
            <a:ext cx="2218267" cy="646331"/>
          </a:xfrm>
          <a:prstGeom prst="rect">
            <a:avLst/>
          </a:prstGeom>
          <a:noFill/>
        </p:spPr>
        <p:txBody>
          <a:bodyPr wrap="square" rtlCol="0">
            <a:spAutoFit/>
          </a:bodyPr>
          <a:lstStyle/>
          <a:p>
            <a:r>
              <a:rPr lang="en-US" sz="3600" dirty="0" smtClean="0"/>
              <a:t>Belle II</a:t>
            </a:r>
            <a:endParaRPr lang="en-US" sz="3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95545" y="50800"/>
            <a:ext cx="1219200" cy="990600"/>
          </a:xfrm>
          <a:prstGeom prst="rect">
            <a:avLst/>
          </a:prstGeom>
        </p:spPr>
      </p:pic>
    </p:spTree>
    <p:extLst>
      <p:ext uri="{BB962C8B-B14F-4D97-AF65-F5344CB8AC3E}">
        <p14:creationId xmlns:p14="http://schemas.microsoft.com/office/powerpoint/2010/main" val="302610081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07610" y="2249916"/>
            <a:ext cx="6007100" cy="3988435"/>
          </a:xfrm>
          <a:prstGeom prst="rect">
            <a:avLst/>
          </a:prstGeom>
        </p:spPr>
      </p:pic>
      <p:sp>
        <p:nvSpPr>
          <p:cNvPr id="5" name="TextBox 4"/>
          <p:cNvSpPr txBox="1"/>
          <p:nvPr/>
        </p:nvSpPr>
        <p:spPr>
          <a:xfrm>
            <a:off x="237065" y="187698"/>
            <a:ext cx="9093200" cy="954107"/>
          </a:xfrm>
          <a:prstGeom prst="rect">
            <a:avLst/>
          </a:prstGeom>
          <a:noFill/>
        </p:spPr>
        <p:txBody>
          <a:bodyPr wrap="square" rtlCol="0">
            <a:spAutoFit/>
          </a:bodyPr>
          <a:lstStyle/>
          <a:p>
            <a:r>
              <a:rPr lang="en-US" sz="2800" u="sng" dirty="0" smtClean="0"/>
              <a:t>Discussion Topic</a:t>
            </a:r>
            <a:r>
              <a:rPr lang="en-US" sz="2800" dirty="0" smtClean="0"/>
              <a:t>: What additional </a:t>
            </a:r>
            <a:r>
              <a:rPr lang="en-US" sz="2800" i="1" dirty="0" smtClean="0"/>
              <a:t>Theoretical Work </a:t>
            </a:r>
            <a:r>
              <a:rPr lang="en-US" sz="2800" dirty="0" smtClean="0"/>
              <a:t>is required to determine whether NP is present in B decays ? </a:t>
            </a:r>
            <a:endParaRPr lang="en-US" sz="2800" dirty="0"/>
          </a:p>
        </p:txBody>
      </p:sp>
      <p:sp>
        <p:nvSpPr>
          <p:cNvPr id="6" name="TextBox 5"/>
          <p:cNvSpPr txBox="1"/>
          <p:nvPr/>
        </p:nvSpPr>
        <p:spPr>
          <a:xfrm>
            <a:off x="304799" y="1418919"/>
            <a:ext cx="8483600" cy="830997"/>
          </a:xfrm>
          <a:prstGeom prst="rect">
            <a:avLst/>
          </a:prstGeom>
          <a:noFill/>
        </p:spPr>
        <p:txBody>
          <a:bodyPr wrap="square" rtlCol="0">
            <a:spAutoFit/>
          </a:bodyPr>
          <a:lstStyle/>
          <a:p>
            <a:r>
              <a:rPr lang="en-US" sz="2400" u="sng" dirty="0" smtClean="0"/>
              <a:t>Participants</a:t>
            </a:r>
            <a:r>
              <a:rPr lang="en-US" sz="2400" dirty="0" smtClean="0"/>
              <a:t>: Wolfgang </a:t>
            </a:r>
            <a:r>
              <a:rPr lang="en-US" sz="2400" dirty="0" err="1" smtClean="0"/>
              <a:t>Altmannshofer</a:t>
            </a:r>
            <a:r>
              <a:rPr lang="en-US" sz="2400" dirty="0" smtClean="0"/>
              <a:t>, </a:t>
            </a:r>
            <a:r>
              <a:rPr lang="en-US" sz="2400" dirty="0" err="1" smtClean="0"/>
              <a:t>Christoph</a:t>
            </a:r>
            <a:r>
              <a:rPr lang="en-US" sz="2400" dirty="0" smtClean="0"/>
              <a:t> </a:t>
            </a:r>
            <a:r>
              <a:rPr lang="en-US" sz="2400" dirty="0" err="1" smtClean="0"/>
              <a:t>Bobeth</a:t>
            </a:r>
            <a:r>
              <a:rPr lang="en-US" sz="2400" dirty="0" smtClean="0"/>
              <a:t>, Jorge Martin </a:t>
            </a:r>
            <a:r>
              <a:rPr lang="en-US" sz="2400" dirty="0" err="1" smtClean="0"/>
              <a:t>Camalich</a:t>
            </a:r>
            <a:r>
              <a:rPr lang="en-US" sz="2400" dirty="0" smtClean="0"/>
              <a:t>, Robert Fleischer, </a:t>
            </a:r>
            <a:r>
              <a:rPr lang="en-US" sz="2400" dirty="0" err="1" smtClean="0"/>
              <a:t>Zoltan</a:t>
            </a:r>
            <a:r>
              <a:rPr lang="en-US" sz="2400" dirty="0" smtClean="0"/>
              <a:t> </a:t>
            </a:r>
            <a:r>
              <a:rPr lang="en-US" sz="2400" dirty="0" err="1" smtClean="0"/>
              <a:t>Ligeti</a:t>
            </a:r>
            <a:r>
              <a:rPr lang="en-US" sz="2400" dirty="0" smtClean="0"/>
              <a:t>, Rahul </a:t>
            </a:r>
            <a:r>
              <a:rPr lang="en-US" sz="2400" dirty="0" err="1" smtClean="0"/>
              <a:t>Sinha</a:t>
            </a:r>
            <a:endParaRPr lang="en-US" sz="2400" dirty="0"/>
          </a:p>
        </p:txBody>
      </p:sp>
      <p:sp>
        <p:nvSpPr>
          <p:cNvPr id="7" name="TextBox 6"/>
          <p:cNvSpPr txBox="1"/>
          <p:nvPr/>
        </p:nvSpPr>
        <p:spPr>
          <a:xfrm>
            <a:off x="1320799" y="6398953"/>
            <a:ext cx="7467600" cy="369332"/>
          </a:xfrm>
          <a:prstGeom prst="rect">
            <a:avLst/>
          </a:prstGeom>
          <a:noFill/>
        </p:spPr>
        <p:txBody>
          <a:bodyPr wrap="square" rtlCol="0">
            <a:spAutoFit/>
          </a:bodyPr>
          <a:lstStyle/>
          <a:p>
            <a:r>
              <a:rPr lang="en-US" dirty="0" smtClean="0"/>
              <a:t>Cormorant Fishing on the </a:t>
            </a:r>
            <a:r>
              <a:rPr lang="en-US" dirty="0" err="1" smtClean="0"/>
              <a:t>Nagara</a:t>
            </a:r>
            <a:r>
              <a:rPr lang="en-US" dirty="0" smtClean="0"/>
              <a:t> River during the Edo Period</a:t>
            </a:r>
            <a:endParaRPr lang="en-US" dirty="0"/>
          </a:p>
        </p:txBody>
      </p:sp>
      <p:sp>
        <p:nvSpPr>
          <p:cNvPr id="2" name="Rectangle 1"/>
          <p:cNvSpPr/>
          <p:nvPr/>
        </p:nvSpPr>
        <p:spPr>
          <a:xfrm>
            <a:off x="304799" y="6018835"/>
            <a:ext cx="902811" cy="523220"/>
          </a:xfrm>
          <a:prstGeom prst="rect">
            <a:avLst/>
          </a:prstGeom>
        </p:spPr>
        <p:txBody>
          <a:bodyPr wrap="none">
            <a:spAutoFit/>
          </a:bodyPr>
          <a:lstStyle/>
          <a:p>
            <a:r>
              <a:rPr lang="ja-JP" altLang="en-US" sz="2800" dirty="0"/>
              <a:t>鵜飼</a:t>
            </a:r>
            <a:endParaRPr lang="en-US" sz="2800" dirty="0"/>
          </a:p>
        </p:txBody>
      </p:sp>
      <p:sp>
        <p:nvSpPr>
          <p:cNvPr id="3" name="TextBox 2"/>
          <p:cNvSpPr txBox="1"/>
          <p:nvPr/>
        </p:nvSpPr>
        <p:spPr>
          <a:xfrm>
            <a:off x="237065" y="6438608"/>
            <a:ext cx="1083734" cy="400110"/>
          </a:xfrm>
          <a:prstGeom prst="rect">
            <a:avLst/>
          </a:prstGeom>
          <a:noFill/>
        </p:spPr>
        <p:txBody>
          <a:bodyPr wrap="square" rtlCol="0">
            <a:spAutoFit/>
          </a:bodyPr>
          <a:lstStyle/>
          <a:p>
            <a:r>
              <a:rPr lang="en-US" sz="2000" dirty="0" smtClean="0"/>
              <a:t>“</a:t>
            </a:r>
            <a:r>
              <a:rPr lang="en-US" sz="2000" dirty="0" err="1" smtClean="0"/>
              <a:t>ukai</a:t>
            </a:r>
            <a:r>
              <a:rPr lang="en-US" sz="2000" dirty="0" smtClean="0"/>
              <a:t>”</a:t>
            </a:r>
            <a:endParaRPr lang="en-US" sz="2000" dirty="0"/>
          </a:p>
        </p:txBody>
      </p:sp>
      <p:sp>
        <p:nvSpPr>
          <p:cNvPr id="8" name="TextBox 7"/>
          <p:cNvSpPr txBox="1"/>
          <p:nvPr/>
        </p:nvSpPr>
        <p:spPr>
          <a:xfrm>
            <a:off x="7344198" y="3257176"/>
            <a:ext cx="1929290" cy="1384995"/>
          </a:xfrm>
          <a:prstGeom prst="rect">
            <a:avLst/>
          </a:prstGeom>
          <a:noFill/>
        </p:spPr>
        <p:txBody>
          <a:bodyPr wrap="square" rtlCol="0">
            <a:spAutoFit/>
          </a:bodyPr>
          <a:lstStyle/>
          <a:p>
            <a:r>
              <a:rPr lang="en-US" sz="2800" dirty="0" smtClean="0"/>
              <a:t>Nagoya FPCP15 roundtable</a:t>
            </a:r>
            <a:endParaRPr lang="en-US" sz="2800" dirty="0"/>
          </a:p>
        </p:txBody>
      </p:sp>
      <p:sp>
        <p:nvSpPr>
          <p:cNvPr id="9" name="Rectangle 8"/>
          <p:cNvSpPr/>
          <p:nvPr/>
        </p:nvSpPr>
        <p:spPr>
          <a:xfrm>
            <a:off x="7344198" y="3257176"/>
            <a:ext cx="1799802" cy="138499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4811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10.4|36.9|34.2|6.3|17.4|2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11290</TotalTime>
  <Words>7580</Words>
  <Application>Microsoft Macintosh PowerPoint</Application>
  <PresentationFormat>On-screen Show (4:3)</PresentationFormat>
  <Paragraphs>889</Paragraphs>
  <Slides>119</Slides>
  <Notes>61</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119</vt:i4>
      </vt:variant>
    </vt:vector>
  </HeadingPairs>
  <TitlesOfParts>
    <vt:vector size="122" baseType="lpstr">
      <vt:lpstr>Office Theme</vt:lpstr>
      <vt:lpstr>???</vt:lpstr>
      <vt:lpstr>Equation</vt:lpstr>
      <vt:lpstr>B Physics: New Physics and The Next Generation</vt:lpstr>
      <vt:lpstr>PowerPoint Presentation</vt:lpstr>
      <vt:lpstr>PowerPoint Presentation</vt:lpstr>
      <vt:lpstr>Three Angles: (φ1,φ2,φ3) or (β, α, γ)</vt:lpstr>
      <vt:lpstr>Time-dependent CP violation is   “A Double-Slit experiment” with particles and antiparticles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“Missing Energy” Decays</vt:lpstr>
      <vt:lpstr>PowerPoint Presentation</vt:lpstr>
      <vt:lpstr>PowerPoint Presentation</vt:lpstr>
      <vt:lpstr>Consumer’s guide to charged Higgs</vt:lpstr>
      <vt:lpstr>Why measuring B+τ+ν  is non-trivial </vt:lpstr>
      <vt:lpstr>Example of a Missing Energy Decay (Bτν) in Data</vt:lpstr>
      <vt:lpstr>PowerPoint Presentation</vt:lpstr>
      <vt:lpstr>Complementarity of e+ e- factories and LHC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more Belle update,  March 2016 (Moriond)</vt:lpstr>
      <vt:lpstr>PowerPoint Presentation</vt:lpstr>
      <vt:lpstr>PowerPoint Presentation</vt:lpstr>
      <vt:lpstr>Rare B Decays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examples of NP Fits to BK*l l data </vt:lpstr>
      <vt:lpstr>Recent example of NP Fits to Bs l l data </vt:lpstr>
      <vt:lpstr>PowerPoint Presentation</vt:lpstr>
      <vt:lpstr>PowerPoint Presentation</vt:lpstr>
      <vt:lpstr>AFB(q2) for Inclusive bs l+ l-</vt:lpstr>
      <vt:lpstr>How can we establish NP in BK* l-l+ ?</vt:lpstr>
      <vt:lpstr>PowerPoint Presentation</vt:lpstr>
      <vt:lpstr> The Next Generation Belle II and the LHCb upgrade</vt:lpstr>
      <vt:lpstr>PowerPoint Presentation</vt:lpstr>
      <vt:lpstr>PowerPoint Presentation</vt:lpstr>
      <vt:lpstr>Latest SuperKEKB Luminosity Profile</vt:lpstr>
      <vt:lpstr>Compare the Parameters for KEKB and SuperKEKB</vt:lpstr>
      <vt:lpstr>PowerPoint Presentation</vt:lpstr>
      <vt:lpstr>Belle II Detector</vt:lpstr>
      <vt:lpstr>PowerPoint Presentation</vt:lpstr>
      <vt:lpstr>TOP detector at Tsukuba Hall</vt:lpstr>
      <vt:lpstr>PowerPoint Presentation</vt:lpstr>
      <vt:lpstr>“Full sized” pixel detector module 0 </vt:lpstr>
      <vt:lpstr>“Full sized” pixel detector module 0 </vt:lpstr>
      <vt:lpstr>Full speed PXD readout – laser scan</vt:lpstr>
      <vt:lpstr>PowerPoint Presentation</vt:lpstr>
      <vt:lpstr>PowerPoint Presentation</vt:lpstr>
      <vt:lpstr>PowerPoint Presentation</vt:lpstr>
      <vt:lpstr>Some Belle II jargon</vt:lpstr>
      <vt:lpstr>SuperKEKB vacuum scrubbing to reduce beam gas backgrounds in Belle II</vt:lpstr>
      <vt:lpstr>PowerPoint Presentation</vt:lpstr>
      <vt:lpstr>PowerPoint Presentation</vt:lpstr>
      <vt:lpstr>Belle II Schedule </vt:lpstr>
      <vt:lpstr>Conclusion/Next Generation</vt:lpstr>
      <vt:lpstr>Backup slides</vt:lpstr>
      <vt:lpstr>PowerPoint Presentation</vt:lpstr>
      <vt:lpstr>DESY contributions to SuperKEKB</vt:lpstr>
      <vt:lpstr>DESY contributions to Belle II</vt:lpstr>
      <vt:lpstr>Innovative Technologies in Belle II</vt:lpstr>
      <vt:lpstr>Highlights of Belle II construction</vt:lpstr>
      <vt:lpstr>PowerPoint Presentation</vt:lpstr>
      <vt:lpstr>PowerPoint Presentation</vt:lpstr>
      <vt:lpstr>BEAST Phase 1 Installation Sequence</vt:lpstr>
      <vt:lpstr>PowerPoint Presentation</vt:lpstr>
      <vt:lpstr>Mixing and CP violation in the D system</vt:lpstr>
      <vt:lpstr>D mixing: Another new physics phase !</vt:lpstr>
      <vt:lpstr>Belle I Drift Chamber and Vertex Detector in the Ueno Science Museum in Tokyo</vt:lpstr>
      <vt:lpstr>Tau Lepton Flavor Violation</vt:lpstr>
      <vt:lpstr>CPV in the charged lepton sector</vt:lpstr>
      <vt:lpstr>PowerPoint Presentation</vt:lpstr>
      <vt:lpstr>PowerPoint Presentation</vt:lpstr>
      <vt:lpstr>Beast Phase II &amp; New Triggers</vt:lpstr>
      <vt:lpstr>PowerPoint Presentation</vt:lpstr>
      <vt:lpstr>PowerPoint Presentation</vt:lpstr>
      <vt:lpstr>PowerPoint Presentation</vt:lpstr>
      <vt:lpstr>PowerPoint Presentation</vt:lpstr>
      <vt:lpstr>PowerPoint Presentation</vt:lpstr>
      <vt:lpstr>PowerPoint Presentation</vt:lpstr>
      <vt:lpstr>Belle II at IPMU in 柏の葉, Japan </vt:lpstr>
      <vt:lpstr>New Reference for the Next Generation</vt:lpstr>
      <vt:lpstr>PowerPoint Presentation</vt:lpstr>
      <vt:lpstr>PowerPoint Presentation</vt:lpstr>
      <vt:lpstr>More backup</vt:lpstr>
      <vt:lpstr>PowerPoint Presentation</vt:lpstr>
      <vt:lpstr>PowerPoint Presentation</vt:lpstr>
      <vt:lpstr>CKMFitter with LHCb sin(2β) included</vt:lpstr>
      <vt:lpstr>PowerPoint Presentation</vt:lpstr>
      <vt:lpstr>PowerPoint Presentation</vt:lpstr>
      <vt:lpstr>“Missing Energy” Decays</vt:lpstr>
      <vt:lpstr>PowerPoint Presentation</vt:lpstr>
      <vt:lpstr>PowerPoint Presentation</vt:lpstr>
      <vt:lpstr>Belle II iTOP at Fuji Hall/Hawaii </vt:lpstr>
      <vt:lpstr>Vacuum scrubbing</vt:lpstr>
      <vt:lpstr>BEAST Phase 1 Installation Sequence</vt:lpstr>
      <vt:lpstr>Conclusion/Next Generation</vt:lpstr>
    </vt:vector>
  </TitlesOfParts>
  <Company>University of Hawaii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and Common Issues for the University of Hawaii DOE umbrella grant (DE-SC0010504)</dc:title>
  <dc:creator>Thomas E Browder</dc:creator>
  <cp:lastModifiedBy>Tom Browder</cp:lastModifiedBy>
  <cp:revision>828</cp:revision>
  <cp:lastPrinted>2015-10-06T05:46:26Z</cp:lastPrinted>
  <dcterms:created xsi:type="dcterms:W3CDTF">2014-01-08T01:34:51Z</dcterms:created>
  <dcterms:modified xsi:type="dcterms:W3CDTF">2016-04-14T23:59:30Z</dcterms:modified>
</cp:coreProperties>
</file>