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8"/>
  </p:notesMasterIdLst>
  <p:sldIdLst>
    <p:sldId id="1527" r:id="rId3"/>
    <p:sldId id="1526" r:id="rId4"/>
    <p:sldId id="1528" r:id="rId5"/>
    <p:sldId id="1530" r:id="rId6"/>
    <p:sldId id="153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EAEA"/>
    <a:srgbClr val="C700C1"/>
    <a:srgbClr val="F4DBEC"/>
    <a:srgbClr val="B0DDDC"/>
    <a:srgbClr val="9CC6C6"/>
    <a:srgbClr val="BAE6EA"/>
    <a:srgbClr val="A3F3EA"/>
    <a:srgbClr val="E3D88B"/>
    <a:srgbClr val="702677"/>
    <a:srgbClr val="00B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00"/>
    <p:restoredTop sz="96272"/>
  </p:normalViewPr>
  <p:slideViewPr>
    <p:cSldViewPr snapToGrid="0" snapToObjects="1">
      <p:cViewPr varScale="1">
        <p:scale>
          <a:sx n="122" d="100"/>
          <a:sy n="122" d="100"/>
        </p:scale>
        <p:origin x="1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6ECFF-36A4-F24C-874B-0478A0D20BA7}" type="datetimeFigureOut">
              <a:rPr lang="en-US" smtClean="0"/>
              <a:t>9/12/21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97D6C-69FC-BC42-BAB3-612429D03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97D6C-69FC-BC42-BAB3-612429D03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06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6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234" y="131700"/>
            <a:ext cx="9498575" cy="65946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9682907" y="1422"/>
            <a:ext cx="2555925" cy="685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" name="Driehoek"/>
          <p:cNvSpPr/>
          <p:nvPr/>
        </p:nvSpPr>
        <p:spPr>
          <a:xfrm>
            <a:off x="-1092" y="1422"/>
            <a:ext cx="9683999" cy="3525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317500" y="4182545"/>
            <a:ext cx="6981825" cy="2357426"/>
          </a:xfrm>
          <a:prstGeom prst="rect">
            <a:avLst/>
          </a:prstGeom>
        </p:spPr>
        <p:txBody>
          <a:bodyPr anchor="b"/>
          <a:lstStyle>
            <a:lvl1pPr>
              <a:defRPr sz="450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7691967" y="3622576"/>
            <a:ext cx="3257485" cy="291026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317500" y="3620977"/>
            <a:ext cx="6981825" cy="467342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17500"/>
            <a:ext cx="2540000" cy="997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93217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7312" y="0"/>
            <a:ext cx="10834687" cy="681925"/>
          </a:xfrm>
          <a:solidFill>
            <a:srgbClr val="00B3C4"/>
          </a:solidFill>
        </p:spPr>
        <p:txBody>
          <a:bodyPr>
            <a:noAutofit/>
          </a:bodyPr>
          <a:lstStyle>
            <a:lvl1pPr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1412753"/>
            <a:ext cx="10515600" cy="4351338"/>
          </a:xfrm>
        </p:spPr>
        <p:txBody>
          <a:bodyPr/>
          <a:lstStyle>
            <a:lvl1pPr>
              <a:defRPr sz="2800"/>
            </a:lvl1pPr>
            <a:lvl2pPr>
              <a:defRPr>
                <a:solidFill>
                  <a:srgbClr val="0070C0"/>
                </a:solidFill>
              </a:defRPr>
            </a:lvl2pPr>
            <a:lvl3pPr>
              <a:defRPr baseline="0">
                <a:solidFill>
                  <a:srgbClr val="702677"/>
                </a:solidFill>
              </a:defRPr>
            </a:lvl3pPr>
            <a:lvl4pPr>
              <a:defRPr>
                <a:solidFill>
                  <a:srgbClr val="E6344C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Vorm"/>
          <p:cNvSpPr/>
          <p:nvPr userDrawn="1"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C9FCFB06-E6E0-4E47-BC06-0F6DCC6339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Vorm"/>
          <p:cNvSpPr/>
          <p:nvPr userDrawn="1"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" name="NIKHEF_LOGO.png" descr="NIKHEF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225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9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9/12/21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2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9/12/21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9/12/21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1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3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D2E10-7CB6-F04D-BCD4-95D20774D6D0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1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8754"/>
            <a:ext cx="12202830" cy="939483"/>
          </a:xfrm>
          <a:prstGeom prst="rect">
            <a:avLst/>
          </a:prstGeom>
          <a:solidFill>
            <a:srgbClr val="E3D88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20320" marR="20320" hangingPunct="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736596" y="6551019"/>
            <a:ext cx="338233" cy="375102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412750">
              <a:defRPr sz="15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214030" y="72758"/>
            <a:ext cx="12192000" cy="776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t" anchorCtr="1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68142"/>
            <a:ext cx="12192000" cy="50498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 flipV="1">
            <a:off x="9256430" y="7574"/>
            <a:ext cx="2946400" cy="184785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214030" y="6451714"/>
            <a:ext cx="3894667" cy="316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28600" hangingPunct="0"/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NWO site </a:t>
            </a:r>
            <a:r>
              <a:rPr lang="nl-NL" sz="1390" b="1" kern="0" dirty="0" err="1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visit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mr-IN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–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1390" b="1" kern="0" dirty="0" err="1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Monday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September 19 - 2017</a:t>
            </a:r>
          </a:p>
        </p:txBody>
      </p:sp>
      <p:sp>
        <p:nvSpPr>
          <p:cNvPr id="13" name="Tijdelijke aanduiding voor inhoud 2"/>
          <p:cNvSpPr txBox="1">
            <a:spLocks/>
          </p:cNvSpPr>
          <p:nvPr userDrawn="1"/>
        </p:nvSpPr>
        <p:spPr>
          <a:xfrm>
            <a:off x="332014" y="1059452"/>
            <a:ext cx="10515600" cy="5203772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r>
              <a:rPr lang="nl-NL" sz="3250" kern="0" dirty="0"/>
              <a:t>Klik om de tekststijl van het model te bewerken</a:t>
            </a:r>
          </a:p>
          <a:p>
            <a:pPr lvl="1"/>
            <a:r>
              <a:rPr lang="nl-NL" sz="3250" kern="0" dirty="0"/>
              <a:t>Tweede niveau</a:t>
            </a:r>
          </a:p>
          <a:p>
            <a:pPr lvl="2"/>
            <a:r>
              <a:rPr lang="nl-NL" sz="3250" kern="0" dirty="0"/>
              <a:t>Derde niveau</a:t>
            </a:r>
          </a:p>
          <a:p>
            <a:pPr lvl="3"/>
            <a:r>
              <a:rPr lang="nl-NL" sz="3250" kern="0" dirty="0"/>
              <a:t>Vierde niveau</a:t>
            </a:r>
          </a:p>
          <a:p>
            <a:pPr lvl="4"/>
            <a:r>
              <a:rPr lang="nl-NL" sz="3250" kern="0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974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med"/>
  <p:txStyles>
    <p:titleStyle>
      <a:lvl1pPr marL="28900" marR="28900" indent="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28900" marR="28900" indent="1143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8900" marR="28900" indent="2286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8900" marR="28900" indent="3429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8900" marR="28900" indent="4572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8900" marR="28900" indent="5715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8900" marR="28900" indent="6858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8900" marR="28900" indent="8001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8900" marR="28900" indent="9144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313590" marR="28900" indent="-293270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522063" marR="28900" indent="-27314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742859" marR="28900" indent="-265339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10156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itel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Track </a:t>
            </a:r>
            <a:r>
              <a:rPr lang="nl-NL" dirty="0" err="1"/>
              <a:t>Finding</a:t>
            </a:r>
            <a:r>
              <a:rPr lang="nl-NL" dirty="0"/>
              <a:t> @ HL-LHC</a:t>
            </a:r>
          </a:p>
        </p:txBody>
      </p:sp>
      <p:sp>
        <p:nvSpPr>
          <p:cNvPr id="616" name="Tekst"/>
          <p:cNvSpPr txBox="1">
            <a:spLocks noGrp="1"/>
          </p:cNvSpPr>
          <p:nvPr>
            <p:ph type="body" idx="13"/>
          </p:nvPr>
        </p:nvSpPr>
        <p:spPr>
          <a:xfrm>
            <a:off x="7981254" y="3622576"/>
            <a:ext cx="2686746" cy="291026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Marcel Merk        </a:t>
            </a:r>
            <a:r>
              <a:rPr lang="nl-NL" dirty="0" err="1"/>
              <a:t>LHCb</a:t>
            </a:r>
            <a:r>
              <a:rPr lang="nl-NL" dirty="0"/>
              <a:t>/</a:t>
            </a:r>
            <a:r>
              <a:rPr lang="nl-NL" dirty="0" err="1"/>
              <a:t>Nikhef</a:t>
            </a:r>
            <a:r>
              <a:rPr lang="nl-NL" dirty="0"/>
              <a:t>/UM </a:t>
            </a:r>
          </a:p>
        </p:txBody>
      </p:sp>
      <p:sp>
        <p:nvSpPr>
          <p:cNvPr id="617" name="subtitel"/>
          <p:cNvSpPr txBox="1">
            <a:spLocks noGrp="1"/>
          </p:cNvSpPr>
          <p:nvPr>
            <p:ph type="body" idx="14"/>
          </p:nvPr>
        </p:nvSpPr>
        <p:spPr>
          <a:xfrm>
            <a:off x="1265181" y="3046748"/>
            <a:ext cx="6981825" cy="4673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QC Workshop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719690-B726-114F-AD09-97B06A8C6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00" y="3470577"/>
            <a:ext cx="6951511" cy="240417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DCFB3-4F89-954E-B99C-1568CE1DC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618" y="123358"/>
            <a:ext cx="893076" cy="12086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1026" name="Picture 2" descr="CERN | LHCb outreach materials">
            <a:extLst>
              <a:ext uri="{FF2B5EF4-FFF2-40B4-BE49-F238E27FC236}">
                <a16:creationId xmlns:a16="http://schemas.microsoft.com/office/drawing/2014/main" id="{FD8F821B-2150-8D42-A8CC-D8228B35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795" y="177146"/>
            <a:ext cx="1855771" cy="111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3942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BA9C7-BDCD-624F-9735-A793E4717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Timeline HL-LHC at Nikhef</a:t>
            </a:r>
          </a:p>
        </p:txBody>
      </p:sp>
      <p:pic>
        <p:nvPicPr>
          <p:cNvPr id="4" name="Picture 4" descr="Atlas Detector Photograph by Cern/science Photo Library">
            <a:extLst>
              <a:ext uri="{FF2B5EF4-FFF2-40B4-BE49-F238E27FC236}">
                <a16:creationId xmlns:a16="http://schemas.microsoft.com/office/drawing/2014/main" id="{CEF00CBF-D360-FE42-927C-CD85C6183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16749" r="4934" b="14842"/>
          <a:stretch/>
        </p:blipFill>
        <p:spPr bwMode="auto">
          <a:xfrm>
            <a:off x="241293" y="1028822"/>
            <a:ext cx="4060305" cy="236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ERN | LHCb outreach materials">
            <a:extLst>
              <a:ext uri="{FF2B5EF4-FFF2-40B4-BE49-F238E27FC236}">
                <a16:creationId xmlns:a16="http://schemas.microsoft.com/office/drawing/2014/main" id="{750F7454-A50A-8241-A049-CA040A6EF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t="2620" r="20089" b="3711"/>
          <a:stretch/>
        </p:blipFill>
        <p:spPr bwMode="auto">
          <a:xfrm>
            <a:off x="4327892" y="608507"/>
            <a:ext cx="3565151" cy="30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LICE | Particle Physics">
            <a:extLst>
              <a:ext uri="{FF2B5EF4-FFF2-40B4-BE49-F238E27FC236}">
                <a16:creationId xmlns:a16="http://schemas.microsoft.com/office/drawing/2014/main" id="{75261449-526A-9F4C-82DB-07CB83B3A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38" y="762796"/>
            <a:ext cx="3907603" cy="28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79E44FD2-C941-744F-82F6-D0FD7B69D5FD}"/>
              </a:ext>
            </a:extLst>
          </p:cNvPr>
          <p:cNvSpPr/>
          <p:nvPr/>
        </p:nvSpPr>
        <p:spPr>
          <a:xfrm>
            <a:off x="0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Vorm">
            <a:extLst>
              <a:ext uri="{FF2B5EF4-FFF2-40B4-BE49-F238E27FC236}">
                <a16:creationId xmlns:a16="http://schemas.microsoft.com/office/drawing/2014/main" id="{89E0A850-74F2-D348-9BE3-E4963649863D}"/>
              </a:ext>
            </a:extLst>
          </p:cNvPr>
          <p:cNvSpPr/>
          <p:nvPr/>
        </p:nvSpPr>
        <p:spPr>
          <a:xfrm rot="10800000">
            <a:off x="9967138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NIKHEF_LOGO.png" descr="NIKHEF_LOGO.png">
            <a:extLst>
              <a:ext uri="{FF2B5EF4-FFF2-40B4-BE49-F238E27FC236}">
                <a16:creationId xmlns:a16="http://schemas.microsoft.com/office/drawing/2014/main" id="{9F4955BE-F51C-E441-A8E5-BEEBFD630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8439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AA65A8-1160-9942-B7C7-B9460FF599DF}"/>
              </a:ext>
            </a:extLst>
          </p:cNvPr>
          <p:cNvSpPr txBox="1"/>
          <p:nvPr/>
        </p:nvSpPr>
        <p:spPr>
          <a:xfrm>
            <a:off x="1745478" y="788547"/>
            <a:ext cx="898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Atlas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23662-A41C-4D48-B53A-103BEA5F6C71}"/>
              </a:ext>
            </a:extLst>
          </p:cNvPr>
          <p:cNvSpPr txBox="1"/>
          <p:nvPr/>
        </p:nvSpPr>
        <p:spPr>
          <a:xfrm>
            <a:off x="6898932" y="789672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85167A-1BB0-AB40-9499-3336D4AE7DB9}"/>
              </a:ext>
            </a:extLst>
          </p:cNvPr>
          <p:cNvSpPr txBox="1"/>
          <p:nvPr/>
        </p:nvSpPr>
        <p:spPr>
          <a:xfrm>
            <a:off x="10625372" y="788436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328185-C803-1845-A8A7-1BA9ECA843E9}"/>
              </a:ext>
            </a:extLst>
          </p:cNvPr>
          <p:cNvSpPr/>
          <p:nvPr/>
        </p:nvSpPr>
        <p:spPr>
          <a:xfrm>
            <a:off x="241293" y="770159"/>
            <a:ext cx="4008085" cy="282564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072B02-CB00-1242-A148-316E61EA973B}"/>
              </a:ext>
            </a:extLst>
          </p:cNvPr>
          <p:cNvSpPr/>
          <p:nvPr/>
        </p:nvSpPr>
        <p:spPr>
          <a:xfrm>
            <a:off x="4394110" y="769994"/>
            <a:ext cx="3567931" cy="282581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8F80C3-81B9-394F-96DA-5CF403ED67EE}"/>
              </a:ext>
            </a:extLst>
          </p:cNvPr>
          <p:cNvSpPr/>
          <p:nvPr/>
        </p:nvSpPr>
        <p:spPr>
          <a:xfrm>
            <a:off x="8126738" y="749874"/>
            <a:ext cx="3945935" cy="282581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87C3559-9A9B-5A46-B3FA-8F063D65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999D18-57A5-B445-8ABD-B63C8FFFB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253" y="3665058"/>
            <a:ext cx="10834687" cy="15164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FEE481-913A-0747-BFCF-BD723F854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253" y="5217560"/>
            <a:ext cx="10834688" cy="15098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D62749-8A06-E649-AB7E-1BA1C091CC00}"/>
              </a:ext>
            </a:extLst>
          </p:cNvPr>
          <p:cNvSpPr/>
          <p:nvPr/>
        </p:nvSpPr>
        <p:spPr>
          <a:xfrm>
            <a:off x="865253" y="3671199"/>
            <a:ext cx="10834687" cy="3052482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DC16E4-612E-4344-9C05-A66E00029C34}"/>
              </a:ext>
            </a:extLst>
          </p:cNvPr>
          <p:cNvSpPr/>
          <p:nvPr/>
        </p:nvSpPr>
        <p:spPr>
          <a:xfrm>
            <a:off x="5698249" y="5707005"/>
            <a:ext cx="3993876" cy="1056406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6520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7A50F-4DB3-D44F-B713-6BC90704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1) Tracking: Finding lines from individual hits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E21E5-5E48-9E49-9674-CA913F873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8" y="765461"/>
            <a:ext cx="7427482" cy="352415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F4837-91C2-EB4D-B81C-54385F998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416" y="4050281"/>
            <a:ext cx="7725866" cy="267198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D570FE-247B-3846-A773-DEE7ABAD88CB}"/>
              </a:ext>
            </a:extLst>
          </p:cNvPr>
          <p:cNvSpPr/>
          <p:nvPr/>
        </p:nvSpPr>
        <p:spPr>
          <a:xfrm>
            <a:off x="3697941" y="2447850"/>
            <a:ext cx="1187824" cy="35986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95A7E2-4120-5844-86DC-D4040D53B38E}"/>
              </a:ext>
            </a:extLst>
          </p:cNvPr>
          <p:cNvCxnSpPr/>
          <p:nvPr/>
        </p:nvCxnSpPr>
        <p:spPr>
          <a:xfrm>
            <a:off x="3697941" y="2807719"/>
            <a:ext cx="450475" cy="391455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C4573D-7820-044C-98DA-FD9D33A39B7C}"/>
              </a:ext>
            </a:extLst>
          </p:cNvPr>
          <p:cNvCxnSpPr>
            <a:cxnSpLocks/>
          </p:cNvCxnSpPr>
          <p:nvPr/>
        </p:nvCxnSpPr>
        <p:spPr>
          <a:xfrm>
            <a:off x="4885765" y="2438142"/>
            <a:ext cx="6988517" cy="161213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Vorm">
            <a:extLst>
              <a:ext uri="{FF2B5EF4-FFF2-40B4-BE49-F238E27FC236}">
                <a16:creationId xmlns:a16="http://schemas.microsoft.com/office/drawing/2014/main" id="{EEF29D1F-72DE-A84E-A1F3-0F77D3D14B62}"/>
              </a:ext>
            </a:extLst>
          </p:cNvPr>
          <p:cNvSpPr/>
          <p:nvPr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Vorm">
            <a:extLst>
              <a:ext uri="{FF2B5EF4-FFF2-40B4-BE49-F238E27FC236}">
                <a16:creationId xmlns:a16="http://schemas.microsoft.com/office/drawing/2014/main" id="{EFD31394-AC01-E547-BD29-5287B18E5617}"/>
              </a:ext>
            </a:extLst>
          </p:cNvPr>
          <p:cNvSpPr/>
          <p:nvPr/>
        </p:nvSpPr>
        <p:spPr>
          <a:xfrm rot="10800000">
            <a:off x="9967138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NIKHEF_LOGO.png" descr="NIKHEF_LOGO.png">
            <a:extLst>
              <a:ext uri="{FF2B5EF4-FFF2-40B4-BE49-F238E27FC236}">
                <a16:creationId xmlns:a16="http://schemas.microsoft.com/office/drawing/2014/main" id="{93E8F835-0C3F-6F4E-8812-44EF0F678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439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269A5-F834-D948-8C1F-F72CF856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5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CB2A-91D3-FC4C-B783-2D3A72516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Solve as simultaneous hit combinatorics?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C8CF3-756B-CB48-8890-C15B2F35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544"/>
            <a:ext cx="8111875" cy="4526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84949A-91E5-9645-8F83-BCFD0479B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319" y="2554496"/>
            <a:ext cx="7476068" cy="41715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BDC7FC-F685-FF4B-9825-755773369FFB}"/>
                  </a:ext>
                </a:extLst>
              </p:cNvPr>
              <p:cNvSpPr txBox="1"/>
              <p:nvPr/>
            </p:nvSpPr>
            <p:spPr>
              <a:xfrm>
                <a:off x="5728138" y="832627"/>
                <a:ext cx="6420609" cy="213109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254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Sum over tracks: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𝑇𝑟𝑎𝑐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sz="2000" dirty="0"/>
                  <a:t>. For all tracks sum over hits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sz="2000" dirty="0"/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BDC7FC-F685-FF4B-9825-755773369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38" y="832627"/>
                <a:ext cx="6420609" cy="2131096"/>
              </a:xfrm>
              <a:prstGeom prst="rect">
                <a:avLst/>
              </a:prstGeom>
              <a:blipFill>
                <a:blip r:embed="rId4"/>
                <a:stretch>
                  <a:fillRect l="-984" t="-29240" r="-591" b="-66667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Vorm">
            <a:extLst>
              <a:ext uri="{FF2B5EF4-FFF2-40B4-BE49-F238E27FC236}">
                <a16:creationId xmlns:a16="http://schemas.microsoft.com/office/drawing/2014/main" id="{02DB2646-F4A6-7D41-B774-AC85F7A6ED38}"/>
              </a:ext>
            </a:extLst>
          </p:cNvPr>
          <p:cNvSpPr/>
          <p:nvPr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Vorm">
            <a:extLst>
              <a:ext uri="{FF2B5EF4-FFF2-40B4-BE49-F238E27FC236}">
                <a16:creationId xmlns:a16="http://schemas.microsoft.com/office/drawing/2014/main" id="{52099561-14F3-DE43-B4D3-3C6C40195685}"/>
              </a:ext>
            </a:extLst>
          </p:cNvPr>
          <p:cNvSpPr/>
          <p:nvPr/>
        </p:nvSpPr>
        <p:spPr>
          <a:xfrm rot="10800000">
            <a:off x="9967138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NIKHEF_LOGO.png" descr="NIKHEF_LOGO.png">
            <a:extLst>
              <a:ext uri="{FF2B5EF4-FFF2-40B4-BE49-F238E27FC236}">
                <a16:creationId xmlns:a16="http://schemas.microsoft.com/office/drawing/2014/main" id="{DB5E7D68-2401-DB40-A5C4-DC82880B5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8439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415E0E5-44F2-3B48-A4E4-995750E2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711F64-C08A-944A-8DA4-2BFE89ADFC04}"/>
                  </a:ext>
                </a:extLst>
              </p:cNvPr>
              <p:cNvSpPr txBox="1"/>
              <p:nvPr/>
            </p:nvSpPr>
            <p:spPr>
              <a:xfrm>
                <a:off x="534718" y="5453914"/>
                <a:ext cx="3775241" cy="101566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254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Exploit Hough transform to</a:t>
                </a:r>
              </a:p>
              <a:p>
                <a:r>
                  <a:rPr lang="en-US" sz="2000" dirty="0"/>
                  <a:t>map hit space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to parameter space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?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711F64-C08A-944A-8DA4-2BFE89ADF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18" y="5453914"/>
                <a:ext cx="3775241" cy="1015663"/>
              </a:xfrm>
              <a:prstGeom prst="rect">
                <a:avLst/>
              </a:prstGeom>
              <a:blipFill>
                <a:blip r:embed="rId6"/>
                <a:stretch>
                  <a:fillRect l="-1667" t="-2410" r="-1333" b="-8434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419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0808024_14-A4-at-144-dpi.jpg">
            <a:extLst>
              <a:ext uri="{FF2B5EF4-FFF2-40B4-BE49-F238E27FC236}">
                <a16:creationId xmlns:a16="http://schemas.microsoft.com/office/drawing/2014/main" id="{59932EC4-BA60-C946-95D7-EC3F89B092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DACB2A-91D3-FC4C-B783-2D3A72516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2) Direct extraction B-decay from event?</a:t>
            </a:r>
          </a:p>
        </p:txBody>
      </p:sp>
      <p:sp>
        <p:nvSpPr>
          <p:cNvPr id="7" name="Vorm">
            <a:extLst>
              <a:ext uri="{FF2B5EF4-FFF2-40B4-BE49-F238E27FC236}">
                <a16:creationId xmlns:a16="http://schemas.microsoft.com/office/drawing/2014/main" id="{02DB2646-F4A6-7D41-B774-AC85F7A6ED38}"/>
              </a:ext>
            </a:extLst>
          </p:cNvPr>
          <p:cNvSpPr/>
          <p:nvPr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Vorm">
            <a:extLst>
              <a:ext uri="{FF2B5EF4-FFF2-40B4-BE49-F238E27FC236}">
                <a16:creationId xmlns:a16="http://schemas.microsoft.com/office/drawing/2014/main" id="{52099561-14F3-DE43-B4D3-3C6C40195685}"/>
              </a:ext>
            </a:extLst>
          </p:cNvPr>
          <p:cNvSpPr/>
          <p:nvPr/>
        </p:nvSpPr>
        <p:spPr>
          <a:xfrm rot="10800000">
            <a:off x="9967138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NIKHEF_LOGO.png" descr="NIKHEF_LOGO.png">
            <a:extLst>
              <a:ext uri="{FF2B5EF4-FFF2-40B4-BE49-F238E27FC236}">
                <a16:creationId xmlns:a16="http://schemas.microsoft.com/office/drawing/2014/main" id="{DB5E7D68-2401-DB40-A5C4-DC82880B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439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415E0E5-44F2-3B48-A4E4-995750E2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2A5964B-B974-9A44-8AEE-B5D2B665D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02" y="1301922"/>
            <a:ext cx="11091894" cy="4971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56630631-026C-3346-B649-AA879DDC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4593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3A1FC2-481C-424B-9ECB-9506BA90A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</p:spTree>
    <p:extLst>
      <p:ext uri="{BB962C8B-B14F-4D97-AF65-F5344CB8AC3E}">
        <p14:creationId xmlns:p14="http://schemas.microsoft.com/office/powerpoint/2010/main" val="39689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6026</TotalTime>
  <Words>93</Words>
  <Application>Microsoft Macintosh PowerPoint</Application>
  <PresentationFormat>Widescreen</PresentationFormat>
  <Paragraphs>22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Akkurat Std</vt:lpstr>
      <vt:lpstr>Akkurat Std Mono</vt:lpstr>
      <vt:lpstr>Arial</vt:lpstr>
      <vt:lpstr>Calibri</vt:lpstr>
      <vt:lpstr>Calibri Light</vt:lpstr>
      <vt:lpstr>Cambria Math</vt:lpstr>
      <vt:lpstr>Candara</vt:lpstr>
      <vt:lpstr>Helvetica Neue Medium</vt:lpstr>
      <vt:lpstr>Minion Pro</vt:lpstr>
      <vt:lpstr>Tahoma</vt:lpstr>
      <vt:lpstr>Office Theme</vt:lpstr>
      <vt:lpstr>1_White</vt:lpstr>
      <vt:lpstr>Track Finding @ HL-LHC</vt:lpstr>
      <vt:lpstr>   Timeline HL-LHC at Nikhef</vt:lpstr>
      <vt:lpstr>   1) Tracking: Finding lines from individual hits</vt:lpstr>
      <vt:lpstr>   Solve as simultaneous hit combinatorics?</vt:lpstr>
      <vt:lpstr>   2) Direct extraction B-decay from event?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421</cp:revision>
  <dcterms:created xsi:type="dcterms:W3CDTF">2018-05-15T14:38:02Z</dcterms:created>
  <dcterms:modified xsi:type="dcterms:W3CDTF">2021-09-12T16:32:49Z</dcterms:modified>
</cp:coreProperties>
</file>