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83" r:id="rId2"/>
    <p:sldId id="584" r:id="rId3"/>
    <p:sldId id="585" r:id="rId4"/>
    <p:sldId id="586" r:id="rId5"/>
    <p:sldId id="588" r:id="rId6"/>
    <p:sldId id="587" r:id="rId7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FF"/>
    <a:srgbClr val="CCFFFF"/>
    <a:srgbClr val="FF6600"/>
    <a:srgbClr val="FFFF00"/>
    <a:srgbClr val="66FF33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2121" autoAdjust="0"/>
  </p:normalViewPr>
  <p:slideViewPr>
    <p:cSldViewPr>
      <p:cViewPr varScale="1">
        <p:scale>
          <a:sx n="93" d="100"/>
          <a:sy n="93" d="100"/>
        </p:scale>
        <p:origin x="216" y="45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June 2021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6866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test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beam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data</a:t>
            </a:r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external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discs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700808"/>
            <a:ext cx="110892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= 0 T   data stored on LEPCOL </a:t>
            </a:r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disc1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Runs 6900-6951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TPX3 data LINK0 LINK1 and TIMESTAMP             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1383    GB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= 0.5 T data stored on LEPCOL </a:t>
            </a:r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disc3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Runs 6950-6991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TPX3 data LINK0 LINK1 and TIMESTAMP             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1507    GB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 = 1 T  data stored on LEPCOL </a:t>
            </a:r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disc4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Runs 6990-7026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TPX3 data LINK0 LINK1 and TIMESTAMP                    704     GB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Disc4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contains all LOGFILES (DCS, HV and Logbook)                              0.8  GB  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It has also all Silicon Telescope and TLU data  LCTPC-PIX            12.6  GB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total 3.6 TB of data</a:t>
            </a:r>
          </a:p>
          <a:p>
            <a:r>
              <a:rPr lang="en-GB" dirty="0"/>
              <a:t>          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73547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6866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test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beam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data</a:t>
            </a:r>
            <a:b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</a:b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at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Nikhef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355278"/>
            <a:ext cx="110892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FF0000"/>
                </a:solidFill>
                <a:latin typeface="Verdana"/>
                <a:cs typeface="Verdana"/>
              </a:rPr>
              <a:t>/data/</a:t>
            </a:r>
            <a:r>
              <a:rPr lang="nl-NL" sz="2000" dirty="0" err="1">
                <a:solidFill>
                  <a:srgbClr val="FF0000"/>
                </a:solidFill>
                <a:latin typeface="Verdana"/>
                <a:cs typeface="Verdana"/>
              </a:rPr>
              <a:t>lepcol</a:t>
            </a:r>
            <a:r>
              <a:rPr lang="nl-NL" sz="2000" dirty="0">
                <a:solidFill>
                  <a:srgbClr val="FF0000"/>
                </a:solidFill>
                <a:latin typeface="Verdana"/>
                <a:cs typeface="Verdana"/>
              </a:rPr>
              <a:t>/testbeam_DESY_june21/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TPX3/Bfield0T/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= 0 T  Runs 6900-6951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LINK0 LINK1 and TIMESTAMP              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1387    GB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TPX3/Bfield0.5T/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= 0.5 T Runs 6950-6991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LINK0 LINK1 and TIMESTAMP             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1504    GB</a:t>
            </a: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TPX3/Bfield1T/     </a:t>
            </a:r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field  = 1 T Runs 6990-7026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LINK0 LINK1 and TIMESTAMP                    688     GB</a:t>
            </a:r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TPX3/LOGFILES/   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LOGFILES (DCS, HV and Logbook)                         1.6  GB   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Telescope/            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Silicon Telescope and TLU data                            12.6  GB</a:t>
            </a:r>
          </a:p>
          <a:p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TPX3/</a:t>
            </a:r>
            <a:r>
              <a:rPr lang="en-GB" sz="20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software.tgz</a:t>
            </a:r>
            <a:r>
              <a:rPr lang="en-GB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software for the DAQ we were running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total 3.6 TB of data</a:t>
            </a:r>
          </a:p>
          <a:p>
            <a:r>
              <a:rPr lang="en-GB" dirty="0"/>
              <a:t>          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8972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-99392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692696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Runs 6900 – 6904 Detector without drift field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B=0 runs 6905-6951    HV grid = 340 V (always) TPX3 threholds conc 0,1 = 60,60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27169"/>
              </p:ext>
            </p:extLst>
          </p:nvPr>
        </p:nvGraphicFramePr>
        <p:xfrm>
          <a:off x="1163452" y="1560408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5 GeV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chips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 chips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89k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/>
                        <a:t>0 T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45k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/>
                        <a:t>0 T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L" dirty="0"/>
                        <a:t>0 T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99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runs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836712"/>
            <a:ext cx="11089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Telescope 6924-end runs at 4 sigma noise cut.</a:t>
            </a:r>
          </a:p>
          <a:p>
            <a:r>
              <a:rPr lang="en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TPX3 Runs 6926-end thresholds conc 0,1 = 60,65 </a:t>
            </a:r>
            <a:r>
              <a:rPr lang="en-GB" dirty="0"/>
              <a:t>           </a:t>
            </a:r>
            <a:endParaRPr lang="en-NL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69330"/>
              </p:ext>
            </p:extLst>
          </p:nvPr>
        </p:nvGraphicFramePr>
        <p:xfrm>
          <a:off x="1163452" y="1632416"/>
          <a:ext cx="986509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37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0.7k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6924-27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  <a:r>
                        <a:rPr lang="en-NL" dirty="0"/>
                        <a:t>est runs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265k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117k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33k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10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63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runs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02706"/>
              </p:ext>
            </p:extLst>
          </p:nvPr>
        </p:nvGraphicFramePr>
        <p:xfrm>
          <a:off x="1055440" y="1124744"/>
          <a:ext cx="997310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49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73k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108k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70k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6941-42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</a:t>
                      </a:r>
                      <a:r>
                        <a:rPr lang="en-NL" dirty="0"/>
                        <a:t>o beam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250k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0.6k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8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51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8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Overview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of runs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A3F51ED-52E7-FC4A-B1F2-8AB4F9765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500385"/>
              </p:ext>
            </p:extLst>
          </p:nvPr>
        </p:nvGraphicFramePr>
        <p:xfrm>
          <a:off x="1055440" y="1124744"/>
          <a:ext cx="9973108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149">
                  <a:extLst>
                    <a:ext uri="{9D8B030D-6E8A-4147-A177-3AD203B41FA5}">
                      <a16:colId xmlns:a16="http://schemas.microsoft.com/office/drawing/2014/main" val="162816353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3211082999"/>
                    </a:ext>
                  </a:extLst>
                </a:gridCol>
                <a:gridCol w="1386154">
                  <a:extLst>
                    <a:ext uri="{9D8B030D-6E8A-4147-A177-3AD203B41FA5}">
                      <a16:colId xmlns:a16="http://schemas.microsoft.com/office/drawing/2014/main" val="9008097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62295452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897253045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795821313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299753189"/>
                    </a:ext>
                  </a:extLst>
                </a:gridCol>
                <a:gridCol w="1233137">
                  <a:extLst>
                    <a:ext uri="{9D8B030D-6E8A-4147-A177-3AD203B41FA5}">
                      <a16:colId xmlns:a16="http://schemas.microsoft.com/office/drawing/2014/main" val="26033988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Run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triggers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B field/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E 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Z</a:t>
                      </a:r>
                      <a:r>
                        <a:rPr lang="en-NL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rotation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3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Si probl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6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951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6951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188k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 T    5 GeV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39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51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L" dirty="0"/>
                        <a:t>========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Start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0.5 Tesla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</a:t>
                      </a:r>
                      <a:r>
                        <a:rPr lang="en-NL" dirty="0"/>
                        <a:t>uns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L" dirty="0"/>
                        <a:t> =======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248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12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7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67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280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82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86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514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100683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9099617</TotalTime>
  <Pages>11</Pages>
  <Words>752</Words>
  <Application>Microsoft Macintosh PowerPoint</Application>
  <PresentationFormat>Widescreen</PresentationFormat>
  <Paragraphs>344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Monotype Sorts</vt:lpstr>
      <vt:lpstr>Times New Roman</vt:lpstr>
      <vt:lpstr>Verdana</vt:lpstr>
      <vt:lpstr>Wingdings</vt:lpstr>
      <vt:lpstr>Como</vt:lpstr>
      <vt:lpstr>  DESY Overview of test beam data external discs </vt:lpstr>
      <vt:lpstr>  DESY Overview of test beam data at Nikhef</vt:lpstr>
      <vt:lpstr>  DESY Overview of runs </vt:lpstr>
      <vt:lpstr>  DESY Overview of runs </vt:lpstr>
      <vt:lpstr>  DESY Overview of runs </vt:lpstr>
      <vt:lpstr>  DESY Overview of runs 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2546</cp:revision>
  <cp:lastPrinted>2002-02-06T08:01:21Z</cp:lastPrinted>
  <dcterms:created xsi:type="dcterms:W3CDTF">2020-03-07T12:22:56Z</dcterms:created>
  <dcterms:modified xsi:type="dcterms:W3CDTF">2021-07-07T11:39:45Z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