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3" r:id="rId2"/>
    <p:sldId id="577" r:id="rId3"/>
    <p:sldId id="583" r:id="rId4"/>
    <p:sldId id="579" r:id="rId5"/>
    <p:sldId id="581" r:id="rId6"/>
    <p:sldId id="582" r:id="rId7"/>
    <p:sldId id="580" r:id="rId8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136" autoAdjust="0"/>
  </p:normalViewPr>
  <p:slideViewPr>
    <p:cSldViewPr>
      <p:cViewPr varScale="1">
        <p:scale>
          <a:sx n="93" d="100"/>
          <a:sy n="93" d="100"/>
        </p:scale>
        <p:origin x="216" y="50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June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Software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structure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at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Nikhef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1124744"/>
            <a:ext cx="96490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STORAGE: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/data/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lepcol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/common/BonnTelescopeTestJune17 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/testbeam_bonn_october18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repared                   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/testbeam_DESY_june21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DAQ and monitoring TPX3 software: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/project/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lepcol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/common/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Firmwares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laser_setup_software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localSPIDR2      sophy1.4.6      user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gastpx3home 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localSPIDR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    localstore2localSPIDR  spidr3-software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 software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/project/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lepcol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/users/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cligtenb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/project/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lepcol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/users/s01/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arawanaSoftware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1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6612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Remote desktop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data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taking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398953-E754-5044-80BA-30A10FE1EBE5}"/>
              </a:ext>
            </a:extLst>
          </p:cNvPr>
          <p:cNvSpPr/>
          <p:nvPr/>
        </p:nvSpPr>
        <p:spPr bwMode="auto">
          <a:xfrm>
            <a:off x="2783632" y="1772816"/>
            <a:ext cx="1584176" cy="1080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9E4F6-0448-E749-AAF0-7F652506472B}"/>
              </a:ext>
            </a:extLst>
          </p:cNvPr>
          <p:cNvSpPr/>
          <p:nvPr/>
        </p:nvSpPr>
        <p:spPr bwMode="auto">
          <a:xfrm>
            <a:off x="5807968" y="1772816"/>
            <a:ext cx="1584176" cy="1080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DCF29-631C-EF42-9939-2789201DAD30}"/>
              </a:ext>
            </a:extLst>
          </p:cNvPr>
          <p:cNvSpPr/>
          <p:nvPr/>
        </p:nvSpPr>
        <p:spPr bwMode="auto">
          <a:xfrm>
            <a:off x="8976320" y="1772816"/>
            <a:ext cx="1584176" cy="1080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1CF18-DFF2-AD47-BA4C-00FCDF3758D9}"/>
              </a:ext>
            </a:extLst>
          </p:cNvPr>
          <p:cNvSpPr/>
          <p:nvPr/>
        </p:nvSpPr>
        <p:spPr bwMode="auto">
          <a:xfrm>
            <a:off x="2783632" y="3976523"/>
            <a:ext cx="1584176" cy="1080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08DF4-51B1-1E41-A710-F5361E8D58F4}"/>
              </a:ext>
            </a:extLst>
          </p:cNvPr>
          <p:cNvSpPr/>
          <p:nvPr/>
        </p:nvSpPr>
        <p:spPr bwMode="auto">
          <a:xfrm>
            <a:off x="5879976" y="3933056"/>
            <a:ext cx="1584176" cy="1080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19C8F-B4BD-CE46-9F25-FB62167DB0E4}"/>
              </a:ext>
            </a:extLst>
          </p:cNvPr>
          <p:cNvSpPr/>
          <p:nvPr/>
        </p:nvSpPr>
        <p:spPr bwMode="auto">
          <a:xfrm>
            <a:off x="8976320" y="3937894"/>
            <a:ext cx="1584176" cy="1080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B04D2-F6C8-DF40-B618-03EE6261EB1B}"/>
              </a:ext>
            </a:extLst>
          </p:cNvPr>
          <p:cNvSpPr txBox="1"/>
          <p:nvPr/>
        </p:nvSpPr>
        <p:spPr>
          <a:xfrm>
            <a:off x="2859382" y="202096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0742D-5E17-5E49-AE42-BE64F88880B2}"/>
              </a:ext>
            </a:extLst>
          </p:cNvPr>
          <p:cNvSpPr txBox="1"/>
          <p:nvPr/>
        </p:nvSpPr>
        <p:spPr>
          <a:xfrm>
            <a:off x="5866326" y="2031231"/>
            <a:ext cx="174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0D7F1-E3FC-174D-AD05-A3F5A1D946A3}"/>
              </a:ext>
            </a:extLst>
          </p:cNvPr>
          <p:cNvSpPr txBox="1"/>
          <p:nvPr/>
        </p:nvSpPr>
        <p:spPr>
          <a:xfrm>
            <a:off x="8868308" y="189737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telescope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3EF86-7BD0-1742-B8EE-70A6976AC52D}"/>
              </a:ext>
            </a:extLst>
          </p:cNvPr>
          <p:cNvSpPr/>
          <p:nvPr/>
        </p:nvSpPr>
        <p:spPr bwMode="auto">
          <a:xfrm>
            <a:off x="4498174" y="3212976"/>
            <a:ext cx="1093770" cy="42403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C34C3-5B84-E446-B185-ED5ABFD25AF8}"/>
              </a:ext>
            </a:extLst>
          </p:cNvPr>
          <p:cNvSpPr/>
          <p:nvPr/>
        </p:nvSpPr>
        <p:spPr>
          <a:xfrm>
            <a:off x="2760636" y="4077072"/>
            <a:ext cx="153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PC-19-023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CC1F3-2993-4548-AE5D-448FE7DD0639}"/>
              </a:ext>
            </a:extLst>
          </p:cNvPr>
          <p:cNvSpPr/>
          <p:nvPr/>
        </p:nvSpPr>
        <p:spPr>
          <a:xfrm>
            <a:off x="4655840" y="3271105"/>
            <a:ext cx="780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C4D6CB-7C4F-1A4A-9D04-5A462422269B}"/>
              </a:ext>
            </a:extLst>
          </p:cNvPr>
          <p:cNvCxnSpPr/>
          <p:nvPr/>
        </p:nvCxnSpPr>
        <p:spPr bwMode="auto">
          <a:xfrm>
            <a:off x="3719736" y="2852936"/>
            <a:ext cx="108012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94CBD5-0DDB-1449-A69B-7BBD91CD2E22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5235646" y="2852936"/>
            <a:ext cx="136441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99485F-808E-4B42-ADBA-16AF6E283085}"/>
              </a:ext>
            </a:extLst>
          </p:cNvPr>
          <p:cNvCxnSpPr>
            <a:stCxn id="12" idx="0"/>
          </p:cNvCxnSpPr>
          <p:nvPr/>
        </p:nvCxnSpPr>
        <p:spPr bwMode="auto">
          <a:xfrm flipV="1">
            <a:off x="3575720" y="3645025"/>
            <a:ext cx="1224136" cy="3314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02C26D-37A0-A547-9322-A78C62295A35}"/>
              </a:ext>
            </a:extLst>
          </p:cNvPr>
          <p:cNvCxnSpPr>
            <a:stCxn id="13" idx="0"/>
            <a:endCxn id="5" idx="2"/>
          </p:cNvCxnSpPr>
          <p:nvPr/>
        </p:nvCxnSpPr>
        <p:spPr bwMode="auto">
          <a:xfrm flipH="1" flipV="1">
            <a:off x="5045059" y="3637012"/>
            <a:ext cx="1627005" cy="2960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DC4326-2A48-2145-A64D-1D26473B888A}"/>
              </a:ext>
            </a:extLst>
          </p:cNvPr>
          <p:cNvCxnSpPr>
            <a:stCxn id="11" idx="2"/>
            <a:endCxn id="14" idx="0"/>
          </p:cNvCxnSpPr>
          <p:nvPr/>
        </p:nvCxnSpPr>
        <p:spPr bwMode="auto">
          <a:xfrm>
            <a:off x="9768408" y="2852936"/>
            <a:ext cx="0" cy="10849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BFB2A9F-ABBA-3F4B-BF59-1E59E1C43866}"/>
              </a:ext>
            </a:extLst>
          </p:cNvPr>
          <p:cNvSpPr txBox="1"/>
          <p:nvPr/>
        </p:nvSpPr>
        <p:spPr>
          <a:xfrm>
            <a:off x="406508" y="4161274"/>
            <a:ext cx="230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room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emote hut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2E125A-8F29-AA42-9056-B10F88572A5E}"/>
              </a:ext>
            </a:extLst>
          </p:cNvPr>
          <p:cNvSpPr/>
          <p:nvPr/>
        </p:nvSpPr>
        <p:spPr>
          <a:xfrm>
            <a:off x="267336" y="1877923"/>
            <a:ext cx="240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hall 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magnet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948B3F-D5E4-574D-9FA7-3603CFA01607}"/>
              </a:ext>
            </a:extLst>
          </p:cNvPr>
          <p:cNvSpPr txBox="1"/>
          <p:nvPr/>
        </p:nvSpPr>
        <p:spPr>
          <a:xfrm>
            <a:off x="2351584" y="105273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SLOW CONTROLS</a:t>
            </a:r>
          </a:p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447569-2DDC-A543-8B75-82A012ADA259}"/>
              </a:ext>
            </a:extLst>
          </p:cNvPr>
          <p:cNvSpPr/>
          <p:nvPr/>
        </p:nvSpPr>
        <p:spPr>
          <a:xfrm>
            <a:off x="5807968" y="1052736"/>
            <a:ext cx="1500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DAQ TPX3</a:t>
            </a:r>
          </a:p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B90E8-B5B1-914E-AF2B-F3E3B000F818}"/>
              </a:ext>
            </a:extLst>
          </p:cNvPr>
          <p:cNvSpPr/>
          <p:nvPr/>
        </p:nvSpPr>
        <p:spPr>
          <a:xfrm>
            <a:off x="9106887" y="1052736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DAQ Si </a:t>
            </a:r>
          </a:p>
          <a:p>
            <a:pPr lvl="0" algn="ctr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5102CB-71FF-374C-8623-A55404A8C7E7}"/>
              </a:ext>
            </a:extLst>
          </p:cNvPr>
          <p:cNvSpPr/>
          <p:nvPr/>
        </p:nvSpPr>
        <p:spPr>
          <a:xfrm>
            <a:off x="2858578" y="4580110"/>
            <a:ext cx="132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99A298-9616-F243-B7F1-24EE31F4AFB3}"/>
              </a:ext>
            </a:extLst>
          </p:cNvPr>
          <p:cNvSpPr/>
          <p:nvPr/>
        </p:nvSpPr>
        <p:spPr>
          <a:xfrm>
            <a:off x="6230155" y="4515217"/>
            <a:ext cx="873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82CD14-FC44-6141-A2AC-D7094E37FB0D}"/>
              </a:ext>
            </a:extLst>
          </p:cNvPr>
          <p:cNvSpPr/>
          <p:nvPr/>
        </p:nvSpPr>
        <p:spPr>
          <a:xfrm>
            <a:off x="6118994" y="4047455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Elrits</a:t>
            </a:r>
            <a:endParaRPr lang="en-N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C067F-3094-AB42-B6C8-7EE4BC935578}"/>
              </a:ext>
            </a:extLst>
          </p:cNvPr>
          <p:cNvSpPr txBox="1"/>
          <p:nvPr/>
        </p:nvSpPr>
        <p:spPr>
          <a:xfrm>
            <a:off x="1962365" y="5288340"/>
            <a:ext cx="3298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HV, Gas, stager and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control (tunnel to arawana)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DF46CA-548D-1947-93C3-9CA41C3D6163}"/>
              </a:ext>
            </a:extLst>
          </p:cNvPr>
          <p:cNvSpPr/>
          <p:nvPr/>
        </p:nvSpPr>
        <p:spPr>
          <a:xfrm>
            <a:off x="5680364" y="5208833"/>
            <a:ext cx="2863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SPDR controls (2)</a:t>
            </a:r>
          </a:p>
          <a:p>
            <a:pPr lvl="0"/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DAQ running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oot file production </a:t>
            </a:r>
          </a:p>
          <a:p>
            <a:pPr lvl="0"/>
            <a:endParaRPr lang="en-NL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F14F994-3EA3-514C-8239-58CACEAD6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67" y="4007050"/>
            <a:ext cx="1341501" cy="10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Levaard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Slow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controls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822276"/>
            <a:ext cx="96490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system: Measures and controls gas flow temperature of the 8-quad and O2 meter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  system: controls the HV on the grid, guard etc. measures currents     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control is used to start a run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first start PUTTY and tunnel to arawana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on arawana ./rundaq.sh  (starts the daq in run control mode)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it should give a binding socket (if not ˆC and redo)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check on arawana chips: </a:t>
            </a:r>
            <a:r>
              <a:rPr lang="en-GB" dirty="0" err="1"/>
              <a:t>spidrchipids</a:t>
            </a:r>
            <a:r>
              <a:rPr lang="en-GB" dirty="0"/>
              <a:t> 192.168.1.10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if not 32 chips do:          </a:t>
            </a:r>
            <a:r>
              <a:rPr lang="en-GB" dirty="0" err="1"/>
              <a:t>spidrreset</a:t>
            </a:r>
            <a:r>
              <a:rPr lang="en-GB" dirty="0"/>
              <a:t> 192.168.1.10 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from the </a:t>
            </a:r>
            <a:r>
              <a:rPr lang="en-NL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panel Connect (to arawana) 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then Configure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check the arawana PUTTY window to check that you are connected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after configure still have 32 chips in the readout      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if OK give run number and Start run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After (e.g.)  60 s Stop run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the bytestream is now closed and we can decode it (next slides) </a:t>
            </a:r>
          </a:p>
        </p:txBody>
      </p:sp>
    </p:spTree>
    <p:extLst>
      <p:ext uri="{BB962C8B-B14F-4D97-AF65-F5344CB8AC3E}">
        <p14:creationId xmlns:p14="http://schemas.microsoft.com/office/powerpoint/2010/main" val="286072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Software on elrits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1258302"/>
            <a:ext cx="96490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Elrits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open a remote desktop on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1) We can see on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LOGFILES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DATA files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2) And observe/monitor the USB outputs from the two SPDR systems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3) Start standalone test runs an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(commissioning) 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4) start the program to produce a ROOT file for a given run and link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Elrits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also used to store - transfer from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locally the data that we took on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elrits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/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localstore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/TPX3/DATA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/ROOT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4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Data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Software on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arawana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1052736"/>
            <a:ext cx="9649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structure on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GB" dirty="0"/>
              <a:t> /localstore2/TPX3/DATA/LOGFILES/</a:t>
            </a:r>
            <a:r>
              <a:rPr lang="en-GB" dirty="0" err="1"/>
              <a:t>arawana</a:t>
            </a:r>
            <a:r>
              <a:rPr lang="en-GB" dirty="0"/>
              <a:t>*.log</a:t>
            </a:r>
          </a:p>
          <a:p>
            <a:r>
              <a:rPr lang="en-GB" dirty="0"/>
              <a:t>                        TPX3/DATA/LINK0/</a:t>
            </a:r>
            <a:r>
              <a:rPr lang="en-GB" dirty="0" err="1"/>
              <a:t>Runxxxx</a:t>
            </a:r>
            <a:r>
              <a:rPr lang="en-GB" dirty="0"/>
              <a:t>/*.</a:t>
            </a:r>
            <a:r>
              <a:rPr lang="en-GB" dirty="0" err="1"/>
              <a:t>dat</a:t>
            </a:r>
            <a:endParaRPr lang="en-GB" dirty="0"/>
          </a:p>
          <a:p>
            <a:r>
              <a:rPr lang="en-GB" dirty="0"/>
              <a:t>                        TPX3/DATA/LINK1/</a:t>
            </a:r>
            <a:r>
              <a:rPr lang="en-GB" dirty="0" err="1"/>
              <a:t>Runxxxx</a:t>
            </a:r>
            <a:r>
              <a:rPr lang="en-GB" dirty="0"/>
              <a:t>/*.</a:t>
            </a:r>
            <a:r>
              <a:rPr lang="en-GB" dirty="0" err="1"/>
              <a:t>dat</a:t>
            </a:r>
            <a:endParaRPr lang="en-GB" dirty="0"/>
          </a:p>
          <a:p>
            <a:r>
              <a:rPr lang="en-GB" dirty="0"/>
              <a:t>                        TPX3/DATA/TIMESTAMP/</a:t>
            </a:r>
            <a:r>
              <a:rPr lang="en-GB" dirty="0" err="1"/>
              <a:t>Runxxxx</a:t>
            </a:r>
            <a:r>
              <a:rPr lang="en-GB" dirty="0"/>
              <a:t>/*.</a:t>
            </a:r>
            <a:r>
              <a:rPr lang="en-GB" dirty="0" err="1"/>
              <a:t>dat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DAQ program on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GB" dirty="0"/>
              <a:t> /</a:t>
            </a:r>
            <a:r>
              <a:rPr lang="en-GB" dirty="0" err="1"/>
              <a:t>localstore</a:t>
            </a:r>
            <a:r>
              <a:rPr lang="en-GB" dirty="0"/>
              <a:t>/TPX3/spidr3-software/Telescope/</a:t>
            </a:r>
            <a:r>
              <a:rPr lang="en-GB" dirty="0" err="1"/>
              <a:t>DAQ_Concentrator</a:t>
            </a:r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Running DAQ program standalone test for 10 secs </a:t>
            </a:r>
          </a:p>
          <a:p>
            <a:r>
              <a:rPr lang="en-GB" dirty="0"/>
              <a:t>// cd /localstore2/TPX3/DATA/LOGFILES</a:t>
            </a:r>
          </a:p>
          <a:p>
            <a:r>
              <a:rPr lang="en-GB" dirty="0"/>
              <a:t>Tpx3daq_concentrator -s "" -</a:t>
            </a:r>
            <a:r>
              <a:rPr lang="en-GB" dirty="0" err="1"/>
              <a:t>i</a:t>
            </a:r>
            <a:r>
              <a:rPr lang="en-GB" dirty="0"/>
              <a:t> 1 -p 2 -m -t 10</a:t>
            </a:r>
          </a:p>
          <a:p>
            <a:r>
              <a:rPr lang="en-GB" dirty="0">
                <a:solidFill>
                  <a:srgbClr val="0066FF"/>
                </a:solidFill>
              </a:rPr>
              <a:t>NB: This will create a dummy run number 1111 and write data</a:t>
            </a:r>
          </a:p>
          <a:p>
            <a:r>
              <a:rPr lang="en-GB" dirty="0">
                <a:solidFill>
                  <a:srgbClr val="0066FF"/>
                </a:solidFill>
              </a:rPr>
              <a:t>       For a real run we will use run control from </a:t>
            </a:r>
            <a:r>
              <a:rPr lang="en-GB" dirty="0" err="1">
                <a:solidFill>
                  <a:srgbClr val="0066FF"/>
                </a:solidFill>
              </a:rPr>
              <a:t>levaard</a:t>
            </a:r>
            <a:r>
              <a:rPr lang="en-GB" dirty="0">
                <a:solidFill>
                  <a:srgbClr val="0066FF"/>
                </a:solidFill>
              </a:rPr>
              <a:t> 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Data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Software on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arawana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1158999"/>
            <a:ext cx="96490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Bytestream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decoding program</a:t>
            </a:r>
          </a:p>
          <a:p>
            <a:r>
              <a:rPr lang="en-GB" dirty="0"/>
              <a:t>/home/gastpx3/source </a:t>
            </a:r>
            <a:r>
              <a:rPr lang="en-GB" dirty="0" err="1"/>
              <a:t>init_laser_setup_software.sh</a:t>
            </a:r>
            <a:endParaRPr lang="en-GB" dirty="0"/>
          </a:p>
          <a:p>
            <a:r>
              <a:rPr lang="en-GB" dirty="0"/>
              <a:t>/</a:t>
            </a:r>
            <a:r>
              <a:rPr lang="en-GB" dirty="0" err="1"/>
              <a:t>localstore</a:t>
            </a:r>
            <a:r>
              <a:rPr lang="en-GB" dirty="0"/>
              <a:t>/TPX3/</a:t>
            </a:r>
            <a:r>
              <a:rPr lang="en-GB" dirty="0" err="1"/>
              <a:t>laser_setup_software</a:t>
            </a:r>
            <a:r>
              <a:rPr lang="en-GB" dirty="0"/>
              <a:t>/</a:t>
            </a:r>
            <a:r>
              <a:rPr lang="en-GB" dirty="0" err="1"/>
              <a:t>make_concentrator_tree</a:t>
            </a:r>
            <a:r>
              <a:rPr lang="en-GB" dirty="0"/>
              <a:t>.*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produces a root file with histograms and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ntuple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(tree) on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dirty="0"/>
              <a:t> /localstore2/TPX3/ROOT 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</a:t>
            </a:r>
            <a:endParaRPr lang="en-GB" dirty="0"/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 root file for run 1801 and link (concentrator) 0</a:t>
            </a:r>
          </a:p>
          <a:p>
            <a:r>
              <a:rPr lang="en-GB" dirty="0"/>
              <a:t>cd /</a:t>
            </a:r>
            <a:r>
              <a:rPr lang="en-GB" dirty="0" err="1"/>
              <a:t>localstore</a:t>
            </a:r>
            <a:r>
              <a:rPr lang="en-GB" dirty="0"/>
              <a:t>/TPX3/</a:t>
            </a:r>
            <a:r>
              <a:rPr lang="en-GB" dirty="0" err="1"/>
              <a:t>laser_setup_software</a:t>
            </a:r>
            <a:r>
              <a:rPr lang="en-GB" dirty="0"/>
              <a:t>  </a:t>
            </a:r>
          </a:p>
          <a:p>
            <a:r>
              <a:rPr lang="en-GB" dirty="0"/>
              <a:t>./</a:t>
            </a:r>
            <a:r>
              <a:rPr lang="en-GB" dirty="0" err="1"/>
              <a:t>make_concentrator_tree</a:t>
            </a:r>
            <a:r>
              <a:rPr lang="en-GB" dirty="0"/>
              <a:t> -r 1801 -l 0 &gt;&amp;1 | tee out_1801_0.log</a:t>
            </a:r>
          </a:p>
          <a:p>
            <a:r>
              <a:rPr lang="en-GB" dirty="0">
                <a:solidFill>
                  <a:srgbClr val="0066FF"/>
                </a:solidFill>
              </a:rPr>
              <a:t>// name of the root file: run1801_0.root </a:t>
            </a:r>
          </a:p>
          <a:p>
            <a:endParaRPr lang="en-GB" dirty="0">
              <a:solidFill>
                <a:srgbClr val="0066FF"/>
              </a:solidFill>
            </a:endParaRPr>
          </a:p>
          <a:p>
            <a:r>
              <a:rPr lang="en-GB" dirty="0">
                <a:solidFill>
                  <a:srgbClr val="0066FF"/>
                </a:solidFill>
              </a:rPr>
              <a:t>This root file should be transferred to </a:t>
            </a:r>
            <a:r>
              <a:rPr lang="en-GB" dirty="0" err="1">
                <a:solidFill>
                  <a:srgbClr val="0066FF"/>
                </a:solidFill>
              </a:rPr>
              <a:t>elrits</a:t>
            </a:r>
            <a:r>
              <a:rPr lang="en-GB" dirty="0">
                <a:solidFill>
                  <a:srgbClr val="0066FF"/>
                </a:solidFill>
              </a:rPr>
              <a:t>, where it can be further analysed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4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Analysis/Monitoring Software on elrits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956910"/>
            <a:ext cx="964907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elrits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/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localstore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/TPX3/ROOT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/software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66FF"/>
                </a:solidFill>
              </a:rPr>
              <a:t>MaskAndTrim.C</a:t>
            </a:r>
            <a:r>
              <a:rPr lang="en-GB" dirty="0">
                <a:solidFill>
                  <a:srgbClr val="0066FF"/>
                </a:solidFill>
              </a:rPr>
              <a:t> and .h   </a:t>
            </a:r>
          </a:p>
          <a:p>
            <a:r>
              <a:rPr lang="en-GB" dirty="0"/>
              <a:t>   - runs over one root file and analyses the histograms in the root file</a:t>
            </a:r>
          </a:p>
          <a:p>
            <a:r>
              <a:rPr lang="en-GB" dirty="0"/>
              <a:t>   - Noise level per chip (and per pixel)</a:t>
            </a:r>
          </a:p>
          <a:p>
            <a:r>
              <a:rPr lang="en-GB" dirty="0"/>
              <a:t>   - Can be ran to produce files per chip with masked pixels </a:t>
            </a:r>
          </a:p>
          <a:p>
            <a:r>
              <a:rPr lang="en-GB" dirty="0"/>
              <a:t>      that are input to the DAQ </a:t>
            </a:r>
            <a:r>
              <a:rPr lang="en-GB" dirty="0" err="1"/>
              <a:t>maskPixels</a:t>
            </a:r>
            <a:r>
              <a:rPr lang="en-GB" dirty="0"/>
              <a:t>()</a:t>
            </a:r>
          </a:p>
          <a:p>
            <a:r>
              <a:rPr lang="en-GB" sz="1600" dirty="0">
                <a:solidFill>
                  <a:srgbClr val="000000"/>
                </a:solidFill>
              </a:rPr>
              <a:t>         /</a:t>
            </a:r>
            <a:r>
              <a:rPr lang="en-GB" sz="1600" dirty="0" err="1">
                <a:solidFill>
                  <a:srgbClr val="000000"/>
                </a:solidFill>
              </a:rPr>
              <a:t>localstore</a:t>
            </a:r>
            <a:r>
              <a:rPr lang="en-GB" sz="1600" dirty="0">
                <a:solidFill>
                  <a:srgbClr val="000000"/>
                </a:solidFill>
              </a:rPr>
              <a:t>/TPX3/</a:t>
            </a:r>
            <a:r>
              <a:rPr lang="en-GB" sz="1600" dirty="0" err="1">
                <a:solidFill>
                  <a:srgbClr val="000000"/>
                </a:solidFill>
              </a:rPr>
              <a:t>localCONFIGS</a:t>
            </a:r>
            <a:r>
              <a:rPr lang="en-GB" sz="1600" dirty="0">
                <a:solidFill>
                  <a:srgbClr val="000000"/>
                </a:solidFill>
              </a:rPr>
              <a:t>/Module/ W0023_J09_dacs.txt      W0023_D06_trimdacs.txt</a:t>
            </a:r>
            <a:endParaRPr lang="en-GB" dirty="0"/>
          </a:p>
          <a:p>
            <a:r>
              <a:rPr lang="en-GB" dirty="0"/>
              <a:t>   </a:t>
            </a:r>
            <a:r>
              <a:rPr lang="en-GB" sz="1600" dirty="0"/>
              <a:t> root –l &lt;return&gt;  &gt; .L  </a:t>
            </a:r>
            <a:r>
              <a:rPr lang="en-GB" sz="1600" dirty="0" err="1"/>
              <a:t>MaskAndTrim.C</a:t>
            </a:r>
            <a:r>
              <a:rPr lang="en-GB" sz="1600" dirty="0"/>
              <a:t>++ &lt;return&gt; &gt; </a:t>
            </a:r>
            <a:r>
              <a:rPr lang="en-GB" sz="1600" dirty="0" err="1"/>
              <a:t>MaskAndTrim</a:t>
            </a:r>
            <a:r>
              <a:rPr lang="en-GB" sz="1600" dirty="0"/>
              <a:t> t &lt;return&gt; &gt; </a:t>
            </a:r>
            <a:r>
              <a:rPr lang="en-GB" sz="1600" dirty="0" err="1"/>
              <a:t>t</a:t>
            </a:r>
            <a:r>
              <a:rPr lang="en-GB" sz="1600" err="1"/>
              <a:t>.</a:t>
            </a:r>
            <a:r>
              <a:rPr lang="en-GB" sz="1600"/>
              <a:t>LoopM() </a:t>
            </a:r>
            <a:r>
              <a:rPr lang="en-GB" sz="1600" dirty="0"/>
              <a:t>&lt;return&gt; </a:t>
            </a:r>
          </a:p>
          <a:p>
            <a:endParaRPr lang="en-GB" sz="1600" dirty="0"/>
          </a:p>
          <a:p>
            <a:r>
              <a:rPr lang="en-GB" dirty="0"/>
              <a:t>  </a:t>
            </a:r>
            <a:r>
              <a:rPr lang="en-GB" dirty="0" err="1">
                <a:solidFill>
                  <a:srgbClr val="0066FF"/>
                </a:solidFill>
              </a:rPr>
              <a:t>rootCommands.mes</a:t>
            </a:r>
            <a:endParaRPr lang="en-GB" dirty="0">
              <a:solidFill>
                <a:srgbClr val="0066FF"/>
              </a:solidFill>
            </a:endParaRPr>
          </a:p>
          <a:p>
            <a:r>
              <a:rPr lang="en-GB" dirty="0"/>
              <a:t>   - open root file  root –l ../ROOT/filename</a:t>
            </a:r>
          </a:p>
          <a:p>
            <a:r>
              <a:rPr lang="en-GB" dirty="0"/>
              <a:t>   - one can browse the histograms </a:t>
            </a:r>
            <a:r>
              <a:rPr lang="en-GB" dirty="0" err="1"/>
              <a:t>TBrowser</a:t>
            </a:r>
            <a:r>
              <a:rPr lang="en-GB" dirty="0"/>
              <a:t> t</a:t>
            </a:r>
          </a:p>
          <a:p>
            <a:r>
              <a:rPr lang="en-GB" dirty="0"/>
              <a:t>   - or analyse the </a:t>
            </a:r>
            <a:r>
              <a:rPr lang="en-GB" dirty="0" err="1"/>
              <a:t>ntuple</a:t>
            </a:r>
            <a:r>
              <a:rPr lang="en-GB" dirty="0"/>
              <a:t> hits (use commands in file) and make selections</a:t>
            </a:r>
            <a:endParaRPr lang="en-GB" sz="1200" dirty="0"/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directory /software/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detailedSoftware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detailed software is kept but this needs updating to be useful for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monitoring  </a:t>
            </a:r>
            <a:endParaRPr lang="en-GB" dirty="0"/>
          </a:p>
          <a:p>
            <a:endParaRPr lang="en-GB" dirty="0"/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91415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9098722</TotalTime>
  <Pages>11</Pages>
  <Words>880</Words>
  <Application>Microsoft Macintosh PowerPoint</Application>
  <PresentationFormat>Widescreen</PresentationFormat>
  <Paragraphs>123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Monotype Sorts</vt:lpstr>
      <vt:lpstr>Times New Roman</vt:lpstr>
      <vt:lpstr>Verdana</vt:lpstr>
      <vt:lpstr>Wingdings</vt:lpstr>
      <vt:lpstr>Como</vt:lpstr>
      <vt:lpstr>  Software structure at Nikhef</vt:lpstr>
      <vt:lpstr>  Remote desktop and data taking</vt:lpstr>
      <vt:lpstr>  Levaard Slow controls</vt:lpstr>
      <vt:lpstr>  Software on elrits</vt:lpstr>
      <vt:lpstr>  Data and Software on arawana</vt:lpstr>
      <vt:lpstr>  Data and Software on arawana</vt:lpstr>
      <vt:lpstr>  Analysis/Monitoring Software on elrits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2496</cp:revision>
  <cp:lastPrinted>2002-02-06T08:01:21Z</cp:lastPrinted>
  <dcterms:created xsi:type="dcterms:W3CDTF">2020-03-07T12:22:56Z</dcterms:created>
  <dcterms:modified xsi:type="dcterms:W3CDTF">2021-06-09T14:45:29Z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