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543" r:id="rId2"/>
    <p:sldId id="573" r:id="rId3"/>
    <p:sldId id="577" r:id="rId4"/>
    <p:sldId id="579" r:id="rId5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0000"/>
    <a:srgbClr val="CCFFFF"/>
    <a:srgbClr val="FF6600"/>
    <a:srgbClr val="FFFF00"/>
    <a:srgbClr val="66FF33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2136" autoAdjust="0"/>
  </p:normalViewPr>
  <p:slideViewPr>
    <p:cSldViewPr>
      <p:cViewPr varScale="1">
        <p:scale>
          <a:sx n="93" d="100"/>
          <a:sy n="93" d="100"/>
        </p:scale>
        <p:origin x="216" y="50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Lepton Collider </a:t>
            </a:r>
            <a:r>
              <a:rPr lang="en-US" sz="1200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meeting May 2021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2529" y="2306472"/>
            <a:ext cx="3469942" cy="2057399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2895599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609600" y="248711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8077200" y="1219200"/>
            <a:ext cx="3606870" cy="38862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1371600" y="2743200"/>
            <a:ext cx="19050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038600" y="2362200"/>
            <a:ext cx="25146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781800" y="2514600"/>
            <a:ext cx="28194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7176" y="5638800"/>
            <a:ext cx="1089024" cy="6969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19200" y="5100935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Single chip    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71600" y="5562600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 2017                2018              2019                   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LCTPClogo_simple.wb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8614521" y="5638800"/>
            <a:ext cx="1291479" cy="738482"/>
          </a:xfrm>
          <a:prstGeom prst="rect">
            <a:avLst/>
          </a:prstGeom>
        </p:spPr>
      </p:pic>
      <p:pic>
        <p:nvPicPr>
          <p:cNvPr id="16" name="Picture 15" descr="bon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0200" y="304800"/>
            <a:ext cx="2489200" cy="9652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B field test of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concentrator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4857145" y="1516717"/>
            <a:ext cx="627941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magnet was powered with the help of Martin van Beuzekom. With Sander and Peter we took noise data at different field values.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points was 0.25 T. All 32 chips could be read out, but the colling of the concentrators with the ventilator was ciritical to get all chips in the readout.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final test was done at 1 T. There were no problems in the readout of the chips.</a:t>
            </a: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concluded that the concentrators work properly in a magnetic field. </a:t>
            </a: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0F52B-AF1D-A045-9B38-BE3329A37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762" y="1814398"/>
            <a:ext cx="4941168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6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3661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Remote desktop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data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taking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tests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398953-E754-5044-80BA-30A10FE1EBE5}"/>
              </a:ext>
            </a:extLst>
          </p:cNvPr>
          <p:cNvSpPr/>
          <p:nvPr/>
        </p:nvSpPr>
        <p:spPr bwMode="auto">
          <a:xfrm>
            <a:off x="2783632" y="177281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9E4F6-0448-E749-AAF0-7F652506472B}"/>
              </a:ext>
            </a:extLst>
          </p:cNvPr>
          <p:cNvSpPr/>
          <p:nvPr/>
        </p:nvSpPr>
        <p:spPr bwMode="auto">
          <a:xfrm>
            <a:off x="5807968" y="177281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DCF29-631C-EF42-9939-2789201DAD30}"/>
              </a:ext>
            </a:extLst>
          </p:cNvPr>
          <p:cNvSpPr/>
          <p:nvPr/>
        </p:nvSpPr>
        <p:spPr bwMode="auto">
          <a:xfrm>
            <a:off x="8976320" y="177281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1CF18-DFF2-AD47-BA4C-00FCDF3758D9}"/>
              </a:ext>
            </a:extLst>
          </p:cNvPr>
          <p:cNvSpPr/>
          <p:nvPr/>
        </p:nvSpPr>
        <p:spPr bwMode="auto">
          <a:xfrm>
            <a:off x="2783632" y="3976523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708DF4-51B1-1E41-A710-F5361E8D58F4}"/>
              </a:ext>
            </a:extLst>
          </p:cNvPr>
          <p:cNvSpPr/>
          <p:nvPr/>
        </p:nvSpPr>
        <p:spPr bwMode="auto">
          <a:xfrm>
            <a:off x="5879976" y="393305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519C8F-B4BD-CE46-9F25-FB62167DB0E4}"/>
              </a:ext>
            </a:extLst>
          </p:cNvPr>
          <p:cNvSpPr/>
          <p:nvPr/>
        </p:nvSpPr>
        <p:spPr bwMode="auto">
          <a:xfrm>
            <a:off x="8976320" y="3937894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B04D2-F6C8-DF40-B618-03EE6261EB1B}"/>
              </a:ext>
            </a:extLst>
          </p:cNvPr>
          <p:cNvSpPr txBox="1"/>
          <p:nvPr/>
        </p:nvSpPr>
        <p:spPr>
          <a:xfrm>
            <a:off x="2859382" y="202096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Levaard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60742D-5E17-5E49-AE42-BE64F88880B2}"/>
              </a:ext>
            </a:extLst>
          </p:cNvPr>
          <p:cNvSpPr txBox="1"/>
          <p:nvPr/>
        </p:nvSpPr>
        <p:spPr>
          <a:xfrm>
            <a:off x="5866326" y="2031231"/>
            <a:ext cx="174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50D7F1-E3FC-174D-AD05-A3F5A1D946A3}"/>
              </a:ext>
            </a:extLst>
          </p:cNvPr>
          <p:cNvSpPr txBox="1"/>
          <p:nvPr/>
        </p:nvSpPr>
        <p:spPr>
          <a:xfrm>
            <a:off x="8868308" y="1897377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telescope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3EF86-7BD0-1742-B8EE-70A6976AC52D}"/>
              </a:ext>
            </a:extLst>
          </p:cNvPr>
          <p:cNvSpPr/>
          <p:nvPr/>
        </p:nvSpPr>
        <p:spPr bwMode="auto">
          <a:xfrm>
            <a:off x="4498174" y="3212976"/>
            <a:ext cx="1093770" cy="42403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C34C3-5B84-E446-B185-ED5ABFD25AF8}"/>
              </a:ext>
            </a:extLst>
          </p:cNvPr>
          <p:cNvSpPr/>
          <p:nvPr/>
        </p:nvSpPr>
        <p:spPr>
          <a:xfrm>
            <a:off x="2760636" y="4077072"/>
            <a:ext cx="1535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PC-19-023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CC1F3-2993-4548-AE5D-448FE7DD0639}"/>
              </a:ext>
            </a:extLst>
          </p:cNvPr>
          <p:cNvSpPr/>
          <p:nvPr/>
        </p:nvSpPr>
        <p:spPr>
          <a:xfrm>
            <a:off x="4655840" y="3271105"/>
            <a:ext cx="780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C4D6CB-7C4F-1A4A-9D04-5A462422269B}"/>
              </a:ext>
            </a:extLst>
          </p:cNvPr>
          <p:cNvCxnSpPr/>
          <p:nvPr/>
        </p:nvCxnSpPr>
        <p:spPr bwMode="auto">
          <a:xfrm>
            <a:off x="3719736" y="2852936"/>
            <a:ext cx="1080120" cy="3600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94CBD5-0DDB-1449-A69B-7BBD91CD2E22}"/>
              </a:ext>
            </a:extLst>
          </p:cNvPr>
          <p:cNvCxnSpPr>
            <a:stCxn id="9" idx="2"/>
          </p:cNvCxnSpPr>
          <p:nvPr/>
        </p:nvCxnSpPr>
        <p:spPr bwMode="auto">
          <a:xfrm flipH="1">
            <a:off x="5235646" y="2852936"/>
            <a:ext cx="1364410" cy="3600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99485F-808E-4B42-ADBA-16AF6E283085}"/>
              </a:ext>
            </a:extLst>
          </p:cNvPr>
          <p:cNvCxnSpPr>
            <a:stCxn id="12" idx="0"/>
          </p:cNvCxnSpPr>
          <p:nvPr/>
        </p:nvCxnSpPr>
        <p:spPr bwMode="auto">
          <a:xfrm flipV="1">
            <a:off x="3575720" y="3645025"/>
            <a:ext cx="1224136" cy="3314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02C26D-37A0-A547-9322-A78C62295A35}"/>
              </a:ext>
            </a:extLst>
          </p:cNvPr>
          <p:cNvCxnSpPr>
            <a:stCxn id="13" idx="0"/>
            <a:endCxn id="5" idx="2"/>
          </p:cNvCxnSpPr>
          <p:nvPr/>
        </p:nvCxnSpPr>
        <p:spPr bwMode="auto">
          <a:xfrm flipH="1" flipV="1">
            <a:off x="5045059" y="3637012"/>
            <a:ext cx="1627005" cy="2960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DC4326-2A48-2145-A64D-1D26473B888A}"/>
              </a:ext>
            </a:extLst>
          </p:cNvPr>
          <p:cNvCxnSpPr>
            <a:stCxn id="11" idx="2"/>
            <a:endCxn id="14" idx="0"/>
          </p:cNvCxnSpPr>
          <p:nvPr/>
        </p:nvCxnSpPr>
        <p:spPr bwMode="auto">
          <a:xfrm>
            <a:off x="9768408" y="2852936"/>
            <a:ext cx="0" cy="10849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BFB2A9F-ABBA-3F4B-BF59-1E59E1C43866}"/>
              </a:ext>
            </a:extLst>
          </p:cNvPr>
          <p:cNvSpPr txBox="1"/>
          <p:nvPr/>
        </p:nvSpPr>
        <p:spPr>
          <a:xfrm>
            <a:off x="406508" y="4161274"/>
            <a:ext cx="2305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 room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emote hut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2E125A-8F29-AA42-9056-B10F88572A5E}"/>
              </a:ext>
            </a:extLst>
          </p:cNvPr>
          <p:cNvSpPr/>
          <p:nvPr/>
        </p:nvSpPr>
        <p:spPr>
          <a:xfrm>
            <a:off x="267336" y="1877923"/>
            <a:ext cx="2408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hall 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outside magnet</a:t>
            </a:r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948B3F-D5E4-574D-9FA7-3603CFA01607}"/>
              </a:ext>
            </a:extLst>
          </p:cNvPr>
          <p:cNvSpPr txBox="1"/>
          <p:nvPr/>
        </p:nvSpPr>
        <p:spPr>
          <a:xfrm>
            <a:off x="2351584" y="105273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SLOW CONTROLS</a:t>
            </a: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447569-2DDC-A543-8B75-82A012ADA259}"/>
              </a:ext>
            </a:extLst>
          </p:cNvPr>
          <p:cNvSpPr/>
          <p:nvPr/>
        </p:nvSpPr>
        <p:spPr>
          <a:xfrm>
            <a:off x="5807968" y="1052736"/>
            <a:ext cx="1500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TPX3</a:t>
            </a: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FB90E8-B5B1-914E-AF2B-F3E3B000F818}"/>
              </a:ext>
            </a:extLst>
          </p:cNvPr>
          <p:cNvSpPr/>
          <p:nvPr/>
        </p:nvSpPr>
        <p:spPr>
          <a:xfrm>
            <a:off x="9106887" y="1052736"/>
            <a:ext cx="1183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Si </a:t>
            </a:r>
          </a:p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5102CB-71FF-374C-8623-A55404A8C7E7}"/>
              </a:ext>
            </a:extLst>
          </p:cNvPr>
          <p:cNvSpPr/>
          <p:nvPr/>
        </p:nvSpPr>
        <p:spPr>
          <a:xfrm>
            <a:off x="2858578" y="4580110"/>
            <a:ext cx="1329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99A298-9616-F243-B7F1-24EE31F4AFB3}"/>
              </a:ext>
            </a:extLst>
          </p:cNvPr>
          <p:cNvSpPr/>
          <p:nvPr/>
        </p:nvSpPr>
        <p:spPr>
          <a:xfrm>
            <a:off x="6230155" y="4515217"/>
            <a:ext cx="873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2CD14-FC44-6141-A2AC-D7094E37FB0D}"/>
              </a:ext>
            </a:extLst>
          </p:cNvPr>
          <p:cNvSpPr/>
          <p:nvPr/>
        </p:nvSpPr>
        <p:spPr>
          <a:xfrm>
            <a:off x="6118994" y="4047455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Elrits</a:t>
            </a:r>
            <a:endParaRPr lang="en-NL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3C067F-3094-AB42-B6C8-7EE4BC935578}"/>
              </a:ext>
            </a:extLst>
          </p:cNvPr>
          <p:cNvSpPr txBox="1"/>
          <p:nvPr/>
        </p:nvSpPr>
        <p:spPr>
          <a:xfrm>
            <a:off x="1962365" y="5288340"/>
            <a:ext cx="3298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HV, Gas, stager and 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 control (tunnel to arawana)</a:t>
            </a:r>
          </a:p>
          <a:p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DF46CA-548D-1947-93C3-9CA41C3D6163}"/>
              </a:ext>
            </a:extLst>
          </p:cNvPr>
          <p:cNvSpPr/>
          <p:nvPr/>
        </p:nvSpPr>
        <p:spPr>
          <a:xfrm>
            <a:off x="5680364" y="5208833"/>
            <a:ext cx="2863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SPDR controls (2)</a:t>
            </a:r>
          </a:p>
          <a:p>
            <a:pPr lvl="0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running</a:t>
            </a:r>
          </a:p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oot file production </a:t>
            </a:r>
          </a:p>
          <a:p>
            <a:pPr lvl="0"/>
            <a:endParaRPr lang="en-NL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F14F994-3EA3-514C-8239-58CACEAD6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67" y="4007050"/>
            <a:ext cx="1341501" cy="100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5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Packing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of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equipment 5 &amp; 12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June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14C881-4C98-EA44-805A-D8B6A69D41DE}"/>
              </a:ext>
            </a:extLst>
          </p:cNvPr>
          <p:cNvSpPr/>
          <p:nvPr/>
        </p:nvSpPr>
        <p:spPr>
          <a:xfrm>
            <a:off x="1559496" y="1196752"/>
            <a:ext cx="10009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equipment including detector, cables and computers are packed, assembled in boxes and wrapped in protective plastic.</a:t>
            </a: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spares and tools are packed. Elrits and arawana are still connected to the network and running and not yet packed.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D65F05-4DBD-FC49-96D9-34A3E836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7768" y="3449624"/>
            <a:ext cx="2880320" cy="216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84826-D64A-6949-911A-3853D5628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351" y="3429000"/>
            <a:ext cx="2880319" cy="21602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1B845B-CB46-894A-B81C-9E6E1FB1876E}"/>
              </a:ext>
            </a:extLst>
          </p:cNvPr>
          <p:cNvSpPr/>
          <p:nvPr/>
        </p:nvSpPr>
        <p:spPr>
          <a:xfrm>
            <a:off x="7360029" y="3789040"/>
            <a:ext cx="4208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loading of the car (station wagen) will be done on 12 June. </a:t>
            </a:r>
          </a:p>
          <a:p>
            <a:r>
              <a:rPr lang="en-NL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 to take with us the cooling (concentrator).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694878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9097293</TotalTime>
  <Pages>11</Pages>
  <Words>246</Words>
  <Application>Microsoft Macintosh PowerPoint</Application>
  <PresentationFormat>Widescreen</PresentationFormat>
  <Paragraphs>39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Monotype Sorts</vt:lpstr>
      <vt:lpstr>Times New Roman</vt:lpstr>
      <vt:lpstr>Verdana</vt:lpstr>
      <vt:lpstr>Wingdings</vt:lpstr>
      <vt:lpstr>Como</vt:lpstr>
      <vt:lpstr>Pixel TPC</vt:lpstr>
      <vt:lpstr>  B field test of the concentrator</vt:lpstr>
      <vt:lpstr>  Remote desktop and data taking tests</vt:lpstr>
      <vt:lpstr>Packing of the equipment 5 &amp; 12 June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Microsoft Office User</cp:lastModifiedBy>
  <cp:revision>2471</cp:revision>
  <cp:lastPrinted>2002-02-06T08:01:21Z</cp:lastPrinted>
  <dcterms:created xsi:type="dcterms:W3CDTF">2020-03-07T12:22:56Z</dcterms:created>
  <dcterms:modified xsi:type="dcterms:W3CDTF">2021-06-08T10:20:28Z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