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543" r:id="rId2"/>
    <p:sldId id="573" r:id="rId3"/>
    <p:sldId id="574" r:id="rId4"/>
    <p:sldId id="575" r:id="rId5"/>
    <p:sldId id="576" r:id="rId6"/>
    <p:sldId id="577" r:id="rId7"/>
    <p:sldId id="578" r:id="rId8"/>
    <p:sldId id="579" r:id="rId9"/>
  </p:sldIdLst>
  <p:sldSz cx="12192000" cy="6858000"/>
  <p:notesSz cx="7023100" cy="93091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5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FF"/>
    <a:srgbClr val="FF0000"/>
    <a:srgbClr val="CCFFFF"/>
    <a:srgbClr val="FF6600"/>
    <a:srgbClr val="FFFF00"/>
    <a:srgbClr val="66FF33"/>
    <a:srgbClr val="80808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 autoAdjust="0"/>
    <p:restoredTop sz="92136" autoAdjust="0"/>
  </p:normalViewPr>
  <p:slideViewPr>
    <p:cSldViewPr>
      <p:cViewPr varScale="1">
        <p:scale>
          <a:sx n="93" d="100"/>
          <a:sy n="93" d="100"/>
        </p:scale>
        <p:origin x="216" y="504"/>
      </p:cViewPr>
      <p:guideLst>
        <p:guide orient="horz" pos="3552"/>
        <p:guide pos="3840"/>
      </p:guideLst>
    </p:cSldViewPr>
  </p:slideViewPr>
  <p:outlineViewPr>
    <p:cViewPr>
      <p:scale>
        <a:sx n="25" d="100"/>
        <a:sy n="25" d="100"/>
      </p:scale>
      <p:origin x="0" y="-5938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-70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30213" y="703263"/>
            <a:ext cx="6183312" cy="3479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22775"/>
            <a:ext cx="5151437" cy="4187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4845" tIns="46622" rIns="94845" bIns="466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0"/>
            <a:r>
              <a:rPr lang="en-GB" noProof="0"/>
              <a:t>Second level</a:t>
            </a:r>
          </a:p>
          <a:p>
            <a:pPr lvl="0"/>
            <a:r>
              <a:rPr lang="en-GB" noProof="0"/>
              <a:t>Third level</a:t>
            </a:r>
          </a:p>
          <a:p>
            <a:pPr lvl="0"/>
            <a:r>
              <a:rPr lang="en-GB" noProof="0"/>
              <a:t>Fourth level</a:t>
            </a:r>
          </a:p>
          <a:p>
            <a:pPr lvl="0"/>
            <a:r>
              <a:rPr lang="en-GB" noProof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0213" y="703263"/>
            <a:ext cx="6183312" cy="34798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91171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7480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4623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6133" y="457200"/>
            <a:ext cx="2726267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3" y="457200"/>
            <a:ext cx="79756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7275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7" y="457200"/>
            <a:ext cx="10363200" cy="8001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1726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Tx/>
              <a:buBlip>
                <a:blip r:embed="rId2"/>
              </a:buBlip>
              <a:defRPr/>
            </a:lvl1pPr>
            <a:lvl2pPr marL="742950" indent="-28575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2012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3294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2823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0919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959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7247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059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200"/>
            </a:lvl1pPr>
            <a:lvl2pPr marL="7429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2800"/>
            </a:lvl2pPr>
            <a:lvl3pPr marL="12573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400"/>
            </a:lvl3pPr>
            <a:lvl4pPr marL="17145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4pPr>
            <a:lvl5pPr marL="21717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2045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48267" y="457200"/>
            <a:ext cx="10363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333" y="1657350"/>
            <a:ext cx="10905067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 </a:t>
            </a:r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4343400" y="6305550"/>
            <a:ext cx="3962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altLang="en-US" sz="1200" dirty="0">
                <a:solidFill>
                  <a:schemeClr val="tx1"/>
                </a:solidFill>
                <a:latin typeface="Verdana"/>
                <a:cs typeface="Verdana"/>
              </a:rPr>
              <a:t>Peter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lang="en-GB" altLang="en-US" sz="1200" baseline="0" dirty="0" err="1">
                <a:solidFill>
                  <a:schemeClr val="tx1"/>
                </a:solidFill>
                <a:latin typeface="Verdana"/>
                <a:cs typeface="Verdana"/>
              </a:rPr>
              <a:t>Kluit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 (</a:t>
            </a:r>
            <a:r>
              <a:rPr lang="en-GB" altLang="en-US" sz="1200" baseline="0" dirty="0" err="1">
                <a:solidFill>
                  <a:schemeClr val="tx1"/>
                </a:solidFill>
                <a:latin typeface="Verdana"/>
                <a:cs typeface="Verdana"/>
              </a:rPr>
              <a:t>Nikhef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)</a:t>
            </a:r>
            <a:endParaRPr lang="en-GB" altLang="en-US" sz="12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8940800" y="622935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GB" altLang="en-US" sz="800">
                <a:solidFill>
                  <a:schemeClr val="bg2"/>
                </a:solidFill>
              </a:rPr>
              <a:t> </a:t>
            </a:r>
            <a:fld id="{50F9948D-FA28-478D-A82E-F93DDFBE36D5}" type="slidenum">
              <a:rPr lang="en-GB" altLang="en-US" sz="800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GB" altLang="en-US" sz="800">
              <a:solidFill>
                <a:schemeClr val="bg2"/>
              </a:solidFill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533400" y="6460282"/>
            <a:ext cx="4906061" cy="24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Lepton Collider </a:t>
            </a:r>
            <a:r>
              <a:rPr lang="en-US" sz="1200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meeting May 2021</a:t>
            </a:r>
            <a:endParaRPr lang="en-GB" altLang="en-US" sz="900" dirty="0">
              <a:latin typeface="Verdana"/>
              <a:cs typeface="Verdan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Monotype Sorts"/>
        <a:buChar char="u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Monotype Sorts"/>
        <a:buChar char="l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n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/>
        <a:buChar char="u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l"/>
        <a:defRPr sz="1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932529" y="2306472"/>
            <a:ext cx="3469942" cy="2057399"/>
          </a:xfrm>
          <a:prstGeom prst="rect">
            <a:avLst/>
          </a:prstGeom>
        </p:spPr>
      </p:pic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311798" y="291480"/>
            <a:ext cx="5208042" cy="1080120"/>
          </a:xfrm>
        </p:spPr>
        <p:txBody>
          <a:bodyPr anchor="ctr"/>
          <a:lstStyle/>
          <a:p>
            <a:r>
              <a:rPr lang="en-GB" altLang="en-US" sz="4000" b="0" dirty="0">
                <a:latin typeface="Verdana"/>
                <a:cs typeface="Verdana"/>
              </a:rPr>
              <a:t>Pixel TPC</a:t>
            </a: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t="5901" r="5202" b="18501"/>
          <a:stretch>
            <a:fillRect/>
          </a:stretch>
        </p:blipFill>
        <p:spPr bwMode="auto">
          <a:xfrm flipH="1">
            <a:off x="2895599" y="2298086"/>
            <a:ext cx="2191053" cy="2426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44">
            <a:extLst>
              <a:ext uri="{FF2B5EF4-FFF2-40B4-BE49-F238E27FC236}">
                <a16:creationId xmlns:a16="http://schemas.microsoft.com/office/drawing/2014/main" id="{CDEDC3A7-1097-49CA-8924-8BB5F0DD655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55828"/>
          <a:stretch>
            <a:fillRect/>
          </a:stretch>
        </p:blipFill>
        <p:spPr>
          <a:xfrm>
            <a:off x="609600" y="2487110"/>
            <a:ext cx="1401882" cy="1780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TPC-Pixel-ComAcceptanceZoom.gif"/>
          <p:cNvPicPr>
            <a:picLocks noChangeAspect="1"/>
          </p:cNvPicPr>
          <p:nvPr/>
        </p:nvPicPr>
        <p:blipFill>
          <a:blip r:embed="rId6"/>
          <a:srcRect r="9979"/>
          <a:stretch>
            <a:fillRect/>
          </a:stretch>
        </p:blipFill>
        <p:spPr>
          <a:xfrm>
            <a:off x="8077200" y="1219200"/>
            <a:ext cx="3606870" cy="388620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 flipV="1">
            <a:off x="1371600" y="2743200"/>
            <a:ext cx="1905000" cy="533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4038600" y="2362200"/>
            <a:ext cx="2514600" cy="381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6781800" y="2514600"/>
            <a:ext cx="2819400" cy="762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5" name="Picture 24" descr="ildlogoTransparan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7176" y="5638800"/>
            <a:ext cx="1089024" cy="69697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219200" y="5100935"/>
            <a:ext cx="975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Single chip         Quad             Module                  TPC plane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71600" y="5562600"/>
            <a:ext cx="975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/>
                <a:cs typeface="Verdana"/>
              </a:rPr>
              <a:t> 2017                2018              2019                   </a:t>
            </a: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404814"/>
            <a:ext cx="22320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LCTPClogo_simple.wb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 flipH="1" flipV="1">
            <a:off x="8614521" y="5638800"/>
            <a:ext cx="1291479" cy="738482"/>
          </a:xfrm>
          <a:prstGeom prst="rect">
            <a:avLst/>
          </a:prstGeom>
        </p:spPr>
      </p:pic>
      <p:pic>
        <p:nvPicPr>
          <p:cNvPr id="16" name="Picture 15" descr="bonn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20200" y="304800"/>
            <a:ext cx="2489200" cy="96520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88640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New Gas envelop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114B06-8FF6-6A46-930D-068F7058A4D7}"/>
              </a:ext>
            </a:extLst>
          </p:cNvPr>
          <p:cNvSpPr txBox="1"/>
          <p:nvPr/>
        </p:nvSpPr>
        <p:spPr>
          <a:xfrm>
            <a:off x="4727848" y="1428452"/>
            <a:ext cx="733247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Here the 32 chip module in the new gas envelop 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entrance windows are 50 microns capton</a:t>
            </a: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leak rate T2K is 1.3 ml/min: slightly better than the old box (2.5 ml/min).</a:t>
            </a: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O2 level plateaus at 2 per mille. A bit higher than the old box. </a:t>
            </a: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Sr is mounted on the stager </a:t>
            </a: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allows to compare the Sr data taken 13 May with the old envelop with the new envelop</a:t>
            </a: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Runs 1831 V grid -340 V and 1832 at -346 V were </a:t>
            </a:r>
          </a:p>
          <a:p>
            <a:r>
              <a:rPr lang="en-GB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en-NL" sz="2000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 of 7 mm steps</a:t>
            </a:r>
          </a:p>
          <a:p>
            <a:endParaRPr lang="en-NL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NL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NL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EDFF70-F716-774A-937A-C9B5299A78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2367" y="1696448"/>
            <a:ext cx="5376597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16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1C80E2-5B8B-BA41-8A3F-4E58B730D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8611" y="874857"/>
            <a:ext cx="4164860" cy="6102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88640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New Gas envelop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114B06-8FF6-6A46-930D-068F7058A4D7}"/>
              </a:ext>
            </a:extLst>
          </p:cNvPr>
          <p:cNvSpPr txBox="1"/>
          <p:nvPr/>
        </p:nvSpPr>
        <p:spPr>
          <a:xfrm>
            <a:off x="1936670" y="1181707"/>
            <a:ext cx="32341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Old gas box</a:t>
            </a: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NL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NL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675149-6A70-CB45-B3D3-98AC0F3EA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90616" y="874857"/>
            <a:ext cx="4164862" cy="61020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A93197F-6ACE-9A4E-8326-E562C22D1AFE}"/>
              </a:ext>
            </a:extLst>
          </p:cNvPr>
          <p:cNvSpPr/>
          <p:nvPr/>
        </p:nvSpPr>
        <p:spPr>
          <a:xfrm>
            <a:off x="8090763" y="1167135"/>
            <a:ext cx="21645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 gas box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11FD80-AA14-4E45-9076-72D122185E4D}"/>
              </a:ext>
            </a:extLst>
          </p:cNvPr>
          <p:cNvSpPr/>
          <p:nvPr/>
        </p:nvSpPr>
        <p:spPr>
          <a:xfrm>
            <a:off x="4799856" y="5793488"/>
            <a:ext cx="36770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Concentrator 0 chip nr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9FF9D2-C39D-8441-B299-9C314D803560}"/>
              </a:ext>
            </a:extLst>
          </p:cNvPr>
          <p:cNvSpPr/>
          <p:nvPr/>
        </p:nvSpPr>
        <p:spPr>
          <a:xfrm rot="16200000">
            <a:off x="5271606" y="3198168"/>
            <a:ext cx="16487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 ToT</a:t>
            </a:r>
          </a:p>
        </p:txBody>
      </p:sp>
    </p:spTree>
    <p:extLst>
      <p:ext uri="{BB962C8B-B14F-4D97-AF65-F5344CB8AC3E}">
        <p14:creationId xmlns:p14="http://schemas.microsoft.com/office/powerpoint/2010/main" val="1162012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88640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New Gas envelop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114B06-8FF6-6A46-930D-068F7058A4D7}"/>
              </a:ext>
            </a:extLst>
          </p:cNvPr>
          <p:cNvSpPr txBox="1"/>
          <p:nvPr/>
        </p:nvSpPr>
        <p:spPr>
          <a:xfrm>
            <a:off x="1936670" y="1181707"/>
            <a:ext cx="32341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Old gas box</a:t>
            </a:r>
          </a:p>
          <a:p>
            <a:endParaRPr lang="en-NL" sz="20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NL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NL" sz="1800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93197F-6ACE-9A4E-8326-E562C22D1AFE}"/>
              </a:ext>
            </a:extLst>
          </p:cNvPr>
          <p:cNvSpPr/>
          <p:nvPr/>
        </p:nvSpPr>
        <p:spPr>
          <a:xfrm>
            <a:off x="8090763" y="1167135"/>
            <a:ext cx="21645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 gas box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11FD80-AA14-4E45-9076-72D122185E4D}"/>
              </a:ext>
            </a:extLst>
          </p:cNvPr>
          <p:cNvSpPr/>
          <p:nvPr/>
        </p:nvSpPr>
        <p:spPr>
          <a:xfrm>
            <a:off x="4799856" y="5793488"/>
            <a:ext cx="36770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Concentrator 1 chip nr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9FF9D2-C39D-8441-B299-9C314D803560}"/>
              </a:ext>
            </a:extLst>
          </p:cNvPr>
          <p:cNvSpPr/>
          <p:nvPr/>
        </p:nvSpPr>
        <p:spPr>
          <a:xfrm rot="16200000">
            <a:off x="5271606" y="3198168"/>
            <a:ext cx="16487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 ToT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F5B03E-0A94-B240-8045-89844FDA8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6581" y="732236"/>
            <a:ext cx="4164862" cy="61020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3CE186-59C2-714B-A07B-63F902BF7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5872" y="775933"/>
            <a:ext cx="4105213" cy="601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45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88640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Mock up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preparations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15 May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EF43F07-FBCA-0F4A-92F3-E5C111538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867" y="2556284"/>
            <a:ext cx="3755909" cy="28169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B69C103-DEB1-D246-88A1-35CEB411A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584" y="2736304"/>
            <a:ext cx="3419872" cy="25649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8FBC17-A1E6-B446-8293-38A8EDED4D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2376264"/>
            <a:ext cx="4091947" cy="306896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714C881-4C98-EA44-805A-D8B6A69D41DE}"/>
              </a:ext>
            </a:extLst>
          </p:cNvPr>
          <p:cNvSpPr/>
          <p:nvPr/>
        </p:nvSpPr>
        <p:spPr>
          <a:xfrm>
            <a:off x="1055440" y="1251719"/>
            <a:ext cx="1080411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Most of the equipment from the laser set up is now moved to H039</a:t>
            </a:r>
          </a:p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computers levaard, arawana, cooling, power suplies, NIM crates</a:t>
            </a:r>
          </a:p>
          <a:p>
            <a:endParaRPr lang="en-NL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517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88640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Mock up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preparations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22-23 May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14C881-4C98-EA44-805A-D8B6A69D41DE}"/>
              </a:ext>
            </a:extLst>
          </p:cNvPr>
          <p:cNvSpPr/>
          <p:nvPr/>
        </p:nvSpPr>
        <p:spPr>
          <a:xfrm>
            <a:off x="1098224" y="1129968"/>
            <a:ext cx="1044388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detector is connected with 8 m long cables and mounted. </a:t>
            </a:r>
          </a:p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detector cooling is installed and works; HV is connected.</a:t>
            </a:r>
          </a:p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SPDR systems are powered and connected and the chips can </a:t>
            </a:r>
          </a:p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 read out.</a:t>
            </a:r>
          </a:p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F5374B-448A-8E44-8F64-1328CAEB5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3123927"/>
            <a:ext cx="3575116" cy="2681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3ED971-3DC4-6846-9634-6680F4877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3182144"/>
            <a:ext cx="3497493" cy="26231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783257-B5A8-2F4B-8A59-535A10ED9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3182144"/>
            <a:ext cx="3497493" cy="262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55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88640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Mock up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preparations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25-27 May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14C881-4C98-EA44-805A-D8B6A69D41DE}"/>
              </a:ext>
            </a:extLst>
          </p:cNvPr>
          <p:cNvSpPr/>
          <p:nvPr/>
        </p:nvSpPr>
        <p:spPr>
          <a:xfrm>
            <a:off x="1068314" y="1371540"/>
            <a:ext cx="967829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gas system also works. And we have taken succesfully data with a Sr 90 source.</a:t>
            </a:r>
          </a:p>
          <a:p>
            <a:endParaRPr lang="en-NL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SPDR still have to be put in boxes and the cooling ventilator is now adhoc put near the concentrator.</a:t>
            </a:r>
          </a:p>
          <a:p>
            <a:endParaRPr lang="en-NL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Levaard and arawana computers are connected to Gbit ethernet switch. Run control from levaard (to tunnel to the DAQ computer arawana) works. External hard disks 6 TB are ordered.</a:t>
            </a:r>
          </a:p>
          <a:p>
            <a:endParaRPr lang="en-NL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566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88640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Mock up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preparations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29 May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14C881-4C98-EA44-805A-D8B6A69D41DE}"/>
              </a:ext>
            </a:extLst>
          </p:cNvPr>
          <p:cNvSpPr/>
          <p:nvPr/>
        </p:nvSpPr>
        <p:spPr>
          <a:xfrm>
            <a:off x="6479526" y="1772816"/>
            <a:ext cx="52986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Remote desktop control (2 computers) and logging of the stage positions was tested on Saturday. </a:t>
            </a:r>
          </a:p>
          <a:p>
            <a:endParaRPr lang="en-NL" dirty="0"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NL" dirty="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Next week we will then also switch on the magnetic field to check the operation of the concentrators.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C49EE8-FB08-ED45-BAC5-DA161FEEC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94" y="1480594"/>
            <a:ext cx="5478194" cy="410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694878"/>
      </p:ext>
    </p:extLst>
  </p:cSld>
  <p:clrMapOvr>
    <a:masterClrMapping/>
  </p:clrMapOvr>
</p:sld>
</file>

<file path=ppt/theme/theme1.xml><?xml version="1.0" encoding="utf-8"?>
<a:theme xmlns:a="http://schemas.openxmlformats.org/drawingml/2006/main" name="Como">
  <a:themeElements>
    <a:clrScheme name="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m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m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9097220</TotalTime>
  <Pages>11</Pages>
  <Words>351</Words>
  <Application>Microsoft Macintosh PowerPoint</Application>
  <PresentationFormat>Widescreen</PresentationFormat>
  <Paragraphs>48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Monotype Sorts</vt:lpstr>
      <vt:lpstr>Times New Roman</vt:lpstr>
      <vt:lpstr>Verdana</vt:lpstr>
      <vt:lpstr>Wingdings</vt:lpstr>
      <vt:lpstr>Como</vt:lpstr>
      <vt:lpstr>Pixel TPC</vt:lpstr>
      <vt:lpstr>  New Gas envelop</vt:lpstr>
      <vt:lpstr>  New Gas envelop</vt:lpstr>
      <vt:lpstr>  New Gas envelop</vt:lpstr>
      <vt:lpstr>  Mock up preparations 15 May</vt:lpstr>
      <vt:lpstr>  Mock up preparations 22-23 May</vt:lpstr>
      <vt:lpstr>  Mock up preparations 25-27 May</vt:lpstr>
      <vt:lpstr>  Mock up preparations 29 May</vt:lpstr>
    </vt:vector>
  </TitlesOfParts>
  <Manager/>
  <Company>NIKHEF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ILC Lepton Collider</dc:title>
  <dc:subject/>
  <dc:creator>Peter Kluit </dc:creator>
  <cp:keywords/>
  <dc:description/>
  <cp:lastModifiedBy>Microsoft Office User</cp:lastModifiedBy>
  <cp:revision>2459</cp:revision>
  <cp:lastPrinted>2002-02-06T08:01:21Z</cp:lastPrinted>
  <dcterms:created xsi:type="dcterms:W3CDTF">2020-03-07T12:22:56Z</dcterms:created>
  <dcterms:modified xsi:type="dcterms:W3CDTF">2021-05-29T12:08:25Z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F.Hartjes@nikhef.nl</vt:lpwstr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\\Nikhefh\CT www\pub\techphys\diamond</vt:lpwstr>
  </property>
</Properties>
</file>