
<file path=[Content_Types].xml><?xml version="1.0" encoding="utf-8"?>
<Types xmlns="http://schemas.openxmlformats.org/package/2006/content-types">
  <Default Extension="emf" ContentType="image/x-emf"/>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1"/>
  </p:notesMasterIdLst>
  <p:handoutMasterIdLst>
    <p:handoutMasterId r:id="rId12"/>
  </p:handoutMasterIdLst>
  <p:sldIdLst>
    <p:sldId id="543" r:id="rId2"/>
    <p:sldId id="572" r:id="rId3"/>
    <p:sldId id="573" r:id="rId4"/>
    <p:sldId id="574" r:id="rId5"/>
    <p:sldId id="575" r:id="rId6"/>
    <p:sldId id="576" r:id="rId7"/>
    <p:sldId id="577" r:id="rId8"/>
    <p:sldId id="578" r:id="rId9"/>
    <p:sldId id="579" r:id="rId10"/>
  </p:sldIdLst>
  <p:sldSz cx="12192000" cy="6858000"/>
  <p:notesSz cx="7023100" cy="9309100"/>
  <p:kinsoku lang="ja-JP" invalStChars="、。，．・：；？！゛゜ヽヾゝゞ々ー’”）〕］｝〉》」』】°‰′″℃￠％ぁぃぅぇぉっゃゅょゎァィゥェォッャュョヮヵヶ!%),.:;?]}｡｣､･ｧｨｩｪｫｬｭｮｯｰﾞﾟ" invalEndChars="‘“（〔［｛〈《「『【￥＄$([\{｢￡"/>
  <p:defaultTex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355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FF"/>
    <a:srgbClr val="FF0000"/>
    <a:srgbClr val="CCFFFF"/>
    <a:srgbClr val="FF6600"/>
    <a:srgbClr val="FFFF00"/>
    <a:srgbClr val="66FF33"/>
    <a:srgbClr val="80808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92125" autoAdjust="0"/>
  </p:normalViewPr>
  <p:slideViewPr>
    <p:cSldViewPr>
      <p:cViewPr varScale="1">
        <p:scale>
          <a:sx n="93" d="100"/>
          <a:sy n="93" d="100"/>
        </p:scale>
        <p:origin x="216" y="504"/>
      </p:cViewPr>
      <p:guideLst>
        <p:guide orient="horz" pos="3552"/>
        <p:guide pos="3840"/>
      </p:guideLst>
    </p:cSldViewPr>
  </p:slideViewPr>
  <p:outlineViewPr>
    <p:cViewPr>
      <p:scale>
        <a:sx n="25" d="100"/>
        <a:sy n="25" d="100"/>
      </p:scale>
      <p:origin x="0" y="-5938"/>
    </p:cViewPr>
  </p:outlineViewPr>
  <p:notesTextViewPr>
    <p:cViewPr>
      <p:scale>
        <a:sx n="50" d="100"/>
        <a:sy n="50" d="100"/>
      </p:scale>
      <p:origin x="0" y="0"/>
    </p:cViewPr>
  </p:notesTextViewPr>
  <p:sorterViewPr>
    <p:cViewPr>
      <p:scale>
        <a:sx n="100" d="100"/>
        <a:sy n="100" d="100"/>
      </p:scale>
      <p:origin x="0" y="-70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430213" y="703263"/>
            <a:ext cx="6183312" cy="34798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35038" y="4422775"/>
            <a:ext cx="5151437" cy="4187825"/>
          </a:xfrm>
          <a:prstGeom prst="rect">
            <a:avLst/>
          </a:prstGeom>
          <a:noFill/>
          <a:ln w="12700">
            <a:noFill/>
            <a:miter lim="800000"/>
            <a:headEnd/>
            <a:tailEnd/>
          </a:ln>
          <a:effectLst/>
        </p:spPr>
        <p:txBody>
          <a:bodyPr vert="horz" wrap="square" lIns="94845" tIns="46622" rIns="94845" bIns="46622" numCol="1" anchor="t" anchorCtr="0" compatLnSpc="1">
            <a:prstTxWarp prst="textNoShape">
              <a:avLst/>
            </a:prstTxWarp>
          </a:bodyPr>
          <a:lstStyle/>
          <a:p>
            <a:pPr lvl="0"/>
            <a:r>
              <a:rPr lang="en-GB" noProof="0"/>
              <a:t>Click to edit Master text styles</a:t>
            </a:r>
          </a:p>
          <a:p>
            <a:pPr lvl="0"/>
            <a:r>
              <a:rPr lang="en-GB" noProof="0"/>
              <a:t>Second level</a:t>
            </a:r>
          </a:p>
          <a:p>
            <a:pPr lvl="0"/>
            <a:r>
              <a:rPr lang="en-GB" noProof="0"/>
              <a:t>Third level</a:t>
            </a:r>
          </a:p>
          <a:p>
            <a:pPr lvl="0"/>
            <a:r>
              <a:rPr lang="en-GB" noProof="0"/>
              <a:t>Fourth level</a:t>
            </a:r>
          </a:p>
          <a:p>
            <a:pPr lvl="0"/>
            <a:r>
              <a:rPr lang="en-GB"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91171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17480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4623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6133" y="457200"/>
            <a:ext cx="2726267"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7333" y="457200"/>
            <a:ext cx="79756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7275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8267" y="457200"/>
            <a:ext cx="10363200" cy="800100"/>
          </a:xfrm>
        </p:spPr>
        <p:txBody>
          <a:bodyPr/>
          <a:lstStyle/>
          <a:p>
            <a:r>
              <a:rPr lang="en-US"/>
              <a:t>Click to edit Master title style</a:t>
            </a:r>
          </a:p>
        </p:txBody>
      </p:sp>
      <p:sp>
        <p:nvSpPr>
          <p:cNvPr id="3" name="Text Placeholder 2"/>
          <p:cNvSpPr>
            <a:spLocks noGrp="1"/>
          </p:cNvSpPr>
          <p:nvPr>
            <p:ph type="body" sz="half" idx="1"/>
          </p:nvPr>
        </p:nvSpPr>
        <p:spPr>
          <a:xfrm>
            <a:off x="677334" y="1657350"/>
            <a:ext cx="5350933" cy="3371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1467" y="1657350"/>
            <a:ext cx="5350933" cy="3371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1726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FontTx/>
              <a:buBlip>
                <a:blip r:embed="rId2"/>
              </a:buBlip>
              <a:defRPr/>
            </a:lvl1pPr>
            <a:lvl2pPr marL="742950" indent="-28575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2012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73294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2672823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1657350"/>
            <a:ext cx="5350933" cy="337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1467" y="1657350"/>
            <a:ext cx="5350933" cy="337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0919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9594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0"/>
            </a:lvl1pPr>
          </a:lstStyle>
          <a:p>
            <a:r>
              <a:rPr lang="en-US" dirty="0"/>
              <a:t>Click to edit Master title style</a:t>
            </a:r>
          </a:p>
        </p:txBody>
      </p:sp>
    </p:spTree>
    <p:extLst>
      <p:ext uri="{BB962C8B-B14F-4D97-AF65-F5344CB8AC3E}">
        <p14:creationId xmlns:p14="http://schemas.microsoft.com/office/powerpoint/2010/main" val="2577247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1059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marL="342900" indent="-342900">
              <a:buFont typeface="Wingdings" panose="05000000000000000000" pitchFamily="2" charset="2"/>
              <a:buChar char="§"/>
              <a:defRPr sz="3200"/>
            </a:lvl1pPr>
            <a:lvl2pPr marL="742950" indent="-285750">
              <a:buClr>
                <a:schemeClr val="accent1"/>
              </a:buClr>
              <a:buFont typeface="Wingdings" panose="05000000000000000000" pitchFamily="2" charset="2"/>
              <a:buChar char="§"/>
              <a:defRPr sz="2800"/>
            </a:lvl2pPr>
            <a:lvl3pPr marL="1257300" indent="-342900">
              <a:buClr>
                <a:schemeClr val="accent1"/>
              </a:buClr>
              <a:buFont typeface="Wingdings" panose="05000000000000000000" pitchFamily="2" charset="2"/>
              <a:buChar char="§"/>
              <a:defRPr sz="2400"/>
            </a:lvl3pPr>
            <a:lvl4pPr marL="1714500" indent="-342900">
              <a:buClr>
                <a:schemeClr val="accent1"/>
              </a:buClr>
              <a:buFont typeface="Wingdings" panose="05000000000000000000" pitchFamily="2" charset="2"/>
              <a:buChar char="§"/>
              <a:defRPr sz="2000"/>
            </a:lvl4pPr>
            <a:lvl5pPr marL="2171700" indent="-342900">
              <a:buClr>
                <a:schemeClr val="accent1"/>
              </a:buClr>
              <a:buFont typeface="Wingdings" panose="05000000000000000000" pitchFamily="2" charset="2"/>
              <a:buChar cha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162045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48267" y="457200"/>
            <a:ext cx="10363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77333" y="1657350"/>
            <a:ext cx="10905067"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 </a:t>
            </a:r>
          </a:p>
        </p:txBody>
      </p:sp>
      <p:sp>
        <p:nvSpPr>
          <p:cNvPr id="1028" name="Rectangle 5"/>
          <p:cNvSpPr>
            <a:spLocks noChangeArrowheads="1"/>
          </p:cNvSpPr>
          <p:nvPr/>
        </p:nvSpPr>
        <p:spPr bwMode="auto">
          <a:xfrm>
            <a:off x="4343400" y="6305550"/>
            <a:ext cx="396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defRPr/>
            </a:pPr>
            <a:r>
              <a:rPr lang="en-GB" altLang="en-US" sz="1200" dirty="0">
                <a:solidFill>
                  <a:schemeClr val="tx1"/>
                </a:solidFill>
                <a:latin typeface="Verdana"/>
                <a:cs typeface="Verdana"/>
              </a:rPr>
              <a:t>Peter</a:t>
            </a:r>
            <a:r>
              <a:rPr lang="en-GB" altLang="en-US" sz="1200" baseline="0" dirty="0">
                <a:solidFill>
                  <a:schemeClr val="tx1"/>
                </a:solidFill>
                <a:latin typeface="Verdana"/>
                <a:cs typeface="Verdana"/>
              </a:rPr>
              <a:t> </a:t>
            </a:r>
            <a:r>
              <a:rPr lang="en-GB" altLang="en-US" sz="1200" baseline="0" dirty="0" err="1">
                <a:solidFill>
                  <a:schemeClr val="tx1"/>
                </a:solidFill>
                <a:latin typeface="Verdana"/>
                <a:cs typeface="Verdana"/>
              </a:rPr>
              <a:t>Kluit</a:t>
            </a:r>
            <a:r>
              <a:rPr lang="en-GB" altLang="en-US" sz="1200" baseline="0" dirty="0">
                <a:solidFill>
                  <a:schemeClr val="tx1"/>
                </a:solidFill>
                <a:latin typeface="Verdana"/>
                <a:cs typeface="Verdana"/>
              </a:rPr>
              <a:t> (</a:t>
            </a:r>
            <a:r>
              <a:rPr lang="en-GB" altLang="en-US" sz="1200" baseline="0" dirty="0" err="1">
                <a:solidFill>
                  <a:schemeClr val="tx1"/>
                </a:solidFill>
                <a:latin typeface="Verdana"/>
                <a:cs typeface="Verdana"/>
              </a:rPr>
              <a:t>Nikhef</a:t>
            </a:r>
            <a:r>
              <a:rPr lang="en-GB" altLang="en-US" sz="1200" baseline="0" dirty="0">
                <a:solidFill>
                  <a:schemeClr val="tx1"/>
                </a:solidFill>
                <a:latin typeface="Verdana"/>
                <a:cs typeface="Verdana"/>
              </a:rPr>
              <a:t>)</a:t>
            </a:r>
            <a:endParaRPr lang="en-GB" altLang="en-US" sz="1200" dirty="0">
              <a:solidFill>
                <a:schemeClr val="tx1"/>
              </a:solidFill>
              <a:latin typeface="Verdana"/>
              <a:cs typeface="Verdana"/>
            </a:endParaRPr>
          </a:p>
        </p:txBody>
      </p:sp>
      <p:sp>
        <p:nvSpPr>
          <p:cNvPr id="1029" name="Rectangle 6"/>
          <p:cNvSpPr>
            <a:spLocks noChangeArrowheads="1"/>
          </p:cNvSpPr>
          <p:nvPr/>
        </p:nvSpPr>
        <p:spPr bwMode="auto">
          <a:xfrm>
            <a:off x="8940800" y="6229350"/>
            <a:ext cx="254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spcBef>
                <a:spcPct val="50000"/>
              </a:spcBef>
              <a:defRPr/>
            </a:pPr>
            <a:r>
              <a:rPr lang="en-GB" altLang="en-US" sz="800">
                <a:solidFill>
                  <a:schemeClr val="bg2"/>
                </a:solidFill>
              </a:rPr>
              <a:t> </a:t>
            </a:r>
            <a:fld id="{50F9948D-FA28-478D-A82E-F93DDFBE36D5}" type="slidenum">
              <a:rPr lang="en-GB" altLang="en-US" sz="800" smtClean="0">
                <a:solidFill>
                  <a:schemeClr val="bg2"/>
                </a:solidFill>
              </a:rPr>
              <a:pPr algn="r">
                <a:spcBef>
                  <a:spcPct val="50000"/>
                </a:spcBef>
                <a:defRPr/>
              </a:pPr>
              <a:t>‹#›</a:t>
            </a:fld>
            <a:endParaRPr lang="en-GB" altLang="en-US" sz="800">
              <a:solidFill>
                <a:schemeClr val="bg2"/>
              </a:solidFill>
            </a:endParaRPr>
          </a:p>
        </p:txBody>
      </p:sp>
      <p:sp>
        <p:nvSpPr>
          <p:cNvPr id="1030" name="Rectangle 8"/>
          <p:cNvSpPr>
            <a:spLocks noChangeArrowheads="1"/>
          </p:cNvSpPr>
          <p:nvPr/>
        </p:nvSpPr>
        <p:spPr bwMode="auto">
          <a:xfrm>
            <a:off x="533400" y="6460282"/>
            <a:ext cx="4906061" cy="24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indent="0" algn="l" defTabSz="914400" rtl="0" eaLnBrk="0" fontAlgn="base" latinLnBrk="0" hangingPunct="0">
              <a:lnSpc>
                <a:spcPct val="100000"/>
              </a:lnSpc>
              <a:spcBef>
                <a:spcPct val="50000"/>
              </a:spcBef>
              <a:spcAft>
                <a:spcPct val="0"/>
              </a:spcAft>
              <a:buClrTx/>
              <a:buSzTx/>
              <a:buFontTx/>
              <a:buNone/>
              <a:tabLst/>
              <a:defRPr/>
            </a:pPr>
            <a:r>
              <a:rPr lang="en-US" sz="1200" kern="1200" dirty="0">
                <a:solidFill>
                  <a:schemeClr val="tx1"/>
                </a:solidFill>
                <a:latin typeface="Verdana"/>
                <a:ea typeface="+mn-ea"/>
                <a:cs typeface="Verdana"/>
              </a:rPr>
              <a:t>Lepton Collider </a:t>
            </a:r>
            <a:r>
              <a:rPr lang="en-US" sz="1200" kern="1200" baseline="0" dirty="0">
                <a:solidFill>
                  <a:schemeClr val="tx1"/>
                </a:solidFill>
                <a:latin typeface="Verdana"/>
                <a:ea typeface="+mn-ea"/>
                <a:cs typeface="Verdana"/>
              </a:rPr>
              <a:t>meeting May 2021</a:t>
            </a:r>
            <a:endParaRPr lang="en-GB" altLang="en-US" sz="900" dirty="0">
              <a:latin typeface="Verdana"/>
              <a:cs typeface="Verdan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Times New Roman" pitchFamily="18" charset="0"/>
        </a:defRPr>
      </a:lvl2pPr>
      <a:lvl3pPr algn="ctr" rtl="0" eaLnBrk="0" fontAlgn="base" hangingPunct="0">
        <a:spcBef>
          <a:spcPct val="0"/>
        </a:spcBef>
        <a:spcAft>
          <a:spcPct val="0"/>
        </a:spcAft>
        <a:defRPr sz="2800" b="1">
          <a:solidFill>
            <a:schemeClr val="tx2"/>
          </a:solidFill>
          <a:latin typeface="Times New Roman" pitchFamily="18" charset="0"/>
        </a:defRPr>
      </a:lvl3pPr>
      <a:lvl4pPr algn="ctr" rtl="0" eaLnBrk="0" fontAlgn="base" hangingPunct="0">
        <a:spcBef>
          <a:spcPct val="0"/>
        </a:spcBef>
        <a:spcAft>
          <a:spcPct val="0"/>
        </a:spcAft>
        <a:defRPr sz="2800" b="1">
          <a:solidFill>
            <a:schemeClr val="tx2"/>
          </a:solidFill>
          <a:latin typeface="Times New Roman" pitchFamily="18" charset="0"/>
        </a:defRPr>
      </a:lvl4pPr>
      <a:lvl5pPr algn="ctr" rtl="0" eaLnBrk="0" fontAlgn="base" hangingPunct="0">
        <a:spcBef>
          <a:spcPct val="0"/>
        </a:spcBef>
        <a:spcAft>
          <a:spcPct val="0"/>
        </a:spcAft>
        <a:defRPr sz="2800" b="1">
          <a:solidFill>
            <a:schemeClr val="tx2"/>
          </a:solidFill>
          <a:latin typeface="Times New Roman" pitchFamily="18" charset="0"/>
        </a:defRPr>
      </a:lvl5pPr>
      <a:lvl6pPr marL="457200" algn="ctr" rtl="0" eaLnBrk="0" fontAlgn="base" hangingPunct="0">
        <a:spcBef>
          <a:spcPct val="0"/>
        </a:spcBef>
        <a:spcAft>
          <a:spcPct val="0"/>
        </a:spcAft>
        <a:defRPr sz="2800" b="1">
          <a:solidFill>
            <a:schemeClr val="tx2"/>
          </a:solidFill>
          <a:latin typeface="Times New Roman" pitchFamily="18" charset="0"/>
        </a:defRPr>
      </a:lvl6pPr>
      <a:lvl7pPr marL="914400" algn="ctr" rtl="0" eaLnBrk="0" fontAlgn="base" hangingPunct="0">
        <a:spcBef>
          <a:spcPct val="0"/>
        </a:spcBef>
        <a:spcAft>
          <a:spcPct val="0"/>
        </a:spcAft>
        <a:defRPr sz="2800" b="1">
          <a:solidFill>
            <a:schemeClr val="tx2"/>
          </a:solidFill>
          <a:latin typeface="Times New Roman" pitchFamily="18" charset="0"/>
        </a:defRPr>
      </a:lvl7pPr>
      <a:lvl8pPr marL="1371600" algn="ctr" rtl="0" eaLnBrk="0" fontAlgn="base" hangingPunct="0">
        <a:spcBef>
          <a:spcPct val="0"/>
        </a:spcBef>
        <a:spcAft>
          <a:spcPct val="0"/>
        </a:spcAft>
        <a:defRPr sz="2800" b="1">
          <a:solidFill>
            <a:schemeClr val="tx2"/>
          </a:solidFill>
          <a:latin typeface="Times New Roman" pitchFamily="18" charset="0"/>
        </a:defRPr>
      </a:lvl8pPr>
      <a:lvl9pPr marL="1828800" algn="ctr" rtl="0" eaLnBrk="0" fontAlgn="base" hangingPunct="0">
        <a:spcBef>
          <a:spcPct val="0"/>
        </a:spcBef>
        <a:spcAft>
          <a:spcPct val="0"/>
        </a:spcAft>
        <a:defRPr sz="28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100000"/>
        <a:buFont typeface="Monotype Sorts"/>
        <a:buChar char="u"/>
        <a:defRPr>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100000"/>
        <a:buFont typeface="Monotype Sorts"/>
        <a:buChar char="l"/>
        <a:defRPr sz="1600">
          <a:solidFill>
            <a:schemeClr val="tx1"/>
          </a:solidFill>
          <a:latin typeface="+mn-lt"/>
        </a:defRPr>
      </a:lvl2pPr>
      <a:lvl3pPr marL="1143000" indent="-228600" algn="l" rtl="0" eaLnBrk="0" fontAlgn="base" hangingPunct="0">
        <a:spcBef>
          <a:spcPct val="20000"/>
        </a:spcBef>
        <a:spcAft>
          <a:spcPct val="0"/>
        </a:spcAft>
        <a:buClr>
          <a:schemeClr val="folHlink"/>
        </a:buClr>
        <a:buSzPct val="100000"/>
        <a:buFont typeface="Monotype Sorts"/>
        <a:buChar char="n"/>
        <a:defRPr sz="1400">
          <a:solidFill>
            <a:schemeClr val="tx1"/>
          </a:solidFill>
          <a:latin typeface="+mn-lt"/>
        </a:defRPr>
      </a:lvl3pPr>
      <a:lvl4pPr marL="1600200" indent="-228600" algn="l" rtl="0" eaLnBrk="0" fontAlgn="base" hangingPunct="0">
        <a:spcBef>
          <a:spcPct val="20000"/>
        </a:spcBef>
        <a:spcAft>
          <a:spcPct val="0"/>
        </a:spcAft>
        <a:buClr>
          <a:schemeClr val="accent2"/>
        </a:buClr>
        <a:buSzPct val="100000"/>
        <a:buFont typeface="Monotype Sorts"/>
        <a:buChar char="u"/>
        <a:defRPr sz="1200">
          <a:solidFill>
            <a:schemeClr val="tx1"/>
          </a:solidFill>
          <a:latin typeface="+mn-lt"/>
        </a:defRPr>
      </a:lvl4pPr>
      <a:lvl5pPr marL="2057400" indent="-228600" algn="l" rtl="0" eaLnBrk="0" fontAlgn="base" hangingPunct="0">
        <a:spcBef>
          <a:spcPct val="20000"/>
        </a:spcBef>
        <a:spcAft>
          <a:spcPct val="0"/>
        </a:spcAft>
        <a:buClr>
          <a:schemeClr val="folHlink"/>
        </a:buClr>
        <a:buSzPct val="100000"/>
        <a:buFont typeface="Monotype Sorts"/>
        <a:buChar char="l"/>
        <a:defRPr sz="1000">
          <a:solidFill>
            <a:schemeClr val="tx1"/>
          </a:solidFill>
          <a:latin typeface="+mn-lt"/>
        </a:defRPr>
      </a:lvl5pPr>
      <a:lvl6pPr marL="2514600" indent="-228600" algn="l" rtl="0" eaLnBrk="0" fontAlgn="base" hangingPunct="0">
        <a:spcBef>
          <a:spcPct val="20000"/>
        </a:spcBef>
        <a:spcAft>
          <a:spcPct val="0"/>
        </a:spcAft>
        <a:buClr>
          <a:schemeClr val="folHlink"/>
        </a:buClr>
        <a:buSzPct val="100000"/>
        <a:buFont typeface="Monotype Sorts" pitchFamily="2" charset="2"/>
        <a:buChar char="l"/>
        <a:defRPr sz="1000">
          <a:solidFill>
            <a:schemeClr val="tx1"/>
          </a:solidFill>
          <a:latin typeface="+mn-lt"/>
        </a:defRPr>
      </a:lvl6pPr>
      <a:lvl7pPr marL="2971800" indent="-228600" algn="l" rtl="0" eaLnBrk="0" fontAlgn="base" hangingPunct="0">
        <a:spcBef>
          <a:spcPct val="20000"/>
        </a:spcBef>
        <a:spcAft>
          <a:spcPct val="0"/>
        </a:spcAft>
        <a:buClr>
          <a:schemeClr val="folHlink"/>
        </a:buClr>
        <a:buSzPct val="100000"/>
        <a:buFont typeface="Monotype Sorts" pitchFamily="2" charset="2"/>
        <a:buChar char="l"/>
        <a:defRPr sz="1000">
          <a:solidFill>
            <a:schemeClr val="tx1"/>
          </a:solidFill>
          <a:latin typeface="+mn-lt"/>
        </a:defRPr>
      </a:lvl7pPr>
      <a:lvl8pPr marL="3429000" indent="-228600" algn="l" rtl="0" eaLnBrk="0" fontAlgn="base" hangingPunct="0">
        <a:spcBef>
          <a:spcPct val="20000"/>
        </a:spcBef>
        <a:spcAft>
          <a:spcPct val="0"/>
        </a:spcAft>
        <a:buClr>
          <a:schemeClr val="folHlink"/>
        </a:buClr>
        <a:buSzPct val="100000"/>
        <a:buFont typeface="Monotype Sorts" pitchFamily="2" charset="2"/>
        <a:buChar char="l"/>
        <a:defRPr sz="1000">
          <a:solidFill>
            <a:schemeClr val="tx1"/>
          </a:solidFill>
          <a:latin typeface="+mn-lt"/>
        </a:defRPr>
      </a:lvl8pPr>
      <a:lvl9pPr marL="3886200" indent="-228600" algn="l" rtl="0" eaLnBrk="0" fontAlgn="base" hangingPunct="0">
        <a:spcBef>
          <a:spcPct val="20000"/>
        </a:spcBef>
        <a:spcAft>
          <a:spcPct val="0"/>
        </a:spcAft>
        <a:buClr>
          <a:schemeClr val="folHlink"/>
        </a:buClr>
        <a:buSzPct val="100000"/>
        <a:buFont typeface="Monotype Sorts" pitchFamily="2" charset="2"/>
        <a:buChar char="l"/>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rot="5400000">
            <a:off x="4932529" y="2306472"/>
            <a:ext cx="3469942" cy="2057399"/>
          </a:xfrm>
          <a:prstGeom prst="rect">
            <a:avLst/>
          </a:prstGeom>
        </p:spPr>
      </p:pic>
      <p:sp>
        <p:nvSpPr>
          <p:cNvPr id="3074" name="Rectangle 4"/>
          <p:cNvSpPr>
            <a:spLocks noGrp="1" noChangeArrowheads="1"/>
          </p:cNvSpPr>
          <p:nvPr>
            <p:ph type="ctrTitle"/>
          </p:nvPr>
        </p:nvSpPr>
        <p:spPr>
          <a:xfrm>
            <a:off x="3311798" y="291480"/>
            <a:ext cx="5208042" cy="1080120"/>
          </a:xfrm>
        </p:spPr>
        <p:txBody>
          <a:bodyPr anchor="ctr"/>
          <a:lstStyle/>
          <a:p>
            <a:r>
              <a:rPr lang="en-GB" altLang="en-US" sz="4000" b="0" dirty="0">
                <a:latin typeface="Verdana"/>
                <a:cs typeface="Verdana"/>
              </a:rPr>
              <a:t>Pixel TPC</a:t>
            </a:r>
          </a:p>
        </p:txBody>
      </p:sp>
      <p:pic>
        <p:nvPicPr>
          <p:cNvPr id="3079" name="Picture 2"/>
          <p:cNvPicPr>
            <a:picLocks noChangeAspect="1"/>
          </p:cNvPicPr>
          <p:nvPr/>
        </p:nvPicPr>
        <p:blipFill>
          <a:blip r:embed="rId4">
            <a:extLst>
              <a:ext uri="{28A0092B-C50C-407E-A947-70E740481C1C}">
                <a14:useLocalDpi xmlns:a14="http://schemas.microsoft.com/office/drawing/2010/main" val="0"/>
              </a:ext>
            </a:extLst>
          </a:blip>
          <a:srcRect l="3799" t="5901" r="5202" b="18501"/>
          <a:stretch>
            <a:fillRect/>
          </a:stretch>
        </p:blipFill>
        <p:spPr bwMode="auto">
          <a:xfrm flipH="1">
            <a:off x="2895599" y="2298086"/>
            <a:ext cx="2191053" cy="2426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44">
            <a:extLst>
              <a:ext uri="{FF2B5EF4-FFF2-40B4-BE49-F238E27FC236}">
                <a16:creationId xmlns:a16="http://schemas.microsoft.com/office/drawing/2014/main" id="{CDEDC3A7-1097-49CA-8924-8BB5F0DD655C}"/>
              </a:ext>
            </a:extLst>
          </p:cNvPr>
          <p:cNvPicPr>
            <a:picLocks noChangeAspect="1"/>
          </p:cNvPicPr>
          <p:nvPr/>
        </p:nvPicPr>
        <p:blipFill>
          <a:blip r:embed="rId5">
            <a:alphaModFix/>
            <a:extLst>
              <a:ext uri="{BEBA8EAE-BF5A-486C-A8C5-ECC9F3942E4B}">
                <a14:imgProps xmlns:a14="http://schemas.microsoft.com/office/drawing/2010/main">
                  <a14:imgLayer>
                    <a14:imgEffect>
                      <a14:brightnessContrast bright="20000"/>
                    </a14:imgEffect>
                  </a14:imgLayer>
                </a14:imgProps>
              </a:ext>
            </a:extLst>
          </a:blip>
          <a:srcRect r="55828"/>
          <a:stretch>
            <a:fillRect/>
          </a:stretch>
        </p:blipFill>
        <p:spPr>
          <a:xfrm>
            <a:off x="609600" y="2487110"/>
            <a:ext cx="1401882" cy="1780090"/>
          </a:xfrm>
          <a:prstGeom prst="rect">
            <a:avLst/>
          </a:prstGeom>
          <a:noFill/>
          <a:ln>
            <a:noFill/>
          </a:ln>
        </p:spPr>
      </p:pic>
      <p:pic>
        <p:nvPicPr>
          <p:cNvPr id="11" name="Picture 10" descr="TPC-Pixel-ComAcceptanceZoom.gif"/>
          <p:cNvPicPr>
            <a:picLocks noChangeAspect="1"/>
          </p:cNvPicPr>
          <p:nvPr/>
        </p:nvPicPr>
        <p:blipFill>
          <a:blip r:embed="rId6"/>
          <a:srcRect r="9979"/>
          <a:stretch>
            <a:fillRect/>
          </a:stretch>
        </p:blipFill>
        <p:spPr>
          <a:xfrm>
            <a:off x="8077200" y="1219200"/>
            <a:ext cx="3606870" cy="3886200"/>
          </a:xfrm>
          <a:prstGeom prst="rect">
            <a:avLst/>
          </a:prstGeom>
        </p:spPr>
      </p:pic>
      <p:cxnSp>
        <p:nvCxnSpPr>
          <p:cNvPr id="12" name="Straight Arrow Connector 11"/>
          <p:cNvCxnSpPr/>
          <p:nvPr/>
        </p:nvCxnSpPr>
        <p:spPr bwMode="auto">
          <a:xfrm flipV="1">
            <a:off x="1371600" y="2743200"/>
            <a:ext cx="1905000" cy="5334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5" name="Straight Arrow Connector 14"/>
          <p:cNvCxnSpPr/>
          <p:nvPr/>
        </p:nvCxnSpPr>
        <p:spPr bwMode="auto">
          <a:xfrm flipV="1">
            <a:off x="4038600" y="2362200"/>
            <a:ext cx="2514600" cy="3810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21" name="Straight Arrow Connector 20"/>
          <p:cNvCxnSpPr/>
          <p:nvPr/>
        </p:nvCxnSpPr>
        <p:spPr bwMode="auto">
          <a:xfrm flipV="1">
            <a:off x="6781800" y="2514600"/>
            <a:ext cx="2819400" cy="7620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pic>
        <p:nvPicPr>
          <p:cNvPr id="25" name="Picture 24" descr="ildlogoTransparant.png"/>
          <p:cNvPicPr>
            <a:picLocks noChangeAspect="1"/>
          </p:cNvPicPr>
          <p:nvPr/>
        </p:nvPicPr>
        <p:blipFill>
          <a:blip r:embed="rId7"/>
          <a:stretch>
            <a:fillRect/>
          </a:stretch>
        </p:blipFill>
        <p:spPr>
          <a:xfrm>
            <a:off x="10417176" y="5638800"/>
            <a:ext cx="1089024" cy="696976"/>
          </a:xfrm>
          <a:prstGeom prst="rect">
            <a:avLst/>
          </a:prstGeom>
        </p:spPr>
      </p:pic>
      <p:sp>
        <p:nvSpPr>
          <p:cNvPr id="20" name="TextBox 19"/>
          <p:cNvSpPr txBox="1"/>
          <p:nvPr/>
        </p:nvSpPr>
        <p:spPr>
          <a:xfrm>
            <a:off x="1219200" y="5100935"/>
            <a:ext cx="9753600" cy="461665"/>
          </a:xfrm>
          <a:prstGeom prst="rect">
            <a:avLst/>
          </a:prstGeom>
          <a:noFill/>
        </p:spPr>
        <p:txBody>
          <a:bodyPr wrap="square" rtlCol="0">
            <a:spAutoFit/>
          </a:bodyPr>
          <a:lstStyle/>
          <a:p>
            <a:r>
              <a:rPr lang="en-US" dirty="0">
                <a:latin typeface="Verdana"/>
                <a:cs typeface="Verdana"/>
              </a:rPr>
              <a:t>Single chip         Quad             Module                  TPC plane </a:t>
            </a:r>
          </a:p>
        </p:txBody>
      </p:sp>
      <p:sp>
        <p:nvSpPr>
          <p:cNvPr id="22" name="TextBox 21"/>
          <p:cNvSpPr txBox="1"/>
          <p:nvPr/>
        </p:nvSpPr>
        <p:spPr>
          <a:xfrm>
            <a:off x="1371600" y="5562600"/>
            <a:ext cx="9753600" cy="461665"/>
          </a:xfrm>
          <a:prstGeom prst="rect">
            <a:avLst/>
          </a:prstGeom>
          <a:noFill/>
        </p:spPr>
        <p:txBody>
          <a:bodyPr wrap="square" rtlCol="0">
            <a:spAutoFit/>
          </a:bodyPr>
          <a:lstStyle/>
          <a:p>
            <a:r>
              <a:rPr lang="en-US" dirty="0">
                <a:latin typeface="Verdana"/>
                <a:cs typeface="Verdana"/>
              </a:rPr>
              <a:t> 2017                2018              2019                   </a:t>
            </a:r>
          </a:p>
        </p:txBody>
      </p:sp>
      <p:pic>
        <p:nvPicPr>
          <p:cNvPr id="14"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5400" y="404814"/>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7" descr="LCTPClogo_simple.wb.png"/>
          <p:cNvPicPr>
            <a:picLocks noChangeAspect="1"/>
          </p:cNvPicPr>
          <p:nvPr/>
        </p:nvPicPr>
        <p:blipFill>
          <a:blip r:embed="rId9"/>
          <a:stretch>
            <a:fillRect/>
          </a:stretch>
        </p:blipFill>
        <p:spPr>
          <a:xfrm rot="10800000" flipH="1" flipV="1">
            <a:off x="8614521" y="5638800"/>
            <a:ext cx="1291479" cy="738482"/>
          </a:xfrm>
          <a:prstGeom prst="rect">
            <a:avLst/>
          </a:prstGeom>
        </p:spPr>
      </p:pic>
      <p:pic>
        <p:nvPicPr>
          <p:cNvPr id="16" name="Picture 15" descr="bonn.png"/>
          <p:cNvPicPr>
            <a:picLocks noChangeAspect="1"/>
          </p:cNvPicPr>
          <p:nvPr/>
        </p:nvPicPr>
        <p:blipFill>
          <a:blip r:embed="rId10"/>
          <a:stretch>
            <a:fillRect/>
          </a:stretch>
        </p:blipFill>
        <p:spPr>
          <a:xfrm>
            <a:off x="9220200" y="304800"/>
            <a:ext cx="2489200" cy="965200"/>
          </a:xfrm>
          <a:prstGeom prst="rect">
            <a:avLst/>
          </a:prstGeom>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188640"/>
            <a:ext cx="9073008" cy="800100"/>
          </a:xfrm>
        </p:spPr>
        <p:txBody>
          <a:bodyPr/>
          <a:lstStyle/>
          <a:p>
            <a:r>
              <a:rPr lang="nl-NL" sz="3200" b="0" dirty="0" err="1">
                <a:solidFill>
                  <a:srgbClr val="FF0000"/>
                </a:solidFill>
                <a:latin typeface="Verdana"/>
                <a:cs typeface="Verdana"/>
              </a:rPr>
              <a:t>Study</a:t>
            </a:r>
            <a:r>
              <a:rPr lang="nl-NL" sz="3200" b="0" dirty="0">
                <a:solidFill>
                  <a:srgbClr val="FF0000"/>
                </a:solidFill>
                <a:latin typeface="Verdana"/>
                <a:cs typeface="Verdana"/>
              </a:rPr>
              <a:t> of events </a:t>
            </a:r>
            <a:r>
              <a:rPr lang="nl-NL" sz="3200" b="0" dirty="0" err="1">
                <a:solidFill>
                  <a:srgbClr val="FF0000"/>
                </a:solidFill>
                <a:latin typeface="Verdana"/>
                <a:cs typeface="Verdana"/>
              </a:rPr>
              <a:t>with</a:t>
            </a:r>
            <a:r>
              <a:rPr lang="nl-NL" sz="3200" b="0" dirty="0">
                <a:solidFill>
                  <a:srgbClr val="FF0000"/>
                </a:solidFill>
                <a:latin typeface="Verdana"/>
                <a:cs typeface="Verdana"/>
              </a:rPr>
              <a:t> </a:t>
            </a:r>
            <a:r>
              <a:rPr lang="nl-NL" sz="3200" b="0" dirty="0" err="1">
                <a:solidFill>
                  <a:srgbClr val="FF0000"/>
                </a:solidFill>
                <a:latin typeface="Verdana"/>
                <a:cs typeface="Verdana"/>
              </a:rPr>
              <a:t>many</a:t>
            </a:r>
            <a:r>
              <a:rPr lang="nl-NL" sz="3200" b="0" dirty="0">
                <a:solidFill>
                  <a:srgbClr val="FF0000"/>
                </a:solidFill>
                <a:latin typeface="Verdana"/>
                <a:cs typeface="Verdana"/>
              </a:rPr>
              <a:t> hits</a:t>
            </a:r>
          </a:p>
        </p:txBody>
      </p:sp>
      <p:sp>
        <p:nvSpPr>
          <p:cNvPr id="3" name="TextBox 2">
            <a:extLst>
              <a:ext uri="{FF2B5EF4-FFF2-40B4-BE49-F238E27FC236}">
                <a16:creationId xmlns:a16="http://schemas.microsoft.com/office/drawing/2014/main" id="{B2114B06-8FF6-6A46-930D-068F7058A4D7}"/>
              </a:ext>
            </a:extLst>
          </p:cNvPr>
          <p:cNvSpPr txBox="1"/>
          <p:nvPr/>
        </p:nvSpPr>
        <p:spPr>
          <a:xfrm>
            <a:off x="1127448" y="1175338"/>
            <a:ext cx="9649072" cy="2585323"/>
          </a:xfrm>
          <a:prstGeom prst="rect">
            <a:avLst/>
          </a:prstGeom>
          <a:noFill/>
        </p:spPr>
        <p:txBody>
          <a:bodyPr wrap="square" rtlCol="0">
            <a:spAutoFit/>
          </a:bodyPr>
          <a:lstStyle/>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We will use run 1811 Vgrid = 350 V and Vdrift = 350 V/cm to study events with many hits.</a:t>
            </a: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Here a detailed study of event 22 is presented. What happens is that a full quad – so 4 chips – fully light up. All rows and columns fire. This is typical.</a:t>
            </a:r>
          </a:p>
          <a:p>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a:extLst>
              <a:ext uri="{FF2B5EF4-FFF2-40B4-BE49-F238E27FC236}">
                <a16:creationId xmlns:a16="http://schemas.microsoft.com/office/drawing/2014/main" id="{3B46CBB0-6669-6548-A0DE-9A75886D7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050270" y="-1005990"/>
            <a:ext cx="3399762" cy="10829582"/>
          </a:xfrm>
          <a:prstGeom prst="rect">
            <a:avLst/>
          </a:prstGeom>
        </p:spPr>
      </p:pic>
    </p:spTree>
    <p:extLst>
      <p:ext uri="{BB962C8B-B14F-4D97-AF65-F5344CB8AC3E}">
        <p14:creationId xmlns:p14="http://schemas.microsoft.com/office/powerpoint/2010/main" val="4263601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188640"/>
            <a:ext cx="9073008" cy="800100"/>
          </a:xfrm>
        </p:spPr>
        <p:txBody>
          <a:bodyPr/>
          <a:lstStyle/>
          <a:p>
            <a:r>
              <a:rPr lang="nl-NL" sz="3200" b="0" dirty="0" err="1">
                <a:solidFill>
                  <a:srgbClr val="FF0000"/>
                </a:solidFill>
                <a:latin typeface="Verdana"/>
                <a:cs typeface="Verdana"/>
              </a:rPr>
              <a:t>Study</a:t>
            </a:r>
            <a:r>
              <a:rPr lang="nl-NL" sz="3200" b="0" dirty="0">
                <a:solidFill>
                  <a:srgbClr val="FF0000"/>
                </a:solidFill>
                <a:latin typeface="Verdana"/>
                <a:cs typeface="Verdana"/>
              </a:rPr>
              <a:t> of events </a:t>
            </a:r>
            <a:r>
              <a:rPr lang="nl-NL" sz="3200" b="0" dirty="0" err="1">
                <a:solidFill>
                  <a:srgbClr val="FF0000"/>
                </a:solidFill>
                <a:latin typeface="Verdana"/>
                <a:cs typeface="Verdana"/>
              </a:rPr>
              <a:t>with</a:t>
            </a:r>
            <a:r>
              <a:rPr lang="nl-NL" sz="3200" b="0" dirty="0">
                <a:solidFill>
                  <a:srgbClr val="FF0000"/>
                </a:solidFill>
                <a:latin typeface="Verdana"/>
                <a:cs typeface="Verdana"/>
              </a:rPr>
              <a:t> </a:t>
            </a:r>
            <a:r>
              <a:rPr lang="nl-NL" sz="3200" b="0" dirty="0" err="1">
                <a:solidFill>
                  <a:srgbClr val="FF0000"/>
                </a:solidFill>
                <a:latin typeface="Verdana"/>
                <a:cs typeface="Verdana"/>
              </a:rPr>
              <a:t>many</a:t>
            </a:r>
            <a:r>
              <a:rPr lang="nl-NL" sz="3200" b="0" dirty="0">
                <a:solidFill>
                  <a:srgbClr val="FF0000"/>
                </a:solidFill>
                <a:latin typeface="Verdana"/>
                <a:cs typeface="Verdana"/>
              </a:rPr>
              <a:t> hits</a:t>
            </a:r>
          </a:p>
        </p:txBody>
      </p:sp>
      <p:sp>
        <p:nvSpPr>
          <p:cNvPr id="3" name="TextBox 2">
            <a:extLst>
              <a:ext uri="{FF2B5EF4-FFF2-40B4-BE49-F238E27FC236}">
                <a16:creationId xmlns:a16="http://schemas.microsoft.com/office/drawing/2014/main" id="{B2114B06-8FF6-6A46-930D-068F7058A4D7}"/>
              </a:ext>
            </a:extLst>
          </p:cNvPr>
          <p:cNvSpPr txBox="1"/>
          <p:nvPr/>
        </p:nvSpPr>
        <p:spPr>
          <a:xfrm>
            <a:off x="707740" y="1412776"/>
            <a:ext cx="11064552" cy="1815882"/>
          </a:xfrm>
          <a:prstGeom prst="rect">
            <a:avLst/>
          </a:prstGeom>
          <a:noFill/>
        </p:spPr>
        <p:txBody>
          <a:bodyPr wrap="square" rtlCol="0">
            <a:spAutoFit/>
          </a:bodyPr>
          <a:lstStyle/>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Here the drift time (time pixel – t trigger) chips number and time over threshold</a:t>
            </a: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There is a train of hits in chips 0-3. Leng</a:t>
            </a:r>
            <a:r>
              <a:rPr lang="en-GB"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th</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 is 40 msec.</a:t>
            </a:r>
          </a:p>
          <a:p>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a16="http://schemas.microsoft.com/office/drawing/2014/main" id="{59417CDC-23A3-584D-81F9-67F1C8ED0C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452008" y="-1507539"/>
            <a:ext cx="3287984" cy="10473524"/>
          </a:xfrm>
          <a:prstGeom prst="rect">
            <a:avLst/>
          </a:prstGeom>
        </p:spPr>
      </p:pic>
      <p:sp>
        <p:nvSpPr>
          <p:cNvPr id="6" name="Rectangle 5">
            <a:extLst>
              <a:ext uri="{FF2B5EF4-FFF2-40B4-BE49-F238E27FC236}">
                <a16:creationId xmlns:a16="http://schemas.microsoft.com/office/drawing/2014/main" id="{7C95F84F-2C4D-E042-9A50-BB7B871A9048}"/>
              </a:ext>
            </a:extLst>
          </p:cNvPr>
          <p:cNvSpPr/>
          <p:nvPr/>
        </p:nvSpPr>
        <p:spPr>
          <a:xfrm>
            <a:off x="1559496" y="5277839"/>
            <a:ext cx="9632445" cy="400110"/>
          </a:xfrm>
          <a:prstGeom prst="rect">
            <a:avLst/>
          </a:prstGeom>
        </p:spPr>
        <p:txBody>
          <a:bodyPr wrap="none">
            <a:spAutoFit/>
          </a:bodyPr>
          <a:lstStyle/>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D</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rift time (ms)                   chip nr                           ToT (count =25 ns)</a:t>
            </a:r>
            <a:endParaRPr lang="en-NL" sz="2000" dirty="0"/>
          </a:p>
        </p:txBody>
      </p:sp>
    </p:spTree>
    <p:extLst>
      <p:ext uri="{BB962C8B-B14F-4D97-AF65-F5344CB8AC3E}">
        <p14:creationId xmlns:p14="http://schemas.microsoft.com/office/powerpoint/2010/main" val="3568616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188640"/>
            <a:ext cx="9073008" cy="800100"/>
          </a:xfrm>
        </p:spPr>
        <p:txBody>
          <a:bodyPr/>
          <a:lstStyle/>
          <a:p>
            <a:r>
              <a:rPr lang="nl-NL" sz="3200" b="0" dirty="0" err="1">
                <a:solidFill>
                  <a:srgbClr val="FF0000"/>
                </a:solidFill>
                <a:latin typeface="Verdana"/>
                <a:cs typeface="Verdana"/>
              </a:rPr>
              <a:t>Study</a:t>
            </a:r>
            <a:r>
              <a:rPr lang="nl-NL" sz="3200" b="0" dirty="0">
                <a:solidFill>
                  <a:srgbClr val="FF0000"/>
                </a:solidFill>
                <a:latin typeface="Verdana"/>
                <a:cs typeface="Verdana"/>
              </a:rPr>
              <a:t> of events </a:t>
            </a:r>
            <a:r>
              <a:rPr lang="nl-NL" sz="3200" b="0" dirty="0" err="1">
                <a:solidFill>
                  <a:srgbClr val="FF0000"/>
                </a:solidFill>
                <a:latin typeface="Verdana"/>
                <a:cs typeface="Verdana"/>
              </a:rPr>
              <a:t>with</a:t>
            </a:r>
            <a:r>
              <a:rPr lang="nl-NL" sz="3200" b="0" dirty="0">
                <a:solidFill>
                  <a:srgbClr val="FF0000"/>
                </a:solidFill>
                <a:latin typeface="Verdana"/>
                <a:cs typeface="Verdana"/>
              </a:rPr>
              <a:t> </a:t>
            </a:r>
            <a:r>
              <a:rPr lang="nl-NL" sz="3200" b="0" dirty="0" err="1">
                <a:solidFill>
                  <a:srgbClr val="FF0000"/>
                </a:solidFill>
                <a:latin typeface="Verdana"/>
                <a:cs typeface="Verdana"/>
              </a:rPr>
              <a:t>many</a:t>
            </a:r>
            <a:r>
              <a:rPr lang="nl-NL" sz="3200" b="0" dirty="0">
                <a:solidFill>
                  <a:srgbClr val="FF0000"/>
                </a:solidFill>
                <a:latin typeface="Verdana"/>
                <a:cs typeface="Verdana"/>
              </a:rPr>
              <a:t> hits</a:t>
            </a:r>
          </a:p>
        </p:txBody>
      </p:sp>
      <p:sp>
        <p:nvSpPr>
          <p:cNvPr id="3" name="TextBox 2">
            <a:extLst>
              <a:ext uri="{FF2B5EF4-FFF2-40B4-BE49-F238E27FC236}">
                <a16:creationId xmlns:a16="http://schemas.microsoft.com/office/drawing/2014/main" id="{B2114B06-8FF6-6A46-930D-068F7058A4D7}"/>
              </a:ext>
            </a:extLst>
          </p:cNvPr>
          <p:cNvSpPr txBox="1"/>
          <p:nvPr/>
        </p:nvSpPr>
        <p:spPr>
          <a:xfrm>
            <a:off x="843442" y="1108020"/>
            <a:ext cx="11064552" cy="400110"/>
          </a:xfrm>
          <a:prstGeom prst="rect">
            <a:avLst/>
          </a:prstGeom>
          <a:noFill/>
        </p:spPr>
        <p:txBody>
          <a:bodyPr wrap="square" rtlCol="0">
            <a:spAutoFit/>
          </a:bodyPr>
          <a:lstStyle/>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Here the the event display for the start of the train -86 till -82 msec</a:t>
            </a:r>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a:extLst>
              <a:ext uri="{FF2B5EF4-FFF2-40B4-BE49-F238E27FC236}">
                <a16:creationId xmlns:a16="http://schemas.microsoft.com/office/drawing/2014/main" id="{F6E2702E-429D-DD44-8817-3D31257DD5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433038" y="-964822"/>
            <a:ext cx="2373596" cy="7560840"/>
          </a:xfrm>
          <a:prstGeom prst="rect">
            <a:avLst/>
          </a:prstGeom>
        </p:spPr>
      </p:pic>
      <p:pic>
        <p:nvPicPr>
          <p:cNvPr id="9" name="Picture 8">
            <a:extLst>
              <a:ext uri="{FF2B5EF4-FFF2-40B4-BE49-F238E27FC236}">
                <a16:creationId xmlns:a16="http://schemas.microsoft.com/office/drawing/2014/main" id="{317539DD-5621-5A4F-B0C6-B40F9463E9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433037" y="1343060"/>
            <a:ext cx="2373597" cy="7560839"/>
          </a:xfrm>
          <a:prstGeom prst="rect">
            <a:avLst/>
          </a:prstGeom>
        </p:spPr>
      </p:pic>
      <p:sp>
        <p:nvSpPr>
          <p:cNvPr id="10" name="Rectangle 9">
            <a:extLst>
              <a:ext uri="{FF2B5EF4-FFF2-40B4-BE49-F238E27FC236}">
                <a16:creationId xmlns:a16="http://schemas.microsoft.com/office/drawing/2014/main" id="{746BF911-080B-A945-89D2-5D9C533E3ABE}"/>
              </a:ext>
            </a:extLst>
          </p:cNvPr>
          <p:cNvSpPr/>
          <p:nvPr/>
        </p:nvSpPr>
        <p:spPr>
          <a:xfrm>
            <a:off x="4295800" y="4560061"/>
            <a:ext cx="2385268" cy="400110"/>
          </a:xfrm>
          <a:prstGeom prst="rect">
            <a:avLst/>
          </a:prstGeom>
        </p:spPr>
        <p:txBody>
          <a:bodyPr wrap="none">
            <a:spAutoFit/>
          </a:bodyPr>
          <a:lstStyle/>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A</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fter ToT &gt; 6 cut</a:t>
            </a:r>
            <a:endParaRPr lang="en-NL" sz="2000" dirty="0"/>
          </a:p>
        </p:txBody>
      </p:sp>
      <p:sp>
        <p:nvSpPr>
          <p:cNvPr id="11" name="Rectangle 10">
            <a:extLst>
              <a:ext uri="{FF2B5EF4-FFF2-40B4-BE49-F238E27FC236}">
                <a16:creationId xmlns:a16="http://schemas.microsoft.com/office/drawing/2014/main" id="{F3843FBF-B889-2E48-8BCA-E7227C421F41}"/>
              </a:ext>
            </a:extLst>
          </p:cNvPr>
          <p:cNvSpPr/>
          <p:nvPr/>
        </p:nvSpPr>
        <p:spPr>
          <a:xfrm>
            <a:off x="8400256" y="2551908"/>
            <a:ext cx="3224601" cy="1938992"/>
          </a:xfrm>
          <a:prstGeom prst="rect">
            <a:avLst/>
          </a:prstGeom>
        </p:spPr>
        <p:txBody>
          <a:bodyPr wrap="none">
            <a:spAutoFit/>
          </a:bodyPr>
          <a:lstStyle/>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All rows start to fire </a:t>
            </a: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(for the same column)</a:t>
            </a:r>
          </a:p>
          <a:p>
            <a:endPar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The process is initiated</a:t>
            </a: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by 267 hits with a </a:t>
            </a:r>
            <a:r>
              <a:rPr lang="en-GB"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ToT</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a:t>
            </a: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above 6</a:t>
            </a:r>
            <a:endParaRPr lang="en-NL" sz="2000" dirty="0"/>
          </a:p>
        </p:txBody>
      </p:sp>
    </p:spTree>
    <p:extLst>
      <p:ext uri="{BB962C8B-B14F-4D97-AF65-F5344CB8AC3E}">
        <p14:creationId xmlns:p14="http://schemas.microsoft.com/office/powerpoint/2010/main" val="1336076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0F48C1-45FC-4649-812D-0ADEBA172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841924" y="1498500"/>
            <a:ext cx="3051768" cy="6480720"/>
          </a:xfrm>
          <a:prstGeom prst="rect">
            <a:avLst/>
          </a:prstGeom>
        </p:spPr>
      </p:pic>
      <p:sp>
        <p:nvSpPr>
          <p:cNvPr id="2" name="Title 1"/>
          <p:cNvSpPr>
            <a:spLocks noGrp="1"/>
          </p:cNvSpPr>
          <p:nvPr>
            <p:ph type="title"/>
          </p:nvPr>
        </p:nvSpPr>
        <p:spPr>
          <a:xfrm>
            <a:off x="1703512" y="188640"/>
            <a:ext cx="9073008" cy="800100"/>
          </a:xfrm>
        </p:spPr>
        <p:txBody>
          <a:bodyPr/>
          <a:lstStyle/>
          <a:p>
            <a:r>
              <a:rPr lang="nl-NL" sz="3200" b="0" dirty="0" err="1">
                <a:solidFill>
                  <a:srgbClr val="FF0000"/>
                </a:solidFill>
                <a:latin typeface="Verdana"/>
                <a:cs typeface="Verdana"/>
              </a:rPr>
              <a:t>Study</a:t>
            </a:r>
            <a:r>
              <a:rPr lang="nl-NL" sz="3200" b="0" dirty="0">
                <a:solidFill>
                  <a:srgbClr val="FF0000"/>
                </a:solidFill>
                <a:latin typeface="Verdana"/>
                <a:cs typeface="Verdana"/>
              </a:rPr>
              <a:t> of events </a:t>
            </a:r>
            <a:r>
              <a:rPr lang="nl-NL" sz="3200" b="0" dirty="0" err="1">
                <a:solidFill>
                  <a:srgbClr val="FF0000"/>
                </a:solidFill>
                <a:latin typeface="Verdana"/>
                <a:cs typeface="Verdana"/>
              </a:rPr>
              <a:t>with</a:t>
            </a:r>
            <a:r>
              <a:rPr lang="nl-NL" sz="3200" b="0" dirty="0">
                <a:solidFill>
                  <a:srgbClr val="FF0000"/>
                </a:solidFill>
                <a:latin typeface="Verdana"/>
                <a:cs typeface="Verdana"/>
              </a:rPr>
              <a:t> </a:t>
            </a:r>
            <a:r>
              <a:rPr lang="nl-NL" sz="3200" b="0" dirty="0" err="1">
                <a:solidFill>
                  <a:srgbClr val="FF0000"/>
                </a:solidFill>
                <a:latin typeface="Verdana"/>
                <a:cs typeface="Verdana"/>
              </a:rPr>
              <a:t>many</a:t>
            </a:r>
            <a:r>
              <a:rPr lang="nl-NL" sz="3200" b="0" dirty="0">
                <a:solidFill>
                  <a:srgbClr val="FF0000"/>
                </a:solidFill>
                <a:latin typeface="Verdana"/>
                <a:cs typeface="Verdana"/>
              </a:rPr>
              <a:t> hits</a:t>
            </a:r>
          </a:p>
        </p:txBody>
      </p:sp>
      <p:sp>
        <p:nvSpPr>
          <p:cNvPr id="3" name="TextBox 2">
            <a:extLst>
              <a:ext uri="{FF2B5EF4-FFF2-40B4-BE49-F238E27FC236}">
                <a16:creationId xmlns:a16="http://schemas.microsoft.com/office/drawing/2014/main" id="{B2114B06-8FF6-6A46-930D-068F7058A4D7}"/>
              </a:ext>
            </a:extLst>
          </p:cNvPr>
          <p:cNvSpPr txBox="1"/>
          <p:nvPr/>
        </p:nvSpPr>
        <p:spPr>
          <a:xfrm>
            <a:off x="983432" y="1070734"/>
            <a:ext cx="11208568" cy="2862322"/>
          </a:xfrm>
          <a:prstGeom prst="rect">
            <a:avLst/>
          </a:prstGeom>
          <a:noFill/>
        </p:spPr>
        <p:txBody>
          <a:bodyPr wrap="square" rtlCol="0">
            <a:spAutoFit/>
          </a:bodyPr>
          <a:lstStyle/>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Here a zoom of the time structure.</a:t>
            </a: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The full train has a length of 40 msec. Each 0.5 msec a spike of 4000 hits is produced. </a:t>
            </a: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The process is initiated by 267 hits with a </a:t>
            </a:r>
            <a:r>
              <a:rPr lang="en-GB"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ToT</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above 6 and a mean </a:t>
            </a:r>
            <a:r>
              <a:rPr lang="en-GB"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ToT</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of 35.</a:t>
            </a: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The spikes correspond to </a:t>
            </a:r>
            <a:r>
              <a:rPr lang="en-GB"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spidertimes</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14, 15 etc.</a:t>
            </a: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The </a:t>
            </a:r>
            <a:r>
              <a:rPr lang="en-GB"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ToA</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is the same for all the hits in the spike for </a:t>
            </a:r>
            <a:r>
              <a:rPr lang="en-GB"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spidertime</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 14 </a:t>
            </a:r>
          </a:p>
          <a:p>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The second </a:t>
            </a:r>
            <a:r>
              <a:rPr lang="en-GB"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spidertime</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the </a:t>
            </a:r>
            <a:r>
              <a:rPr lang="en-GB"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ToA</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is one spike but 31 counts (x 25 </a:t>
            </a:r>
            <a:r>
              <a:rPr lang="en-GB"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nsec</a:t>
            </a:r>
            <a:r>
              <a:rPr lang="en-GB" sz="2000" dirty="0">
                <a:solidFill>
                  <a:srgbClr val="0066FF"/>
                </a:solidFill>
                <a:latin typeface="Verdana" panose="020B0604030504040204" pitchFamily="34" charset="0"/>
                <a:ea typeface="Verdana" panose="020B0604030504040204" pitchFamily="34" charset="0"/>
                <a:cs typeface="Verdana" panose="020B0604030504040204" pitchFamily="34" charset="0"/>
              </a:rPr>
              <a:t>) later.</a:t>
            </a:r>
          </a:p>
          <a:p>
            <a:endParaRPr lang="en-NL" sz="2000" dirty="0"/>
          </a:p>
          <a:p>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96060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188640"/>
            <a:ext cx="9073008" cy="800100"/>
          </a:xfrm>
        </p:spPr>
        <p:txBody>
          <a:bodyPr/>
          <a:lstStyle/>
          <a:p>
            <a:r>
              <a:rPr lang="nl-NL" sz="3200" b="0" dirty="0" err="1">
                <a:solidFill>
                  <a:srgbClr val="FF0000"/>
                </a:solidFill>
                <a:latin typeface="Verdana"/>
                <a:cs typeface="Verdana"/>
              </a:rPr>
              <a:t>Study</a:t>
            </a:r>
            <a:r>
              <a:rPr lang="nl-NL" sz="3200" b="0" dirty="0">
                <a:solidFill>
                  <a:srgbClr val="FF0000"/>
                </a:solidFill>
                <a:latin typeface="Verdana"/>
                <a:cs typeface="Verdana"/>
              </a:rPr>
              <a:t> of events </a:t>
            </a:r>
            <a:r>
              <a:rPr lang="nl-NL" sz="3200" b="0" dirty="0" err="1">
                <a:solidFill>
                  <a:srgbClr val="FF0000"/>
                </a:solidFill>
                <a:latin typeface="Verdana"/>
                <a:cs typeface="Verdana"/>
              </a:rPr>
              <a:t>with</a:t>
            </a:r>
            <a:r>
              <a:rPr lang="nl-NL" sz="3200" b="0" dirty="0">
                <a:solidFill>
                  <a:srgbClr val="FF0000"/>
                </a:solidFill>
                <a:latin typeface="Verdana"/>
                <a:cs typeface="Verdana"/>
              </a:rPr>
              <a:t> </a:t>
            </a:r>
            <a:r>
              <a:rPr lang="nl-NL" sz="3200" b="0" dirty="0" err="1">
                <a:solidFill>
                  <a:srgbClr val="FF0000"/>
                </a:solidFill>
                <a:latin typeface="Verdana"/>
                <a:cs typeface="Verdana"/>
              </a:rPr>
              <a:t>many</a:t>
            </a:r>
            <a:r>
              <a:rPr lang="nl-NL" sz="3200" b="0" dirty="0">
                <a:solidFill>
                  <a:srgbClr val="FF0000"/>
                </a:solidFill>
                <a:latin typeface="Verdana"/>
                <a:cs typeface="Verdana"/>
              </a:rPr>
              <a:t> hits</a:t>
            </a:r>
          </a:p>
        </p:txBody>
      </p:sp>
      <p:sp>
        <p:nvSpPr>
          <p:cNvPr id="3" name="TextBox 2">
            <a:extLst>
              <a:ext uri="{FF2B5EF4-FFF2-40B4-BE49-F238E27FC236}">
                <a16:creationId xmlns:a16="http://schemas.microsoft.com/office/drawing/2014/main" id="{B2114B06-8FF6-6A46-930D-068F7058A4D7}"/>
              </a:ext>
            </a:extLst>
          </p:cNvPr>
          <p:cNvSpPr txBox="1"/>
          <p:nvPr/>
        </p:nvSpPr>
        <p:spPr>
          <a:xfrm>
            <a:off x="843442" y="1490008"/>
            <a:ext cx="11064552" cy="3477875"/>
          </a:xfrm>
          <a:prstGeom prst="rect">
            <a:avLst/>
          </a:prstGeom>
          <a:noFill/>
        </p:spPr>
        <p:txBody>
          <a:bodyPr wrap="square" rtlCol="0">
            <a:spAutoFit/>
          </a:bodyPr>
          <a:lstStyle/>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Geometrically speaking (display slide 4) one starts wi</a:t>
            </a:r>
            <a:r>
              <a:rPr lang="en-GB" sz="2000" dirty="0" err="1">
                <a:solidFill>
                  <a:srgbClr val="0066FF"/>
                </a:solidFill>
                <a:latin typeface="Verdana" panose="020B0604030504040204" pitchFamily="34" charset="0"/>
                <a:ea typeface="Verdana" panose="020B0604030504040204" pitchFamily="34" charset="0"/>
                <a:cs typeface="Verdana" panose="020B0604030504040204" pitchFamily="34" charset="0"/>
              </a:rPr>
              <a:t>th</a:t>
            </a:r>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 the colums on the left (all rows fire) of the four chips of the quad and then for each spidertime one moves to the right. In the end all columns have fired.</a:t>
            </a:r>
          </a:p>
          <a:p>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The most likely interpretation is that an alpha or other particle produces locally a lot of charge say 267 electrons.</a:t>
            </a: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The chips draws current to process the data and this affects the threshold voltage. This causes the neighbours to fire etc. This propagates to the whole quad, because the power is distributed per quad.</a:t>
            </a:r>
          </a:p>
          <a:p>
            <a:r>
              <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rPr>
              <a:t>The readout sequence of the TPX3 chip then determines the time order of the hits.</a:t>
            </a:r>
          </a:p>
          <a:p>
            <a:endParaRPr lang="en-NL" sz="2000" dirty="0">
              <a:solidFill>
                <a:srgbClr val="0066FF"/>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82856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188640"/>
            <a:ext cx="9073008" cy="800100"/>
          </a:xfrm>
        </p:spPr>
        <p:txBody>
          <a:bodyPr/>
          <a:lstStyle/>
          <a:p>
            <a:r>
              <a:rPr lang="nl-NL" sz="3200" b="0" dirty="0" err="1">
                <a:solidFill>
                  <a:srgbClr val="FF0000"/>
                </a:solidFill>
                <a:latin typeface="Verdana"/>
                <a:cs typeface="Verdana"/>
              </a:rPr>
              <a:t>Rate</a:t>
            </a:r>
            <a:r>
              <a:rPr lang="nl-NL" sz="3200" b="0" dirty="0">
                <a:solidFill>
                  <a:srgbClr val="FF0000"/>
                </a:solidFill>
                <a:latin typeface="Verdana"/>
                <a:cs typeface="Verdana"/>
              </a:rPr>
              <a:t> of events </a:t>
            </a:r>
            <a:r>
              <a:rPr lang="nl-NL" sz="3200" b="0" dirty="0" err="1">
                <a:solidFill>
                  <a:srgbClr val="FF0000"/>
                </a:solidFill>
                <a:latin typeface="Verdana"/>
                <a:cs typeface="Verdana"/>
              </a:rPr>
              <a:t>with</a:t>
            </a:r>
            <a:r>
              <a:rPr lang="nl-NL" sz="3200" b="0" dirty="0">
                <a:solidFill>
                  <a:srgbClr val="FF0000"/>
                </a:solidFill>
                <a:latin typeface="Verdana"/>
                <a:cs typeface="Verdana"/>
              </a:rPr>
              <a:t> </a:t>
            </a:r>
            <a:r>
              <a:rPr lang="nl-NL" sz="3200" b="0" dirty="0" err="1">
                <a:solidFill>
                  <a:srgbClr val="FF0000"/>
                </a:solidFill>
                <a:latin typeface="Verdana"/>
                <a:cs typeface="Verdana"/>
              </a:rPr>
              <a:t>many</a:t>
            </a:r>
            <a:r>
              <a:rPr lang="nl-NL" sz="3200" b="0" dirty="0">
                <a:solidFill>
                  <a:srgbClr val="FF0000"/>
                </a:solidFill>
                <a:latin typeface="Verdana"/>
                <a:cs typeface="Verdana"/>
              </a:rPr>
              <a:t> hits</a:t>
            </a:r>
          </a:p>
        </p:txBody>
      </p:sp>
      <p:sp>
        <p:nvSpPr>
          <p:cNvPr id="3" name="TextBox 2">
            <a:extLst>
              <a:ext uri="{FF2B5EF4-FFF2-40B4-BE49-F238E27FC236}">
                <a16:creationId xmlns:a16="http://schemas.microsoft.com/office/drawing/2014/main" id="{B2114B06-8FF6-6A46-930D-068F7058A4D7}"/>
              </a:ext>
            </a:extLst>
          </p:cNvPr>
          <p:cNvSpPr txBox="1"/>
          <p:nvPr/>
        </p:nvSpPr>
        <p:spPr>
          <a:xfrm>
            <a:off x="843442" y="1490008"/>
            <a:ext cx="5540590" cy="4708981"/>
          </a:xfrm>
          <a:prstGeom prst="rect">
            <a:avLst/>
          </a:prstGeom>
          <a:noFill/>
        </p:spPr>
        <p:txBody>
          <a:bodyPr wrap="square" rtlCol="0">
            <a:spAutoFit/>
          </a:bodyPr>
          <a:lstStyle/>
          <a:p>
            <a:r>
              <a:rPr lang="en-GB" sz="1200" dirty="0"/>
              <a:t>// </a:t>
            </a:r>
            <a:r>
              <a:rPr lang="en-GB" sz="1200" dirty="0" err="1"/>
              <a:t>Vgrid</a:t>
            </a:r>
            <a:r>
              <a:rPr lang="en-GB" sz="1200" dirty="0"/>
              <a:t> -340</a:t>
            </a:r>
          </a:p>
          <a:p>
            <a:r>
              <a:rPr lang="en-GB" sz="1200" dirty="0"/>
              <a:t> chip 0 rate of large events 0.0707196 all four rate 0.0707196</a:t>
            </a:r>
          </a:p>
          <a:p>
            <a:r>
              <a:rPr lang="en-GB" sz="1200" dirty="0"/>
              <a:t> chip 4 rate of large events 0.0545906 all four rate 0.0545906</a:t>
            </a:r>
          </a:p>
          <a:p>
            <a:r>
              <a:rPr lang="en-GB" sz="1200" dirty="0"/>
              <a:t> chip 8 rate of large events 0.0483871 all four rate 0.044665</a:t>
            </a:r>
          </a:p>
          <a:p>
            <a:r>
              <a:rPr lang="en-GB" sz="1200" dirty="0"/>
              <a:t> chip 12 rate of large events 0.0434243 all four rate 0.0434243</a:t>
            </a:r>
          </a:p>
          <a:p>
            <a:br>
              <a:rPr lang="en-GB" sz="1200" dirty="0"/>
            </a:br>
            <a:endParaRPr lang="en-GB" sz="1200" dirty="0"/>
          </a:p>
          <a:p>
            <a:r>
              <a:rPr lang="en-GB" sz="1200" dirty="0"/>
              <a:t> chip 16 rate of large events 0.00992556 all four rate 0.00992556</a:t>
            </a:r>
          </a:p>
          <a:p>
            <a:r>
              <a:rPr lang="en-GB" sz="1200" dirty="0"/>
              <a:t> chip 20 rate of large events 0.0248139 all four rate 0.0248139</a:t>
            </a:r>
          </a:p>
          <a:p>
            <a:r>
              <a:rPr lang="en-GB" sz="1200" dirty="0"/>
              <a:t> chip 24 rate of large events 0.016129 all four rate 0.016129</a:t>
            </a:r>
          </a:p>
          <a:p>
            <a:r>
              <a:rPr lang="en-GB" sz="1200" dirty="0"/>
              <a:t> chip 28 rate of large events 0.0198511 all four rate 0.0111663</a:t>
            </a:r>
          </a:p>
          <a:p>
            <a:br>
              <a:rPr lang="en-GB" sz="1200" dirty="0"/>
            </a:br>
            <a:endParaRPr lang="en-GB" sz="1200" dirty="0"/>
          </a:p>
          <a:p>
            <a:r>
              <a:rPr lang="en-GB" sz="1200" dirty="0"/>
              <a:t>// </a:t>
            </a:r>
            <a:r>
              <a:rPr lang="en-GB" sz="1200" dirty="0" err="1"/>
              <a:t>Vgrid</a:t>
            </a:r>
            <a:r>
              <a:rPr lang="en-GB" sz="1200" dirty="0"/>
              <a:t> -350</a:t>
            </a:r>
          </a:p>
          <a:p>
            <a:endParaRPr lang="en-GB" sz="1200" dirty="0"/>
          </a:p>
          <a:p>
            <a:r>
              <a:rPr lang="en-GB" sz="1200" dirty="0"/>
              <a:t> chip 0 rate of large events 0.1067 all four rate 0.1067</a:t>
            </a:r>
          </a:p>
          <a:p>
            <a:r>
              <a:rPr lang="en-GB" sz="1200" dirty="0"/>
              <a:t> chip 4 rate of large events 0.0905707 all four rate 0.0905707</a:t>
            </a:r>
          </a:p>
          <a:p>
            <a:r>
              <a:rPr lang="en-GB" sz="1200" dirty="0"/>
              <a:t> chip 8 rate of large events 0.0806452 all four rate 0.0781638</a:t>
            </a:r>
          </a:p>
          <a:p>
            <a:r>
              <a:rPr lang="en-GB" sz="1200" dirty="0"/>
              <a:t> chip 12 rate of large events 0.0459057 all four rate 0.0459057</a:t>
            </a:r>
          </a:p>
          <a:p>
            <a:br>
              <a:rPr lang="en-GB" sz="1200" dirty="0"/>
            </a:br>
            <a:endParaRPr lang="en-GB" sz="1200" dirty="0"/>
          </a:p>
          <a:p>
            <a:r>
              <a:rPr lang="en-GB" sz="1200" dirty="0"/>
              <a:t> chip 16 rate of large events 0.0210918 all four rate 0.0210918</a:t>
            </a:r>
          </a:p>
          <a:p>
            <a:r>
              <a:rPr lang="en-GB" sz="1200" dirty="0"/>
              <a:t> chip 20 rate of large events 0.0372208 all four rate 0.0372208</a:t>
            </a:r>
          </a:p>
          <a:p>
            <a:r>
              <a:rPr lang="en-GB" sz="1200" dirty="0"/>
              <a:t> chip 24 rate of large events 0.0148883 all four rate 0.0148883</a:t>
            </a:r>
          </a:p>
          <a:p>
            <a:r>
              <a:rPr lang="en-GB" sz="1200" dirty="0"/>
              <a:t> chip 28 rate of large events 0.028536  all four rate 0.0210918</a:t>
            </a:r>
          </a:p>
        </p:txBody>
      </p:sp>
      <p:sp>
        <p:nvSpPr>
          <p:cNvPr id="4" name="Rectangle 3">
            <a:extLst>
              <a:ext uri="{FF2B5EF4-FFF2-40B4-BE49-F238E27FC236}">
                <a16:creationId xmlns:a16="http://schemas.microsoft.com/office/drawing/2014/main" id="{9B6D267A-1952-5B4A-B61F-037C7C1A81AE}"/>
              </a:ext>
            </a:extLst>
          </p:cNvPr>
          <p:cNvSpPr/>
          <p:nvPr/>
        </p:nvSpPr>
        <p:spPr>
          <a:xfrm>
            <a:off x="5663952" y="1785005"/>
            <a:ext cx="6096000" cy="4524315"/>
          </a:xfrm>
          <a:prstGeom prst="rect">
            <a:avLst/>
          </a:prstGeom>
        </p:spPr>
        <p:txBody>
          <a:bodyPr>
            <a:spAutoFit/>
          </a:bodyPr>
          <a:lstStyle/>
          <a:p>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Data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Sr</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source</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with</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new</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gas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envelop</a:t>
            </a:r>
            <a:endParaRPr lang="de-CH"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endParaRPr lang="de-CH"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Measured</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rate in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intervals</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of</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400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ms</a:t>
            </a:r>
            <a:endParaRPr lang="de-CH"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endParaRPr lang="de-CH"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V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grid</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(V)       340          350</a:t>
            </a:r>
          </a:p>
          <a:p>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p>
          <a:p>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chip</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0 – 16   0.04-0.07 (0.04-0.11)</a:t>
            </a:r>
          </a:p>
          <a:p>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16 - 32   0.01-0.03 (0.02-0.04)</a:t>
            </a:r>
          </a:p>
          <a:p>
            <a:endParaRPr lang="de-CH"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Dead time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train</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40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msec</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 400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msec</a:t>
            </a:r>
            <a:endParaRPr lang="de-CH"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Efficiency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loss</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dead</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time 0.2-1.1 %</a:t>
            </a:r>
          </a:p>
          <a:p>
            <a:endParaRPr lang="en-NL" dirty="0"/>
          </a:p>
        </p:txBody>
      </p:sp>
    </p:spTree>
    <p:extLst>
      <p:ext uri="{BB962C8B-B14F-4D97-AF65-F5344CB8AC3E}">
        <p14:creationId xmlns:p14="http://schemas.microsoft.com/office/powerpoint/2010/main" val="3486734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116632"/>
            <a:ext cx="9073008" cy="800100"/>
          </a:xfrm>
        </p:spPr>
        <p:txBody>
          <a:bodyPr/>
          <a:lstStyle/>
          <a:p>
            <a:r>
              <a:rPr lang="nl-NL" sz="3200" b="0" dirty="0">
                <a:solidFill>
                  <a:srgbClr val="FF0000"/>
                </a:solidFill>
                <a:latin typeface="Verdana"/>
                <a:cs typeface="Verdana"/>
              </a:rPr>
              <a:t>Solutions </a:t>
            </a:r>
            <a:r>
              <a:rPr lang="nl-NL" sz="3200" b="0" dirty="0" err="1">
                <a:solidFill>
                  <a:srgbClr val="FF0000"/>
                </a:solidFill>
                <a:latin typeface="Verdana"/>
                <a:cs typeface="Verdana"/>
              </a:rPr>
              <a:t>to</a:t>
            </a:r>
            <a:r>
              <a:rPr lang="nl-NL" sz="3200" b="0" dirty="0">
                <a:solidFill>
                  <a:srgbClr val="FF0000"/>
                </a:solidFill>
                <a:latin typeface="Verdana"/>
                <a:cs typeface="Verdana"/>
              </a:rPr>
              <a:t> events </a:t>
            </a:r>
            <a:r>
              <a:rPr lang="nl-NL" sz="3200" b="0" dirty="0" err="1">
                <a:solidFill>
                  <a:srgbClr val="FF0000"/>
                </a:solidFill>
                <a:latin typeface="Verdana"/>
                <a:cs typeface="Verdana"/>
              </a:rPr>
              <a:t>with</a:t>
            </a:r>
            <a:r>
              <a:rPr lang="nl-NL" sz="3200" b="0" dirty="0">
                <a:solidFill>
                  <a:srgbClr val="FF0000"/>
                </a:solidFill>
                <a:latin typeface="Verdana"/>
                <a:cs typeface="Verdana"/>
              </a:rPr>
              <a:t> </a:t>
            </a:r>
            <a:r>
              <a:rPr lang="nl-NL" sz="3200" b="0" dirty="0" err="1">
                <a:solidFill>
                  <a:srgbClr val="FF0000"/>
                </a:solidFill>
                <a:latin typeface="Verdana"/>
                <a:cs typeface="Verdana"/>
              </a:rPr>
              <a:t>many</a:t>
            </a:r>
            <a:r>
              <a:rPr lang="nl-NL" sz="3200" b="0" dirty="0">
                <a:solidFill>
                  <a:srgbClr val="FF0000"/>
                </a:solidFill>
                <a:latin typeface="Verdana"/>
                <a:cs typeface="Verdana"/>
              </a:rPr>
              <a:t> hits</a:t>
            </a:r>
          </a:p>
        </p:txBody>
      </p:sp>
      <p:sp>
        <p:nvSpPr>
          <p:cNvPr id="4" name="Rectangle 3">
            <a:extLst>
              <a:ext uri="{FF2B5EF4-FFF2-40B4-BE49-F238E27FC236}">
                <a16:creationId xmlns:a16="http://schemas.microsoft.com/office/drawing/2014/main" id="{9B6D267A-1952-5B4A-B61F-037C7C1A81AE}"/>
              </a:ext>
            </a:extLst>
          </p:cNvPr>
          <p:cNvSpPr/>
          <p:nvPr/>
        </p:nvSpPr>
        <p:spPr>
          <a:xfrm>
            <a:off x="1019436" y="1166842"/>
            <a:ext cx="10441160" cy="4524315"/>
          </a:xfrm>
          <a:prstGeom prst="rect">
            <a:avLst/>
          </a:prstGeom>
        </p:spPr>
        <p:txBody>
          <a:bodyPr wrap="square">
            <a:spAutoFit/>
          </a:bodyPr>
          <a:lstStyle/>
          <a:p>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The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ultimate</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solution</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to</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the</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presence</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of</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events</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with</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many</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hits</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lies in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the</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powering</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of</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the</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chips</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(Fred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reminded</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me</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about</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this</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p>
          <a:p>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In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the</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current</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quad</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design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the</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digital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and</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analog power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supply</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are</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connected</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p>
          <a:p>
            <a:endParaRPr lang="de-CH"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This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is</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not a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good</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idea</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because</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small</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variations</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in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the</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power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consumption</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of</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the</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chip</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(e.g.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because</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the</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chip</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start</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processing</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the</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data</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cause</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ripples</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on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the</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voltage</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This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affects</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the</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threshold</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of</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the</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pixels</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and</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causes</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all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channels</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to</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fire</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simultanuously</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a:t>
            </a:r>
          </a:p>
          <a:p>
            <a:endParaRPr lang="de-CH"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Therefore</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we</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expect</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that</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the</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separation</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of</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the</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digital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and</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analog power will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solve</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this</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issue</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endParaRPr lang="en-NL" dirty="0"/>
          </a:p>
        </p:txBody>
      </p:sp>
    </p:spTree>
    <p:extLst>
      <p:ext uri="{BB962C8B-B14F-4D97-AF65-F5344CB8AC3E}">
        <p14:creationId xmlns:p14="http://schemas.microsoft.com/office/powerpoint/2010/main" val="2001508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116632"/>
            <a:ext cx="9073008" cy="800100"/>
          </a:xfrm>
        </p:spPr>
        <p:txBody>
          <a:bodyPr/>
          <a:lstStyle/>
          <a:p>
            <a:r>
              <a:rPr lang="nl-NL" sz="3200" b="0" dirty="0" err="1">
                <a:solidFill>
                  <a:srgbClr val="FF0000"/>
                </a:solidFill>
                <a:latin typeface="Verdana"/>
                <a:cs typeface="Verdana"/>
              </a:rPr>
              <a:t>Reduction</a:t>
            </a:r>
            <a:r>
              <a:rPr lang="nl-NL" sz="3200" b="0" dirty="0">
                <a:solidFill>
                  <a:srgbClr val="FF0000"/>
                </a:solidFill>
                <a:latin typeface="Verdana"/>
                <a:cs typeface="Verdana"/>
              </a:rPr>
              <a:t> of </a:t>
            </a:r>
            <a:r>
              <a:rPr lang="nl-NL" sz="3200" b="0" dirty="0" err="1">
                <a:solidFill>
                  <a:srgbClr val="FF0000"/>
                </a:solidFill>
                <a:latin typeface="Verdana"/>
                <a:cs typeface="Verdana"/>
              </a:rPr>
              <a:t>the</a:t>
            </a:r>
            <a:r>
              <a:rPr lang="nl-NL" sz="3200" b="0" dirty="0">
                <a:solidFill>
                  <a:srgbClr val="FF0000"/>
                </a:solidFill>
                <a:latin typeface="Verdana"/>
                <a:cs typeface="Verdana"/>
              </a:rPr>
              <a:t> </a:t>
            </a:r>
            <a:r>
              <a:rPr lang="nl-NL" sz="3200" b="0" dirty="0" err="1">
                <a:solidFill>
                  <a:srgbClr val="FF0000"/>
                </a:solidFill>
                <a:latin typeface="Verdana"/>
                <a:cs typeface="Verdana"/>
              </a:rPr>
              <a:t>rate</a:t>
            </a:r>
            <a:r>
              <a:rPr lang="nl-NL" sz="3200" b="0" dirty="0">
                <a:solidFill>
                  <a:srgbClr val="FF0000"/>
                </a:solidFill>
                <a:latin typeface="Verdana"/>
                <a:cs typeface="Verdana"/>
              </a:rPr>
              <a:t> </a:t>
            </a:r>
            <a:r>
              <a:rPr lang="nl-NL" sz="3200" b="0" dirty="0" err="1">
                <a:solidFill>
                  <a:srgbClr val="FF0000"/>
                </a:solidFill>
                <a:latin typeface="Verdana"/>
                <a:cs typeface="Verdana"/>
              </a:rPr>
              <a:t>with</a:t>
            </a:r>
            <a:r>
              <a:rPr lang="nl-NL" sz="3200" b="0" dirty="0">
                <a:solidFill>
                  <a:srgbClr val="FF0000"/>
                </a:solidFill>
                <a:latin typeface="Verdana"/>
                <a:cs typeface="Verdana"/>
              </a:rPr>
              <a:t> </a:t>
            </a:r>
            <a:r>
              <a:rPr lang="nl-NL" sz="3200" b="0" dirty="0" err="1">
                <a:solidFill>
                  <a:srgbClr val="FF0000"/>
                </a:solidFill>
                <a:latin typeface="Verdana"/>
                <a:cs typeface="Verdana"/>
              </a:rPr>
              <a:t>many</a:t>
            </a:r>
            <a:r>
              <a:rPr lang="nl-NL" sz="3200" b="0" dirty="0">
                <a:solidFill>
                  <a:srgbClr val="FF0000"/>
                </a:solidFill>
                <a:latin typeface="Verdana"/>
                <a:cs typeface="Verdana"/>
              </a:rPr>
              <a:t> hits</a:t>
            </a:r>
          </a:p>
        </p:txBody>
      </p:sp>
      <p:sp>
        <p:nvSpPr>
          <p:cNvPr id="4" name="Rectangle 3">
            <a:extLst>
              <a:ext uri="{FF2B5EF4-FFF2-40B4-BE49-F238E27FC236}">
                <a16:creationId xmlns:a16="http://schemas.microsoft.com/office/drawing/2014/main" id="{9B6D267A-1952-5B4A-B61F-037C7C1A81AE}"/>
              </a:ext>
            </a:extLst>
          </p:cNvPr>
          <p:cNvSpPr/>
          <p:nvPr/>
        </p:nvSpPr>
        <p:spPr>
          <a:xfrm>
            <a:off x="1019436" y="1340768"/>
            <a:ext cx="10441160" cy="5262979"/>
          </a:xfrm>
          <a:prstGeom prst="rect">
            <a:avLst/>
          </a:prstGeom>
        </p:spPr>
        <p:txBody>
          <a:bodyPr wrap="square">
            <a:spAutoFit/>
          </a:bodyPr>
          <a:lstStyle/>
          <a:p>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On 27 May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we</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performed</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study</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to</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see</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how</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one</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could</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reduce</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the</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large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event</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rate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based</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on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ideas</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from</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Jan.</a:t>
            </a:r>
          </a:p>
          <a:p>
            <a:endParaRPr lang="de-CH"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For</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this</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we</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took</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runs</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different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thresholds</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70, 65, 60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and</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55.</a:t>
            </a:r>
          </a:p>
          <a:p>
            <a:endParaRPr lang="de-CH"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It</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turned</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out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that</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running</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slightly</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higher</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threshold</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of</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60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cnts</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reduces</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the</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large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event</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rate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to</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about</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10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events</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in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the</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two</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concentrators</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in 1000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secs</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a:t>
            </a:r>
          </a:p>
          <a:p>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The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grid</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voltage</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in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this</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test</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run</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was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put</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to</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350 V.</a:t>
            </a:r>
          </a:p>
          <a:p>
            <a:endParaRPr lang="de-CH"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This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is</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better</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and</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more</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comfortable</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operating</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point</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p>
          <a:p>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So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we</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decided</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to</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use</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tthreshold</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60 </a:t>
            </a:r>
            <a:r>
              <a:rPr lang="de-CH">
                <a:solidFill>
                  <a:srgbClr val="0066FF"/>
                </a:solidFill>
                <a:latin typeface="Verdana" panose="020B0604030504040204" pitchFamily="34" charset="0"/>
                <a:ea typeface="Verdana" panose="020B0604030504040204" pitchFamily="34" charset="0"/>
                <a:cs typeface="Verdana" panose="020B0604030504040204" pitchFamily="34" charset="0"/>
              </a:rPr>
              <a:t>cnts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as</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the</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default</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setting</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for</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the</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 DESY </a:t>
            </a:r>
            <a:r>
              <a:rPr lang="de-CH" dirty="0" err="1">
                <a:solidFill>
                  <a:srgbClr val="0066FF"/>
                </a:solidFill>
                <a:latin typeface="Verdana" panose="020B0604030504040204" pitchFamily="34" charset="0"/>
                <a:ea typeface="Verdana" panose="020B0604030504040204" pitchFamily="34" charset="0"/>
                <a:cs typeface="Verdana" panose="020B0604030504040204" pitchFamily="34" charset="0"/>
              </a:rPr>
              <a:t>testbeam</a:t>
            </a:r>
            <a:r>
              <a:rPr lang="de-CH" dirty="0">
                <a:solidFill>
                  <a:srgbClr val="0066FF"/>
                </a:solidFill>
                <a:latin typeface="Verdana" panose="020B0604030504040204" pitchFamily="34" charset="0"/>
                <a:ea typeface="Verdana" panose="020B0604030504040204" pitchFamily="34" charset="0"/>
                <a:cs typeface="Verdana" panose="020B0604030504040204" pitchFamily="34" charset="0"/>
              </a:rPr>
              <a:t>.</a:t>
            </a:r>
          </a:p>
          <a:p>
            <a:endParaRPr lang="en-NL" dirty="0"/>
          </a:p>
        </p:txBody>
      </p:sp>
    </p:spTree>
    <p:extLst>
      <p:ext uri="{BB962C8B-B14F-4D97-AF65-F5344CB8AC3E}">
        <p14:creationId xmlns:p14="http://schemas.microsoft.com/office/powerpoint/2010/main" val="3293095380"/>
      </p:ext>
    </p:extLst>
  </p:cSld>
  <p:clrMapOvr>
    <a:masterClrMapping/>
  </p:clrMapOvr>
</p:sld>
</file>

<file path=ppt/theme/theme1.xml><?xml version="1.0" encoding="utf-8"?>
<a:theme xmlns:a="http://schemas.openxmlformats.org/drawingml/2006/main" name="Como">
  <a:themeElements>
    <a:clrScheme name="">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m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m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m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m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m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m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m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m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9098246</TotalTime>
  <Pages>11</Pages>
  <Words>902</Words>
  <Application>Microsoft Macintosh PowerPoint</Application>
  <PresentationFormat>Widescreen</PresentationFormat>
  <Paragraphs>88</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Monotype Sorts</vt:lpstr>
      <vt:lpstr>Times New Roman</vt:lpstr>
      <vt:lpstr>Verdana</vt:lpstr>
      <vt:lpstr>Wingdings</vt:lpstr>
      <vt:lpstr>Como</vt:lpstr>
      <vt:lpstr>Pixel TPC</vt:lpstr>
      <vt:lpstr>Study of events with many hits</vt:lpstr>
      <vt:lpstr>Study of events with many hits</vt:lpstr>
      <vt:lpstr>Study of events with many hits</vt:lpstr>
      <vt:lpstr>Study of events with many hits</vt:lpstr>
      <vt:lpstr>Study of events with many hits</vt:lpstr>
      <vt:lpstr>Rate of events with many hits</vt:lpstr>
      <vt:lpstr>Solutions to events with many hits</vt:lpstr>
      <vt:lpstr>Reduction of the rate with many hits</vt:lpstr>
    </vt:vector>
  </TitlesOfParts>
  <Manager/>
  <Company>NIKHEF</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ILC Lepton Collider</dc:title>
  <dc:subject/>
  <dc:creator>Peter Kluit </dc:creator>
  <cp:keywords/>
  <dc:description/>
  <cp:lastModifiedBy>Microsoft Office User</cp:lastModifiedBy>
  <cp:revision>2455</cp:revision>
  <cp:lastPrinted>2002-02-06T08:01:21Z</cp:lastPrinted>
  <dcterms:created xsi:type="dcterms:W3CDTF">2020-03-07T12:22:56Z</dcterms:created>
  <dcterms:modified xsi:type="dcterms:W3CDTF">2021-05-27T19:27:09Z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F.Hartjes@nikhef.nl</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1</vt:i4>
  </property>
  <property fmtid="{D5CDD505-2E9C-101B-9397-08002B2CF9AE}" pid="21" name="OutputDir">
    <vt:lpwstr>\\Nikhefh\CT www\pub\techphys\diamond</vt:lpwstr>
  </property>
</Properties>
</file>