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2" r:id="rId6"/>
    <p:sldId id="257" r:id="rId7"/>
    <p:sldId id="258" r:id="rId8"/>
    <p:sldId id="259" r:id="rId9"/>
    <p:sldId id="264" r:id="rId10"/>
    <p:sldId id="260" r:id="rId11"/>
    <p:sldId id="268" r:id="rId12"/>
    <p:sldId id="269" r:id="rId13"/>
    <p:sldId id="271" r:id="rId14"/>
    <p:sldId id="273" r:id="rId15"/>
    <p:sldId id="274" r:id="rId16"/>
    <p:sldId id="275" r:id="rId17"/>
    <p:sldId id="263" r:id="rId18"/>
    <p:sldId id="261" r:id="rId19"/>
    <p:sldId id="262" r:id="rId20"/>
    <p:sldId id="265" r:id="rId21"/>
    <p:sldId id="266" r:id="rId22"/>
    <p:sldId id="270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78E75-AF85-4BB9-8FB0-ECC55E6866D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271BC8B-958C-4E85-AC79-B53866D238E9}">
      <dgm:prSet phldrT="[Text]"/>
      <dgm:spPr/>
      <dgm:t>
        <a:bodyPr/>
        <a:lstStyle/>
        <a:p>
          <a:r>
            <a:rPr lang="en-US" dirty="0" smtClean="0"/>
            <a:t>Problem</a:t>
          </a:r>
          <a:endParaRPr lang="en-US" dirty="0"/>
        </a:p>
      </dgm:t>
    </dgm:pt>
    <dgm:pt modelId="{8A4F3A3B-97E5-44D5-927B-3269197B9161}" type="parTrans" cxnId="{7255C9A6-EBD4-4654-9445-CF33F2983474}">
      <dgm:prSet/>
      <dgm:spPr/>
      <dgm:t>
        <a:bodyPr/>
        <a:lstStyle/>
        <a:p>
          <a:endParaRPr lang="en-US"/>
        </a:p>
      </dgm:t>
    </dgm:pt>
    <dgm:pt modelId="{EACF6A7F-31C6-4E99-9C8C-BB8D5980B264}" type="sibTrans" cxnId="{7255C9A6-EBD4-4654-9445-CF33F2983474}">
      <dgm:prSet/>
      <dgm:spPr/>
      <dgm:t>
        <a:bodyPr/>
        <a:lstStyle/>
        <a:p>
          <a:endParaRPr lang="en-US"/>
        </a:p>
      </dgm:t>
    </dgm:pt>
    <dgm:pt modelId="{26BB6735-FF7F-4F91-B423-9E437770A0DD}">
      <dgm:prSet phldrT="[Text]"/>
      <dgm:spPr/>
      <dgm:t>
        <a:bodyPr/>
        <a:lstStyle/>
        <a:p>
          <a:r>
            <a:rPr lang="en-US" dirty="0" smtClean="0"/>
            <a:t>Science</a:t>
          </a:r>
        </a:p>
        <a:p>
          <a:r>
            <a:rPr lang="en-US" dirty="0" smtClean="0"/>
            <a:t>Innovation</a:t>
          </a:r>
          <a:endParaRPr lang="en-US" dirty="0"/>
        </a:p>
      </dgm:t>
    </dgm:pt>
    <dgm:pt modelId="{B4A5E13E-53BC-4A31-8966-DFF8C6D6BACC}" type="parTrans" cxnId="{F13ACD11-E123-4EAC-BC0B-41C66FD2D2ED}">
      <dgm:prSet/>
      <dgm:spPr/>
      <dgm:t>
        <a:bodyPr/>
        <a:lstStyle/>
        <a:p>
          <a:endParaRPr lang="en-US"/>
        </a:p>
      </dgm:t>
    </dgm:pt>
    <dgm:pt modelId="{5E1B7A02-FF13-41FB-A2DD-5C417065FED1}" type="sibTrans" cxnId="{F13ACD11-E123-4EAC-BC0B-41C66FD2D2ED}">
      <dgm:prSet/>
      <dgm:spPr/>
      <dgm:t>
        <a:bodyPr/>
        <a:lstStyle/>
        <a:p>
          <a:endParaRPr lang="en-US"/>
        </a:p>
      </dgm:t>
    </dgm:pt>
    <dgm:pt modelId="{45F58FB3-CA3B-4EAA-AEC2-763E9005ECE6}">
      <dgm:prSet phldrT="[Text]"/>
      <dgm:spPr/>
      <dgm:t>
        <a:bodyPr/>
        <a:lstStyle/>
        <a:p>
          <a:r>
            <a:rPr lang="en-US" dirty="0" smtClean="0"/>
            <a:t>Solution</a:t>
          </a:r>
          <a:endParaRPr lang="en-US" dirty="0"/>
        </a:p>
      </dgm:t>
    </dgm:pt>
    <dgm:pt modelId="{CD3F18B3-B356-4BA1-A359-3F84EE21C71A}" type="parTrans" cxnId="{351AB182-91CF-493F-BB39-8E44A40667EC}">
      <dgm:prSet/>
      <dgm:spPr/>
      <dgm:t>
        <a:bodyPr/>
        <a:lstStyle/>
        <a:p>
          <a:endParaRPr lang="en-US"/>
        </a:p>
      </dgm:t>
    </dgm:pt>
    <dgm:pt modelId="{B7F01DE7-B851-4E8A-A9A1-9392108181B7}" type="sibTrans" cxnId="{351AB182-91CF-493F-BB39-8E44A40667EC}">
      <dgm:prSet/>
      <dgm:spPr/>
      <dgm:t>
        <a:bodyPr/>
        <a:lstStyle/>
        <a:p>
          <a:endParaRPr lang="en-US"/>
        </a:p>
      </dgm:t>
    </dgm:pt>
    <dgm:pt modelId="{0D465CC9-BBC2-4044-9AC2-19F51F09134F}" type="pres">
      <dgm:prSet presAssocID="{34078E75-AF85-4BB9-8FB0-ECC55E6866D4}" presName="Name0" presStyleCnt="0">
        <dgm:presLayoutVars>
          <dgm:dir/>
          <dgm:resizeHandles val="exact"/>
        </dgm:presLayoutVars>
      </dgm:prSet>
      <dgm:spPr/>
    </dgm:pt>
    <dgm:pt modelId="{7EAB5651-248D-48B8-8F89-61EEC74FD22C}" type="pres">
      <dgm:prSet presAssocID="{9271BC8B-958C-4E85-AC79-B53866D238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13B24-B0E7-47B2-9DBF-A7331BCFF61B}" type="pres">
      <dgm:prSet presAssocID="{EACF6A7F-31C6-4E99-9C8C-BB8D5980B26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302E1C0-0427-4BAE-84BA-02717F804EE6}" type="pres">
      <dgm:prSet presAssocID="{EACF6A7F-31C6-4E99-9C8C-BB8D5980B26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5E20C85-6387-4E2F-BE22-2E8495BDC3D3}" type="pres">
      <dgm:prSet presAssocID="{26BB6735-FF7F-4F91-B423-9E437770A0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85AEC-9018-4D93-B17C-51CAC6392DB0}" type="pres">
      <dgm:prSet presAssocID="{5E1B7A02-FF13-41FB-A2DD-5C417065FED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803DBB1-E561-4F9C-96A5-9978D7409F12}" type="pres">
      <dgm:prSet presAssocID="{5E1B7A02-FF13-41FB-A2DD-5C417065FED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27FA146-A0B0-4B1A-A4C3-409B55C4CCBA}" type="pres">
      <dgm:prSet presAssocID="{45F58FB3-CA3B-4EAA-AEC2-763E9005EC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9D47F8-99EA-4646-9954-A81244EE530A}" type="presOf" srcId="{9271BC8B-958C-4E85-AC79-B53866D238E9}" destId="{7EAB5651-248D-48B8-8F89-61EEC74FD22C}" srcOrd="0" destOrd="0" presId="urn:microsoft.com/office/officeart/2005/8/layout/process1"/>
    <dgm:cxn modelId="{76CC6937-93B2-4935-9157-DDF84458A934}" type="presOf" srcId="{26BB6735-FF7F-4F91-B423-9E437770A0DD}" destId="{F5E20C85-6387-4E2F-BE22-2E8495BDC3D3}" srcOrd="0" destOrd="0" presId="urn:microsoft.com/office/officeart/2005/8/layout/process1"/>
    <dgm:cxn modelId="{CD9878A2-58E5-4472-9CBD-071A6AEB2FBF}" type="presOf" srcId="{5E1B7A02-FF13-41FB-A2DD-5C417065FED1}" destId="{55385AEC-9018-4D93-B17C-51CAC6392DB0}" srcOrd="0" destOrd="0" presId="urn:microsoft.com/office/officeart/2005/8/layout/process1"/>
    <dgm:cxn modelId="{7322A287-F63F-4D77-926E-CE09D99A3B63}" type="presOf" srcId="{34078E75-AF85-4BB9-8FB0-ECC55E6866D4}" destId="{0D465CC9-BBC2-4044-9AC2-19F51F09134F}" srcOrd="0" destOrd="0" presId="urn:microsoft.com/office/officeart/2005/8/layout/process1"/>
    <dgm:cxn modelId="{F13ACD11-E123-4EAC-BC0B-41C66FD2D2ED}" srcId="{34078E75-AF85-4BB9-8FB0-ECC55E6866D4}" destId="{26BB6735-FF7F-4F91-B423-9E437770A0DD}" srcOrd="1" destOrd="0" parTransId="{B4A5E13E-53BC-4A31-8966-DFF8C6D6BACC}" sibTransId="{5E1B7A02-FF13-41FB-A2DD-5C417065FED1}"/>
    <dgm:cxn modelId="{51D4DEB2-0907-4272-8C8F-CFF74AB637DE}" type="presOf" srcId="{5E1B7A02-FF13-41FB-A2DD-5C417065FED1}" destId="{8803DBB1-E561-4F9C-96A5-9978D7409F12}" srcOrd="1" destOrd="0" presId="urn:microsoft.com/office/officeart/2005/8/layout/process1"/>
    <dgm:cxn modelId="{D8B5292E-307A-4D99-81DC-C4D4D5504A92}" type="presOf" srcId="{EACF6A7F-31C6-4E99-9C8C-BB8D5980B264}" destId="{F302E1C0-0427-4BAE-84BA-02717F804EE6}" srcOrd="1" destOrd="0" presId="urn:microsoft.com/office/officeart/2005/8/layout/process1"/>
    <dgm:cxn modelId="{377313C9-5ADD-4C15-947D-8ACAFCE3E4AF}" type="presOf" srcId="{EACF6A7F-31C6-4E99-9C8C-BB8D5980B264}" destId="{9E213B24-B0E7-47B2-9DBF-A7331BCFF61B}" srcOrd="0" destOrd="0" presId="urn:microsoft.com/office/officeart/2005/8/layout/process1"/>
    <dgm:cxn modelId="{6A47E6B5-B621-49B4-892D-E3F00613BDCC}" type="presOf" srcId="{45F58FB3-CA3B-4EAA-AEC2-763E9005ECE6}" destId="{D27FA146-A0B0-4B1A-A4C3-409B55C4CCBA}" srcOrd="0" destOrd="0" presId="urn:microsoft.com/office/officeart/2005/8/layout/process1"/>
    <dgm:cxn modelId="{351AB182-91CF-493F-BB39-8E44A40667EC}" srcId="{34078E75-AF85-4BB9-8FB0-ECC55E6866D4}" destId="{45F58FB3-CA3B-4EAA-AEC2-763E9005ECE6}" srcOrd="2" destOrd="0" parTransId="{CD3F18B3-B356-4BA1-A359-3F84EE21C71A}" sibTransId="{B7F01DE7-B851-4E8A-A9A1-9392108181B7}"/>
    <dgm:cxn modelId="{7255C9A6-EBD4-4654-9445-CF33F2983474}" srcId="{34078E75-AF85-4BB9-8FB0-ECC55E6866D4}" destId="{9271BC8B-958C-4E85-AC79-B53866D238E9}" srcOrd="0" destOrd="0" parTransId="{8A4F3A3B-97E5-44D5-927B-3269197B9161}" sibTransId="{EACF6A7F-31C6-4E99-9C8C-BB8D5980B264}"/>
    <dgm:cxn modelId="{BBE28C54-CE04-414B-ADBB-CD98074E48F4}" type="presParOf" srcId="{0D465CC9-BBC2-4044-9AC2-19F51F09134F}" destId="{7EAB5651-248D-48B8-8F89-61EEC74FD22C}" srcOrd="0" destOrd="0" presId="urn:microsoft.com/office/officeart/2005/8/layout/process1"/>
    <dgm:cxn modelId="{B521F0FA-F291-4D80-AA19-32D2110D053A}" type="presParOf" srcId="{0D465CC9-BBC2-4044-9AC2-19F51F09134F}" destId="{9E213B24-B0E7-47B2-9DBF-A7331BCFF61B}" srcOrd="1" destOrd="0" presId="urn:microsoft.com/office/officeart/2005/8/layout/process1"/>
    <dgm:cxn modelId="{A3958E26-212D-4D3A-9BB2-227319B38F04}" type="presParOf" srcId="{9E213B24-B0E7-47B2-9DBF-A7331BCFF61B}" destId="{F302E1C0-0427-4BAE-84BA-02717F804EE6}" srcOrd="0" destOrd="0" presId="urn:microsoft.com/office/officeart/2005/8/layout/process1"/>
    <dgm:cxn modelId="{C4238F87-BBDE-498C-BAFF-2555248E0164}" type="presParOf" srcId="{0D465CC9-BBC2-4044-9AC2-19F51F09134F}" destId="{F5E20C85-6387-4E2F-BE22-2E8495BDC3D3}" srcOrd="2" destOrd="0" presId="urn:microsoft.com/office/officeart/2005/8/layout/process1"/>
    <dgm:cxn modelId="{E3C5B48B-FB6F-4313-8D97-41F536363D1B}" type="presParOf" srcId="{0D465CC9-BBC2-4044-9AC2-19F51F09134F}" destId="{55385AEC-9018-4D93-B17C-51CAC6392DB0}" srcOrd="3" destOrd="0" presId="urn:microsoft.com/office/officeart/2005/8/layout/process1"/>
    <dgm:cxn modelId="{12768253-7AEE-48E2-B311-4D76879960F1}" type="presParOf" srcId="{55385AEC-9018-4D93-B17C-51CAC6392DB0}" destId="{8803DBB1-E561-4F9C-96A5-9978D7409F12}" srcOrd="0" destOrd="0" presId="urn:microsoft.com/office/officeart/2005/8/layout/process1"/>
    <dgm:cxn modelId="{B826886D-231E-4716-AAAB-18D3A77C6471}" type="presParOf" srcId="{0D465CC9-BBC2-4044-9AC2-19F51F09134F}" destId="{D27FA146-A0B0-4B1A-A4C3-409B55C4CCB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78E75-AF85-4BB9-8FB0-ECC55E6866D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271BC8B-958C-4E85-AC79-B53866D238E9}">
      <dgm:prSet phldrT="[Text]"/>
      <dgm:spPr/>
      <dgm:t>
        <a:bodyPr/>
        <a:lstStyle/>
        <a:p>
          <a:r>
            <a:rPr lang="en-US" dirty="0" smtClean="0"/>
            <a:t>Problem</a:t>
          </a:r>
          <a:endParaRPr lang="en-US" dirty="0"/>
        </a:p>
      </dgm:t>
    </dgm:pt>
    <dgm:pt modelId="{8A4F3A3B-97E5-44D5-927B-3269197B9161}" type="parTrans" cxnId="{7255C9A6-EBD4-4654-9445-CF33F2983474}">
      <dgm:prSet/>
      <dgm:spPr/>
      <dgm:t>
        <a:bodyPr/>
        <a:lstStyle/>
        <a:p>
          <a:endParaRPr lang="en-US"/>
        </a:p>
      </dgm:t>
    </dgm:pt>
    <dgm:pt modelId="{EACF6A7F-31C6-4E99-9C8C-BB8D5980B264}" type="sibTrans" cxnId="{7255C9A6-EBD4-4654-9445-CF33F2983474}">
      <dgm:prSet/>
      <dgm:spPr/>
      <dgm:t>
        <a:bodyPr/>
        <a:lstStyle/>
        <a:p>
          <a:endParaRPr lang="en-US"/>
        </a:p>
      </dgm:t>
    </dgm:pt>
    <dgm:pt modelId="{26BB6735-FF7F-4F91-B423-9E437770A0DD}">
      <dgm:prSet phldrT="[Text]"/>
      <dgm:spPr/>
      <dgm:t>
        <a:bodyPr/>
        <a:lstStyle/>
        <a:p>
          <a:r>
            <a:rPr lang="en-US" dirty="0" smtClean="0"/>
            <a:t>Science</a:t>
          </a:r>
          <a:endParaRPr lang="en-US" dirty="0"/>
        </a:p>
      </dgm:t>
    </dgm:pt>
    <dgm:pt modelId="{B4A5E13E-53BC-4A31-8966-DFF8C6D6BACC}" type="parTrans" cxnId="{F13ACD11-E123-4EAC-BC0B-41C66FD2D2ED}">
      <dgm:prSet/>
      <dgm:spPr/>
      <dgm:t>
        <a:bodyPr/>
        <a:lstStyle/>
        <a:p>
          <a:endParaRPr lang="en-US"/>
        </a:p>
      </dgm:t>
    </dgm:pt>
    <dgm:pt modelId="{5E1B7A02-FF13-41FB-A2DD-5C417065FED1}" type="sibTrans" cxnId="{F13ACD11-E123-4EAC-BC0B-41C66FD2D2ED}">
      <dgm:prSet/>
      <dgm:spPr>
        <a:solidFill>
          <a:schemeClr val="bg1"/>
        </a:solidFill>
        <a:ln>
          <a:solidFill>
            <a:schemeClr val="tx2">
              <a:lumMod val="75000"/>
            </a:schemeClr>
          </a:solidFill>
          <a:prstDash val="dash"/>
        </a:ln>
      </dgm:spPr>
      <dgm:t>
        <a:bodyPr/>
        <a:lstStyle/>
        <a:p>
          <a:endParaRPr lang="en-US"/>
        </a:p>
      </dgm:t>
    </dgm:pt>
    <dgm:pt modelId="{45F58FB3-CA3B-4EAA-AEC2-763E9005ECE6}">
      <dgm:prSet phldrT="[Text]"/>
      <dgm:spPr/>
      <dgm:t>
        <a:bodyPr/>
        <a:lstStyle/>
        <a:p>
          <a:r>
            <a:rPr lang="en-US" dirty="0" smtClean="0"/>
            <a:t>Solution</a:t>
          </a:r>
          <a:endParaRPr lang="en-US" dirty="0"/>
        </a:p>
      </dgm:t>
    </dgm:pt>
    <dgm:pt modelId="{CD3F18B3-B356-4BA1-A359-3F84EE21C71A}" type="parTrans" cxnId="{351AB182-91CF-493F-BB39-8E44A40667EC}">
      <dgm:prSet/>
      <dgm:spPr/>
      <dgm:t>
        <a:bodyPr/>
        <a:lstStyle/>
        <a:p>
          <a:endParaRPr lang="en-US"/>
        </a:p>
      </dgm:t>
    </dgm:pt>
    <dgm:pt modelId="{B7F01DE7-B851-4E8A-A9A1-9392108181B7}" type="sibTrans" cxnId="{351AB182-91CF-493F-BB39-8E44A40667EC}">
      <dgm:prSet/>
      <dgm:spPr/>
      <dgm:t>
        <a:bodyPr/>
        <a:lstStyle/>
        <a:p>
          <a:endParaRPr lang="en-US"/>
        </a:p>
      </dgm:t>
    </dgm:pt>
    <dgm:pt modelId="{0D465CC9-BBC2-4044-9AC2-19F51F09134F}" type="pres">
      <dgm:prSet presAssocID="{34078E75-AF85-4BB9-8FB0-ECC55E6866D4}" presName="Name0" presStyleCnt="0">
        <dgm:presLayoutVars>
          <dgm:dir/>
          <dgm:resizeHandles val="exact"/>
        </dgm:presLayoutVars>
      </dgm:prSet>
      <dgm:spPr/>
    </dgm:pt>
    <dgm:pt modelId="{7EAB5651-248D-48B8-8F89-61EEC74FD22C}" type="pres">
      <dgm:prSet presAssocID="{9271BC8B-958C-4E85-AC79-B53866D238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13B24-B0E7-47B2-9DBF-A7331BCFF61B}" type="pres">
      <dgm:prSet presAssocID="{EACF6A7F-31C6-4E99-9C8C-BB8D5980B26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302E1C0-0427-4BAE-84BA-02717F804EE6}" type="pres">
      <dgm:prSet presAssocID="{EACF6A7F-31C6-4E99-9C8C-BB8D5980B26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5E20C85-6387-4E2F-BE22-2E8495BDC3D3}" type="pres">
      <dgm:prSet presAssocID="{26BB6735-FF7F-4F91-B423-9E437770A0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85AEC-9018-4D93-B17C-51CAC6392DB0}" type="pres">
      <dgm:prSet presAssocID="{5E1B7A02-FF13-41FB-A2DD-5C417065FED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803DBB1-E561-4F9C-96A5-9978D7409F12}" type="pres">
      <dgm:prSet presAssocID="{5E1B7A02-FF13-41FB-A2DD-5C417065FED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27FA146-A0B0-4B1A-A4C3-409B55C4CCBA}" type="pres">
      <dgm:prSet presAssocID="{45F58FB3-CA3B-4EAA-AEC2-763E9005EC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9D47F8-99EA-4646-9954-A81244EE530A}" type="presOf" srcId="{9271BC8B-958C-4E85-AC79-B53866D238E9}" destId="{7EAB5651-248D-48B8-8F89-61EEC74FD22C}" srcOrd="0" destOrd="0" presId="urn:microsoft.com/office/officeart/2005/8/layout/process1"/>
    <dgm:cxn modelId="{76CC6937-93B2-4935-9157-DDF84458A934}" type="presOf" srcId="{26BB6735-FF7F-4F91-B423-9E437770A0DD}" destId="{F5E20C85-6387-4E2F-BE22-2E8495BDC3D3}" srcOrd="0" destOrd="0" presId="urn:microsoft.com/office/officeart/2005/8/layout/process1"/>
    <dgm:cxn modelId="{CD9878A2-58E5-4472-9CBD-071A6AEB2FBF}" type="presOf" srcId="{5E1B7A02-FF13-41FB-A2DD-5C417065FED1}" destId="{55385AEC-9018-4D93-B17C-51CAC6392DB0}" srcOrd="0" destOrd="0" presId="urn:microsoft.com/office/officeart/2005/8/layout/process1"/>
    <dgm:cxn modelId="{7322A287-F63F-4D77-926E-CE09D99A3B63}" type="presOf" srcId="{34078E75-AF85-4BB9-8FB0-ECC55E6866D4}" destId="{0D465CC9-BBC2-4044-9AC2-19F51F09134F}" srcOrd="0" destOrd="0" presId="urn:microsoft.com/office/officeart/2005/8/layout/process1"/>
    <dgm:cxn modelId="{F13ACD11-E123-4EAC-BC0B-41C66FD2D2ED}" srcId="{34078E75-AF85-4BB9-8FB0-ECC55E6866D4}" destId="{26BB6735-FF7F-4F91-B423-9E437770A0DD}" srcOrd="1" destOrd="0" parTransId="{B4A5E13E-53BC-4A31-8966-DFF8C6D6BACC}" sibTransId="{5E1B7A02-FF13-41FB-A2DD-5C417065FED1}"/>
    <dgm:cxn modelId="{51D4DEB2-0907-4272-8C8F-CFF74AB637DE}" type="presOf" srcId="{5E1B7A02-FF13-41FB-A2DD-5C417065FED1}" destId="{8803DBB1-E561-4F9C-96A5-9978D7409F12}" srcOrd="1" destOrd="0" presId="urn:microsoft.com/office/officeart/2005/8/layout/process1"/>
    <dgm:cxn modelId="{D8B5292E-307A-4D99-81DC-C4D4D5504A92}" type="presOf" srcId="{EACF6A7F-31C6-4E99-9C8C-BB8D5980B264}" destId="{F302E1C0-0427-4BAE-84BA-02717F804EE6}" srcOrd="1" destOrd="0" presId="urn:microsoft.com/office/officeart/2005/8/layout/process1"/>
    <dgm:cxn modelId="{377313C9-5ADD-4C15-947D-8ACAFCE3E4AF}" type="presOf" srcId="{EACF6A7F-31C6-4E99-9C8C-BB8D5980B264}" destId="{9E213B24-B0E7-47B2-9DBF-A7331BCFF61B}" srcOrd="0" destOrd="0" presId="urn:microsoft.com/office/officeart/2005/8/layout/process1"/>
    <dgm:cxn modelId="{6A47E6B5-B621-49B4-892D-E3F00613BDCC}" type="presOf" srcId="{45F58FB3-CA3B-4EAA-AEC2-763E9005ECE6}" destId="{D27FA146-A0B0-4B1A-A4C3-409B55C4CCBA}" srcOrd="0" destOrd="0" presId="urn:microsoft.com/office/officeart/2005/8/layout/process1"/>
    <dgm:cxn modelId="{351AB182-91CF-493F-BB39-8E44A40667EC}" srcId="{34078E75-AF85-4BB9-8FB0-ECC55E6866D4}" destId="{45F58FB3-CA3B-4EAA-AEC2-763E9005ECE6}" srcOrd="2" destOrd="0" parTransId="{CD3F18B3-B356-4BA1-A359-3F84EE21C71A}" sibTransId="{B7F01DE7-B851-4E8A-A9A1-9392108181B7}"/>
    <dgm:cxn modelId="{7255C9A6-EBD4-4654-9445-CF33F2983474}" srcId="{34078E75-AF85-4BB9-8FB0-ECC55E6866D4}" destId="{9271BC8B-958C-4E85-AC79-B53866D238E9}" srcOrd="0" destOrd="0" parTransId="{8A4F3A3B-97E5-44D5-927B-3269197B9161}" sibTransId="{EACF6A7F-31C6-4E99-9C8C-BB8D5980B264}"/>
    <dgm:cxn modelId="{BBE28C54-CE04-414B-ADBB-CD98074E48F4}" type="presParOf" srcId="{0D465CC9-BBC2-4044-9AC2-19F51F09134F}" destId="{7EAB5651-248D-48B8-8F89-61EEC74FD22C}" srcOrd="0" destOrd="0" presId="urn:microsoft.com/office/officeart/2005/8/layout/process1"/>
    <dgm:cxn modelId="{B521F0FA-F291-4D80-AA19-32D2110D053A}" type="presParOf" srcId="{0D465CC9-BBC2-4044-9AC2-19F51F09134F}" destId="{9E213B24-B0E7-47B2-9DBF-A7331BCFF61B}" srcOrd="1" destOrd="0" presId="urn:microsoft.com/office/officeart/2005/8/layout/process1"/>
    <dgm:cxn modelId="{A3958E26-212D-4D3A-9BB2-227319B38F04}" type="presParOf" srcId="{9E213B24-B0E7-47B2-9DBF-A7331BCFF61B}" destId="{F302E1C0-0427-4BAE-84BA-02717F804EE6}" srcOrd="0" destOrd="0" presId="urn:microsoft.com/office/officeart/2005/8/layout/process1"/>
    <dgm:cxn modelId="{C4238F87-BBDE-498C-BAFF-2555248E0164}" type="presParOf" srcId="{0D465CC9-BBC2-4044-9AC2-19F51F09134F}" destId="{F5E20C85-6387-4E2F-BE22-2E8495BDC3D3}" srcOrd="2" destOrd="0" presId="urn:microsoft.com/office/officeart/2005/8/layout/process1"/>
    <dgm:cxn modelId="{E3C5B48B-FB6F-4313-8D97-41F536363D1B}" type="presParOf" srcId="{0D465CC9-BBC2-4044-9AC2-19F51F09134F}" destId="{55385AEC-9018-4D93-B17C-51CAC6392DB0}" srcOrd="3" destOrd="0" presId="urn:microsoft.com/office/officeart/2005/8/layout/process1"/>
    <dgm:cxn modelId="{12768253-7AEE-48E2-B311-4D76879960F1}" type="presParOf" srcId="{55385AEC-9018-4D93-B17C-51CAC6392DB0}" destId="{8803DBB1-E561-4F9C-96A5-9978D7409F12}" srcOrd="0" destOrd="0" presId="urn:microsoft.com/office/officeart/2005/8/layout/process1"/>
    <dgm:cxn modelId="{B826886D-231E-4716-AAAB-18D3A77C6471}" type="presParOf" srcId="{0D465CC9-BBC2-4044-9AC2-19F51F09134F}" destId="{D27FA146-A0B0-4B1A-A4C3-409B55C4CCB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B5651-248D-48B8-8F89-61EEC74FD22C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Problem</a:t>
          </a:r>
          <a:endParaRPr lang="en-US" sz="3800" kern="1200" dirty="0"/>
        </a:p>
      </dsp:txBody>
      <dsp:txXfrm>
        <a:off x="57787" y="1395494"/>
        <a:ext cx="2665308" cy="1560349"/>
      </dsp:txXfrm>
    </dsp:sp>
    <dsp:sp modelId="{9E213B24-B0E7-47B2-9DBF-A7331BCFF61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047880" y="1970146"/>
        <a:ext cx="409940" cy="411044"/>
      </dsp:txXfrm>
    </dsp:sp>
    <dsp:sp modelId="{F5E20C85-6387-4E2F-BE22-2E8495BDC3D3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Science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Innovation</a:t>
          </a:r>
          <a:endParaRPr lang="en-US" sz="3800" kern="1200" dirty="0"/>
        </a:p>
      </dsp:txBody>
      <dsp:txXfrm>
        <a:off x="3925145" y="1395494"/>
        <a:ext cx="2665308" cy="1560349"/>
      </dsp:txXfrm>
    </dsp:sp>
    <dsp:sp modelId="{55385AEC-9018-4D93-B17C-51CAC6392DB0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915239" y="1970146"/>
        <a:ext cx="409940" cy="411044"/>
      </dsp:txXfrm>
    </dsp:sp>
    <dsp:sp modelId="{D27FA146-A0B0-4B1A-A4C3-409B55C4CCBA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Solution</a:t>
          </a:r>
          <a:endParaRPr lang="en-US" sz="3800" kern="1200" dirty="0"/>
        </a:p>
      </dsp:txBody>
      <dsp:txXfrm>
        <a:off x="7792503" y="1395494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B5651-248D-48B8-8F89-61EEC74FD22C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Problem</a:t>
          </a:r>
          <a:endParaRPr lang="en-US" sz="5200" kern="1200" dirty="0"/>
        </a:p>
      </dsp:txBody>
      <dsp:txXfrm>
        <a:off x="57787" y="1395494"/>
        <a:ext cx="2665308" cy="1560349"/>
      </dsp:txXfrm>
    </dsp:sp>
    <dsp:sp modelId="{9E213B24-B0E7-47B2-9DBF-A7331BCFF61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047880" y="1970146"/>
        <a:ext cx="409940" cy="411044"/>
      </dsp:txXfrm>
    </dsp:sp>
    <dsp:sp modelId="{F5E20C85-6387-4E2F-BE22-2E8495BDC3D3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Science</a:t>
          </a:r>
          <a:endParaRPr lang="en-US" sz="5200" kern="1200" dirty="0"/>
        </a:p>
      </dsp:txBody>
      <dsp:txXfrm>
        <a:off x="3925145" y="1395494"/>
        <a:ext cx="2665308" cy="1560349"/>
      </dsp:txXfrm>
    </dsp:sp>
    <dsp:sp modelId="{55385AEC-9018-4D93-B17C-51CAC6392DB0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2">
              <a:lumMod val="75000"/>
            </a:schemeClr>
          </a:solidFill>
          <a:prstDash val="dash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915239" y="1970146"/>
        <a:ext cx="409940" cy="411044"/>
      </dsp:txXfrm>
    </dsp:sp>
    <dsp:sp modelId="{D27FA146-A0B0-4B1A-A4C3-409B55C4CCBA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Solution</a:t>
          </a:r>
          <a:endParaRPr lang="en-US" sz="5200" kern="1200" dirty="0"/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5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6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6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22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1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29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74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7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BCBBD-90C7-4491-9786-326D4C4AAD0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34A2-D86D-494A-9CEF-17F4208B2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2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 series</a:t>
            </a:r>
          </a:p>
          <a:p>
            <a:r>
              <a:rPr lang="en-US" dirty="0" smtClean="0"/>
              <a:t>EU Grid PMA 08/06/2021, virtual </a:t>
            </a:r>
          </a:p>
          <a:p>
            <a:r>
              <a:rPr lang="en-US" dirty="0" smtClean="0"/>
              <a:t>Jens Jensen</a:t>
            </a:r>
          </a:p>
          <a:p>
            <a:r>
              <a:rPr lang="en-US" dirty="0" smtClean="0"/>
              <a:t>Chief Soapbox Officer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1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Keys – PEBKAC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of parts: beyond human </a:t>
            </a:r>
            <a:r>
              <a:rPr lang="en-US" dirty="0" err="1" smtClean="0"/>
              <a:t>rememberability</a:t>
            </a:r>
            <a:endParaRPr lang="en-US" dirty="0" smtClean="0"/>
          </a:p>
          <a:p>
            <a:r>
              <a:rPr lang="en-US" dirty="0" smtClean="0"/>
              <a:t>“Here, take this secret and keep it safe”</a:t>
            </a:r>
          </a:p>
          <a:p>
            <a:r>
              <a:rPr lang="en-US" dirty="0" smtClean="0"/>
              <a:t>The Luna guidelines say: never give managers secrets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Obviously the problem is not that you can’t trust them… </a:t>
            </a:r>
          </a:p>
        </p:txBody>
      </p:sp>
    </p:spTree>
    <p:extLst>
      <p:ext uri="{BB962C8B-B14F-4D97-AF65-F5344CB8AC3E}">
        <p14:creationId xmlns:p14="http://schemas.microsoft.com/office/powerpoint/2010/main" val="64654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PEBKAC – the CP/CPS view</a:t>
            </a:r>
            <a:br>
              <a:rPr lang="en-US" dirty="0" smtClean="0"/>
            </a:br>
            <a:r>
              <a:rPr lang="en-US" dirty="0" smtClean="0"/>
              <a:t>4.5.3 Personnel Security Controls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Qualifications, experience, and clearances</a:t>
            </a:r>
          </a:p>
          <a:p>
            <a:r>
              <a:rPr lang="en-US" dirty="0" smtClean="0"/>
              <a:t>Background checks and clearance procedures</a:t>
            </a:r>
          </a:p>
          <a:p>
            <a:r>
              <a:rPr lang="en-US" dirty="0" smtClean="0"/>
              <a:t>Training requirements and procedures</a:t>
            </a:r>
          </a:p>
          <a:p>
            <a:r>
              <a:rPr lang="en-US" dirty="0" smtClean="0"/>
              <a:t>Retraining periods and procedures</a:t>
            </a:r>
          </a:p>
          <a:p>
            <a:r>
              <a:rPr lang="en-US" dirty="0" smtClean="0"/>
              <a:t>Frequency and sequence for job rotation</a:t>
            </a:r>
          </a:p>
          <a:p>
            <a:r>
              <a:rPr lang="en-US" dirty="0" smtClean="0"/>
              <a:t>Sanctions against </a:t>
            </a:r>
            <a:r>
              <a:rPr lang="en-US" dirty="0" err="1" smtClean="0"/>
              <a:t>unauthorised</a:t>
            </a:r>
            <a:r>
              <a:rPr lang="en-US" dirty="0" smtClean="0"/>
              <a:t> actions</a:t>
            </a:r>
          </a:p>
          <a:p>
            <a:r>
              <a:rPr lang="en-US" dirty="0" smtClean="0"/>
              <a:t>Controls on non-staff personnel (</a:t>
            </a:r>
            <a:r>
              <a:rPr lang="en-US" dirty="0" err="1" smtClean="0"/>
              <a:t>eg</a:t>
            </a:r>
            <a:r>
              <a:rPr lang="en-US" dirty="0" smtClean="0"/>
              <a:t> contractors)</a:t>
            </a:r>
          </a:p>
          <a:p>
            <a:r>
              <a:rPr lang="en-US" dirty="0" smtClean="0"/>
              <a:t>Documentation supplied to personnel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5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PEBKAC – the CP/CPS view</a:t>
            </a:r>
            <a:br>
              <a:rPr lang="en-US" dirty="0" smtClean="0"/>
            </a:br>
            <a:r>
              <a:rPr lang="en-US" dirty="0" smtClean="0"/>
              <a:t>4.5.3 Personnel Security Controls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Qualifications, experience, and clearances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Background checks and clearance procedures</a:t>
            </a:r>
          </a:p>
          <a:p>
            <a:r>
              <a:rPr lang="en-US" b="1" dirty="0" smtClean="0"/>
              <a:t>Training requirements and procedures</a:t>
            </a:r>
          </a:p>
          <a:p>
            <a:r>
              <a:rPr lang="en-US" b="1" dirty="0" smtClean="0"/>
              <a:t>Retraining periods and procedures</a:t>
            </a:r>
          </a:p>
          <a:p>
            <a:r>
              <a:rPr lang="en-US" dirty="0"/>
              <a:t>Frequency and sequence for job rotation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Sanctions against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unauthorised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actions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Controls on non-staff personnel (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eg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contractors)</a:t>
            </a:r>
          </a:p>
          <a:p>
            <a:r>
              <a:rPr lang="en-US" b="1" dirty="0" smtClean="0"/>
              <a:t>Documentation supplied to personnel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839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Security Controls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Qualifications, experience, and clearances</a:t>
            </a:r>
          </a:p>
          <a:p>
            <a:pPr lvl="1"/>
            <a:r>
              <a:rPr lang="en-US" dirty="0" smtClean="0"/>
              <a:t>“The operator must have rank of analyst”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/>
              <a:t>Frequency and sequence for job rotation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Rotating jobs would be entertainingly disruptive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Some cross-pollination probably useful, though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5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Security Controls</a:t>
            </a:r>
            <a:br>
              <a:rPr lang="en-US" dirty="0" smtClean="0"/>
            </a:br>
            <a:r>
              <a:rPr lang="en-US" dirty="0" smtClean="0"/>
              <a:t>Training Requirements and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days, </a:t>
            </a:r>
            <a:r>
              <a:rPr lang="en-US" dirty="0" err="1" smtClean="0"/>
              <a:t>UKeScCA</a:t>
            </a:r>
            <a:r>
              <a:rPr lang="en-US" dirty="0" smtClean="0"/>
              <a:t> had a formal training course for RA ops</a:t>
            </a:r>
          </a:p>
          <a:p>
            <a:r>
              <a:rPr lang="en-US" dirty="0" smtClean="0"/>
              <a:t>Now it’s an online course (with 80% pass mark)</a:t>
            </a:r>
          </a:p>
          <a:p>
            <a:r>
              <a:rPr lang="en-US" dirty="0" smtClean="0"/>
              <a:t>CA operators "look over the shoulder“ initially</a:t>
            </a:r>
          </a:p>
          <a:p>
            <a:pPr lvl="1"/>
            <a:r>
              <a:rPr lang="en-US" dirty="0" smtClean="0"/>
              <a:t>Then they get looked over the shoulder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1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Security Controls</a:t>
            </a:r>
            <a:br>
              <a:rPr lang="en-US" dirty="0" smtClean="0"/>
            </a:br>
            <a:r>
              <a:rPr lang="en-US" dirty="0" smtClean="0"/>
              <a:t>Retraining Periods and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</a:t>
            </a:r>
          </a:p>
          <a:p>
            <a:r>
              <a:rPr lang="en-US" dirty="0" smtClean="0"/>
              <a:t>… probably a good idea to have a Dev instance?</a:t>
            </a:r>
          </a:p>
          <a:p>
            <a:r>
              <a:rPr lang="en-US" dirty="0" smtClean="0"/>
              <a:t>… just need to </a:t>
            </a:r>
            <a:r>
              <a:rPr lang="en-US" i="1" dirty="0" smtClean="0"/>
              <a:t>use</a:t>
            </a:r>
            <a:r>
              <a:rPr lang="en-US" dirty="0" smtClean="0"/>
              <a:t> it for similar stuff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7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Security Controls</a:t>
            </a:r>
            <a:br>
              <a:rPr lang="en-US" dirty="0" smtClean="0"/>
            </a:br>
            <a:r>
              <a:rPr lang="en-US" dirty="0" smtClean="0"/>
              <a:t>Documentation Supplied </a:t>
            </a:r>
            <a:r>
              <a:rPr lang="en-US" smtClean="0"/>
              <a:t>to Personnel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CIA of Documentation</a:t>
            </a:r>
          </a:p>
          <a:p>
            <a:pPr lvl="1"/>
            <a:r>
              <a:rPr lang="en-US" dirty="0" smtClean="0"/>
              <a:t>Confidentiality of stuff that needs to be kept confidential</a:t>
            </a:r>
          </a:p>
          <a:p>
            <a:pPr lvl="1"/>
            <a:r>
              <a:rPr lang="en-US" dirty="0" smtClean="0"/>
              <a:t>Integrity (unintentional edits of a key/passphrase?!)</a:t>
            </a:r>
          </a:p>
          <a:p>
            <a:pPr lvl="1"/>
            <a:r>
              <a:rPr lang="en-US" dirty="0" smtClean="0"/>
              <a:t>Availability (what </a:t>
            </a:r>
            <a:r>
              <a:rPr lang="en-US" dirty="0" err="1" smtClean="0"/>
              <a:t>FitSM</a:t>
            </a:r>
            <a:r>
              <a:rPr lang="en-US" dirty="0" smtClean="0"/>
              <a:t> calls accessibility) – which I will call FAIR</a:t>
            </a:r>
          </a:p>
          <a:p>
            <a:r>
              <a:rPr lang="en-US" dirty="0" smtClean="0"/>
              <a:t>Compare wikis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is incomplete </a:t>
            </a:r>
            <a:r>
              <a:rPr lang="en-US" dirty="0" smtClean="0"/>
              <a:t>👷</a:t>
            </a:r>
            <a:endParaRPr lang="en-US" dirty="0"/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gets stale ♨</a:t>
            </a:r>
            <a:endParaRPr lang="en-US" dirty="0" smtClean="0"/>
          </a:p>
          <a:p>
            <a:pPr lvl="1"/>
            <a:r>
              <a:rPr lang="en-US" dirty="0" smtClean="0"/>
              <a:t>Copy/paste from </a:t>
            </a:r>
            <a:r>
              <a:rPr lang="en-US" dirty="0"/>
              <a:t>elsewhere 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PEBKACs?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think they are doing the right thing</a:t>
            </a:r>
          </a:p>
          <a:p>
            <a:r>
              <a:rPr lang="en-US" dirty="0" smtClean="0"/>
              <a:t>People try to be helpful and/or innovative</a:t>
            </a:r>
          </a:p>
          <a:p>
            <a:r>
              <a:rPr lang="en-US" dirty="0" smtClean="0"/>
              <a:t>People’s main task/role/responsibility is different</a:t>
            </a:r>
          </a:p>
          <a:p>
            <a:r>
              <a:rPr lang="en-US" dirty="0" smtClean="0"/>
              <a:t>They don’t know, have forgotten or not been (adequately) trained</a:t>
            </a:r>
          </a:p>
          <a:p>
            <a:r>
              <a:rPr lang="en-US" dirty="0" smtClean="0"/>
              <a:t>They have lost or mislaid a token/paper/key</a:t>
            </a:r>
          </a:p>
          <a:p>
            <a:r>
              <a:rPr lang="en-US" dirty="0" smtClean="0"/>
              <a:t>Documentation is out of date, inaccurate, missing</a:t>
            </a:r>
          </a:p>
          <a:p>
            <a:r>
              <a:rPr lang="en-US" dirty="0" smtClean="0"/>
              <a:t>They can’t find the documentation or didn’t bother to check</a:t>
            </a:r>
          </a:p>
          <a:p>
            <a:r>
              <a:rPr lang="en-US" dirty="0" smtClean="0"/>
              <a:t>Software has poor usability</a:t>
            </a:r>
          </a:p>
          <a:p>
            <a:r>
              <a:rPr lang="en-US" dirty="0" smtClean="0"/>
              <a:t>Everyone goofs up something at some point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3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(Right) Continuous Improvement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450109" y="4303838"/>
            <a:ext cx="4414982" cy="1173326"/>
          </a:xfrm>
          <a:custGeom>
            <a:avLst/>
            <a:gdLst>
              <a:gd name="connsiteX0" fmla="*/ 0 w 4414982"/>
              <a:gd name="connsiteY0" fmla="*/ 1173326 h 1173326"/>
              <a:gd name="connsiteX1" fmla="*/ 9236 w 4414982"/>
              <a:gd name="connsiteY1" fmla="*/ 1117907 h 1173326"/>
              <a:gd name="connsiteX2" fmla="*/ 64655 w 4414982"/>
              <a:gd name="connsiteY2" fmla="*/ 1080962 h 1173326"/>
              <a:gd name="connsiteX3" fmla="*/ 92364 w 4414982"/>
              <a:gd name="connsiteY3" fmla="*/ 1062489 h 1173326"/>
              <a:gd name="connsiteX4" fmla="*/ 120073 w 4414982"/>
              <a:gd name="connsiteY4" fmla="*/ 1025544 h 1173326"/>
              <a:gd name="connsiteX5" fmla="*/ 212436 w 4414982"/>
              <a:gd name="connsiteY5" fmla="*/ 979362 h 1173326"/>
              <a:gd name="connsiteX6" fmla="*/ 517236 w 4414982"/>
              <a:gd name="connsiteY6" fmla="*/ 988598 h 1173326"/>
              <a:gd name="connsiteX7" fmla="*/ 554182 w 4414982"/>
              <a:gd name="connsiteY7" fmla="*/ 997835 h 1173326"/>
              <a:gd name="connsiteX8" fmla="*/ 655782 w 4414982"/>
              <a:gd name="connsiteY8" fmla="*/ 1007071 h 1173326"/>
              <a:gd name="connsiteX9" fmla="*/ 738909 w 4414982"/>
              <a:gd name="connsiteY9" fmla="*/ 1016307 h 1173326"/>
              <a:gd name="connsiteX10" fmla="*/ 914400 w 4414982"/>
              <a:gd name="connsiteY10" fmla="*/ 988598 h 1173326"/>
              <a:gd name="connsiteX11" fmla="*/ 1025236 w 4414982"/>
              <a:gd name="connsiteY11" fmla="*/ 979362 h 1173326"/>
              <a:gd name="connsiteX12" fmla="*/ 1219200 w 4414982"/>
              <a:gd name="connsiteY12" fmla="*/ 951653 h 1173326"/>
              <a:gd name="connsiteX13" fmla="*/ 1339273 w 4414982"/>
              <a:gd name="connsiteY13" fmla="*/ 914707 h 1173326"/>
              <a:gd name="connsiteX14" fmla="*/ 1422400 w 4414982"/>
              <a:gd name="connsiteY14" fmla="*/ 886998 h 1173326"/>
              <a:gd name="connsiteX15" fmla="*/ 1524000 w 4414982"/>
              <a:gd name="connsiteY15" fmla="*/ 859289 h 1173326"/>
              <a:gd name="connsiteX16" fmla="*/ 1551709 w 4414982"/>
              <a:gd name="connsiteY16" fmla="*/ 850053 h 1173326"/>
              <a:gd name="connsiteX17" fmla="*/ 1588655 w 4414982"/>
              <a:gd name="connsiteY17" fmla="*/ 822344 h 1173326"/>
              <a:gd name="connsiteX18" fmla="*/ 1662546 w 4414982"/>
              <a:gd name="connsiteY18" fmla="*/ 794635 h 1173326"/>
              <a:gd name="connsiteX19" fmla="*/ 1690255 w 4414982"/>
              <a:gd name="connsiteY19" fmla="*/ 776162 h 1173326"/>
              <a:gd name="connsiteX20" fmla="*/ 1736436 w 4414982"/>
              <a:gd name="connsiteY20" fmla="*/ 757689 h 1173326"/>
              <a:gd name="connsiteX21" fmla="*/ 1764146 w 4414982"/>
              <a:gd name="connsiteY21" fmla="*/ 729980 h 1173326"/>
              <a:gd name="connsiteX22" fmla="*/ 1828800 w 4414982"/>
              <a:gd name="connsiteY22" fmla="*/ 665326 h 1173326"/>
              <a:gd name="connsiteX23" fmla="*/ 1856509 w 4414982"/>
              <a:gd name="connsiteY23" fmla="*/ 646853 h 1173326"/>
              <a:gd name="connsiteX24" fmla="*/ 1893455 w 4414982"/>
              <a:gd name="connsiteY24" fmla="*/ 609907 h 1173326"/>
              <a:gd name="connsiteX25" fmla="*/ 2032000 w 4414982"/>
              <a:gd name="connsiteY25" fmla="*/ 508307 h 1173326"/>
              <a:gd name="connsiteX26" fmla="*/ 2068946 w 4414982"/>
              <a:gd name="connsiteY26" fmla="*/ 480598 h 1173326"/>
              <a:gd name="connsiteX27" fmla="*/ 2124364 w 4414982"/>
              <a:gd name="connsiteY27" fmla="*/ 462126 h 1173326"/>
              <a:gd name="connsiteX28" fmla="*/ 2152073 w 4414982"/>
              <a:gd name="connsiteY28" fmla="*/ 452889 h 1173326"/>
              <a:gd name="connsiteX29" fmla="*/ 2244436 w 4414982"/>
              <a:gd name="connsiteY29" fmla="*/ 434417 h 1173326"/>
              <a:gd name="connsiteX30" fmla="*/ 2272146 w 4414982"/>
              <a:gd name="connsiteY30" fmla="*/ 425180 h 1173326"/>
              <a:gd name="connsiteX31" fmla="*/ 2327564 w 4414982"/>
              <a:gd name="connsiteY31" fmla="*/ 397471 h 1173326"/>
              <a:gd name="connsiteX32" fmla="*/ 2540000 w 4414982"/>
              <a:gd name="connsiteY32" fmla="*/ 378998 h 1173326"/>
              <a:gd name="connsiteX33" fmla="*/ 2715491 w 4414982"/>
              <a:gd name="connsiteY33" fmla="*/ 360526 h 1173326"/>
              <a:gd name="connsiteX34" fmla="*/ 2761673 w 4414982"/>
              <a:gd name="connsiteY34" fmla="*/ 351289 h 1173326"/>
              <a:gd name="connsiteX35" fmla="*/ 2927927 w 4414982"/>
              <a:gd name="connsiteY35" fmla="*/ 342053 h 1173326"/>
              <a:gd name="connsiteX36" fmla="*/ 2974109 w 4414982"/>
              <a:gd name="connsiteY36" fmla="*/ 332817 h 1173326"/>
              <a:gd name="connsiteX37" fmla="*/ 3001818 w 4414982"/>
              <a:gd name="connsiteY37" fmla="*/ 314344 h 1173326"/>
              <a:gd name="connsiteX38" fmla="*/ 3075709 w 4414982"/>
              <a:gd name="connsiteY38" fmla="*/ 286635 h 1173326"/>
              <a:gd name="connsiteX39" fmla="*/ 3103418 w 4414982"/>
              <a:gd name="connsiteY39" fmla="*/ 258926 h 1173326"/>
              <a:gd name="connsiteX40" fmla="*/ 3140364 w 4414982"/>
              <a:gd name="connsiteY40" fmla="*/ 249689 h 1173326"/>
              <a:gd name="connsiteX41" fmla="*/ 3186546 w 4414982"/>
              <a:gd name="connsiteY41" fmla="*/ 221980 h 1173326"/>
              <a:gd name="connsiteX42" fmla="*/ 3232727 w 4414982"/>
              <a:gd name="connsiteY42" fmla="*/ 203507 h 1173326"/>
              <a:gd name="connsiteX43" fmla="*/ 3269673 w 4414982"/>
              <a:gd name="connsiteY43" fmla="*/ 175798 h 1173326"/>
              <a:gd name="connsiteX44" fmla="*/ 3297382 w 4414982"/>
              <a:gd name="connsiteY44" fmla="*/ 157326 h 1173326"/>
              <a:gd name="connsiteX45" fmla="*/ 3352800 w 4414982"/>
              <a:gd name="connsiteY45" fmla="*/ 111144 h 1173326"/>
              <a:gd name="connsiteX46" fmla="*/ 3454400 w 4414982"/>
              <a:gd name="connsiteY46" fmla="*/ 83435 h 1173326"/>
              <a:gd name="connsiteX47" fmla="*/ 3509818 w 4414982"/>
              <a:gd name="connsiteY47" fmla="*/ 64962 h 1173326"/>
              <a:gd name="connsiteX48" fmla="*/ 3556000 w 4414982"/>
              <a:gd name="connsiteY48" fmla="*/ 55726 h 1173326"/>
              <a:gd name="connsiteX49" fmla="*/ 3583709 w 4414982"/>
              <a:gd name="connsiteY49" fmla="*/ 46489 h 1173326"/>
              <a:gd name="connsiteX50" fmla="*/ 4100946 w 4414982"/>
              <a:gd name="connsiteY50" fmla="*/ 37253 h 1173326"/>
              <a:gd name="connsiteX51" fmla="*/ 4359564 w 4414982"/>
              <a:gd name="connsiteY51" fmla="*/ 9544 h 1173326"/>
              <a:gd name="connsiteX52" fmla="*/ 4414982 w 4414982"/>
              <a:gd name="connsiteY52" fmla="*/ 307 h 117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414982" h="1173326">
                <a:moveTo>
                  <a:pt x="0" y="1173326"/>
                </a:moveTo>
                <a:cubicBezTo>
                  <a:pt x="3079" y="1154853"/>
                  <a:pt x="-1504" y="1133249"/>
                  <a:pt x="9236" y="1117907"/>
                </a:cubicBezTo>
                <a:cubicBezTo>
                  <a:pt x="21968" y="1099719"/>
                  <a:pt x="46182" y="1093277"/>
                  <a:pt x="64655" y="1080962"/>
                </a:cubicBezTo>
                <a:cubicBezTo>
                  <a:pt x="73891" y="1074804"/>
                  <a:pt x="85704" y="1071370"/>
                  <a:pt x="92364" y="1062489"/>
                </a:cubicBezTo>
                <a:cubicBezTo>
                  <a:pt x="101600" y="1050174"/>
                  <a:pt x="108568" y="1035771"/>
                  <a:pt x="120073" y="1025544"/>
                </a:cubicBezTo>
                <a:cubicBezTo>
                  <a:pt x="163105" y="987293"/>
                  <a:pt x="167073" y="990702"/>
                  <a:pt x="212436" y="979362"/>
                </a:cubicBezTo>
                <a:cubicBezTo>
                  <a:pt x="314036" y="982441"/>
                  <a:pt x="415738" y="983112"/>
                  <a:pt x="517236" y="988598"/>
                </a:cubicBezTo>
                <a:cubicBezTo>
                  <a:pt x="529912" y="989283"/>
                  <a:pt x="541599" y="996157"/>
                  <a:pt x="554182" y="997835"/>
                </a:cubicBezTo>
                <a:cubicBezTo>
                  <a:pt x="587890" y="1002329"/>
                  <a:pt x="621944" y="1003687"/>
                  <a:pt x="655782" y="1007071"/>
                </a:cubicBezTo>
                <a:cubicBezTo>
                  <a:pt x="683523" y="1009845"/>
                  <a:pt x="711200" y="1013228"/>
                  <a:pt x="738909" y="1016307"/>
                </a:cubicBezTo>
                <a:cubicBezTo>
                  <a:pt x="797406" y="1007071"/>
                  <a:pt x="855665" y="996177"/>
                  <a:pt x="914400" y="988598"/>
                </a:cubicBezTo>
                <a:cubicBezTo>
                  <a:pt x="951169" y="983854"/>
                  <a:pt x="988535" y="984605"/>
                  <a:pt x="1025236" y="979362"/>
                </a:cubicBezTo>
                <a:cubicBezTo>
                  <a:pt x="1303644" y="939590"/>
                  <a:pt x="872294" y="980561"/>
                  <a:pt x="1219200" y="951653"/>
                </a:cubicBezTo>
                <a:cubicBezTo>
                  <a:pt x="1361809" y="890536"/>
                  <a:pt x="1212213" y="948590"/>
                  <a:pt x="1339273" y="914707"/>
                </a:cubicBezTo>
                <a:cubicBezTo>
                  <a:pt x="1367495" y="907181"/>
                  <a:pt x="1394522" y="895710"/>
                  <a:pt x="1422400" y="886998"/>
                </a:cubicBezTo>
                <a:cubicBezTo>
                  <a:pt x="1560526" y="843834"/>
                  <a:pt x="1430613" y="885972"/>
                  <a:pt x="1524000" y="859289"/>
                </a:cubicBezTo>
                <a:cubicBezTo>
                  <a:pt x="1533361" y="856614"/>
                  <a:pt x="1542473" y="853132"/>
                  <a:pt x="1551709" y="850053"/>
                </a:cubicBezTo>
                <a:cubicBezTo>
                  <a:pt x="1564024" y="840817"/>
                  <a:pt x="1575198" y="829820"/>
                  <a:pt x="1588655" y="822344"/>
                </a:cubicBezTo>
                <a:cubicBezTo>
                  <a:pt x="1605228" y="813137"/>
                  <a:pt x="1641803" y="801549"/>
                  <a:pt x="1662546" y="794635"/>
                </a:cubicBezTo>
                <a:cubicBezTo>
                  <a:pt x="1671782" y="788477"/>
                  <a:pt x="1680326" y="781127"/>
                  <a:pt x="1690255" y="776162"/>
                </a:cubicBezTo>
                <a:cubicBezTo>
                  <a:pt x="1705084" y="768747"/>
                  <a:pt x="1722377" y="766476"/>
                  <a:pt x="1736436" y="757689"/>
                </a:cubicBezTo>
                <a:cubicBezTo>
                  <a:pt x="1747513" y="750766"/>
                  <a:pt x="1754228" y="738481"/>
                  <a:pt x="1764146" y="729980"/>
                </a:cubicBezTo>
                <a:cubicBezTo>
                  <a:pt x="1936541" y="582215"/>
                  <a:pt x="1668720" y="825406"/>
                  <a:pt x="1828800" y="665326"/>
                </a:cubicBezTo>
                <a:cubicBezTo>
                  <a:pt x="1836649" y="657477"/>
                  <a:pt x="1848081" y="654077"/>
                  <a:pt x="1856509" y="646853"/>
                </a:cubicBezTo>
                <a:cubicBezTo>
                  <a:pt x="1869733" y="635518"/>
                  <a:pt x="1880231" y="621241"/>
                  <a:pt x="1893455" y="609907"/>
                </a:cubicBezTo>
                <a:cubicBezTo>
                  <a:pt x="2029396" y="493386"/>
                  <a:pt x="1938550" y="570607"/>
                  <a:pt x="2032000" y="508307"/>
                </a:cubicBezTo>
                <a:cubicBezTo>
                  <a:pt x="2044809" y="499768"/>
                  <a:pt x="2055177" y="487482"/>
                  <a:pt x="2068946" y="480598"/>
                </a:cubicBezTo>
                <a:cubicBezTo>
                  <a:pt x="2086362" y="471890"/>
                  <a:pt x="2105891" y="468284"/>
                  <a:pt x="2124364" y="462126"/>
                </a:cubicBezTo>
                <a:cubicBezTo>
                  <a:pt x="2133600" y="459047"/>
                  <a:pt x="2142526" y="454798"/>
                  <a:pt x="2152073" y="452889"/>
                </a:cubicBezTo>
                <a:cubicBezTo>
                  <a:pt x="2182861" y="446732"/>
                  <a:pt x="2214650" y="444346"/>
                  <a:pt x="2244436" y="434417"/>
                </a:cubicBezTo>
                <a:cubicBezTo>
                  <a:pt x="2253673" y="431338"/>
                  <a:pt x="2263438" y="429534"/>
                  <a:pt x="2272146" y="425180"/>
                </a:cubicBezTo>
                <a:cubicBezTo>
                  <a:pt x="2298768" y="411869"/>
                  <a:pt x="2297382" y="400954"/>
                  <a:pt x="2327564" y="397471"/>
                </a:cubicBezTo>
                <a:cubicBezTo>
                  <a:pt x="2398175" y="389324"/>
                  <a:pt x="2469311" y="386439"/>
                  <a:pt x="2540000" y="378998"/>
                </a:cubicBezTo>
                <a:lnTo>
                  <a:pt x="2715491" y="360526"/>
                </a:lnTo>
                <a:cubicBezTo>
                  <a:pt x="2731069" y="358579"/>
                  <a:pt x="2746033" y="352649"/>
                  <a:pt x="2761673" y="351289"/>
                </a:cubicBezTo>
                <a:cubicBezTo>
                  <a:pt x="2816968" y="346481"/>
                  <a:pt x="2872509" y="345132"/>
                  <a:pt x="2927927" y="342053"/>
                </a:cubicBezTo>
                <a:cubicBezTo>
                  <a:pt x="2943321" y="338974"/>
                  <a:pt x="2959410" y="338329"/>
                  <a:pt x="2974109" y="332817"/>
                </a:cubicBezTo>
                <a:cubicBezTo>
                  <a:pt x="2984503" y="328919"/>
                  <a:pt x="2992180" y="319852"/>
                  <a:pt x="3001818" y="314344"/>
                </a:cubicBezTo>
                <a:cubicBezTo>
                  <a:pt x="3039384" y="292877"/>
                  <a:pt x="3035302" y="296737"/>
                  <a:pt x="3075709" y="286635"/>
                </a:cubicBezTo>
                <a:cubicBezTo>
                  <a:pt x="3084945" y="277399"/>
                  <a:pt x="3092077" y="265407"/>
                  <a:pt x="3103418" y="258926"/>
                </a:cubicBezTo>
                <a:cubicBezTo>
                  <a:pt x="3114440" y="252628"/>
                  <a:pt x="3128764" y="254845"/>
                  <a:pt x="3140364" y="249689"/>
                </a:cubicBezTo>
                <a:cubicBezTo>
                  <a:pt x="3156769" y="242398"/>
                  <a:pt x="3170489" y="230009"/>
                  <a:pt x="3186546" y="221980"/>
                </a:cubicBezTo>
                <a:cubicBezTo>
                  <a:pt x="3201375" y="214565"/>
                  <a:pt x="3218234" y="211559"/>
                  <a:pt x="3232727" y="203507"/>
                </a:cubicBezTo>
                <a:cubicBezTo>
                  <a:pt x="3246184" y="196031"/>
                  <a:pt x="3257146" y="184745"/>
                  <a:pt x="3269673" y="175798"/>
                </a:cubicBezTo>
                <a:cubicBezTo>
                  <a:pt x="3278706" y="169346"/>
                  <a:pt x="3288854" y="164432"/>
                  <a:pt x="3297382" y="157326"/>
                </a:cubicBezTo>
                <a:cubicBezTo>
                  <a:pt x="3322241" y="136611"/>
                  <a:pt x="3323316" y="124248"/>
                  <a:pt x="3352800" y="111144"/>
                </a:cubicBezTo>
                <a:cubicBezTo>
                  <a:pt x="3411910" y="84872"/>
                  <a:pt x="3398155" y="98775"/>
                  <a:pt x="3454400" y="83435"/>
                </a:cubicBezTo>
                <a:cubicBezTo>
                  <a:pt x="3473186" y="78312"/>
                  <a:pt x="3490724" y="68781"/>
                  <a:pt x="3509818" y="64962"/>
                </a:cubicBezTo>
                <a:cubicBezTo>
                  <a:pt x="3525212" y="61883"/>
                  <a:pt x="3540770" y="59534"/>
                  <a:pt x="3556000" y="55726"/>
                </a:cubicBezTo>
                <a:cubicBezTo>
                  <a:pt x="3565445" y="53365"/>
                  <a:pt x="3573979" y="46819"/>
                  <a:pt x="3583709" y="46489"/>
                </a:cubicBezTo>
                <a:cubicBezTo>
                  <a:pt x="3756050" y="40647"/>
                  <a:pt x="3928534" y="40332"/>
                  <a:pt x="4100946" y="37253"/>
                </a:cubicBezTo>
                <a:cubicBezTo>
                  <a:pt x="4316581" y="16716"/>
                  <a:pt x="4230615" y="27964"/>
                  <a:pt x="4359564" y="9544"/>
                </a:cubicBezTo>
                <a:cubicBezTo>
                  <a:pt x="4396035" y="-2614"/>
                  <a:pt x="4377537" y="307"/>
                  <a:pt x="4414982" y="3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837382" y="4179147"/>
            <a:ext cx="258618" cy="24938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828146" y="3097877"/>
            <a:ext cx="258618" cy="249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6049818" y="1770625"/>
            <a:ext cx="5061527" cy="1406684"/>
          </a:xfrm>
          <a:custGeom>
            <a:avLst/>
            <a:gdLst>
              <a:gd name="connsiteX0" fmla="*/ 0 w 5061527"/>
              <a:gd name="connsiteY0" fmla="*/ 1406684 h 1406684"/>
              <a:gd name="connsiteX1" fmla="*/ 203200 w 5061527"/>
              <a:gd name="connsiteY1" fmla="*/ 1388211 h 1406684"/>
              <a:gd name="connsiteX2" fmla="*/ 277091 w 5061527"/>
              <a:gd name="connsiteY2" fmla="*/ 1378975 h 1406684"/>
              <a:gd name="connsiteX3" fmla="*/ 535709 w 5061527"/>
              <a:gd name="connsiteY3" fmla="*/ 1323557 h 1406684"/>
              <a:gd name="connsiteX4" fmla="*/ 729673 w 5061527"/>
              <a:gd name="connsiteY4" fmla="*/ 1286611 h 1406684"/>
              <a:gd name="connsiteX5" fmla="*/ 803564 w 5061527"/>
              <a:gd name="connsiteY5" fmla="*/ 1268139 h 1406684"/>
              <a:gd name="connsiteX6" fmla="*/ 831273 w 5061527"/>
              <a:gd name="connsiteY6" fmla="*/ 1249666 h 1406684"/>
              <a:gd name="connsiteX7" fmla="*/ 923637 w 5061527"/>
              <a:gd name="connsiteY7" fmla="*/ 1231193 h 1406684"/>
              <a:gd name="connsiteX8" fmla="*/ 969818 w 5061527"/>
              <a:gd name="connsiteY8" fmla="*/ 1203484 h 1406684"/>
              <a:gd name="connsiteX9" fmla="*/ 1043709 w 5061527"/>
              <a:gd name="connsiteY9" fmla="*/ 1166539 h 1406684"/>
              <a:gd name="connsiteX10" fmla="*/ 1117600 w 5061527"/>
              <a:gd name="connsiteY10" fmla="*/ 1111120 h 1406684"/>
              <a:gd name="connsiteX11" fmla="*/ 1154546 w 5061527"/>
              <a:gd name="connsiteY11" fmla="*/ 1074175 h 1406684"/>
              <a:gd name="connsiteX12" fmla="*/ 1200727 w 5061527"/>
              <a:gd name="connsiteY12" fmla="*/ 1000284 h 1406684"/>
              <a:gd name="connsiteX13" fmla="*/ 1209964 w 5061527"/>
              <a:gd name="connsiteY13" fmla="*/ 963339 h 1406684"/>
              <a:gd name="connsiteX14" fmla="*/ 1588655 w 5061527"/>
              <a:gd name="connsiteY14" fmla="*/ 806320 h 1406684"/>
              <a:gd name="connsiteX15" fmla="*/ 1653309 w 5061527"/>
              <a:gd name="connsiteY15" fmla="*/ 787848 h 1406684"/>
              <a:gd name="connsiteX16" fmla="*/ 1690255 w 5061527"/>
              <a:gd name="connsiteY16" fmla="*/ 769375 h 1406684"/>
              <a:gd name="connsiteX17" fmla="*/ 1874982 w 5061527"/>
              <a:gd name="connsiteY17" fmla="*/ 750902 h 1406684"/>
              <a:gd name="connsiteX18" fmla="*/ 1939637 w 5061527"/>
              <a:gd name="connsiteY18" fmla="*/ 732430 h 1406684"/>
              <a:gd name="connsiteX19" fmla="*/ 2207491 w 5061527"/>
              <a:gd name="connsiteY19" fmla="*/ 713957 h 1406684"/>
              <a:gd name="connsiteX20" fmla="*/ 2272146 w 5061527"/>
              <a:gd name="connsiteY20" fmla="*/ 704720 h 1406684"/>
              <a:gd name="connsiteX21" fmla="*/ 2336800 w 5061527"/>
              <a:gd name="connsiteY21" fmla="*/ 677011 h 1406684"/>
              <a:gd name="connsiteX22" fmla="*/ 2438400 w 5061527"/>
              <a:gd name="connsiteY22" fmla="*/ 667775 h 1406684"/>
              <a:gd name="connsiteX23" fmla="*/ 2604655 w 5061527"/>
              <a:gd name="connsiteY23" fmla="*/ 612357 h 1406684"/>
              <a:gd name="connsiteX24" fmla="*/ 2678546 w 5061527"/>
              <a:gd name="connsiteY24" fmla="*/ 593884 h 1406684"/>
              <a:gd name="connsiteX25" fmla="*/ 2724727 w 5061527"/>
              <a:gd name="connsiteY25" fmla="*/ 556939 h 1406684"/>
              <a:gd name="connsiteX26" fmla="*/ 2826327 w 5061527"/>
              <a:gd name="connsiteY26" fmla="*/ 538466 h 1406684"/>
              <a:gd name="connsiteX27" fmla="*/ 2909455 w 5061527"/>
              <a:gd name="connsiteY27" fmla="*/ 483048 h 1406684"/>
              <a:gd name="connsiteX28" fmla="*/ 3048000 w 5061527"/>
              <a:gd name="connsiteY28" fmla="*/ 436866 h 1406684"/>
              <a:gd name="connsiteX29" fmla="*/ 3186546 w 5061527"/>
              <a:gd name="connsiteY29" fmla="*/ 409157 h 1406684"/>
              <a:gd name="connsiteX30" fmla="*/ 3232727 w 5061527"/>
              <a:gd name="connsiteY30" fmla="*/ 390684 h 1406684"/>
              <a:gd name="connsiteX31" fmla="*/ 3325091 w 5061527"/>
              <a:gd name="connsiteY31" fmla="*/ 372211 h 1406684"/>
              <a:gd name="connsiteX32" fmla="*/ 3380509 w 5061527"/>
              <a:gd name="connsiteY32" fmla="*/ 353739 h 1406684"/>
              <a:gd name="connsiteX33" fmla="*/ 3435927 w 5061527"/>
              <a:gd name="connsiteY33" fmla="*/ 316793 h 1406684"/>
              <a:gd name="connsiteX34" fmla="*/ 3500582 w 5061527"/>
              <a:gd name="connsiteY34" fmla="*/ 289084 h 1406684"/>
              <a:gd name="connsiteX35" fmla="*/ 3565237 w 5061527"/>
              <a:gd name="connsiteY35" fmla="*/ 279848 h 1406684"/>
              <a:gd name="connsiteX36" fmla="*/ 3611418 w 5061527"/>
              <a:gd name="connsiteY36" fmla="*/ 270611 h 1406684"/>
              <a:gd name="connsiteX37" fmla="*/ 3639127 w 5061527"/>
              <a:gd name="connsiteY37" fmla="*/ 252139 h 1406684"/>
              <a:gd name="connsiteX38" fmla="*/ 3713018 w 5061527"/>
              <a:gd name="connsiteY38" fmla="*/ 224430 h 1406684"/>
              <a:gd name="connsiteX39" fmla="*/ 3768437 w 5061527"/>
              <a:gd name="connsiteY39" fmla="*/ 215193 h 1406684"/>
              <a:gd name="connsiteX40" fmla="*/ 3833091 w 5061527"/>
              <a:gd name="connsiteY40" fmla="*/ 187484 h 1406684"/>
              <a:gd name="connsiteX41" fmla="*/ 3990109 w 5061527"/>
              <a:gd name="connsiteY41" fmla="*/ 169011 h 1406684"/>
              <a:gd name="connsiteX42" fmla="*/ 4073237 w 5061527"/>
              <a:gd name="connsiteY42" fmla="*/ 141302 h 1406684"/>
              <a:gd name="connsiteX43" fmla="*/ 4184073 w 5061527"/>
              <a:gd name="connsiteY43" fmla="*/ 132066 h 1406684"/>
              <a:gd name="connsiteX44" fmla="*/ 4267200 w 5061527"/>
              <a:gd name="connsiteY44" fmla="*/ 122830 h 1406684"/>
              <a:gd name="connsiteX45" fmla="*/ 4359564 w 5061527"/>
              <a:gd name="connsiteY45" fmla="*/ 85884 h 1406684"/>
              <a:gd name="connsiteX46" fmla="*/ 4405746 w 5061527"/>
              <a:gd name="connsiteY46" fmla="*/ 67411 h 1406684"/>
              <a:gd name="connsiteX47" fmla="*/ 4516582 w 5061527"/>
              <a:gd name="connsiteY47" fmla="*/ 39702 h 1406684"/>
              <a:gd name="connsiteX48" fmla="*/ 4572000 w 5061527"/>
              <a:gd name="connsiteY48" fmla="*/ 21230 h 1406684"/>
              <a:gd name="connsiteX49" fmla="*/ 4655127 w 5061527"/>
              <a:gd name="connsiteY49" fmla="*/ 11993 h 1406684"/>
              <a:gd name="connsiteX50" fmla="*/ 5061527 w 5061527"/>
              <a:gd name="connsiteY50" fmla="*/ 2757 h 140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061527" h="1406684">
                <a:moveTo>
                  <a:pt x="0" y="1406684"/>
                </a:moveTo>
                <a:cubicBezTo>
                  <a:pt x="106718" y="1385341"/>
                  <a:pt x="37" y="1404464"/>
                  <a:pt x="203200" y="1388211"/>
                </a:cubicBezTo>
                <a:cubicBezTo>
                  <a:pt x="227943" y="1386232"/>
                  <a:pt x="252461" y="1382054"/>
                  <a:pt x="277091" y="1378975"/>
                </a:cubicBezTo>
                <a:cubicBezTo>
                  <a:pt x="387297" y="1351424"/>
                  <a:pt x="415317" y="1342079"/>
                  <a:pt x="535709" y="1323557"/>
                </a:cubicBezTo>
                <a:cubicBezTo>
                  <a:pt x="726018" y="1294278"/>
                  <a:pt x="588194" y="1319260"/>
                  <a:pt x="729673" y="1286611"/>
                </a:cubicBezTo>
                <a:cubicBezTo>
                  <a:pt x="802126" y="1269891"/>
                  <a:pt x="750590" y="1285796"/>
                  <a:pt x="803564" y="1268139"/>
                </a:cubicBezTo>
                <a:cubicBezTo>
                  <a:pt x="812800" y="1261981"/>
                  <a:pt x="820663" y="1252931"/>
                  <a:pt x="831273" y="1249666"/>
                </a:cubicBezTo>
                <a:cubicBezTo>
                  <a:pt x="861282" y="1240432"/>
                  <a:pt x="923637" y="1231193"/>
                  <a:pt x="923637" y="1231193"/>
                </a:cubicBezTo>
                <a:cubicBezTo>
                  <a:pt x="939031" y="1221957"/>
                  <a:pt x="954012" y="1211995"/>
                  <a:pt x="969818" y="1203484"/>
                </a:cubicBezTo>
                <a:cubicBezTo>
                  <a:pt x="994064" y="1190429"/>
                  <a:pt x="1043709" y="1166539"/>
                  <a:pt x="1043709" y="1166539"/>
                </a:cubicBezTo>
                <a:cubicBezTo>
                  <a:pt x="1117510" y="1092738"/>
                  <a:pt x="1014316" y="1191452"/>
                  <a:pt x="1117600" y="1111120"/>
                </a:cubicBezTo>
                <a:cubicBezTo>
                  <a:pt x="1131348" y="1100427"/>
                  <a:pt x="1143212" y="1087398"/>
                  <a:pt x="1154546" y="1074175"/>
                </a:cubicBezTo>
                <a:cubicBezTo>
                  <a:pt x="1164020" y="1063122"/>
                  <a:pt x="1197963" y="1004890"/>
                  <a:pt x="1200727" y="1000284"/>
                </a:cubicBezTo>
                <a:cubicBezTo>
                  <a:pt x="1203806" y="987969"/>
                  <a:pt x="1206477" y="975545"/>
                  <a:pt x="1209964" y="963339"/>
                </a:cubicBezTo>
                <a:cubicBezTo>
                  <a:pt x="1252385" y="814867"/>
                  <a:pt x="1318210" y="898386"/>
                  <a:pt x="1588655" y="806320"/>
                </a:cubicBezTo>
                <a:cubicBezTo>
                  <a:pt x="1609873" y="799097"/>
                  <a:pt x="1632245" y="795508"/>
                  <a:pt x="1653309" y="787848"/>
                </a:cubicBezTo>
                <a:cubicBezTo>
                  <a:pt x="1666249" y="783143"/>
                  <a:pt x="1676696" y="771768"/>
                  <a:pt x="1690255" y="769375"/>
                </a:cubicBezTo>
                <a:cubicBezTo>
                  <a:pt x="1841735" y="742643"/>
                  <a:pt x="1765327" y="774399"/>
                  <a:pt x="1874982" y="750902"/>
                </a:cubicBezTo>
                <a:cubicBezTo>
                  <a:pt x="1896898" y="746206"/>
                  <a:pt x="1917471" y="735755"/>
                  <a:pt x="1939637" y="732430"/>
                </a:cubicBezTo>
                <a:cubicBezTo>
                  <a:pt x="1967556" y="728242"/>
                  <a:pt x="2193459" y="714834"/>
                  <a:pt x="2207491" y="713957"/>
                </a:cubicBezTo>
                <a:cubicBezTo>
                  <a:pt x="2229043" y="710878"/>
                  <a:pt x="2251213" y="710701"/>
                  <a:pt x="2272146" y="704720"/>
                </a:cubicBezTo>
                <a:cubicBezTo>
                  <a:pt x="2294691" y="698278"/>
                  <a:pt x="2313911" y="682097"/>
                  <a:pt x="2336800" y="677011"/>
                </a:cubicBezTo>
                <a:cubicBezTo>
                  <a:pt x="2369997" y="669634"/>
                  <a:pt x="2404533" y="670854"/>
                  <a:pt x="2438400" y="667775"/>
                </a:cubicBezTo>
                <a:cubicBezTo>
                  <a:pt x="2615473" y="623506"/>
                  <a:pt x="2395969" y="681918"/>
                  <a:pt x="2604655" y="612357"/>
                </a:cubicBezTo>
                <a:cubicBezTo>
                  <a:pt x="2628741" y="604329"/>
                  <a:pt x="2653916" y="600042"/>
                  <a:pt x="2678546" y="593884"/>
                </a:cubicBezTo>
                <a:cubicBezTo>
                  <a:pt x="2693940" y="581569"/>
                  <a:pt x="2707095" y="565755"/>
                  <a:pt x="2724727" y="556939"/>
                </a:cubicBezTo>
                <a:cubicBezTo>
                  <a:pt x="2731185" y="553710"/>
                  <a:pt x="2824717" y="538734"/>
                  <a:pt x="2826327" y="538466"/>
                </a:cubicBezTo>
                <a:cubicBezTo>
                  <a:pt x="2854036" y="519993"/>
                  <a:pt x="2879668" y="497941"/>
                  <a:pt x="2909455" y="483048"/>
                </a:cubicBezTo>
                <a:cubicBezTo>
                  <a:pt x="2975288" y="450132"/>
                  <a:pt x="2992896" y="451894"/>
                  <a:pt x="3048000" y="436866"/>
                </a:cubicBezTo>
                <a:cubicBezTo>
                  <a:pt x="3144306" y="410601"/>
                  <a:pt x="3081794" y="422250"/>
                  <a:pt x="3186546" y="409157"/>
                </a:cubicBezTo>
                <a:cubicBezTo>
                  <a:pt x="3201940" y="402999"/>
                  <a:pt x="3216707" y="394956"/>
                  <a:pt x="3232727" y="390684"/>
                </a:cubicBezTo>
                <a:cubicBezTo>
                  <a:pt x="3263065" y="382594"/>
                  <a:pt x="3295304" y="382140"/>
                  <a:pt x="3325091" y="372211"/>
                </a:cubicBezTo>
                <a:lnTo>
                  <a:pt x="3380509" y="353739"/>
                </a:lnTo>
                <a:cubicBezTo>
                  <a:pt x="3410659" y="308514"/>
                  <a:pt x="3382911" y="336675"/>
                  <a:pt x="3435927" y="316793"/>
                </a:cubicBezTo>
                <a:cubicBezTo>
                  <a:pt x="3470258" y="303918"/>
                  <a:pt x="3467817" y="295637"/>
                  <a:pt x="3500582" y="289084"/>
                </a:cubicBezTo>
                <a:cubicBezTo>
                  <a:pt x="3521930" y="284815"/>
                  <a:pt x="3543763" y="283427"/>
                  <a:pt x="3565237" y="279848"/>
                </a:cubicBezTo>
                <a:cubicBezTo>
                  <a:pt x="3580722" y="277267"/>
                  <a:pt x="3596024" y="273690"/>
                  <a:pt x="3611418" y="270611"/>
                </a:cubicBezTo>
                <a:cubicBezTo>
                  <a:pt x="3620654" y="264454"/>
                  <a:pt x="3629198" y="257103"/>
                  <a:pt x="3639127" y="252139"/>
                </a:cubicBezTo>
                <a:cubicBezTo>
                  <a:pt x="3644884" y="249261"/>
                  <a:pt x="3698626" y="227628"/>
                  <a:pt x="3713018" y="224430"/>
                </a:cubicBezTo>
                <a:cubicBezTo>
                  <a:pt x="3731300" y="220367"/>
                  <a:pt x="3749964" y="218272"/>
                  <a:pt x="3768437" y="215193"/>
                </a:cubicBezTo>
                <a:cubicBezTo>
                  <a:pt x="3788466" y="205178"/>
                  <a:pt x="3810439" y="192014"/>
                  <a:pt x="3833091" y="187484"/>
                </a:cubicBezTo>
                <a:cubicBezTo>
                  <a:pt x="3873921" y="179318"/>
                  <a:pt x="3953479" y="172674"/>
                  <a:pt x="3990109" y="169011"/>
                </a:cubicBezTo>
                <a:cubicBezTo>
                  <a:pt x="4017818" y="159775"/>
                  <a:pt x="4044545" y="146767"/>
                  <a:pt x="4073237" y="141302"/>
                </a:cubicBezTo>
                <a:cubicBezTo>
                  <a:pt x="4109656" y="134365"/>
                  <a:pt x="4147167" y="135581"/>
                  <a:pt x="4184073" y="132066"/>
                </a:cubicBezTo>
                <a:cubicBezTo>
                  <a:pt x="4211827" y="129423"/>
                  <a:pt x="4239491" y="125909"/>
                  <a:pt x="4267200" y="122830"/>
                </a:cubicBezTo>
                <a:lnTo>
                  <a:pt x="4359564" y="85884"/>
                </a:lnTo>
                <a:cubicBezTo>
                  <a:pt x="4374958" y="79726"/>
                  <a:pt x="4389488" y="70663"/>
                  <a:pt x="4405746" y="67411"/>
                </a:cubicBezTo>
                <a:cubicBezTo>
                  <a:pt x="4462510" y="56058"/>
                  <a:pt x="4453103" y="59234"/>
                  <a:pt x="4516582" y="39702"/>
                </a:cubicBezTo>
                <a:cubicBezTo>
                  <a:pt x="4535193" y="33976"/>
                  <a:pt x="4552906" y="25049"/>
                  <a:pt x="4572000" y="21230"/>
                </a:cubicBezTo>
                <a:cubicBezTo>
                  <a:pt x="4599338" y="15762"/>
                  <a:pt x="4627401" y="14912"/>
                  <a:pt x="4655127" y="11993"/>
                </a:cubicBezTo>
                <a:cubicBezTo>
                  <a:pt x="4841813" y="-7658"/>
                  <a:pt x="4749829" y="2757"/>
                  <a:pt x="5061527" y="27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actually happens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777673" y="4169911"/>
            <a:ext cx="258618" cy="24938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768437" y="3088641"/>
            <a:ext cx="258618" cy="249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906327" y="4520893"/>
            <a:ext cx="258618" cy="24938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897091" y="3439623"/>
            <a:ext cx="258618" cy="249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323273" y="2493818"/>
            <a:ext cx="3482719" cy="1736630"/>
          </a:xfrm>
          <a:custGeom>
            <a:avLst/>
            <a:gdLst>
              <a:gd name="connsiteX0" fmla="*/ 0 w 3482719"/>
              <a:gd name="connsiteY0" fmla="*/ 0 h 1736630"/>
              <a:gd name="connsiteX1" fmla="*/ 212436 w 3482719"/>
              <a:gd name="connsiteY1" fmla="*/ 18473 h 1736630"/>
              <a:gd name="connsiteX2" fmla="*/ 314036 w 3482719"/>
              <a:gd name="connsiteY2" fmla="*/ 55418 h 1736630"/>
              <a:gd name="connsiteX3" fmla="*/ 406400 w 3482719"/>
              <a:gd name="connsiteY3" fmla="*/ 73891 h 1736630"/>
              <a:gd name="connsiteX4" fmla="*/ 572654 w 3482719"/>
              <a:gd name="connsiteY4" fmla="*/ 138546 h 1736630"/>
              <a:gd name="connsiteX5" fmla="*/ 665018 w 3482719"/>
              <a:gd name="connsiteY5" fmla="*/ 166255 h 1736630"/>
              <a:gd name="connsiteX6" fmla="*/ 775854 w 3482719"/>
              <a:gd name="connsiteY6" fmla="*/ 212437 h 1736630"/>
              <a:gd name="connsiteX7" fmla="*/ 803563 w 3482719"/>
              <a:gd name="connsiteY7" fmla="*/ 230909 h 1736630"/>
              <a:gd name="connsiteX8" fmla="*/ 849745 w 3482719"/>
              <a:gd name="connsiteY8" fmla="*/ 249382 h 1736630"/>
              <a:gd name="connsiteX9" fmla="*/ 886691 w 3482719"/>
              <a:gd name="connsiteY9" fmla="*/ 277091 h 1736630"/>
              <a:gd name="connsiteX10" fmla="*/ 914400 w 3482719"/>
              <a:gd name="connsiteY10" fmla="*/ 295564 h 1736630"/>
              <a:gd name="connsiteX11" fmla="*/ 979054 w 3482719"/>
              <a:gd name="connsiteY11" fmla="*/ 360218 h 1736630"/>
              <a:gd name="connsiteX12" fmla="*/ 1006763 w 3482719"/>
              <a:gd name="connsiteY12" fmla="*/ 387927 h 1736630"/>
              <a:gd name="connsiteX13" fmla="*/ 1080654 w 3482719"/>
              <a:gd name="connsiteY13" fmla="*/ 508000 h 1736630"/>
              <a:gd name="connsiteX14" fmla="*/ 1126836 w 3482719"/>
              <a:gd name="connsiteY14" fmla="*/ 563418 h 1736630"/>
              <a:gd name="connsiteX15" fmla="*/ 1154545 w 3482719"/>
              <a:gd name="connsiteY15" fmla="*/ 628073 h 1736630"/>
              <a:gd name="connsiteX16" fmla="*/ 1182254 w 3482719"/>
              <a:gd name="connsiteY16" fmla="*/ 683491 h 1736630"/>
              <a:gd name="connsiteX17" fmla="*/ 1228436 w 3482719"/>
              <a:gd name="connsiteY17" fmla="*/ 738909 h 1736630"/>
              <a:gd name="connsiteX18" fmla="*/ 1237672 w 3482719"/>
              <a:gd name="connsiteY18" fmla="*/ 766618 h 1736630"/>
              <a:gd name="connsiteX19" fmla="*/ 1283854 w 3482719"/>
              <a:gd name="connsiteY19" fmla="*/ 822037 h 1736630"/>
              <a:gd name="connsiteX20" fmla="*/ 1302327 w 3482719"/>
              <a:gd name="connsiteY20" fmla="*/ 858982 h 1736630"/>
              <a:gd name="connsiteX21" fmla="*/ 1366982 w 3482719"/>
              <a:gd name="connsiteY21" fmla="*/ 923637 h 1736630"/>
              <a:gd name="connsiteX22" fmla="*/ 1394691 w 3482719"/>
              <a:gd name="connsiteY22" fmla="*/ 951346 h 1736630"/>
              <a:gd name="connsiteX23" fmla="*/ 1459345 w 3482719"/>
              <a:gd name="connsiteY23" fmla="*/ 1006764 h 1736630"/>
              <a:gd name="connsiteX24" fmla="*/ 1487054 w 3482719"/>
              <a:gd name="connsiteY24" fmla="*/ 1016000 h 1736630"/>
              <a:gd name="connsiteX25" fmla="*/ 1524000 w 3482719"/>
              <a:gd name="connsiteY25" fmla="*/ 1043709 h 1736630"/>
              <a:gd name="connsiteX26" fmla="*/ 1597891 w 3482719"/>
              <a:gd name="connsiteY26" fmla="*/ 1062182 h 1736630"/>
              <a:gd name="connsiteX27" fmla="*/ 1634836 w 3482719"/>
              <a:gd name="connsiteY27" fmla="*/ 1089891 h 1736630"/>
              <a:gd name="connsiteX28" fmla="*/ 1773382 w 3482719"/>
              <a:gd name="connsiteY28" fmla="*/ 1108364 h 1736630"/>
              <a:gd name="connsiteX29" fmla="*/ 1884218 w 3482719"/>
              <a:gd name="connsiteY29" fmla="*/ 1126837 h 1736630"/>
              <a:gd name="connsiteX30" fmla="*/ 1911927 w 3482719"/>
              <a:gd name="connsiteY30" fmla="*/ 1136073 h 1736630"/>
              <a:gd name="connsiteX31" fmla="*/ 1995054 w 3482719"/>
              <a:gd name="connsiteY31" fmla="*/ 1154546 h 1736630"/>
              <a:gd name="connsiteX32" fmla="*/ 2059709 w 3482719"/>
              <a:gd name="connsiteY32" fmla="*/ 1182255 h 1736630"/>
              <a:gd name="connsiteX33" fmla="*/ 2133600 w 3482719"/>
              <a:gd name="connsiteY33" fmla="*/ 1200727 h 1736630"/>
              <a:gd name="connsiteX34" fmla="*/ 2179782 w 3482719"/>
              <a:gd name="connsiteY34" fmla="*/ 1219200 h 1736630"/>
              <a:gd name="connsiteX35" fmla="*/ 2207491 w 3482719"/>
              <a:gd name="connsiteY35" fmla="*/ 1237673 h 1736630"/>
              <a:gd name="connsiteX36" fmla="*/ 2244436 w 3482719"/>
              <a:gd name="connsiteY36" fmla="*/ 1246909 h 1736630"/>
              <a:gd name="connsiteX37" fmla="*/ 2281382 w 3482719"/>
              <a:gd name="connsiteY37" fmla="*/ 1265382 h 1736630"/>
              <a:gd name="connsiteX38" fmla="*/ 2392218 w 3482719"/>
              <a:gd name="connsiteY38" fmla="*/ 1283855 h 1736630"/>
              <a:gd name="connsiteX39" fmla="*/ 2419927 w 3482719"/>
              <a:gd name="connsiteY39" fmla="*/ 1293091 h 1736630"/>
              <a:gd name="connsiteX40" fmla="*/ 2484582 w 3482719"/>
              <a:gd name="connsiteY40" fmla="*/ 1330037 h 1736630"/>
              <a:gd name="connsiteX41" fmla="*/ 2512291 w 3482719"/>
              <a:gd name="connsiteY41" fmla="*/ 1357746 h 1736630"/>
              <a:gd name="connsiteX42" fmla="*/ 2549236 w 3482719"/>
              <a:gd name="connsiteY42" fmla="*/ 1366982 h 1736630"/>
              <a:gd name="connsiteX43" fmla="*/ 2623127 w 3482719"/>
              <a:gd name="connsiteY43" fmla="*/ 1394691 h 1736630"/>
              <a:gd name="connsiteX44" fmla="*/ 2706254 w 3482719"/>
              <a:gd name="connsiteY44" fmla="*/ 1440873 h 1736630"/>
              <a:gd name="connsiteX45" fmla="*/ 2780145 w 3482719"/>
              <a:gd name="connsiteY45" fmla="*/ 1468582 h 1736630"/>
              <a:gd name="connsiteX46" fmla="*/ 2844800 w 3482719"/>
              <a:gd name="connsiteY46" fmla="*/ 1496291 h 1736630"/>
              <a:gd name="connsiteX47" fmla="*/ 2937163 w 3482719"/>
              <a:gd name="connsiteY47" fmla="*/ 1551709 h 1736630"/>
              <a:gd name="connsiteX48" fmla="*/ 2992582 w 3482719"/>
              <a:gd name="connsiteY48" fmla="*/ 1570182 h 1736630"/>
              <a:gd name="connsiteX49" fmla="*/ 3057236 w 3482719"/>
              <a:gd name="connsiteY49" fmla="*/ 1588655 h 1736630"/>
              <a:gd name="connsiteX50" fmla="*/ 3094182 w 3482719"/>
              <a:gd name="connsiteY50" fmla="*/ 1616364 h 1736630"/>
              <a:gd name="connsiteX51" fmla="*/ 3131127 w 3482719"/>
              <a:gd name="connsiteY51" fmla="*/ 1625600 h 1736630"/>
              <a:gd name="connsiteX52" fmla="*/ 3186545 w 3482719"/>
              <a:gd name="connsiteY52" fmla="*/ 1644073 h 1736630"/>
              <a:gd name="connsiteX53" fmla="*/ 3260436 w 3482719"/>
              <a:gd name="connsiteY53" fmla="*/ 1671782 h 1736630"/>
              <a:gd name="connsiteX54" fmla="*/ 3325091 w 3482719"/>
              <a:gd name="connsiteY54" fmla="*/ 1690255 h 1736630"/>
              <a:gd name="connsiteX55" fmla="*/ 3352800 w 3482719"/>
              <a:gd name="connsiteY55" fmla="*/ 1708727 h 1736630"/>
              <a:gd name="connsiteX56" fmla="*/ 3482109 w 3482719"/>
              <a:gd name="connsiteY56" fmla="*/ 1736437 h 1736630"/>
              <a:gd name="connsiteX57" fmla="*/ 3472872 w 3482719"/>
              <a:gd name="connsiteY57" fmla="*/ 1736437 h 173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482719" h="1736630">
                <a:moveTo>
                  <a:pt x="0" y="0"/>
                </a:moveTo>
                <a:cubicBezTo>
                  <a:pt x="70812" y="6158"/>
                  <a:pt x="142438" y="6120"/>
                  <a:pt x="212436" y="18473"/>
                </a:cubicBezTo>
                <a:cubicBezTo>
                  <a:pt x="247924" y="24736"/>
                  <a:pt x="279386" y="45518"/>
                  <a:pt x="314036" y="55418"/>
                </a:cubicBezTo>
                <a:cubicBezTo>
                  <a:pt x="344226" y="64044"/>
                  <a:pt x="376036" y="65900"/>
                  <a:pt x="406400" y="73891"/>
                </a:cubicBezTo>
                <a:cubicBezTo>
                  <a:pt x="520101" y="103813"/>
                  <a:pt x="460960" y="97395"/>
                  <a:pt x="572654" y="138546"/>
                </a:cubicBezTo>
                <a:cubicBezTo>
                  <a:pt x="602816" y="149658"/>
                  <a:pt x="634810" y="155270"/>
                  <a:pt x="665018" y="166255"/>
                </a:cubicBezTo>
                <a:cubicBezTo>
                  <a:pt x="702632" y="179933"/>
                  <a:pt x="742552" y="190236"/>
                  <a:pt x="775854" y="212437"/>
                </a:cubicBezTo>
                <a:cubicBezTo>
                  <a:pt x="785090" y="218594"/>
                  <a:pt x="793634" y="225945"/>
                  <a:pt x="803563" y="230909"/>
                </a:cubicBezTo>
                <a:cubicBezTo>
                  <a:pt x="818393" y="238324"/>
                  <a:pt x="835252" y="241330"/>
                  <a:pt x="849745" y="249382"/>
                </a:cubicBezTo>
                <a:cubicBezTo>
                  <a:pt x="863202" y="256858"/>
                  <a:pt x="874164" y="268143"/>
                  <a:pt x="886691" y="277091"/>
                </a:cubicBezTo>
                <a:cubicBezTo>
                  <a:pt x="895724" y="283543"/>
                  <a:pt x="906149" y="288138"/>
                  <a:pt x="914400" y="295564"/>
                </a:cubicBezTo>
                <a:cubicBezTo>
                  <a:pt x="937054" y="315953"/>
                  <a:pt x="957503" y="338667"/>
                  <a:pt x="979054" y="360218"/>
                </a:cubicBezTo>
                <a:lnTo>
                  <a:pt x="1006763" y="387927"/>
                </a:lnTo>
                <a:cubicBezTo>
                  <a:pt x="1028848" y="443138"/>
                  <a:pt x="1029814" y="457160"/>
                  <a:pt x="1080654" y="508000"/>
                </a:cubicBezTo>
                <a:cubicBezTo>
                  <a:pt x="1106124" y="533470"/>
                  <a:pt x="1109691" y="533414"/>
                  <a:pt x="1126836" y="563418"/>
                </a:cubicBezTo>
                <a:cubicBezTo>
                  <a:pt x="1167080" y="633845"/>
                  <a:pt x="1128639" y="569785"/>
                  <a:pt x="1154545" y="628073"/>
                </a:cubicBezTo>
                <a:cubicBezTo>
                  <a:pt x="1162933" y="646946"/>
                  <a:pt x="1172224" y="665437"/>
                  <a:pt x="1182254" y="683491"/>
                </a:cubicBezTo>
                <a:cubicBezTo>
                  <a:pt x="1198328" y="712423"/>
                  <a:pt x="1204227" y="714700"/>
                  <a:pt x="1228436" y="738909"/>
                </a:cubicBezTo>
                <a:cubicBezTo>
                  <a:pt x="1231515" y="748145"/>
                  <a:pt x="1232271" y="758517"/>
                  <a:pt x="1237672" y="766618"/>
                </a:cubicBezTo>
                <a:cubicBezTo>
                  <a:pt x="1314090" y="881242"/>
                  <a:pt x="1223414" y="716265"/>
                  <a:pt x="1283854" y="822037"/>
                </a:cubicBezTo>
                <a:cubicBezTo>
                  <a:pt x="1290685" y="833992"/>
                  <a:pt x="1293608" y="848326"/>
                  <a:pt x="1302327" y="858982"/>
                </a:cubicBezTo>
                <a:cubicBezTo>
                  <a:pt x="1321627" y="882571"/>
                  <a:pt x="1345430" y="902085"/>
                  <a:pt x="1366982" y="923637"/>
                </a:cubicBezTo>
                <a:lnTo>
                  <a:pt x="1394691" y="951346"/>
                </a:lnTo>
                <a:cubicBezTo>
                  <a:pt x="1416528" y="973183"/>
                  <a:pt x="1431699" y="990966"/>
                  <a:pt x="1459345" y="1006764"/>
                </a:cubicBezTo>
                <a:cubicBezTo>
                  <a:pt x="1467798" y="1011594"/>
                  <a:pt x="1477818" y="1012921"/>
                  <a:pt x="1487054" y="1016000"/>
                </a:cubicBezTo>
                <a:cubicBezTo>
                  <a:pt x="1499369" y="1025236"/>
                  <a:pt x="1509790" y="1037788"/>
                  <a:pt x="1524000" y="1043709"/>
                </a:cubicBezTo>
                <a:cubicBezTo>
                  <a:pt x="1547435" y="1053474"/>
                  <a:pt x="1597891" y="1062182"/>
                  <a:pt x="1597891" y="1062182"/>
                </a:cubicBezTo>
                <a:cubicBezTo>
                  <a:pt x="1610206" y="1071418"/>
                  <a:pt x="1621470" y="1082254"/>
                  <a:pt x="1634836" y="1089891"/>
                </a:cubicBezTo>
                <a:cubicBezTo>
                  <a:pt x="1667087" y="1108320"/>
                  <a:pt x="1769476" y="1107953"/>
                  <a:pt x="1773382" y="1108364"/>
                </a:cubicBezTo>
                <a:cubicBezTo>
                  <a:pt x="1800407" y="1111209"/>
                  <a:pt x="1855031" y="1119540"/>
                  <a:pt x="1884218" y="1126837"/>
                </a:cubicBezTo>
                <a:cubicBezTo>
                  <a:pt x="1893663" y="1129198"/>
                  <a:pt x="1902566" y="1133398"/>
                  <a:pt x="1911927" y="1136073"/>
                </a:cubicBezTo>
                <a:cubicBezTo>
                  <a:pt x="1942358" y="1144767"/>
                  <a:pt x="1963316" y="1148198"/>
                  <a:pt x="1995054" y="1154546"/>
                </a:cubicBezTo>
                <a:cubicBezTo>
                  <a:pt x="2021481" y="1167759"/>
                  <a:pt x="2032533" y="1175461"/>
                  <a:pt x="2059709" y="1182255"/>
                </a:cubicBezTo>
                <a:cubicBezTo>
                  <a:pt x="2114831" y="1196036"/>
                  <a:pt x="2091374" y="1184892"/>
                  <a:pt x="2133600" y="1200727"/>
                </a:cubicBezTo>
                <a:cubicBezTo>
                  <a:pt x="2149124" y="1206549"/>
                  <a:pt x="2164953" y="1211785"/>
                  <a:pt x="2179782" y="1219200"/>
                </a:cubicBezTo>
                <a:cubicBezTo>
                  <a:pt x="2189711" y="1224164"/>
                  <a:pt x="2197288" y="1233300"/>
                  <a:pt x="2207491" y="1237673"/>
                </a:cubicBezTo>
                <a:cubicBezTo>
                  <a:pt x="2219159" y="1242673"/>
                  <a:pt x="2232121" y="1243830"/>
                  <a:pt x="2244436" y="1246909"/>
                </a:cubicBezTo>
                <a:cubicBezTo>
                  <a:pt x="2256751" y="1253067"/>
                  <a:pt x="2268024" y="1262042"/>
                  <a:pt x="2281382" y="1265382"/>
                </a:cubicBezTo>
                <a:cubicBezTo>
                  <a:pt x="2317719" y="1274466"/>
                  <a:pt x="2356685" y="1272011"/>
                  <a:pt x="2392218" y="1283855"/>
                </a:cubicBezTo>
                <a:lnTo>
                  <a:pt x="2419927" y="1293091"/>
                </a:lnTo>
                <a:cubicBezTo>
                  <a:pt x="2494903" y="1368067"/>
                  <a:pt x="2397751" y="1280419"/>
                  <a:pt x="2484582" y="1330037"/>
                </a:cubicBezTo>
                <a:cubicBezTo>
                  <a:pt x="2495923" y="1336518"/>
                  <a:pt x="2500950" y="1351265"/>
                  <a:pt x="2512291" y="1357746"/>
                </a:cubicBezTo>
                <a:cubicBezTo>
                  <a:pt x="2523312" y="1364044"/>
                  <a:pt x="2537030" y="1363495"/>
                  <a:pt x="2549236" y="1366982"/>
                </a:cubicBezTo>
                <a:cubicBezTo>
                  <a:pt x="2570566" y="1373076"/>
                  <a:pt x="2605555" y="1386881"/>
                  <a:pt x="2623127" y="1394691"/>
                </a:cubicBezTo>
                <a:cubicBezTo>
                  <a:pt x="2703177" y="1430269"/>
                  <a:pt x="2612999" y="1394246"/>
                  <a:pt x="2706254" y="1440873"/>
                </a:cubicBezTo>
                <a:cubicBezTo>
                  <a:pt x="2755576" y="1465534"/>
                  <a:pt x="2740171" y="1452593"/>
                  <a:pt x="2780145" y="1468582"/>
                </a:cubicBezTo>
                <a:cubicBezTo>
                  <a:pt x="2801915" y="1477290"/>
                  <a:pt x="2824077" y="1485320"/>
                  <a:pt x="2844800" y="1496291"/>
                </a:cubicBezTo>
                <a:cubicBezTo>
                  <a:pt x="2876532" y="1513090"/>
                  <a:pt x="2903101" y="1540355"/>
                  <a:pt x="2937163" y="1551709"/>
                </a:cubicBezTo>
                <a:cubicBezTo>
                  <a:pt x="2955636" y="1557867"/>
                  <a:pt x="2973931" y="1564587"/>
                  <a:pt x="2992582" y="1570182"/>
                </a:cubicBezTo>
                <a:cubicBezTo>
                  <a:pt x="3108510" y="1604960"/>
                  <a:pt x="2964151" y="1557624"/>
                  <a:pt x="3057236" y="1588655"/>
                </a:cubicBezTo>
                <a:cubicBezTo>
                  <a:pt x="3069551" y="1597891"/>
                  <a:pt x="3080413" y="1609480"/>
                  <a:pt x="3094182" y="1616364"/>
                </a:cubicBezTo>
                <a:cubicBezTo>
                  <a:pt x="3105536" y="1622041"/>
                  <a:pt x="3118968" y="1621952"/>
                  <a:pt x="3131127" y="1625600"/>
                </a:cubicBezTo>
                <a:cubicBezTo>
                  <a:pt x="3149778" y="1631195"/>
                  <a:pt x="3168466" y="1636841"/>
                  <a:pt x="3186545" y="1644073"/>
                </a:cubicBezTo>
                <a:cubicBezTo>
                  <a:pt x="3210948" y="1653834"/>
                  <a:pt x="3235095" y="1664542"/>
                  <a:pt x="3260436" y="1671782"/>
                </a:cubicBezTo>
                <a:cubicBezTo>
                  <a:pt x="3274255" y="1675730"/>
                  <a:pt x="3310321" y="1682870"/>
                  <a:pt x="3325091" y="1690255"/>
                </a:cubicBezTo>
                <a:cubicBezTo>
                  <a:pt x="3335020" y="1695219"/>
                  <a:pt x="3342656" y="1704219"/>
                  <a:pt x="3352800" y="1708727"/>
                </a:cubicBezTo>
                <a:cubicBezTo>
                  <a:pt x="3407005" y="1732818"/>
                  <a:pt x="3420461" y="1727629"/>
                  <a:pt x="3482109" y="1736437"/>
                </a:cubicBezTo>
                <a:cubicBezTo>
                  <a:pt x="3485157" y="1736872"/>
                  <a:pt x="3475951" y="1736437"/>
                  <a:pt x="3472872" y="17364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971636" y="3278909"/>
            <a:ext cx="3971637" cy="1368712"/>
          </a:xfrm>
          <a:custGeom>
            <a:avLst/>
            <a:gdLst>
              <a:gd name="connsiteX0" fmla="*/ 0 w 3971637"/>
              <a:gd name="connsiteY0" fmla="*/ 0 h 1368712"/>
              <a:gd name="connsiteX1" fmla="*/ 46182 w 3971637"/>
              <a:gd name="connsiteY1" fmla="*/ 27709 h 1368712"/>
              <a:gd name="connsiteX2" fmla="*/ 110837 w 3971637"/>
              <a:gd name="connsiteY2" fmla="*/ 36946 h 1368712"/>
              <a:gd name="connsiteX3" fmla="*/ 147782 w 3971637"/>
              <a:gd name="connsiteY3" fmla="*/ 46182 h 1368712"/>
              <a:gd name="connsiteX4" fmla="*/ 175491 w 3971637"/>
              <a:gd name="connsiteY4" fmla="*/ 64655 h 1368712"/>
              <a:gd name="connsiteX5" fmla="*/ 240146 w 3971637"/>
              <a:gd name="connsiteY5" fmla="*/ 73891 h 1368712"/>
              <a:gd name="connsiteX6" fmla="*/ 267855 w 3971637"/>
              <a:gd name="connsiteY6" fmla="*/ 83127 h 1368712"/>
              <a:gd name="connsiteX7" fmla="*/ 314037 w 3971637"/>
              <a:gd name="connsiteY7" fmla="*/ 120073 h 1368712"/>
              <a:gd name="connsiteX8" fmla="*/ 341746 w 3971637"/>
              <a:gd name="connsiteY8" fmla="*/ 129309 h 1368712"/>
              <a:gd name="connsiteX9" fmla="*/ 988291 w 3971637"/>
              <a:gd name="connsiteY9" fmla="*/ 138546 h 1368712"/>
              <a:gd name="connsiteX10" fmla="*/ 1016000 w 3971637"/>
              <a:gd name="connsiteY10" fmla="*/ 147782 h 1368712"/>
              <a:gd name="connsiteX11" fmla="*/ 1099128 w 3971637"/>
              <a:gd name="connsiteY11" fmla="*/ 221673 h 1368712"/>
              <a:gd name="connsiteX12" fmla="*/ 1163782 w 3971637"/>
              <a:gd name="connsiteY12" fmla="*/ 295564 h 1368712"/>
              <a:gd name="connsiteX13" fmla="*/ 1200728 w 3971637"/>
              <a:gd name="connsiteY13" fmla="*/ 314036 h 1368712"/>
              <a:gd name="connsiteX14" fmla="*/ 1219200 w 3971637"/>
              <a:gd name="connsiteY14" fmla="*/ 341746 h 1368712"/>
              <a:gd name="connsiteX15" fmla="*/ 1274619 w 3971637"/>
              <a:gd name="connsiteY15" fmla="*/ 397164 h 1368712"/>
              <a:gd name="connsiteX16" fmla="*/ 1320800 w 3971637"/>
              <a:gd name="connsiteY16" fmla="*/ 443346 h 1368712"/>
              <a:gd name="connsiteX17" fmla="*/ 1394691 w 3971637"/>
              <a:gd name="connsiteY17" fmla="*/ 535709 h 1368712"/>
              <a:gd name="connsiteX18" fmla="*/ 1487055 w 3971637"/>
              <a:gd name="connsiteY18" fmla="*/ 609600 h 1368712"/>
              <a:gd name="connsiteX19" fmla="*/ 1514764 w 3971637"/>
              <a:gd name="connsiteY19" fmla="*/ 628073 h 1368712"/>
              <a:gd name="connsiteX20" fmla="*/ 1542473 w 3971637"/>
              <a:gd name="connsiteY20" fmla="*/ 646546 h 1368712"/>
              <a:gd name="connsiteX21" fmla="*/ 1634837 w 3971637"/>
              <a:gd name="connsiteY21" fmla="*/ 674255 h 1368712"/>
              <a:gd name="connsiteX22" fmla="*/ 1662546 w 3971637"/>
              <a:gd name="connsiteY22" fmla="*/ 692727 h 1368712"/>
              <a:gd name="connsiteX23" fmla="*/ 1727200 w 3971637"/>
              <a:gd name="connsiteY23" fmla="*/ 720436 h 1368712"/>
              <a:gd name="connsiteX24" fmla="*/ 1810328 w 3971637"/>
              <a:gd name="connsiteY24" fmla="*/ 738909 h 1368712"/>
              <a:gd name="connsiteX25" fmla="*/ 1902691 w 3971637"/>
              <a:gd name="connsiteY25" fmla="*/ 766618 h 1368712"/>
              <a:gd name="connsiteX26" fmla="*/ 1930400 w 3971637"/>
              <a:gd name="connsiteY26" fmla="*/ 775855 h 1368712"/>
              <a:gd name="connsiteX27" fmla="*/ 1967346 w 3971637"/>
              <a:gd name="connsiteY27" fmla="*/ 785091 h 1368712"/>
              <a:gd name="connsiteX28" fmla="*/ 2087419 w 3971637"/>
              <a:gd name="connsiteY28" fmla="*/ 812800 h 1368712"/>
              <a:gd name="connsiteX29" fmla="*/ 2382982 w 3971637"/>
              <a:gd name="connsiteY29" fmla="*/ 822036 h 1368712"/>
              <a:gd name="connsiteX30" fmla="*/ 2419928 w 3971637"/>
              <a:gd name="connsiteY30" fmla="*/ 840509 h 1368712"/>
              <a:gd name="connsiteX31" fmla="*/ 2493819 w 3971637"/>
              <a:gd name="connsiteY31" fmla="*/ 895927 h 1368712"/>
              <a:gd name="connsiteX32" fmla="*/ 2558473 w 3971637"/>
              <a:gd name="connsiteY32" fmla="*/ 923636 h 1368712"/>
              <a:gd name="connsiteX33" fmla="*/ 2641600 w 3971637"/>
              <a:gd name="connsiteY33" fmla="*/ 960582 h 1368712"/>
              <a:gd name="connsiteX34" fmla="*/ 2669309 w 3971637"/>
              <a:gd name="connsiteY34" fmla="*/ 969818 h 1368712"/>
              <a:gd name="connsiteX35" fmla="*/ 2697019 w 3971637"/>
              <a:gd name="connsiteY35" fmla="*/ 988291 h 1368712"/>
              <a:gd name="connsiteX36" fmla="*/ 2761673 w 3971637"/>
              <a:gd name="connsiteY36" fmla="*/ 1006764 h 1368712"/>
              <a:gd name="connsiteX37" fmla="*/ 2835564 w 3971637"/>
              <a:gd name="connsiteY37" fmla="*/ 1043709 h 1368712"/>
              <a:gd name="connsiteX38" fmla="*/ 2863273 w 3971637"/>
              <a:gd name="connsiteY38" fmla="*/ 1062182 h 1368712"/>
              <a:gd name="connsiteX39" fmla="*/ 2900219 w 3971637"/>
              <a:gd name="connsiteY39" fmla="*/ 1080655 h 1368712"/>
              <a:gd name="connsiteX40" fmla="*/ 2927928 w 3971637"/>
              <a:gd name="connsiteY40" fmla="*/ 1108364 h 1368712"/>
              <a:gd name="connsiteX41" fmla="*/ 2992582 w 3971637"/>
              <a:gd name="connsiteY41" fmla="*/ 1126836 h 1368712"/>
              <a:gd name="connsiteX42" fmla="*/ 3020291 w 3971637"/>
              <a:gd name="connsiteY42" fmla="*/ 1145309 h 1368712"/>
              <a:gd name="connsiteX43" fmla="*/ 3131128 w 3971637"/>
              <a:gd name="connsiteY43" fmla="*/ 1173018 h 1368712"/>
              <a:gd name="connsiteX44" fmla="*/ 3214255 w 3971637"/>
              <a:gd name="connsiteY44" fmla="*/ 1219200 h 1368712"/>
              <a:gd name="connsiteX45" fmla="*/ 3241964 w 3971637"/>
              <a:gd name="connsiteY45" fmla="*/ 1237673 h 1368712"/>
              <a:gd name="connsiteX46" fmla="*/ 3278909 w 3971637"/>
              <a:gd name="connsiteY46" fmla="*/ 1246909 h 1368712"/>
              <a:gd name="connsiteX47" fmla="*/ 3343564 w 3971637"/>
              <a:gd name="connsiteY47" fmla="*/ 1265382 h 1368712"/>
              <a:gd name="connsiteX48" fmla="*/ 3380509 w 3971637"/>
              <a:gd name="connsiteY48" fmla="*/ 1283855 h 1368712"/>
              <a:gd name="connsiteX49" fmla="*/ 3463637 w 3971637"/>
              <a:gd name="connsiteY49" fmla="*/ 1293091 h 1368712"/>
              <a:gd name="connsiteX50" fmla="*/ 3777673 w 3971637"/>
              <a:gd name="connsiteY50" fmla="*/ 1302327 h 1368712"/>
              <a:gd name="connsiteX51" fmla="*/ 3833091 w 3971637"/>
              <a:gd name="connsiteY51" fmla="*/ 1311564 h 1368712"/>
              <a:gd name="connsiteX52" fmla="*/ 3860800 w 3971637"/>
              <a:gd name="connsiteY52" fmla="*/ 1330036 h 1368712"/>
              <a:gd name="connsiteX53" fmla="*/ 3888509 w 3971637"/>
              <a:gd name="connsiteY53" fmla="*/ 1339273 h 1368712"/>
              <a:gd name="connsiteX54" fmla="*/ 3934691 w 3971637"/>
              <a:gd name="connsiteY54" fmla="*/ 1366982 h 1368712"/>
              <a:gd name="connsiteX55" fmla="*/ 3971637 w 3971637"/>
              <a:gd name="connsiteY55" fmla="*/ 1366982 h 136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971637" h="1368712">
                <a:moveTo>
                  <a:pt x="0" y="0"/>
                </a:moveTo>
                <a:cubicBezTo>
                  <a:pt x="15394" y="9236"/>
                  <a:pt x="29151" y="22032"/>
                  <a:pt x="46182" y="27709"/>
                </a:cubicBezTo>
                <a:cubicBezTo>
                  <a:pt x="66835" y="34593"/>
                  <a:pt x="89418" y="33052"/>
                  <a:pt x="110837" y="36946"/>
                </a:cubicBezTo>
                <a:cubicBezTo>
                  <a:pt x="123326" y="39217"/>
                  <a:pt x="135467" y="43103"/>
                  <a:pt x="147782" y="46182"/>
                </a:cubicBezTo>
                <a:cubicBezTo>
                  <a:pt x="157018" y="52340"/>
                  <a:pt x="164858" y="61465"/>
                  <a:pt x="175491" y="64655"/>
                </a:cubicBezTo>
                <a:cubicBezTo>
                  <a:pt x="196343" y="70911"/>
                  <a:pt x="218798" y="69622"/>
                  <a:pt x="240146" y="73891"/>
                </a:cubicBezTo>
                <a:cubicBezTo>
                  <a:pt x="249693" y="75800"/>
                  <a:pt x="258619" y="80048"/>
                  <a:pt x="267855" y="83127"/>
                </a:cubicBezTo>
                <a:cubicBezTo>
                  <a:pt x="283249" y="95442"/>
                  <a:pt x="297320" y="109625"/>
                  <a:pt x="314037" y="120073"/>
                </a:cubicBezTo>
                <a:cubicBezTo>
                  <a:pt x="322293" y="125233"/>
                  <a:pt x="332014" y="129042"/>
                  <a:pt x="341746" y="129309"/>
                </a:cubicBezTo>
                <a:cubicBezTo>
                  <a:pt x="557202" y="135212"/>
                  <a:pt x="772776" y="135467"/>
                  <a:pt x="988291" y="138546"/>
                </a:cubicBezTo>
                <a:cubicBezTo>
                  <a:pt x="997527" y="141625"/>
                  <a:pt x="1007292" y="143428"/>
                  <a:pt x="1016000" y="147782"/>
                </a:cubicBezTo>
                <a:cubicBezTo>
                  <a:pt x="1044802" y="162183"/>
                  <a:pt x="1084443" y="202093"/>
                  <a:pt x="1099128" y="221673"/>
                </a:cubicBezTo>
                <a:cubicBezTo>
                  <a:pt x="1119166" y="248390"/>
                  <a:pt x="1136453" y="275068"/>
                  <a:pt x="1163782" y="295564"/>
                </a:cubicBezTo>
                <a:cubicBezTo>
                  <a:pt x="1174797" y="303825"/>
                  <a:pt x="1188413" y="307879"/>
                  <a:pt x="1200728" y="314036"/>
                </a:cubicBezTo>
                <a:cubicBezTo>
                  <a:pt x="1206885" y="323273"/>
                  <a:pt x="1211825" y="333449"/>
                  <a:pt x="1219200" y="341746"/>
                </a:cubicBezTo>
                <a:cubicBezTo>
                  <a:pt x="1236556" y="361272"/>
                  <a:pt x="1260128" y="375427"/>
                  <a:pt x="1274619" y="397164"/>
                </a:cubicBezTo>
                <a:cubicBezTo>
                  <a:pt x="1299248" y="434109"/>
                  <a:pt x="1283855" y="418715"/>
                  <a:pt x="1320800" y="443346"/>
                </a:cubicBezTo>
                <a:cubicBezTo>
                  <a:pt x="1339676" y="499969"/>
                  <a:pt x="1323153" y="464171"/>
                  <a:pt x="1394691" y="535709"/>
                </a:cubicBezTo>
                <a:cubicBezTo>
                  <a:pt x="1447337" y="588355"/>
                  <a:pt x="1417144" y="562993"/>
                  <a:pt x="1487055" y="609600"/>
                </a:cubicBezTo>
                <a:lnTo>
                  <a:pt x="1514764" y="628073"/>
                </a:lnTo>
                <a:cubicBezTo>
                  <a:pt x="1524000" y="634231"/>
                  <a:pt x="1531704" y="643854"/>
                  <a:pt x="1542473" y="646546"/>
                </a:cubicBezTo>
                <a:cubicBezTo>
                  <a:pt x="1563128" y="651710"/>
                  <a:pt x="1621341" y="665258"/>
                  <a:pt x="1634837" y="674255"/>
                </a:cubicBezTo>
                <a:cubicBezTo>
                  <a:pt x="1644073" y="680412"/>
                  <a:pt x="1652908" y="687220"/>
                  <a:pt x="1662546" y="692727"/>
                </a:cubicBezTo>
                <a:cubicBezTo>
                  <a:pt x="1683110" y="704478"/>
                  <a:pt x="1704170" y="714678"/>
                  <a:pt x="1727200" y="720436"/>
                </a:cubicBezTo>
                <a:cubicBezTo>
                  <a:pt x="1756464" y="727752"/>
                  <a:pt x="1781898" y="729432"/>
                  <a:pt x="1810328" y="738909"/>
                </a:cubicBezTo>
                <a:cubicBezTo>
                  <a:pt x="1959279" y="788559"/>
                  <a:pt x="1756743" y="730130"/>
                  <a:pt x="1902691" y="766618"/>
                </a:cubicBezTo>
                <a:cubicBezTo>
                  <a:pt x="1912136" y="768979"/>
                  <a:pt x="1921039" y="773180"/>
                  <a:pt x="1930400" y="775855"/>
                </a:cubicBezTo>
                <a:cubicBezTo>
                  <a:pt x="1942606" y="779342"/>
                  <a:pt x="1955187" y="781443"/>
                  <a:pt x="1967346" y="785091"/>
                </a:cubicBezTo>
                <a:cubicBezTo>
                  <a:pt x="2025976" y="802680"/>
                  <a:pt x="2022987" y="809496"/>
                  <a:pt x="2087419" y="812800"/>
                </a:cubicBezTo>
                <a:cubicBezTo>
                  <a:pt x="2185859" y="817848"/>
                  <a:pt x="2284461" y="818957"/>
                  <a:pt x="2382982" y="822036"/>
                </a:cubicBezTo>
                <a:cubicBezTo>
                  <a:pt x="2395297" y="828194"/>
                  <a:pt x="2408472" y="832871"/>
                  <a:pt x="2419928" y="840509"/>
                </a:cubicBezTo>
                <a:cubicBezTo>
                  <a:pt x="2445545" y="857587"/>
                  <a:pt x="2466282" y="882158"/>
                  <a:pt x="2493819" y="895927"/>
                </a:cubicBezTo>
                <a:cubicBezTo>
                  <a:pt x="2539472" y="918754"/>
                  <a:pt x="2517702" y="910046"/>
                  <a:pt x="2558473" y="923636"/>
                </a:cubicBezTo>
                <a:cubicBezTo>
                  <a:pt x="2602383" y="952910"/>
                  <a:pt x="2575652" y="938599"/>
                  <a:pt x="2641600" y="960582"/>
                </a:cubicBezTo>
                <a:lnTo>
                  <a:pt x="2669309" y="969818"/>
                </a:lnTo>
                <a:cubicBezTo>
                  <a:pt x="2678546" y="975976"/>
                  <a:pt x="2687090" y="983327"/>
                  <a:pt x="2697019" y="988291"/>
                </a:cubicBezTo>
                <a:cubicBezTo>
                  <a:pt x="2710266" y="994914"/>
                  <a:pt x="2749841" y="1003806"/>
                  <a:pt x="2761673" y="1006764"/>
                </a:cubicBezTo>
                <a:cubicBezTo>
                  <a:pt x="2814226" y="1059317"/>
                  <a:pt x="2760056" y="1015393"/>
                  <a:pt x="2835564" y="1043709"/>
                </a:cubicBezTo>
                <a:cubicBezTo>
                  <a:pt x="2845958" y="1047607"/>
                  <a:pt x="2853635" y="1056674"/>
                  <a:pt x="2863273" y="1062182"/>
                </a:cubicBezTo>
                <a:cubicBezTo>
                  <a:pt x="2875228" y="1069013"/>
                  <a:pt x="2889015" y="1072652"/>
                  <a:pt x="2900219" y="1080655"/>
                </a:cubicBezTo>
                <a:cubicBezTo>
                  <a:pt x="2910848" y="1088247"/>
                  <a:pt x="2917060" y="1101118"/>
                  <a:pt x="2927928" y="1108364"/>
                </a:cubicBezTo>
                <a:cubicBezTo>
                  <a:pt x="2935878" y="1113664"/>
                  <a:pt x="2987656" y="1125605"/>
                  <a:pt x="2992582" y="1126836"/>
                </a:cubicBezTo>
                <a:cubicBezTo>
                  <a:pt x="3001818" y="1132994"/>
                  <a:pt x="3010147" y="1140800"/>
                  <a:pt x="3020291" y="1145309"/>
                </a:cubicBezTo>
                <a:cubicBezTo>
                  <a:pt x="3064203" y="1164826"/>
                  <a:pt x="3084656" y="1165273"/>
                  <a:pt x="3131128" y="1173018"/>
                </a:cubicBezTo>
                <a:cubicBezTo>
                  <a:pt x="3194647" y="1215365"/>
                  <a:pt x="3165484" y="1202943"/>
                  <a:pt x="3214255" y="1219200"/>
                </a:cubicBezTo>
                <a:cubicBezTo>
                  <a:pt x="3223491" y="1225358"/>
                  <a:pt x="3231761" y="1233300"/>
                  <a:pt x="3241964" y="1237673"/>
                </a:cubicBezTo>
                <a:cubicBezTo>
                  <a:pt x="3253632" y="1242673"/>
                  <a:pt x="3266703" y="1243422"/>
                  <a:pt x="3278909" y="1246909"/>
                </a:cubicBezTo>
                <a:cubicBezTo>
                  <a:pt x="3371663" y="1273410"/>
                  <a:pt x="3228072" y="1236510"/>
                  <a:pt x="3343564" y="1265382"/>
                </a:cubicBezTo>
                <a:cubicBezTo>
                  <a:pt x="3355879" y="1271540"/>
                  <a:pt x="3367093" y="1280759"/>
                  <a:pt x="3380509" y="1283855"/>
                </a:cubicBezTo>
                <a:cubicBezTo>
                  <a:pt x="3407675" y="1290124"/>
                  <a:pt x="3435787" y="1291796"/>
                  <a:pt x="3463637" y="1293091"/>
                </a:cubicBezTo>
                <a:cubicBezTo>
                  <a:pt x="3568248" y="1297956"/>
                  <a:pt x="3672994" y="1299248"/>
                  <a:pt x="3777673" y="1302327"/>
                </a:cubicBezTo>
                <a:cubicBezTo>
                  <a:pt x="3796146" y="1305406"/>
                  <a:pt x="3815325" y="1305642"/>
                  <a:pt x="3833091" y="1311564"/>
                </a:cubicBezTo>
                <a:cubicBezTo>
                  <a:pt x="3843622" y="1315074"/>
                  <a:pt x="3850871" y="1325072"/>
                  <a:pt x="3860800" y="1330036"/>
                </a:cubicBezTo>
                <a:cubicBezTo>
                  <a:pt x="3869508" y="1334390"/>
                  <a:pt x="3879801" y="1334919"/>
                  <a:pt x="3888509" y="1339273"/>
                </a:cubicBezTo>
                <a:cubicBezTo>
                  <a:pt x="3904566" y="1347302"/>
                  <a:pt x="3917660" y="1361305"/>
                  <a:pt x="3934691" y="1366982"/>
                </a:cubicBezTo>
                <a:cubicBezTo>
                  <a:pt x="3946374" y="1370876"/>
                  <a:pt x="3959322" y="1366982"/>
                  <a:pt x="3971637" y="13669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8118764" y="3602182"/>
            <a:ext cx="3833091" cy="1560980"/>
          </a:xfrm>
          <a:custGeom>
            <a:avLst/>
            <a:gdLst>
              <a:gd name="connsiteX0" fmla="*/ 0 w 3833091"/>
              <a:gd name="connsiteY0" fmla="*/ 0 h 1560980"/>
              <a:gd name="connsiteX1" fmla="*/ 73891 w 3833091"/>
              <a:gd name="connsiteY1" fmla="*/ 9236 h 1560980"/>
              <a:gd name="connsiteX2" fmla="*/ 120072 w 3833091"/>
              <a:gd name="connsiteY2" fmla="*/ 55418 h 1560980"/>
              <a:gd name="connsiteX3" fmla="*/ 203200 w 3833091"/>
              <a:gd name="connsiteY3" fmla="*/ 92363 h 1560980"/>
              <a:gd name="connsiteX4" fmla="*/ 267854 w 3833091"/>
              <a:gd name="connsiteY4" fmla="*/ 138545 h 1560980"/>
              <a:gd name="connsiteX5" fmla="*/ 314036 w 3833091"/>
              <a:gd name="connsiteY5" fmla="*/ 175491 h 1560980"/>
              <a:gd name="connsiteX6" fmla="*/ 341745 w 3833091"/>
              <a:gd name="connsiteY6" fmla="*/ 184727 h 1560980"/>
              <a:gd name="connsiteX7" fmla="*/ 387927 w 3833091"/>
              <a:gd name="connsiteY7" fmla="*/ 203200 h 1560980"/>
              <a:gd name="connsiteX8" fmla="*/ 434109 w 3833091"/>
              <a:gd name="connsiteY8" fmla="*/ 240145 h 1560980"/>
              <a:gd name="connsiteX9" fmla="*/ 544945 w 3833091"/>
              <a:gd name="connsiteY9" fmla="*/ 277091 h 1560980"/>
              <a:gd name="connsiteX10" fmla="*/ 665018 w 3833091"/>
              <a:gd name="connsiteY10" fmla="*/ 360218 h 1560980"/>
              <a:gd name="connsiteX11" fmla="*/ 785091 w 3833091"/>
              <a:gd name="connsiteY11" fmla="*/ 424873 h 1560980"/>
              <a:gd name="connsiteX12" fmla="*/ 812800 w 3833091"/>
              <a:gd name="connsiteY12" fmla="*/ 443345 h 1560980"/>
              <a:gd name="connsiteX13" fmla="*/ 877454 w 3833091"/>
              <a:gd name="connsiteY13" fmla="*/ 461818 h 1560980"/>
              <a:gd name="connsiteX14" fmla="*/ 905163 w 3833091"/>
              <a:gd name="connsiteY14" fmla="*/ 489527 h 1560980"/>
              <a:gd name="connsiteX15" fmla="*/ 988291 w 3833091"/>
              <a:gd name="connsiteY15" fmla="*/ 526473 h 1560980"/>
              <a:gd name="connsiteX16" fmla="*/ 1016000 w 3833091"/>
              <a:gd name="connsiteY16" fmla="*/ 554182 h 1560980"/>
              <a:gd name="connsiteX17" fmla="*/ 1052945 w 3833091"/>
              <a:gd name="connsiteY17" fmla="*/ 563418 h 1560980"/>
              <a:gd name="connsiteX18" fmla="*/ 1099127 w 3833091"/>
              <a:gd name="connsiteY18" fmla="*/ 581891 h 1560980"/>
              <a:gd name="connsiteX19" fmla="*/ 1136072 w 3833091"/>
              <a:gd name="connsiteY19" fmla="*/ 618836 h 1560980"/>
              <a:gd name="connsiteX20" fmla="*/ 1246909 w 3833091"/>
              <a:gd name="connsiteY20" fmla="*/ 646545 h 1560980"/>
              <a:gd name="connsiteX21" fmla="*/ 1579418 w 3833091"/>
              <a:gd name="connsiteY21" fmla="*/ 637309 h 1560980"/>
              <a:gd name="connsiteX22" fmla="*/ 1644072 w 3833091"/>
              <a:gd name="connsiteY22" fmla="*/ 572654 h 1560980"/>
              <a:gd name="connsiteX23" fmla="*/ 1708727 w 3833091"/>
              <a:gd name="connsiteY23" fmla="*/ 554182 h 1560980"/>
              <a:gd name="connsiteX24" fmla="*/ 1764145 w 3833091"/>
              <a:gd name="connsiteY24" fmla="*/ 517236 h 1560980"/>
              <a:gd name="connsiteX25" fmla="*/ 1911927 w 3833091"/>
              <a:gd name="connsiteY25" fmla="*/ 498763 h 1560980"/>
              <a:gd name="connsiteX26" fmla="*/ 2521527 w 3833091"/>
              <a:gd name="connsiteY26" fmla="*/ 508000 h 1560980"/>
              <a:gd name="connsiteX27" fmla="*/ 2549236 w 3833091"/>
              <a:gd name="connsiteY27" fmla="*/ 535709 h 1560980"/>
              <a:gd name="connsiteX28" fmla="*/ 2576945 w 3833091"/>
              <a:gd name="connsiteY28" fmla="*/ 544945 h 1560980"/>
              <a:gd name="connsiteX29" fmla="*/ 2650836 w 3833091"/>
              <a:gd name="connsiteY29" fmla="*/ 618836 h 1560980"/>
              <a:gd name="connsiteX30" fmla="*/ 2678545 w 3833091"/>
              <a:gd name="connsiteY30" fmla="*/ 628073 h 1560980"/>
              <a:gd name="connsiteX31" fmla="*/ 2743200 w 3833091"/>
              <a:gd name="connsiteY31" fmla="*/ 674254 h 1560980"/>
              <a:gd name="connsiteX32" fmla="*/ 2761672 w 3833091"/>
              <a:gd name="connsiteY32" fmla="*/ 701963 h 1560980"/>
              <a:gd name="connsiteX33" fmla="*/ 2798618 w 3833091"/>
              <a:gd name="connsiteY33" fmla="*/ 729673 h 1560980"/>
              <a:gd name="connsiteX34" fmla="*/ 2826327 w 3833091"/>
              <a:gd name="connsiteY34" fmla="*/ 757382 h 1560980"/>
              <a:gd name="connsiteX35" fmla="*/ 2890981 w 3833091"/>
              <a:gd name="connsiteY35" fmla="*/ 794327 h 1560980"/>
              <a:gd name="connsiteX36" fmla="*/ 2918691 w 3833091"/>
              <a:gd name="connsiteY36" fmla="*/ 812800 h 1560980"/>
              <a:gd name="connsiteX37" fmla="*/ 2955636 w 3833091"/>
              <a:gd name="connsiteY37" fmla="*/ 840509 h 1560980"/>
              <a:gd name="connsiteX38" fmla="*/ 3020291 w 3833091"/>
              <a:gd name="connsiteY38" fmla="*/ 905163 h 1560980"/>
              <a:gd name="connsiteX39" fmla="*/ 3048000 w 3833091"/>
              <a:gd name="connsiteY39" fmla="*/ 960582 h 1560980"/>
              <a:gd name="connsiteX40" fmla="*/ 3084945 w 3833091"/>
              <a:gd name="connsiteY40" fmla="*/ 988291 h 1560980"/>
              <a:gd name="connsiteX41" fmla="*/ 3140363 w 3833091"/>
              <a:gd name="connsiteY41" fmla="*/ 1071418 h 1560980"/>
              <a:gd name="connsiteX42" fmla="*/ 3205018 w 3833091"/>
              <a:gd name="connsiteY42" fmla="*/ 1126836 h 1560980"/>
              <a:gd name="connsiteX43" fmla="*/ 3232727 w 3833091"/>
              <a:gd name="connsiteY43" fmla="*/ 1163782 h 1560980"/>
              <a:gd name="connsiteX44" fmla="*/ 3288145 w 3833091"/>
              <a:gd name="connsiteY44" fmla="*/ 1191491 h 1560980"/>
              <a:gd name="connsiteX45" fmla="*/ 3343563 w 3833091"/>
              <a:gd name="connsiteY45" fmla="*/ 1246909 h 1560980"/>
              <a:gd name="connsiteX46" fmla="*/ 3371272 w 3833091"/>
              <a:gd name="connsiteY46" fmla="*/ 1265382 h 1560980"/>
              <a:gd name="connsiteX47" fmla="*/ 3398981 w 3833091"/>
              <a:gd name="connsiteY47" fmla="*/ 1293091 h 1560980"/>
              <a:gd name="connsiteX48" fmla="*/ 3445163 w 3833091"/>
              <a:gd name="connsiteY48" fmla="*/ 1320800 h 1560980"/>
              <a:gd name="connsiteX49" fmla="*/ 3528291 w 3833091"/>
              <a:gd name="connsiteY49" fmla="*/ 1376218 h 1560980"/>
              <a:gd name="connsiteX50" fmla="*/ 3556000 w 3833091"/>
              <a:gd name="connsiteY50" fmla="*/ 1394691 h 1560980"/>
              <a:gd name="connsiteX51" fmla="*/ 3602181 w 3833091"/>
              <a:gd name="connsiteY51" fmla="*/ 1413163 h 1560980"/>
              <a:gd name="connsiteX52" fmla="*/ 3629891 w 3833091"/>
              <a:gd name="connsiteY52" fmla="*/ 1450109 h 1560980"/>
              <a:gd name="connsiteX53" fmla="*/ 3685309 w 3833091"/>
              <a:gd name="connsiteY53" fmla="*/ 1468582 h 1560980"/>
              <a:gd name="connsiteX54" fmla="*/ 3713018 w 3833091"/>
              <a:gd name="connsiteY54" fmla="*/ 1487054 h 1560980"/>
              <a:gd name="connsiteX55" fmla="*/ 3796145 w 3833091"/>
              <a:gd name="connsiteY55" fmla="*/ 1533236 h 1560980"/>
              <a:gd name="connsiteX56" fmla="*/ 3833091 w 3833091"/>
              <a:gd name="connsiteY56" fmla="*/ 1560945 h 156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33091" h="1560980">
                <a:moveTo>
                  <a:pt x="0" y="0"/>
                </a:moveTo>
                <a:cubicBezTo>
                  <a:pt x="24630" y="3079"/>
                  <a:pt x="49944" y="2705"/>
                  <a:pt x="73891" y="9236"/>
                </a:cubicBezTo>
                <a:cubicBezTo>
                  <a:pt x="114165" y="20220"/>
                  <a:pt x="92113" y="32119"/>
                  <a:pt x="120072" y="55418"/>
                </a:cubicBezTo>
                <a:cubicBezTo>
                  <a:pt x="132022" y="65376"/>
                  <a:pt x="192190" y="87959"/>
                  <a:pt x="203200" y="92363"/>
                </a:cubicBezTo>
                <a:cubicBezTo>
                  <a:pt x="308569" y="197735"/>
                  <a:pt x="189221" y="89399"/>
                  <a:pt x="267854" y="138545"/>
                </a:cubicBezTo>
                <a:cubicBezTo>
                  <a:pt x="284571" y="148993"/>
                  <a:pt x="297319" y="165043"/>
                  <a:pt x="314036" y="175491"/>
                </a:cubicBezTo>
                <a:cubicBezTo>
                  <a:pt x="322292" y="180651"/>
                  <a:pt x="332629" y="181309"/>
                  <a:pt x="341745" y="184727"/>
                </a:cubicBezTo>
                <a:cubicBezTo>
                  <a:pt x="357269" y="190549"/>
                  <a:pt x="373710" y="194670"/>
                  <a:pt x="387927" y="203200"/>
                </a:cubicBezTo>
                <a:cubicBezTo>
                  <a:pt x="404831" y="213343"/>
                  <a:pt x="417205" y="230002"/>
                  <a:pt x="434109" y="240145"/>
                </a:cubicBezTo>
                <a:cubicBezTo>
                  <a:pt x="458470" y="254762"/>
                  <a:pt x="521981" y="270530"/>
                  <a:pt x="544945" y="277091"/>
                </a:cubicBezTo>
                <a:cubicBezTo>
                  <a:pt x="598042" y="330188"/>
                  <a:pt x="561453" y="298080"/>
                  <a:pt x="665018" y="360218"/>
                </a:cubicBezTo>
                <a:cubicBezTo>
                  <a:pt x="783672" y="431410"/>
                  <a:pt x="620197" y="334931"/>
                  <a:pt x="785091" y="424873"/>
                </a:cubicBezTo>
                <a:cubicBezTo>
                  <a:pt x="794836" y="430189"/>
                  <a:pt x="802871" y="438381"/>
                  <a:pt x="812800" y="443345"/>
                </a:cubicBezTo>
                <a:cubicBezTo>
                  <a:pt x="826055" y="449973"/>
                  <a:pt x="865610" y="458857"/>
                  <a:pt x="877454" y="461818"/>
                </a:cubicBezTo>
                <a:cubicBezTo>
                  <a:pt x="886690" y="471054"/>
                  <a:pt x="894534" y="481935"/>
                  <a:pt x="905163" y="489527"/>
                </a:cubicBezTo>
                <a:cubicBezTo>
                  <a:pt x="921637" y="501294"/>
                  <a:pt x="971834" y="519890"/>
                  <a:pt x="988291" y="526473"/>
                </a:cubicBezTo>
                <a:cubicBezTo>
                  <a:pt x="997527" y="535709"/>
                  <a:pt x="1004659" y="547701"/>
                  <a:pt x="1016000" y="554182"/>
                </a:cubicBezTo>
                <a:cubicBezTo>
                  <a:pt x="1027021" y="560480"/>
                  <a:pt x="1040902" y="559404"/>
                  <a:pt x="1052945" y="563418"/>
                </a:cubicBezTo>
                <a:cubicBezTo>
                  <a:pt x="1068674" y="568661"/>
                  <a:pt x="1083733" y="575733"/>
                  <a:pt x="1099127" y="581891"/>
                </a:cubicBezTo>
                <a:cubicBezTo>
                  <a:pt x="1111442" y="594206"/>
                  <a:pt x="1121138" y="609876"/>
                  <a:pt x="1136072" y="618836"/>
                </a:cubicBezTo>
                <a:cubicBezTo>
                  <a:pt x="1164221" y="635725"/>
                  <a:pt x="1215597" y="641327"/>
                  <a:pt x="1246909" y="646545"/>
                </a:cubicBezTo>
                <a:cubicBezTo>
                  <a:pt x="1357745" y="643466"/>
                  <a:pt x="1470409" y="657590"/>
                  <a:pt x="1579418" y="637309"/>
                </a:cubicBezTo>
                <a:cubicBezTo>
                  <a:pt x="1609382" y="631734"/>
                  <a:pt x="1615158" y="582292"/>
                  <a:pt x="1644072" y="572654"/>
                </a:cubicBezTo>
                <a:cubicBezTo>
                  <a:pt x="1683824" y="559404"/>
                  <a:pt x="1662336" y="565779"/>
                  <a:pt x="1708727" y="554182"/>
                </a:cubicBezTo>
                <a:cubicBezTo>
                  <a:pt x="1731150" y="520548"/>
                  <a:pt x="1719966" y="523863"/>
                  <a:pt x="1764145" y="517236"/>
                </a:cubicBezTo>
                <a:cubicBezTo>
                  <a:pt x="1813240" y="509872"/>
                  <a:pt x="1911927" y="498763"/>
                  <a:pt x="1911927" y="498763"/>
                </a:cubicBezTo>
                <a:lnTo>
                  <a:pt x="2521527" y="508000"/>
                </a:lnTo>
                <a:cubicBezTo>
                  <a:pt x="2534567" y="508756"/>
                  <a:pt x="2538368" y="528463"/>
                  <a:pt x="2549236" y="535709"/>
                </a:cubicBezTo>
                <a:cubicBezTo>
                  <a:pt x="2557337" y="541109"/>
                  <a:pt x="2567709" y="541866"/>
                  <a:pt x="2576945" y="544945"/>
                </a:cubicBezTo>
                <a:cubicBezTo>
                  <a:pt x="2602852" y="583805"/>
                  <a:pt x="2599679" y="584731"/>
                  <a:pt x="2650836" y="618836"/>
                </a:cubicBezTo>
                <a:cubicBezTo>
                  <a:pt x="2658937" y="624237"/>
                  <a:pt x="2669309" y="624994"/>
                  <a:pt x="2678545" y="628073"/>
                </a:cubicBezTo>
                <a:cubicBezTo>
                  <a:pt x="2721344" y="692271"/>
                  <a:pt x="2664114" y="617765"/>
                  <a:pt x="2743200" y="674254"/>
                </a:cubicBezTo>
                <a:cubicBezTo>
                  <a:pt x="2752233" y="680706"/>
                  <a:pt x="2753823" y="694114"/>
                  <a:pt x="2761672" y="701963"/>
                </a:cubicBezTo>
                <a:cubicBezTo>
                  <a:pt x="2772557" y="712848"/>
                  <a:pt x="2786930" y="719654"/>
                  <a:pt x="2798618" y="729673"/>
                </a:cubicBezTo>
                <a:cubicBezTo>
                  <a:pt x="2808535" y="738174"/>
                  <a:pt x="2815626" y="749891"/>
                  <a:pt x="2826327" y="757382"/>
                </a:cubicBezTo>
                <a:cubicBezTo>
                  <a:pt x="2846662" y="771616"/>
                  <a:pt x="2869696" y="781556"/>
                  <a:pt x="2890981" y="794327"/>
                </a:cubicBezTo>
                <a:cubicBezTo>
                  <a:pt x="2900500" y="800038"/>
                  <a:pt x="2909658" y="806348"/>
                  <a:pt x="2918691" y="812800"/>
                </a:cubicBezTo>
                <a:cubicBezTo>
                  <a:pt x="2931217" y="821747"/>
                  <a:pt x="2944245" y="830154"/>
                  <a:pt x="2955636" y="840509"/>
                </a:cubicBezTo>
                <a:cubicBezTo>
                  <a:pt x="2978188" y="861011"/>
                  <a:pt x="3020291" y="905163"/>
                  <a:pt x="3020291" y="905163"/>
                </a:cubicBezTo>
                <a:cubicBezTo>
                  <a:pt x="3027803" y="927701"/>
                  <a:pt x="3030094" y="942676"/>
                  <a:pt x="3048000" y="960582"/>
                </a:cubicBezTo>
                <a:cubicBezTo>
                  <a:pt x="3058885" y="971467"/>
                  <a:pt x="3074060" y="977406"/>
                  <a:pt x="3084945" y="988291"/>
                </a:cubicBezTo>
                <a:cubicBezTo>
                  <a:pt x="3119271" y="1022617"/>
                  <a:pt x="3109579" y="1031839"/>
                  <a:pt x="3140363" y="1071418"/>
                </a:cubicBezTo>
                <a:cubicBezTo>
                  <a:pt x="3217610" y="1170734"/>
                  <a:pt x="3142134" y="1063951"/>
                  <a:pt x="3205018" y="1126836"/>
                </a:cubicBezTo>
                <a:cubicBezTo>
                  <a:pt x="3215903" y="1137721"/>
                  <a:pt x="3221842" y="1152897"/>
                  <a:pt x="3232727" y="1163782"/>
                </a:cubicBezTo>
                <a:cubicBezTo>
                  <a:pt x="3250630" y="1181685"/>
                  <a:pt x="3265611" y="1183979"/>
                  <a:pt x="3288145" y="1191491"/>
                </a:cubicBezTo>
                <a:cubicBezTo>
                  <a:pt x="3306618" y="1209964"/>
                  <a:pt x="3321826" y="1232418"/>
                  <a:pt x="3343563" y="1246909"/>
                </a:cubicBezTo>
                <a:cubicBezTo>
                  <a:pt x="3352799" y="1253067"/>
                  <a:pt x="3362744" y="1258275"/>
                  <a:pt x="3371272" y="1265382"/>
                </a:cubicBezTo>
                <a:cubicBezTo>
                  <a:pt x="3381307" y="1273744"/>
                  <a:pt x="3388531" y="1285254"/>
                  <a:pt x="3398981" y="1293091"/>
                </a:cubicBezTo>
                <a:cubicBezTo>
                  <a:pt x="3413343" y="1303862"/>
                  <a:pt x="3430017" y="1311162"/>
                  <a:pt x="3445163" y="1320800"/>
                </a:cubicBezTo>
                <a:cubicBezTo>
                  <a:pt x="3473259" y="1338679"/>
                  <a:pt x="3500582" y="1357745"/>
                  <a:pt x="3528291" y="1376218"/>
                </a:cubicBezTo>
                <a:cubicBezTo>
                  <a:pt x="3537527" y="1382376"/>
                  <a:pt x="3545693" y="1390568"/>
                  <a:pt x="3556000" y="1394691"/>
                </a:cubicBezTo>
                <a:lnTo>
                  <a:pt x="3602181" y="1413163"/>
                </a:lnTo>
                <a:cubicBezTo>
                  <a:pt x="3611418" y="1425478"/>
                  <a:pt x="3617082" y="1441570"/>
                  <a:pt x="3629891" y="1450109"/>
                </a:cubicBezTo>
                <a:cubicBezTo>
                  <a:pt x="3646093" y="1460910"/>
                  <a:pt x="3667515" y="1460674"/>
                  <a:pt x="3685309" y="1468582"/>
                </a:cubicBezTo>
                <a:cubicBezTo>
                  <a:pt x="3695453" y="1473090"/>
                  <a:pt x="3703089" y="1482090"/>
                  <a:pt x="3713018" y="1487054"/>
                </a:cubicBezTo>
                <a:cubicBezTo>
                  <a:pt x="3759473" y="1510282"/>
                  <a:pt x="3737907" y="1474998"/>
                  <a:pt x="3796145" y="1533236"/>
                </a:cubicBezTo>
                <a:cubicBezTo>
                  <a:pt x="3826031" y="1563122"/>
                  <a:pt x="3810792" y="1560945"/>
                  <a:pt x="3833091" y="1560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996218" y="1209964"/>
            <a:ext cx="1708727" cy="969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decay and bit rot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1" idx="2"/>
            <a:endCxn id="10" idx="10"/>
          </p:cNvCxnSpPr>
          <p:nvPr/>
        </p:nvCxnSpPr>
        <p:spPr>
          <a:xfrm flipH="1">
            <a:off x="8783782" y="2179782"/>
            <a:ext cx="1066800" cy="178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6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your mind back to </a:t>
            </a:r>
            <a:r>
              <a:rPr lang="en-US" dirty="0"/>
              <a:t>the </a:t>
            </a:r>
            <a:r>
              <a:rPr lang="en-US" dirty="0" smtClean="0"/>
              <a:t>≈1890s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Science could solve all the world’s problems!</a:t>
            </a:r>
          </a:p>
          <a:p>
            <a:pPr lvl="1"/>
            <a:r>
              <a:rPr lang="en-US" dirty="0" smtClean="0"/>
              <a:t>Why, we hardly have any problems left to solve </a:t>
            </a:r>
            <a:r>
              <a:rPr lang="en-US" dirty="0"/>
              <a:t>now… 😤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Science is pretty much done, not much else to do</a:t>
            </a:r>
          </a:p>
          <a:p>
            <a:pPr lvl="1"/>
            <a:r>
              <a:rPr lang="en-US" dirty="0" smtClean="0"/>
              <a:t>Nothing much happened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century, science-wise</a:t>
            </a:r>
            <a:r>
              <a:rPr lang="en-US" dirty="0"/>
              <a:t>… 😛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9564" y="4470399"/>
            <a:ext cx="7937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talk is mostly about the former – solving all the World’s Problems with Science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5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Question About Knowledge (Representation)?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juju is fairly exotic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hard-won knowledge, like GFD.225</a:t>
            </a:r>
          </a:p>
          <a:p>
            <a:pPr lvl="1"/>
            <a:r>
              <a:rPr lang="en-US" dirty="0" smtClean="0"/>
              <a:t>Managing certificates with </a:t>
            </a:r>
            <a:r>
              <a:rPr lang="en-US" dirty="0" err="1" smtClean="0">
                <a:latin typeface="Consolas" panose="020B0609020204030204" pitchFamily="49" charset="0"/>
              </a:rPr>
              <a:t>openssl</a:t>
            </a:r>
            <a:endParaRPr lang="en-US" dirty="0" smtClean="0"/>
          </a:p>
          <a:p>
            <a:r>
              <a:rPr lang="en-US" dirty="0" smtClean="0"/>
              <a:t>Some juju is hard to document</a:t>
            </a:r>
          </a:p>
          <a:p>
            <a:pPr lvl="1"/>
            <a:r>
              <a:rPr lang="en-US" dirty="0" smtClean="0"/>
              <a:t>like debugging signing (certificate issuance) problems</a:t>
            </a:r>
          </a:p>
          <a:p>
            <a:pPr lvl="1"/>
            <a:r>
              <a:rPr lang="en-US" dirty="0" smtClean="0"/>
              <a:t>or debugging (failing) SSL connections</a:t>
            </a:r>
          </a:p>
          <a:p>
            <a:pPr lvl="1"/>
            <a:r>
              <a:rPr lang="en-US" dirty="0" smtClean="0"/>
              <a:t>managing certificates in browsers</a:t>
            </a:r>
          </a:p>
          <a:p>
            <a:r>
              <a:rPr lang="en-US" dirty="0" smtClean="0"/>
              <a:t>Dealing with rare events</a:t>
            </a:r>
          </a:p>
          <a:p>
            <a:pPr lvl="1"/>
            <a:r>
              <a:rPr lang="en-US" dirty="0" smtClean="0"/>
              <a:t>WORN backups</a:t>
            </a:r>
          </a:p>
          <a:p>
            <a:pPr lvl="1"/>
            <a:r>
              <a:rPr lang="en-US" dirty="0" smtClean="0"/>
              <a:t>Root CRLs (for non-EE issuing roots)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Juju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no means unique to X.509</a:t>
            </a:r>
          </a:p>
          <a:p>
            <a:r>
              <a:rPr lang="en-US" dirty="0" smtClean="0"/>
              <a:t>Jens’ law of complexity: complexity has to go somewhere</a:t>
            </a:r>
          </a:p>
          <a:p>
            <a:pPr lvl="1"/>
            <a:r>
              <a:rPr lang="en-US" dirty="0" smtClean="0"/>
              <a:t>OIDC also has complexity and misleading browser error messages</a:t>
            </a:r>
          </a:p>
          <a:p>
            <a:pPr lvl="1"/>
            <a:r>
              <a:rPr lang="en-US" dirty="0" smtClean="0"/>
              <a:t>SAML-derived protocols can also be complex (WS-Fed anyone?)</a:t>
            </a:r>
          </a:p>
          <a:p>
            <a:r>
              <a:rPr lang="en-US" dirty="0" smtClean="0"/>
              <a:t>A bit like XML vs JSON</a:t>
            </a:r>
          </a:p>
          <a:p>
            <a:pPr lvl="1"/>
            <a:r>
              <a:rPr lang="en-US" dirty="0" smtClean="0"/>
              <a:t>People say “oh we must use JSON because it is much simpler”</a:t>
            </a:r>
          </a:p>
          <a:p>
            <a:pPr lvl="1"/>
            <a:r>
              <a:rPr lang="en-US" dirty="0" smtClean="0"/>
              <a:t>And then reinvent XML by adding more and more complexity</a:t>
            </a:r>
          </a:p>
          <a:p>
            <a:r>
              <a:rPr lang="en-US" dirty="0" smtClean="0"/>
              <a:t>A bit like SOAP vs REST</a:t>
            </a:r>
          </a:p>
          <a:p>
            <a:pPr lvl="1"/>
            <a:r>
              <a:rPr lang="en-US" dirty="0" smtClean="0"/>
              <a:t>People say “oh we must use REST because it is much simpler”</a:t>
            </a:r>
          </a:p>
          <a:p>
            <a:pPr lvl="1"/>
            <a:r>
              <a:rPr lang="en-US" dirty="0" smtClean="0"/>
              <a:t>And then reinvent SOAP by adding more and more complexity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8094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process for Making Things Better?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International collaboration/agreement/standards</a:t>
            </a:r>
          </a:p>
          <a:p>
            <a:pPr lvl="1"/>
            <a:r>
              <a:rPr lang="en-US" dirty="0" smtClean="0"/>
              <a:t>Sharing best practices</a:t>
            </a:r>
          </a:p>
          <a:p>
            <a:pPr lvl="1"/>
            <a:r>
              <a:rPr lang="en-US" dirty="0" smtClean="0"/>
              <a:t>Sharing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Interoperation profiles</a:t>
            </a:r>
            <a:endParaRPr lang="en-US" dirty="0" smtClean="0"/>
          </a:p>
          <a:p>
            <a:r>
              <a:rPr lang="en-US" dirty="0" smtClean="0"/>
              <a:t>Time/effort/skills</a:t>
            </a:r>
          </a:p>
          <a:p>
            <a:r>
              <a:rPr lang="en-US" dirty="0" smtClean="0"/>
              <a:t>Software engineering</a:t>
            </a:r>
          </a:p>
          <a:p>
            <a:r>
              <a:rPr lang="en-US" dirty="0" smtClean="0"/>
              <a:t>Clout (sometimes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Never managed to get a techie section of the PMA</a:t>
            </a:r>
          </a:p>
          <a:p>
            <a:pPr lvl="1"/>
            <a:r>
              <a:rPr lang="en-US" dirty="0" smtClean="0"/>
              <a:t>And we don’t have CAOPS any more</a:t>
            </a:r>
          </a:p>
          <a:p>
            <a:pPr lvl="1"/>
            <a:r>
              <a:rPr lang="en-US" dirty="0" smtClean="0"/>
              <a:t>Hackathons </a:t>
            </a:r>
            <a:r>
              <a:rPr lang="en-US" smtClean="0"/>
              <a:t>are difficult, too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9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the ROUS?</a:t>
            </a:r>
            <a:br>
              <a:rPr lang="en-US" dirty="0" smtClean="0"/>
            </a:br>
            <a:r>
              <a:rPr lang="en-US" sz="3200" dirty="0" smtClean="0"/>
              <a:t>(By </a:t>
            </a:r>
            <a:r>
              <a:rPr lang="en-US" sz="3200" dirty="0"/>
              <a:t>which I mean the </a:t>
            </a:r>
            <a:r>
              <a:rPr lang="en-US" sz="3200" dirty="0" smtClean="0"/>
              <a:t>UCs)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perforce…</a:t>
            </a:r>
          </a:p>
          <a:p>
            <a:r>
              <a:rPr lang="en-US" dirty="0" smtClean="0"/>
              <a:t>Popular predictive perspicacity …</a:t>
            </a:r>
          </a:p>
          <a:p>
            <a:r>
              <a:rPr lang="en-US" dirty="0" smtClean="0"/>
              <a:t>Propose peer panel?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4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naïve/idealistic view of science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4704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6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less </a:t>
            </a:r>
            <a:r>
              <a:rPr lang="en-US" dirty="0" smtClean="0"/>
              <a:t>naïve view?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6295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 rot="18767367">
            <a:off x="6994677" y="2375263"/>
            <a:ext cx="585628" cy="685074"/>
            <a:chOff x="3047880" y="1833131"/>
            <a:chExt cx="585628" cy="685074"/>
          </a:xfrm>
        </p:grpSpPr>
        <p:sp>
          <p:nvSpPr>
            <p:cNvPr id="6" name="Right Arrow 5"/>
            <p:cNvSpPr/>
            <p:nvPr/>
          </p:nvSpPr>
          <p:spPr>
            <a:xfrm>
              <a:off x="3047880" y="1833131"/>
              <a:ext cx="585628" cy="685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ight Arrow 4"/>
            <p:cNvSpPr txBox="1"/>
            <p:nvPr/>
          </p:nvSpPr>
          <p:spPr>
            <a:xfrm>
              <a:off x="3047880" y="1970146"/>
              <a:ext cx="409940" cy="411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7703127" y="1597891"/>
            <a:ext cx="1810328" cy="960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Unintended consequence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688757" y="1597891"/>
            <a:ext cx="1810328" cy="960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Unintended consequence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 rot="13953378">
            <a:off x="5442372" y="2439728"/>
            <a:ext cx="585628" cy="685074"/>
            <a:chOff x="3047880" y="1833131"/>
            <a:chExt cx="585628" cy="685074"/>
          </a:xfrm>
        </p:grpSpPr>
        <p:sp>
          <p:nvSpPr>
            <p:cNvPr id="10" name="Right Arrow 9"/>
            <p:cNvSpPr/>
            <p:nvPr/>
          </p:nvSpPr>
          <p:spPr>
            <a:xfrm>
              <a:off x="3047880" y="1833131"/>
              <a:ext cx="585628" cy="685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 txBox="1"/>
            <p:nvPr/>
          </p:nvSpPr>
          <p:spPr>
            <a:xfrm>
              <a:off x="3047880" y="1970146"/>
              <a:ext cx="409940" cy="411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 rot="3668205">
            <a:off x="7111379" y="4864273"/>
            <a:ext cx="585628" cy="685074"/>
            <a:chOff x="3047880" y="1833131"/>
            <a:chExt cx="585628" cy="685074"/>
          </a:xfrm>
        </p:grpSpPr>
        <p:sp>
          <p:nvSpPr>
            <p:cNvPr id="13" name="Right Arrow 12"/>
            <p:cNvSpPr/>
            <p:nvPr/>
          </p:nvSpPr>
          <p:spPr>
            <a:xfrm>
              <a:off x="3047880" y="1833131"/>
              <a:ext cx="585628" cy="685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 txBox="1"/>
            <p:nvPr/>
          </p:nvSpPr>
          <p:spPr>
            <a:xfrm>
              <a:off x="3047880" y="1970146"/>
              <a:ext cx="409940" cy="411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7640724" y="5527443"/>
            <a:ext cx="1810328" cy="960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Unintended consequence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 rot="6542402">
            <a:off x="4887293" y="4897161"/>
            <a:ext cx="585628" cy="685074"/>
            <a:chOff x="3047880" y="1833131"/>
            <a:chExt cx="585628" cy="685074"/>
          </a:xfrm>
        </p:grpSpPr>
        <p:sp>
          <p:nvSpPr>
            <p:cNvPr id="17" name="Right Arrow 16"/>
            <p:cNvSpPr/>
            <p:nvPr/>
          </p:nvSpPr>
          <p:spPr>
            <a:xfrm>
              <a:off x="3047880" y="1833131"/>
              <a:ext cx="585628" cy="6850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ight Arrow 4"/>
            <p:cNvSpPr txBox="1"/>
            <p:nvPr/>
          </p:nvSpPr>
          <p:spPr>
            <a:xfrm>
              <a:off x="3047880" y="1970146"/>
              <a:ext cx="409940" cy="411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3855621" y="5550168"/>
            <a:ext cx="1810328" cy="960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Unintended consequence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Soapbox</a:t>
            </a:r>
            <a:br>
              <a:rPr lang="en-US" dirty="0" smtClean="0"/>
            </a:br>
            <a:r>
              <a:rPr lang="en-US" sz="2800" dirty="0" smtClean="0"/>
              <a:t>(not soap…)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is often the case, touches on issues raised during the meeting</a:t>
            </a:r>
          </a:p>
          <a:p>
            <a:pPr lvl="1"/>
            <a:r>
              <a:rPr lang="en-US" dirty="0" smtClean="0"/>
              <a:t>Which is both a coincidence</a:t>
            </a:r>
          </a:p>
          <a:p>
            <a:pPr lvl="1"/>
            <a:r>
              <a:rPr lang="en-US" dirty="0" smtClean="0"/>
              <a:t>And not a coincidence</a:t>
            </a:r>
          </a:p>
          <a:p>
            <a:r>
              <a:rPr lang="en-US" dirty="0" smtClean="0"/>
              <a:t>Using "science/innovation" to make IGTF services</a:t>
            </a:r>
          </a:p>
          <a:p>
            <a:pPr lvl="1"/>
            <a:r>
              <a:rPr lang="en-US" dirty="0" smtClean="0"/>
              <a:t>(insofar as that makes sense)</a:t>
            </a:r>
          </a:p>
          <a:p>
            <a:pPr lvl="1"/>
            <a:r>
              <a:rPr lang="en-US" dirty="0" smtClean="0"/>
              <a:t>… better?!</a:t>
            </a:r>
          </a:p>
          <a:p>
            <a:r>
              <a:rPr lang="en-US" dirty="0" smtClean="0"/>
              <a:t>As in “clearly we must have Certificate Transparency” because it is “</a:t>
            </a:r>
            <a:r>
              <a:rPr lang="en-US" dirty="0" err="1" smtClean="0"/>
              <a:t>blockchain</a:t>
            </a:r>
            <a:r>
              <a:rPr lang="en-US" dirty="0" smtClean="0"/>
              <a:t> technology”</a:t>
            </a:r>
          </a:p>
          <a:p>
            <a:pPr lvl="1"/>
            <a:r>
              <a:rPr lang="en-US" dirty="0" smtClean="0"/>
              <a:t>Sort of; it is irreversible logs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73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keys using ⊕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4855" y="3288146"/>
            <a:ext cx="2133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371109" y="1916546"/>
            <a:ext cx="21336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371109" y="3288146"/>
            <a:ext cx="21336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71109" y="4659746"/>
            <a:ext cx="2133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20114547">
            <a:off x="2835564" y="2817091"/>
            <a:ext cx="1228436" cy="5357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2839211" y="3536512"/>
            <a:ext cx="1228436" cy="5357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350369">
            <a:off x="2783461" y="4286933"/>
            <a:ext cx="1228436" cy="53570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Ribbon 10"/>
          <p:cNvSpPr/>
          <p:nvPr/>
        </p:nvSpPr>
        <p:spPr>
          <a:xfrm>
            <a:off x="8333509" y="3917478"/>
            <a:ext cx="3020291" cy="93976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HSM</a:t>
            </a:r>
            <a:endParaRPr lang="en-GB" sz="3600" dirty="0"/>
          </a:p>
        </p:txBody>
      </p:sp>
      <p:sp>
        <p:nvSpPr>
          <p:cNvPr id="12" name="Left Arrow 11"/>
          <p:cNvSpPr/>
          <p:nvPr/>
        </p:nvSpPr>
        <p:spPr>
          <a:xfrm rot="401219">
            <a:off x="6779932" y="3676702"/>
            <a:ext cx="1236703" cy="481551"/>
          </a:xfrm>
          <a:prstGeom prst="leftArrow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Arrow 12"/>
          <p:cNvSpPr/>
          <p:nvPr/>
        </p:nvSpPr>
        <p:spPr>
          <a:xfrm rot="21156897">
            <a:off x="6800757" y="4557912"/>
            <a:ext cx="1236703" cy="481551"/>
          </a:xfrm>
          <a:prstGeom prst="leftArrow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749893" y="5937748"/>
            <a:ext cx="6617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process used by </a:t>
            </a:r>
            <a:r>
              <a:rPr lang="en-US" dirty="0" err="1" smtClean="0"/>
              <a:t>RCauth</a:t>
            </a:r>
            <a:endParaRPr lang="en-US" dirty="0" smtClean="0"/>
          </a:p>
          <a:p>
            <a:r>
              <a:rPr lang="en-US" dirty="0" smtClean="0"/>
              <a:t>Each part of the secret has </a:t>
            </a:r>
            <a:r>
              <a:rPr lang="en-US" b="1" dirty="0" smtClean="0"/>
              <a:t>provably</a:t>
            </a:r>
            <a:r>
              <a:rPr lang="en-US" dirty="0" smtClean="0"/>
              <a:t> no information about the secret</a:t>
            </a:r>
          </a:p>
          <a:p>
            <a:r>
              <a:rPr lang="en-US" dirty="0" smtClean="0"/>
              <a:t>(One OTP would have been sufficient…, in principle)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960582" y="1570111"/>
            <a:ext cx="858982" cy="437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secret</a:t>
            </a:r>
            <a:endParaRPr lang="en-GB" dirty="0"/>
          </a:p>
        </p:txBody>
      </p:sp>
      <p:cxnSp>
        <p:nvCxnSpPr>
          <p:cNvPr id="17" name="Straight Arrow Connector 16"/>
          <p:cNvCxnSpPr>
            <a:stCxn id="15" idx="2"/>
          </p:cNvCxnSpPr>
          <p:nvPr/>
        </p:nvCxnSpPr>
        <p:spPr>
          <a:xfrm flipH="1">
            <a:off x="1219200" y="2007157"/>
            <a:ext cx="170873" cy="128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Transporting keys (</a:t>
            </a:r>
            <a:r>
              <a:rPr lang="en-US" dirty="0" err="1" smtClean="0"/>
              <a:t>RCauth</a:t>
            </a:r>
            <a:r>
              <a:rPr lang="en-US" dirty="0" smtClean="0"/>
              <a:t> style)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78890" y="1870364"/>
            <a:ext cx="21336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978890" y="3241964"/>
            <a:ext cx="21336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78890" y="4613564"/>
            <a:ext cx="2133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38999" y="1870364"/>
            <a:ext cx="21336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238999" y="3241964"/>
            <a:ext cx="21336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238999" y="4613564"/>
            <a:ext cx="21336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74250" y="2090297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✈</a:t>
            </a:r>
            <a:endParaRPr lang="en-GB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2647" y="334522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🚣</a:t>
            </a:r>
            <a:endParaRPr lang="en-GB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2647" y="4613564"/>
            <a:ext cx="697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👟</a:t>
            </a:r>
            <a:endParaRPr lang="en-GB" sz="3600" dirty="0"/>
          </a:p>
        </p:txBody>
      </p:sp>
      <p:sp>
        <p:nvSpPr>
          <p:cNvPr id="13" name="Right Arrow 12"/>
          <p:cNvSpPr/>
          <p:nvPr/>
        </p:nvSpPr>
        <p:spPr>
          <a:xfrm>
            <a:off x="4537219" y="2039279"/>
            <a:ext cx="2216727" cy="80992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4491037" y="3294203"/>
            <a:ext cx="2216727" cy="80992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4537219" y="4614786"/>
            <a:ext cx="2216727" cy="80992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Keys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Here,</a:t>
            </a:r>
            <a:r>
              <a:rPr lang="en-GB" dirty="0" smtClean="0">
                <a:solidFill>
                  <a:srgbClr val="FF0000"/>
                </a:solidFill>
              </a:rPr>
              <a:t> ▮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B050"/>
                </a:solidFill>
              </a:rPr>
              <a:t>▮</a:t>
            </a:r>
            <a:r>
              <a:rPr lang="en-GB" dirty="0" smtClean="0"/>
              <a:t>, and </a:t>
            </a:r>
            <a:r>
              <a:rPr lang="en-GB" dirty="0" smtClean="0">
                <a:solidFill>
                  <a:srgbClr val="0070C0"/>
                </a:solidFill>
              </a:rPr>
              <a:t>▮</a:t>
            </a:r>
            <a:r>
              <a:rPr lang="en-GB" dirty="0" smtClean="0"/>
              <a:t> constitute a 3-out-of-3 scheme</a:t>
            </a:r>
          </a:p>
          <a:p>
            <a:pPr lvl="1"/>
            <a:r>
              <a:rPr lang="en-US" dirty="0" smtClean="0"/>
              <a:t>This obviously </a:t>
            </a:r>
            <a:r>
              <a:rPr lang="en-US" dirty="0" err="1" smtClean="0"/>
              <a:t>generalise</a:t>
            </a:r>
            <a:r>
              <a:rPr lang="en-US" dirty="0" smtClean="0"/>
              <a:t> to </a:t>
            </a:r>
            <a:r>
              <a:rPr lang="en-US" i="1" dirty="0" smtClean="0"/>
              <a:t>m</a:t>
            </a:r>
            <a:r>
              <a:rPr lang="en-US" dirty="0" smtClean="0"/>
              <a:t>-out-of-</a:t>
            </a:r>
            <a:r>
              <a:rPr lang="en-US" i="1" dirty="0" smtClean="0"/>
              <a:t>m</a:t>
            </a:r>
            <a:endParaRPr lang="en-GB" i="1" dirty="0" smtClean="0"/>
          </a:p>
          <a:p>
            <a:r>
              <a:rPr lang="en-US" dirty="0" smtClean="0"/>
              <a:t>Other schemes (easily) available:</a:t>
            </a:r>
          </a:p>
          <a:p>
            <a:pPr lvl="1"/>
            <a:r>
              <a:rPr lang="en-US" i="1" dirty="0" smtClean="0"/>
              <a:t>1</a:t>
            </a:r>
            <a:r>
              <a:rPr lang="en-US" dirty="0" smtClean="0"/>
              <a:t>-of-</a:t>
            </a:r>
            <a:r>
              <a:rPr lang="en-US" i="1" dirty="0" smtClean="0"/>
              <a:t>m</a:t>
            </a:r>
          </a:p>
          <a:p>
            <a:pPr lvl="1"/>
            <a:r>
              <a:rPr lang="en-US" i="1" dirty="0" smtClean="0"/>
              <a:t>2</a:t>
            </a:r>
            <a:r>
              <a:rPr lang="en-US" dirty="0" smtClean="0"/>
              <a:t>-of-</a:t>
            </a:r>
            <a:r>
              <a:rPr lang="en-US" i="1" dirty="0" smtClean="0"/>
              <a:t>3</a:t>
            </a:r>
            <a:r>
              <a:rPr lang="en-US" dirty="0" smtClean="0"/>
              <a:t> using {A,B,C}: reconstruct secrets using {A,B}, {A,C}, or {B,C}</a:t>
            </a:r>
          </a:p>
          <a:p>
            <a:r>
              <a:rPr lang="en-US" dirty="0" err="1" smtClean="0"/>
              <a:t>Generalisations</a:t>
            </a:r>
            <a:r>
              <a:rPr lang="en-US" dirty="0" smtClean="0"/>
              <a:t> (as used by HSMs):</a:t>
            </a:r>
          </a:p>
          <a:p>
            <a:pPr lvl="1"/>
            <a:r>
              <a:rPr lang="en-US" dirty="0" smtClean="0"/>
              <a:t>Shamir’s Secret Sharing Scheme (SSSS) can do </a:t>
            </a:r>
            <a:r>
              <a:rPr lang="en-US" i="1" dirty="0" smtClean="0"/>
              <a:t>n</a:t>
            </a:r>
            <a:r>
              <a:rPr lang="en-US" dirty="0" smtClean="0"/>
              <a:t>-of-</a:t>
            </a:r>
            <a:r>
              <a:rPr lang="en-US" i="1" dirty="0" smtClean="0"/>
              <a:t>m</a:t>
            </a:r>
          </a:p>
          <a:p>
            <a:pPr lvl="1"/>
            <a:r>
              <a:rPr lang="en-US" dirty="0" smtClean="0"/>
              <a:t>With </a:t>
            </a:r>
            <a:r>
              <a:rPr lang="en-US" b="1" dirty="0" smtClean="0"/>
              <a:t>provable</a:t>
            </a:r>
            <a:r>
              <a:rPr lang="en-US" dirty="0" smtClean="0"/>
              <a:t> no information to any </a:t>
            </a:r>
            <a:r>
              <a:rPr lang="en-US" i="1" dirty="0" smtClean="0"/>
              <a:t>(n-1)</a:t>
            </a:r>
            <a:r>
              <a:rPr lang="en-US" dirty="0" smtClean="0"/>
              <a:t> parties</a:t>
            </a:r>
          </a:p>
          <a:p>
            <a:pPr lvl="1"/>
            <a:r>
              <a:rPr lang="en-US" dirty="0" smtClean="0"/>
              <a:t>Needs more computation than ⊕, though</a:t>
            </a:r>
          </a:p>
          <a:p>
            <a:pPr lvl="1"/>
            <a:r>
              <a:rPr lang="en-US" dirty="0" smtClean="0"/>
              <a:t>HSMs have keys on tokens, PIN protected</a:t>
            </a:r>
          </a:p>
        </p:txBody>
      </p:sp>
    </p:spTree>
    <p:extLst>
      <p:ext uri="{BB962C8B-B14F-4D97-AF65-F5344CB8AC3E}">
        <p14:creationId xmlns:p14="http://schemas.microsoft.com/office/powerpoint/2010/main" val="17065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Keys – Technical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RNGs (if you remember…)</a:t>
            </a:r>
          </a:p>
          <a:p>
            <a:r>
              <a:rPr lang="en-US" dirty="0" smtClean="0"/>
              <a:t>Durability of storage media?</a:t>
            </a:r>
          </a:p>
          <a:p>
            <a:r>
              <a:rPr lang="en-US" dirty="0" smtClean="0"/>
              <a:t>Security of trusted platforms (private networks, signing machines, …)</a:t>
            </a:r>
          </a:p>
          <a:p>
            <a:r>
              <a:rPr lang="en-US" dirty="0" smtClean="0"/>
              <a:t>Usability of </a:t>
            </a:r>
            <a:r>
              <a:rPr lang="en-US" dirty="0" err="1" smtClean="0"/>
              <a:t>specialised</a:t>
            </a:r>
            <a:r>
              <a:rPr lang="en-US" dirty="0" smtClean="0"/>
              <a:t> whatsits (HSMs, TPM, …)</a:t>
            </a:r>
          </a:p>
          <a:p>
            <a:r>
              <a:rPr lang="en-US" dirty="0" smtClean="0"/>
              <a:t>Ability to lock up physical whatsits</a:t>
            </a:r>
          </a:p>
          <a:p>
            <a:pPr lvl="1"/>
            <a:r>
              <a:rPr lang="en-US" dirty="0" smtClean="0"/>
              <a:t>And who can unlock them</a:t>
            </a:r>
          </a:p>
          <a:p>
            <a:r>
              <a:rPr lang="en-US" dirty="0" smtClean="0"/>
              <a:t>Physical controls vs administrative controls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9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1005</Words>
  <Application>Microsoft Office PowerPoint</Application>
  <PresentationFormat>Widescreen</PresentationFormat>
  <Paragraphs>159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Wingdings</vt:lpstr>
      <vt:lpstr>Office Theme</vt:lpstr>
      <vt:lpstr>Soapbox</vt:lpstr>
      <vt:lpstr>Cast your mind back to the ≈1890s</vt:lpstr>
      <vt:lpstr>The naïve/idealistic view of science</vt:lpstr>
      <vt:lpstr>The less naïve view?</vt:lpstr>
      <vt:lpstr>Content of Soapbox (not soap…)</vt:lpstr>
      <vt:lpstr>Splitting keys using ⊕</vt:lpstr>
      <vt:lpstr>Transporting keys (RCauth style)</vt:lpstr>
      <vt:lpstr>Storing Keys</vt:lpstr>
      <vt:lpstr>Storing Keys – Technical Issues</vt:lpstr>
      <vt:lpstr>Storing Keys – PEBKAC Issues</vt:lpstr>
      <vt:lpstr>PEBKAC – the CP/CPS view 4.5.3 Personnel Security Controls</vt:lpstr>
      <vt:lpstr>PEBKAC – the CP/CPS view 4.5.3 Personnel Security Controls</vt:lpstr>
      <vt:lpstr>Personnel Security Controls</vt:lpstr>
      <vt:lpstr>Personnel Security Controls Training Requirements and Procedures</vt:lpstr>
      <vt:lpstr>Personnel Security Controls Retraining Periods and Procedures</vt:lpstr>
      <vt:lpstr>Personnel Security Controls Documentation Supplied to Personnel</vt:lpstr>
      <vt:lpstr>Why the PEBKACs?</vt:lpstr>
      <vt:lpstr>(Right) Continuous Improvement</vt:lpstr>
      <vt:lpstr>How it actually happens</vt:lpstr>
      <vt:lpstr>A Question About Knowledge (Representation)?</vt:lpstr>
      <vt:lpstr>Complicated Juju</vt:lpstr>
      <vt:lpstr>What is the process for Making Things Better?</vt:lpstr>
      <vt:lpstr>What about the ROUS? (By which I mean the UCs)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Jensen, Jens (STFC,RAL,SC)</dc:creator>
  <cp:lastModifiedBy>Jensen, Jens (STFC,RAL,SC)</cp:lastModifiedBy>
  <cp:revision>54</cp:revision>
  <dcterms:created xsi:type="dcterms:W3CDTF">2021-06-07T08:53:17Z</dcterms:created>
  <dcterms:modified xsi:type="dcterms:W3CDTF">2021-06-09T07:08:36Z</dcterms:modified>
</cp:coreProperties>
</file>