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713" r:id="rId2"/>
    <p:sldMasterId id="2147483721" r:id="rId3"/>
  </p:sldMasterIdLst>
  <p:notesMasterIdLst>
    <p:notesMasterId r:id="rId9"/>
  </p:notesMasterIdLst>
  <p:sldIdLst>
    <p:sldId id="256" r:id="rId4"/>
    <p:sldId id="415" r:id="rId5"/>
    <p:sldId id="416" r:id="rId6"/>
    <p:sldId id="417" r:id="rId7"/>
    <p:sldId id="41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5D7D"/>
    <a:srgbClr val="043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465198-2F35-4607-9C4A-0DDB794D4C21}" v="1" dt="2021-05-24T16:12:48.5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43"/>
    <p:restoredTop sz="94697"/>
  </p:normalViewPr>
  <p:slideViewPr>
    <p:cSldViewPr snapToGrid="0" snapToObjects="1">
      <p:cViewPr varScale="1">
        <p:scale>
          <a:sx n="108" d="100"/>
          <a:sy n="108" d="100"/>
        </p:scale>
        <p:origin x="109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lsey, David (STFC,RAL,PPD)" userId="5b42de28-439c-4cd0-b27d-83659e39cb2a" providerId="ADAL" clId="{09465198-2F35-4607-9C4A-0DDB794D4C21}"/>
    <pc:docChg chg="custSel delSld modSld sldOrd">
      <pc:chgData name="Kelsey, David (STFC,RAL,PPD)" userId="5b42de28-439c-4cd0-b27d-83659e39cb2a" providerId="ADAL" clId="{09465198-2F35-4607-9C4A-0DDB794D4C21}" dt="2021-05-24T16:21:55.815" v="626" actId="47"/>
      <pc:docMkLst>
        <pc:docMk/>
      </pc:docMkLst>
      <pc:sldChg chg="modSp mod">
        <pc:chgData name="Kelsey, David (STFC,RAL,PPD)" userId="5b42de28-439c-4cd0-b27d-83659e39cb2a" providerId="ADAL" clId="{09465198-2F35-4607-9C4A-0DDB794D4C21}" dt="2021-05-24T16:13:18.293" v="141" actId="20577"/>
        <pc:sldMkLst>
          <pc:docMk/>
          <pc:sldMk cId="1007141941" sldId="256"/>
        </pc:sldMkLst>
        <pc:spChg chg="mod">
          <ac:chgData name="Kelsey, David (STFC,RAL,PPD)" userId="5b42de28-439c-4cd0-b27d-83659e39cb2a" providerId="ADAL" clId="{09465198-2F35-4607-9C4A-0DDB794D4C21}" dt="2021-05-24T16:13:18.293" v="141" actId="20577"/>
          <ac:spMkLst>
            <pc:docMk/>
            <pc:sldMk cId="1007141941" sldId="256"/>
            <ac:spMk id="2" creationId="{00000000-0000-0000-0000-000000000000}"/>
          </ac:spMkLst>
        </pc:spChg>
      </pc:sldChg>
      <pc:sldChg chg="del">
        <pc:chgData name="Kelsey, David (STFC,RAL,PPD)" userId="5b42de28-439c-4cd0-b27d-83659e39cb2a" providerId="ADAL" clId="{09465198-2F35-4607-9C4A-0DDB794D4C21}" dt="2021-05-24T16:08:58.101" v="18" actId="47"/>
        <pc:sldMkLst>
          <pc:docMk/>
          <pc:sldMk cId="3294264999" sldId="292"/>
        </pc:sldMkLst>
      </pc:sldChg>
      <pc:sldChg chg="del">
        <pc:chgData name="Kelsey, David (STFC,RAL,PPD)" userId="5b42de28-439c-4cd0-b27d-83659e39cb2a" providerId="ADAL" clId="{09465198-2F35-4607-9C4A-0DDB794D4C21}" dt="2021-05-24T16:08:56.415" v="17" actId="47"/>
        <pc:sldMkLst>
          <pc:docMk/>
          <pc:sldMk cId="3706075675" sldId="343"/>
        </pc:sldMkLst>
      </pc:sldChg>
      <pc:sldChg chg="del">
        <pc:chgData name="Kelsey, David (STFC,RAL,PPD)" userId="5b42de28-439c-4cd0-b27d-83659e39cb2a" providerId="ADAL" clId="{09465198-2F35-4607-9C4A-0DDB794D4C21}" dt="2021-05-24T16:08:59.393" v="19" actId="47"/>
        <pc:sldMkLst>
          <pc:docMk/>
          <pc:sldMk cId="997867992" sldId="398"/>
        </pc:sldMkLst>
      </pc:sldChg>
      <pc:sldChg chg="del">
        <pc:chgData name="Kelsey, David (STFC,RAL,PPD)" userId="5b42de28-439c-4cd0-b27d-83659e39cb2a" providerId="ADAL" clId="{09465198-2F35-4607-9C4A-0DDB794D4C21}" dt="2021-05-24T16:21:32.786" v="623" actId="47"/>
        <pc:sldMkLst>
          <pc:docMk/>
          <pc:sldMk cId="1328064413" sldId="412"/>
        </pc:sldMkLst>
      </pc:sldChg>
      <pc:sldChg chg="del">
        <pc:chgData name="Kelsey, David (STFC,RAL,PPD)" userId="5b42de28-439c-4cd0-b27d-83659e39cb2a" providerId="ADAL" clId="{09465198-2F35-4607-9C4A-0DDB794D4C21}" dt="2021-05-24T16:21:31.967" v="622" actId="47"/>
        <pc:sldMkLst>
          <pc:docMk/>
          <pc:sldMk cId="857498712" sldId="413"/>
        </pc:sldMkLst>
      </pc:sldChg>
      <pc:sldChg chg="modSp mod ord">
        <pc:chgData name="Kelsey, David (STFC,RAL,PPD)" userId="5b42de28-439c-4cd0-b27d-83659e39cb2a" providerId="ADAL" clId="{09465198-2F35-4607-9C4A-0DDB794D4C21}" dt="2021-05-24T16:20:47.772" v="618" actId="20577"/>
        <pc:sldMkLst>
          <pc:docMk/>
          <pc:sldMk cId="3060953354" sldId="414"/>
        </pc:sldMkLst>
        <pc:spChg chg="mod">
          <ac:chgData name="Kelsey, David (STFC,RAL,PPD)" userId="5b42de28-439c-4cd0-b27d-83659e39cb2a" providerId="ADAL" clId="{09465198-2F35-4607-9C4A-0DDB794D4C21}" dt="2021-05-24T16:20:47.772" v="618" actId="20577"/>
          <ac:spMkLst>
            <pc:docMk/>
            <pc:sldMk cId="3060953354" sldId="414"/>
            <ac:spMk id="4" creationId="{B19D8789-3D50-4D48-B97A-9482FB5C2874}"/>
          </ac:spMkLst>
        </pc:spChg>
      </pc:sldChg>
      <pc:sldChg chg="modSp mod">
        <pc:chgData name="Kelsey, David (STFC,RAL,PPD)" userId="5b42de28-439c-4cd0-b27d-83659e39cb2a" providerId="ADAL" clId="{09465198-2F35-4607-9C4A-0DDB794D4C21}" dt="2021-05-24T16:14:17.706" v="166" actId="20577"/>
        <pc:sldMkLst>
          <pc:docMk/>
          <pc:sldMk cId="2685407446" sldId="415"/>
        </pc:sldMkLst>
        <pc:spChg chg="mod">
          <ac:chgData name="Kelsey, David (STFC,RAL,PPD)" userId="5b42de28-439c-4cd0-b27d-83659e39cb2a" providerId="ADAL" clId="{09465198-2F35-4607-9C4A-0DDB794D4C21}" dt="2021-05-24T16:12:27.566" v="112" actId="122"/>
          <ac:spMkLst>
            <pc:docMk/>
            <pc:sldMk cId="2685407446" sldId="415"/>
            <ac:spMk id="3" creationId="{00000000-0000-0000-0000-000000000000}"/>
          </ac:spMkLst>
        </pc:spChg>
        <pc:spChg chg="mod">
          <ac:chgData name="Kelsey, David (STFC,RAL,PPD)" userId="5b42de28-439c-4cd0-b27d-83659e39cb2a" providerId="ADAL" clId="{09465198-2F35-4607-9C4A-0DDB794D4C21}" dt="2021-05-24T16:14:17.706" v="166" actId="20577"/>
          <ac:spMkLst>
            <pc:docMk/>
            <pc:sldMk cId="2685407446" sldId="415"/>
            <ac:spMk id="4" creationId="{00000000-0000-0000-0000-000000000000}"/>
          </ac:spMkLst>
        </pc:spChg>
      </pc:sldChg>
      <pc:sldChg chg="modSp mod">
        <pc:chgData name="Kelsey, David (STFC,RAL,PPD)" userId="5b42de28-439c-4cd0-b27d-83659e39cb2a" providerId="ADAL" clId="{09465198-2F35-4607-9C4A-0DDB794D4C21}" dt="2021-05-24T16:14:42.428" v="170" actId="14100"/>
        <pc:sldMkLst>
          <pc:docMk/>
          <pc:sldMk cId="313802579" sldId="416"/>
        </pc:sldMkLst>
        <pc:picChg chg="mod">
          <ac:chgData name="Kelsey, David (STFC,RAL,PPD)" userId="5b42de28-439c-4cd0-b27d-83659e39cb2a" providerId="ADAL" clId="{09465198-2F35-4607-9C4A-0DDB794D4C21}" dt="2021-05-24T16:14:42.428" v="170" actId="14100"/>
          <ac:picMkLst>
            <pc:docMk/>
            <pc:sldMk cId="313802579" sldId="416"/>
            <ac:picMk id="7" creationId="{00000000-0000-0000-0000-000000000000}"/>
          </ac:picMkLst>
        </pc:picChg>
      </pc:sldChg>
      <pc:sldChg chg="del">
        <pc:chgData name="Kelsey, David (STFC,RAL,PPD)" userId="5b42de28-439c-4cd0-b27d-83659e39cb2a" providerId="ADAL" clId="{09465198-2F35-4607-9C4A-0DDB794D4C21}" dt="2021-05-24T16:15:04.372" v="171" actId="47"/>
        <pc:sldMkLst>
          <pc:docMk/>
          <pc:sldMk cId="3497697938" sldId="418"/>
        </pc:sldMkLst>
      </pc:sldChg>
      <pc:sldChg chg="del">
        <pc:chgData name="Kelsey, David (STFC,RAL,PPD)" userId="5b42de28-439c-4cd0-b27d-83659e39cb2a" providerId="ADAL" clId="{09465198-2F35-4607-9C4A-0DDB794D4C21}" dt="2021-05-24T16:21:21.020" v="619" actId="47"/>
        <pc:sldMkLst>
          <pc:docMk/>
          <pc:sldMk cId="1433926800" sldId="419"/>
        </pc:sldMkLst>
      </pc:sldChg>
      <pc:sldChg chg="del">
        <pc:chgData name="Kelsey, David (STFC,RAL,PPD)" userId="5b42de28-439c-4cd0-b27d-83659e39cb2a" providerId="ADAL" clId="{09465198-2F35-4607-9C4A-0DDB794D4C21}" dt="2021-05-24T16:21:22.746" v="620" actId="47"/>
        <pc:sldMkLst>
          <pc:docMk/>
          <pc:sldMk cId="784137403" sldId="420"/>
        </pc:sldMkLst>
      </pc:sldChg>
      <pc:sldChg chg="del">
        <pc:chgData name="Kelsey, David (STFC,RAL,PPD)" userId="5b42de28-439c-4cd0-b27d-83659e39cb2a" providerId="ADAL" clId="{09465198-2F35-4607-9C4A-0DDB794D4C21}" dt="2021-05-24T16:21:38.445" v="625" actId="47"/>
        <pc:sldMkLst>
          <pc:docMk/>
          <pc:sldMk cId="1483442561" sldId="426"/>
        </pc:sldMkLst>
      </pc:sldChg>
      <pc:sldChg chg="del">
        <pc:chgData name="Kelsey, David (STFC,RAL,PPD)" userId="5b42de28-439c-4cd0-b27d-83659e39cb2a" providerId="ADAL" clId="{09465198-2F35-4607-9C4A-0DDB794D4C21}" dt="2021-05-24T16:21:27.781" v="621" actId="47"/>
        <pc:sldMkLst>
          <pc:docMk/>
          <pc:sldMk cId="2610900531" sldId="427"/>
        </pc:sldMkLst>
      </pc:sldChg>
      <pc:sldChg chg="del">
        <pc:chgData name="Kelsey, David (STFC,RAL,PPD)" userId="5b42de28-439c-4cd0-b27d-83659e39cb2a" providerId="ADAL" clId="{09465198-2F35-4607-9C4A-0DDB794D4C21}" dt="2021-05-24T16:15:23.047" v="172" actId="47"/>
        <pc:sldMkLst>
          <pc:docMk/>
          <pc:sldMk cId="2485815081" sldId="428"/>
        </pc:sldMkLst>
      </pc:sldChg>
      <pc:sldChg chg="del">
        <pc:chgData name="Kelsey, David (STFC,RAL,PPD)" userId="5b42de28-439c-4cd0-b27d-83659e39cb2a" providerId="ADAL" clId="{09465198-2F35-4607-9C4A-0DDB794D4C21}" dt="2021-05-24T16:21:34.546" v="624" actId="47"/>
        <pc:sldMkLst>
          <pc:docMk/>
          <pc:sldMk cId="4172082094" sldId="429"/>
        </pc:sldMkLst>
      </pc:sldChg>
      <pc:sldChg chg="del">
        <pc:chgData name="Kelsey, David (STFC,RAL,PPD)" userId="5b42de28-439c-4cd0-b27d-83659e39cb2a" providerId="ADAL" clId="{09465198-2F35-4607-9C4A-0DDB794D4C21}" dt="2021-05-24T16:21:55.815" v="626" actId="47"/>
        <pc:sldMkLst>
          <pc:docMk/>
          <pc:sldMk cId="890233700" sldId="43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B3416-963B-BA40-ACA0-067B6680F50E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8C697-3B48-C74B-8B72-394B6820C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540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8C697-3B48-C74B-8B72-394B6820C9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21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8C697-3B48-C74B-8B72-394B6820C9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94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3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1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1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1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jp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5.jp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16.png"/><Relationship Id="rId4" Type="http://schemas.openxmlformats.org/officeDocument/2006/relationships/image" Target="../media/image8.pn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 userDrawn="1"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25 May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WISE SCI-WG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679715" y="2591341"/>
            <a:ext cx="2077039" cy="162121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-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25 May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WISE SCI-WG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4667072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25 May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WISE SCI-WG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4676922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25 May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WISE SCI-WG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4676922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25 May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WISE SCI-WG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4676922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25 May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WISE SCI-WG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708684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s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25 May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WISE SCI-WG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708684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25 May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WISE SCI-WG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708684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r>
              <a:rPr lang="en-US"/>
              <a:t>25 May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r>
              <a:rPr lang="en-US"/>
              <a:t>WISE SCI-WG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9983215" y="5544587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1_Titel en objec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Picture 14" descr="HD-ShadowLong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5" name="Picture 15" descr="HD-ShadowShort.png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16"/>
          <p:cNvSpPr/>
          <p:nvPr/>
        </p:nvSpPr>
        <p:spPr bwMode="auto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17"/>
          <p:cNvSpPr/>
          <p:nvPr/>
        </p:nvSpPr>
        <p:spPr bwMode="auto">
          <a:xfrm>
            <a:off x="10585827" y="609600"/>
            <a:ext cx="1602997" cy="13681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nl-NL"/>
              <a:t>Titelstijl van model bewerken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nl-NL"/>
              <a:t>Klik om de tekststijl van het model te bewerken</a:t>
            </a:r>
            <a:endParaRPr/>
          </a:p>
          <a:p>
            <a:pPr lvl="1">
              <a:defRPr/>
            </a:pPr>
            <a:r>
              <a:rPr lang="nl-NL"/>
              <a:t>Tweede niveau</a:t>
            </a:r>
            <a:endParaRPr/>
          </a:p>
          <a:p>
            <a:pPr lvl="2">
              <a:defRPr/>
            </a:pPr>
            <a:r>
              <a:rPr lang="nl-NL"/>
              <a:t>Derde niveau</a:t>
            </a:r>
            <a:endParaRPr/>
          </a:p>
          <a:p>
            <a:pPr lvl="3">
              <a:defRPr/>
            </a:pPr>
            <a:r>
              <a:rPr lang="nl-NL"/>
              <a:t>Vierde niveau</a:t>
            </a:r>
            <a:endParaRPr/>
          </a:p>
          <a:p>
            <a:pPr lvl="4">
              <a:defRPr/>
            </a:pPr>
            <a:r>
              <a:rPr lang="nl-NL"/>
              <a:t>Vijfde niveau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25 May 2021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WISE SCI-WG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>‹#›</a:t>
            </a:fld>
            <a:endParaRPr lang="en-US"/>
          </a:p>
        </p:txBody>
      </p:sp>
      <p:pic>
        <p:nvPicPr>
          <p:cNvPr id="13" name="Picture 6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10606006" y="683488"/>
            <a:ext cx="1585994" cy="12344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8082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10601157" y="609600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29454" y="708046"/>
            <a:ext cx="1441922" cy="112548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3340" y="5573354"/>
            <a:ext cx="1154151" cy="1090789"/>
          </a:xfrm>
        </p:spPr>
        <p:txBody>
          <a:bodyPr/>
          <a:lstStyle>
            <a:lvl1pPr>
              <a:defRPr sz="1800"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25 May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WISE SCI-WG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500" y="4877732"/>
            <a:ext cx="63604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857" y="5260744"/>
            <a:ext cx="667687" cy="633228"/>
          </a:xfrm>
          <a:prstGeom prst="rect">
            <a:avLst/>
          </a:prstGeom>
        </p:spPr>
      </p:pic>
      <p:sp>
        <p:nvSpPr>
          <p:cNvPr id="12" name="Rettangolo 11"/>
          <p:cNvSpPr/>
          <p:nvPr userDrawn="1"/>
        </p:nvSpPr>
        <p:spPr>
          <a:xfrm>
            <a:off x="1007436" y="6381328"/>
            <a:ext cx="1104122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noProof="0" dirty="0"/>
              <a:t>EOSC-hub receives funding from the European Union’s Horizon 2020 research and innovation programme under grant agreement No. 777536.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3DC374C-3088-4AC9-9030-20959266C273}"/>
              </a:ext>
            </a:extLst>
          </p:cNvPr>
          <p:cNvSpPr txBox="1"/>
          <p:nvPr userDrawn="1"/>
        </p:nvSpPr>
        <p:spPr>
          <a:xfrm>
            <a:off x="1976601" y="4989075"/>
            <a:ext cx="155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D4785B6D-81EF-4C62-AB07-6BE079FA42A0}"/>
              </a:ext>
            </a:extLst>
          </p:cNvPr>
          <p:cNvSpPr txBox="1"/>
          <p:nvPr userDrawn="1"/>
        </p:nvSpPr>
        <p:spPr>
          <a:xfrm>
            <a:off x="1937698" y="5375344"/>
            <a:ext cx="1624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cxnSp>
        <p:nvCxnSpPr>
          <p:cNvPr id="17" name="Connettore 1 13">
            <a:extLst>
              <a:ext uri="{FF2B5EF4-FFF2-40B4-BE49-F238E27FC236}">
                <a16:creationId xmlns:a16="http://schemas.microsoft.com/office/drawing/2014/main" id="{F69445E9-7340-45CD-BA5C-39E3176D3686}"/>
              </a:ext>
            </a:extLst>
          </p:cNvPr>
          <p:cNvCxnSpPr>
            <a:cxnSpLocks/>
          </p:cNvCxnSpPr>
          <p:nvPr userDrawn="1"/>
        </p:nvCxnSpPr>
        <p:spPr>
          <a:xfrm>
            <a:off x="1559496" y="4725144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Immagine 17">
            <a:extLst>
              <a:ext uri="{FF2B5EF4-FFF2-40B4-BE49-F238E27FC236}">
                <a16:creationId xmlns:a16="http://schemas.microsoft.com/office/drawing/2014/main" id="{A50D8F3A-6062-4F89-B9DC-F39963F90FF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301" y="1520793"/>
            <a:ext cx="4916162" cy="1224125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C948B22F-CB4B-4782-A3F9-C6957124353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6371133"/>
            <a:ext cx="422176" cy="282000"/>
          </a:xfrm>
          <a:prstGeom prst="rect">
            <a:avLst/>
          </a:prstGeom>
        </p:spPr>
      </p:pic>
      <p:sp>
        <p:nvSpPr>
          <p:cNvPr id="13" name="Segnaposto contenuto 2">
            <a:extLst>
              <a:ext uri="{FF2B5EF4-FFF2-40B4-BE49-F238E27FC236}">
                <a16:creationId xmlns:a16="http://schemas.microsoft.com/office/drawing/2014/main" id="{95464C0A-96B1-4243-84AD-979C468BEBB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402928" y="3572463"/>
            <a:ext cx="6121400" cy="7207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i="1">
                <a:solidFill>
                  <a:srgbClr val="B5892D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sub-</a:t>
            </a:r>
            <a:r>
              <a:rPr lang="it-IT" dirty="0" err="1"/>
              <a:t>title</a:t>
            </a:r>
            <a:endParaRPr lang="en-GB" dirty="0"/>
          </a:p>
        </p:txBody>
      </p:sp>
      <p:sp>
        <p:nvSpPr>
          <p:cNvPr id="14" name="Segnaposto contenuto 18">
            <a:extLst>
              <a:ext uri="{FF2B5EF4-FFF2-40B4-BE49-F238E27FC236}">
                <a16:creationId xmlns:a16="http://schemas.microsoft.com/office/drawing/2014/main" id="{5ACF2346-45CE-8C43-9BE7-7C04459FB985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403350" y="2852738"/>
            <a:ext cx="6192838" cy="5762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0" i="0" u="none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b="1" dirty="0">
                <a:solidFill>
                  <a:srgbClr val="1C3046"/>
                </a:solidFill>
              </a:rPr>
              <a:t>Click </a:t>
            </a:r>
            <a:r>
              <a:rPr lang="it-IT" b="1" dirty="0" err="1">
                <a:solidFill>
                  <a:srgbClr val="1C3046"/>
                </a:solidFill>
              </a:rPr>
              <a:t>here</a:t>
            </a:r>
            <a:r>
              <a:rPr lang="it-IT" b="1" dirty="0">
                <a:solidFill>
                  <a:srgbClr val="1C3046"/>
                </a:solidFill>
              </a:rPr>
              <a:t> to </a:t>
            </a:r>
            <a:r>
              <a:rPr lang="it-IT" b="1" dirty="0" err="1">
                <a:solidFill>
                  <a:srgbClr val="1C3046"/>
                </a:solidFill>
              </a:rPr>
              <a:t>add</a:t>
            </a:r>
            <a:r>
              <a:rPr lang="it-IT" b="1" dirty="0">
                <a:solidFill>
                  <a:srgbClr val="1C3046"/>
                </a:solidFill>
              </a:rPr>
              <a:t> </a:t>
            </a:r>
            <a:r>
              <a:rPr lang="it-IT" b="1" dirty="0" err="1">
                <a:solidFill>
                  <a:srgbClr val="1C3046"/>
                </a:solidFill>
              </a:rPr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13945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E3F0AEEC-E8E7-4D6D-82B6-D294E5B82108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5360" y="1268763"/>
            <a:ext cx="1152128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25 May 2021</a:t>
            </a:r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WISE SCI-WG</a:t>
            </a:r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ttangolo 14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19" name="Rettangolo 18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0" name="Rettangolo 19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35" name="Immagine 34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2AAEFF27-5769-49CA-8573-C39C406AF32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39E1B6A-7D11-E849-A590-8111F721B39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221038" y="192857"/>
            <a:ext cx="8635602" cy="8234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b="1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</a:t>
            </a:r>
            <a:r>
              <a:rPr lang="it-IT" dirty="0" err="1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96176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48E551BA-809B-467E-B7BF-CDFEA85965DB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ttangolo 17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25 May 2021</a:t>
            </a:r>
            <a:endParaRPr lang="en-US" dirty="0"/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WISE SCI-WG</a:t>
            </a:r>
            <a:endParaRPr lang="en-US" dirty="0"/>
          </a:p>
        </p:txBody>
      </p: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1" name="Immagine 40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34" name="Immagine 33">
            <a:extLst>
              <a:ext uri="{FF2B5EF4-FFF2-40B4-BE49-F238E27FC236}">
                <a16:creationId xmlns:a16="http://schemas.microsoft.com/office/drawing/2014/main" id="{DC876967-883E-418D-B4C9-65119C6FA4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43" name="Content Placeholder 2">
            <a:extLst>
              <a:ext uri="{FF2B5EF4-FFF2-40B4-BE49-F238E27FC236}">
                <a16:creationId xmlns:a16="http://schemas.microsoft.com/office/drawing/2014/main" id="{826F0E64-C1AA-7B44-8707-12DAEF1438B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35360" y="1268763"/>
            <a:ext cx="1152128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4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  <p:sp>
        <p:nvSpPr>
          <p:cNvPr id="44" name="Segnaposto contenuto 3">
            <a:extLst>
              <a:ext uri="{FF2B5EF4-FFF2-40B4-BE49-F238E27FC236}">
                <a16:creationId xmlns:a16="http://schemas.microsoft.com/office/drawing/2014/main" id="{0F67FC50-A7AA-1B42-ADE3-4F05CEFF456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221038" y="192857"/>
            <a:ext cx="8635602" cy="8234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b="1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</a:t>
            </a:r>
            <a:r>
              <a:rPr lang="it-IT" dirty="0" err="1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05140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DE633CC4-435D-416E-AA98-4662B8A85FE2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9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25 May 2021</a:t>
            </a:r>
            <a:endParaRPr lang="en-US" dirty="0"/>
          </a:p>
        </p:txBody>
      </p:sp>
      <p:sp>
        <p:nvSpPr>
          <p:cNvPr id="40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WISE SCI-WG</a:t>
            </a:r>
            <a:endParaRPr lang="en-US" dirty="0"/>
          </a:p>
        </p:txBody>
      </p: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4" name="Immagine 43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194572B0-78DD-4243-9D5D-D9DAD50C2F7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F9806EEC-FA64-844F-A700-7B6E4626349C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287355" y="1340771"/>
            <a:ext cx="5664629" cy="478299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4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  <p:sp>
        <p:nvSpPr>
          <p:cNvPr id="42" name="Segnaposto contenuto 3">
            <a:extLst>
              <a:ext uri="{FF2B5EF4-FFF2-40B4-BE49-F238E27FC236}">
                <a16:creationId xmlns:a16="http://schemas.microsoft.com/office/drawing/2014/main" id="{AC298E57-B32A-3E45-8B5F-25DC8E79433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221038" y="192857"/>
            <a:ext cx="8635602" cy="8234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b="1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</a:t>
            </a:r>
            <a:r>
              <a:rPr lang="it-IT" dirty="0" err="1"/>
              <a:t>title</a:t>
            </a:r>
            <a:endParaRPr lang="en-GB" dirty="0"/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D548DFD9-EC66-D949-B078-B2E161F1350E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6168008" y="1340771"/>
            <a:ext cx="5664629" cy="478299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4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95290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Text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ttangolo 25">
            <a:extLst>
              <a:ext uri="{FF2B5EF4-FFF2-40B4-BE49-F238E27FC236}">
                <a16:creationId xmlns:a16="http://schemas.microsoft.com/office/drawing/2014/main" id="{E9972DE2-5AB2-4A0C-B59B-F9380A257DED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2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ttangolo 20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3" name="Rettangolo 22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8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25 May 2021</a:t>
            </a:r>
            <a:endParaRPr lang="en-US" dirty="0"/>
          </a:p>
        </p:txBody>
      </p:sp>
      <p:sp>
        <p:nvSpPr>
          <p:cNvPr id="39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WISE SCI-WG</a:t>
            </a:r>
            <a:endParaRPr lang="en-US" dirty="0"/>
          </a:p>
        </p:txBody>
      </p:sp>
      <p:cxnSp>
        <p:nvCxnSpPr>
          <p:cNvPr id="40" name="Connettore 1 39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3" name="Immagine 42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27" name="Immagine 26">
            <a:extLst>
              <a:ext uri="{FF2B5EF4-FFF2-40B4-BE49-F238E27FC236}">
                <a16:creationId xmlns:a16="http://schemas.microsoft.com/office/drawing/2014/main" id="{41E256BF-F678-474D-B0F0-C1B0FC6DEA3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41" name="Segnaposto contenuto 3">
            <a:extLst>
              <a:ext uri="{FF2B5EF4-FFF2-40B4-BE49-F238E27FC236}">
                <a16:creationId xmlns:a16="http://schemas.microsoft.com/office/drawing/2014/main" id="{19AD132B-D4FB-224B-B906-4734DE467FC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21038" y="192857"/>
            <a:ext cx="8635602" cy="8234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b="1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</a:t>
            </a:r>
            <a:r>
              <a:rPr lang="it-IT" dirty="0" err="1"/>
              <a:t>title</a:t>
            </a:r>
            <a:endParaRPr lang="en-GB" dirty="0"/>
          </a:p>
        </p:txBody>
      </p: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0BBBDCC5-2F7A-574C-A5FE-7AEA530E9F7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 rot="5400000">
            <a:off x="3647727" y="-2043607"/>
            <a:ext cx="4896546" cy="115212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4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5876252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EF6C7B7-1597-4762-9541-39E64CD64D0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3127856"/>
            <a:ext cx="7759774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EE416F95-D136-4291-9DBD-6D01BD783D3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10" name="Segnaposto contenuto 3">
            <a:extLst>
              <a:ext uri="{FF2B5EF4-FFF2-40B4-BE49-F238E27FC236}">
                <a16:creationId xmlns:a16="http://schemas.microsoft.com/office/drawing/2014/main" id="{F411E4A5-A105-784C-9E39-410F67D94196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28650" y="1628800"/>
            <a:ext cx="5883079" cy="54028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b="1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</a:t>
            </a:r>
            <a:r>
              <a:rPr lang="it-IT" dirty="0" err="1"/>
              <a:t>title</a:t>
            </a:r>
            <a:endParaRPr lang="en-GB" dirty="0"/>
          </a:p>
        </p:txBody>
      </p:sp>
      <p:sp>
        <p:nvSpPr>
          <p:cNvPr id="12" name="Segnaposto contenuto 3">
            <a:extLst>
              <a:ext uri="{FF2B5EF4-FFF2-40B4-BE49-F238E27FC236}">
                <a16:creationId xmlns:a16="http://schemas.microsoft.com/office/drawing/2014/main" id="{7CF49966-5610-ED4F-8D27-A6C7DE1B7245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28650" y="2348880"/>
            <a:ext cx="5883079" cy="54028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="0" i="0">
                <a:solidFill>
                  <a:srgbClr val="B5892D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</a:t>
            </a:r>
            <a:r>
              <a:rPr lang="it-IT" dirty="0" err="1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88628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ised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4E9FBBCD-1A09-854C-AD37-ABFC23BF721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008" y="5655630"/>
            <a:ext cx="630033" cy="578959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AB059FA9-527F-3047-9752-90211709898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505" y="5638956"/>
            <a:ext cx="658903" cy="633228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C463FB9-8E58-4D7E-9AEC-9058EB62CFA0}"/>
              </a:ext>
            </a:extLst>
          </p:cNvPr>
          <p:cNvSpPr txBox="1"/>
          <p:nvPr userDrawn="1"/>
        </p:nvSpPr>
        <p:spPr>
          <a:xfrm>
            <a:off x="4759216" y="5755515"/>
            <a:ext cx="155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C1AC704-9BA4-4C9D-8727-21E0A6C216B1}"/>
              </a:ext>
            </a:extLst>
          </p:cNvPr>
          <p:cNvSpPr txBox="1"/>
          <p:nvPr userDrawn="1"/>
        </p:nvSpPr>
        <p:spPr>
          <a:xfrm>
            <a:off x="6600056" y="5745054"/>
            <a:ext cx="1624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7AAF6B84-BF74-4F8E-B824-03711F26909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3519" y="2983662"/>
            <a:ext cx="1784961" cy="2231201"/>
          </a:xfrm>
          <a:prstGeom prst="rect">
            <a:avLst/>
          </a:prstGeom>
        </p:spPr>
      </p:pic>
      <p:cxnSp>
        <p:nvCxnSpPr>
          <p:cNvPr id="9" name="Connettore 1 8">
            <a:extLst>
              <a:ext uri="{FF2B5EF4-FFF2-40B4-BE49-F238E27FC236}">
                <a16:creationId xmlns:a16="http://schemas.microsoft.com/office/drawing/2014/main" id="{7C9CA8C5-768B-4B48-8912-AD9D8DF0939C}"/>
              </a:ext>
            </a:extLst>
          </p:cNvPr>
          <p:cNvCxnSpPr/>
          <p:nvPr userDrawn="1"/>
        </p:nvCxnSpPr>
        <p:spPr>
          <a:xfrm>
            <a:off x="913269" y="2958518"/>
            <a:ext cx="2112235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Segnaposto contenuto 2">
            <a:extLst>
              <a:ext uri="{FF2B5EF4-FFF2-40B4-BE49-F238E27FC236}">
                <a16:creationId xmlns:a16="http://schemas.microsoft.com/office/drawing/2014/main" id="{B63E2CA4-6517-D243-BE9E-62972D0D8E4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839416" y="1801703"/>
            <a:ext cx="3311525" cy="7921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dirty="0" err="1"/>
              <a:t>Thank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for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attention</a:t>
            </a:r>
            <a:r>
              <a:rPr lang="it-IT" dirty="0"/>
              <a:t>!</a:t>
            </a:r>
            <a:endParaRPr lang="en-GB" dirty="0"/>
          </a:p>
        </p:txBody>
      </p:sp>
      <p:sp>
        <p:nvSpPr>
          <p:cNvPr id="17" name="Segnaposto contenuto 4">
            <a:extLst>
              <a:ext uri="{FF2B5EF4-FFF2-40B4-BE49-F238E27FC236}">
                <a16:creationId xmlns:a16="http://schemas.microsoft.com/office/drawing/2014/main" id="{FD2E5EBC-6B99-3246-8A7E-2FD79A9A87D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88167" y="3192520"/>
            <a:ext cx="2519362" cy="504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i="1"/>
            </a:lvl1pPr>
            <a:lvl5pPr>
              <a:defRPr/>
            </a:lvl5pPr>
          </a:lstStyle>
          <a:p>
            <a:pPr lvl="0"/>
            <a:r>
              <a:rPr lang="en-GB" dirty="0"/>
              <a:t>Questions?</a:t>
            </a:r>
          </a:p>
        </p:txBody>
      </p:sp>
      <p:sp>
        <p:nvSpPr>
          <p:cNvPr id="18" name="Segnaposto contenuto 17">
            <a:extLst>
              <a:ext uri="{FF2B5EF4-FFF2-40B4-BE49-F238E27FC236}">
                <a16:creationId xmlns:a16="http://schemas.microsoft.com/office/drawing/2014/main" id="{AD787563-5284-2848-9605-68F55ABC220F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38690" y="2310242"/>
            <a:ext cx="3384550" cy="11715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 b="0"/>
            </a:lvl1pPr>
          </a:lstStyle>
          <a:p>
            <a:pPr lvl="0"/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adipisicing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endParaRPr lang="en-GB" dirty="0"/>
          </a:p>
        </p:txBody>
      </p:sp>
      <p:sp>
        <p:nvSpPr>
          <p:cNvPr id="20" name="Segnaposto contenuto 19">
            <a:extLst>
              <a:ext uri="{FF2B5EF4-FFF2-40B4-BE49-F238E27FC236}">
                <a16:creationId xmlns:a16="http://schemas.microsoft.com/office/drawing/2014/main" id="{58176C6A-545E-DD45-B732-AC8914488A1E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7824192" y="1896443"/>
            <a:ext cx="3384550" cy="4524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dirty="0"/>
              <a:t>Contact</a:t>
            </a:r>
          </a:p>
        </p:txBody>
      </p:sp>
    </p:spTree>
    <p:extLst>
      <p:ext uri="{BB962C8B-B14F-4D97-AF65-F5344CB8AC3E}">
        <p14:creationId xmlns:p14="http://schemas.microsoft.com/office/powerpoint/2010/main" val="36800140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B4CB6-A1BA-F04C-94DB-2DE5C17932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3DBA49-4754-7643-94D4-06D101ABCC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F3F6D-B92C-4D46-8EDC-54DC9F981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25 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52EC6-48E5-E24E-96B8-6B20D56D3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WISE SCI-WG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8A23A-3BDA-EC43-92BE-33A3359EC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73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EE958-DEC3-9E45-94DB-126EA82BF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5FE06-01ED-3443-B367-68C666D3F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6AFAF-FF7C-F449-9480-9D61E6C70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25 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023009-4062-3D41-AE32-701473D51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WISE SCI-WG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1FE15-E807-8E48-AF4D-F1323263A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6349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923B0-1E60-1344-967F-257C9A562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57BD6A-3680-124C-ABEB-248FF122B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708C33-E0E1-1D4E-8D55-029F023EB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25 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8D0E8-0D2D-214B-BFC9-CB92683F5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WISE SCI-WG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10DC33-FD61-6B46-8438-1B6CB93DF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92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25 May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WISE SCI-WG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2835202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9E513-350F-1E44-B496-54486540E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A540A-64C7-6743-8067-2D439E0D8D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1A5746-3B39-A74C-9D4D-5C311A5DB2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037C29-1CB3-AE4B-9951-CAB400BE5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25 May 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4082FB-9C26-8841-86DB-DA33C33BF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WISE SCI-WG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059934-99BC-9949-A5CE-44F7A6C5D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991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48D59-EB09-D04E-ABCA-1C75568B7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54231-7A41-0246-8D2A-6E5A74E32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5671CD-D93E-4C4E-8084-D5A3BC203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407633-3592-3448-817A-39ED9DA11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76B46C-E129-784C-AAC2-78C4CA15C4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1CFB69-96AE-1848-839B-6FBBBC1E3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25 May 2021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D6A4D5-439B-7246-AF8D-6D7400A69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WISE SCI-WG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27BCA9-F1E6-C444-8570-322F25DC5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81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4CA81-FEDC-C548-A9E5-B42A7073C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CA35E9-CEE8-0948-97D8-102C0D4F4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25 May 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99D005-9754-B946-99C7-A5845C4C2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WISE SCI-WG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DA5613-A749-DB4B-87E6-816A2A2BE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282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3B0114-EEFD-0246-8596-85743FD7F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25 May 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99C180-B00B-8E40-9543-F2EE38EA4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WISE SCI-WG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E8692B-7581-C14B-AA30-5127EC411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0873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566CC-8F63-774B-B0FD-BE32C4948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08833-5416-8443-937F-8D93DC7A2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FB37D-F87F-C343-860D-FCA22166F3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EEE349-A5CB-A044-82DC-E83823B96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25 May 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766314-17ED-3C4C-ABF4-81A6B3135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WISE SCI-WG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CBBB1E-AB55-F64E-ABD8-5B96FDE5E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773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0CDF0-6908-864D-BAE1-2DD5DC7C4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779A9B-7ED3-434A-9A4F-60233744BC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37F508-0E42-AD42-AEFB-F948185ED6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C4040-FDC6-D748-9770-0401A4242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25 May 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29A4BE-5A76-CD4C-BB67-553A7398C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WISE SCI-WG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33F84F-A6A9-CD4C-9655-11646C333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38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0884A-75CD-0B4F-B486-88DC7380D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1A1123-6630-BE43-892B-712B0D01D4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C16CF-8B29-8142-BF5D-7813AD137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25 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0576E-3BA5-CA40-9615-5F09AFC76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WISE SCI-WG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AB1A3-0367-3F41-A11F-E059B9593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655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50537F-22B2-E444-9CE9-4A299CF1E7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82AD72-0533-1F43-9851-951372A33F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60E97-3F70-2D47-B91A-E2A557CDB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25 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83499-5756-8D4B-A707-9DB142F2C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WISE SCI-WG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BF2A8-9BAC-F040-938F-D5744715B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68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25 May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WISE SCI-WG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753228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25 May 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WISE SCI-WG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772766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25 May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WISE SCI-WG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753228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25 May 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WISE SCI-WG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50078" y="753228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25 May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WISE SCI-WG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753228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25 May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WISE SCI-WG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753228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100000">
              <a:schemeClr val="bg1"/>
            </a:gs>
            <a:gs pos="58000">
              <a:schemeClr val="accent6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 userDrawn="1"/>
        </p:nvPicPr>
        <p:blipFill>
          <a:blip r:embed="rId21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25 May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WISE SCI-WG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761" r:id="rId10"/>
    <p:sldLayoutId id="2147483661" r:id="rId11"/>
    <p:sldLayoutId id="2147483666" r:id="rId12"/>
    <p:sldLayoutId id="2147483663" r:id="rId13"/>
    <p:sldLayoutId id="2147483775" r:id="rId14"/>
    <p:sldLayoutId id="2147483668" r:id="rId15"/>
    <p:sldLayoutId id="2147483658" r:id="rId16"/>
    <p:sldLayoutId id="2147483659" r:id="rId17"/>
    <p:sldLayoutId id="2147483778" r:id="rId18"/>
    <p:sldLayoutId id="2147483662" r:id="rId1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2129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5D35B-A712-9A48-B48E-625F80175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F52E5A-A1F9-E74E-BD10-A44E71ACBF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054BE-58DF-024A-86FF-0534722FE6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25 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1904A-830F-0D40-9748-386CA5A6D7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WISE SCI-WG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956D76-333C-6640-A71A-3F0E4F3FEA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93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ise-community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hyperlink" Target="https://www.geant.org/News_and_Events/Pages/supporting-security-for-collaborating-infrastructures.asp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0322" y="2699922"/>
            <a:ext cx="8144134" cy="1466818"/>
          </a:xfrm>
        </p:spPr>
        <p:txBody>
          <a:bodyPr/>
          <a:lstStyle/>
          <a:p>
            <a:pPr algn="ctr"/>
            <a:br>
              <a:rPr lang="en-GB" b="1" dirty="0"/>
            </a:br>
            <a:r>
              <a:rPr lang="en-GB" sz="3200" b="1" dirty="0">
                <a:solidFill>
                  <a:srgbClr val="FF0000"/>
                </a:solidFill>
                <a:latin typeface="Open Sans"/>
                <a:ea typeface="MS Gothic" panose="020B0609070205080204" pitchFamily="49" charset="-128"/>
                <a:cs typeface="Times New Roman" panose="02020603050405020304" pitchFamily="18" charset="0"/>
              </a:rPr>
              <a:t>The WISE SCI Working Group</a:t>
            </a:r>
            <a:br>
              <a:rPr lang="nl-NL" dirty="0"/>
            </a:br>
            <a:r>
              <a:rPr lang="nl-NL" sz="2400" dirty="0"/>
              <a:t>David Kelsey </a:t>
            </a:r>
            <a:r>
              <a:rPr lang="nl-NL" sz="2000" dirty="0"/>
              <a:t>(STFC-RAL, UK Research and Innovation)</a:t>
            </a:r>
            <a:br>
              <a:rPr lang="nl-NL" sz="2000" dirty="0"/>
            </a:br>
            <a:r>
              <a:rPr lang="nl-NL" sz="1800" dirty="0"/>
              <a:t>25 May 2021</a:t>
            </a:r>
            <a:endParaRPr lang="nl-NL" sz="7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622448"/>
          </a:xfrm>
        </p:spPr>
        <p:txBody>
          <a:bodyPr>
            <a:normAutofit/>
          </a:bodyPr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4833F41-3032-2E41-89B7-FBBD77BBDE12}"/>
              </a:ext>
            </a:extLst>
          </p:cNvPr>
          <p:cNvSpPr/>
          <p:nvPr/>
        </p:nvSpPr>
        <p:spPr>
          <a:xfrm>
            <a:off x="570633" y="4727649"/>
            <a:ext cx="5227537" cy="923330"/>
          </a:xfrm>
          <a:prstGeom prst="rect">
            <a:avLst/>
          </a:prstGeom>
          <a:solidFill>
            <a:schemeClr val="bg1"/>
          </a:solidFill>
          <a:ln>
            <a:solidFill>
              <a:srgbClr val="0C3959"/>
            </a:solidFill>
          </a:ln>
        </p:spPr>
        <p:txBody>
          <a:bodyPr wrap="square">
            <a:spAutoFit/>
          </a:bodyPr>
          <a:lstStyle/>
          <a:p>
            <a: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collaboration with and </a:t>
            </a:r>
            <a:b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co-supported by EU H2020 EOSC-HUB, GN4-3 &amp; EGI-ACE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AF5AB0-FC4E-4791-94DD-6E2EC319EB89}"/>
              </a:ext>
            </a:extLst>
          </p:cNvPr>
          <p:cNvSpPr txBox="1"/>
          <p:nvPr/>
        </p:nvSpPr>
        <p:spPr>
          <a:xfrm>
            <a:off x="6585847" y="5776920"/>
            <a:ext cx="52275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hlinkClick r:id="rId3"/>
              </a:rPr>
              <a:t>https://wise-community.org</a:t>
            </a:r>
            <a:endParaRPr lang="en-GB" sz="2800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0F53DC-70C7-4032-8C76-E07882338105}"/>
              </a:ext>
            </a:extLst>
          </p:cNvPr>
          <p:cNvSpPr txBox="1"/>
          <p:nvPr/>
        </p:nvSpPr>
        <p:spPr>
          <a:xfrm>
            <a:off x="137656" y="288955"/>
            <a:ext cx="10776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rgbClr val="FFC000"/>
                </a:solidFill>
              </a:rPr>
              <a:t>W</a:t>
            </a:r>
            <a:r>
              <a:rPr lang="en-US" sz="2800" i="1" dirty="0">
                <a:solidFill>
                  <a:srgbClr val="FF0000"/>
                </a:solidFill>
              </a:rPr>
              <a:t>ise </a:t>
            </a:r>
            <a:r>
              <a:rPr lang="en-US" sz="2800" i="1" dirty="0">
                <a:solidFill>
                  <a:srgbClr val="FFC000"/>
                </a:solidFill>
              </a:rPr>
              <a:t>I</a:t>
            </a:r>
            <a:r>
              <a:rPr lang="en-US" sz="2800" i="1" dirty="0">
                <a:solidFill>
                  <a:srgbClr val="FF0000"/>
                </a:solidFill>
              </a:rPr>
              <a:t>nformation </a:t>
            </a:r>
            <a:r>
              <a:rPr lang="en-US" sz="2800" i="1" dirty="0">
                <a:solidFill>
                  <a:srgbClr val="FFC000"/>
                </a:solidFill>
              </a:rPr>
              <a:t>S</a:t>
            </a:r>
            <a:r>
              <a:rPr lang="en-US" sz="2800" i="1" dirty="0">
                <a:solidFill>
                  <a:srgbClr val="FF0000"/>
                </a:solidFill>
              </a:rPr>
              <a:t>ecurity for collaborating </a:t>
            </a:r>
            <a:r>
              <a:rPr lang="en-US" sz="2800" i="1" dirty="0">
                <a:solidFill>
                  <a:srgbClr val="FFC000"/>
                </a:solidFill>
              </a:rPr>
              <a:t>e</a:t>
            </a:r>
            <a:r>
              <a:rPr lang="en-US" sz="2800" i="1" dirty="0">
                <a:solidFill>
                  <a:srgbClr val="FF0000"/>
                </a:solidFill>
              </a:rPr>
              <a:t>-Infrastructures</a:t>
            </a:r>
            <a:endParaRPr lang="en-GB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141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/>
              <a:t>A Trust Framework: </a:t>
            </a:r>
            <a:br>
              <a:rPr lang="en-GB" dirty="0"/>
            </a:br>
            <a:r>
              <a:rPr lang="en-GB" dirty="0"/>
              <a:t>Security Collaboration among Infrastructures (SCI)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Infrastructures are subject to many of the same threats</a:t>
            </a:r>
          </a:p>
          <a:p>
            <a:pPr lvl="1"/>
            <a:r>
              <a:rPr lang="en-GB" dirty="0"/>
              <a:t>Shared technology, middleware, applications and users</a:t>
            </a:r>
          </a:p>
          <a:p>
            <a:r>
              <a:rPr lang="en-GB" dirty="0"/>
              <a:t>User communities use multiple e-Infrastructures</a:t>
            </a:r>
          </a:p>
          <a:p>
            <a:pPr lvl="1"/>
            <a:r>
              <a:rPr lang="en-GB" dirty="0"/>
              <a:t>Often using same federated identity credentials</a:t>
            </a:r>
          </a:p>
          <a:p>
            <a:r>
              <a:rPr lang="en-GB" dirty="0"/>
              <a:t>Security incidents often spread by following the user</a:t>
            </a:r>
          </a:p>
          <a:p>
            <a:pPr lvl="1"/>
            <a:r>
              <a:rPr lang="en-GB" dirty="0"/>
              <a:t>compromised credentials</a:t>
            </a:r>
          </a:p>
          <a:p>
            <a:r>
              <a:rPr lang="en-GB" dirty="0"/>
              <a:t>e-Infrastructure security teams need to collaborate</a:t>
            </a:r>
          </a:p>
          <a:p>
            <a:endParaRPr lang="en-GB" dirty="0"/>
          </a:p>
          <a:p>
            <a:r>
              <a:rPr lang="en-GB" dirty="0"/>
              <a:t>Trust is required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431C40-1BF4-4889-ADA3-CFA79AB1A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25 May 2021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560959-4837-4772-82C3-B39283F9C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WISE SCI-WG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B49555-1E6C-40B1-999B-48BCFEE9C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407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 Version 2 – published 31 May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956" y="2166151"/>
            <a:ext cx="7336052" cy="4135161"/>
          </a:xfrm>
          <a:prstGeom prst="rect">
            <a:avLst/>
          </a:prstGeom>
        </p:spPr>
      </p:pic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724E5A7-DBB2-412E-A3E3-BC7911DE2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25 May 2021</a:t>
            </a:r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35CFF45-14C8-4BF2-AE05-6736A5AAD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WISE SCI-WG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A347C4-B06D-4370-9B9A-C089181BB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02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Endorsement of SCI Version 2 at TNC17 (Linz)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June 2017</a:t>
            </a:r>
          </a:p>
          <a:p>
            <a:r>
              <a:rPr lang="en-US" sz="1800" i="1" dirty="0"/>
              <a:t>Infrastructures endorse the governing principles and approach of SCI, as produced by WISE, as a medium of building trust between infrastructures, to facilitate the exchange of security information in the event of a cross-infrastructure incident, and the collaboration of e-Infrastructures to support the process. These Infrastructures welcome the development of an information security community for the Infrastructures, and underline that the present activities by the research and e-Infrastructures should be continued and reinforced</a:t>
            </a:r>
          </a:p>
          <a:p>
            <a:r>
              <a:rPr lang="en-US" sz="1800" dirty="0"/>
              <a:t>Endorsements have been received from the following infrastructures; EGI, EUDAT, GEANT, GridPP, MYREN, PRACE, SURF, WLCG, XSEDE, HBP</a:t>
            </a:r>
          </a:p>
          <a:p>
            <a:r>
              <a:rPr lang="en-US" sz="1800" dirty="0">
                <a:hlinkClick r:id="rId2"/>
              </a:rPr>
              <a:t>https://</a:t>
            </a:r>
            <a:r>
              <a:rPr lang="en-US" sz="1800" dirty="0" err="1">
                <a:hlinkClick r:id="rId2"/>
              </a:rPr>
              <a:t>www.geant.org</a:t>
            </a:r>
            <a:r>
              <a:rPr lang="en-US" sz="1800" dirty="0">
                <a:hlinkClick r:id="rId2"/>
              </a:rPr>
              <a:t>/</a:t>
            </a:r>
            <a:r>
              <a:rPr lang="en-US" sz="1800" dirty="0" err="1">
                <a:hlinkClick r:id="rId2"/>
              </a:rPr>
              <a:t>News_and_Events</a:t>
            </a:r>
            <a:r>
              <a:rPr lang="en-US" sz="1800" dirty="0">
                <a:hlinkClick r:id="rId2"/>
              </a:rPr>
              <a:t>/Pages/supporting-security-for-collaborating-</a:t>
            </a:r>
            <a:r>
              <a:rPr lang="en-US" sz="1800" dirty="0" err="1">
                <a:hlinkClick r:id="rId2"/>
              </a:rPr>
              <a:t>infrastructures.aspx</a:t>
            </a:r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3237" y="2743201"/>
            <a:ext cx="1978763" cy="1843547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1655F4-4016-483A-B8CF-7BA63FD40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25 May 2021</a:t>
            </a:r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9A010FFB-09D1-4EEC-877F-D61082ADC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WISE SCI-WG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34CE210-325C-4C23-9C53-57D132301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4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2084321-49A7-47A6-A8AD-D1397F4E2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WISE/SCI in 2021 (presented Oct 2020 WISE)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9D8789-3D50-4D48-B97A-9482FB5C2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3 active SCI-WG sub-tasks</a:t>
            </a:r>
          </a:p>
          <a:p>
            <a:pPr lvl="1"/>
            <a:r>
              <a:rPr lang="en-US" dirty="0"/>
              <a:t>Policies and procedures developed by SLATE (Edge services)</a:t>
            </a:r>
          </a:p>
          <a:p>
            <a:pPr lvl="1"/>
            <a:r>
              <a:rPr lang="en-US" dirty="0"/>
              <a:t>Complete the </a:t>
            </a:r>
            <a:r>
              <a:rPr lang="en-US" dirty="0" err="1"/>
              <a:t>HowTo</a:t>
            </a:r>
            <a:r>
              <a:rPr lang="en-US" dirty="0"/>
              <a:t> Guidance on maturity assessment</a:t>
            </a:r>
          </a:p>
          <a:p>
            <a:pPr lvl="2"/>
            <a:r>
              <a:rPr lang="en-US" dirty="0"/>
              <a:t>&amp; encourage Infrastructures to perform self-assessment</a:t>
            </a:r>
          </a:p>
          <a:p>
            <a:pPr lvl="1"/>
            <a:r>
              <a:rPr lang="en-US" dirty="0"/>
              <a:t>Produce updated policy templates from the AARC Policy Development Kit</a:t>
            </a:r>
          </a:p>
          <a:p>
            <a:r>
              <a:rPr lang="en-US" dirty="0"/>
              <a:t>Since Oct 2020, work has continued on all 3</a:t>
            </a:r>
          </a:p>
          <a:p>
            <a:pPr lvl="1"/>
            <a:r>
              <a:rPr lang="en-US" dirty="0"/>
              <a:t>But within the projects leading activity</a:t>
            </a:r>
          </a:p>
          <a:p>
            <a:r>
              <a:rPr lang="en-US" dirty="0"/>
              <a:t>SCI-WG met again on 10-May-2021</a:t>
            </a:r>
          </a:p>
          <a:p>
            <a:r>
              <a:rPr lang="en-US" dirty="0"/>
              <a:t>Today we will hear an update from the 3 sub-tasks</a:t>
            </a:r>
          </a:p>
          <a:p>
            <a:r>
              <a:rPr lang="en-US" dirty="0"/>
              <a:t>Then take the work forward in the SCI-WG</a:t>
            </a:r>
          </a:p>
          <a:p>
            <a:pPr lvl="1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EE19FC-3EA5-4D9B-8E9B-D366B7DFB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25 May 2021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AB328-EAE9-4DED-99F4-F14AE148E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WISE SCI-WG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EE366-0BF0-4AC4-9670-E802B71F5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95335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jn">
  <a:themeElements>
    <a:clrScheme name="WISE 1">
      <a:dk1>
        <a:srgbClr val="04304A"/>
      </a:dk1>
      <a:lt1>
        <a:sysClr val="window" lastClr="FFFFFF"/>
      </a:lt1>
      <a:dk2>
        <a:srgbClr val="0C5428"/>
      </a:dk2>
      <a:lt2>
        <a:srgbClr val="E7E6E6"/>
      </a:lt2>
      <a:accent1>
        <a:srgbClr val="2199DA"/>
      </a:accent1>
      <a:accent2>
        <a:srgbClr val="E30179"/>
      </a:accent2>
      <a:accent3>
        <a:srgbClr val="E4001B"/>
      </a:accent3>
      <a:accent4>
        <a:srgbClr val="29AB5F"/>
      </a:accent4>
      <a:accent5>
        <a:srgbClr val="55555B"/>
      </a:accent5>
      <a:accent6>
        <a:srgbClr val="165B7D"/>
      </a:accent6>
      <a:hlink>
        <a:srgbClr val="F48017"/>
      </a:hlink>
      <a:folHlink>
        <a:srgbClr val="F37F16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E PPT Template" id="{90583413-F761-4B40-95A7-15A2263F0ABC}" vid="{0B27235C-06D5-1E4F-AB0B-95551B399E74}"/>
    </a:ext>
  </a:extLst>
</a:theme>
</file>

<file path=ppt/theme/theme2.xml><?xml version="1.0" encoding="utf-8"?>
<a:theme xmlns:a="http://schemas.openxmlformats.org/drawingml/2006/main" name="slide_base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8" id="{4751AB5D-640C-3342-BFAA-5DB4E45F457D}" vid="{E170F76C-6CC7-B945-846A-6208DD64BB9B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WISE PPT Template(1)</Template>
  <TotalTime>2630</TotalTime>
  <Words>365</Words>
  <Application>Microsoft Office PowerPoint</Application>
  <PresentationFormat>Widescreen</PresentationFormat>
  <Paragraphs>49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Open Sans</vt:lpstr>
      <vt:lpstr>Trebuchet MS</vt:lpstr>
      <vt:lpstr>Wingdings</vt:lpstr>
      <vt:lpstr>Berlijn</vt:lpstr>
      <vt:lpstr>slide_base</vt:lpstr>
      <vt:lpstr>Custom Design</vt:lpstr>
      <vt:lpstr> The WISE SCI Working Group David Kelsey (STFC-RAL, UK Research and Innovation) 25 May 2021</vt:lpstr>
      <vt:lpstr>A Trust Framework:  Security Collaboration among Infrastructures (SCI) </vt:lpstr>
      <vt:lpstr>SCI Version 2 – published 31 May 2017</vt:lpstr>
      <vt:lpstr>Endorsement of SCI Version 2 at TNC17 (Linz)</vt:lpstr>
      <vt:lpstr>WISE/SCI in 2021 (presented Oct 2020 WISE)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SCI-WG WISE Backup Slides</dc:title>
  <dc:subject/>
  <dc:creator>David Kelsey</dc:creator>
  <cp:keywords/>
  <dc:description/>
  <cp:lastModifiedBy>David Kelsey</cp:lastModifiedBy>
  <cp:revision>138</cp:revision>
  <cp:lastPrinted>2018-06-12T14:31:15Z</cp:lastPrinted>
  <dcterms:created xsi:type="dcterms:W3CDTF">2016-02-24T08:53:40Z</dcterms:created>
  <dcterms:modified xsi:type="dcterms:W3CDTF">2021-05-24T16:21:56Z</dcterms:modified>
  <cp:category/>
</cp:coreProperties>
</file>