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43" r:id="rId2"/>
    <p:sldId id="572" r:id="rId3"/>
    <p:sldId id="592" r:id="rId4"/>
    <p:sldId id="591" r:id="rId5"/>
    <p:sldId id="593" r:id="rId6"/>
    <p:sldId id="594" r:id="rId7"/>
    <p:sldId id="595" r:id="rId8"/>
    <p:sldId id="596" r:id="rId9"/>
    <p:sldId id="597" r:id="rId10"/>
    <p:sldId id="598" r:id="rId11"/>
    <p:sldId id="599" r:id="rId12"/>
    <p:sldId id="600" r:id="rId13"/>
    <p:sldId id="601" r:id="rId14"/>
    <p:sldId id="606" r:id="rId15"/>
    <p:sldId id="602" r:id="rId16"/>
    <p:sldId id="603" r:id="rId17"/>
    <p:sldId id="604" r:id="rId18"/>
    <p:sldId id="605" r:id="rId19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66FF"/>
    <a:srgbClr val="CCFFFF"/>
    <a:srgbClr val="FF6600"/>
    <a:srgbClr val="FFFF00"/>
    <a:srgbClr val="66FF33"/>
    <a:srgbClr val="80808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4955" autoAdjust="0"/>
  </p:normalViewPr>
  <p:slideViewPr>
    <p:cSldViewPr>
      <p:cViewPr varScale="1">
        <p:scale>
          <a:sx n="111" d="100"/>
          <a:sy n="111" d="100"/>
        </p:scale>
        <p:origin x="440" y="192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</a:t>
            </a:r>
            <a:r>
              <a:rPr lang="en-US" sz="1200" kern="1200" baseline="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meeting March 2021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932529" y="2306472"/>
            <a:ext cx="3469942" cy="2057399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11798" y="291480"/>
            <a:ext cx="5208042" cy="1080120"/>
          </a:xfrm>
        </p:spPr>
        <p:txBody>
          <a:bodyPr anchor="ctr"/>
          <a:lstStyle/>
          <a:p>
            <a:r>
              <a:rPr lang="en-GB" altLang="en-US" sz="4000" b="0" dirty="0">
                <a:latin typeface="Verdana"/>
                <a:cs typeface="Verdana"/>
              </a:rPr>
              <a:t>Pixel TPC</a:t>
            </a:r>
          </a:p>
        </p:txBody>
      </p:sp>
      <p:pic>
        <p:nvPicPr>
          <p:cNvPr id="307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5901" r="5202" b="18501"/>
          <a:stretch>
            <a:fillRect/>
          </a:stretch>
        </p:blipFill>
        <p:spPr bwMode="auto">
          <a:xfrm flipH="1">
            <a:off x="2895599" y="2298086"/>
            <a:ext cx="2191053" cy="242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4">
            <a:extLst>
              <a:ext uri="{FF2B5EF4-FFF2-40B4-BE49-F238E27FC236}">
                <a16:creationId xmlns:a16="http://schemas.microsoft.com/office/drawing/2014/main" id="{CDEDC3A7-1097-49CA-8924-8BB5F0DD655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55828"/>
          <a:stretch>
            <a:fillRect/>
          </a:stretch>
        </p:blipFill>
        <p:spPr>
          <a:xfrm>
            <a:off x="609600" y="2487110"/>
            <a:ext cx="1401882" cy="178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PC-Pixel-ComAcceptanceZoom.gif"/>
          <p:cNvPicPr>
            <a:picLocks noChangeAspect="1"/>
          </p:cNvPicPr>
          <p:nvPr/>
        </p:nvPicPr>
        <p:blipFill>
          <a:blip r:embed="rId6"/>
          <a:srcRect r="9979"/>
          <a:stretch>
            <a:fillRect/>
          </a:stretch>
        </p:blipFill>
        <p:spPr>
          <a:xfrm>
            <a:off x="8077200" y="1219200"/>
            <a:ext cx="3606870" cy="38862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1371600" y="2743200"/>
            <a:ext cx="19050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038600" y="2362200"/>
            <a:ext cx="25146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781800" y="2514600"/>
            <a:ext cx="2819400" cy="762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7176" y="5638800"/>
            <a:ext cx="1089024" cy="6969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19200" y="5100935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Single chip         Quad             Module                  TPC plane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1600" y="5562600"/>
            <a:ext cx="975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/>
                <a:cs typeface="Verdana"/>
              </a:rPr>
              <a:t> 2017                2018              2019                   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404814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CTPClogo_simple.wb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8614521" y="5638800"/>
            <a:ext cx="1291479" cy="738482"/>
          </a:xfrm>
          <a:prstGeom prst="rect">
            <a:avLst/>
          </a:prstGeom>
        </p:spPr>
      </p:pic>
      <p:pic>
        <p:nvPicPr>
          <p:cNvPr id="16" name="Picture 15" descr="bonn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0200" y="304800"/>
            <a:ext cx="2489200" cy="9652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Laser data run 1389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1396 scan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092800"/>
            <a:ext cx="964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74BF1-8618-CD45-9EEA-5A2DD8343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34" y="1415965"/>
            <a:ext cx="4292342" cy="4102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54D327-6085-9743-972D-5023063E7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210" y="1340768"/>
            <a:ext cx="4292342" cy="41027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0C7DB1-C116-2E4C-B35C-1B3FA70A47CE}"/>
              </a:ext>
            </a:extLst>
          </p:cNvPr>
          <p:cNvSpPr txBox="1"/>
          <p:nvPr/>
        </p:nvSpPr>
        <p:spPr>
          <a:xfrm>
            <a:off x="335360" y="3153162"/>
            <a:ext cx="139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offline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(pixels)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B1FA50-F820-E84F-A870-6BBF784D40B7}"/>
              </a:ext>
            </a:extLst>
          </p:cNvPr>
          <p:cNvSpPr txBox="1"/>
          <p:nvPr/>
        </p:nvSpPr>
        <p:spPr>
          <a:xfrm>
            <a:off x="1514658" y="5579809"/>
            <a:ext cx="873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 geometry is (finally) excellently described</a:t>
            </a:r>
          </a:p>
        </p:txBody>
      </p:sp>
    </p:spTree>
    <p:extLst>
      <p:ext uri="{BB962C8B-B14F-4D97-AF65-F5344CB8AC3E}">
        <p14:creationId xmlns:p14="http://schemas.microsoft.com/office/powerpoint/2010/main" val="1691091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Laser data run 1389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092800"/>
            <a:ext cx="964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DDD4CC-9651-F94A-9998-ED714F058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170" y="977830"/>
            <a:ext cx="5542438" cy="53896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097A26-90C3-2849-901F-8AD137F2BC3B}"/>
              </a:ext>
            </a:extLst>
          </p:cNvPr>
          <p:cNvSpPr/>
          <p:nvPr/>
        </p:nvSpPr>
        <p:spPr>
          <a:xfrm>
            <a:off x="695400" y="1966188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esiduals look OK:</a:t>
            </a: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c</a:t>
            </a: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look for details</a:t>
            </a:r>
          </a:p>
          <a:p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hits varies over chip</a:t>
            </a:r>
          </a:p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rends due to primaries </a:t>
            </a:r>
          </a:p>
          <a:p>
            <a:endParaRPr lang="en-NL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Single electron efficiencies vary per chip (next slide)</a:t>
            </a:r>
          </a:p>
          <a:p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41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44624"/>
            <a:ext cx="9073008" cy="800100"/>
          </a:xfrm>
        </p:spPr>
        <p:txBody>
          <a:bodyPr/>
          <a:lstStyle/>
          <a:p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Detailed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averages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per chip run 1389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092800"/>
            <a:ext cx="964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39CB63-199E-454D-98AB-FE00C03ACA66}"/>
              </a:ext>
            </a:extLst>
          </p:cNvPr>
          <p:cNvSpPr/>
          <p:nvPr/>
        </p:nvSpPr>
        <p:spPr>
          <a:xfrm>
            <a:off x="1415480" y="965041"/>
            <a:ext cx="59046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0 entries 40267 residual 6.8371 tot 26.6781 time 1375.64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1 entries 75461 residual 6.88514 tot 26.8796 time 1179.82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2 entries 121319 residual 5.01678 tot 26.547 time 870.689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3 entries 186811 residual 4.2144 tot 26.291 time 1059.94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4 entries 126219 residual 4.51026 tot 27.0806 time 1410.34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5 entries 72694 residual 5.34781 tot 30.6911 time 1836.93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6 entries 148657 residual 3.90946 tot 29.4256 time 1762.79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7 entries 151683 residual 3.65729 tot 28.5235 time 1907.53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8 entries 125760 residual 2.2497 tot 26.0875 time 1812.86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9 entries 156129 residual 1.32164 tot 27.4273 time 1404.81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10 entries 137354 residual 0.0701618 tot 28.0657 time 1224.59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11 entries 117270 residual -1.02164 tot 25.3051 time 1522.98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12 entries 105603 residual 0.272478 tot 26.5345 time 1974.42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13 entries 149950 residual 1.15307 tot 28.9628 time 1840.73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14 entries 179400 residual 1.11788 tot 28.5017 time 1698.15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15 entries 116104 residual 0.32855 tot 28.9868 time 1954.17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16 entries 49111 residual -0.852263 tot 31.3971 time 2754.82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17 entries 13526 residual -2.86012 tot 28.2344 time 4232.52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18 entries 17601 residual -1.00565 tot 24.6401 time 3610.02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19 entries 23615 residual -3.14535 tot 26.0245 time 3995.26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20 entries 18945 residual -3.77575 tot 28.8897 time 3904.35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21 entries 22002 residual -0.459004 tot 29.9239 time 2614.1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22 entries 40691 residual -0.336696 tot 30.6688 time 2543.34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23 entries 41333 residual -0.965996 tot 31.1058 time 2841.19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24 entries 20658 residual -1.27278 tot 29.5579 time 3520.16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25 entries 11275 residual 2.86044 tot 26.0113 time 3857.57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26 entries 13023 residual 4.13979 tot 26.1657 time 3431.27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27 entries 12111 residual 1.79568 tot 26.7572 time 3855.51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28 entries 9986 residual 1.72512 tot 24.9169 time 3915.82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29 entries 8074 residual 4.35645 tot 18.2374 time 3379.94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30 entries 4448 residual 4.64838 tot 13.9773 time 3565.67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31 entries 2624 residual 2.82279 tot 13.005 time 6500.42</a:t>
            </a:r>
          </a:p>
          <a:p>
            <a:b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link/concentrator 0 entries 1026102 residual 2.48313 tot 27.7317 time 1569.77</a:t>
            </a:r>
          </a:p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link/concentrator 1 entries 176083 residual -0.424422 tot 28.7167 time 3188.3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7E3D9-E29F-7F42-A8F9-E04F3F35139B}"/>
              </a:ext>
            </a:extLst>
          </p:cNvPr>
          <p:cNvSpPr txBox="1"/>
          <p:nvPr/>
        </p:nvSpPr>
        <p:spPr>
          <a:xfrm>
            <a:off x="6888088" y="1515556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ToT (13-18) for chips 29, 30 and 31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28 cnts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run at higher grid voltage</a:t>
            </a:r>
          </a:p>
          <a:p>
            <a:endParaRPr lang="en-NL" dirty="0">
              <a:solidFill>
                <a:srgbClr val="0066FF"/>
              </a:solidFill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Drift Times in counts 4096 cnts = 25 ns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Concentrator dt = 1500 cnt or 10 nsec 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chip varations of 1000-1500 cnts 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Residuals now -5 till 8 pixels +-500 </a:t>
            </a:r>
            <a:r>
              <a:rPr lang="en-NL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track angle correction applied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per chip alignment</a:t>
            </a:r>
          </a:p>
        </p:txBody>
      </p:sp>
    </p:spTree>
    <p:extLst>
      <p:ext uri="{BB962C8B-B14F-4D97-AF65-F5344CB8AC3E}">
        <p14:creationId xmlns:p14="http://schemas.microsoft.com/office/powerpoint/2010/main" val="1188019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44624"/>
            <a:ext cx="9073008" cy="800100"/>
          </a:xfrm>
        </p:spPr>
        <p:txBody>
          <a:bodyPr/>
          <a:lstStyle/>
          <a:p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Detailed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averages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per chip run 1396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092800"/>
            <a:ext cx="964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39CB63-199E-454D-98AB-FE00C03ACA66}"/>
              </a:ext>
            </a:extLst>
          </p:cNvPr>
          <p:cNvSpPr/>
          <p:nvPr/>
        </p:nvSpPr>
        <p:spPr>
          <a:xfrm>
            <a:off x="911424" y="1269915"/>
            <a:ext cx="59046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endParaRPr lang="en-GB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0 entries 111779 residual 5.0696 tot 27.0414 time 1292.92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1 entries 207094 residual 5.89146 tot 27.1039 time 1034.06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2 entries 127224 residual 6.27964 tot 26.9425 time 654.236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3 entries 70396 residual 3.84701 tot 26.7888 time 652.627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4 entries 114386 residual 2.53351 tot 28.2157 time 1533.5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5 entries 198134 residual 2.50713 tot 29.5456 time 1689.85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6 entries 159865 residual 2.48143 tot 29.5728 time 1511.35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7 entries 61392 residual 1.36586 tot 28.1958 time 1493.6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8 entries 23762 residual 0.817019 tot 28.548 time 1760.17</a:t>
            </a:r>
          </a:p>
          <a:p>
            <a:b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24 entries 21602 residual -6.82108 tot 23.9631 time 3834.51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25 entries 50112 residual -3.26046 tot 25.6267 time 3333.88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26 entries 33269 residual -0.718191 tot 26.645 time 2931.49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27 entries 8425 residual -3.60303 tot 26.5991 time 3166.63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28 entries 21039 residual -1.93015 tot 21.4689 time 3201.74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29 entries 33591 residual 0.0132327 tot 17.5859 time 2986.27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30 entries 17797 residual 1.07425 tot 14.7045 time 2892.39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chip 31 entries 2919 residual -0.317403 tot 13.4858 time 4979.63</a:t>
            </a:r>
          </a:p>
          <a:p>
            <a:b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link/concentrator 0 entries 537016 residual 3.85743 tot 28.0883 time 1278.55</a:t>
            </a:r>
          </a:p>
          <a:p>
            <a:r>
              <a:rPr lang="en-GB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link/concentrator 1 entries 95047 residual -2.04347 tot 22.4983 time 3246.74</a:t>
            </a:r>
          </a:p>
          <a:p>
            <a:endParaRPr lang="en-GB" sz="1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7E3D9-E29F-7F42-A8F9-E04F3F35139B}"/>
              </a:ext>
            </a:extLst>
          </p:cNvPr>
          <p:cNvSpPr txBox="1"/>
          <p:nvPr/>
        </p:nvSpPr>
        <p:spPr>
          <a:xfrm>
            <a:off x="6888088" y="1515556"/>
            <a:ext cx="48965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 picture and conclusions:</a:t>
            </a:r>
          </a:p>
          <a:p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ToT (13-18) for chips 29, 30 and 31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28 cnts 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run at higher grid voltage</a:t>
            </a:r>
          </a:p>
          <a:p>
            <a:endParaRPr lang="en-NL" dirty="0">
              <a:solidFill>
                <a:srgbClr val="0066FF"/>
              </a:solidFill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Drift times in counts 4096 cnts = 25 ns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Concentrator </a:t>
            </a:r>
            <a:r>
              <a:rPr lang="en-NL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= 1500 cnt or 10 nsec 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chip variations of 1000-1500 cnts 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Residuals now -5 till 8 pixels +-500 </a:t>
            </a:r>
            <a:r>
              <a:rPr lang="en-NL" sz="2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track angle correction applied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Without per chip alignment</a:t>
            </a:r>
          </a:p>
        </p:txBody>
      </p:sp>
    </p:spTree>
    <p:extLst>
      <p:ext uri="{BB962C8B-B14F-4D97-AF65-F5344CB8AC3E}">
        <p14:creationId xmlns:p14="http://schemas.microsoft.com/office/powerpoint/2010/main" val="88693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44624"/>
            <a:ext cx="9073008" cy="800100"/>
          </a:xfrm>
        </p:spPr>
        <p:txBody>
          <a:bodyPr/>
          <a:lstStyle/>
          <a:p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ToT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efficiency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7E3D9-E29F-7F42-A8F9-E04F3F35139B}"/>
              </a:ext>
            </a:extLst>
          </p:cNvPr>
          <p:cNvSpPr txBox="1"/>
          <p:nvPr/>
        </p:nvSpPr>
        <p:spPr>
          <a:xfrm>
            <a:off x="6600056" y="1820431"/>
            <a:ext cx="5591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ToT (13-18) for chips 29, 30 and 31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Average 28 cnts 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NB: average ToT (28) = 0.7 ms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lowest                = 0.3 ms 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a dV of 20-30 Volt to reach also &gt;90% efficiency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8F37D2-DD20-7448-818C-3898C26CE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7" y="1484784"/>
            <a:ext cx="5090549" cy="33843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3DEAA5-E8D5-9E42-AEBC-C7CB7BE4EA89}"/>
              </a:ext>
            </a:extLst>
          </p:cNvPr>
          <p:cNvSpPr txBox="1"/>
          <p:nvPr/>
        </p:nvSpPr>
        <p:spPr>
          <a:xfrm>
            <a:off x="1271464" y="5109110"/>
            <a:ext cx="462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Thesis from Kees Ligtenberg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E6938D-B57E-7146-B914-8B9205D897C9}"/>
              </a:ext>
            </a:extLst>
          </p:cNvPr>
          <p:cNvSpPr/>
          <p:nvPr/>
        </p:nvSpPr>
        <p:spPr>
          <a:xfrm>
            <a:off x="6744072" y="1253951"/>
            <a:ext cx="35461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These runs V</a:t>
            </a:r>
            <a:r>
              <a:rPr lang="en-NL" sz="20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-330 V 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2646580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97879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Laser data run 1389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110657"/>
            <a:ext cx="964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7597AB-276A-FA4B-83F0-3E1865FC9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997979"/>
            <a:ext cx="3600400" cy="5098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DB6D43-4A69-CE4E-B23E-BE6FABEEE4C1}"/>
              </a:ext>
            </a:extLst>
          </p:cNvPr>
          <p:cNvSpPr txBox="1"/>
          <p:nvPr/>
        </p:nvSpPr>
        <p:spPr>
          <a:xfrm>
            <a:off x="479376" y="1556792"/>
            <a:ext cx="1800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56C6AA-2DB5-1D48-8C82-E9A0FD837F89}"/>
              </a:ext>
            </a:extLst>
          </p:cNvPr>
          <p:cNvSpPr txBox="1"/>
          <p:nvPr/>
        </p:nvSpPr>
        <p:spPr>
          <a:xfrm>
            <a:off x="6528048" y="1991820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Colored representation of the per chip measurements ToT, Time and Residual of slide 12</a:t>
            </a:r>
          </a:p>
          <a:p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N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the module x-y plane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BFEAF5-878E-5143-AA29-A8B3673DF092}"/>
              </a:ext>
            </a:extLst>
          </p:cNvPr>
          <p:cNvSpPr txBox="1"/>
          <p:nvPr/>
        </p:nvSpPr>
        <p:spPr>
          <a:xfrm>
            <a:off x="3575720" y="605322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pixels</a:t>
            </a:r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5A58E2-9655-3347-8CBD-4CD2E45007E0}"/>
              </a:ext>
            </a:extLst>
          </p:cNvPr>
          <p:cNvSpPr/>
          <p:nvPr/>
        </p:nvSpPr>
        <p:spPr>
          <a:xfrm rot="16200000">
            <a:off x="1469926" y="2589733"/>
            <a:ext cx="1360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pixels</a:t>
            </a:r>
            <a:endParaRPr lang="en-N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373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97879"/>
            <a:ext cx="9073008" cy="800100"/>
          </a:xfrm>
        </p:spPr>
        <p:txBody>
          <a:bodyPr/>
          <a:lstStyle/>
          <a:p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Mean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residuals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for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laser data run 1389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110657"/>
            <a:ext cx="964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7FFCA2-40F5-9F49-9CB3-7874C8178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913"/>
            <a:ext cx="12192000" cy="42181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28BF7-9221-0742-A392-C0C3B57CA81B}"/>
              </a:ext>
            </a:extLst>
          </p:cNvPr>
          <p:cNvSpPr txBox="1"/>
          <p:nvPr/>
        </p:nvSpPr>
        <p:spPr>
          <a:xfrm>
            <a:off x="1847528" y="5566248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Observe deformations of the E field left top and right top corners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Affects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50% of the pixels of the chips</a:t>
            </a:r>
          </a:p>
        </p:txBody>
      </p:sp>
    </p:spTree>
    <p:extLst>
      <p:ext uri="{BB962C8B-B14F-4D97-AF65-F5344CB8AC3E}">
        <p14:creationId xmlns:p14="http://schemas.microsoft.com/office/powerpoint/2010/main" val="1557341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97879"/>
            <a:ext cx="9073008" cy="800100"/>
          </a:xfrm>
        </p:spPr>
        <p:txBody>
          <a:bodyPr/>
          <a:lstStyle/>
          <a:p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Mean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residuals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for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laser data run 1389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110657"/>
            <a:ext cx="964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028BF7-9221-0742-A392-C0C3B57CA81B}"/>
              </a:ext>
            </a:extLst>
          </p:cNvPr>
          <p:cNvSpPr txBox="1"/>
          <p:nvPr/>
        </p:nvSpPr>
        <p:spPr>
          <a:xfrm>
            <a:off x="1055440" y="5229200"/>
            <a:ext cx="9721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Deformations of the E field left bottom and right bottom chips corner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Affects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˜50% of the pixels of the chips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F6E65E-5AFD-294E-8DB4-D9F49ABDB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12192000" cy="42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23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97879"/>
            <a:ext cx="9073008" cy="800100"/>
          </a:xfrm>
        </p:spPr>
        <p:txBody>
          <a:bodyPr/>
          <a:lstStyle/>
          <a:p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Conclusions</a:t>
            </a:r>
            <a:endParaRPr lang="nl-NL" sz="32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110657"/>
            <a:ext cx="964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56C6AA-2DB5-1D48-8C82-E9A0FD837F89}"/>
              </a:ext>
            </a:extLst>
          </p:cNvPr>
          <p:cNvSpPr txBox="1"/>
          <p:nvPr/>
        </p:nvSpPr>
        <p:spPr>
          <a:xfrm>
            <a:off x="1673161" y="1207780"/>
            <a:ext cx="8784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arge steps forward have been made: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Data taking procedure has been optimized </a:t>
            </a: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Excellent data has been taken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Need to follow up on chips 29, 30 and 31 that have a low ToT 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Further analysis of the data could bring:</a:t>
            </a:r>
          </a:p>
          <a:p>
            <a:pPr marL="342900" indent="-342900">
              <a:buFontTx/>
              <a:buChar char="-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calibrated time offsets per chip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lignment corrections for the module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easurement of the distortions</a:t>
            </a:r>
          </a:p>
          <a:p>
            <a:pPr marL="800100" lvl="1" indent="-342900">
              <a:buFontTx/>
              <a:buChar char="-"/>
            </a:pP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ight need more statistics</a:t>
            </a:r>
          </a:p>
          <a:p>
            <a:pPr marL="800100" lvl="1" indent="-342900">
              <a:buFontTx/>
              <a:buChar char="-"/>
            </a:pPr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 data at higher grid voltage setting 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May will start with the mock-up test </a:t>
            </a:r>
          </a:p>
        </p:txBody>
      </p:sp>
    </p:spTree>
    <p:extLst>
      <p:ext uri="{BB962C8B-B14F-4D97-AF65-F5344CB8AC3E}">
        <p14:creationId xmlns:p14="http://schemas.microsoft.com/office/powerpoint/2010/main" val="343772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The full module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with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32 chips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280949"/>
            <a:ext cx="96490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have now a procedure of running 32 chips: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the module is powered and one makes sure that the 8 quads have power.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can be verified by checking the number of chips that the SPDR detects.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DAQ it is now possible to recover chips that are not in the device list.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Because we now their chip name and location.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end one restarts the SPDR with the dip-switch or the on-off switch and configures the module untill we have all 32 chips.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it is important to take a noise run; configure the chips and check carefully the outputs/ noise histograms of all the chips. Sometimes chips are noisy, while they should not (all chips are excellent). It this case one 1) re-configures; resets the SPDR with the 2) dip-switch or the 3) on-off switch (in this order).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 noise run is good we can start to take data with the laser. 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Currently, the arawana computer still has a small internal memory: a larger memory is ordered by the CT group at Nikhef. </a:t>
            </a:r>
          </a:p>
        </p:txBody>
      </p:sp>
    </p:spTree>
    <p:extLst>
      <p:ext uri="{BB962C8B-B14F-4D97-AF65-F5344CB8AC3E}">
        <p14:creationId xmlns:p14="http://schemas.microsoft.com/office/powerpoint/2010/main" val="4263601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Next steps in laser data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taking</a:t>
            </a:r>
            <a:endParaRPr lang="nl-NL" sz="3200" b="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908720"/>
            <a:ext cx="96490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DAQ itself is far more stable due to fixes in the general program by Henk Boterenbrood: threads are now properly initiated and terminated.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re-occuring proble are error messages for the getTimer command. This makes that sometimes the time of the laser is not logged; </a:t>
            </a: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heartbeats in both streams are also injected by the getTimer command; the streams do contain a proper heartbeat. It would be great if Sander cou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ld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fix this problem.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also want to read out the temperature of the chip and Sander will look into that.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Thursday we installed an additional cooling block in the setup, but the device was blocked. It is now repaired by Oscar and we will install it  on Tuesday.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timing/synchrnisation problem was fixed in the decoding. 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95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Laser data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taking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runs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092800"/>
            <a:ext cx="96490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took 4 good long runs: 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en-NL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-330 V and V</a:t>
            </a:r>
            <a:r>
              <a:rPr lang="en-NL" sz="18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drift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-280 V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1389 full scan 1 mm steps over the module</a:t>
            </a:r>
          </a:p>
          <a:p>
            <a:pPr marL="285750" indent="-285750">
              <a:buFontTx/>
              <a:buChar char="-"/>
            </a:pP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 1396 full scan 1 mm steps after moving the detector 25 mm</a:t>
            </a:r>
          </a:p>
          <a:p>
            <a:pPr marL="285750" indent="-285750">
              <a:buFontTx/>
              <a:buChar char="-"/>
            </a:pP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 1390 3.5 mm scan diagonal (down wards)</a:t>
            </a:r>
          </a:p>
          <a:p>
            <a:pPr marL="285750" indent="-285750">
              <a:buFontTx/>
              <a:buChar char="-"/>
            </a:pPr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 1391 3.5 mm scan (upwards)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Runs 1389 and 1396 to characterize the module measure deformations over the whole module.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Runs 1390-1391 to check the geometry with diagonal tracks. 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0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Geometry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nl-NL" sz="3200" b="0" dirty="0" err="1">
                <a:solidFill>
                  <a:srgbClr val="FF0000"/>
                </a:solidFill>
                <a:latin typeface="Verdana"/>
                <a:cs typeface="Verdana"/>
              </a:rPr>
              <a:t>from</a:t>
            </a:r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 Fred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092800"/>
            <a:ext cx="9649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BEB7C9-4F1C-9D41-B8BA-FB44719CF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062856"/>
            <a:ext cx="7864994" cy="54103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503629-C4EB-E44C-B7B4-B0213CD3B31B}"/>
              </a:ext>
            </a:extLst>
          </p:cNvPr>
          <p:cNvSpPr txBox="1"/>
          <p:nvPr/>
        </p:nvSpPr>
        <p:spPr>
          <a:xfrm>
            <a:off x="8832304" y="1547340"/>
            <a:ext cx="31683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offline geometry follows this picure and has 0,0 in the lower bottom corner and x runs upwards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laser x (indicated with the arrow) starts scanning at high offline x values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ff line x = - laser x</a:t>
            </a:r>
          </a:p>
          <a:p>
            <a:endParaRPr lang="en-NL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2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Laser data run 1390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092800"/>
            <a:ext cx="964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FBFDD-8820-084B-9BC7-3967BABE6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913"/>
            <a:ext cx="12192000" cy="42181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CC69CF-62F0-F745-A2FC-8BCAD7018C96}"/>
              </a:ext>
            </a:extLst>
          </p:cNvPr>
          <p:cNvSpPr/>
          <p:nvPr/>
        </p:nvSpPr>
        <p:spPr>
          <a:xfrm>
            <a:off x="352212" y="1012666"/>
            <a:ext cx="2276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offline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(pixels)</a:t>
            </a:r>
          </a:p>
        </p:txBody>
      </p:sp>
    </p:spTree>
    <p:extLst>
      <p:ext uri="{BB962C8B-B14F-4D97-AF65-F5344CB8AC3E}">
        <p14:creationId xmlns:p14="http://schemas.microsoft.com/office/powerpoint/2010/main" val="2875533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Laser data run 1391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092800"/>
            <a:ext cx="964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F5487D-CAB1-8E4F-AE55-004344FEC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913"/>
            <a:ext cx="12192000" cy="42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9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Laser data run 1389 1 mm scan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092800"/>
            <a:ext cx="964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9217E7-4305-CB49-B6C6-9E68B40DF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913"/>
            <a:ext cx="12192000" cy="42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7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88640"/>
            <a:ext cx="9073008" cy="800100"/>
          </a:xfrm>
        </p:spPr>
        <p:txBody>
          <a:bodyPr/>
          <a:lstStyle/>
          <a:p>
            <a:r>
              <a:rPr lang="nl-NL" sz="3200" b="0" dirty="0">
                <a:solidFill>
                  <a:srgbClr val="FF0000"/>
                </a:solidFill>
                <a:latin typeface="Verdana"/>
                <a:cs typeface="Verdana"/>
              </a:rPr>
              <a:t>Laser data run 1396 1 mm scan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4B06-8FF6-6A46-930D-068F7058A4D7}"/>
              </a:ext>
            </a:extLst>
          </p:cNvPr>
          <p:cNvSpPr txBox="1"/>
          <p:nvPr/>
        </p:nvSpPr>
        <p:spPr>
          <a:xfrm>
            <a:off x="1271464" y="1092800"/>
            <a:ext cx="964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7C7DD-E0ED-A643-B137-CF2F95982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9913"/>
            <a:ext cx="12192000" cy="42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01148"/>
      </p:ext>
    </p:extLst>
  </p:cSld>
  <p:clrMapOvr>
    <a:masterClrMapping/>
  </p:clrMapOvr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9094548</TotalTime>
  <Pages>11</Pages>
  <Words>1576</Words>
  <Application>Microsoft Macintosh PowerPoint</Application>
  <PresentationFormat>Widescreen</PresentationFormat>
  <Paragraphs>203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Monotype Sorts</vt:lpstr>
      <vt:lpstr>Symbol</vt:lpstr>
      <vt:lpstr>Times New Roman</vt:lpstr>
      <vt:lpstr>Verdana</vt:lpstr>
      <vt:lpstr>Wingdings</vt:lpstr>
      <vt:lpstr>Como</vt:lpstr>
      <vt:lpstr>Pixel TPC</vt:lpstr>
      <vt:lpstr>The full module with 32 chips</vt:lpstr>
      <vt:lpstr>Next steps in laser data taking</vt:lpstr>
      <vt:lpstr>Laser data taking runs</vt:lpstr>
      <vt:lpstr>Geometry from Fred </vt:lpstr>
      <vt:lpstr>Laser data run 1390 </vt:lpstr>
      <vt:lpstr>Laser data run 1391 </vt:lpstr>
      <vt:lpstr>Laser data run 1389 1 mm scan </vt:lpstr>
      <vt:lpstr>Laser data run 1396 1 mm scan </vt:lpstr>
      <vt:lpstr>Laser data run 1389 and 1396 scan </vt:lpstr>
      <vt:lpstr>Laser data run 1389 </vt:lpstr>
      <vt:lpstr>Detailed averages per chip run 1389 </vt:lpstr>
      <vt:lpstr>Detailed averages per chip run 1396 </vt:lpstr>
      <vt:lpstr>ToT and efficiency </vt:lpstr>
      <vt:lpstr>Laser data run 1389 </vt:lpstr>
      <vt:lpstr>Mean residuals for laser data run 1389 </vt:lpstr>
      <vt:lpstr>Mean residuals for laser data run 1389 </vt:lpstr>
      <vt:lpstr>Conclusions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ILC Lepton Collider</dc:title>
  <dc:subject/>
  <dc:creator>Peter Kluit </dc:creator>
  <cp:keywords/>
  <dc:description/>
  <cp:lastModifiedBy>Microsoft Office User</cp:lastModifiedBy>
  <cp:revision>2400</cp:revision>
  <cp:lastPrinted>2002-02-06T08:01:21Z</cp:lastPrinted>
  <dcterms:created xsi:type="dcterms:W3CDTF">2020-03-07T12:22:56Z</dcterms:created>
  <dcterms:modified xsi:type="dcterms:W3CDTF">2021-03-28T13:32:32Z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